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57" r:id="rId3"/>
    <p:sldId id="294" r:id="rId4"/>
    <p:sldId id="297" r:id="rId5"/>
    <p:sldId id="293" r:id="rId6"/>
    <p:sldId id="259" r:id="rId7"/>
    <p:sldId id="279" r:id="rId8"/>
    <p:sldId id="289" r:id="rId9"/>
    <p:sldId id="295" r:id="rId10"/>
    <p:sldId id="296" r:id="rId11"/>
    <p:sldId id="299" r:id="rId12"/>
    <p:sldId id="300" r:id="rId13"/>
    <p:sldId id="271" r:id="rId14"/>
    <p:sldId id="304" r:id="rId15"/>
    <p:sldId id="303" r:id="rId16"/>
    <p:sldId id="298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0" autoAdjust="0"/>
    <p:restoredTop sz="94660"/>
  </p:normalViewPr>
  <p:slideViewPr>
    <p:cSldViewPr>
      <p:cViewPr varScale="1">
        <p:scale>
          <a:sx n="71" d="100"/>
          <a:sy n="71" d="100"/>
        </p:scale>
        <p:origin x="6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8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14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62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68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84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84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2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98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0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7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67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712E-7865-4AE4-8E3B-5D4583C5CF8F}" type="datetimeFigureOut">
              <a:rPr lang="it-IT" smtClean="0"/>
              <a:t>05/07/2019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2577C-81F0-4543-9F6F-BCD6600B8E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88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oraweb.slac.stanford.edu/apex/slacprod/slacesaf.pubs_ued" TargetMode="Externa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ctlight.eu/Main/HomePag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wmf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wmf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8680" y="1845000"/>
            <a:ext cx="7683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T</a:t>
            </a:r>
            <a:r>
              <a:rPr lang="it-IT" sz="4000" dirty="0" smtClean="0"/>
              <a:t>he </a:t>
            </a:r>
            <a:r>
              <a:rPr lang="it-IT" sz="4000" b="1" dirty="0" smtClean="0"/>
              <a:t>U</a:t>
            </a:r>
            <a:r>
              <a:rPr lang="it-IT" sz="4000" dirty="0" smtClean="0"/>
              <a:t>ltra </a:t>
            </a:r>
            <a:r>
              <a:rPr lang="it-IT" sz="4000" b="1" dirty="0" smtClean="0"/>
              <a:t>A</a:t>
            </a:r>
            <a:r>
              <a:rPr lang="it-IT" sz="4000" dirty="0" smtClean="0"/>
              <a:t>dvanced </a:t>
            </a:r>
            <a:r>
              <a:rPr lang="it-IT" sz="4000" b="1" dirty="0" smtClean="0"/>
              <a:t>R</a:t>
            </a:r>
            <a:r>
              <a:rPr lang="it-IT" sz="4000" dirty="0" smtClean="0"/>
              <a:t>F </a:t>
            </a:r>
            <a:r>
              <a:rPr lang="it-IT" sz="4000" b="1" dirty="0" smtClean="0"/>
              <a:t>E</a:t>
            </a:r>
            <a:r>
              <a:rPr lang="it-IT" sz="4000" dirty="0" smtClean="0"/>
              <a:t>lectron </a:t>
            </a:r>
            <a:r>
              <a:rPr lang="it-IT" sz="4000" b="1" dirty="0" err="1" smtClean="0"/>
              <a:t>G</a:t>
            </a:r>
            <a:r>
              <a:rPr lang="it-IT" sz="4000" dirty="0" err="1" smtClean="0"/>
              <a:t>un</a:t>
            </a:r>
            <a:endParaRPr lang="it-IT" sz="4000" dirty="0" smtClean="0"/>
          </a:p>
          <a:p>
            <a:pPr algn="ctr"/>
            <a:endParaRPr lang="it-IT" sz="4000" dirty="0"/>
          </a:p>
          <a:p>
            <a:pPr algn="ctr"/>
            <a:r>
              <a:rPr lang="it-IT" sz="4000" b="1" dirty="0" smtClean="0"/>
              <a:t>TUAREG</a:t>
            </a:r>
            <a:endParaRPr lang="it-IT" sz="4000" b="1" dirty="0"/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692000" y="4509000"/>
            <a:ext cx="5416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i="1" dirty="0">
                <a:latin typeface="Calibri" panose="020F0502020204030204" pitchFamily="34" charset="0"/>
              </a:rPr>
              <a:t>David </a:t>
            </a:r>
            <a:r>
              <a:rPr lang="it-IT" i="1" dirty="0" err="1">
                <a:latin typeface="Calibri" panose="020F0502020204030204" pitchFamily="34" charset="0"/>
              </a:rPr>
              <a:t>Alesini</a:t>
            </a:r>
            <a:endParaRPr lang="en-US" i="1" dirty="0">
              <a:latin typeface="Calibri" panose="020F0502020204030204" pitchFamily="34" charset="0"/>
            </a:endParaRPr>
          </a:p>
          <a:p>
            <a:pPr algn="ctr"/>
            <a:r>
              <a:rPr lang="en-US" i="1" dirty="0" smtClean="0">
                <a:latin typeface="Calibri" panose="020F0502020204030204" pitchFamily="34" charset="0"/>
              </a:rPr>
              <a:t>(INFN-LNF, Frascati)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692000" y="6165000"/>
            <a:ext cx="5416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i="1" dirty="0" smtClean="0">
                <a:latin typeface="Calibri" panose="020F0502020204030204" pitchFamily="34" charset="0"/>
              </a:rPr>
              <a:t>LNF, 9 </a:t>
            </a:r>
            <a:r>
              <a:rPr lang="it-IT" i="1" dirty="0" err="1" smtClean="0">
                <a:latin typeface="Calibri" panose="020F0502020204030204" pitchFamily="34" charset="0"/>
              </a:rPr>
              <a:t>July</a:t>
            </a:r>
            <a:r>
              <a:rPr lang="it-IT" i="1" dirty="0" smtClean="0">
                <a:latin typeface="Calibri" panose="020F0502020204030204" pitchFamily="34" charset="0"/>
              </a:rPr>
              <a:t> 2019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52766" y="108225"/>
            <a:ext cx="3198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PARTICIPANTS</a:t>
            </a:r>
            <a:endParaRPr lang="it-IT" sz="3200" b="1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591556"/>
              </p:ext>
            </p:extLst>
          </p:nvPr>
        </p:nvGraphicFramePr>
        <p:xfrm>
          <a:off x="4787999" y="111041"/>
          <a:ext cx="4176000" cy="6499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383">
                  <a:extLst>
                    <a:ext uri="{9D8B030D-6E8A-4147-A177-3AD203B41FA5}">
                      <a16:colId xmlns:a16="http://schemas.microsoft.com/office/drawing/2014/main" val="645251618"/>
                    </a:ext>
                  </a:extLst>
                </a:gridCol>
                <a:gridCol w="2751205">
                  <a:extLst>
                    <a:ext uri="{9D8B030D-6E8A-4147-A177-3AD203B41FA5}">
                      <a16:colId xmlns:a16="http://schemas.microsoft.com/office/drawing/2014/main" val="57360610"/>
                    </a:ext>
                  </a:extLst>
                </a:gridCol>
                <a:gridCol w="673412">
                  <a:extLst>
                    <a:ext uri="{9D8B030D-6E8A-4147-A177-3AD203B41FA5}">
                      <a16:colId xmlns:a16="http://schemas.microsoft.com/office/drawing/2014/main" val="553810807"/>
                    </a:ext>
                  </a:extLst>
                </a:gridCol>
              </a:tblGrid>
              <a:tr h="252711">
                <a:tc gridSpan="2"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PARTICIPANT</a:t>
                      </a:r>
                      <a:endParaRPr lang="it-IT" sz="1500" dirty="0"/>
                    </a:p>
                  </a:txBody>
                  <a:tcPr marL="36000" marR="36000" marT="10800" marB="1800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FTE</a:t>
                      </a:r>
                      <a:endParaRPr lang="it-IT" sz="1500" dirty="0"/>
                    </a:p>
                  </a:txBody>
                  <a:tcPr marL="36000" marR="36000" marT="10800" marB="1800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76781"/>
                  </a:ext>
                </a:extLst>
              </a:tr>
              <a:tr h="252711">
                <a:tc rowSpan="19">
                  <a:txBody>
                    <a:bodyPr/>
                    <a:lstStyle/>
                    <a:p>
                      <a:pPr algn="ctr"/>
                      <a:r>
                        <a:rPr lang="it-IT" sz="1500" b="1" dirty="0" smtClean="0"/>
                        <a:t>LNF</a:t>
                      </a:r>
                      <a:endParaRPr lang="it-IT" sz="1500" b="1" dirty="0"/>
                    </a:p>
                  </a:txBody>
                  <a:tcPr marL="36000" marR="36000" marT="10800" marB="1800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David</a:t>
                      </a:r>
                      <a:r>
                        <a:rPr lang="it-IT" sz="1500" baseline="0" dirty="0" smtClean="0"/>
                        <a:t> </a:t>
                      </a:r>
                      <a:r>
                        <a:rPr lang="it-IT" sz="1500" baseline="0" dirty="0" smtClean="0"/>
                        <a:t>Alesini (DT)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0.3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4173156861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Alessandro </a:t>
                      </a:r>
                      <a:r>
                        <a:rPr lang="it-IT" sz="1500" dirty="0" smtClean="0"/>
                        <a:t>Gallo (DT)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3660953157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Cristina </a:t>
                      </a:r>
                      <a:r>
                        <a:rPr lang="it-IT" sz="1500" dirty="0" smtClean="0"/>
                        <a:t>Vaccarezza (PT)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516621051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Massimo </a:t>
                      </a:r>
                      <a:r>
                        <a:rPr lang="it-IT" sz="1500" dirty="0" smtClean="0"/>
                        <a:t>Ferrario (DR)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3840188584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Bruno </a:t>
                      </a:r>
                      <a:r>
                        <a:rPr lang="it-IT" sz="1500" dirty="0" err="1" smtClean="0"/>
                        <a:t>Buonomo</a:t>
                      </a:r>
                      <a:r>
                        <a:rPr lang="it-IT" sz="1500" dirty="0" smtClean="0"/>
                        <a:t> (PT)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138189772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smtClean="0"/>
                        <a:t>Luca </a:t>
                      </a:r>
                      <a:r>
                        <a:rPr lang="it-IT" sz="1500" dirty="0" err="1" smtClean="0"/>
                        <a:t>Foggetta</a:t>
                      </a:r>
                      <a:r>
                        <a:rPr lang="it-IT" sz="1500" dirty="0" smtClean="0"/>
                        <a:t> (T)</a:t>
                      </a:r>
                      <a:endParaRPr lang="it-IT" sz="1500" dirty="0" smtClean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3706519861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 smtClean="0"/>
                        <a:t>Angelo </a:t>
                      </a:r>
                      <a:r>
                        <a:rPr lang="it-IT" sz="1500" dirty="0" smtClean="0"/>
                        <a:t>Stella (T)</a:t>
                      </a:r>
                      <a:endParaRPr lang="it-IT" sz="1500" dirty="0" smtClean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462359464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Domenico Di </a:t>
                      </a:r>
                      <a:r>
                        <a:rPr lang="it-IT" sz="1500" dirty="0" smtClean="0"/>
                        <a:t>Giovenale (T)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839994873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Marco </a:t>
                      </a:r>
                      <a:r>
                        <a:rPr lang="it-IT" sz="1500" dirty="0" err="1" smtClean="0"/>
                        <a:t>Bellaveglia</a:t>
                      </a:r>
                      <a:r>
                        <a:rPr lang="it-IT" sz="1500" dirty="0" smtClean="0"/>
                        <a:t> (T)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542933297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Giampiero Di </a:t>
                      </a:r>
                      <a:r>
                        <a:rPr lang="it-IT" sz="1500" dirty="0" smtClean="0"/>
                        <a:t>Pirro (PT)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1437998657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Andrea </a:t>
                      </a:r>
                      <a:r>
                        <a:rPr lang="it-IT" sz="1500" dirty="0" smtClean="0"/>
                        <a:t>Ghigo (DT)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944302205"/>
                  </a:ext>
                </a:extLst>
              </a:tr>
              <a:tr h="27663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Luigi </a:t>
                      </a:r>
                      <a:r>
                        <a:rPr lang="it-IT" sz="1500" dirty="0" smtClean="0"/>
                        <a:t>Pellegrino (PT)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198620244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Alessandro </a:t>
                      </a:r>
                      <a:r>
                        <a:rPr lang="it-IT" sz="1500" dirty="0" err="1" smtClean="0"/>
                        <a:t>Vannozzi</a:t>
                      </a:r>
                      <a:r>
                        <a:rPr lang="it-IT" sz="1500" dirty="0" smtClean="0"/>
                        <a:t> (AR)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0.3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1402429209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Fabrizio </a:t>
                      </a:r>
                      <a:r>
                        <a:rPr lang="it-IT" sz="1500" dirty="0" smtClean="0"/>
                        <a:t>Bisesto (T)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485031004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Jessica </a:t>
                      </a:r>
                      <a:r>
                        <a:rPr lang="it-IT" sz="1500" dirty="0" smtClean="0"/>
                        <a:t>Scifo (AR)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198281563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Luigi </a:t>
                      </a:r>
                      <a:r>
                        <a:rPr lang="it-IT" sz="1500" dirty="0" err="1" smtClean="0"/>
                        <a:t>Faillace</a:t>
                      </a:r>
                      <a:r>
                        <a:rPr lang="it-IT" sz="1500" dirty="0" smtClean="0"/>
                        <a:t> (AR)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0.3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3366668140"/>
                  </a:ext>
                </a:extLst>
              </a:tr>
              <a:tr h="12870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Michele </a:t>
                      </a:r>
                      <a:r>
                        <a:rPr lang="it-IT" sz="1500" dirty="0" smtClean="0"/>
                        <a:t>Croia (AR)</a:t>
                      </a:r>
                      <a:endParaRPr lang="it-IT" sz="1500" dirty="0"/>
                    </a:p>
                  </a:txBody>
                  <a:tcPr marL="36000" marR="36000" marT="10800" marB="1800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265138"/>
                  </a:ext>
                </a:extLst>
              </a:tr>
              <a:tr h="1287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Andrea </a:t>
                      </a:r>
                      <a:r>
                        <a:rPr lang="it-IT" sz="1500" dirty="0" err="1" smtClean="0"/>
                        <a:t>Liedl</a:t>
                      </a:r>
                      <a:r>
                        <a:rPr lang="it-IT" sz="1500" dirty="0" smtClean="0"/>
                        <a:t> (AR)</a:t>
                      </a:r>
                      <a:endParaRPr lang="it-IT" sz="1500" dirty="0"/>
                    </a:p>
                  </a:txBody>
                  <a:tcPr marL="36000" marR="36000" marT="10800" marB="18000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0,2</a:t>
                      </a:r>
                      <a:endParaRPr lang="it-IT" sz="1500" dirty="0"/>
                    </a:p>
                  </a:txBody>
                  <a:tcPr marL="36000" marR="36000" marT="10800" marB="18000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45202"/>
                  </a:ext>
                </a:extLst>
              </a:tr>
              <a:tr h="1363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Bruno Spataro</a:t>
                      </a:r>
                      <a:endParaRPr lang="it-IT" sz="1500" dirty="0"/>
                    </a:p>
                  </a:txBody>
                  <a:tcPr marL="36000" marR="36000" marT="108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-</a:t>
                      </a:r>
                      <a:endParaRPr lang="it-IT" sz="1500" dirty="0"/>
                    </a:p>
                  </a:txBody>
                  <a:tcPr marL="36000" marR="36000" marT="108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3456529"/>
                  </a:ext>
                </a:extLst>
              </a:tr>
              <a:tr h="252711">
                <a:tc rowSpan="4">
                  <a:txBody>
                    <a:bodyPr/>
                    <a:lstStyle/>
                    <a:p>
                      <a:pPr algn="ctr"/>
                      <a:r>
                        <a:rPr lang="it-IT" sz="1500" b="1" dirty="0" smtClean="0"/>
                        <a:t>INFN ROMA</a:t>
                      </a:r>
                      <a:endParaRPr lang="it-IT" sz="1500" b="1" dirty="0"/>
                    </a:p>
                  </a:txBody>
                  <a:tcPr marL="36000" marR="36000" marT="10800" marB="18000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Luca </a:t>
                      </a:r>
                      <a:r>
                        <a:rPr lang="it-IT" sz="1500" dirty="0" err="1" smtClean="0"/>
                        <a:t>Ficcadenti</a:t>
                      </a:r>
                      <a:r>
                        <a:rPr lang="it-IT" sz="1500" dirty="0" smtClean="0"/>
                        <a:t> (T)</a:t>
                      </a:r>
                      <a:endParaRPr lang="it-IT" sz="1500" dirty="0"/>
                    </a:p>
                  </a:txBody>
                  <a:tcPr marL="36000" marR="36000" marT="10800" marB="18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0.4</a:t>
                      </a:r>
                      <a:endParaRPr lang="it-IT" sz="1500" dirty="0"/>
                    </a:p>
                  </a:txBody>
                  <a:tcPr marL="36000" marR="36000" marT="10800" marB="18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20100281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Andrea </a:t>
                      </a:r>
                      <a:r>
                        <a:rPr lang="it-IT" sz="1500" dirty="0" smtClean="0"/>
                        <a:t>Mostacci (PA)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0.2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2245187516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Luigi </a:t>
                      </a:r>
                      <a:r>
                        <a:rPr lang="it-IT" sz="1500" dirty="0" smtClean="0"/>
                        <a:t>Palumbo (PO)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1722044273"/>
                  </a:ext>
                </a:extLst>
              </a:tr>
              <a:tr h="25271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it-IT" sz="1500" dirty="0" smtClean="0"/>
                        <a:t>Valerio </a:t>
                      </a:r>
                      <a:r>
                        <a:rPr lang="it-IT" sz="1500" dirty="0" smtClean="0"/>
                        <a:t>Pettinacci (T)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smtClean="0"/>
                        <a:t>0.1</a:t>
                      </a:r>
                      <a:endParaRPr lang="it-IT" sz="1500" dirty="0"/>
                    </a:p>
                  </a:txBody>
                  <a:tcPr marL="36000" marR="36000" marT="10800" marB="18000"/>
                </a:tc>
                <a:extLst>
                  <a:ext uri="{0D108BD9-81ED-4DB2-BD59-A6C34878D82A}">
                    <a16:rowId xmlns:a16="http://schemas.microsoft.com/office/drawing/2014/main" val="942966142"/>
                  </a:ext>
                </a:extLst>
              </a:tr>
              <a:tr h="252711"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10800" marB="1800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10800" marB="1800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08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9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20000" y="27155"/>
            <a:ext cx="6472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TIMESCHEDULE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45819" y="837000"/>
            <a:ext cx="9319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</a:t>
            </a:r>
            <a:r>
              <a:rPr lang="it-IT" b="1" baseline="30000" dirty="0" smtClean="0"/>
              <a:t>st</a:t>
            </a:r>
            <a:r>
              <a:rPr lang="it-IT" b="1" dirty="0" smtClean="0"/>
              <a:t> </a:t>
            </a:r>
            <a:r>
              <a:rPr lang="it-IT" b="1" dirty="0" err="1" smtClean="0"/>
              <a:t>year</a:t>
            </a:r>
            <a:r>
              <a:rPr lang="it-IT" dirty="0" smtClean="0"/>
              <a:t>: </a:t>
            </a:r>
            <a:r>
              <a:rPr lang="it-IT" b="1" dirty="0" smtClean="0"/>
              <a:t>isolator </a:t>
            </a:r>
            <a:r>
              <a:rPr lang="it-IT" b="1" dirty="0" err="1" smtClean="0"/>
              <a:t>acquisition</a:t>
            </a:r>
            <a:r>
              <a:rPr lang="it-IT" dirty="0" smtClean="0"/>
              <a:t>, </a:t>
            </a:r>
            <a:r>
              <a:rPr lang="it-IT" dirty="0" err="1" smtClean="0"/>
              <a:t>gun</a:t>
            </a:r>
            <a:r>
              <a:rPr lang="it-IT" dirty="0" smtClean="0"/>
              <a:t> and mode </a:t>
            </a:r>
            <a:r>
              <a:rPr lang="it-IT" dirty="0" err="1" smtClean="0"/>
              <a:t>launcher</a:t>
            </a:r>
            <a:r>
              <a:rPr lang="it-IT" dirty="0" smtClean="0"/>
              <a:t> </a:t>
            </a:r>
            <a:r>
              <a:rPr lang="it-IT" dirty="0"/>
              <a:t>design </a:t>
            </a:r>
            <a:r>
              <a:rPr lang="it-IT" dirty="0" smtClean="0"/>
              <a:t>and </a:t>
            </a:r>
            <a:r>
              <a:rPr lang="it-IT" dirty="0" err="1" smtClean="0"/>
              <a:t>other</a:t>
            </a:r>
            <a:r>
              <a:rPr lang="it-IT" dirty="0" smtClean="0"/>
              <a:t> design </a:t>
            </a:r>
            <a:r>
              <a:rPr lang="it-IT" dirty="0" err="1" smtClean="0"/>
              <a:t>activities</a:t>
            </a:r>
            <a:r>
              <a:rPr lang="it-IT" dirty="0" smtClean="0"/>
              <a:t> in </a:t>
            </a:r>
            <a:r>
              <a:rPr lang="it-IT" dirty="0" err="1" smtClean="0"/>
              <a:t>parallel</a:t>
            </a:r>
            <a:endParaRPr lang="it-IT" dirty="0" smtClean="0"/>
          </a:p>
          <a:p>
            <a:r>
              <a:rPr lang="it-IT" b="1" dirty="0" smtClean="0"/>
              <a:t>2</a:t>
            </a:r>
            <a:r>
              <a:rPr lang="it-IT" b="1" baseline="30000" dirty="0" smtClean="0"/>
              <a:t>nd</a:t>
            </a:r>
            <a:r>
              <a:rPr lang="it-IT" b="1" dirty="0" smtClean="0"/>
              <a:t> </a:t>
            </a:r>
            <a:r>
              <a:rPr lang="it-IT" b="1" dirty="0" err="1"/>
              <a:t>year</a:t>
            </a:r>
            <a:r>
              <a:rPr lang="it-IT" dirty="0"/>
              <a:t>: </a:t>
            </a:r>
            <a:r>
              <a:rPr lang="it-IT" b="1" dirty="0" smtClean="0"/>
              <a:t>RF </a:t>
            </a:r>
            <a:r>
              <a:rPr lang="it-IT" b="1" dirty="0" err="1" smtClean="0"/>
              <a:t>gun</a:t>
            </a:r>
            <a:r>
              <a:rPr lang="it-IT" b="1" dirty="0" smtClean="0"/>
              <a:t> </a:t>
            </a:r>
            <a:r>
              <a:rPr lang="it-IT" b="1" dirty="0" err="1" smtClean="0"/>
              <a:t>acquisition</a:t>
            </a:r>
            <a:r>
              <a:rPr lang="it-IT" b="1" dirty="0" smtClean="0"/>
              <a:t> </a:t>
            </a:r>
            <a:r>
              <a:rPr lang="it-IT" dirty="0" smtClean="0"/>
              <a:t>, </a:t>
            </a:r>
            <a:r>
              <a:rPr lang="it-IT" dirty="0"/>
              <a:t>mode </a:t>
            </a:r>
            <a:r>
              <a:rPr lang="it-IT" dirty="0" err="1"/>
              <a:t>launcher</a:t>
            </a:r>
            <a:r>
              <a:rPr lang="it-IT" dirty="0"/>
              <a:t> </a:t>
            </a:r>
            <a:r>
              <a:rPr lang="it-IT" dirty="0" smtClean="0"/>
              <a:t>design and </a:t>
            </a:r>
            <a:r>
              <a:rPr lang="it-IT" dirty="0" err="1"/>
              <a:t>other</a:t>
            </a:r>
            <a:r>
              <a:rPr lang="it-IT" dirty="0"/>
              <a:t> design </a:t>
            </a:r>
            <a:r>
              <a:rPr lang="it-IT" dirty="0" err="1"/>
              <a:t>activities</a:t>
            </a:r>
            <a:r>
              <a:rPr lang="it-IT" dirty="0"/>
              <a:t> in </a:t>
            </a:r>
            <a:r>
              <a:rPr lang="it-IT" dirty="0" err="1" smtClean="0"/>
              <a:t>parallel</a:t>
            </a:r>
            <a:endParaRPr lang="it-IT" dirty="0" smtClean="0"/>
          </a:p>
          <a:p>
            <a:r>
              <a:rPr lang="it-IT" b="1" dirty="0" smtClean="0"/>
              <a:t>3</a:t>
            </a:r>
            <a:r>
              <a:rPr lang="it-IT" b="1" baseline="30000" dirty="0" smtClean="0"/>
              <a:t>rd</a:t>
            </a:r>
            <a:r>
              <a:rPr lang="it-IT" b="1" dirty="0" smtClean="0"/>
              <a:t> </a:t>
            </a:r>
            <a:r>
              <a:rPr lang="it-IT" b="1" dirty="0" err="1"/>
              <a:t>year</a:t>
            </a:r>
            <a:r>
              <a:rPr lang="it-IT" dirty="0"/>
              <a:t>: </a:t>
            </a:r>
            <a:r>
              <a:rPr lang="it-IT" b="1" dirty="0"/>
              <a:t>mode </a:t>
            </a:r>
            <a:r>
              <a:rPr lang="it-IT" b="1" dirty="0" err="1" smtClean="0"/>
              <a:t>launcher</a:t>
            </a:r>
            <a:r>
              <a:rPr lang="it-IT" b="1" dirty="0" smtClean="0"/>
              <a:t> </a:t>
            </a:r>
            <a:r>
              <a:rPr lang="it-IT" b="1" dirty="0" err="1" smtClean="0"/>
              <a:t>acquisition</a:t>
            </a:r>
            <a:r>
              <a:rPr lang="it-IT" dirty="0" smtClean="0"/>
              <a:t>, </a:t>
            </a:r>
            <a:r>
              <a:rPr lang="it-IT" dirty="0" err="1" smtClean="0"/>
              <a:t>installation</a:t>
            </a:r>
            <a:r>
              <a:rPr lang="it-IT" dirty="0" smtClean="0"/>
              <a:t> and </a:t>
            </a:r>
            <a:r>
              <a:rPr lang="it-IT" dirty="0" err="1" smtClean="0"/>
              <a:t>tests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6299" t="18634" r="11878" b="30778"/>
          <a:stretch/>
        </p:blipFill>
        <p:spPr>
          <a:xfrm>
            <a:off x="18805" y="2565000"/>
            <a:ext cx="9086619" cy="31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88000" y="27155"/>
            <a:ext cx="39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/>
              <a:t>FINANTIAL </a:t>
            </a:r>
            <a:r>
              <a:rPr lang="en-US" sz="3200" b="1" dirty="0"/>
              <a:t>REQUESTS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97244"/>
              </p:ext>
            </p:extLst>
          </p:nvPr>
        </p:nvGraphicFramePr>
        <p:xfrm>
          <a:off x="828000" y="1557000"/>
          <a:ext cx="73920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999">
                  <a:extLst>
                    <a:ext uri="{9D8B030D-6E8A-4147-A177-3AD203B41FA5}">
                      <a16:colId xmlns:a16="http://schemas.microsoft.com/office/drawing/2014/main" val="3943463675"/>
                    </a:ext>
                  </a:extLst>
                </a:gridCol>
                <a:gridCol w="2280001">
                  <a:extLst>
                    <a:ext uri="{9D8B030D-6E8A-4147-A177-3AD203B41FA5}">
                      <a16:colId xmlns:a16="http://schemas.microsoft.com/office/drawing/2014/main" val="2931893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cap="all" dirty="0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endParaRPr lang="it-IT" cap="al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cap="all" dirty="0" err="1" smtClean="0">
                          <a:solidFill>
                            <a:schemeClr val="tx1"/>
                          </a:solidFill>
                        </a:rPr>
                        <a:t>Cost</a:t>
                      </a:r>
                      <a:r>
                        <a:rPr lang="it-IT" cap="all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cap="all" baseline="0" dirty="0" err="1" smtClean="0">
                          <a:solidFill>
                            <a:schemeClr val="tx1"/>
                          </a:solidFill>
                        </a:rPr>
                        <a:t>Included</a:t>
                      </a:r>
                      <a:r>
                        <a:rPr lang="it-IT" cap="all" baseline="0" dirty="0" smtClean="0">
                          <a:solidFill>
                            <a:schemeClr val="tx1"/>
                          </a:solidFill>
                        </a:rPr>
                        <a:t> VAT) </a:t>
                      </a:r>
                      <a:r>
                        <a:rPr lang="it-IT" cap="all" baseline="0" dirty="0" err="1" smtClean="0">
                          <a:solidFill>
                            <a:schemeClr val="tx1"/>
                          </a:solidFill>
                        </a:rPr>
                        <a:t>kEuro</a:t>
                      </a:r>
                      <a:endParaRPr lang="it-IT" cap="al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58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Isolator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3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RF </a:t>
                      </a:r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gun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36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Mode </a:t>
                      </a:r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launcher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05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Missions</a:t>
                      </a:r>
                      <a:r>
                        <a:rPr lang="it-IT" dirty="0" smtClean="0"/>
                        <a:t>, Work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supervision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at</a:t>
                      </a:r>
                      <a:r>
                        <a:rPr lang="it-IT" baseline="0" dirty="0" smtClean="0"/>
                        <a:t> Companies </a:t>
                      </a:r>
                      <a:r>
                        <a:rPr lang="it-IT" baseline="0" dirty="0" err="1" smtClean="0"/>
                        <a:t>during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components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realization</a:t>
                      </a:r>
                      <a:r>
                        <a:rPr lang="it-IT" baseline="0" dirty="0" smtClean="0"/>
                        <a:t>, </a:t>
                      </a:r>
                      <a:r>
                        <a:rPr lang="it-IT" dirty="0" smtClean="0"/>
                        <a:t>Installation </a:t>
                      </a:r>
                      <a:r>
                        <a:rPr lang="it-IT" dirty="0" err="1" smtClean="0"/>
                        <a:t>at</a:t>
                      </a:r>
                      <a:r>
                        <a:rPr lang="it-IT" dirty="0" smtClean="0"/>
                        <a:t> PSI, test, </a:t>
                      </a:r>
                      <a:r>
                        <a:rPr lang="it-IT" dirty="0" err="1" smtClean="0"/>
                        <a:t>meetings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TOTAL (3 </a:t>
                      </a:r>
                      <a:r>
                        <a:rPr lang="it-IT" b="1" dirty="0" err="1" smtClean="0">
                          <a:solidFill>
                            <a:schemeClr val="tx1"/>
                          </a:solidFill>
                        </a:rPr>
                        <a:t>years</a:t>
                      </a:r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170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323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1657" t="2330" r="33184" b="5055"/>
          <a:stretch/>
        </p:blipFill>
        <p:spPr>
          <a:xfrm rot="16200000">
            <a:off x="7167377" y="4880632"/>
            <a:ext cx="1345172" cy="1988515"/>
          </a:xfrm>
          <a:prstGeom prst="rect">
            <a:avLst/>
          </a:prstGeom>
        </p:spPr>
      </p:pic>
      <p:sp>
        <p:nvSpPr>
          <p:cNvPr id="57" name="Rettangolo 56"/>
          <p:cNvSpPr/>
          <p:nvPr/>
        </p:nvSpPr>
        <p:spPr>
          <a:xfrm flipH="1">
            <a:off x="7551912" y="4950847"/>
            <a:ext cx="764087" cy="6513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/>
          <p:cNvSpPr/>
          <p:nvPr/>
        </p:nvSpPr>
        <p:spPr>
          <a:xfrm flipH="1">
            <a:off x="7574283" y="6083460"/>
            <a:ext cx="764087" cy="6513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riangolo isoscele 3"/>
          <p:cNvSpPr/>
          <p:nvPr/>
        </p:nvSpPr>
        <p:spPr>
          <a:xfrm rot="5400000">
            <a:off x="267495" y="2530998"/>
            <a:ext cx="993096" cy="122413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268010" y="2997010"/>
            <a:ext cx="49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KLY</a:t>
            </a:r>
            <a:endParaRPr lang="en-US" dirty="0"/>
          </a:p>
        </p:txBody>
      </p:sp>
      <p:cxnSp>
        <p:nvCxnSpPr>
          <p:cNvPr id="6" name="Connettore 2 5"/>
          <p:cNvCxnSpPr>
            <a:endCxn id="40" idx="2"/>
          </p:cNvCxnSpPr>
          <p:nvPr/>
        </p:nvCxnSpPr>
        <p:spPr>
          <a:xfrm flipV="1">
            <a:off x="1376111" y="3141492"/>
            <a:ext cx="1961380" cy="41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40" idx="6"/>
          </p:cNvCxnSpPr>
          <p:nvPr/>
        </p:nvCxnSpPr>
        <p:spPr>
          <a:xfrm flipV="1">
            <a:off x="4057571" y="3140726"/>
            <a:ext cx="3190527" cy="766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/>
          <p:cNvGrpSpPr/>
          <p:nvPr/>
        </p:nvGrpSpPr>
        <p:grpSpPr>
          <a:xfrm>
            <a:off x="2745990" y="2703602"/>
            <a:ext cx="242010" cy="397968"/>
            <a:chOff x="1331640" y="2181014"/>
            <a:chExt cx="1080120" cy="383890"/>
          </a:xfrm>
        </p:grpSpPr>
        <p:cxnSp>
          <p:nvCxnSpPr>
            <p:cNvPr id="23" name="Connettore 1 97"/>
            <p:cNvCxnSpPr/>
            <p:nvPr/>
          </p:nvCxnSpPr>
          <p:spPr>
            <a:xfrm>
              <a:off x="1331640" y="2564904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98"/>
            <p:cNvCxnSpPr/>
            <p:nvPr/>
          </p:nvCxnSpPr>
          <p:spPr>
            <a:xfrm flipV="1">
              <a:off x="1547664" y="2181014"/>
              <a:ext cx="0" cy="3838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99"/>
            <p:cNvCxnSpPr/>
            <p:nvPr/>
          </p:nvCxnSpPr>
          <p:spPr>
            <a:xfrm>
              <a:off x="1547664" y="2181014"/>
              <a:ext cx="5760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00"/>
            <p:cNvCxnSpPr/>
            <p:nvPr/>
          </p:nvCxnSpPr>
          <p:spPr>
            <a:xfrm>
              <a:off x="2123728" y="2181014"/>
              <a:ext cx="0" cy="3838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01"/>
            <p:cNvCxnSpPr/>
            <p:nvPr/>
          </p:nvCxnSpPr>
          <p:spPr>
            <a:xfrm>
              <a:off x="2123728" y="2564904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Arco 29"/>
          <p:cNvSpPr/>
          <p:nvPr/>
        </p:nvSpPr>
        <p:spPr>
          <a:xfrm>
            <a:off x="3446740" y="2975554"/>
            <a:ext cx="420908" cy="369332"/>
          </a:xfrm>
          <a:prstGeom prst="arc">
            <a:avLst>
              <a:gd name="adj1" fmla="val 16200000"/>
              <a:gd name="adj2" fmla="val 492849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/>
          <p:cNvSpPr txBox="1"/>
          <p:nvPr/>
        </p:nvSpPr>
        <p:spPr>
          <a:xfrm>
            <a:off x="3347016" y="2956060"/>
            <a:ext cx="5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circ</a:t>
            </a:r>
            <a:endParaRPr lang="en-US" dirty="0"/>
          </a:p>
        </p:txBody>
      </p:sp>
      <p:sp>
        <p:nvSpPr>
          <p:cNvPr id="40" name="Ovale 39"/>
          <p:cNvSpPr/>
          <p:nvPr/>
        </p:nvSpPr>
        <p:spPr>
          <a:xfrm>
            <a:off x="3337491" y="2817456"/>
            <a:ext cx="720080" cy="6480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sellaDiTesto 47"/>
          <p:cNvSpPr txBox="1"/>
          <p:nvPr/>
        </p:nvSpPr>
        <p:spPr>
          <a:xfrm>
            <a:off x="1338736" y="3136799"/>
            <a:ext cx="182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&lt;0.2 </a:t>
            </a:r>
            <a:r>
              <a:rPr lang="en-US" sz="1600" dirty="0" smtClean="0">
                <a:sym typeface="Symbol"/>
              </a:rPr>
              <a:t>s, 20-50 MW, 100-1000 Hz</a:t>
            </a:r>
            <a:endParaRPr lang="en-US" sz="1600" dirty="0"/>
          </a:p>
        </p:txBody>
      </p:sp>
      <p:cxnSp>
        <p:nvCxnSpPr>
          <p:cNvPr id="50" name="Connettore 2 49"/>
          <p:cNvCxnSpPr/>
          <p:nvPr/>
        </p:nvCxnSpPr>
        <p:spPr>
          <a:xfrm>
            <a:off x="7248098" y="3136799"/>
            <a:ext cx="0" cy="21524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ttangolo 87"/>
          <p:cNvSpPr/>
          <p:nvPr/>
        </p:nvSpPr>
        <p:spPr>
          <a:xfrm>
            <a:off x="6578575" y="5730714"/>
            <a:ext cx="303813" cy="254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Rettangolo 89"/>
          <p:cNvSpPr/>
          <p:nvPr/>
        </p:nvSpPr>
        <p:spPr>
          <a:xfrm>
            <a:off x="5028590" y="5215955"/>
            <a:ext cx="1557646" cy="119318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Diagnostics</a:t>
            </a:r>
            <a:r>
              <a:rPr lang="it-IT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Spectrometer</a:t>
            </a:r>
            <a:r>
              <a:rPr lang="it-IT" dirty="0" smtClean="0">
                <a:solidFill>
                  <a:schemeClr val="tx1"/>
                </a:solidFill>
              </a:rPr>
              <a:t>,…</a:t>
            </a:r>
            <a:endParaRPr lang="it-IT" dirty="0" smtClean="0">
              <a:solidFill>
                <a:schemeClr val="tx1"/>
              </a:solidFill>
            </a:endParaRPr>
          </a:p>
        </p:txBody>
      </p:sp>
      <p:cxnSp>
        <p:nvCxnSpPr>
          <p:cNvPr id="93" name="Connettore 2 92"/>
          <p:cNvCxnSpPr/>
          <p:nvPr/>
        </p:nvCxnSpPr>
        <p:spPr>
          <a:xfrm>
            <a:off x="6804000" y="5071986"/>
            <a:ext cx="1061" cy="419721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/>
          <p:cNvCxnSpPr>
            <a:endCxn id="8" idx="2"/>
          </p:cNvCxnSpPr>
          <p:nvPr/>
        </p:nvCxnSpPr>
        <p:spPr>
          <a:xfrm>
            <a:off x="6817121" y="5491707"/>
            <a:ext cx="2017100" cy="383183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ttangolo 102"/>
          <p:cNvSpPr/>
          <p:nvPr/>
        </p:nvSpPr>
        <p:spPr>
          <a:xfrm>
            <a:off x="5261676" y="3879029"/>
            <a:ext cx="1557647" cy="119318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LASER up to 1 kHz</a:t>
            </a:r>
          </a:p>
        </p:txBody>
      </p:sp>
      <p:sp>
        <p:nvSpPr>
          <p:cNvPr id="106" name="Rettangolo 105"/>
          <p:cNvSpPr/>
          <p:nvPr/>
        </p:nvSpPr>
        <p:spPr>
          <a:xfrm>
            <a:off x="4235087" y="5689279"/>
            <a:ext cx="768938" cy="24859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Rettangolo 106"/>
          <p:cNvSpPr/>
          <p:nvPr/>
        </p:nvSpPr>
        <p:spPr>
          <a:xfrm>
            <a:off x="2138237" y="5216987"/>
            <a:ext cx="2095701" cy="119318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Ultrafast</a:t>
            </a:r>
            <a:r>
              <a:rPr lang="it-IT" dirty="0" smtClean="0">
                <a:solidFill>
                  <a:schemeClr val="tx1"/>
                </a:solidFill>
              </a:rPr>
              <a:t> Electron </a:t>
            </a:r>
            <a:r>
              <a:rPr lang="it-IT" dirty="0" err="1" smtClean="0">
                <a:solidFill>
                  <a:schemeClr val="tx1"/>
                </a:solidFill>
              </a:rPr>
              <a:t>Diffraction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Experiments</a:t>
            </a:r>
            <a:r>
              <a:rPr lang="it-IT" dirty="0" smtClean="0">
                <a:solidFill>
                  <a:schemeClr val="tx1"/>
                </a:solidFill>
              </a:rPr>
              <a:t> up to 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1 kHz</a:t>
            </a:r>
          </a:p>
        </p:txBody>
      </p:sp>
      <p:cxnSp>
        <p:nvCxnSpPr>
          <p:cNvPr id="110" name="Connettore diritto 109"/>
          <p:cNvCxnSpPr/>
          <p:nvPr/>
        </p:nvCxnSpPr>
        <p:spPr>
          <a:xfrm flipV="1">
            <a:off x="43505" y="3705916"/>
            <a:ext cx="6994673" cy="5291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diritto 111"/>
          <p:cNvCxnSpPr/>
          <p:nvPr/>
        </p:nvCxnSpPr>
        <p:spPr>
          <a:xfrm flipH="1" flipV="1">
            <a:off x="7058324" y="3645902"/>
            <a:ext cx="27803" cy="3157232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diritto 114"/>
          <p:cNvCxnSpPr/>
          <p:nvPr/>
        </p:nvCxnSpPr>
        <p:spPr>
          <a:xfrm flipV="1">
            <a:off x="7092309" y="6803134"/>
            <a:ext cx="1932264" cy="2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diritto 119"/>
          <p:cNvCxnSpPr/>
          <p:nvPr/>
        </p:nvCxnSpPr>
        <p:spPr>
          <a:xfrm flipV="1">
            <a:off x="9018135" y="2624737"/>
            <a:ext cx="19210" cy="417839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diritto 124"/>
          <p:cNvCxnSpPr/>
          <p:nvPr/>
        </p:nvCxnSpPr>
        <p:spPr>
          <a:xfrm flipH="1">
            <a:off x="-32674" y="2596639"/>
            <a:ext cx="9050809" cy="23132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diritto 136"/>
          <p:cNvCxnSpPr/>
          <p:nvPr/>
        </p:nvCxnSpPr>
        <p:spPr>
          <a:xfrm flipH="1" flipV="1">
            <a:off x="43898" y="2646518"/>
            <a:ext cx="4084" cy="1103828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ttore 2 146"/>
          <p:cNvCxnSpPr/>
          <p:nvPr/>
        </p:nvCxnSpPr>
        <p:spPr>
          <a:xfrm flipH="1">
            <a:off x="1044000" y="3750346"/>
            <a:ext cx="195174" cy="3256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05281" y="3999220"/>
            <a:ext cx="135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High </a:t>
            </a:r>
            <a:r>
              <a:rPr lang="it-IT" sz="1400" dirty="0" err="1" smtClean="0"/>
              <a:t>power</a:t>
            </a:r>
            <a:r>
              <a:rPr lang="it-IT" sz="1400" dirty="0" smtClean="0"/>
              <a:t> test @ PSI or INFN</a:t>
            </a:r>
            <a:endParaRPr lang="it-IT" sz="1400" dirty="0"/>
          </a:p>
        </p:txBody>
      </p:sp>
      <p:sp>
        <p:nvSpPr>
          <p:cNvPr id="84" name="CasellaDiTesto 83"/>
          <p:cNvSpPr txBox="1"/>
          <p:nvPr/>
        </p:nvSpPr>
        <p:spPr>
          <a:xfrm>
            <a:off x="4949380" y="279907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0070C0"/>
                </a:solidFill>
              </a:rPr>
              <a:t>Phase</a:t>
            </a:r>
            <a:r>
              <a:rPr lang="it-IT" sz="1600" b="1" dirty="0" smtClean="0">
                <a:solidFill>
                  <a:srgbClr val="0070C0"/>
                </a:solidFill>
              </a:rPr>
              <a:t> I</a:t>
            </a:r>
            <a:endParaRPr lang="it-IT" sz="1600" b="1" dirty="0">
              <a:solidFill>
                <a:srgbClr val="0070C0"/>
              </a:solidFill>
            </a:endParaRPr>
          </a:p>
        </p:txBody>
      </p:sp>
      <p:sp>
        <p:nvSpPr>
          <p:cNvPr id="61" name="Figura a mano libera 60"/>
          <p:cNvSpPr/>
          <p:nvPr/>
        </p:nvSpPr>
        <p:spPr>
          <a:xfrm>
            <a:off x="4885866" y="3810001"/>
            <a:ext cx="2027130" cy="2859741"/>
          </a:xfrm>
          <a:custGeom>
            <a:avLst/>
            <a:gdLst>
              <a:gd name="connsiteX0" fmla="*/ 97647 w 4346917"/>
              <a:gd name="connsiteY0" fmla="*/ 1900518 h 3603812"/>
              <a:gd name="connsiteX1" fmla="*/ 1523035 w 4346917"/>
              <a:gd name="connsiteY1" fmla="*/ 1900518 h 3603812"/>
              <a:gd name="connsiteX2" fmla="*/ 1532000 w 4346917"/>
              <a:gd name="connsiteY2" fmla="*/ 0 h 3603812"/>
              <a:gd name="connsiteX3" fmla="*/ 4337953 w 4346917"/>
              <a:gd name="connsiteY3" fmla="*/ 8965 h 3603812"/>
              <a:gd name="connsiteX4" fmla="*/ 4346917 w 4346917"/>
              <a:gd name="connsiteY4" fmla="*/ 3603812 h 3603812"/>
              <a:gd name="connsiteX5" fmla="*/ 3755247 w 4346917"/>
              <a:gd name="connsiteY5" fmla="*/ 3585882 h 3603812"/>
              <a:gd name="connsiteX6" fmla="*/ 3737317 w 4346917"/>
              <a:gd name="connsiteY6" fmla="*/ 3137647 h 3603812"/>
              <a:gd name="connsiteX7" fmla="*/ 1935412 w 4346917"/>
              <a:gd name="connsiteY7" fmla="*/ 3164541 h 3603812"/>
              <a:gd name="connsiteX8" fmla="*/ 1962306 w 4346917"/>
              <a:gd name="connsiteY8" fmla="*/ 3397624 h 3603812"/>
              <a:gd name="connsiteX9" fmla="*/ 124541 w 4346917"/>
              <a:gd name="connsiteY9" fmla="*/ 3370729 h 3603812"/>
              <a:gd name="connsiteX10" fmla="*/ 97647 w 4346917"/>
              <a:gd name="connsiteY10" fmla="*/ 1900518 h 3603812"/>
              <a:gd name="connsiteX0" fmla="*/ 105591 w 4354861"/>
              <a:gd name="connsiteY0" fmla="*/ 1900518 h 3603812"/>
              <a:gd name="connsiteX1" fmla="*/ 1530979 w 4354861"/>
              <a:gd name="connsiteY1" fmla="*/ 1900518 h 3603812"/>
              <a:gd name="connsiteX2" fmla="*/ 1539944 w 4354861"/>
              <a:gd name="connsiteY2" fmla="*/ 0 h 3603812"/>
              <a:gd name="connsiteX3" fmla="*/ 4345897 w 4354861"/>
              <a:gd name="connsiteY3" fmla="*/ 8965 h 3603812"/>
              <a:gd name="connsiteX4" fmla="*/ 4354861 w 4354861"/>
              <a:gd name="connsiteY4" fmla="*/ 3603812 h 3603812"/>
              <a:gd name="connsiteX5" fmla="*/ 3763191 w 4354861"/>
              <a:gd name="connsiteY5" fmla="*/ 3585882 h 3603812"/>
              <a:gd name="connsiteX6" fmla="*/ 3745261 w 4354861"/>
              <a:gd name="connsiteY6" fmla="*/ 3137647 h 3603812"/>
              <a:gd name="connsiteX7" fmla="*/ 1943356 w 4354861"/>
              <a:gd name="connsiteY7" fmla="*/ 3164541 h 3603812"/>
              <a:gd name="connsiteX8" fmla="*/ 1970250 w 4354861"/>
              <a:gd name="connsiteY8" fmla="*/ 3397624 h 3603812"/>
              <a:gd name="connsiteX9" fmla="*/ 132485 w 4354861"/>
              <a:gd name="connsiteY9" fmla="*/ 3370729 h 3603812"/>
              <a:gd name="connsiteX10" fmla="*/ 105591 w 4354861"/>
              <a:gd name="connsiteY10" fmla="*/ 1900518 h 3603812"/>
              <a:gd name="connsiteX0" fmla="*/ 0 w 4249270"/>
              <a:gd name="connsiteY0" fmla="*/ 1900518 h 3603812"/>
              <a:gd name="connsiteX1" fmla="*/ 1425388 w 4249270"/>
              <a:gd name="connsiteY1" fmla="*/ 1900518 h 3603812"/>
              <a:gd name="connsiteX2" fmla="*/ 1434353 w 4249270"/>
              <a:gd name="connsiteY2" fmla="*/ 0 h 3603812"/>
              <a:gd name="connsiteX3" fmla="*/ 4240306 w 4249270"/>
              <a:gd name="connsiteY3" fmla="*/ 8965 h 3603812"/>
              <a:gd name="connsiteX4" fmla="*/ 4249270 w 4249270"/>
              <a:gd name="connsiteY4" fmla="*/ 3603812 h 3603812"/>
              <a:gd name="connsiteX5" fmla="*/ 3657600 w 4249270"/>
              <a:gd name="connsiteY5" fmla="*/ 3585882 h 3603812"/>
              <a:gd name="connsiteX6" fmla="*/ 3639670 w 4249270"/>
              <a:gd name="connsiteY6" fmla="*/ 3137647 h 3603812"/>
              <a:gd name="connsiteX7" fmla="*/ 1837765 w 4249270"/>
              <a:gd name="connsiteY7" fmla="*/ 3164541 h 3603812"/>
              <a:gd name="connsiteX8" fmla="*/ 1864659 w 4249270"/>
              <a:gd name="connsiteY8" fmla="*/ 3397624 h 3603812"/>
              <a:gd name="connsiteX9" fmla="*/ 26894 w 4249270"/>
              <a:gd name="connsiteY9" fmla="*/ 3370729 h 3603812"/>
              <a:gd name="connsiteX10" fmla="*/ 0 w 4249270"/>
              <a:gd name="connsiteY10" fmla="*/ 1900518 h 3603812"/>
              <a:gd name="connsiteX0" fmla="*/ 0 w 4249270"/>
              <a:gd name="connsiteY0" fmla="*/ 1900518 h 3603812"/>
              <a:gd name="connsiteX1" fmla="*/ 1425388 w 4249270"/>
              <a:gd name="connsiteY1" fmla="*/ 1900518 h 3603812"/>
              <a:gd name="connsiteX2" fmla="*/ 1434353 w 4249270"/>
              <a:gd name="connsiteY2" fmla="*/ 0 h 3603812"/>
              <a:gd name="connsiteX3" fmla="*/ 4240306 w 4249270"/>
              <a:gd name="connsiteY3" fmla="*/ 8965 h 3603812"/>
              <a:gd name="connsiteX4" fmla="*/ 4249270 w 4249270"/>
              <a:gd name="connsiteY4" fmla="*/ 3603812 h 3603812"/>
              <a:gd name="connsiteX5" fmla="*/ 3657600 w 4249270"/>
              <a:gd name="connsiteY5" fmla="*/ 3585882 h 3603812"/>
              <a:gd name="connsiteX6" fmla="*/ 3639670 w 4249270"/>
              <a:gd name="connsiteY6" fmla="*/ 3137647 h 3603812"/>
              <a:gd name="connsiteX7" fmla="*/ 1837765 w 4249270"/>
              <a:gd name="connsiteY7" fmla="*/ 3164541 h 3603812"/>
              <a:gd name="connsiteX8" fmla="*/ 1864659 w 4249270"/>
              <a:gd name="connsiteY8" fmla="*/ 3397624 h 3603812"/>
              <a:gd name="connsiteX9" fmla="*/ 26894 w 4249270"/>
              <a:gd name="connsiteY9" fmla="*/ 3370729 h 3603812"/>
              <a:gd name="connsiteX10" fmla="*/ 0 w 4249270"/>
              <a:gd name="connsiteY10" fmla="*/ 1900518 h 3603812"/>
              <a:gd name="connsiteX0" fmla="*/ 0 w 4249270"/>
              <a:gd name="connsiteY0" fmla="*/ 1900518 h 3603812"/>
              <a:gd name="connsiteX1" fmla="*/ 1425388 w 4249270"/>
              <a:gd name="connsiteY1" fmla="*/ 1900518 h 3603812"/>
              <a:gd name="connsiteX2" fmla="*/ 1434353 w 4249270"/>
              <a:gd name="connsiteY2" fmla="*/ 0 h 3603812"/>
              <a:gd name="connsiteX3" fmla="*/ 4240306 w 4249270"/>
              <a:gd name="connsiteY3" fmla="*/ 8965 h 3603812"/>
              <a:gd name="connsiteX4" fmla="*/ 4249270 w 4249270"/>
              <a:gd name="connsiteY4" fmla="*/ 3603812 h 3603812"/>
              <a:gd name="connsiteX5" fmla="*/ 3657600 w 4249270"/>
              <a:gd name="connsiteY5" fmla="*/ 3585882 h 3603812"/>
              <a:gd name="connsiteX6" fmla="*/ 3639670 w 4249270"/>
              <a:gd name="connsiteY6" fmla="*/ 3137647 h 3603812"/>
              <a:gd name="connsiteX7" fmla="*/ 1837765 w 4249270"/>
              <a:gd name="connsiteY7" fmla="*/ 3164541 h 3603812"/>
              <a:gd name="connsiteX8" fmla="*/ 1828800 w 4249270"/>
              <a:gd name="connsiteY8" fmla="*/ 3397624 h 3603812"/>
              <a:gd name="connsiteX9" fmla="*/ 26894 w 4249270"/>
              <a:gd name="connsiteY9" fmla="*/ 3370729 h 3603812"/>
              <a:gd name="connsiteX10" fmla="*/ 0 w 4249270"/>
              <a:gd name="connsiteY10" fmla="*/ 1900518 h 3603812"/>
              <a:gd name="connsiteX0" fmla="*/ 0 w 4249270"/>
              <a:gd name="connsiteY0" fmla="*/ 1900518 h 3603812"/>
              <a:gd name="connsiteX1" fmla="*/ 1425388 w 4249270"/>
              <a:gd name="connsiteY1" fmla="*/ 1900518 h 3603812"/>
              <a:gd name="connsiteX2" fmla="*/ 1434353 w 4249270"/>
              <a:gd name="connsiteY2" fmla="*/ 0 h 3603812"/>
              <a:gd name="connsiteX3" fmla="*/ 4240306 w 4249270"/>
              <a:gd name="connsiteY3" fmla="*/ 8965 h 3603812"/>
              <a:gd name="connsiteX4" fmla="*/ 4249270 w 4249270"/>
              <a:gd name="connsiteY4" fmla="*/ 3603812 h 3603812"/>
              <a:gd name="connsiteX5" fmla="*/ 3657600 w 4249270"/>
              <a:gd name="connsiteY5" fmla="*/ 3585882 h 3603812"/>
              <a:gd name="connsiteX6" fmla="*/ 3639670 w 4249270"/>
              <a:gd name="connsiteY6" fmla="*/ 3164541 h 3603812"/>
              <a:gd name="connsiteX7" fmla="*/ 1837765 w 4249270"/>
              <a:gd name="connsiteY7" fmla="*/ 3164541 h 3603812"/>
              <a:gd name="connsiteX8" fmla="*/ 1828800 w 4249270"/>
              <a:gd name="connsiteY8" fmla="*/ 3397624 h 3603812"/>
              <a:gd name="connsiteX9" fmla="*/ 26894 w 4249270"/>
              <a:gd name="connsiteY9" fmla="*/ 3370729 h 3603812"/>
              <a:gd name="connsiteX10" fmla="*/ 0 w 4249270"/>
              <a:gd name="connsiteY10" fmla="*/ 1900518 h 3603812"/>
              <a:gd name="connsiteX0" fmla="*/ 0 w 4249270"/>
              <a:gd name="connsiteY0" fmla="*/ 1900518 h 3603812"/>
              <a:gd name="connsiteX1" fmla="*/ 1425388 w 4249270"/>
              <a:gd name="connsiteY1" fmla="*/ 1900518 h 3603812"/>
              <a:gd name="connsiteX2" fmla="*/ 1434353 w 4249270"/>
              <a:gd name="connsiteY2" fmla="*/ 0 h 3603812"/>
              <a:gd name="connsiteX3" fmla="*/ 4240306 w 4249270"/>
              <a:gd name="connsiteY3" fmla="*/ 8965 h 3603812"/>
              <a:gd name="connsiteX4" fmla="*/ 4249270 w 4249270"/>
              <a:gd name="connsiteY4" fmla="*/ 3603812 h 3603812"/>
              <a:gd name="connsiteX5" fmla="*/ 3657600 w 4249270"/>
              <a:gd name="connsiteY5" fmla="*/ 3603811 h 3603812"/>
              <a:gd name="connsiteX6" fmla="*/ 3639670 w 4249270"/>
              <a:gd name="connsiteY6" fmla="*/ 3164541 h 3603812"/>
              <a:gd name="connsiteX7" fmla="*/ 1837765 w 4249270"/>
              <a:gd name="connsiteY7" fmla="*/ 3164541 h 3603812"/>
              <a:gd name="connsiteX8" fmla="*/ 1828800 w 4249270"/>
              <a:gd name="connsiteY8" fmla="*/ 3397624 h 3603812"/>
              <a:gd name="connsiteX9" fmla="*/ 26894 w 4249270"/>
              <a:gd name="connsiteY9" fmla="*/ 3370729 h 3603812"/>
              <a:gd name="connsiteX10" fmla="*/ 0 w 4249270"/>
              <a:gd name="connsiteY10" fmla="*/ 1900518 h 3603812"/>
              <a:gd name="connsiteX0" fmla="*/ 27043 w 4222525"/>
              <a:gd name="connsiteY0" fmla="*/ 609600 h 3603812"/>
              <a:gd name="connsiteX1" fmla="*/ 1398643 w 4222525"/>
              <a:gd name="connsiteY1" fmla="*/ 1900518 h 3603812"/>
              <a:gd name="connsiteX2" fmla="*/ 1407608 w 4222525"/>
              <a:gd name="connsiteY2" fmla="*/ 0 h 3603812"/>
              <a:gd name="connsiteX3" fmla="*/ 4213561 w 4222525"/>
              <a:gd name="connsiteY3" fmla="*/ 8965 h 3603812"/>
              <a:gd name="connsiteX4" fmla="*/ 4222525 w 4222525"/>
              <a:gd name="connsiteY4" fmla="*/ 3603812 h 3603812"/>
              <a:gd name="connsiteX5" fmla="*/ 3630855 w 4222525"/>
              <a:gd name="connsiteY5" fmla="*/ 3603811 h 3603812"/>
              <a:gd name="connsiteX6" fmla="*/ 3612925 w 4222525"/>
              <a:gd name="connsiteY6" fmla="*/ 3164541 h 3603812"/>
              <a:gd name="connsiteX7" fmla="*/ 1811020 w 4222525"/>
              <a:gd name="connsiteY7" fmla="*/ 3164541 h 3603812"/>
              <a:gd name="connsiteX8" fmla="*/ 1802055 w 4222525"/>
              <a:gd name="connsiteY8" fmla="*/ 3397624 h 3603812"/>
              <a:gd name="connsiteX9" fmla="*/ 149 w 4222525"/>
              <a:gd name="connsiteY9" fmla="*/ 3370729 h 3603812"/>
              <a:gd name="connsiteX10" fmla="*/ 27043 w 4222525"/>
              <a:gd name="connsiteY10" fmla="*/ 609600 h 3603812"/>
              <a:gd name="connsiteX0" fmla="*/ 27043 w 4222525"/>
              <a:gd name="connsiteY0" fmla="*/ 609600 h 3603812"/>
              <a:gd name="connsiteX1" fmla="*/ 2994361 w 4222525"/>
              <a:gd name="connsiteY1" fmla="*/ 600636 h 3603812"/>
              <a:gd name="connsiteX2" fmla="*/ 1407608 w 4222525"/>
              <a:gd name="connsiteY2" fmla="*/ 0 h 3603812"/>
              <a:gd name="connsiteX3" fmla="*/ 4213561 w 4222525"/>
              <a:gd name="connsiteY3" fmla="*/ 8965 h 3603812"/>
              <a:gd name="connsiteX4" fmla="*/ 4222525 w 4222525"/>
              <a:gd name="connsiteY4" fmla="*/ 3603812 h 3603812"/>
              <a:gd name="connsiteX5" fmla="*/ 3630855 w 4222525"/>
              <a:gd name="connsiteY5" fmla="*/ 3603811 h 3603812"/>
              <a:gd name="connsiteX6" fmla="*/ 3612925 w 4222525"/>
              <a:gd name="connsiteY6" fmla="*/ 3164541 h 3603812"/>
              <a:gd name="connsiteX7" fmla="*/ 1811020 w 4222525"/>
              <a:gd name="connsiteY7" fmla="*/ 3164541 h 3603812"/>
              <a:gd name="connsiteX8" fmla="*/ 1802055 w 4222525"/>
              <a:gd name="connsiteY8" fmla="*/ 3397624 h 3603812"/>
              <a:gd name="connsiteX9" fmla="*/ 149 w 4222525"/>
              <a:gd name="connsiteY9" fmla="*/ 3370729 h 3603812"/>
              <a:gd name="connsiteX10" fmla="*/ 27043 w 4222525"/>
              <a:gd name="connsiteY10" fmla="*/ 609600 h 3603812"/>
              <a:gd name="connsiteX0" fmla="*/ 27043 w 4222525"/>
              <a:gd name="connsiteY0" fmla="*/ 600635 h 3594847"/>
              <a:gd name="connsiteX1" fmla="*/ 2994361 w 4222525"/>
              <a:gd name="connsiteY1" fmla="*/ 591671 h 3594847"/>
              <a:gd name="connsiteX2" fmla="*/ 2949537 w 4222525"/>
              <a:gd name="connsiteY2" fmla="*/ 2178423 h 3594847"/>
              <a:gd name="connsiteX3" fmla="*/ 4213561 w 4222525"/>
              <a:gd name="connsiteY3" fmla="*/ 0 h 3594847"/>
              <a:gd name="connsiteX4" fmla="*/ 4222525 w 4222525"/>
              <a:gd name="connsiteY4" fmla="*/ 3594847 h 3594847"/>
              <a:gd name="connsiteX5" fmla="*/ 3630855 w 4222525"/>
              <a:gd name="connsiteY5" fmla="*/ 3594846 h 3594847"/>
              <a:gd name="connsiteX6" fmla="*/ 3612925 w 4222525"/>
              <a:gd name="connsiteY6" fmla="*/ 3155576 h 3594847"/>
              <a:gd name="connsiteX7" fmla="*/ 1811020 w 4222525"/>
              <a:gd name="connsiteY7" fmla="*/ 3155576 h 3594847"/>
              <a:gd name="connsiteX8" fmla="*/ 1802055 w 4222525"/>
              <a:gd name="connsiteY8" fmla="*/ 3388659 h 3594847"/>
              <a:gd name="connsiteX9" fmla="*/ 149 w 4222525"/>
              <a:gd name="connsiteY9" fmla="*/ 3361764 h 3594847"/>
              <a:gd name="connsiteX10" fmla="*/ 27043 w 4222525"/>
              <a:gd name="connsiteY10" fmla="*/ 600635 h 3594847"/>
              <a:gd name="connsiteX0" fmla="*/ 27043 w 4222525"/>
              <a:gd name="connsiteY0" fmla="*/ 101382 h 3095594"/>
              <a:gd name="connsiteX1" fmla="*/ 2994361 w 4222525"/>
              <a:gd name="connsiteY1" fmla="*/ 92418 h 3095594"/>
              <a:gd name="connsiteX2" fmla="*/ 2949537 w 4222525"/>
              <a:gd name="connsiteY2" fmla="*/ 1679170 h 3095594"/>
              <a:gd name="connsiteX3" fmla="*/ 3586032 w 4222525"/>
              <a:gd name="connsiteY3" fmla="*/ 1715029 h 3095594"/>
              <a:gd name="connsiteX4" fmla="*/ 4222525 w 4222525"/>
              <a:gd name="connsiteY4" fmla="*/ 3095594 h 3095594"/>
              <a:gd name="connsiteX5" fmla="*/ 3630855 w 4222525"/>
              <a:gd name="connsiteY5" fmla="*/ 3095593 h 3095594"/>
              <a:gd name="connsiteX6" fmla="*/ 3612925 w 4222525"/>
              <a:gd name="connsiteY6" fmla="*/ 2656323 h 3095594"/>
              <a:gd name="connsiteX7" fmla="*/ 1811020 w 4222525"/>
              <a:gd name="connsiteY7" fmla="*/ 2656323 h 3095594"/>
              <a:gd name="connsiteX8" fmla="*/ 1802055 w 4222525"/>
              <a:gd name="connsiteY8" fmla="*/ 2889406 h 3095594"/>
              <a:gd name="connsiteX9" fmla="*/ 149 w 4222525"/>
              <a:gd name="connsiteY9" fmla="*/ 2862511 h 3095594"/>
              <a:gd name="connsiteX10" fmla="*/ 27043 w 4222525"/>
              <a:gd name="connsiteY10" fmla="*/ 101382 h 3095594"/>
              <a:gd name="connsiteX0" fmla="*/ 27043 w 4222525"/>
              <a:gd name="connsiteY0" fmla="*/ 101382 h 3095594"/>
              <a:gd name="connsiteX1" fmla="*/ 2994361 w 4222525"/>
              <a:gd name="connsiteY1" fmla="*/ 92418 h 3095594"/>
              <a:gd name="connsiteX2" fmla="*/ 2949537 w 4222525"/>
              <a:gd name="connsiteY2" fmla="*/ 1679170 h 3095594"/>
              <a:gd name="connsiteX3" fmla="*/ 3586032 w 4222525"/>
              <a:gd name="connsiteY3" fmla="*/ 1715029 h 3095594"/>
              <a:gd name="connsiteX4" fmla="*/ 4222525 w 4222525"/>
              <a:gd name="connsiteY4" fmla="*/ 3095594 h 3095594"/>
              <a:gd name="connsiteX5" fmla="*/ 3630855 w 4222525"/>
              <a:gd name="connsiteY5" fmla="*/ 3095593 h 3095594"/>
              <a:gd name="connsiteX6" fmla="*/ 1811020 w 4222525"/>
              <a:gd name="connsiteY6" fmla="*/ 2656323 h 3095594"/>
              <a:gd name="connsiteX7" fmla="*/ 1802055 w 4222525"/>
              <a:gd name="connsiteY7" fmla="*/ 2889406 h 3095594"/>
              <a:gd name="connsiteX8" fmla="*/ 149 w 4222525"/>
              <a:gd name="connsiteY8" fmla="*/ 2862511 h 3095594"/>
              <a:gd name="connsiteX9" fmla="*/ 27043 w 4222525"/>
              <a:gd name="connsiteY9" fmla="*/ 101382 h 3095594"/>
              <a:gd name="connsiteX0" fmla="*/ 27043 w 4222525"/>
              <a:gd name="connsiteY0" fmla="*/ 101382 h 3095594"/>
              <a:gd name="connsiteX1" fmla="*/ 2994361 w 4222525"/>
              <a:gd name="connsiteY1" fmla="*/ 92418 h 3095594"/>
              <a:gd name="connsiteX2" fmla="*/ 2949537 w 4222525"/>
              <a:gd name="connsiteY2" fmla="*/ 1679170 h 3095594"/>
              <a:gd name="connsiteX3" fmla="*/ 3586032 w 4222525"/>
              <a:gd name="connsiteY3" fmla="*/ 1715029 h 3095594"/>
              <a:gd name="connsiteX4" fmla="*/ 4222525 w 4222525"/>
              <a:gd name="connsiteY4" fmla="*/ 3095594 h 3095594"/>
              <a:gd name="connsiteX5" fmla="*/ 1811020 w 4222525"/>
              <a:gd name="connsiteY5" fmla="*/ 2656323 h 3095594"/>
              <a:gd name="connsiteX6" fmla="*/ 1802055 w 4222525"/>
              <a:gd name="connsiteY6" fmla="*/ 2889406 h 3095594"/>
              <a:gd name="connsiteX7" fmla="*/ 149 w 4222525"/>
              <a:gd name="connsiteY7" fmla="*/ 2862511 h 3095594"/>
              <a:gd name="connsiteX8" fmla="*/ 27043 w 4222525"/>
              <a:gd name="connsiteY8" fmla="*/ 101382 h 3095594"/>
              <a:gd name="connsiteX0" fmla="*/ 27043 w 3621889"/>
              <a:gd name="connsiteY0" fmla="*/ 101382 h 2952158"/>
              <a:gd name="connsiteX1" fmla="*/ 2994361 w 3621889"/>
              <a:gd name="connsiteY1" fmla="*/ 92418 h 2952158"/>
              <a:gd name="connsiteX2" fmla="*/ 2949537 w 3621889"/>
              <a:gd name="connsiteY2" fmla="*/ 1679170 h 2952158"/>
              <a:gd name="connsiteX3" fmla="*/ 3586032 w 3621889"/>
              <a:gd name="connsiteY3" fmla="*/ 1715029 h 2952158"/>
              <a:gd name="connsiteX4" fmla="*/ 3621889 w 3621889"/>
              <a:gd name="connsiteY4" fmla="*/ 2952158 h 2952158"/>
              <a:gd name="connsiteX5" fmla="*/ 1811020 w 3621889"/>
              <a:gd name="connsiteY5" fmla="*/ 2656323 h 2952158"/>
              <a:gd name="connsiteX6" fmla="*/ 1802055 w 3621889"/>
              <a:gd name="connsiteY6" fmla="*/ 2889406 h 2952158"/>
              <a:gd name="connsiteX7" fmla="*/ 149 w 3621889"/>
              <a:gd name="connsiteY7" fmla="*/ 2862511 h 2952158"/>
              <a:gd name="connsiteX8" fmla="*/ 27043 w 3621889"/>
              <a:gd name="connsiteY8" fmla="*/ 101382 h 2952158"/>
              <a:gd name="connsiteX0" fmla="*/ 27043 w 3621889"/>
              <a:gd name="connsiteY0" fmla="*/ 101382 h 2952158"/>
              <a:gd name="connsiteX1" fmla="*/ 2994361 w 3621889"/>
              <a:gd name="connsiteY1" fmla="*/ 92418 h 2952158"/>
              <a:gd name="connsiteX2" fmla="*/ 2949537 w 3621889"/>
              <a:gd name="connsiteY2" fmla="*/ 1679170 h 2952158"/>
              <a:gd name="connsiteX3" fmla="*/ 3594997 w 3621889"/>
              <a:gd name="connsiteY3" fmla="*/ 1670206 h 2952158"/>
              <a:gd name="connsiteX4" fmla="*/ 3621889 w 3621889"/>
              <a:gd name="connsiteY4" fmla="*/ 2952158 h 2952158"/>
              <a:gd name="connsiteX5" fmla="*/ 1811020 w 3621889"/>
              <a:gd name="connsiteY5" fmla="*/ 2656323 h 2952158"/>
              <a:gd name="connsiteX6" fmla="*/ 1802055 w 3621889"/>
              <a:gd name="connsiteY6" fmla="*/ 2889406 h 2952158"/>
              <a:gd name="connsiteX7" fmla="*/ 149 w 3621889"/>
              <a:gd name="connsiteY7" fmla="*/ 2862511 h 2952158"/>
              <a:gd name="connsiteX8" fmla="*/ 27043 w 3621889"/>
              <a:gd name="connsiteY8" fmla="*/ 101382 h 2952158"/>
              <a:gd name="connsiteX0" fmla="*/ 27043 w 3621889"/>
              <a:gd name="connsiteY0" fmla="*/ 101382 h 2952158"/>
              <a:gd name="connsiteX1" fmla="*/ 2994361 w 3621889"/>
              <a:gd name="connsiteY1" fmla="*/ 92418 h 2952158"/>
              <a:gd name="connsiteX2" fmla="*/ 2949537 w 3621889"/>
              <a:gd name="connsiteY2" fmla="*/ 1679170 h 2952158"/>
              <a:gd name="connsiteX3" fmla="*/ 3594997 w 3621889"/>
              <a:gd name="connsiteY3" fmla="*/ 1670206 h 2952158"/>
              <a:gd name="connsiteX4" fmla="*/ 3621889 w 3621889"/>
              <a:gd name="connsiteY4" fmla="*/ 2952158 h 2952158"/>
              <a:gd name="connsiteX5" fmla="*/ 1802055 w 3621889"/>
              <a:gd name="connsiteY5" fmla="*/ 2889406 h 2952158"/>
              <a:gd name="connsiteX6" fmla="*/ 149 w 3621889"/>
              <a:gd name="connsiteY6" fmla="*/ 2862511 h 2952158"/>
              <a:gd name="connsiteX7" fmla="*/ 27043 w 3621889"/>
              <a:gd name="connsiteY7" fmla="*/ 101382 h 2952158"/>
              <a:gd name="connsiteX0" fmla="*/ 27043 w 3621889"/>
              <a:gd name="connsiteY0" fmla="*/ 101382 h 2952158"/>
              <a:gd name="connsiteX1" fmla="*/ 2994361 w 3621889"/>
              <a:gd name="connsiteY1" fmla="*/ 92418 h 2952158"/>
              <a:gd name="connsiteX2" fmla="*/ 2949537 w 3621889"/>
              <a:gd name="connsiteY2" fmla="*/ 1679170 h 2952158"/>
              <a:gd name="connsiteX3" fmla="*/ 3594997 w 3621889"/>
              <a:gd name="connsiteY3" fmla="*/ 1670206 h 2952158"/>
              <a:gd name="connsiteX4" fmla="*/ 3621889 w 3621889"/>
              <a:gd name="connsiteY4" fmla="*/ 2952158 h 2952158"/>
              <a:gd name="connsiteX5" fmla="*/ 149 w 3621889"/>
              <a:gd name="connsiteY5" fmla="*/ 2862511 h 2952158"/>
              <a:gd name="connsiteX6" fmla="*/ 27043 w 3621889"/>
              <a:gd name="connsiteY6" fmla="*/ 101382 h 2952158"/>
              <a:gd name="connsiteX0" fmla="*/ 371 w 3595217"/>
              <a:gd name="connsiteY0" fmla="*/ 101382 h 2952158"/>
              <a:gd name="connsiteX1" fmla="*/ 2967689 w 3595217"/>
              <a:gd name="connsiteY1" fmla="*/ 92418 h 2952158"/>
              <a:gd name="connsiteX2" fmla="*/ 2922865 w 3595217"/>
              <a:gd name="connsiteY2" fmla="*/ 1679170 h 2952158"/>
              <a:gd name="connsiteX3" fmla="*/ 3568325 w 3595217"/>
              <a:gd name="connsiteY3" fmla="*/ 1670206 h 2952158"/>
              <a:gd name="connsiteX4" fmla="*/ 3595217 w 3595217"/>
              <a:gd name="connsiteY4" fmla="*/ 2952158 h 2952158"/>
              <a:gd name="connsiteX5" fmla="*/ 372 w 3595217"/>
              <a:gd name="connsiteY5" fmla="*/ 2934228 h 2952158"/>
              <a:gd name="connsiteX6" fmla="*/ 371 w 3595217"/>
              <a:gd name="connsiteY6" fmla="*/ 101382 h 2952158"/>
              <a:gd name="connsiteX0" fmla="*/ 371 w 3595217"/>
              <a:gd name="connsiteY0" fmla="*/ 101382 h 2952158"/>
              <a:gd name="connsiteX1" fmla="*/ 2922866 w 3595217"/>
              <a:gd name="connsiteY1" fmla="*/ 92418 h 2952158"/>
              <a:gd name="connsiteX2" fmla="*/ 2922865 w 3595217"/>
              <a:gd name="connsiteY2" fmla="*/ 1679170 h 2952158"/>
              <a:gd name="connsiteX3" fmla="*/ 3568325 w 3595217"/>
              <a:gd name="connsiteY3" fmla="*/ 1670206 h 2952158"/>
              <a:gd name="connsiteX4" fmla="*/ 3595217 w 3595217"/>
              <a:gd name="connsiteY4" fmla="*/ 2952158 h 2952158"/>
              <a:gd name="connsiteX5" fmla="*/ 372 w 3595217"/>
              <a:gd name="connsiteY5" fmla="*/ 2934228 h 2952158"/>
              <a:gd name="connsiteX6" fmla="*/ 371 w 3595217"/>
              <a:gd name="connsiteY6" fmla="*/ 101382 h 2952158"/>
              <a:gd name="connsiteX0" fmla="*/ 371 w 3595217"/>
              <a:gd name="connsiteY0" fmla="*/ 136724 h 2987500"/>
              <a:gd name="connsiteX1" fmla="*/ 2922866 w 3595217"/>
              <a:gd name="connsiteY1" fmla="*/ 127760 h 2987500"/>
              <a:gd name="connsiteX2" fmla="*/ 2922865 w 3595217"/>
              <a:gd name="connsiteY2" fmla="*/ 1714512 h 2987500"/>
              <a:gd name="connsiteX3" fmla="*/ 3568325 w 3595217"/>
              <a:gd name="connsiteY3" fmla="*/ 1705548 h 2987500"/>
              <a:gd name="connsiteX4" fmla="*/ 3595217 w 3595217"/>
              <a:gd name="connsiteY4" fmla="*/ 2987500 h 2987500"/>
              <a:gd name="connsiteX5" fmla="*/ 372 w 3595217"/>
              <a:gd name="connsiteY5" fmla="*/ 2969570 h 2987500"/>
              <a:gd name="connsiteX6" fmla="*/ 371 w 3595217"/>
              <a:gd name="connsiteY6" fmla="*/ 136724 h 2987500"/>
              <a:gd name="connsiteX0" fmla="*/ 268964 w 3594869"/>
              <a:gd name="connsiteY0" fmla="*/ 136724 h 2987500"/>
              <a:gd name="connsiteX1" fmla="*/ 2922518 w 3594869"/>
              <a:gd name="connsiteY1" fmla="*/ 127760 h 2987500"/>
              <a:gd name="connsiteX2" fmla="*/ 2922517 w 3594869"/>
              <a:gd name="connsiteY2" fmla="*/ 1714512 h 2987500"/>
              <a:gd name="connsiteX3" fmla="*/ 3567977 w 3594869"/>
              <a:gd name="connsiteY3" fmla="*/ 1705548 h 2987500"/>
              <a:gd name="connsiteX4" fmla="*/ 3594869 w 3594869"/>
              <a:gd name="connsiteY4" fmla="*/ 2987500 h 2987500"/>
              <a:gd name="connsiteX5" fmla="*/ 24 w 3594869"/>
              <a:gd name="connsiteY5" fmla="*/ 2969570 h 2987500"/>
              <a:gd name="connsiteX6" fmla="*/ 268964 w 3594869"/>
              <a:gd name="connsiteY6" fmla="*/ 136724 h 2987500"/>
              <a:gd name="connsiteX0" fmla="*/ 0 w 3325905"/>
              <a:gd name="connsiteY0" fmla="*/ 136724 h 2987500"/>
              <a:gd name="connsiteX1" fmla="*/ 2653554 w 3325905"/>
              <a:gd name="connsiteY1" fmla="*/ 127760 h 2987500"/>
              <a:gd name="connsiteX2" fmla="*/ 2653553 w 3325905"/>
              <a:gd name="connsiteY2" fmla="*/ 1714512 h 2987500"/>
              <a:gd name="connsiteX3" fmla="*/ 3299013 w 3325905"/>
              <a:gd name="connsiteY3" fmla="*/ 1705548 h 2987500"/>
              <a:gd name="connsiteX4" fmla="*/ 3325905 w 3325905"/>
              <a:gd name="connsiteY4" fmla="*/ 2987500 h 2987500"/>
              <a:gd name="connsiteX5" fmla="*/ 26896 w 3325905"/>
              <a:gd name="connsiteY5" fmla="*/ 2960606 h 2987500"/>
              <a:gd name="connsiteX6" fmla="*/ 0 w 3325905"/>
              <a:gd name="connsiteY6" fmla="*/ 136724 h 2987500"/>
              <a:gd name="connsiteX0" fmla="*/ 0 w 3325905"/>
              <a:gd name="connsiteY0" fmla="*/ 8964 h 2859740"/>
              <a:gd name="connsiteX1" fmla="*/ 2653554 w 3325905"/>
              <a:gd name="connsiteY1" fmla="*/ 0 h 2859740"/>
              <a:gd name="connsiteX2" fmla="*/ 2653553 w 3325905"/>
              <a:gd name="connsiteY2" fmla="*/ 1586752 h 2859740"/>
              <a:gd name="connsiteX3" fmla="*/ 3299013 w 3325905"/>
              <a:gd name="connsiteY3" fmla="*/ 1577788 h 2859740"/>
              <a:gd name="connsiteX4" fmla="*/ 3325905 w 3325905"/>
              <a:gd name="connsiteY4" fmla="*/ 2859740 h 2859740"/>
              <a:gd name="connsiteX5" fmla="*/ 26896 w 3325905"/>
              <a:gd name="connsiteY5" fmla="*/ 2832846 h 2859740"/>
              <a:gd name="connsiteX6" fmla="*/ 0 w 3325905"/>
              <a:gd name="connsiteY6" fmla="*/ 8964 h 2859740"/>
              <a:gd name="connsiteX0" fmla="*/ 0 w 3334881"/>
              <a:gd name="connsiteY0" fmla="*/ 0 h 2850776"/>
              <a:gd name="connsiteX1" fmla="*/ 3334872 w 3334881"/>
              <a:gd name="connsiteY1" fmla="*/ 1 h 2850776"/>
              <a:gd name="connsiteX2" fmla="*/ 2653553 w 3334881"/>
              <a:gd name="connsiteY2" fmla="*/ 1577788 h 2850776"/>
              <a:gd name="connsiteX3" fmla="*/ 3299013 w 3334881"/>
              <a:gd name="connsiteY3" fmla="*/ 1568824 h 2850776"/>
              <a:gd name="connsiteX4" fmla="*/ 3325905 w 3334881"/>
              <a:gd name="connsiteY4" fmla="*/ 2850776 h 2850776"/>
              <a:gd name="connsiteX5" fmla="*/ 26896 w 3334881"/>
              <a:gd name="connsiteY5" fmla="*/ 2823882 h 2850776"/>
              <a:gd name="connsiteX6" fmla="*/ 0 w 3334881"/>
              <a:gd name="connsiteY6" fmla="*/ 0 h 2850776"/>
              <a:gd name="connsiteX0" fmla="*/ 0 w 3570592"/>
              <a:gd name="connsiteY0" fmla="*/ 0 h 2850776"/>
              <a:gd name="connsiteX1" fmla="*/ 3334872 w 3570592"/>
              <a:gd name="connsiteY1" fmla="*/ 1 h 2850776"/>
              <a:gd name="connsiteX2" fmla="*/ 3299013 w 3570592"/>
              <a:gd name="connsiteY2" fmla="*/ 1568824 h 2850776"/>
              <a:gd name="connsiteX3" fmla="*/ 3325905 w 3570592"/>
              <a:gd name="connsiteY3" fmla="*/ 2850776 h 2850776"/>
              <a:gd name="connsiteX4" fmla="*/ 26896 w 3570592"/>
              <a:gd name="connsiteY4" fmla="*/ 2823882 h 2850776"/>
              <a:gd name="connsiteX5" fmla="*/ 0 w 3570592"/>
              <a:gd name="connsiteY5" fmla="*/ 0 h 2850776"/>
              <a:gd name="connsiteX0" fmla="*/ 0 w 3745042"/>
              <a:gd name="connsiteY0" fmla="*/ 0 h 2850776"/>
              <a:gd name="connsiteX1" fmla="*/ 3334872 w 3745042"/>
              <a:gd name="connsiteY1" fmla="*/ 1 h 2850776"/>
              <a:gd name="connsiteX2" fmla="*/ 3325905 w 3745042"/>
              <a:gd name="connsiteY2" fmla="*/ 2850776 h 2850776"/>
              <a:gd name="connsiteX3" fmla="*/ 26896 w 3745042"/>
              <a:gd name="connsiteY3" fmla="*/ 2823882 h 2850776"/>
              <a:gd name="connsiteX4" fmla="*/ 0 w 3745042"/>
              <a:gd name="connsiteY4" fmla="*/ 0 h 2850776"/>
              <a:gd name="connsiteX0" fmla="*/ 0 w 3579123"/>
              <a:gd name="connsiteY0" fmla="*/ 0 h 2850776"/>
              <a:gd name="connsiteX1" fmla="*/ 3334872 w 3579123"/>
              <a:gd name="connsiteY1" fmla="*/ 1 h 2850776"/>
              <a:gd name="connsiteX2" fmla="*/ 3325905 w 3579123"/>
              <a:gd name="connsiteY2" fmla="*/ 2850776 h 2850776"/>
              <a:gd name="connsiteX3" fmla="*/ 26896 w 3579123"/>
              <a:gd name="connsiteY3" fmla="*/ 2823882 h 2850776"/>
              <a:gd name="connsiteX4" fmla="*/ 0 w 3579123"/>
              <a:gd name="connsiteY4" fmla="*/ 0 h 2850776"/>
              <a:gd name="connsiteX0" fmla="*/ 0 w 3346830"/>
              <a:gd name="connsiteY0" fmla="*/ 0 h 2850776"/>
              <a:gd name="connsiteX1" fmla="*/ 3334872 w 3346830"/>
              <a:gd name="connsiteY1" fmla="*/ 1 h 2850776"/>
              <a:gd name="connsiteX2" fmla="*/ 3325905 w 3346830"/>
              <a:gd name="connsiteY2" fmla="*/ 2850776 h 2850776"/>
              <a:gd name="connsiteX3" fmla="*/ 26896 w 3346830"/>
              <a:gd name="connsiteY3" fmla="*/ 2823882 h 2850776"/>
              <a:gd name="connsiteX4" fmla="*/ 0 w 3346830"/>
              <a:gd name="connsiteY4" fmla="*/ 0 h 2850776"/>
              <a:gd name="connsiteX0" fmla="*/ 0 w 3354007"/>
              <a:gd name="connsiteY0" fmla="*/ 0 h 2859741"/>
              <a:gd name="connsiteX1" fmla="*/ 3334872 w 3354007"/>
              <a:gd name="connsiteY1" fmla="*/ 1 h 2859741"/>
              <a:gd name="connsiteX2" fmla="*/ 3343834 w 3354007"/>
              <a:gd name="connsiteY2" fmla="*/ 2859741 h 2859741"/>
              <a:gd name="connsiteX3" fmla="*/ 26896 w 3354007"/>
              <a:gd name="connsiteY3" fmla="*/ 2823882 h 2859741"/>
              <a:gd name="connsiteX4" fmla="*/ 0 w 3354007"/>
              <a:gd name="connsiteY4" fmla="*/ 0 h 285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4007" h="2859741">
                <a:moveTo>
                  <a:pt x="0" y="0"/>
                </a:moveTo>
                <a:lnTo>
                  <a:pt x="3334872" y="1"/>
                </a:lnTo>
                <a:cubicBezTo>
                  <a:pt x="3360272" y="672354"/>
                  <a:pt x="3357281" y="2254624"/>
                  <a:pt x="3343834" y="2859741"/>
                </a:cubicBezTo>
                <a:lnTo>
                  <a:pt x="26896" y="2823882"/>
                </a:lnTo>
                <a:cubicBezTo>
                  <a:pt x="23908" y="2336800"/>
                  <a:pt x="13447" y="73510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CasellaDiTesto 85"/>
          <p:cNvSpPr txBox="1"/>
          <p:nvPr/>
        </p:nvSpPr>
        <p:spPr>
          <a:xfrm>
            <a:off x="6023260" y="6344144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FF0000"/>
                </a:solidFill>
              </a:rPr>
              <a:t>Phase</a:t>
            </a:r>
            <a:r>
              <a:rPr lang="it-IT" sz="1600" b="1" dirty="0" smtClean="0">
                <a:solidFill>
                  <a:srgbClr val="FF0000"/>
                </a:solidFill>
              </a:rPr>
              <a:t> II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2011196" y="5024731"/>
            <a:ext cx="2808000" cy="1645011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CasellaDiTesto 91"/>
          <p:cNvSpPr txBox="1"/>
          <p:nvPr/>
        </p:nvSpPr>
        <p:spPr>
          <a:xfrm>
            <a:off x="2968043" y="4686177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00B050"/>
                </a:solidFill>
              </a:rPr>
              <a:t>Phase</a:t>
            </a:r>
            <a:r>
              <a:rPr lang="it-IT" sz="1600" b="1" dirty="0" smtClean="0">
                <a:solidFill>
                  <a:srgbClr val="00B050"/>
                </a:solidFill>
              </a:rPr>
              <a:t> III</a:t>
            </a:r>
            <a:endParaRPr lang="it-IT" sz="1600" b="1" dirty="0">
              <a:solidFill>
                <a:srgbClr val="00B050"/>
              </a:solidFill>
            </a:endParaRPr>
          </a:p>
        </p:txBody>
      </p:sp>
      <p:sp>
        <p:nvSpPr>
          <p:cNvPr id="70" name="Rettangolo 69"/>
          <p:cNvSpPr/>
          <p:nvPr/>
        </p:nvSpPr>
        <p:spPr>
          <a:xfrm>
            <a:off x="1473734" y="46035"/>
            <a:ext cx="6595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FUTURE PROGRAMS AND PERSPECTIVES: C-BAND ELECTRON SOURCE</a:t>
            </a:r>
            <a:endParaRPr lang="en-US" sz="2800" dirty="0"/>
          </a:p>
        </p:txBody>
      </p:sp>
      <p:pic>
        <p:nvPicPr>
          <p:cNvPr id="71" name="Immagin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sp>
        <p:nvSpPr>
          <p:cNvPr id="95" name="CasellaDiTesto 94"/>
          <p:cNvSpPr txBox="1"/>
          <p:nvPr/>
        </p:nvSpPr>
        <p:spPr>
          <a:xfrm>
            <a:off x="57381" y="1009889"/>
            <a:ext cx="9086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 smtClean="0"/>
              <a:t>The realization and high power test of the C-band gun at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acc</a:t>
            </a:r>
            <a:r>
              <a:rPr lang="en-US" sz="1600" dirty="0" smtClean="0"/>
              <a:t>&gt;200 MV/m is the </a:t>
            </a:r>
            <a:r>
              <a:rPr lang="en-US" sz="1600" b="1" dirty="0" smtClean="0"/>
              <a:t>first fundamental step </a:t>
            </a:r>
            <a:r>
              <a:rPr lang="en-US" sz="1600" dirty="0" smtClean="0"/>
              <a:t>to study the feasibility of this type of sources;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 smtClean="0"/>
              <a:t>This is the most critical component of a real full C-band injector;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 smtClean="0"/>
              <a:t>Because of the possibility to operate at </a:t>
            </a:r>
            <a:r>
              <a:rPr lang="en-US" sz="1600" b="1" dirty="0" smtClean="0"/>
              <a:t>high repetition rate</a:t>
            </a:r>
            <a:r>
              <a:rPr lang="en-US" sz="1600" dirty="0" smtClean="0"/>
              <a:t>, this source can be also conceived as a stand-alone source for </a:t>
            </a:r>
            <a:r>
              <a:rPr lang="en-US" sz="1600" b="1" dirty="0" smtClean="0"/>
              <a:t>Ultrafast Electron </a:t>
            </a:r>
            <a:r>
              <a:rPr lang="en-US" sz="1600" b="1" dirty="0" smtClean="0"/>
              <a:t>diffraction experiments with MeV beams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13" name="CasellaDiTesto 112"/>
          <p:cNvSpPr txBox="1"/>
          <p:nvPr/>
        </p:nvSpPr>
        <p:spPr>
          <a:xfrm>
            <a:off x="7482337" y="4649844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FF0000"/>
                </a:solidFill>
              </a:rPr>
              <a:t>Solenoid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4" grpId="0" animBg="1"/>
      <p:bldP spid="5" grpId="0"/>
      <p:bldP spid="30" grpId="0" animBg="1"/>
      <p:bldP spid="31" grpId="0"/>
      <p:bldP spid="40" grpId="0" animBg="1"/>
      <p:bldP spid="48" grpId="0"/>
      <p:bldP spid="88" grpId="0" animBg="1"/>
      <p:bldP spid="90" grpId="0" animBg="1"/>
      <p:bldP spid="103" grpId="0" animBg="1"/>
      <p:bldP spid="106" grpId="0" animBg="1"/>
      <p:bldP spid="107" grpId="0" animBg="1"/>
      <p:bldP spid="2" grpId="0"/>
      <p:bldP spid="84" grpId="0"/>
      <p:bldP spid="61" grpId="0" animBg="1"/>
      <p:bldP spid="86" grpId="0"/>
      <p:bldP spid="62" grpId="0" animBg="1"/>
      <p:bldP spid="92" grpId="0"/>
      <p:bldP spid="1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68338" y="3419376"/>
            <a:ext cx="5486321" cy="3175175"/>
            <a:chOff x="228600" y="2390001"/>
            <a:chExt cx="6934200" cy="3912215"/>
          </a:xfrm>
        </p:grpSpPr>
        <p:sp>
          <p:nvSpPr>
            <p:cNvPr id="6" name="TextBox 5"/>
            <p:cNvSpPr txBox="1"/>
            <p:nvPr/>
          </p:nvSpPr>
          <p:spPr>
            <a:xfrm>
              <a:off x="6172200" y="2390001"/>
              <a:ext cx="57537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1mm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55320" y="4862036"/>
              <a:ext cx="2880360" cy="11734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interactionchamber.jpg"/>
            <p:cNvPicPr>
              <a:picLocks noChangeAspect="1"/>
            </p:cNvPicPr>
            <p:nvPr/>
          </p:nvPicPr>
          <p:blipFill>
            <a:blip r:embed="rId2" cstate="print"/>
            <a:srcRect l="19114" r="21237"/>
            <a:stretch>
              <a:fillRect/>
            </a:stretch>
          </p:blipFill>
          <p:spPr>
            <a:xfrm>
              <a:off x="2628900" y="2941796"/>
              <a:ext cx="2337028" cy="2309587"/>
            </a:xfrm>
            <a:prstGeom prst="rect">
              <a:avLst/>
            </a:prstGeom>
          </p:spPr>
        </p:pic>
        <p:pic>
          <p:nvPicPr>
            <p:cNvPr id="9" name="Picture 8" descr="gunforposter.jpg"/>
            <p:cNvPicPr>
              <a:picLocks noChangeAspect="1"/>
            </p:cNvPicPr>
            <p:nvPr/>
          </p:nvPicPr>
          <p:blipFill>
            <a:blip r:embed="rId3" cstate="print"/>
            <a:srcRect l="14440" r="13803" b="3601"/>
            <a:stretch>
              <a:fillRect/>
            </a:stretch>
          </p:blipFill>
          <p:spPr>
            <a:xfrm>
              <a:off x="281940" y="2568416"/>
              <a:ext cx="2487324" cy="197071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482340" y="5662136"/>
              <a:ext cx="320040" cy="6400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scene3d>
              <a:camera prst="orthographicFront">
                <a:rot lat="19443616" lon="1683990" rev="18891607"/>
              </a:camera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rapezoid 10"/>
            <p:cNvSpPr/>
            <p:nvPr/>
          </p:nvSpPr>
          <p:spPr>
            <a:xfrm rot="17457177">
              <a:off x="4100442" y="3525783"/>
              <a:ext cx="755717" cy="2493810"/>
            </a:xfrm>
            <a:prstGeom prst="trapezoid">
              <a:avLst>
                <a:gd name="adj" fmla="val 48750"/>
              </a:avLst>
            </a:prstGeom>
            <a:gradFill flip="none" rotWithShape="1">
              <a:gsLst>
                <a:gs pos="70000">
                  <a:srgbClr val="FFF200">
                    <a:alpha val="16000"/>
                  </a:srgbClr>
                </a:gs>
                <a:gs pos="46000">
                  <a:srgbClr val="FF7A00">
                    <a:alpha val="61000"/>
                  </a:srgbClr>
                </a:gs>
                <a:gs pos="70000">
                  <a:srgbClr val="FF0300">
                    <a:alpha val="40000"/>
                  </a:srgbClr>
                </a:gs>
                <a:gs pos="100000">
                  <a:srgbClr val="4D0808">
                    <a:alpha val="14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" name="Group 129"/>
            <p:cNvGrpSpPr/>
            <p:nvPr/>
          </p:nvGrpSpPr>
          <p:grpSpPr>
            <a:xfrm>
              <a:off x="1149905" y="2995138"/>
              <a:ext cx="666717" cy="666810"/>
              <a:chOff x="1392348" y="1688068"/>
              <a:chExt cx="952453" cy="95258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620948" y="1764268"/>
                <a:ext cx="495253" cy="571586"/>
              </a:xfrm>
              <a:prstGeom prst="rect">
                <a:avLst/>
              </a:prstGeom>
              <a:noFill/>
              <a:scene3d>
                <a:camera prst="orthographicFront">
                  <a:rot lat="19499998" lon="19799967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  <a:endParaRPr lang="en-US" sz="135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849548" y="1840468"/>
                <a:ext cx="495253" cy="571586"/>
              </a:xfrm>
              <a:prstGeom prst="rect">
                <a:avLst/>
              </a:prstGeom>
              <a:noFill/>
              <a:scene3d>
                <a:camera prst="orthographicFront">
                  <a:rot lat="19499998" lon="19799967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  <a:endParaRPr lang="en-US" sz="135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392348" y="1688068"/>
                <a:ext cx="495253" cy="571586"/>
              </a:xfrm>
              <a:prstGeom prst="rect">
                <a:avLst/>
              </a:prstGeom>
              <a:noFill/>
              <a:scene3d>
                <a:camera prst="orthographicFront">
                  <a:rot lat="19499998" lon="19799967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  <a:endParaRPr lang="en-US" sz="135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20948" y="1992869"/>
                <a:ext cx="495253" cy="571586"/>
              </a:xfrm>
              <a:prstGeom prst="rect">
                <a:avLst/>
              </a:prstGeom>
              <a:noFill/>
              <a:scene3d>
                <a:camera prst="orthographicFront">
                  <a:rot lat="19499998" lon="19799967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  <a:endParaRPr lang="en-US" sz="135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828799" y="2069068"/>
                <a:ext cx="495253" cy="571585"/>
              </a:xfrm>
              <a:prstGeom prst="rect">
                <a:avLst/>
              </a:prstGeom>
              <a:noFill/>
              <a:scene3d>
                <a:camera prst="orthographicFront">
                  <a:rot lat="19499998" lon="19799967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  <a:endParaRPr lang="en-US" sz="135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392348" y="1916668"/>
                <a:ext cx="495253" cy="571585"/>
              </a:xfrm>
              <a:prstGeom prst="rect">
                <a:avLst/>
              </a:prstGeom>
              <a:noFill/>
              <a:scene3d>
                <a:camera prst="orthographicFront">
                  <a:rot lat="19499998" lon="19799967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  <a:endParaRPr lang="en-US" sz="1350" dirty="0"/>
              </a:p>
            </p:txBody>
          </p:sp>
        </p:grpSp>
        <p:grpSp>
          <p:nvGrpSpPr>
            <p:cNvPr id="13" name="Group 132"/>
            <p:cNvGrpSpPr/>
            <p:nvPr/>
          </p:nvGrpSpPr>
          <p:grpSpPr>
            <a:xfrm>
              <a:off x="836676" y="3569075"/>
              <a:ext cx="846926" cy="613471"/>
              <a:chOff x="914400" y="2450068"/>
              <a:chExt cx="1209894" cy="87638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143000" y="2678668"/>
                <a:ext cx="525787" cy="571586"/>
              </a:xfrm>
              <a:prstGeom prst="rect">
                <a:avLst/>
              </a:prstGeom>
              <a:noFill/>
              <a:scene3d>
                <a:camera prst="orthographicFront">
                  <a:rot lat="18664350" lon="359699" rev="23249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o</a:t>
                </a:r>
                <a:endParaRPr lang="en-US" sz="1350" dirty="0"/>
              </a:p>
            </p:txBody>
          </p:sp>
          <p:grpSp>
            <p:nvGrpSpPr>
              <p:cNvPr id="38" name="Group 130"/>
              <p:cNvGrpSpPr/>
              <p:nvPr/>
            </p:nvGrpSpPr>
            <p:grpSpPr>
              <a:xfrm>
                <a:off x="914400" y="2450068"/>
                <a:ext cx="1209894" cy="876387"/>
                <a:chOff x="914400" y="2514600"/>
                <a:chExt cx="1209894" cy="876387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914400" y="2678669"/>
                  <a:ext cx="525787" cy="571586"/>
                </a:xfrm>
                <a:prstGeom prst="rect">
                  <a:avLst/>
                </a:prstGeom>
                <a:noFill/>
                <a:scene3d>
                  <a:camera prst="orthographicFront">
                    <a:rot lat="18664350" lon="359699" rev="23249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o</a:t>
                  </a:r>
                  <a:endParaRPr lang="en-US" sz="135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143000" y="2514600"/>
                  <a:ext cx="525787" cy="571586"/>
                </a:xfrm>
                <a:prstGeom prst="rect">
                  <a:avLst/>
                </a:prstGeom>
                <a:noFill/>
                <a:scene3d>
                  <a:camera prst="orthographicFront">
                    <a:rot lat="18664350" lon="359699" rev="23249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o</a:t>
                  </a:r>
                  <a:endParaRPr lang="en-US" sz="1350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1371600" y="2819401"/>
                  <a:ext cx="525787" cy="571586"/>
                </a:xfrm>
                <a:prstGeom prst="rect">
                  <a:avLst/>
                </a:prstGeom>
                <a:noFill/>
                <a:scene3d>
                  <a:camera prst="orthographicFront">
                    <a:rot lat="18664350" lon="359699" rev="23249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o</a:t>
                  </a:r>
                  <a:endParaRPr lang="en-US" sz="1350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1369907" y="2602469"/>
                  <a:ext cx="525787" cy="571585"/>
                </a:xfrm>
                <a:prstGeom prst="rect">
                  <a:avLst/>
                </a:prstGeom>
                <a:noFill/>
                <a:scene3d>
                  <a:camera prst="orthographicFront">
                    <a:rot lat="18664350" lon="359699" rev="23249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o</a:t>
                  </a:r>
                  <a:endParaRPr lang="en-US" sz="1350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1598507" y="2667000"/>
                  <a:ext cx="525787" cy="571585"/>
                </a:xfrm>
                <a:prstGeom prst="rect">
                  <a:avLst/>
                </a:prstGeom>
                <a:noFill/>
                <a:scene3d>
                  <a:camera prst="orthographicFront">
                    <a:rot lat="18664350" lon="359699" rev="23249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o</a:t>
                  </a:r>
                  <a:endParaRPr lang="en-US" sz="1350" dirty="0"/>
                </a:p>
              </p:txBody>
            </p:sp>
          </p:grp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1348740" y="3955256"/>
              <a:ext cx="117348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708660" y="3315176"/>
              <a:ext cx="1813560" cy="6400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08660" y="4755356"/>
              <a:ext cx="64008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55320" y="3315176"/>
              <a:ext cx="2560320" cy="94091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535680" y="5822156"/>
              <a:ext cx="213360" cy="21336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>
              <a:off x="3429000" y="5662136"/>
              <a:ext cx="320040" cy="1600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455670" y="4675346"/>
              <a:ext cx="1013460" cy="9601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>
              <a:off x="3268981" y="4275297"/>
              <a:ext cx="1120140" cy="3733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3448202" y="5956573"/>
              <a:ext cx="160020" cy="160020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scene3d>
              <a:camera prst="orthographicFront">
                <a:rot lat="19807532" lon="1153884" rev="17282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3375660" y="5608796"/>
              <a:ext cx="160020" cy="160020"/>
            </a:xfrm>
            <a:prstGeom prst="ellipse">
              <a:avLst/>
            </a:prstGeom>
            <a:solidFill>
              <a:srgbClr val="92D050"/>
            </a:solidFill>
            <a:scene3d>
              <a:camera prst="orthographicFront">
                <a:rot lat="16620540" lon="19307821" rev="186441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/>
            <p:cNvSpPr/>
            <p:nvPr/>
          </p:nvSpPr>
          <p:spPr>
            <a:xfrm>
              <a:off x="3685032" y="5751747"/>
              <a:ext cx="160020" cy="160020"/>
            </a:xfrm>
            <a:prstGeom prst="ellipse">
              <a:avLst/>
            </a:prstGeom>
            <a:solidFill>
              <a:srgbClr val="92D050"/>
            </a:solidFill>
            <a:scene3d>
              <a:camera prst="orthographicFront">
                <a:rot lat="16620540" lon="19307821" rev="186441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695700" y="5608796"/>
              <a:ext cx="320040" cy="1600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28600" y="4445237"/>
              <a:ext cx="12954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7030A0"/>
                  </a:solidFill>
                </a:rPr>
                <a:t>Photocathode driver laser pulse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7200" y="5321899"/>
              <a:ext cx="11203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70C0"/>
                  </a:solidFill>
                </a:rPr>
                <a:t>Pump pulse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28800" y="4755356"/>
              <a:ext cx="11201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0070C0"/>
                  </a:solidFill>
                </a:rPr>
                <a:t>Collimating hole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42273" y="3744740"/>
              <a:ext cx="170688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Sample-holder</a:t>
              </a:r>
              <a:endParaRPr lang="en-US" sz="9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09800" y="2743200"/>
              <a:ext cx="19812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6">
                      <a:lumMod val="75000"/>
                    </a:schemeClr>
                  </a:solidFill>
                </a:rPr>
                <a:t>RF gun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47900" y="5975777"/>
              <a:ext cx="2362200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/>
                <a:t>Delay stage</a:t>
              </a:r>
            </a:p>
          </p:txBody>
        </p:sp>
        <p:pic>
          <p:nvPicPr>
            <p:cNvPr id="36" name="Picture 35" descr="MCP1350_3.jpg"/>
            <p:cNvPicPr>
              <a:picLocks noChangeAspect="1"/>
            </p:cNvPicPr>
            <p:nvPr/>
          </p:nvPicPr>
          <p:blipFill>
            <a:blip r:embed="rId4" cstate="print"/>
            <a:srcRect l="5514" t="6461"/>
            <a:stretch>
              <a:fillRect/>
            </a:stretch>
          </p:blipFill>
          <p:spPr>
            <a:xfrm>
              <a:off x="4969076" y="4343400"/>
              <a:ext cx="2193724" cy="1853324"/>
            </a:xfrm>
            <a:prstGeom prst="rect">
              <a:avLst/>
            </a:prstGeom>
            <a:ln w="98425">
              <a:solidFill>
                <a:srgbClr val="FFC000"/>
              </a:solidFill>
            </a:ln>
            <a:scene3d>
              <a:camera prst="orthographicFront">
                <a:rot lat="1800000" lon="18600000" rev="0"/>
              </a:camera>
              <a:lightRig rig="threePt" dir="t"/>
            </a:scene3d>
            <a:sp3d>
              <a:bevelT prst="slope"/>
            </a:sp3d>
          </p:spPr>
        </p:pic>
      </p:grpSp>
      <p:sp>
        <p:nvSpPr>
          <p:cNvPr id="50" name="TextBox 49"/>
          <p:cNvSpPr txBox="1"/>
          <p:nvPr/>
        </p:nvSpPr>
        <p:spPr>
          <a:xfrm>
            <a:off x="7678455" y="3388713"/>
            <a:ext cx="145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High sensitivity, high spatial resolution detector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4327" y="888030"/>
            <a:ext cx="699800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1400" dirty="0" smtClean="0"/>
              <a:t>Pump-probe </a:t>
            </a:r>
            <a:r>
              <a:rPr lang="en-US" sz="1400" dirty="0"/>
              <a:t>technique to study </a:t>
            </a:r>
            <a:r>
              <a:rPr lang="en-US" sz="1400" b="1" dirty="0"/>
              <a:t>ultrafast structural </a:t>
            </a:r>
            <a:r>
              <a:rPr lang="en-US" sz="1400" b="1" dirty="0" smtClean="0"/>
              <a:t>dynamics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1400" b="1" dirty="0" smtClean="0"/>
              <a:t>Monitor </a:t>
            </a:r>
            <a:r>
              <a:rPr lang="en-US" sz="1400" b="1" dirty="0"/>
              <a:t>atomic rearrangements at ultrafast time-scales </a:t>
            </a:r>
            <a:r>
              <a:rPr lang="en-US" sz="1400" dirty="0"/>
              <a:t>by recording diffraction </a:t>
            </a:r>
            <a:r>
              <a:rPr lang="en-US" sz="1400" dirty="0" smtClean="0"/>
              <a:t>patterns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1400" dirty="0" smtClean="0"/>
              <a:t>Also </a:t>
            </a:r>
            <a:r>
              <a:rPr lang="en-US" sz="1400" dirty="0"/>
              <a:t>called “Poor man X-FEL”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090" y="1992810"/>
            <a:ext cx="4749442" cy="181588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State-of-the-art ASTA Facility @ SLAC</a:t>
            </a:r>
          </a:p>
          <a:p>
            <a:pPr algn="just"/>
            <a:r>
              <a:rPr lang="en-US" sz="1400" i="1" dirty="0"/>
              <a:t>Weathersby, S. P., et al. "Mega-electron-volt ultrafast electron diffraction at SLAC National Accelerator Laboratory." Review of Scientific Instruments 86.7 (2015): 073702</a:t>
            </a:r>
            <a:r>
              <a:rPr lang="en-US" sz="1400" i="1" dirty="0"/>
              <a:t>.</a:t>
            </a:r>
          </a:p>
          <a:p>
            <a:pPr algn="just"/>
            <a:endParaRPr lang="en-US" sz="1400" i="1" dirty="0"/>
          </a:p>
          <a:p>
            <a:pPr algn="just"/>
            <a:r>
              <a:rPr lang="en-US" sz="1400" b="1" u="sng" dirty="0"/>
              <a:t>Over 30 high impact scientific publications in last 3 years</a:t>
            </a:r>
          </a:p>
          <a:p>
            <a:pPr algn="just"/>
            <a:r>
              <a:rPr lang="en-US" sz="1400" dirty="0">
                <a:hlinkClick r:id="rId5"/>
              </a:rPr>
              <a:t>https://oraweb.slac.stanford.edu/apex/slacprod/slacesaf.pubs_ued</a:t>
            </a:r>
            <a:endParaRPr lang="en-US" sz="1400" b="1" u="sng" dirty="0"/>
          </a:p>
        </p:txBody>
      </p:sp>
      <p:sp>
        <p:nvSpPr>
          <p:cNvPr id="53" name="TextBox 52"/>
          <p:cNvSpPr txBox="1"/>
          <p:nvPr/>
        </p:nvSpPr>
        <p:spPr>
          <a:xfrm>
            <a:off x="5391526" y="1904310"/>
            <a:ext cx="3637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UCLA Pegasus setup</a:t>
            </a:r>
            <a:endParaRPr lang="en-US" sz="1400" i="1" dirty="0"/>
          </a:p>
          <a:p>
            <a:pPr algn="just"/>
            <a:r>
              <a:rPr lang="en-US" sz="1400" i="1" dirty="0"/>
              <a:t>Musumeci, P., et al. "Laser-induced melting of a single crystal gold sample by time-resolved ultrafast relativistic electron diffraction." Applied Physics Letters 97.6 (2010): 063502.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000" y="4750970"/>
            <a:ext cx="3633652" cy="18158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Frontier directions: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/>
              <a:t>Higher SNR </a:t>
            </a:r>
            <a:r>
              <a:rPr lang="en-US" sz="1400" dirty="0"/>
              <a:t>on low signal diffraction features -&gt; increase repetition rate (currently @ 360 Hz)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Higher Q-resolution -&gt; </a:t>
            </a:r>
            <a:r>
              <a:rPr lang="en-US" sz="1400" b="1" dirty="0"/>
              <a:t>Improve emittance. Cathode studies + high cathode extraction field </a:t>
            </a:r>
            <a:r>
              <a:rPr lang="en-US" sz="1400" dirty="0"/>
              <a:t>(currently LCLS gun @ 120 MV/m) </a:t>
            </a:r>
            <a:endParaRPr lang="en-US" sz="1400" dirty="0"/>
          </a:p>
        </p:txBody>
      </p:sp>
      <p:sp>
        <p:nvSpPr>
          <p:cNvPr id="55" name="Rettangolo 54"/>
          <p:cNvSpPr/>
          <p:nvPr/>
        </p:nvSpPr>
        <p:spPr>
          <a:xfrm>
            <a:off x="1582603" y="-26807"/>
            <a:ext cx="6595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/>
              <a:t>Frontiers in Relativistic Ultrafast Electron </a:t>
            </a:r>
            <a:r>
              <a:rPr lang="en-US" sz="2800" b="1" cap="all" dirty="0" smtClean="0"/>
              <a:t>Diffraction </a:t>
            </a:r>
            <a:endParaRPr lang="en-US" sz="2800" b="1" cap="all" dirty="0"/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66956" y="874917"/>
            <a:ext cx="3036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/>
              <a:t>Courtesy</a:t>
            </a:r>
            <a:r>
              <a:rPr lang="it-IT" sz="1600" i="1" dirty="0" smtClean="0"/>
              <a:t> Prof. P. Musumeci (UCLA)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37901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79223" y="97973"/>
            <a:ext cx="68906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b="1" dirty="0" smtClean="0"/>
              <a:t>POSSIBILITY OF A GUN TEST FACILITY </a:t>
            </a:r>
            <a:r>
              <a:rPr lang="it-IT" sz="2600" b="1" dirty="0"/>
              <a:t>@ LNF </a:t>
            </a:r>
            <a:endParaRPr lang="it-IT" sz="26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t="24527" r="47280" b="46915"/>
          <a:stretch/>
        </p:blipFill>
        <p:spPr bwMode="auto">
          <a:xfrm>
            <a:off x="4272431" y="2042757"/>
            <a:ext cx="4823460" cy="24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-10728" y="2839714"/>
            <a:ext cx="6814728" cy="3800040"/>
            <a:chOff x="241166" y="2712719"/>
            <a:chExt cx="6848475" cy="364235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r="3663"/>
            <a:stretch/>
          </p:blipFill>
          <p:spPr bwMode="auto">
            <a:xfrm rot="16200000">
              <a:off x="1844224" y="1109661"/>
              <a:ext cx="3642359" cy="684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ttore 2 7"/>
            <p:cNvCxnSpPr/>
            <p:nvPr/>
          </p:nvCxnSpPr>
          <p:spPr>
            <a:xfrm>
              <a:off x="618045" y="3462868"/>
              <a:ext cx="963763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846645" y="3344311"/>
              <a:ext cx="4796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4.4 m</a:t>
              </a:r>
              <a:endParaRPr lang="en-GB" sz="1000" dirty="0"/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1402466" y="3251199"/>
              <a:ext cx="0" cy="1082276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 rot="5400000">
              <a:off x="1223476" y="3690702"/>
              <a:ext cx="38183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5 m</a:t>
              </a:r>
              <a:endParaRPr lang="en-GB" sz="1000" dirty="0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2061431" y="2638374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Building #7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2681786" y="2938446"/>
            <a:ext cx="3374" cy="2745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2" idx="3"/>
          </p:cNvCxnSpPr>
          <p:nvPr/>
        </p:nvCxnSpPr>
        <p:spPr>
          <a:xfrm flipV="1">
            <a:off x="3308888" y="2709000"/>
            <a:ext cx="1407112" cy="114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91767" y="2465207"/>
            <a:ext cx="127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SPARC_LAB</a:t>
            </a:r>
          </a:p>
        </p:txBody>
      </p:sp>
      <p:cxnSp>
        <p:nvCxnSpPr>
          <p:cNvPr id="16" name="Connettore 2 15"/>
          <p:cNvCxnSpPr>
            <a:stCxn id="15" idx="3"/>
          </p:cNvCxnSpPr>
          <p:nvPr/>
        </p:nvCxnSpPr>
        <p:spPr>
          <a:xfrm flipV="1">
            <a:off x="1864680" y="2594780"/>
            <a:ext cx="2949123" cy="5509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804001" y="5185925"/>
            <a:ext cx="22918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The </a:t>
            </a:r>
            <a:r>
              <a:rPr lang="en-US" sz="1400" b="1" dirty="0" err="1" smtClean="0"/>
              <a:t>Frascati</a:t>
            </a:r>
            <a:r>
              <a:rPr lang="en-US" sz="1400" b="1" dirty="0" smtClean="0"/>
              <a:t> </a:t>
            </a:r>
            <a:r>
              <a:rPr lang="en-US" sz="1400" b="1" dirty="0"/>
              <a:t>X-box </a:t>
            </a:r>
            <a:r>
              <a:rPr lang="en-US" sz="1400" dirty="0" smtClean="0"/>
              <a:t>will be located in LNF </a:t>
            </a:r>
            <a:r>
              <a:rPr lang="en-US" sz="1400" b="1" dirty="0" smtClean="0"/>
              <a:t>building #7,</a:t>
            </a:r>
            <a:r>
              <a:rPr lang="en-US" sz="1400" dirty="0" smtClean="0"/>
              <a:t> very close to the SPARC_LAB area, formerly used for testing and conditioning of the DAFNE RF power plants and cavities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-10729" y="844090"/>
            <a:ext cx="91547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 </a:t>
            </a:r>
            <a:r>
              <a:rPr lang="en-US" sz="1400" b="1" dirty="0" smtClean="0"/>
              <a:t>LNF-INFN will host an X-band station for high power test </a:t>
            </a:r>
            <a:r>
              <a:rPr lang="en-US" sz="1400" dirty="0" smtClean="0"/>
              <a:t>(</a:t>
            </a:r>
            <a:r>
              <a:rPr lang="en-US" sz="1400" b="1" dirty="0" err="1" smtClean="0"/>
              <a:t>Frascati</a:t>
            </a:r>
            <a:r>
              <a:rPr lang="en-US" sz="1400" b="1" dirty="0" smtClean="0"/>
              <a:t> X-box</a:t>
            </a:r>
            <a:r>
              <a:rPr lang="en-US" sz="1400" b="1" dirty="0"/>
              <a:t>, duplication of the CERN X-box #2</a:t>
            </a:r>
            <a:r>
              <a:rPr lang="en-US" sz="1400" dirty="0" smtClean="0"/>
              <a:t>) within one year. One possibility for the C-band gun test facility (under discussion) is to </a:t>
            </a:r>
            <a:r>
              <a:rPr lang="en-US" sz="1400" b="1" dirty="0" smtClean="0"/>
              <a:t>couple this station with a C band power station</a:t>
            </a:r>
            <a:r>
              <a:rPr lang="en-US" sz="1400" dirty="0" smtClean="0"/>
              <a:t>. The </a:t>
            </a:r>
            <a:r>
              <a:rPr lang="en-US" sz="1400" b="1" dirty="0" smtClean="0"/>
              <a:t>advantages are also related to possible future extensions/upgrades </a:t>
            </a:r>
            <a:r>
              <a:rPr lang="en-US" sz="1400" dirty="0" smtClean="0"/>
              <a:t>of such implementation with a laser system (that can be installed in the clean room in front of the shielded area) and the coupling of the C-band acceleration with an </a:t>
            </a:r>
            <a:r>
              <a:rPr lang="en-US" sz="1400" b="1" dirty="0" smtClean="0"/>
              <a:t>X-box </a:t>
            </a:r>
            <a:r>
              <a:rPr lang="en-US" sz="1400" b="1" dirty="0" err="1" smtClean="0"/>
              <a:t>buncher</a:t>
            </a:r>
            <a:r>
              <a:rPr lang="en-US" sz="1400" b="1" dirty="0" smtClean="0"/>
              <a:t>/booster</a:t>
            </a:r>
            <a:r>
              <a:rPr lang="en-US" sz="1400" dirty="0" smtClean="0"/>
              <a:t> for extremely interesting Electron Diffraction Experiments.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1066195" y="2095875"/>
            <a:ext cx="246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EUPRAXIA@SPARC_LAB</a:t>
            </a:r>
          </a:p>
        </p:txBody>
      </p:sp>
      <p:cxnSp>
        <p:nvCxnSpPr>
          <p:cNvPr id="36" name="Connettore 2 35"/>
          <p:cNvCxnSpPr>
            <a:stCxn id="35" idx="3"/>
          </p:cNvCxnSpPr>
          <p:nvPr/>
        </p:nvCxnSpPr>
        <p:spPr>
          <a:xfrm>
            <a:off x="3528536" y="2280541"/>
            <a:ext cx="1710808" cy="76481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1692000" y="3573911"/>
            <a:ext cx="369431" cy="5618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 rot="5400000">
            <a:off x="1787815" y="3389195"/>
            <a:ext cx="369431" cy="561803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 rot="16200000">
            <a:off x="1795825" y="3943342"/>
            <a:ext cx="369431" cy="56180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 rot="16200000">
            <a:off x="2490252" y="3396011"/>
            <a:ext cx="897153" cy="107588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 rot="16200000">
            <a:off x="1931941" y="5062765"/>
            <a:ext cx="1641008" cy="11128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 rot="16200000">
            <a:off x="981202" y="3413420"/>
            <a:ext cx="256882" cy="4273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 rot="16200000">
            <a:off x="1122259" y="4189131"/>
            <a:ext cx="195079" cy="1498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/>
          <p:cNvSpPr txBox="1"/>
          <p:nvPr/>
        </p:nvSpPr>
        <p:spPr>
          <a:xfrm>
            <a:off x="2377025" y="5296042"/>
            <a:ext cx="86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Clean</a:t>
            </a:r>
            <a:r>
              <a:rPr lang="it-IT" dirty="0" smtClean="0"/>
              <a:t> room</a:t>
            </a:r>
            <a:endParaRPr lang="it-IT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2504110" y="3573911"/>
            <a:ext cx="97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Control room</a:t>
            </a:r>
            <a:endParaRPr lang="it-IT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1617019" y="4057489"/>
            <a:ext cx="7226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70C0"/>
                </a:solidFill>
              </a:rPr>
              <a:t>C-band</a:t>
            </a:r>
            <a:endParaRPr lang="it-IT" sz="1400" dirty="0">
              <a:solidFill>
                <a:srgbClr val="0070C0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1625646" y="3519539"/>
            <a:ext cx="722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X-band</a:t>
            </a:r>
            <a:endParaRPr lang="it-IT" sz="1400" dirty="0">
              <a:solidFill>
                <a:srgbClr val="FF0000"/>
              </a:solidFill>
            </a:endParaRPr>
          </a:p>
        </p:txBody>
      </p:sp>
      <p:cxnSp>
        <p:nvCxnSpPr>
          <p:cNvPr id="54" name="Connettore diritto 53"/>
          <p:cNvCxnSpPr>
            <a:endCxn id="47" idx="2"/>
          </p:cNvCxnSpPr>
          <p:nvPr/>
        </p:nvCxnSpPr>
        <p:spPr>
          <a:xfrm flipH="1" flipV="1">
            <a:off x="1294745" y="4264077"/>
            <a:ext cx="404892" cy="1045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diritto 55"/>
          <p:cNvCxnSpPr/>
          <p:nvPr/>
        </p:nvCxnSpPr>
        <p:spPr>
          <a:xfrm flipH="1">
            <a:off x="1321684" y="3622336"/>
            <a:ext cx="404892" cy="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/>
          <p:nvPr/>
        </p:nvCxnSpPr>
        <p:spPr>
          <a:xfrm flipV="1">
            <a:off x="1485625" y="3622335"/>
            <a:ext cx="6371" cy="4430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/>
          <p:cNvCxnSpPr/>
          <p:nvPr/>
        </p:nvCxnSpPr>
        <p:spPr>
          <a:xfrm flipH="1" flipV="1">
            <a:off x="742279" y="4065071"/>
            <a:ext cx="743346" cy="3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63"/>
          <p:cNvCxnSpPr/>
          <p:nvPr/>
        </p:nvCxnSpPr>
        <p:spPr>
          <a:xfrm flipV="1">
            <a:off x="742279" y="4057490"/>
            <a:ext cx="13896" cy="1301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magin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936855" y="4332487"/>
            <a:ext cx="1440170" cy="752514"/>
            <a:chOff x="1066195" y="4274534"/>
            <a:chExt cx="1310830" cy="810467"/>
          </a:xfrm>
        </p:grpSpPr>
        <p:cxnSp>
          <p:nvCxnSpPr>
            <p:cNvPr id="4" name="Connettore diritto 3"/>
            <p:cNvCxnSpPr/>
            <p:nvPr/>
          </p:nvCxnSpPr>
          <p:spPr>
            <a:xfrm flipH="1">
              <a:off x="1066195" y="5085000"/>
              <a:ext cx="131083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/>
            <p:nvPr/>
          </p:nvCxnSpPr>
          <p:spPr>
            <a:xfrm flipV="1">
              <a:off x="1066195" y="4274534"/>
              <a:ext cx="0" cy="8104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ttangolo 47"/>
          <p:cNvSpPr/>
          <p:nvPr/>
        </p:nvSpPr>
        <p:spPr>
          <a:xfrm rot="16200000">
            <a:off x="2471573" y="4820268"/>
            <a:ext cx="369431" cy="56180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2375387" y="4937877"/>
            <a:ext cx="7226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laser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804076" y="4149006"/>
            <a:ext cx="288187" cy="215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/>
          <p:cNvSpPr/>
          <p:nvPr/>
        </p:nvSpPr>
        <p:spPr>
          <a:xfrm>
            <a:off x="499088" y="4149006"/>
            <a:ext cx="243190" cy="1921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5239344" y="6141802"/>
            <a:ext cx="14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S. </a:t>
            </a:r>
            <a:r>
              <a:rPr lang="it-IT" dirty="0" err="1" smtClean="0"/>
              <a:t>Incremona</a:t>
            </a:r>
            <a:endParaRPr lang="it-IT" dirty="0"/>
          </a:p>
        </p:txBody>
      </p:sp>
      <p:sp>
        <p:nvSpPr>
          <p:cNvPr id="58" name="CasellaDiTesto 57"/>
          <p:cNvSpPr txBox="1"/>
          <p:nvPr/>
        </p:nvSpPr>
        <p:spPr>
          <a:xfrm>
            <a:off x="8664382" y="6597000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19/20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9899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35" grpId="0"/>
      <p:bldP spid="38" grpId="0" animBg="1"/>
      <p:bldP spid="38" grpId="1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/>
      <p:bldP spid="50" grpId="0"/>
      <p:bldP spid="51" grpId="0"/>
      <p:bldP spid="52" grpId="0"/>
      <p:bldP spid="48" grpId="0" animBg="1"/>
      <p:bldP spid="53" grpId="0"/>
      <p:bldP spid="25" grpId="0" animBg="1"/>
      <p:bldP spid="5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57872" y="0"/>
            <a:ext cx="7937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/>
              <a:t>REFERENCES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7381" y="83700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 smtClean="0"/>
              <a:t>[1]</a:t>
            </a:r>
            <a:r>
              <a:rPr lang="it-IT" sz="1200" dirty="0" err="1" smtClean="0"/>
              <a:t>D.Palmer</a:t>
            </a:r>
            <a:r>
              <a:rPr lang="it-IT" sz="1200" dirty="0" smtClean="0"/>
              <a:t> </a:t>
            </a:r>
            <a:r>
              <a:rPr lang="it-IT" sz="1200" dirty="0" err="1"/>
              <a:t>PhD</a:t>
            </a:r>
            <a:r>
              <a:rPr lang="it-IT" sz="1200" dirty="0"/>
              <a:t> </a:t>
            </a:r>
            <a:r>
              <a:rPr lang="it-IT" sz="1200" dirty="0" err="1"/>
              <a:t>thesis</a:t>
            </a:r>
            <a:r>
              <a:rPr lang="it-IT" sz="1200" dirty="0"/>
              <a:t> “The </a:t>
            </a:r>
            <a:r>
              <a:rPr lang="it-IT" sz="1200" dirty="0" err="1"/>
              <a:t>next</a:t>
            </a:r>
            <a:r>
              <a:rPr lang="it-IT" sz="1200" dirty="0"/>
              <a:t> Generation </a:t>
            </a:r>
            <a:r>
              <a:rPr lang="it-IT" sz="1200" dirty="0" err="1"/>
              <a:t>Photoinjector</a:t>
            </a:r>
            <a:r>
              <a:rPr lang="it-IT" sz="1200" dirty="0"/>
              <a:t>”, </a:t>
            </a:r>
            <a:r>
              <a:rPr lang="it-IT" sz="1200" dirty="0" err="1"/>
              <a:t>June</a:t>
            </a:r>
            <a:r>
              <a:rPr lang="it-IT" sz="1200" dirty="0"/>
              <a:t> 1998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2]P.G</a:t>
            </a:r>
            <a:r>
              <a:rPr lang="it-IT" sz="1200" dirty="0"/>
              <a:t>. </a:t>
            </a:r>
            <a:r>
              <a:rPr lang="it-IT" sz="1200" dirty="0" err="1"/>
              <a:t>O’Shea</a:t>
            </a:r>
            <a:r>
              <a:rPr lang="it-IT" sz="1200" dirty="0"/>
              <a:t>, et al., in: </a:t>
            </a:r>
            <a:r>
              <a:rPr lang="it-IT" sz="1200" dirty="0" err="1"/>
              <a:t>Proceedings</a:t>
            </a:r>
            <a:r>
              <a:rPr lang="it-IT" sz="1200" dirty="0"/>
              <a:t> of the </a:t>
            </a:r>
            <a:r>
              <a:rPr lang="it-IT" sz="1200" dirty="0" err="1"/>
              <a:t>Particle</a:t>
            </a:r>
            <a:r>
              <a:rPr lang="it-IT" sz="1200" dirty="0"/>
              <a:t> Accelerator Conference, 1991, p. 2754.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3]D.H</a:t>
            </a:r>
            <a:r>
              <a:rPr lang="it-IT" sz="1200" dirty="0"/>
              <a:t>. </a:t>
            </a:r>
            <a:r>
              <a:rPr lang="it-IT" sz="1200" dirty="0" err="1"/>
              <a:t>Dowell</a:t>
            </a:r>
            <a:r>
              <a:rPr lang="it-IT" sz="1200" dirty="0"/>
              <a:t>, et al., </a:t>
            </a:r>
            <a:r>
              <a:rPr lang="it-IT" sz="1200" dirty="0" err="1"/>
              <a:t>Appl</a:t>
            </a:r>
            <a:r>
              <a:rPr lang="it-IT" sz="1200" dirty="0"/>
              <a:t>.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63 (1993) 2035.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4]R</a:t>
            </a:r>
            <a:r>
              <a:rPr lang="it-IT" sz="1200" dirty="0"/>
              <a:t>. Dei-</a:t>
            </a:r>
            <a:r>
              <a:rPr lang="it-IT" sz="1200" dirty="0" err="1"/>
              <a:t>Cas</a:t>
            </a:r>
            <a:r>
              <a:rPr lang="it-IT" sz="1200" dirty="0"/>
              <a:t>, et al., </a:t>
            </a:r>
            <a:r>
              <a:rPr lang="it-IT" sz="1200" dirty="0" err="1"/>
              <a:t>Nucl</a:t>
            </a:r>
            <a:r>
              <a:rPr lang="it-IT" sz="1200" dirty="0"/>
              <a:t>. </a:t>
            </a:r>
            <a:r>
              <a:rPr lang="it-IT" sz="1200" dirty="0" err="1"/>
              <a:t>Instr</a:t>
            </a:r>
            <a:r>
              <a:rPr lang="it-IT" sz="1200" dirty="0"/>
              <a:t>. and </a:t>
            </a:r>
            <a:r>
              <a:rPr lang="it-IT" sz="1200" dirty="0" err="1"/>
              <a:t>Meth</a:t>
            </a:r>
            <a:r>
              <a:rPr lang="it-IT" sz="1200" dirty="0"/>
              <a:t>. A 296 (1990) 209.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5]S</a:t>
            </a:r>
            <a:r>
              <a:rPr lang="it-IT" sz="1200" dirty="0"/>
              <a:t>. </a:t>
            </a:r>
            <a:r>
              <a:rPr lang="it-IT" sz="1200" dirty="0" err="1"/>
              <a:t>Schreiber</a:t>
            </a:r>
            <a:r>
              <a:rPr lang="it-IT" sz="1200" dirty="0"/>
              <a:t>, in: </a:t>
            </a:r>
            <a:r>
              <a:rPr lang="it-IT" sz="1200" dirty="0" err="1"/>
              <a:t>Proceedings</a:t>
            </a:r>
            <a:r>
              <a:rPr lang="it-IT" sz="1200" dirty="0"/>
              <a:t> of the </a:t>
            </a:r>
            <a:r>
              <a:rPr lang="it-IT" sz="1200" dirty="0" err="1"/>
              <a:t>European</a:t>
            </a:r>
            <a:r>
              <a:rPr lang="it-IT" sz="1200" dirty="0"/>
              <a:t> </a:t>
            </a:r>
            <a:r>
              <a:rPr lang="it-IT" sz="1200" dirty="0" err="1"/>
              <a:t>Particle</a:t>
            </a:r>
            <a:r>
              <a:rPr lang="it-IT" sz="1200" dirty="0"/>
              <a:t> Accelerator Conference, 2000, p. 309.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6]R</a:t>
            </a:r>
            <a:r>
              <a:rPr lang="it-IT" sz="1200" dirty="0"/>
              <a:t>. </a:t>
            </a:r>
            <a:r>
              <a:rPr lang="it-IT" sz="1200" dirty="0" err="1"/>
              <a:t>Akre</a:t>
            </a:r>
            <a:r>
              <a:rPr lang="it-IT" sz="1200" dirty="0"/>
              <a:t>, et al., </a:t>
            </a:r>
            <a:r>
              <a:rPr lang="it-IT" sz="1200" dirty="0" err="1"/>
              <a:t>Phys</a:t>
            </a:r>
            <a:r>
              <a:rPr lang="it-IT" sz="1200" dirty="0"/>
              <a:t>. Rev. ST </a:t>
            </a:r>
            <a:r>
              <a:rPr lang="it-IT" sz="1200" dirty="0" err="1"/>
              <a:t>Accel</a:t>
            </a:r>
            <a:r>
              <a:rPr lang="it-IT" sz="1200" dirty="0"/>
              <a:t>. </a:t>
            </a:r>
            <a:r>
              <a:rPr lang="it-IT" sz="1200" dirty="0" err="1"/>
              <a:t>Beams</a:t>
            </a:r>
            <a:r>
              <a:rPr lang="it-IT" sz="1200" dirty="0"/>
              <a:t> 11 (2008) 030703.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7]H.S</a:t>
            </a:r>
            <a:r>
              <a:rPr lang="it-IT" sz="1200" dirty="0"/>
              <a:t>. Kang, S.H. </a:t>
            </a:r>
            <a:r>
              <a:rPr lang="it-IT" sz="1200" dirty="0" err="1"/>
              <a:t>Nam</a:t>
            </a:r>
            <a:r>
              <a:rPr lang="it-IT" sz="1200" dirty="0"/>
              <a:t>, in: </a:t>
            </a:r>
            <a:r>
              <a:rPr lang="it-IT" sz="1200" dirty="0" err="1"/>
              <a:t>Proceedings</a:t>
            </a:r>
            <a:r>
              <a:rPr lang="it-IT" sz="1200" dirty="0"/>
              <a:t> of the 32nd International Free Electron Laser Conference, 2010, p. 155.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8]R</a:t>
            </a:r>
            <a:r>
              <a:rPr lang="it-IT" sz="1200" dirty="0"/>
              <a:t>. </a:t>
            </a:r>
            <a:r>
              <a:rPr lang="it-IT" sz="1200" dirty="0" err="1"/>
              <a:t>Kuroda</a:t>
            </a:r>
            <a:r>
              <a:rPr lang="it-IT" sz="1200" dirty="0"/>
              <a:t>, </a:t>
            </a:r>
            <a:r>
              <a:rPr lang="it-IT" sz="1200" dirty="0" err="1"/>
              <a:t>Nucl</a:t>
            </a:r>
            <a:r>
              <a:rPr lang="it-IT" sz="1200" dirty="0"/>
              <a:t>. </a:t>
            </a:r>
            <a:r>
              <a:rPr lang="it-IT" sz="1200" dirty="0" err="1"/>
              <a:t>Instr</a:t>
            </a:r>
            <a:r>
              <a:rPr lang="it-IT" sz="1200" dirty="0"/>
              <a:t>. and </a:t>
            </a:r>
            <a:r>
              <a:rPr lang="it-IT" sz="1200" dirty="0" err="1"/>
              <a:t>Meth</a:t>
            </a:r>
            <a:r>
              <a:rPr lang="it-IT" sz="1200" dirty="0"/>
              <a:t>. A 593 (2008) 91.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9]C</a:t>
            </a:r>
            <a:r>
              <a:rPr lang="it-IT" sz="1200" dirty="0"/>
              <a:t>. </a:t>
            </a:r>
            <a:r>
              <a:rPr lang="it-IT" sz="1200" dirty="0" err="1"/>
              <a:t>Yim</a:t>
            </a:r>
            <a:r>
              <a:rPr lang="it-IT" sz="1200" dirty="0"/>
              <a:t>, et al., in: </a:t>
            </a:r>
            <a:r>
              <a:rPr lang="it-IT" sz="1200" dirty="0" err="1"/>
              <a:t>Proceedings</a:t>
            </a:r>
            <a:r>
              <a:rPr lang="it-IT" sz="1200" dirty="0"/>
              <a:t> of the International </a:t>
            </a:r>
            <a:r>
              <a:rPr lang="it-IT" sz="1200" dirty="0" err="1"/>
              <a:t>Particle</a:t>
            </a:r>
            <a:r>
              <a:rPr lang="it-IT" sz="1200" dirty="0"/>
              <a:t> Accelerator Conference, 2010, p. 1059.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10]J.B</a:t>
            </a:r>
            <a:r>
              <a:rPr lang="it-IT" sz="1200" dirty="0"/>
              <a:t>. </a:t>
            </a:r>
            <a:r>
              <a:rPr lang="it-IT" sz="1200" dirty="0" err="1"/>
              <a:t>Hasting</a:t>
            </a:r>
            <a:r>
              <a:rPr lang="it-IT" sz="1200" dirty="0"/>
              <a:t>, et al., </a:t>
            </a:r>
            <a:r>
              <a:rPr lang="it-IT" sz="1200" dirty="0" err="1"/>
              <a:t>Appl</a:t>
            </a:r>
            <a:r>
              <a:rPr lang="it-IT" sz="1200" dirty="0"/>
              <a:t>.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89 (2006) 184109.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11]R</a:t>
            </a:r>
            <a:r>
              <a:rPr lang="it-IT" sz="1200" dirty="0"/>
              <a:t>. Li, et al., Rev. Sci. </a:t>
            </a:r>
            <a:r>
              <a:rPr lang="it-IT" sz="1200" dirty="0" err="1"/>
              <a:t>Instrum</a:t>
            </a:r>
            <a:r>
              <a:rPr lang="it-IT" sz="1200" dirty="0"/>
              <a:t>. 80 (2009) 083303.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12]J</a:t>
            </a:r>
            <a:r>
              <a:rPr lang="it-IT" sz="1200" dirty="0"/>
              <a:t>. Yang, et al., </a:t>
            </a:r>
            <a:r>
              <a:rPr lang="it-IT" sz="1200" dirty="0" err="1"/>
              <a:t>Rad</a:t>
            </a:r>
            <a:r>
              <a:rPr lang="it-IT" sz="1200" dirty="0"/>
              <a:t>.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Chem</a:t>
            </a:r>
            <a:r>
              <a:rPr lang="it-IT" sz="1200" dirty="0"/>
              <a:t>. 78 (2009) 1106.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13]P</a:t>
            </a:r>
            <a:r>
              <a:rPr lang="it-IT" sz="1200" dirty="0"/>
              <a:t>. Musumeci, et al., Rev. Sci. </a:t>
            </a:r>
            <a:r>
              <a:rPr lang="it-IT" sz="1200" dirty="0" err="1"/>
              <a:t>Instrum</a:t>
            </a:r>
            <a:r>
              <a:rPr lang="it-IT" sz="1200" dirty="0"/>
              <a:t>. 82 (2010) 013306.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14]J</a:t>
            </a:r>
            <a:r>
              <a:rPr lang="it-IT" sz="1200" dirty="0"/>
              <a:t>.-H. Han, </a:t>
            </a:r>
            <a:r>
              <a:rPr lang="it-IT" sz="1200" dirty="0" err="1"/>
              <a:t>Phys</a:t>
            </a:r>
            <a:r>
              <a:rPr lang="it-IT" sz="1200" dirty="0"/>
              <a:t>. Rev. ST </a:t>
            </a:r>
            <a:r>
              <a:rPr lang="it-IT" sz="1200" dirty="0" err="1"/>
              <a:t>Accel</a:t>
            </a:r>
            <a:r>
              <a:rPr lang="it-IT" sz="1200" dirty="0"/>
              <a:t>. </a:t>
            </a:r>
            <a:r>
              <a:rPr lang="it-IT" sz="1200" dirty="0" err="1"/>
              <a:t>Beams</a:t>
            </a:r>
            <a:r>
              <a:rPr lang="it-IT" sz="1200" dirty="0"/>
              <a:t> 14 (2011) 050101. </a:t>
            </a:r>
          </a:p>
          <a:p>
            <a:pPr algn="just"/>
            <a:r>
              <a:rPr lang="it-IT" sz="1200" dirty="0"/>
              <a:t>[</a:t>
            </a:r>
            <a:r>
              <a:rPr lang="it-IT" sz="1200" dirty="0" smtClean="0"/>
              <a:t>15]R</a:t>
            </a:r>
            <a:r>
              <a:rPr lang="it-IT" sz="1200" dirty="0"/>
              <a:t>. </a:t>
            </a:r>
            <a:r>
              <a:rPr lang="it-IT" sz="1200" dirty="0" err="1"/>
              <a:t>Kuroda</a:t>
            </a:r>
            <a:r>
              <a:rPr lang="it-IT" sz="1200" dirty="0"/>
              <a:t>, et al., </a:t>
            </a:r>
            <a:r>
              <a:rPr lang="it-IT" sz="1200" dirty="0" err="1"/>
              <a:t>Nucl</a:t>
            </a:r>
            <a:r>
              <a:rPr lang="it-IT" sz="1200" dirty="0"/>
              <a:t>. </a:t>
            </a:r>
            <a:r>
              <a:rPr lang="it-IT" sz="1200" dirty="0" err="1"/>
              <a:t>Instr</a:t>
            </a:r>
            <a:r>
              <a:rPr lang="it-IT" sz="1200" dirty="0"/>
              <a:t>. and </a:t>
            </a:r>
            <a:r>
              <a:rPr lang="it-IT" sz="1200" dirty="0" err="1"/>
              <a:t>Meth</a:t>
            </a:r>
            <a:r>
              <a:rPr lang="it-IT" sz="1200" dirty="0"/>
              <a:t>. A 637 (2011) S183.</a:t>
            </a:r>
          </a:p>
          <a:p>
            <a:pPr algn="just"/>
            <a:r>
              <a:rPr lang="it-IT" sz="1200" dirty="0"/>
              <a:t>[16] V. A. </a:t>
            </a:r>
            <a:r>
              <a:rPr lang="it-IT" sz="1200" dirty="0" err="1"/>
              <a:t>Dolgashev</a:t>
            </a:r>
            <a:r>
              <a:rPr lang="it-IT" sz="1200" dirty="0"/>
              <a:t> et al., High </a:t>
            </a:r>
            <a:r>
              <a:rPr lang="it-IT" sz="1200" dirty="0" err="1"/>
              <a:t>Magnetic</a:t>
            </a:r>
            <a:r>
              <a:rPr lang="it-IT" sz="1200" dirty="0"/>
              <a:t> Field in </a:t>
            </a:r>
            <a:r>
              <a:rPr lang="it-IT" sz="1200" dirty="0" err="1"/>
              <a:t>couplers</a:t>
            </a:r>
            <a:r>
              <a:rPr lang="it-IT" sz="1200" dirty="0"/>
              <a:t> of X-band </a:t>
            </a:r>
            <a:r>
              <a:rPr lang="it-IT" sz="1200" dirty="0" err="1"/>
              <a:t>Accelerating</a:t>
            </a:r>
            <a:r>
              <a:rPr lang="it-IT" sz="1200" dirty="0"/>
              <a:t> </a:t>
            </a:r>
            <a:r>
              <a:rPr lang="it-IT" sz="1200" dirty="0" err="1"/>
              <a:t>structures</a:t>
            </a:r>
            <a:r>
              <a:rPr lang="it-IT" sz="1200" dirty="0"/>
              <a:t>, in </a:t>
            </a:r>
            <a:r>
              <a:rPr lang="it-IT" sz="1200" dirty="0" err="1"/>
              <a:t>Proceedings</a:t>
            </a:r>
            <a:r>
              <a:rPr lang="it-IT" sz="1200" dirty="0"/>
              <a:t> of the 2003 </a:t>
            </a:r>
            <a:r>
              <a:rPr lang="it-IT" sz="1200" dirty="0" err="1"/>
              <a:t>Particle</a:t>
            </a:r>
            <a:r>
              <a:rPr lang="it-IT" sz="1200" dirty="0"/>
              <a:t> Accelerator Conference, p. 1267.</a:t>
            </a:r>
          </a:p>
          <a:p>
            <a:pPr algn="just"/>
            <a:r>
              <a:rPr lang="it-IT" sz="1200" dirty="0"/>
              <a:t>[17] V. A. </a:t>
            </a:r>
            <a:r>
              <a:rPr lang="it-IT" sz="1200" dirty="0" err="1"/>
              <a:t>Dolgashev</a:t>
            </a:r>
            <a:r>
              <a:rPr lang="it-IT" sz="1200" dirty="0"/>
              <a:t> et al., RF breakdown in </a:t>
            </a:r>
            <a:r>
              <a:rPr lang="it-IT" sz="1200" dirty="0" err="1"/>
              <a:t>normal</a:t>
            </a:r>
            <a:r>
              <a:rPr lang="it-IT" sz="1200" dirty="0"/>
              <a:t> </a:t>
            </a:r>
            <a:r>
              <a:rPr lang="it-IT" sz="1200" dirty="0" err="1"/>
              <a:t>conducting</a:t>
            </a:r>
            <a:r>
              <a:rPr lang="it-IT" sz="1200" dirty="0"/>
              <a:t> single-</a:t>
            </a:r>
            <a:r>
              <a:rPr lang="it-IT" sz="1200" dirty="0" err="1"/>
              <a:t>cell</a:t>
            </a:r>
            <a:r>
              <a:rPr lang="it-IT" sz="1200" dirty="0"/>
              <a:t> </a:t>
            </a:r>
            <a:r>
              <a:rPr lang="it-IT" sz="1200" dirty="0" err="1"/>
              <a:t>structures</a:t>
            </a:r>
            <a:r>
              <a:rPr lang="it-IT" sz="1200" dirty="0"/>
              <a:t>, in </a:t>
            </a:r>
            <a:r>
              <a:rPr lang="it-IT" sz="1200" dirty="0" err="1"/>
              <a:t>Proceedings</a:t>
            </a:r>
            <a:r>
              <a:rPr lang="it-IT" sz="1200" dirty="0"/>
              <a:t> of the 21st </a:t>
            </a:r>
            <a:r>
              <a:rPr lang="it-IT" sz="1200" dirty="0" err="1"/>
              <a:t>Particle</a:t>
            </a:r>
            <a:r>
              <a:rPr lang="it-IT" sz="1200" dirty="0"/>
              <a:t> Accelerator Conference, Knoxville, TN, 2005 (IEEE, </a:t>
            </a:r>
            <a:r>
              <a:rPr lang="it-IT" sz="1200" dirty="0" err="1"/>
              <a:t>Piscataway</a:t>
            </a:r>
            <a:r>
              <a:rPr lang="it-IT" sz="1200" dirty="0"/>
              <a:t>, NJ, 2005).</a:t>
            </a:r>
          </a:p>
          <a:p>
            <a:pPr algn="just"/>
            <a:r>
              <a:rPr lang="it-IT" sz="1200" dirty="0"/>
              <a:t>[18] A. </a:t>
            </a:r>
            <a:r>
              <a:rPr lang="it-IT" sz="1200" dirty="0" err="1"/>
              <a:t>Grudiev</a:t>
            </a:r>
            <a:r>
              <a:rPr lang="it-IT" sz="1200" dirty="0"/>
              <a:t>, S. </a:t>
            </a:r>
            <a:r>
              <a:rPr lang="it-IT" sz="1200" dirty="0" err="1"/>
              <a:t>Calatroni</a:t>
            </a:r>
            <a:r>
              <a:rPr lang="it-IT" sz="1200" dirty="0"/>
              <a:t>, and W. </a:t>
            </a:r>
            <a:r>
              <a:rPr lang="it-IT" sz="1200" dirty="0" err="1"/>
              <a:t>Wuensch</a:t>
            </a:r>
            <a:r>
              <a:rPr lang="it-IT" sz="1200" dirty="0"/>
              <a:t>, New </a:t>
            </a:r>
            <a:r>
              <a:rPr lang="it-IT" sz="1200" dirty="0" err="1"/>
              <a:t>local</a:t>
            </a:r>
            <a:r>
              <a:rPr lang="it-IT" sz="1200" dirty="0"/>
              <a:t> </a:t>
            </a:r>
            <a:r>
              <a:rPr lang="it-IT" sz="1200" dirty="0" err="1"/>
              <a:t>field</a:t>
            </a:r>
            <a:r>
              <a:rPr lang="it-IT" sz="1200" dirty="0"/>
              <a:t> </a:t>
            </a:r>
            <a:r>
              <a:rPr lang="it-IT" sz="1200" dirty="0" err="1"/>
              <a:t>quantity</a:t>
            </a:r>
            <a:r>
              <a:rPr lang="it-IT" sz="1200" dirty="0"/>
              <a:t> </a:t>
            </a:r>
            <a:r>
              <a:rPr lang="it-IT" sz="1200" dirty="0" err="1"/>
              <a:t>describing</a:t>
            </a:r>
            <a:r>
              <a:rPr lang="it-IT" sz="1200" dirty="0"/>
              <a:t> the high </a:t>
            </a:r>
            <a:r>
              <a:rPr lang="it-IT" sz="1200" dirty="0" err="1"/>
              <a:t>gradient</a:t>
            </a:r>
            <a:r>
              <a:rPr lang="it-IT" sz="1200" dirty="0"/>
              <a:t> </a:t>
            </a:r>
            <a:r>
              <a:rPr lang="it-IT" sz="1200" dirty="0" err="1"/>
              <a:t>limit</a:t>
            </a:r>
            <a:r>
              <a:rPr lang="it-IT" sz="1200" dirty="0"/>
              <a:t> of </a:t>
            </a:r>
            <a:r>
              <a:rPr lang="it-IT" sz="1200" dirty="0" err="1"/>
              <a:t>accelerating</a:t>
            </a:r>
            <a:r>
              <a:rPr lang="it-IT" sz="1200" dirty="0"/>
              <a:t> </a:t>
            </a:r>
            <a:r>
              <a:rPr lang="it-IT" sz="1200" dirty="0" err="1"/>
              <a:t>structures</a:t>
            </a:r>
            <a:r>
              <a:rPr lang="it-IT" sz="1200" dirty="0"/>
              <a:t>, PHYSICAL REVIEW SPECIAL TOPICS - ACCELERATORS AND BEAMS 12, 102001 (2009) </a:t>
            </a:r>
          </a:p>
          <a:p>
            <a:pPr algn="just"/>
            <a:r>
              <a:rPr lang="it-IT" sz="1200" dirty="0"/>
              <a:t>[19] J.B. </a:t>
            </a:r>
            <a:r>
              <a:rPr lang="it-IT" sz="1200" dirty="0" err="1"/>
              <a:t>Rosenzweig</a:t>
            </a:r>
            <a:r>
              <a:rPr lang="it-IT" sz="1200" dirty="0"/>
              <a:t>, E. </a:t>
            </a:r>
            <a:r>
              <a:rPr lang="it-IT" sz="1200" dirty="0" err="1"/>
              <a:t>Colby</a:t>
            </a:r>
            <a:r>
              <a:rPr lang="it-IT" sz="1200" dirty="0"/>
              <a:t>, TESLA-95-04</a:t>
            </a:r>
          </a:p>
          <a:p>
            <a:pPr algn="just"/>
            <a:r>
              <a:rPr lang="it-IT" sz="1200" dirty="0"/>
              <a:t>[20] </a:t>
            </a:r>
            <a:r>
              <a:rPr lang="it-IT" sz="1200" dirty="0" smtClean="0"/>
              <a:t>D</a:t>
            </a:r>
            <a:r>
              <a:rPr lang="it-IT" sz="1200" dirty="0"/>
              <a:t>. Alesini et al., TUPTS024, IPAC 19</a:t>
            </a:r>
          </a:p>
          <a:p>
            <a:pPr algn="just"/>
            <a:r>
              <a:rPr lang="it-IT" sz="1200" dirty="0"/>
              <a:t>[21] </a:t>
            </a:r>
            <a:r>
              <a:rPr lang="it-IT" sz="1200" dirty="0">
                <a:hlinkClick r:id="rId3"/>
              </a:rPr>
              <a:t>http://</a:t>
            </a:r>
            <a:r>
              <a:rPr lang="it-IT" sz="1200" dirty="0" smtClean="0">
                <a:hlinkClick r:id="rId3"/>
              </a:rPr>
              <a:t>www.compactlight.eu/Main/HomePage</a:t>
            </a:r>
            <a:endParaRPr lang="it-IT" sz="1200" dirty="0" smtClean="0"/>
          </a:p>
          <a:p>
            <a:pPr algn="just"/>
            <a:r>
              <a:rPr lang="it-IT" sz="1200" dirty="0" smtClean="0"/>
              <a:t>[</a:t>
            </a:r>
            <a:r>
              <a:rPr lang="it-IT" sz="1200" dirty="0"/>
              <a:t>22</a:t>
            </a:r>
            <a:r>
              <a:rPr lang="it-IT" sz="1200" dirty="0" smtClean="0"/>
              <a:t>] D. P. </a:t>
            </a:r>
            <a:r>
              <a:rPr lang="it-IT" sz="1200" dirty="0" err="1" smtClean="0"/>
              <a:t>Pritzkau</a:t>
            </a:r>
            <a:r>
              <a:rPr lang="it-IT" sz="1200" dirty="0" smtClean="0"/>
              <a:t>, SLAC-Report-577, </a:t>
            </a:r>
            <a:r>
              <a:rPr lang="it-IT" sz="1200" dirty="0" err="1" smtClean="0"/>
              <a:t>Ph.D</a:t>
            </a:r>
            <a:r>
              <a:rPr lang="it-IT" sz="1200" dirty="0" smtClean="0"/>
              <a:t>. Dissertation,2001</a:t>
            </a:r>
          </a:p>
          <a:p>
            <a:pPr algn="just"/>
            <a:r>
              <a:rPr lang="it-IT" sz="1200" dirty="0" smtClean="0"/>
              <a:t>[</a:t>
            </a:r>
            <a:r>
              <a:rPr lang="it-IT" sz="1200" dirty="0"/>
              <a:t>23] W. </a:t>
            </a:r>
            <a:r>
              <a:rPr lang="it-IT" sz="1200" dirty="0" err="1"/>
              <a:t>Wuensch</a:t>
            </a:r>
            <a:r>
              <a:rPr lang="it-IT" sz="1200" dirty="0"/>
              <a:t>, </a:t>
            </a:r>
            <a:r>
              <a:rPr lang="it-IT" sz="1200" dirty="0" smtClean="0"/>
              <a:t>IPAC2017</a:t>
            </a:r>
          </a:p>
          <a:p>
            <a:pPr algn="just"/>
            <a:r>
              <a:rPr lang="it-IT" sz="1200" dirty="0" smtClean="0"/>
              <a:t>[24] </a:t>
            </a:r>
            <a:r>
              <a:rPr lang="en-US" sz="1200" dirty="0"/>
              <a:t>Weathersby, S. P., et al. "Mega-electron-volt ultrafast electron diffraction at SLAC National </a:t>
            </a:r>
            <a:r>
              <a:rPr lang="en-US" sz="1200" dirty="0" smtClean="0"/>
              <a:t>Accelerator Laboratory</a:t>
            </a:r>
            <a:r>
              <a:rPr lang="en-US" sz="1200" dirty="0"/>
              <a:t>." Review of Scientific Instruments 86.7 (2015): 073702</a:t>
            </a:r>
            <a:r>
              <a:rPr lang="en-US" sz="1200" dirty="0" smtClean="0"/>
              <a:t>.</a:t>
            </a:r>
          </a:p>
          <a:p>
            <a:pPr algn="just"/>
            <a:r>
              <a:rPr lang="en-US" sz="1200" dirty="0" smtClean="0"/>
              <a:t>[25] </a:t>
            </a:r>
            <a:r>
              <a:rPr lang="en-US" sz="1200" dirty="0" err="1"/>
              <a:t>Musumeci</a:t>
            </a:r>
            <a:r>
              <a:rPr lang="en-US" sz="1200" dirty="0"/>
              <a:t>, P., et al. "Laser-induced melting of a single crystal gold sample by time-resolved ultrafast relativistic electron diffraction." Applied Physics Letters 97.6 (2010): </a:t>
            </a:r>
            <a:r>
              <a:rPr lang="en-US" sz="1200" dirty="0" smtClean="0"/>
              <a:t>063502.</a:t>
            </a:r>
          </a:p>
        </p:txBody>
      </p:sp>
    </p:spTree>
    <p:extLst>
      <p:ext uri="{BB962C8B-B14F-4D97-AF65-F5344CB8AC3E}">
        <p14:creationId xmlns:p14="http://schemas.microsoft.com/office/powerpoint/2010/main" val="6957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05300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b="1" dirty="0" smtClean="0"/>
              <a:t>RF PHOTO-GUN: </a:t>
            </a:r>
            <a:r>
              <a:rPr lang="en-US" dirty="0" smtClean="0"/>
              <a:t>applications and state </a:t>
            </a:r>
            <a:r>
              <a:rPr lang="en-US" dirty="0"/>
              <a:t>of the </a:t>
            </a:r>
            <a:r>
              <a:rPr lang="en-US" dirty="0" smtClean="0"/>
              <a:t>art</a:t>
            </a:r>
          </a:p>
          <a:p>
            <a:pPr marL="342900" indent="-342900" algn="just">
              <a:buAutoNum type="arabicParenR"/>
            </a:pPr>
            <a:endParaRPr lang="en-US" b="1" dirty="0" smtClean="0"/>
          </a:p>
          <a:p>
            <a:pPr marL="342900" indent="-342900" algn="just">
              <a:buAutoNum type="arabicParenR"/>
            </a:pPr>
            <a:r>
              <a:rPr lang="en-US" b="1" dirty="0" smtClean="0"/>
              <a:t>WHY</a:t>
            </a:r>
            <a:r>
              <a:rPr lang="en-US" dirty="0" smtClean="0"/>
              <a:t> it is extremely interesting to design and test a C-band (5.712 GHz) </a:t>
            </a:r>
            <a:r>
              <a:rPr lang="en-US" b="1" dirty="0" smtClean="0"/>
              <a:t>RF gun </a:t>
            </a:r>
            <a:r>
              <a:rPr lang="en-US" dirty="0" smtClean="0"/>
              <a:t>with cathode peak field exceeding the 200 MV/m and at the kHz rep. rate regime</a:t>
            </a:r>
          </a:p>
          <a:p>
            <a:pPr marL="342900" indent="-342900" algn="just">
              <a:buAutoNum type="arabicParenR"/>
            </a:pPr>
            <a:endParaRPr lang="en-US" b="1" dirty="0"/>
          </a:p>
          <a:p>
            <a:pPr marL="342900" indent="-342900" algn="just">
              <a:buAutoNum type="arabicParenR"/>
            </a:pPr>
            <a:r>
              <a:rPr lang="it-IT" b="1" dirty="0" smtClean="0"/>
              <a:t>BREAKDOWN </a:t>
            </a:r>
            <a:r>
              <a:rPr lang="it-IT" b="1" dirty="0"/>
              <a:t>CONTROL IN HIGH GRADIENT NC STRUCTURES AND C-BAND GUN DESIGN </a:t>
            </a:r>
            <a:r>
              <a:rPr lang="it-IT" b="1" dirty="0" smtClean="0"/>
              <a:t>CRITERIA</a:t>
            </a:r>
          </a:p>
          <a:p>
            <a:pPr marL="342900" indent="-342900" algn="just">
              <a:buAutoNum type="arabicParenR"/>
            </a:pPr>
            <a:endParaRPr lang="it-IT" b="1" dirty="0"/>
          </a:p>
          <a:p>
            <a:pPr marL="342900" indent="-342900" algn="just">
              <a:buFontTx/>
              <a:buAutoNum type="arabicParenR"/>
            </a:pPr>
            <a:r>
              <a:rPr lang="it-IT" b="1" dirty="0"/>
              <a:t>POSSIBILITY TO OPERATE THE GUN </a:t>
            </a:r>
            <a:r>
              <a:rPr lang="it-IT" b="1" dirty="0" smtClean="0"/>
              <a:t>UP TO </a:t>
            </a:r>
            <a:r>
              <a:rPr lang="it-IT" b="1" dirty="0"/>
              <a:t>THE kHz REP. RATE </a:t>
            </a:r>
            <a:r>
              <a:rPr lang="it-IT" b="1" dirty="0" smtClean="0"/>
              <a:t>REGIME</a:t>
            </a:r>
          </a:p>
          <a:p>
            <a:pPr marL="342900" indent="-342900" algn="just">
              <a:buAutoNum type="arabicParenR"/>
            </a:pPr>
            <a:endParaRPr lang="it-IT" b="1" dirty="0"/>
          </a:p>
          <a:p>
            <a:pPr marL="342900" indent="-342900" algn="just">
              <a:buAutoNum type="arabicParenR"/>
            </a:pPr>
            <a:r>
              <a:rPr lang="en-US" b="1" dirty="0" smtClean="0"/>
              <a:t>GOAL OF THE PROJECT </a:t>
            </a:r>
            <a:r>
              <a:rPr lang="en-US" b="1" dirty="0" smtClean="0"/>
              <a:t>AND WORK </a:t>
            </a:r>
            <a:r>
              <a:rPr lang="en-US" b="1" dirty="0" smtClean="0"/>
              <a:t>ORGANIZATION</a:t>
            </a:r>
            <a:endParaRPr lang="en-US" dirty="0" smtClean="0"/>
          </a:p>
          <a:p>
            <a:pPr marL="342900" indent="-342900" algn="just">
              <a:buAutoNum type="arabicParenR"/>
            </a:pPr>
            <a:endParaRPr lang="en-US" dirty="0"/>
          </a:p>
          <a:p>
            <a:pPr marL="342900" indent="-342900" algn="just">
              <a:buAutoNum type="arabicParenR"/>
            </a:pPr>
            <a:r>
              <a:rPr lang="en-US" b="1" dirty="0" smtClean="0"/>
              <a:t>TIMESCHEDULE</a:t>
            </a:r>
          </a:p>
          <a:p>
            <a:pPr marL="342900" indent="-342900" algn="just">
              <a:buAutoNum type="arabicParenR"/>
            </a:pPr>
            <a:endParaRPr lang="en-US" b="1" dirty="0"/>
          </a:p>
          <a:p>
            <a:pPr marL="342900" indent="-342900" algn="just">
              <a:buFontTx/>
              <a:buAutoNum type="arabicParenR"/>
            </a:pPr>
            <a:r>
              <a:rPr lang="en-US" b="1" dirty="0" smtClean="0"/>
              <a:t>FINANTIAL REQUESTS</a:t>
            </a:r>
          </a:p>
          <a:p>
            <a:pPr marL="342900" indent="-342900" algn="just">
              <a:buFontTx/>
              <a:buAutoNum type="arabicParenR"/>
            </a:pPr>
            <a:endParaRPr lang="en-US" b="1" dirty="0"/>
          </a:p>
          <a:p>
            <a:pPr marL="342900" indent="-342900" algn="just">
              <a:buFontTx/>
              <a:buAutoNum type="arabicParenR"/>
            </a:pPr>
            <a:r>
              <a:rPr lang="en-US" b="1" dirty="0" smtClean="0"/>
              <a:t>FUTURE AND PERSPECTIVES: </a:t>
            </a:r>
            <a:r>
              <a:rPr lang="en-US" b="1" dirty="0"/>
              <a:t>C-BAND ELECTRON </a:t>
            </a:r>
            <a:r>
              <a:rPr lang="en-US" b="1" dirty="0" smtClean="0"/>
              <a:t>SOURCE AND </a:t>
            </a:r>
            <a:r>
              <a:rPr lang="it-IT" b="1" dirty="0"/>
              <a:t>POSSIBILITY OF A GUN TEST FACILITY @ LNF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866" y="0"/>
            <a:ext cx="768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OUTLINE</a:t>
            </a:r>
            <a:endParaRPr lang="it-IT" sz="40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" y="26851"/>
            <a:ext cx="1058619" cy="66584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664382" y="65970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2/20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080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08000" y="51268"/>
            <a:ext cx="81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cap="all" dirty="0"/>
              <a:t>RF </a:t>
            </a:r>
            <a:r>
              <a:rPr lang="en-US" sz="3000" b="1" cap="all" dirty="0" smtClean="0"/>
              <a:t>PHOTO-GUN: applications</a:t>
            </a:r>
            <a:endParaRPr lang="en-US" sz="3000" b="1" cap="all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" y="26851"/>
            <a:ext cx="1058619" cy="66584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18" y="3087020"/>
            <a:ext cx="5108300" cy="370436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" y="693000"/>
            <a:ext cx="914400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b="1" dirty="0" smtClean="0"/>
              <a:t>Photocathode </a:t>
            </a:r>
            <a:r>
              <a:rPr lang="en-US" sz="1500" b="1" dirty="0"/>
              <a:t>RF guns </a:t>
            </a:r>
            <a:r>
              <a:rPr lang="en-US" sz="1500" dirty="0"/>
              <a:t>[1] </a:t>
            </a:r>
            <a:r>
              <a:rPr lang="en-US" sz="1500" dirty="0" smtClean="0"/>
              <a:t>are the most common </a:t>
            </a:r>
            <a:r>
              <a:rPr lang="en-US" sz="1500" dirty="0" smtClean="0"/>
              <a:t>electron sources </a:t>
            </a:r>
            <a:r>
              <a:rPr lang="en-US" sz="1500" b="1" dirty="0"/>
              <a:t>for FELs, </a:t>
            </a:r>
            <a:r>
              <a:rPr lang="en-US" sz="1500" b="1" dirty="0" err="1"/>
              <a:t>TeraHertz</a:t>
            </a:r>
            <a:r>
              <a:rPr lang="en-US" sz="1500" b="1" dirty="0"/>
              <a:t> and Compton sources and electron diffraction microscopes </a:t>
            </a:r>
            <a:r>
              <a:rPr lang="en-US" sz="1500" dirty="0"/>
              <a:t>[2-15</a:t>
            </a:r>
            <a:r>
              <a:rPr lang="en-US" sz="1500" dirty="0" smtClean="0"/>
              <a:t>] since they allow </a:t>
            </a:r>
            <a:r>
              <a:rPr lang="en-US" sz="1500" dirty="0"/>
              <a:t>reaching very </a:t>
            </a:r>
            <a:r>
              <a:rPr lang="en-US" sz="1500" dirty="0" smtClean="0"/>
              <a:t>low emittances and </a:t>
            </a:r>
            <a:r>
              <a:rPr lang="en-US" sz="1500" b="1" dirty="0" smtClean="0"/>
              <a:t>high </a:t>
            </a:r>
            <a:r>
              <a:rPr lang="en-US" sz="1500" b="1" dirty="0"/>
              <a:t>beam </a:t>
            </a:r>
            <a:r>
              <a:rPr lang="en-US" sz="1500" b="1" dirty="0" smtClean="0"/>
              <a:t>brightness</a:t>
            </a:r>
            <a:r>
              <a:rPr lang="en-US" sz="1500" dirty="0" smtClean="0"/>
              <a:t>.</a:t>
            </a:r>
            <a:endParaRPr lang="en-US" sz="1500" dirty="0" smtClean="0"/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80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dirty="0" smtClean="0"/>
              <a:t>They </a:t>
            </a:r>
            <a:r>
              <a:rPr lang="en-US" sz="1500" dirty="0"/>
              <a:t>are </a:t>
            </a:r>
            <a:r>
              <a:rPr lang="en-US" sz="1500" b="1" dirty="0"/>
              <a:t>multi-cell standing wave </a:t>
            </a:r>
            <a:r>
              <a:rPr lang="en-US" sz="1500" dirty="0"/>
              <a:t>(SW) structures </a:t>
            </a:r>
            <a:r>
              <a:rPr lang="en-US" sz="1500" dirty="0" smtClean="0"/>
              <a:t>powered </a:t>
            </a:r>
            <a:r>
              <a:rPr lang="en-US" sz="1500" dirty="0" smtClean="0"/>
              <a:t>by </a:t>
            </a:r>
            <a:r>
              <a:rPr lang="en-US" sz="1500" b="1" dirty="0" smtClean="0">
                <a:sym typeface="Symbol" panose="05050102010706020507" pitchFamily="18" charset="2"/>
              </a:rPr>
              <a:t>s </a:t>
            </a:r>
            <a:r>
              <a:rPr lang="en-US" sz="1500" b="1" dirty="0" smtClean="0"/>
              <a:t>RF pulses of tens of MW</a:t>
            </a:r>
            <a:r>
              <a:rPr lang="en-US" sz="1500" dirty="0" smtClean="0"/>
              <a:t>, in </a:t>
            </a:r>
            <a:r>
              <a:rPr lang="en-US" sz="1500" dirty="0"/>
              <a:t>which the electron beam is generated by </a:t>
            </a:r>
            <a:r>
              <a:rPr lang="en-US" sz="1500" b="1" dirty="0" smtClean="0"/>
              <a:t>photo-emission </a:t>
            </a:r>
            <a:r>
              <a:rPr lang="en-US" sz="1500" b="1" dirty="0"/>
              <a:t>illuminating the cathode surface with a drive-laser pulse</a:t>
            </a:r>
            <a:r>
              <a:rPr lang="en-US" sz="1500" dirty="0"/>
              <a:t>.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800" dirty="0" smtClean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dirty="0" smtClean="0"/>
              <a:t>The </a:t>
            </a:r>
            <a:r>
              <a:rPr lang="en-US" sz="1500" dirty="0"/>
              <a:t>beam is then immediately accelerated by the high </a:t>
            </a:r>
            <a:r>
              <a:rPr lang="en-US" sz="1500" b="1" dirty="0"/>
              <a:t>electric field (&gt;100 MV/m) </a:t>
            </a:r>
            <a:r>
              <a:rPr lang="en-US" sz="1500" dirty="0"/>
              <a:t>on the cathode itself and typically focused with a </a:t>
            </a:r>
            <a:r>
              <a:rPr lang="en-US" sz="1500" b="1" dirty="0"/>
              <a:t>solenoid field around, or immediately after, the </a:t>
            </a:r>
            <a:r>
              <a:rPr lang="en-US" sz="1500" b="1" dirty="0" smtClean="0"/>
              <a:t>gun.</a:t>
            </a:r>
            <a:endParaRPr lang="en-US" sz="150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800" dirty="0" smtClean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dirty="0" smtClean="0"/>
              <a:t>The combination of high cathode Electric peak field and solenoidal fields allows </a:t>
            </a:r>
            <a:r>
              <a:rPr lang="en-US" sz="1500" dirty="0"/>
              <a:t>to </a:t>
            </a:r>
            <a:r>
              <a:rPr lang="en-US" sz="1500" b="1" dirty="0"/>
              <a:t>limit the emittance degradation due to the space charge </a:t>
            </a:r>
            <a:r>
              <a:rPr lang="en-US" sz="1500" b="1" dirty="0" smtClean="0"/>
              <a:t>effects</a:t>
            </a:r>
            <a:r>
              <a:rPr lang="en-US" sz="1500" dirty="0"/>
              <a:t>.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79671" y="3572829"/>
            <a:ext cx="3743144" cy="3218555"/>
            <a:chOff x="79671" y="3572829"/>
            <a:chExt cx="3743144" cy="321855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" t="4975" r="5930" b="65801"/>
            <a:stretch/>
          </p:blipFill>
          <p:spPr>
            <a:xfrm>
              <a:off x="1607382" y="4813996"/>
              <a:ext cx="2195324" cy="96617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" t="65766" r="5930" b="4781"/>
            <a:stretch/>
          </p:blipFill>
          <p:spPr>
            <a:xfrm>
              <a:off x="1558117" y="5810618"/>
              <a:ext cx="2264698" cy="98076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" t="8440" r="10883" b="22647"/>
            <a:stretch/>
          </p:blipFill>
          <p:spPr>
            <a:xfrm>
              <a:off x="1633162" y="3572829"/>
              <a:ext cx="2035138" cy="113339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7" t="3882" r="32238" b="4092"/>
            <a:stretch/>
          </p:blipFill>
          <p:spPr bwMode="auto">
            <a:xfrm flipH="1">
              <a:off x="79671" y="4414501"/>
              <a:ext cx="1429152" cy="2193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Connettore 2 9"/>
            <p:cNvCxnSpPr>
              <a:stCxn id="11" idx="2"/>
            </p:cNvCxnSpPr>
            <p:nvPr/>
          </p:nvCxnSpPr>
          <p:spPr>
            <a:xfrm flipV="1">
              <a:off x="1124032" y="4305747"/>
              <a:ext cx="798160" cy="30777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710055" y="4305747"/>
              <a:ext cx="8279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cathode</a:t>
              </a:r>
              <a:endParaRPr lang="en-US" sz="1400" dirty="0"/>
            </a:p>
          </p:txBody>
        </p:sp>
        <p:cxnSp>
          <p:nvCxnSpPr>
            <p:cNvPr id="14" name="Connettore 2 13"/>
            <p:cNvCxnSpPr>
              <a:stCxn id="11" idx="2"/>
            </p:cNvCxnSpPr>
            <p:nvPr/>
          </p:nvCxnSpPr>
          <p:spPr>
            <a:xfrm flipH="1">
              <a:off x="325871" y="4613524"/>
              <a:ext cx="798161" cy="9422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222173" y="3684816"/>
              <a:ext cx="944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Input </a:t>
              </a:r>
              <a:r>
                <a:rPr lang="en-US" sz="1400" dirty="0" err="1" smtClean="0"/>
                <a:t>wavegide</a:t>
              </a:r>
              <a:endParaRPr lang="en-US" sz="1400" dirty="0"/>
            </a:p>
          </p:txBody>
        </p:sp>
        <p:cxnSp>
          <p:nvCxnSpPr>
            <p:cNvPr id="20" name="Connettore 2 19"/>
            <p:cNvCxnSpPr>
              <a:stCxn id="19" idx="2"/>
            </p:cNvCxnSpPr>
            <p:nvPr/>
          </p:nvCxnSpPr>
          <p:spPr>
            <a:xfrm flipH="1">
              <a:off x="466179" y="4208036"/>
              <a:ext cx="228315" cy="32252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05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08000" y="51268"/>
            <a:ext cx="81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/>
              <a:t>RF </a:t>
            </a:r>
            <a:r>
              <a:rPr lang="en-US" sz="3200" b="1" cap="all" dirty="0" smtClean="0"/>
              <a:t>PHOTO-GUN: </a:t>
            </a:r>
            <a:r>
              <a:rPr lang="en-US" sz="3200" b="1" cap="all" dirty="0"/>
              <a:t>state of the </a:t>
            </a:r>
            <a:r>
              <a:rPr lang="en-US" sz="3200" b="1" cap="all" dirty="0" smtClean="0"/>
              <a:t>art</a:t>
            </a:r>
            <a:endParaRPr lang="en-US" sz="3200" b="1" cap="all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" y="26851"/>
            <a:ext cx="1058619" cy="665845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268110" y="3134288"/>
            <a:ext cx="213235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LCLS </a:t>
            </a:r>
          </a:p>
          <a:p>
            <a:r>
              <a:rPr lang="en-US" sz="1200" dirty="0" smtClean="0"/>
              <a:t>Frequency </a:t>
            </a:r>
            <a:r>
              <a:rPr lang="en-US" sz="1200" dirty="0"/>
              <a:t>= 2,856 MHz </a:t>
            </a:r>
          </a:p>
          <a:p>
            <a:r>
              <a:rPr lang="en-US" sz="1200" dirty="0"/>
              <a:t>Gradient = 120 MV/m </a:t>
            </a:r>
          </a:p>
          <a:p>
            <a:r>
              <a:rPr lang="en-US" sz="1200" dirty="0"/>
              <a:t>Exit energy = 6 </a:t>
            </a:r>
            <a:r>
              <a:rPr lang="en-US" sz="1200" dirty="0" smtClean="0"/>
              <a:t>MeV</a:t>
            </a:r>
            <a:endParaRPr lang="en-US" sz="1200" dirty="0"/>
          </a:p>
          <a:p>
            <a:r>
              <a:rPr lang="en-US" sz="1200" dirty="0"/>
              <a:t>Copper </a:t>
            </a:r>
            <a:r>
              <a:rPr lang="en-US" sz="1200" dirty="0" smtClean="0"/>
              <a:t>photocathode</a:t>
            </a:r>
          </a:p>
          <a:p>
            <a:r>
              <a:rPr lang="en-US" sz="1200" dirty="0"/>
              <a:t>RF pulse length </a:t>
            </a:r>
            <a:r>
              <a:rPr lang="en-US" sz="1200" dirty="0" smtClean="0">
                <a:sym typeface="Symbol"/>
              </a:rPr>
              <a:t>2 </a:t>
            </a:r>
            <a:r>
              <a:rPr lang="en-US" sz="1200" dirty="0">
                <a:sym typeface="Symbol"/>
              </a:rPr>
              <a:t></a:t>
            </a:r>
            <a:r>
              <a:rPr lang="en-US" sz="1200" dirty="0" smtClean="0">
                <a:sym typeface="Symbol"/>
              </a:rPr>
              <a:t>s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en-US" sz="1200" dirty="0"/>
              <a:t>Bunch repetition rate = 120 Hz 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79"/>
          <a:stretch/>
        </p:blipFill>
        <p:spPr bwMode="auto">
          <a:xfrm>
            <a:off x="3503768" y="4781229"/>
            <a:ext cx="2508232" cy="200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3770005" y="3115518"/>
            <a:ext cx="19757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PITZ </a:t>
            </a:r>
            <a:r>
              <a:rPr lang="en-US" sz="1400" b="1" dirty="0"/>
              <a:t>L-band Gun </a:t>
            </a:r>
          </a:p>
          <a:p>
            <a:r>
              <a:rPr lang="en-US" sz="1200" dirty="0"/>
              <a:t>Frequency = 1,300 MHz </a:t>
            </a:r>
          </a:p>
          <a:p>
            <a:r>
              <a:rPr lang="en-US" sz="1200" dirty="0"/>
              <a:t>Gradient = up to 60 MV/m </a:t>
            </a:r>
          </a:p>
          <a:p>
            <a:r>
              <a:rPr lang="en-US" sz="1200" dirty="0"/>
              <a:t>Exit energy = 6.5 MeV </a:t>
            </a:r>
            <a:endParaRPr lang="en-US" sz="1200" dirty="0" smtClean="0"/>
          </a:p>
          <a:p>
            <a:r>
              <a:rPr lang="en-US" sz="1200" dirty="0" smtClean="0"/>
              <a:t>Rep. rate 10 Hz</a:t>
            </a:r>
            <a:endParaRPr lang="en-US" sz="1200" dirty="0"/>
          </a:p>
          <a:p>
            <a:r>
              <a:rPr lang="en-US" sz="1200" dirty="0"/>
              <a:t>Cs</a:t>
            </a:r>
            <a:r>
              <a:rPr lang="en-US" sz="1200" baseline="-25000" dirty="0"/>
              <a:t>2</a:t>
            </a:r>
            <a:r>
              <a:rPr lang="en-US" sz="1200" dirty="0"/>
              <a:t>Te </a:t>
            </a:r>
            <a:r>
              <a:rPr lang="en-US" sz="1200" dirty="0" smtClean="0"/>
              <a:t>photocathode</a:t>
            </a:r>
          </a:p>
          <a:p>
            <a:r>
              <a:rPr lang="en-US" sz="1200" dirty="0" smtClean="0"/>
              <a:t>RF pulse length </a:t>
            </a:r>
            <a:r>
              <a:rPr lang="en-US" sz="1200" dirty="0" smtClean="0">
                <a:sym typeface="Symbol"/>
              </a:rPr>
              <a:t>1 </a:t>
            </a:r>
            <a:r>
              <a:rPr lang="en-US" sz="1200" dirty="0" err="1" smtClean="0">
                <a:sym typeface="Symbol"/>
              </a:rPr>
              <a:t>ms</a:t>
            </a:r>
            <a:endParaRPr lang="en-US" sz="1200" dirty="0"/>
          </a:p>
          <a:p>
            <a:r>
              <a:rPr lang="en-US" sz="1200" dirty="0"/>
              <a:t>800 bunches per </a:t>
            </a:r>
            <a:r>
              <a:rPr lang="en-US" sz="1200" dirty="0" err="1"/>
              <a:t>macropulse</a:t>
            </a:r>
            <a:r>
              <a:rPr lang="en-US" sz="1200" dirty="0"/>
              <a:t>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6"/>
          <a:stretch/>
        </p:blipFill>
        <p:spPr bwMode="auto">
          <a:xfrm>
            <a:off x="29286" y="4781229"/>
            <a:ext cx="2610000" cy="201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37172" r="38268" b="24911"/>
          <a:stretch/>
        </p:blipFill>
        <p:spPr>
          <a:xfrm>
            <a:off x="6984000" y="4764484"/>
            <a:ext cx="1728000" cy="197885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" y="760813"/>
            <a:ext cx="908357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dirty="0" smtClean="0"/>
              <a:t>Since </a:t>
            </a:r>
            <a:r>
              <a:rPr lang="en-US" sz="1500" dirty="0"/>
              <a:t>the </a:t>
            </a:r>
            <a:r>
              <a:rPr lang="en-US" sz="1500" b="1" dirty="0"/>
              <a:t>achievable beam brightness is proportional to the peak field at the cathode</a:t>
            </a:r>
            <a:r>
              <a:rPr lang="en-US" sz="1500" dirty="0"/>
              <a:t>, in the last generation of RF guns a great effort has been put to </a:t>
            </a:r>
            <a:r>
              <a:rPr lang="en-US" sz="1500" b="1" dirty="0"/>
              <a:t>increase the field amplitude</a:t>
            </a:r>
            <a:r>
              <a:rPr lang="en-US" sz="1500" dirty="0"/>
              <a:t>, and, at the same time, to reduce the breakdown rate </a:t>
            </a:r>
            <a:r>
              <a:rPr lang="en-US" sz="1500" dirty="0" smtClean="0"/>
              <a:t>due to the high electric fields (BDR</a:t>
            </a:r>
            <a:r>
              <a:rPr lang="en-US" sz="1500" dirty="0" smtClean="0"/>
              <a:t>).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80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dirty="0" smtClean="0"/>
              <a:t>This </a:t>
            </a:r>
            <a:r>
              <a:rPr lang="en-US" sz="1500" dirty="0"/>
              <a:t>requires a </a:t>
            </a:r>
            <a:r>
              <a:rPr lang="en-US" sz="1500" b="1" dirty="0"/>
              <a:t>proper RF design of the structures</a:t>
            </a:r>
            <a:r>
              <a:rPr lang="en-US" sz="1500" dirty="0"/>
              <a:t>, to minimize the surface electric and magnetic peak fields [16-18] and appropriate realization techniques in terms of surface finishing (typically below 200 nm) and cleaning procedures. </a:t>
            </a:r>
            <a:endParaRPr lang="en-US" sz="1500" dirty="0" smtClean="0"/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80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500" dirty="0" smtClean="0"/>
              <a:t>Moreover for all mentioned applications the </a:t>
            </a:r>
            <a:r>
              <a:rPr lang="en-US" sz="1500" b="1" dirty="0" smtClean="0"/>
              <a:t>possibility to increase the repetition rate at the level of 500 Hz-1 kHz is extremely attractive </a:t>
            </a:r>
            <a:r>
              <a:rPr lang="en-US" sz="1500" dirty="0" smtClean="0"/>
              <a:t>to increase </a:t>
            </a:r>
            <a:r>
              <a:rPr lang="en-US" sz="1500" dirty="0" smtClean="0"/>
              <a:t>electron and photon fluxes. </a:t>
            </a:r>
            <a:endParaRPr lang="en-US" sz="1500" dirty="0"/>
          </a:p>
        </p:txBody>
      </p:sp>
      <p:sp>
        <p:nvSpPr>
          <p:cNvPr id="12" name="Rettangolo 11"/>
          <p:cNvSpPr/>
          <p:nvPr/>
        </p:nvSpPr>
        <p:spPr>
          <a:xfrm>
            <a:off x="6804000" y="3009944"/>
            <a:ext cx="2088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ELI-NP</a:t>
            </a:r>
          </a:p>
          <a:p>
            <a:r>
              <a:rPr lang="en-US" sz="1200" dirty="0" smtClean="0"/>
              <a:t>Frequency </a:t>
            </a:r>
            <a:r>
              <a:rPr lang="en-US" sz="1200" dirty="0"/>
              <a:t>= 2,856 MHz </a:t>
            </a:r>
          </a:p>
          <a:p>
            <a:r>
              <a:rPr lang="en-US" sz="1200" dirty="0"/>
              <a:t>Gradient = 120 MV/m </a:t>
            </a:r>
          </a:p>
          <a:p>
            <a:r>
              <a:rPr lang="en-US" sz="1200" dirty="0"/>
              <a:t>Exit energy = 6 </a:t>
            </a:r>
            <a:r>
              <a:rPr lang="en-US" sz="1200" dirty="0" smtClean="0"/>
              <a:t>MeV</a:t>
            </a:r>
            <a:endParaRPr lang="en-US" sz="1200" dirty="0"/>
          </a:p>
          <a:p>
            <a:r>
              <a:rPr lang="en-US" sz="1200" dirty="0"/>
              <a:t>Copper </a:t>
            </a:r>
            <a:r>
              <a:rPr lang="en-US" sz="1200" dirty="0" smtClean="0"/>
              <a:t>photocathode</a:t>
            </a:r>
          </a:p>
          <a:p>
            <a:r>
              <a:rPr lang="en-US" sz="1200" dirty="0"/>
              <a:t>RF pulse length </a:t>
            </a:r>
            <a:r>
              <a:rPr lang="en-US" sz="1200" dirty="0" smtClean="0">
                <a:sym typeface="Symbol"/>
              </a:rPr>
              <a:t>1.5 </a:t>
            </a:r>
            <a:r>
              <a:rPr lang="en-US" sz="1200" dirty="0">
                <a:sym typeface="Symbol"/>
              </a:rPr>
              <a:t></a:t>
            </a:r>
            <a:r>
              <a:rPr lang="en-US" sz="1200" dirty="0" smtClean="0">
                <a:sym typeface="Symbol"/>
              </a:rPr>
              <a:t>s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en-US" sz="1200" dirty="0"/>
              <a:t>Bunch repetition rate = </a:t>
            </a:r>
            <a:r>
              <a:rPr lang="en-US" sz="1200" dirty="0" smtClean="0"/>
              <a:t>100 </a:t>
            </a:r>
            <a:r>
              <a:rPr lang="en-US" sz="1200" dirty="0"/>
              <a:t>Hz </a:t>
            </a:r>
            <a:endParaRPr lang="en-US" sz="1200" dirty="0" smtClean="0"/>
          </a:p>
          <a:p>
            <a:r>
              <a:rPr lang="en-US" sz="1200" dirty="0" smtClean="0"/>
              <a:t>Multi-bunch operation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98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3253"/>
          <a:stretch/>
        </p:blipFill>
        <p:spPr bwMode="auto">
          <a:xfrm>
            <a:off x="4465130" y="3141000"/>
            <a:ext cx="4648330" cy="2141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08000" y="51268"/>
            <a:ext cx="81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/>
              <a:t>WHY it is </a:t>
            </a:r>
            <a:r>
              <a:rPr lang="en-US" sz="2800" b="1" cap="all" dirty="0" smtClean="0"/>
              <a:t>EXTREMELY interesting a </a:t>
            </a:r>
            <a:r>
              <a:rPr lang="en-US" sz="2800" b="1" cap="all" dirty="0"/>
              <a:t>RF gun with cathode peak field </a:t>
            </a:r>
            <a:r>
              <a:rPr lang="en-US" sz="2800" b="1" cap="all" dirty="0" smtClean="0"/>
              <a:t>&gt;200 MV/</a:t>
            </a:r>
            <a:r>
              <a:rPr lang="en-US" sz="2800" b="1" dirty="0" smtClean="0"/>
              <a:t>m</a:t>
            </a:r>
            <a:endParaRPr lang="en-US" sz="2800" b="1" cap="all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995340"/>
            <a:ext cx="4427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There are several possible schemes that allow reaching extremely </a:t>
            </a:r>
            <a:r>
              <a:rPr lang="en-US" sz="1400" b="1" dirty="0" smtClean="0"/>
              <a:t>high brightness and/or extremely low beam emittances in several configurations using C-band guns with cathode peak field &gt;200 MV/m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400" dirty="0" smtClean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Moreover </a:t>
            </a:r>
            <a:r>
              <a:rPr lang="en-US" sz="1400" b="1" dirty="0" smtClean="0"/>
              <a:t>in the context of EUPRAXIA@SPARC_LAB </a:t>
            </a:r>
            <a:r>
              <a:rPr lang="en-US" sz="1400" dirty="0" smtClean="0"/>
              <a:t>the possibility to implement a full C-band injector is attractive </a:t>
            </a:r>
            <a:r>
              <a:rPr lang="en-US" sz="1400" b="1" dirty="0" smtClean="0"/>
              <a:t>for both reachable beam parameters and compactness</a:t>
            </a:r>
            <a:r>
              <a:rPr lang="en-US" sz="1400" dirty="0" smtClean="0"/>
              <a:t> [20] (saving a factor 2 in the injector length) as recommended also by the </a:t>
            </a:r>
            <a:r>
              <a:rPr lang="en-US" sz="1400" b="1" dirty="0" smtClean="0"/>
              <a:t>CDR Reviewer’s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400" dirty="0" smtClean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This possibility is also extremely attractive in the context of the </a:t>
            </a:r>
            <a:r>
              <a:rPr lang="en-US" sz="1400" b="1" dirty="0" smtClean="0"/>
              <a:t>COMPACT_LIGHT Design study </a:t>
            </a:r>
            <a:r>
              <a:rPr lang="en-US" sz="1400" dirty="0" smtClean="0"/>
              <a:t>(</a:t>
            </a:r>
            <a:r>
              <a:rPr lang="en-US" sz="1400" dirty="0" smtClean="0"/>
              <a:t>H2020</a:t>
            </a:r>
            <a:r>
              <a:rPr lang="en-US" sz="1400" dirty="0" smtClean="0"/>
              <a:t>) [21</a:t>
            </a:r>
            <a:r>
              <a:rPr lang="en-US" sz="1400" dirty="0" smtClean="0"/>
              <a:t>] where the full C-band injector option is being considering the baseline of this possible future machine.</a:t>
            </a:r>
            <a:endParaRPr lang="en-US" sz="1400" dirty="0" smtClean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r="1104"/>
          <a:stretch/>
        </p:blipFill>
        <p:spPr>
          <a:xfrm>
            <a:off x="36000" y="4653000"/>
            <a:ext cx="4693568" cy="216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8291744" y="5064476"/>
            <a:ext cx="888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smtClean="0"/>
              <a:t>M. Croia</a:t>
            </a:r>
            <a:endParaRPr lang="it-IT" sz="1600" i="1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6" y="26851"/>
            <a:ext cx="1058619" cy="665845"/>
          </a:xfrm>
          <a:prstGeom prst="rect">
            <a:avLst/>
          </a:prstGeom>
        </p:spPr>
      </p:pic>
      <p:pic>
        <p:nvPicPr>
          <p:cNvPr id="12" name="Segnaposto contenuto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3645"/>
          <a:stretch/>
        </p:blipFill>
        <p:spPr bwMode="auto">
          <a:xfrm>
            <a:off x="4427999" y="981000"/>
            <a:ext cx="4685460" cy="21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33893"/>
              </p:ext>
            </p:extLst>
          </p:nvPr>
        </p:nvGraphicFramePr>
        <p:xfrm>
          <a:off x="5062165" y="5403030"/>
          <a:ext cx="3274870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073">
                  <a:extLst>
                    <a:ext uri="{9D8B030D-6E8A-4147-A177-3AD203B41FA5}">
                      <a16:colId xmlns:a16="http://schemas.microsoft.com/office/drawing/2014/main" val="2284540303"/>
                    </a:ext>
                  </a:extLst>
                </a:gridCol>
                <a:gridCol w="1183797">
                  <a:extLst>
                    <a:ext uri="{9D8B030D-6E8A-4147-A177-3AD203B41FA5}">
                      <a16:colId xmlns:a16="http://schemas.microsoft.com/office/drawing/2014/main" val="56072369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w/o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BC 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with BC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077854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Bunch charge [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737353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Beam emittance [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mrad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18658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Bunch length [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m]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295                105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0631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Beam Energy [MeV]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170                107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977506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Peak current [A]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22                  60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37135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Beam energy spread [%]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0.6                 1.4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2682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68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16000" y="26893"/>
            <a:ext cx="8073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BREAKDOWN CONTROL IN HIGH GRADIENT NC STRUCTURES</a:t>
            </a:r>
            <a:endParaRPr lang="it-IT" sz="2800" b="1" dirty="0"/>
          </a:p>
        </p:txBody>
      </p:sp>
      <p:sp>
        <p:nvSpPr>
          <p:cNvPr id="9" name="Rettangolo 8"/>
          <p:cNvSpPr/>
          <p:nvPr/>
        </p:nvSpPr>
        <p:spPr>
          <a:xfrm>
            <a:off x="-36000" y="890336"/>
            <a:ext cx="918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231F20"/>
                </a:solidFill>
              </a:rPr>
              <a:t>There are </a:t>
            </a:r>
            <a:r>
              <a:rPr lang="en-US" sz="1400" b="1" dirty="0" smtClean="0">
                <a:solidFill>
                  <a:srgbClr val="231F20"/>
                </a:solidFill>
              </a:rPr>
              <a:t>three main quantities </a:t>
            </a:r>
            <a:r>
              <a:rPr lang="en-US" sz="1400" dirty="0" smtClean="0">
                <a:solidFill>
                  <a:srgbClr val="231F20"/>
                </a:solidFill>
              </a:rPr>
              <a:t>that play a role in the BDR control: </a:t>
            </a:r>
            <a:r>
              <a:rPr lang="en-US" sz="1400" b="1" dirty="0" smtClean="0">
                <a:solidFill>
                  <a:srgbClr val="231F20"/>
                </a:solidFill>
              </a:rPr>
              <a:t>peak E field</a:t>
            </a:r>
            <a:r>
              <a:rPr lang="en-US" sz="1400" dirty="0" smtClean="0">
                <a:solidFill>
                  <a:srgbClr val="231F20"/>
                </a:solidFill>
              </a:rPr>
              <a:t>, </a:t>
            </a:r>
            <a:r>
              <a:rPr lang="en-US" sz="1400" b="1" dirty="0" smtClean="0">
                <a:solidFill>
                  <a:srgbClr val="231F20"/>
                </a:solidFill>
              </a:rPr>
              <a:t>modified </a:t>
            </a:r>
            <a:r>
              <a:rPr lang="en-US" sz="1400" b="1" dirty="0" err="1" smtClean="0">
                <a:solidFill>
                  <a:srgbClr val="231F20"/>
                </a:solidFill>
              </a:rPr>
              <a:t>Poynting</a:t>
            </a:r>
            <a:r>
              <a:rPr lang="en-US" sz="1400" b="1" dirty="0" smtClean="0">
                <a:solidFill>
                  <a:srgbClr val="231F20"/>
                </a:solidFill>
              </a:rPr>
              <a:t> vector (</a:t>
            </a:r>
            <a:r>
              <a:rPr lang="en-US" sz="1400" b="1" dirty="0" err="1" smtClean="0">
                <a:solidFill>
                  <a:srgbClr val="231F20"/>
                </a:solidFill>
              </a:rPr>
              <a:t>S</a:t>
            </a:r>
            <a:r>
              <a:rPr lang="en-US" sz="1400" b="1" baseline="-25000" dirty="0" err="1" smtClean="0">
                <a:solidFill>
                  <a:srgbClr val="231F20"/>
                </a:solidFill>
              </a:rPr>
              <a:t>c</a:t>
            </a:r>
            <a:r>
              <a:rPr lang="en-US" sz="1400" b="1" dirty="0" smtClean="0">
                <a:solidFill>
                  <a:srgbClr val="231F20"/>
                </a:solidFill>
              </a:rPr>
              <a:t>) [18], RF pulse length (</a:t>
            </a:r>
            <a:r>
              <a:rPr lang="en-US" sz="1400" b="1" dirty="0" err="1" smtClean="0">
                <a:solidFill>
                  <a:srgbClr val="231F20"/>
                </a:solidFill>
              </a:rPr>
              <a:t>t</a:t>
            </a:r>
            <a:r>
              <a:rPr lang="en-US" sz="1400" b="1" baseline="-25000" dirty="0" err="1" smtClean="0">
                <a:solidFill>
                  <a:srgbClr val="231F20"/>
                </a:solidFill>
              </a:rPr>
              <a:t>p</a:t>
            </a:r>
            <a:r>
              <a:rPr lang="en-US" sz="1400" b="1" dirty="0" smtClean="0">
                <a:solidFill>
                  <a:srgbClr val="231F20"/>
                </a:solidFill>
              </a:rPr>
              <a:t>) </a:t>
            </a:r>
            <a:r>
              <a:rPr lang="en-US" sz="1400" dirty="0" smtClean="0">
                <a:solidFill>
                  <a:srgbClr val="231F20"/>
                </a:solidFill>
              </a:rPr>
              <a:t>and </a:t>
            </a:r>
            <a:r>
              <a:rPr lang="en-US" sz="1400" b="1" dirty="0" smtClean="0">
                <a:solidFill>
                  <a:srgbClr val="231F20"/>
                </a:solidFill>
              </a:rPr>
              <a:t>Pulsed Heating (</a:t>
            </a:r>
            <a:r>
              <a:rPr lang="en-US" sz="1400" b="1" dirty="0" smtClean="0">
                <a:solidFill>
                  <a:srgbClr val="231F20"/>
                </a:solidFill>
                <a:sym typeface="Symbol" panose="05050102010706020507" pitchFamily="18" charset="2"/>
              </a:rPr>
              <a:t>T</a:t>
            </a:r>
            <a:r>
              <a:rPr lang="en-US" sz="1400" b="1" dirty="0" smtClean="0">
                <a:solidFill>
                  <a:srgbClr val="231F20"/>
                </a:solidFill>
              </a:rPr>
              <a:t>) [16,17,22]</a:t>
            </a:r>
            <a:r>
              <a:rPr lang="en-US" sz="1400" dirty="0" smtClean="0">
                <a:solidFill>
                  <a:srgbClr val="231F20"/>
                </a:solidFill>
              </a:rPr>
              <a:t>. The control of these quantities in an RF structure allows to control and predict the final BDR. The scaling law are </a:t>
            </a:r>
            <a:r>
              <a:rPr lang="en-US" sz="1400" b="1" dirty="0" smtClean="0">
                <a:solidFill>
                  <a:srgbClr val="231F20"/>
                </a:solidFill>
              </a:rPr>
              <a:t>frequency-independent</a:t>
            </a:r>
            <a:r>
              <a:rPr lang="en-US" sz="1400" dirty="0" smtClean="0">
                <a:solidFill>
                  <a:srgbClr val="231F20"/>
                </a:solidFill>
              </a:rPr>
              <a:t>. </a:t>
            </a:r>
            <a:endParaRPr lang="it-IT" sz="1400" dirty="0"/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650736"/>
              </p:ext>
            </p:extLst>
          </p:nvPr>
        </p:nvGraphicFramePr>
        <p:xfrm>
          <a:off x="53026" y="3582771"/>
          <a:ext cx="3361978" cy="374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zione" r:id="rId3" imgW="2705040" imgH="304560" progId="Equation.3">
                  <p:embed/>
                </p:oleObj>
              </mc:Choice>
              <mc:Fallback>
                <p:oleObj name="Equazione" r:id="rId3" imgW="2705040" imgH="3045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6" y="3582771"/>
                        <a:ext cx="3361978" cy="3747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6" t="21210" r="-1" b="17369"/>
          <a:stretch/>
        </p:blipFill>
        <p:spPr bwMode="auto">
          <a:xfrm>
            <a:off x="5076000" y="3590142"/>
            <a:ext cx="3957234" cy="307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487211"/>
              </p:ext>
            </p:extLst>
          </p:nvPr>
        </p:nvGraphicFramePr>
        <p:xfrm>
          <a:off x="53026" y="2311313"/>
          <a:ext cx="1192269" cy="58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zione" r:id="rId6" imgW="863280" imgH="431640" progId="Equation.3">
                  <p:embed/>
                </p:oleObj>
              </mc:Choice>
              <mc:Fallback>
                <p:oleObj name="Equazione" r:id="rId6" imgW="863280" imgH="431640" progId="Equation.3">
                  <p:embed/>
                  <p:pic>
                    <p:nvPicPr>
                      <p:cNvPr id="11" name="Oggetto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6" y="2311313"/>
                        <a:ext cx="1192269" cy="5899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95145"/>
              </p:ext>
            </p:extLst>
          </p:nvPr>
        </p:nvGraphicFramePr>
        <p:xfrm>
          <a:off x="53026" y="1647256"/>
          <a:ext cx="1268199" cy="60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zione" r:id="rId8" imgW="901440" imgH="431640" progId="Equation.3">
                  <p:embed/>
                </p:oleObj>
              </mc:Choice>
              <mc:Fallback>
                <p:oleObj name="Equazione" r:id="rId8" imgW="901440" imgH="431640" progId="Equation.3">
                  <p:embed/>
                  <p:pic>
                    <p:nvPicPr>
                      <p:cNvPr id="16" name="Oggetto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6" y="1647256"/>
                        <a:ext cx="1268199" cy="6012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394149"/>
              </p:ext>
            </p:extLst>
          </p:nvPr>
        </p:nvGraphicFramePr>
        <p:xfrm>
          <a:off x="53025" y="3004091"/>
          <a:ext cx="1571743" cy="47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zione" r:id="rId10" imgW="1282680" imgH="393480" progId="Equation.3">
                  <p:embed/>
                </p:oleObj>
              </mc:Choice>
              <mc:Fallback>
                <p:oleObj name="Equazione" r:id="rId10" imgW="1282680" imgH="393480" progId="Equation.3">
                  <p:embed/>
                  <p:pic>
                    <p:nvPicPr>
                      <p:cNvPr id="16" name="Oggetto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5" y="3004091"/>
                        <a:ext cx="1571743" cy="4779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arentesi graffa chiusa 10"/>
          <p:cNvSpPr/>
          <p:nvPr/>
        </p:nvSpPr>
        <p:spPr>
          <a:xfrm>
            <a:off x="3442888" y="1591924"/>
            <a:ext cx="305028" cy="244623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888000" y="1589676"/>
            <a:ext cx="5220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From X-band high </a:t>
            </a:r>
            <a:r>
              <a:rPr lang="it-IT" sz="1600" dirty="0" err="1" smtClean="0"/>
              <a:t>gradient</a:t>
            </a:r>
            <a:r>
              <a:rPr lang="it-IT" sz="1600" dirty="0" smtClean="0"/>
              <a:t> </a:t>
            </a:r>
            <a:r>
              <a:rPr lang="it-IT" sz="1600" dirty="0" err="1" smtClean="0"/>
              <a:t>tests</a:t>
            </a:r>
            <a:r>
              <a:rPr lang="it-IT" sz="1600" dirty="0" smtClean="0"/>
              <a:t> (last 20 </a:t>
            </a:r>
            <a:r>
              <a:rPr lang="it-IT" sz="1600" dirty="0" err="1" smtClean="0"/>
              <a:t>years</a:t>
            </a:r>
            <a:r>
              <a:rPr lang="it-IT" sz="1600" dirty="0" smtClean="0"/>
              <a:t> </a:t>
            </a:r>
            <a:r>
              <a:rPr lang="it-IT" sz="1600" dirty="0" err="1" smtClean="0"/>
              <a:t>at</a:t>
            </a:r>
            <a:r>
              <a:rPr lang="it-IT" sz="1600" dirty="0" smtClean="0"/>
              <a:t> SLAC and CERN) </a:t>
            </a:r>
            <a:r>
              <a:rPr lang="it-IT" sz="1600" dirty="0" err="1" smtClean="0"/>
              <a:t>we</a:t>
            </a:r>
            <a:r>
              <a:rPr lang="it-IT" sz="1600" dirty="0" smtClean="0"/>
              <a:t> </a:t>
            </a:r>
            <a:r>
              <a:rPr lang="it-IT" sz="1600" dirty="0" err="1" smtClean="0"/>
              <a:t>have</a:t>
            </a:r>
            <a:r>
              <a:rPr lang="it-IT" sz="1600" dirty="0" smtClean="0"/>
              <a:t> </a:t>
            </a:r>
            <a:r>
              <a:rPr lang="it-IT" sz="1600" dirty="0" err="1" smtClean="0"/>
              <a:t>that</a:t>
            </a:r>
            <a:r>
              <a:rPr lang="it-IT" sz="1600" dirty="0" smtClean="0"/>
              <a:t>:</a:t>
            </a:r>
          </a:p>
          <a:p>
            <a:endParaRPr lang="it-IT" sz="900" dirty="0" smtClean="0"/>
          </a:p>
          <a:p>
            <a:r>
              <a:rPr lang="it-IT" sz="1600" b="1" dirty="0" err="1" smtClean="0"/>
              <a:t>E</a:t>
            </a:r>
            <a:r>
              <a:rPr lang="it-IT" sz="1600" b="1" baseline="-25000" dirty="0" err="1" smtClean="0"/>
              <a:t>surf</a:t>
            </a:r>
            <a:r>
              <a:rPr lang="it-IT" sz="1600" b="1" dirty="0" smtClean="0">
                <a:sym typeface="Symbol" panose="05050102010706020507" pitchFamily="18" charset="2"/>
              </a:rPr>
              <a:t>=</a:t>
            </a:r>
            <a:r>
              <a:rPr lang="it-IT" sz="1600" b="1" dirty="0" smtClean="0"/>
              <a:t>220-240 MV/m</a:t>
            </a:r>
          </a:p>
          <a:p>
            <a:r>
              <a:rPr lang="it-IT" sz="1600" b="1" dirty="0" err="1" smtClean="0"/>
              <a:t>t</a:t>
            </a:r>
            <a:r>
              <a:rPr lang="it-IT" sz="1600" b="1" baseline="-25000" dirty="0" err="1" smtClean="0"/>
              <a:t>p</a:t>
            </a:r>
            <a:r>
              <a:rPr lang="it-IT" sz="1600" b="1" dirty="0" smtClean="0"/>
              <a:t>=180-200 ns</a:t>
            </a:r>
          </a:p>
          <a:p>
            <a:r>
              <a:rPr lang="it-IT" sz="1600" b="1" dirty="0" smtClean="0"/>
              <a:t>S</a:t>
            </a:r>
            <a:r>
              <a:rPr lang="it-IT" sz="1600" b="1" baseline="-25000" dirty="0" smtClean="0"/>
              <a:t>c</a:t>
            </a:r>
            <a:r>
              <a:rPr lang="it-IT" sz="1600" b="1" dirty="0" smtClean="0"/>
              <a:t>=4-5 </a:t>
            </a:r>
            <a:r>
              <a:rPr lang="it-IT" sz="1600" b="1" dirty="0" smtClean="0">
                <a:sym typeface="Symbol" panose="05050102010706020507" pitchFamily="18" charset="2"/>
              </a:rPr>
              <a:t>W/µm</a:t>
            </a:r>
            <a:r>
              <a:rPr lang="it-IT" sz="1600" b="1" baseline="30000" dirty="0" smtClean="0">
                <a:sym typeface="Symbol" panose="05050102010706020507" pitchFamily="18" charset="2"/>
              </a:rPr>
              <a:t>2</a:t>
            </a:r>
          </a:p>
          <a:p>
            <a:r>
              <a:rPr lang="it-IT" sz="1600" b="1" dirty="0" smtClean="0">
                <a:sym typeface="Symbol" panose="05050102010706020507" pitchFamily="18" charset="2"/>
              </a:rPr>
              <a:t>T&lt;40 </a:t>
            </a:r>
            <a:r>
              <a:rPr lang="it-IT" sz="1600" b="1" dirty="0" err="1" smtClean="0">
                <a:sym typeface="Symbol" panose="05050102010706020507" pitchFamily="18" charset="2"/>
              </a:rPr>
              <a:t>deg</a:t>
            </a:r>
            <a:endParaRPr lang="it-IT" sz="1600" b="1" dirty="0" smtClean="0">
              <a:sym typeface="Symbol" panose="05050102010706020507" pitchFamily="18" charset="2"/>
            </a:endParaRPr>
          </a:p>
          <a:p>
            <a:endParaRPr lang="it-IT" sz="900" dirty="0" smtClean="0">
              <a:sym typeface="Symbol" panose="05050102010706020507" pitchFamily="18" charset="2"/>
            </a:endParaRPr>
          </a:p>
          <a:p>
            <a:r>
              <a:rPr lang="it-IT" sz="1600" dirty="0" err="1" smtClean="0">
                <a:sym typeface="Symbol" panose="05050102010706020507" pitchFamily="18" charset="2"/>
              </a:rPr>
              <a:t>Allow</a:t>
            </a:r>
            <a:r>
              <a:rPr lang="it-IT" sz="1600" dirty="0" smtClean="0">
                <a:sym typeface="Symbol" panose="05050102010706020507" pitchFamily="18" charset="2"/>
              </a:rPr>
              <a:t> </a:t>
            </a:r>
            <a:r>
              <a:rPr lang="it-IT" sz="1600" dirty="0" err="1" smtClean="0">
                <a:sym typeface="Symbol" panose="05050102010706020507" pitchFamily="18" charset="2"/>
              </a:rPr>
              <a:t>keeping</a:t>
            </a:r>
            <a:r>
              <a:rPr lang="it-IT" sz="1600" dirty="0" smtClean="0">
                <a:sym typeface="Symbol" panose="05050102010706020507" pitchFamily="18" charset="2"/>
              </a:rPr>
              <a:t> the BDR&lt;10</a:t>
            </a:r>
            <a:r>
              <a:rPr lang="it-IT" sz="1600" baseline="30000" dirty="0" smtClean="0">
                <a:sym typeface="Symbol" panose="05050102010706020507" pitchFamily="18" charset="2"/>
              </a:rPr>
              <a:t>-6</a:t>
            </a:r>
            <a:r>
              <a:rPr lang="it-IT" sz="1600" dirty="0" smtClean="0">
                <a:sym typeface="Symbol" panose="05050102010706020507" pitchFamily="18" charset="2"/>
              </a:rPr>
              <a:t> </a:t>
            </a:r>
            <a:r>
              <a:rPr lang="it-IT" sz="1600" dirty="0" err="1" smtClean="0">
                <a:sym typeface="Symbol" panose="05050102010706020507" pitchFamily="18" charset="2"/>
              </a:rPr>
              <a:t>bpp</a:t>
            </a:r>
            <a:r>
              <a:rPr lang="it-IT" sz="1600" dirty="0" smtClean="0">
                <a:sym typeface="Symbol" panose="05050102010706020507" pitchFamily="18" charset="2"/>
              </a:rPr>
              <a:t>/m</a:t>
            </a:r>
            <a:endParaRPr lang="it-IT" sz="1600" dirty="0"/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714238" y="2453676"/>
            <a:ext cx="3244319" cy="241071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671572" y="2916117"/>
            <a:ext cx="3335301" cy="196652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53026" y="4882644"/>
            <a:ext cx="1571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Proper design of </a:t>
            </a:r>
            <a:r>
              <a:rPr lang="en-US" sz="1400" b="1" dirty="0" smtClean="0"/>
              <a:t>accelerating cells and couplers </a:t>
            </a:r>
            <a:endParaRPr lang="en-US" sz="1400" b="1" dirty="0"/>
          </a:p>
        </p:txBody>
      </p:sp>
      <p:cxnSp>
        <p:nvCxnSpPr>
          <p:cNvPr id="32" name="Connettore 2 31"/>
          <p:cNvCxnSpPr/>
          <p:nvPr/>
        </p:nvCxnSpPr>
        <p:spPr>
          <a:xfrm flipH="1">
            <a:off x="2665635" y="2644240"/>
            <a:ext cx="1292922" cy="206320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1835999" y="4707449"/>
            <a:ext cx="19939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Short RF pulses </a:t>
            </a:r>
            <a:r>
              <a:rPr lang="en-US" sz="1400" dirty="0" smtClean="0"/>
              <a:t>(fast guns) relatively easy to achieve in TW structures while require high peak power for SW structures</a:t>
            </a:r>
            <a:endParaRPr lang="en-US" sz="1400" dirty="0"/>
          </a:p>
        </p:txBody>
      </p:sp>
      <p:cxnSp>
        <p:nvCxnSpPr>
          <p:cNvPr id="41" name="Connettore 2 40"/>
          <p:cNvCxnSpPr/>
          <p:nvPr/>
        </p:nvCxnSpPr>
        <p:spPr>
          <a:xfrm>
            <a:off x="4286918" y="3227331"/>
            <a:ext cx="285082" cy="148011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3924000" y="4707449"/>
            <a:ext cx="1198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Proper design of the </a:t>
            </a:r>
            <a:r>
              <a:rPr lang="en-US" sz="1400" b="1" dirty="0" smtClean="0"/>
              <a:t>input coupler</a:t>
            </a:r>
            <a:endParaRPr lang="en-US" sz="1400" b="1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8664382" y="65970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4/20</a:t>
            </a:r>
            <a:endParaRPr lang="it-IT" sz="1200" dirty="0"/>
          </a:p>
        </p:txBody>
      </p:sp>
      <p:sp>
        <p:nvSpPr>
          <p:cNvPr id="2" name="Rettangolo 1"/>
          <p:cNvSpPr/>
          <p:nvPr/>
        </p:nvSpPr>
        <p:spPr>
          <a:xfrm>
            <a:off x="6958025" y="3385143"/>
            <a:ext cx="2180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W. </a:t>
            </a:r>
            <a:r>
              <a:rPr lang="en-US" sz="1400" i="1" dirty="0" err="1"/>
              <a:t>Wuensch</a:t>
            </a:r>
            <a:r>
              <a:rPr lang="en-US" sz="1400" i="1" dirty="0"/>
              <a:t>, </a:t>
            </a:r>
            <a:r>
              <a:rPr lang="en-US" sz="1400" i="1" dirty="0" smtClean="0"/>
              <a:t>IPAC2017 [23]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816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5" grpId="0"/>
      <p:bldP spid="36" grpId="0"/>
      <p:bldP spid="4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4952"/>
          <a:stretch/>
        </p:blipFill>
        <p:spPr>
          <a:xfrm>
            <a:off x="6062288" y="962324"/>
            <a:ext cx="3091149" cy="2326878"/>
          </a:xfrm>
          <a:prstGeom prst="rect">
            <a:avLst/>
          </a:prstGeom>
        </p:spPr>
      </p:pic>
      <p:sp>
        <p:nvSpPr>
          <p:cNvPr id="3" name="Triangolo isoscele 2"/>
          <p:cNvSpPr/>
          <p:nvPr/>
        </p:nvSpPr>
        <p:spPr>
          <a:xfrm rot="5400000">
            <a:off x="151520" y="3642224"/>
            <a:ext cx="993096" cy="122413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152035" y="4069626"/>
            <a:ext cx="49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KLY</a:t>
            </a:r>
            <a:endParaRPr lang="en-US" dirty="0"/>
          </a:p>
        </p:txBody>
      </p:sp>
      <p:cxnSp>
        <p:nvCxnSpPr>
          <p:cNvPr id="5" name="Connettore 2 4"/>
          <p:cNvCxnSpPr>
            <a:stCxn id="3" idx="0"/>
          </p:cNvCxnSpPr>
          <p:nvPr/>
        </p:nvCxnSpPr>
        <p:spPr>
          <a:xfrm>
            <a:off x="1260136" y="4254292"/>
            <a:ext cx="864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/>
          <p:cNvGrpSpPr/>
          <p:nvPr/>
        </p:nvGrpSpPr>
        <p:grpSpPr>
          <a:xfrm>
            <a:off x="1428889" y="3620771"/>
            <a:ext cx="567363" cy="383890"/>
            <a:chOff x="1331640" y="2181014"/>
            <a:chExt cx="1080120" cy="383890"/>
          </a:xfrm>
        </p:grpSpPr>
        <p:cxnSp>
          <p:nvCxnSpPr>
            <p:cNvPr id="7" name="Connettore 1 6"/>
            <p:cNvCxnSpPr/>
            <p:nvPr/>
          </p:nvCxnSpPr>
          <p:spPr>
            <a:xfrm>
              <a:off x="1331640" y="2564904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 flipV="1">
              <a:off x="1547664" y="2181014"/>
              <a:ext cx="0" cy="3838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1547664" y="2181014"/>
              <a:ext cx="5760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>
              <a:off x="2123728" y="2181014"/>
              <a:ext cx="0" cy="3838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2123728" y="2564904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/>
          <p:cNvSpPr txBox="1"/>
          <p:nvPr/>
        </p:nvSpPr>
        <p:spPr>
          <a:xfrm>
            <a:off x="831213" y="3285000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&lt;0.200 </a:t>
            </a:r>
            <a:r>
              <a:rPr lang="en-US" dirty="0" smtClean="0">
                <a:sym typeface="Symbol"/>
              </a:rPr>
              <a:t>s 40 MW</a:t>
            </a:r>
            <a:endParaRPr lang="en-US" dirty="0"/>
          </a:p>
        </p:txBody>
      </p:sp>
      <p:sp>
        <p:nvSpPr>
          <p:cNvPr id="15" name="Ovale 14"/>
          <p:cNvSpPr/>
          <p:nvPr/>
        </p:nvSpPr>
        <p:spPr>
          <a:xfrm>
            <a:off x="2107656" y="3930256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o 15"/>
          <p:cNvSpPr/>
          <p:nvPr/>
        </p:nvSpPr>
        <p:spPr>
          <a:xfrm>
            <a:off x="2207380" y="4069626"/>
            <a:ext cx="420908" cy="369332"/>
          </a:xfrm>
          <a:prstGeom prst="arc">
            <a:avLst>
              <a:gd name="adj1" fmla="val 16200000"/>
              <a:gd name="adj2" fmla="val 492849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2107656" y="4050132"/>
            <a:ext cx="5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circ</a:t>
            </a:r>
            <a:endParaRPr lang="en-US" dirty="0"/>
          </a:p>
        </p:txBody>
      </p:sp>
      <p:cxnSp>
        <p:nvCxnSpPr>
          <p:cNvPr id="18" name="Connettore 2 17"/>
          <p:cNvCxnSpPr>
            <a:stCxn id="15" idx="6"/>
          </p:cNvCxnSpPr>
          <p:nvPr/>
        </p:nvCxnSpPr>
        <p:spPr>
          <a:xfrm>
            <a:off x="2827736" y="4254292"/>
            <a:ext cx="133001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4111641" y="3980760"/>
            <a:ext cx="216024" cy="547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4327665" y="3980760"/>
            <a:ext cx="216024" cy="547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543687" y="4147438"/>
            <a:ext cx="808611" cy="213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607103" y="431878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</a:t>
            </a:r>
            <a:endParaRPr lang="en-US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597157" y="42866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=3</a:t>
            </a:r>
            <a:endParaRPr lang="en-US" dirty="0"/>
          </a:p>
        </p:txBody>
      </p:sp>
      <p:sp>
        <p:nvSpPr>
          <p:cNvPr id="41" name="Freccia a destra 40"/>
          <p:cNvSpPr/>
          <p:nvPr/>
        </p:nvSpPr>
        <p:spPr>
          <a:xfrm>
            <a:off x="1544725" y="4057307"/>
            <a:ext cx="301335" cy="134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5"/>
          <p:cNvSpPr txBox="1"/>
          <p:nvPr/>
        </p:nvSpPr>
        <p:spPr>
          <a:xfrm>
            <a:off x="128100" y="0"/>
            <a:ext cx="89644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C-BAND GUN DESIGN CRITERIA</a:t>
            </a:r>
          </a:p>
          <a:p>
            <a:pPr algn="ctr"/>
            <a:r>
              <a:rPr lang="en-US" sz="3000" b="1" cap="all" dirty="0" smtClean="0"/>
              <a:t>AND POWERING SCHEMES</a:t>
            </a:r>
            <a:endParaRPr lang="en-US" sz="3000" b="1" cap="all" dirty="0"/>
          </a:p>
        </p:txBody>
      </p:sp>
      <p:pic>
        <p:nvPicPr>
          <p:cNvPr id="75" name="Immagin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pic>
        <p:nvPicPr>
          <p:cNvPr id="77" name="Immagine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2246" r="3269" b="61925"/>
          <a:stretch/>
        </p:blipFill>
        <p:spPr>
          <a:xfrm>
            <a:off x="375501" y="4928921"/>
            <a:ext cx="3240000" cy="1625996"/>
          </a:xfrm>
          <a:prstGeom prst="rect">
            <a:avLst/>
          </a:prstGeom>
        </p:spPr>
      </p:pic>
      <p:pic>
        <p:nvPicPr>
          <p:cNvPr id="82" name="Immagine 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/>
          <a:stretch/>
        </p:blipFill>
        <p:spPr>
          <a:xfrm rot="5400000">
            <a:off x="3572316" y="4553752"/>
            <a:ext cx="1884544" cy="2604431"/>
          </a:xfrm>
          <a:prstGeom prst="rect">
            <a:avLst/>
          </a:prstGeom>
        </p:spPr>
      </p:pic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/>
          <a:stretch/>
        </p:blipFill>
        <p:spPr>
          <a:xfrm rot="5400000">
            <a:off x="3879989" y="1740795"/>
            <a:ext cx="2497791" cy="1813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7781105"/>
                  </p:ext>
                </p:extLst>
              </p:nvPr>
            </p:nvGraphicFramePr>
            <p:xfrm>
              <a:off x="6090668" y="3494966"/>
              <a:ext cx="2927621" cy="32269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460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15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</a:t>
                          </a:r>
                          <a:r>
                            <a:rPr lang="it-IT" sz="1300" b="0" baseline="-250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cath</a:t>
                          </a:r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240 MV/m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Δ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0-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</a:t>
                          </a:r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≈ 100 MHz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472399"/>
                      </a:ext>
                    </a:extLst>
                  </a:tr>
                  <a:tr h="144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Q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</a:t>
                          </a:r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11000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4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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990177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</a:t>
                          </a:r>
                          <a:r>
                            <a:rPr lang="it-IT" sz="1300" b="0" baseline="-250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diss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@240MV/m  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12 MW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1775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1300" b="0" i="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it-IT" sz="1300" b="0" i="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CAT</m:t>
                                    </m:r>
                                  </m:sub>
                                </m:sSub>
                                <m:r>
                                  <a:rPr lang="it-IT" sz="1300" b="0" i="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it-IT" sz="1300" b="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it-IT" sz="1300" b="0" i="1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300" b="0" i="1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it-IT" sz="1300" b="0" i="1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𝑑𝑖𝑠𝑠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67 [MV/mMW</a:t>
                          </a:r>
                          <a:r>
                            <a:rPr lang="it-IT" sz="1300" b="0" baseline="30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0.5</a:t>
                          </a:r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]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IN 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@240MV/m  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31 MW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714739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T 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@ 200 ns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&lt;30 </a:t>
                          </a:r>
                          <a:r>
                            <a:rPr lang="it-IT" sz="1300" b="0" baseline="300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</a:t>
                          </a:r>
                          <a:r>
                            <a:rPr lang="it-IT" sz="1300" b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</a:t>
                          </a:r>
                          <a:endParaRPr lang="it-IT" sz="1300" b="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RF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pulse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length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&lt;200 ns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3666066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Av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diss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power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2000-200 W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591787"/>
                      </a:ext>
                    </a:extLst>
                  </a:tr>
                  <a:tr h="189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Rep. Rate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1000-100 Hz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19496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7781105"/>
                  </p:ext>
                </p:extLst>
              </p:nvPr>
            </p:nvGraphicFramePr>
            <p:xfrm>
              <a:off x="6090668" y="3494966"/>
              <a:ext cx="2927621" cy="32269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460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15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</a:t>
                          </a:r>
                          <a:r>
                            <a:rPr lang="it-IT" sz="1300" b="0" baseline="-250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cath</a:t>
                          </a:r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240 MV/m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Δ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0-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</a:t>
                          </a:r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≈ 100 MHz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472399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Q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</a:t>
                          </a:r>
                          <a:endParaRPr lang="it-IT" sz="1300" b="0" baseline="-25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11000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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990177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</a:t>
                          </a:r>
                          <a:r>
                            <a:rPr lang="it-IT" sz="1300" b="0" baseline="-250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diss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@240MV/m  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12 MW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134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20" t="-442593" r="-102941" b="-4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67 [MV/mMW</a:t>
                          </a:r>
                          <a:r>
                            <a:rPr lang="it-IT" sz="1300" b="0" baseline="30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0.5</a:t>
                          </a:r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]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</a:t>
                          </a:r>
                          <a:r>
                            <a:rPr lang="it-IT" sz="1300" b="0" baseline="-250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IN 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@240MV/m  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31 MW</a:t>
                          </a:r>
                          <a:endParaRPr lang="it-IT" sz="13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714739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  <a:sym typeface="Symbol" panose="05050102010706020507" pitchFamily="18" charset="2"/>
                            </a:rPr>
                            <a:t>T 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@ 200 ns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&lt;30 </a:t>
                          </a:r>
                          <a:r>
                            <a:rPr lang="it-IT" sz="1300" b="0" baseline="300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</a:t>
                          </a:r>
                          <a:r>
                            <a:rPr lang="it-IT" sz="1300" b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</a:t>
                          </a:r>
                          <a:endParaRPr lang="it-IT" sz="1300" b="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RF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pulse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length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&lt;200 </a:t>
                          </a:r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ns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3666066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Av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diss</a:t>
                          </a:r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it-IT" sz="1300" b="0" baseline="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power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2000-200 </a:t>
                          </a:r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W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591787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baseline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Rep. Rate</a:t>
                          </a:r>
                          <a:endParaRPr lang="it-IT" sz="1300" b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1000-100 </a:t>
                          </a:r>
                          <a:r>
                            <a:rPr lang="it-IT" sz="13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Hz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19496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CasellaDiTesto 32"/>
          <p:cNvSpPr txBox="1"/>
          <p:nvPr/>
        </p:nvSpPr>
        <p:spPr>
          <a:xfrm>
            <a:off x="4289" y="962324"/>
            <a:ext cx="4337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According</a:t>
            </a:r>
            <a:r>
              <a:rPr lang="it-IT" sz="1400" dirty="0" smtClean="0"/>
              <a:t> to the </a:t>
            </a:r>
            <a:r>
              <a:rPr lang="it-IT" sz="1400" dirty="0" err="1" smtClean="0"/>
              <a:t>previous</a:t>
            </a:r>
            <a:r>
              <a:rPr lang="it-IT" sz="1400" dirty="0" smtClean="0"/>
              <a:t> </a:t>
            </a:r>
            <a:r>
              <a:rPr lang="it-IT" sz="1400" dirty="0" err="1" smtClean="0"/>
              <a:t>considerations</a:t>
            </a:r>
            <a:r>
              <a:rPr lang="it-IT" sz="1400" dirty="0" smtClean="0"/>
              <a:t> the </a:t>
            </a:r>
            <a:r>
              <a:rPr lang="it-IT" sz="1400" dirty="0" err="1" smtClean="0"/>
              <a:t>gun</a:t>
            </a:r>
            <a:r>
              <a:rPr lang="it-IT" sz="1400" dirty="0" smtClean="0"/>
              <a:t> </a:t>
            </a:r>
            <a:r>
              <a:rPr lang="it-IT" sz="1400" dirty="0" err="1" smtClean="0"/>
              <a:t>has</a:t>
            </a:r>
            <a:r>
              <a:rPr lang="it-IT" sz="1400" dirty="0" smtClean="0"/>
              <a:t> to be </a:t>
            </a:r>
            <a:r>
              <a:rPr lang="it-IT" sz="1400" dirty="0" err="1" smtClean="0"/>
              <a:t>designed</a:t>
            </a:r>
            <a:r>
              <a:rPr lang="it-IT" sz="1400" dirty="0" smtClean="0"/>
              <a:t> in </a:t>
            </a:r>
            <a:r>
              <a:rPr lang="it-IT" sz="1400" dirty="0" err="1" smtClean="0"/>
              <a:t>order</a:t>
            </a:r>
            <a:r>
              <a:rPr lang="it-IT" sz="1400" dirty="0" smtClean="0"/>
              <a:t> </a:t>
            </a:r>
            <a:r>
              <a:rPr lang="it-IT" sz="1400" dirty="0" smtClean="0"/>
              <a:t>to:</a:t>
            </a:r>
          </a:p>
          <a:p>
            <a:endParaRPr lang="it-IT" sz="1400" dirty="0" smtClean="0"/>
          </a:p>
          <a:p>
            <a:pPr marL="342900" indent="-342900">
              <a:buAutoNum type="arabicPeriod"/>
            </a:pPr>
            <a:r>
              <a:rPr lang="it-IT" sz="1400" b="1" dirty="0" smtClean="0"/>
              <a:t>Be </a:t>
            </a:r>
            <a:r>
              <a:rPr lang="it-IT" sz="1400" b="1" dirty="0" err="1" smtClean="0"/>
              <a:t>powered</a:t>
            </a:r>
            <a:r>
              <a:rPr lang="it-IT" sz="1400" b="1" dirty="0" smtClean="0"/>
              <a:t> with </a:t>
            </a:r>
            <a:r>
              <a:rPr lang="it-IT" sz="1400" b="1" dirty="0" err="1" smtClean="0"/>
              <a:t>extremely</a:t>
            </a:r>
            <a:r>
              <a:rPr lang="it-IT" sz="1400" b="1" dirty="0" smtClean="0"/>
              <a:t> short RF </a:t>
            </a:r>
            <a:r>
              <a:rPr lang="it-IT" sz="1400" b="1" dirty="0" err="1" smtClean="0"/>
              <a:t>pulses</a:t>
            </a:r>
            <a:r>
              <a:rPr lang="it-IT" sz="1400" b="1" dirty="0" smtClean="0"/>
              <a:t> </a:t>
            </a:r>
            <a:r>
              <a:rPr lang="it-IT" sz="1400" dirty="0" smtClean="0"/>
              <a:t>(&lt; 200 ns)</a:t>
            </a:r>
          </a:p>
          <a:p>
            <a:pPr marL="342900" indent="-342900">
              <a:buAutoNum type="arabicPeriod"/>
            </a:pPr>
            <a:endParaRPr lang="it-IT" sz="1400" dirty="0"/>
          </a:p>
          <a:p>
            <a:pPr marL="342900" indent="-342900">
              <a:buAutoNum type="arabicPeriod"/>
            </a:pPr>
            <a:r>
              <a:rPr lang="it-IT" sz="1400" dirty="0" smtClean="0"/>
              <a:t>With a </a:t>
            </a:r>
            <a:r>
              <a:rPr lang="it-IT" sz="1400" b="1" dirty="0" err="1" smtClean="0"/>
              <a:t>cell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profile</a:t>
            </a:r>
            <a:r>
              <a:rPr lang="it-IT" sz="1400" b="1" dirty="0"/>
              <a:t> </a:t>
            </a:r>
            <a:r>
              <a:rPr lang="it-IT" sz="1400" b="1" dirty="0" smtClean="0"/>
              <a:t>and </a:t>
            </a:r>
            <a:r>
              <a:rPr lang="it-IT" sz="1400" b="1" dirty="0" err="1" smtClean="0"/>
              <a:t>coupler</a:t>
            </a:r>
            <a:r>
              <a:rPr lang="it-IT" sz="1400" b="1" dirty="0" smtClean="0"/>
              <a:t> to take under control  </a:t>
            </a:r>
            <a:r>
              <a:rPr lang="it-IT" sz="1400" b="1" dirty="0" err="1" smtClean="0"/>
              <a:t>E</a:t>
            </a:r>
            <a:r>
              <a:rPr lang="it-IT" sz="1400" b="1" baseline="-25000" dirty="0" err="1" smtClean="0"/>
              <a:t>peak</a:t>
            </a:r>
            <a:r>
              <a:rPr lang="it-IT" sz="1400" b="1" dirty="0" smtClean="0"/>
              <a:t>, S</a:t>
            </a:r>
            <a:r>
              <a:rPr lang="it-IT" sz="1400" b="1" baseline="-25000" dirty="0" smtClean="0"/>
              <a:t>c</a:t>
            </a:r>
            <a:r>
              <a:rPr lang="it-IT" sz="1400" b="1" dirty="0" smtClean="0"/>
              <a:t> and the </a:t>
            </a:r>
            <a:r>
              <a:rPr lang="it-IT" sz="1400" b="1" dirty="0" err="1" smtClean="0"/>
              <a:t>pulsed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heating</a:t>
            </a:r>
            <a:endParaRPr lang="it-IT" sz="1400" b="1" dirty="0"/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1744054" y="4578328"/>
            <a:ext cx="753700" cy="11408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6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  <p:bldP spid="15" grpId="0" animBg="1"/>
      <p:bldP spid="16" grpId="0" animBg="1"/>
      <p:bldP spid="17" grpId="0"/>
      <p:bldP spid="29" grpId="0" animBg="1"/>
      <p:bldP spid="30" grpId="0" animBg="1"/>
      <p:bldP spid="31" grpId="0" animBg="1"/>
      <p:bldP spid="32" grpId="0"/>
      <p:bldP spid="40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61533" y="0"/>
            <a:ext cx="6472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POSSIBILITY TO OPERATE THE GUN </a:t>
            </a:r>
            <a:r>
              <a:rPr lang="it-IT" sz="3200" b="1" dirty="0" smtClean="0"/>
              <a:t>UP TO </a:t>
            </a:r>
            <a:r>
              <a:rPr lang="it-IT" sz="3200" b="1" dirty="0" smtClean="0"/>
              <a:t>THE kHz REP. RATE REGIME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6424" y="1862477"/>
            <a:ext cx="592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The high </a:t>
            </a:r>
            <a:r>
              <a:rPr lang="it-IT" b="1" dirty="0" err="1" smtClean="0"/>
              <a:t>repetition</a:t>
            </a:r>
            <a:r>
              <a:rPr lang="it-IT" b="1" dirty="0" smtClean="0"/>
              <a:t> rate </a:t>
            </a:r>
            <a:r>
              <a:rPr lang="it-IT" b="1" dirty="0" err="1" smtClean="0"/>
              <a:t>operation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limited</a:t>
            </a:r>
            <a:r>
              <a:rPr lang="it-IT" b="1" dirty="0" smtClean="0"/>
              <a:t> by </a:t>
            </a:r>
            <a:r>
              <a:rPr lang="it-IT" b="1" dirty="0" err="1" smtClean="0"/>
              <a:t>two</a:t>
            </a:r>
            <a:r>
              <a:rPr lang="it-IT" b="1" dirty="0" smtClean="0"/>
              <a:t> </a:t>
            </a:r>
            <a:r>
              <a:rPr lang="it-IT" b="1" dirty="0" err="1" smtClean="0"/>
              <a:t>effects</a:t>
            </a:r>
            <a:r>
              <a:rPr lang="it-IT" dirty="0" smtClean="0"/>
              <a:t>: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70838" y="2441473"/>
            <a:ext cx="37022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The </a:t>
            </a:r>
            <a:r>
              <a:rPr lang="it-IT" sz="1400" b="1" dirty="0" err="1" smtClean="0"/>
              <a:t>average</a:t>
            </a:r>
            <a:r>
              <a:rPr lang="it-IT" sz="1400" b="1" dirty="0" smtClean="0"/>
              <a:t> dissipate </a:t>
            </a:r>
            <a:r>
              <a:rPr lang="it-IT" sz="1400" b="1" dirty="0" err="1" smtClean="0"/>
              <a:t>power</a:t>
            </a:r>
            <a:r>
              <a:rPr lang="it-IT" sz="1400" b="1" dirty="0" smtClean="0"/>
              <a:t> in the </a:t>
            </a:r>
            <a:r>
              <a:rPr lang="it-IT" sz="1400" b="1" dirty="0" err="1" smtClean="0"/>
              <a:t>structure</a:t>
            </a:r>
            <a:r>
              <a:rPr lang="it-IT" sz="1400" dirty="0" smtClean="0"/>
              <a:t>. </a:t>
            </a:r>
            <a:r>
              <a:rPr lang="it-IT" sz="1400" dirty="0" err="1" smtClean="0"/>
              <a:t>This</a:t>
            </a:r>
            <a:r>
              <a:rPr lang="it-IT" sz="1400" dirty="0" smtClean="0"/>
              <a:t> </a:t>
            </a:r>
            <a:r>
              <a:rPr lang="it-IT" sz="1400" dirty="0" err="1" smtClean="0"/>
              <a:t>power</a:t>
            </a:r>
            <a:r>
              <a:rPr lang="it-IT" sz="1400" dirty="0" smtClean="0"/>
              <a:t> </a:t>
            </a:r>
            <a:r>
              <a:rPr lang="it-IT" sz="1400" dirty="0" err="1" smtClean="0"/>
              <a:t>because</a:t>
            </a:r>
            <a:r>
              <a:rPr lang="it-IT" sz="1400" dirty="0" smtClean="0"/>
              <a:t> of the </a:t>
            </a:r>
            <a:r>
              <a:rPr lang="it-IT" sz="1400" dirty="0" smtClean="0"/>
              <a:t>RF </a:t>
            </a:r>
            <a:r>
              <a:rPr lang="it-IT" sz="1400" dirty="0" err="1" smtClean="0"/>
              <a:t>gun</a:t>
            </a:r>
            <a:r>
              <a:rPr lang="it-IT" sz="1400" dirty="0" smtClean="0"/>
              <a:t> </a:t>
            </a:r>
            <a:r>
              <a:rPr lang="it-IT" sz="1400" dirty="0" err="1" smtClean="0"/>
              <a:t>we</a:t>
            </a:r>
            <a:r>
              <a:rPr lang="it-IT" sz="1400" dirty="0" smtClean="0"/>
              <a:t> are </a:t>
            </a:r>
            <a:r>
              <a:rPr lang="it-IT" sz="1400" dirty="0" err="1" smtClean="0"/>
              <a:t>proposing</a:t>
            </a:r>
            <a:r>
              <a:rPr lang="it-IT" sz="1400" dirty="0" smtClean="0"/>
              <a:t> and </a:t>
            </a:r>
            <a:r>
              <a:rPr lang="it-IT" sz="1400" dirty="0" err="1" smtClean="0"/>
              <a:t>based</a:t>
            </a:r>
            <a:r>
              <a:rPr lang="it-IT" sz="1400" dirty="0" smtClean="0"/>
              <a:t> on </a:t>
            </a:r>
            <a:r>
              <a:rPr lang="it-IT" sz="1400" dirty="0" err="1" smtClean="0"/>
              <a:t>extremely</a:t>
            </a:r>
            <a:r>
              <a:rPr lang="it-IT" sz="1400" dirty="0" smtClean="0"/>
              <a:t> short </a:t>
            </a:r>
            <a:r>
              <a:rPr lang="it-IT" sz="1400" dirty="0" err="1" smtClean="0"/>
              <a:t>pulses</a:t>
            </a:r>
            <a:r>
              <a:rPr lang="it-IT" sz="1400" dirty="0" smtClean="0"/>
              <a:t> </a:t>
            </a:r>
            <a:r>
              <a:rPr lang="it-IT" sz="1400" b="1" dirty="0" smtClean="0"/>
              <a:t>can be </a:t>
            </a:r>
            <a:r>
              <a:rPr lang="it-IT" sz="1400" b="1" dirty="0" err="1" smtClean="0"/>
              <a:t>managed</a:t>
            </a:r>
            <a:r>
              <a:rPr lang="it-IT" sz="1400" dirty="0" smtClean="0"/>
              <a:t>, in </a:t>
            </a:r>
            <a:r>
              <a:rPr lang="it-IT" sz="1400" dirty="0" err="1" smtClean="0"/>
              <a:t>principle</a:t>
            </a:r>
            <a:r>
              <a:rPr lang="it-IT" sz="1400" dirty="0" smtClean="0"/>
              <a:t>, </a:t>
            </a:r>
            <a:r>
              <a:rPr lang="it-IT" sz="1400" dirty="0" err="1" smtClean="0"/>
              <a:t>even</a:t>
            </a:r>
            <a:r>
              <a:rPr lang="it-IT" sz="1400" dirty="0" smtClean="0"/>
              <a:t> </a:t>
            </a:r>
            <a:r>
              <a:rPr lang="it-IT" sz="1400" dirty="0" err="1" smtClean="0"/>
              <a:t>at</a:t>
            </a:r>
            <a:r>
              <a:rPr lang="it-IT" sz="1400" dirty="0" smtClean="0"/>
              <a:t> </a:t>
            </a:r>
            <a:r>
              <a:rPr lang="it-IT" sz="1400" dirty="0" smtClean="0"/>
              <a:t>the </a:t>
            </a:r>
            <a:r>
              <a:rPr lang="it-IT" sz="1400" dirty="0" smtClean="0"/>
              <a:t>high </a:t>
            </a:r>
            <a:r>
              <a:rPr lang="it-IT" sz="1400" dirty="0" err="1" smtClean="0"/>
              <a:t>gradients</a:t>
            </a:r>
            <a:r>
              <a:rPr lang="it-IT" sz="1400" dirty="0" smtClean="0"/>
              <a:t> of 240 MV/m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7380" y="3138807"/>
            <a:ext cx="3938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 klystron power available at high rep. Rate. This is the </a:t>
            </a:r>
            <a:r>
              <a:rPr lang="en-US" sz="1400" b="1" dirty="0" smtClean="0"/>
              <a:t>real limitation</a:t>
            </a:r>
            <a:r>
              <a:rPr lang="en-US" sz="1400" dirty="0" smtClean="0"/>
              <a:t> and it is due to the </a:t>
            </a:r>
            <a:r>
              <a:rPr lang="en-US" sz="1400" b="1" dirty="0" smtClean="0"/>
              <a:t>maximum power can be released on the collector</a:t>
            </a:r>
            <a:endParaRPr lang="en-US" sz="14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0" r="5020"/>
          <a:stretch/>
        </p:blipFill>
        <p:spPr>
          <a:xfrm>
            <a:off x="5580000" y="3777387"/>
            <a:ext cx="3393042" cy="2568240"/>
          </a:xfrm>
          <a:prstGeom prst="rect">
            <a:avLst/>
          </a:prstGeom>
        </p:spPr>
      </p:pic>
      <p:cxnSp>
        <p:nvCxnSpPr>
          <p:cNvPr id="10" name="Connettore 2 9"/>
          <p:cNvCxnSpPr>
            <a:stCxn id="3" idx="2"/>
            <a:endCxn id="4" idx="1"/>
          </p:cNvCxnSpPr>
          <p:nvPr/>
        </p:nvCxnSpPr>
        <p:spPr>
          <a:xfrm>
            <a:off x="2955605" y="2231809"/>
            <a:ext cx="2315233" cy="79444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3" idx="2"/>
            <a:endCxn id="5" idx="0"/>
          </p:cNvCxnSpPr>
          <p:nvPr/>
        </p:nvCxnSpPr>
        <p:spPr>
          <a:xfrm flipH="1">
            <a:off x="2026690" y="2231809"/>
            <a:ext cx="928915" cy="90699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1" y="3990029"/>
            <a:ext cx="3716438" cy="164332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066749" y="4515605"/>
            <a:ext cx="185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Cont</a:t>
            </a:r>
            <a:r>
              <a:rPr lang="it-IT" sz="1400" dirty="0" smtClean="0"/>
              <a:t>. Line: </a:t>
            </a:r>
            <a:r>
              <a:rPr lang="it-IT" sz="1400" dirty="0" err="1" smtClean="0"/>
              <a:t>t</a:t>
            </a:r>
            <a:r>
              <a:rPr lang="it-IT" sz="1400" baseline="-25000" dirty="0" err="1" smtClean="0"/>
              <a:t>p</a:t>
            </a:r>
            <a:r>
              <a:rPr lang="it-IT" sz="1400" dirty="0" smtClean="0"/>
              <a:t>=200 ns</a:t>
            </a:r>
          </a:p>
          <a:p>
            <a:r>
              <a:rPr lang="it-IT" sz="1400" dirty="0" err="1" smtClean="0"/>
              <a:t>Dashed</a:t>
            </a:r>
            <a:r>
              <a:rPr lang="it-IT" sz="1400" dirty="0" smtClean="0"/>
              <a:t> Line: </a:t>
            </a:r>
            <a:r>
              <a:rPr lang="it-IT" sz="1400" dirty="0" err="1" smtClean="0"/>
              <a:t>t</a:t>
            </a:r>
            <a:r>
              <a:rPr lang="it-IT" sz="1400" baseline="-25000" dirty="0" err="1" smtClean="0"/>
              <a:t>p</a:t>
            </a:r>
            <a:r>
              <a:rPr lang="it-IT" sz="1400" dirty="0" smtClean="0"/>
              <a:t>=100 ns</a:t>
            </a:r>
            <a:endParaRPr lang="it-IT" sz="1400" dirty="0"/>
          </a:p>
        </p:txBody>
      </p:sp>
      <p:sp>
        <p:nvSpPr>
          <p:cNvPr id="18" name="Ovale 17"/>
          <p:cNvSpPr/>
          <p:nvPr/>
        </p:nvSpPr>
        <p:spPr>
          <a:xfrm>
            <a:off x="2790433" y="4531222"/>
            <a:ext cx="642825" cy="64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5425419" y="6410683"/>
            <a:ext cx="37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/>
              <a:t>The </a:t>
            </a:r>
            <a:r>
              <a:rPr lang="it-IT" sz="1400" b="1" dirty="0" err="1" smtClean="0"/>
              <a:t>cooling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system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has</a:t>
            </a:r>
            <a:r>
              <a:rPr lang="it-IT" sz="1400" b="1" dirty="0" smtClean="0"/>
              <a:t> to be </a:t>
            </a:r>
            <a:r>
              <a:rPr lang="it-IT" sz="1400" b="1" dirty="0" err="1" smtClean="0"/>
              <a:t>properly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designed</a:t>
            </a:r>
            <a:r>
              <a:rPr lang="it-IT" sz="1400" b="1" dirty="0" smtClean="0"/>
              <a:t>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7380" y="5805213"/>
            <a:ext cx="3702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Preliminary </a:t>
            </a:r>
            <a:r>
              <a:rPr lang="it-IT" sz="1400" dirty="0" err="1" smtClean="0"/>
              <a:t>calculations</a:t>
            </a:r>
            <a:r>
              <a:rPr lang="it-IT" sz="1400" dirty="0" smtClean="0"/>
              <a:t> </a:t>
            </a:r>
            <a:r>
              <a:rPr lang="it-IT" sz="1400" dirty="0" err="1" smtClean="0"/>
              <a:t>done</a:t>
            </a:r>
            <a:r>
              <a:rPr lang="it-IT" sz="1400" dirty="0" smtClean="0"/>
              <a:t> for the TOSHIBA </a:t>
            </a:r>
            <a:r>
              <a:rPr lang="it-IT" sz="1400" dirty="0"/>
              <a:t>klystron E37212 </a:t>
            </a:r>
            <a:r>
              <a:rPr lang="it-IT" sz="1400" dirty="0" err="1" smtClean="0"/>
              <a:t>seem</a:t>
            </a:r>
            <a:r>
              <a:rPr lang="it-IT" sz="1400" dirty="0" smtClean="0"/>
              <a:t> indicate </a:t>
            </a:r>
            <a:r>
              <a:rPr lang="it-IT" sz="1400" dirty="0" err="1" smtClean="0"/>
              <a:t>that</a:t>
            </a:r>
            <a:r>
              <a:rPr lang="it-IT" sz="1400" dirty="0" smtClean="0"/>
              <a:t> the 1 kHz </a:t>
            </a:r>
            <a:r>
              <a:rPr lang="it-IT" sz="1400" dirty="0" err="1" smtClean="0"/>
              <a:t>operation</a:t>
            </a:r>
            <a:r>
              <a:rPr lang="it-IT" sz="1400" dirty="0" smtClean="0"/>
              <a:t> </a:t>
            </a:r>
            <a:r>
              <a:rPr lang="it-IT" sz="1400" dirty="0" err="1" smtClean="0"/>
              <a:t>it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</a:t>
            </a:r>
            <a:r>
              <a:rPr lang="it-IT" sz="1400" dirty="0" err="1" smtClean="0"/>
              <a:t>feasible</a:t>
            </a:r>
            <a:r>
              <a:rPr lang="it-IT" sz="1400" dirty="0" smtClean="0"/>
              <a:t>.</a:t>
            </a:r>
            <a:endParaRPr lang="it-IT" sz="1400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1" y="1077218"/>
            <a:ext cx="90350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The </a:t>
            </a:r>
            <a:r>
              <a:rPr lang="it-IT" sz="1400" dirty="0" err="1" smtClean="0"/>
              <a:t>possibility</a:t>
            </a:r>
            <a:r>
              <a:rPr lang="it-IT" sz="1400" dirty="0" smtClean="0"/>
              <a:t> to operate </a:t>
            </a:r>
            <a:r>
              <a:rPr lang="it-IT" sz="1400" dirty="0" err="1" smtClean="0"/>
              <a:t>such</a:t>
            </a:r>
            <a:r>
              <a:rPr lang="it-IT" sz="1400" dirty="0" smtClean="0"/>
              <a:t> a </a:t>
            </a:r>
            <a:r>
              <a:rPr lang="it-IT" sz="1400" dirty="0" err="1" smtClean="0"/>
              <a:t>devices</a:t>
            </a:r>
            <a:r>
              <a:rPr lang="it-IT" sz="1400" dirty="0" smtClean="0"/>
              <a:t> (and the </a:t>
            </a:r>
            <a:r>
              <a:rPr lang="it-IT" sz="1400" dirty="0" err="1" smtClean="0"/>
              <a:t>overhall</a:t>
            </a:r>
            <a:r>
              <a:rPr lang="it-IT" sz="1400" dirty="0" smtClean="0"/>
              <a:t> </a:t>
            </a:r>
            <a:r>
              <a:rPr lang="it-IT" sz="1400" dirty="0" err="1" smtClean="0"/>
              <a:t>injector</a:t>
            </a:r>
            <a:r>
              <a:rPr lang="it-IT" sz="1400" dirty="0" smtClean="0"/>
              <a:t>) up to the kHz regime </a:t>
            </a:r>
            <a:r>
              <a:rPr lang="it-IT" sz="1400" dirty="0" err="1" smtClean="0"/>
              <a:t>is</a:t>
            </a:r>
            <a:r>
              <a:rPr lang="it-IT" sz="1400" dirty="0" smtClean="0"/>
              <a:t> </a:t>
            </a:r>
            <a:r>
              <a:rPr lang="it-IT" sz="1400" dirty="0" err="1" smtClean="0"/>
              <a:t>also</a:t>
            </a:r>
            <a:r>
              <a:rPr lang="it-IT" sz="1400" dirty="0" smtClean="0"/>
              <a:t> </a:t>
            </a:r>
            <a:r>
              <a:rPr lang="it-IT" sz="1400" dirty="0" err="1" smtClean="0"/>
              <a:t>extremely</a:t>
            </a:r>
            <a:r>
              <a:rPr lang="it-IT" sz="1400" dirty="0" smtClean="0"/>
              <a:t> </a:t>
            </a:r>
            <a:r>
              <a:rPr lang="it-IT" sz="1400" dirty="0" err="1" smtClean="0"/>
              <a:t>attractive</a:t>
            </a:r>
            <a:r>
              <a:rPr lang="it-IT" sz="1400" dirty="0" smtClean="0"/>
              <a:t> for </a:t>
            </a:r>
            <a:r>
              <a:rPr lang="it-IT" sz="1400" dirty="0" err="1" smtClean="0"/>
              <a:t>all</a:t>
            </a:r>
            <a:r>
              <a:rPr lang="it-IT" sz="1400" dirty="0" smtClean="0"/>
              <a:t> </a:t>
            </a:r>
            <a:r>
              <a:rPr lang="it-IT" sz="1400" dirty="0" err="1" smtClean="0"/>
              <a:t>mentioned</a:t>
            </a:r>
            <a:r>
              <a:rPr lang="it-IT" sz="1400" dirty="0" smtClean="0"/>
              <a:t> </a:t>
            </a:r>
            <a:r>
              <a:rPr lang="it-IT" sz="1400" dirty="0" err="1" smtClean="0"/>
              <a:t>applications</a:t>
            </a:r>
            <a:r>
              <a:rPr lang="it-IT" sz="1400" dirty="0" smtClean="0"/>
              <a:t>. </a:t>
            </a:r>
            <a:r>
              <a:rPr lang="it-IT" sz="1400" dirty="0" err="1" smtClean="0"/>
              <a:t>Current</a:t>
            </a:r>
            <a:r>
              <a:rPr lang="it-IT" sz="1400" dirty="0" smtClean="0"/>
              <a:t> room temperature </a:t>
            </a:r>
            <a:r>
              <a:rPr lang="it-IT" sz="1400" dirty="0" err="1" smtClean="0"/>
              <a:t>facilities</a:t>
            </a:r>
            <a:r>
              <a:rPr lang="it-IT" sz="1400" dirty="0" smtClean="0"/>
              <a:t> operate, in </a:t>
            </a:r>
            <a:r>
              <a:rPr lang="it-IT" sz="1400" dirty="0" err="1" smtClean="0"/>
              <a:t>fact</a:t>
            </a:r>
            <a:r>
              <a:rPr lang="it-IT" sz="1400" dirty="0" smtClean="0"/>
              <a:t>, </a:t>
            </a:r>
            <a:r>
              <a:rPr lang="it-IT" sz="1400" dirty="0" err="1" smtClean="0"/>
              <a:t>at</a:t>
            </a:r>
            <a:r>
              <a:rPr lang="it-IT" sz="1400" dirty="0" smtClean="0"/>
              <a:t> the </a:t>
            </a:r>
            <a:r>
              <a:rPr lang="it-IT" sz="1400" dirty="0" smtClean="0">
                <a:sym typeface="Symbol" panose="05050102010706020507" pitchFamily="18" charset="2"/>
              </a:rPr>
              <a:t></a:t>
            </a:r>
            <a:r>
              <a:rPr lang="it-IT" sz="1400" dirty="0" smtClean="0"/>
              <a:t>100 Hz regime and </a:t>
            </a:r>
            <a:r>
              <a:rPr lang="it-IT" sz="1400" dirty="0" err="1" smtClean="0"/>
              <a:t>there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an </a:t>
            </a:r>
            <a:r>
              <a:rPr lang="it-IT" sz="1400" dirty="0" err="1" smtClean="0"/>
              <a:t>extremely</a:t>
            </a:r>
            <a:r>
              <a:rPr lang="it-IT" sz="1400" dirty="0" smtClean="0"/>
              <a:t> strong </a:t>
            </a:r>
            <a:r>
              <a:rPr lang="it-IT" sz="1400" dirty="0" err="1" smtClean="0"/>
              <a:t>interest</a:t>
            </a:r>
            <a:r>
              <a:rPr lang="it-IT" sz="1400" dirty="0" smtClean="0"/>
              <a:t> (Compact Light, </a:t>
            </a:r>
            <a:r>
              <a:rPr lang="it-IT" sz="1400" dirty="0" err="1" smtClean="0"/>
              <a:t>as</a:t>
            </a:r>
            <a:r>
              <a:rPr lang="it-IT" sz="1400" dirty="0" smtClean="0"/>
              <a:t> </a:t>
            </a:r>
            <a:r>
              <a:rPr lang="it-IT" sz="1400" dirty="0" err="1" smtClean="0"/>
              <a:t>example</a:t>
            </a:r>
            <a:r>
              <a:rPr lang="it-IT" sz="1400" dirty="0" smtClean="0"/>
              <a:t>) to </a:t>
            </a:r>
            <a:r>
              <a:rPr lang="it-IT" sz="1400" dirty="0" err="1" smtClean="0"/>
              <a:t>reach</a:t>
            </a:r>
            <a:r>
              <a:rPr lang="it-IT" sz="1400" dirty="0" smtClean="0"/>
              <a:t> the </a:t>
            </a:r>
            <a:r>
              <a:rPr lang="it-IT" sz="1400" dirty="0" err="1" smtClean="0"/>
              <a:t>possibility</a:t>
            </a:r>
            <a:r>
              <a:rPr lang="it-IT" sz="1400" dirty="0" smtClean="0"/>
              <a:t> of kHz </a:t>
            </a:r>
            <a:r>
              <a:rPr lang="it-IT" sz="1400" dirty="0" err="1" smtClean="0"/>
              <a:t>operation</a:t>
            </a:r>
            <a:r>
              <a:rPr lang="it-IT" sz="1400" dirty="0" smtClean="0"/>
              <a:t>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4564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8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381" y="1197000"/>
            <a:ext cx="890661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Design and </a:t>
            </a:r>
            <a:r>
              <a:rPr lang="it-IT" b="1" dirty="0" err="1" smtClean="0">
                <a:solidFill>
                  <a:srgbClr val="002060"/>
                </a:solidFill>
              </a:rPr>
              <a:t>realization</a:t>
            </a:r>
            <a:r>
              <a:rPr lang="it-IT" b="1" dirty="0" smtClean="0">
                <a:solidFill>
                  <a:srgbClr val="002060"/>
                </a:solidFill>
              </a:rPr>
              <a:t> of the C band </a:t>
            </a:r>
            <a:r>
              <a:rPr lang="it-IT" b="1" dirty="0" err="1" smtClean="0">
                <a:solidFill>
                  <a:srgbClr val="002060"/>
                </a:solidFill>
              </a:rPr>
              <a:t>gun</a:t>
            </a:r>
            <a:r>
              <a:rPr lang="it-IT" b="1" dirty="0" smtClean="0">
                <a:solidFill>
                  <a:srgbClr val="002060"/>
                </a:solidFill>
              </a:rPr>
              <a:t>: </a:t>
            </a:r>
          </a:p>
          <a:p>
            <a:pPr marL="342900" indent="-342900">
              <a:buAutoNum type="arabicPeriod"/>
            </a:pPr>
            <a:endParaRPr lang="it-IT" b="1" dirty="0" smtClean="0">
              <a:solidFill>
                <a:srgbClr val="002060"/>
              </a:solidFill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RF </a:t>
            </a:r>
            <a:r>
              <a:rPr lang="it-IT" dirty="0">
                <a:solidFill>
                  <a:srgbClr val="002060"/>
                </a:solidFill>
              </a:rPr>
              <a:t>design, </a:t>
            </a:r>
            <a:r>
              <a:rPr lang="it-IT" dirty="0" err="1">
                <a:solidFill>
                  <a:srgbClr val="002060"/>
                </a:solidFill>
              </a:rPr>
              <a:t>mechanical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drawings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realization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(LNF)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Thermal </a:t>
            </a:r>
            <a:r>
              <a:rPr lang="it-IT" dirty="0" err="1">
                <a:solidFill>
                  <a:srgbClr val="002060"/>
                </a:solidFill>
              </a:rPr>
              <a:t>analysis</a:t>
            </a:r>
            <a:r>
              <a:rPr lang="it-IT" dirty="0">
                <a:solidFill>
                  <a:srgbClr val="002060"/>
                </a:solidFill>
              </a:rPr>
              <a:t> 1 kHz </a:t>
            </a:r>
            <a:r>
              <a:rPr lang="it-IT" dirty="0" smtClean="0">
                <a:solidFill>
                  <a:srgbClr val="002060"/>
                </a:solidFill>
              </a:rPr>
              <a:t>regime </a:t>
            </a:r>
            <a:r>
              <a:rPr lang="it-IT" b="1" dirty="0" smtClean="0">
                <a:solidFill>
                  <a:srgbClr val="002060"/>
                </a:solidFill>
              </a:rPr>
              <a:t>(</a:t>
            </a:r>
            <a:r>
              <a:rPr lang="it-IT" b="1" dirty="0">
                <a:solidFill>
                  <a:srgbClr val="002060"/>
                </a:solidFill>
              </a:rPr>
              <a:t>LNF and INFN ROMA</a:t>
            </a:r>
            <a:r>
              <a:rPr lang="it-IT" b="1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it-IT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Design </a:t>
            </a:r>
            <a:r>
              <a:rPr lang="it-IT" b="1" dirty="0" err="1" smtClean="0">
                <a:solidFill>
                  <a:srgbClr val="002060"/>
                </a:solidFill>
              </a:rPr>
              <a:t>realization</a:t>
            </a:r>
            <a:r>
              <a:rPr lang="it-IT" b="1" dirty="0" smtClean="0">
                <a:solidFill>
                  <a:srgbClr val="002060"/>
                </a:solidFill>
              </a:rPr>
              <a:t> of the mode </a:t>
            </a:r>
            <a:r>
              <a:rPr lang="it-IT" b="1" dirty="0" err="1" smtClean="0">
                <a:solidFill>
                  <a:srgbClr val="002060"/>
                </a:solidFill>
              </a:rPr>
              <a:t>launcher</a:t>
            </a:r>
            <a:r>
              <a:rPr lang="it-IT" b="1" dirty="0" smtClean="0">
                <a:solidFill>
                  <a:srgbClr val="002060"/>
                </a:solidFill>
              </a:rPr>
              <a:t> (</a:t>
            </a:r>
            <a:r>
              <a:rPr lang="it-IT" b="1" dirty="0">
                <a:solidFill>
                  <a:srgbClr val="002060"/>
                </a:solidFill>
              </a:rPr>
              <a:t>INFN </a:t>
            </a:r>
            <a:r>
              <a:rPr lang="it-IT" b="1" dirty="0" smtClean="0">
                <a:solidFill>
                  <a:srgbClr val="002060"/>
                </a:solidFill>
              </a:rPr>
              <a:t>ROMA)</a:t>
            </a:r>
            <a:endParaRPr lang="it-IT" b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it-IT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High </a:t>
            </a:r>
            <a:r>
              <a:rPr lang="it-IT" b="1" dirty="0" err="1" smtClean="0">
                <a:solidFill>
                  <a:srgbClr val="002060"/>
                </a:solidFill>
              </a:rPr>
              <a:t>power</a:t>
            </a:r>
            <a:r>
              <a:rPr lang="it-IT" b="1" dirty="0" smtClean="0">
                <a:solidFill>
                  <a:srgbClr val="002060"/>
                </a:solidFill>
              </a:rPr>
              <a:t> test of the </a:t>
            </a:r>
            <a:r>
              <a:rPr lang="it-IT" b="1" dirty="0" err="1" smtClean="0">
                <a:solidFill>
                  <a:srgbClr val="002060"/>
                </a:solidFill>
              </a:rPr>
              <a:t>gun</a:t>
            </a:r>
            <a:r>
              <a:rPr lang="it-IT" b="1" dirty="0" smtClean="0">
                <a:solidFill>
                  <a:srgbClr val="002060"/>
                </a:solidFill>
              </a:rPr>
              <a:t> and mode </a:t>
            </a:r>
            <a:r>
              <a:rPr lang="it-IT" b="1" dirty="0" err="1" smtClean="0">
                <a:solidFill>
                  <a:srgbClr val="002060"/>
                </a:solidFill>
              </a:rPr>
              <a:t>launcher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</a:rPr>
              <a:t>at</a:t>
            </a:r>
            <a:r>
              <a:rPr lang="it-IT" b="1" dirty="0" smtClean="0">
                <a:solidFill>
                  <a:srgbClr val="002060"/>
                </a:solidFill>
              </a:rPr>
              <a:t> PSI or </a:t>
            </a:r>
            <a:r>
              <a:rPr lang="it-IT" b="1" dirty="0" err="1" smtClean="0">
                <a:solidFill>
                  <a:srgbClr val="002060"/>
                </a:solidFill>
              </a:rPr>
              <a:t>at</a:t>
            </a:r>
            <a:r>
              <a:rPr lang="it-IT" b="1" dirty="0" smtClean="0">
                <a:solidFill>
                  <a:srgbClr val="002060"/>
                </a:solidFill>
              </a:rPr>
              <a:t> SPARC_LAB (LNF)</a:t>
            </a:r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i="1" dirty="0" err="1" smtClean="0"/>
              <a:t>Beam</a:t>
            </a:r>
            <a:r>
              <a:rPr lang="it-IT" b="1" i="1" dirty="0" smtClean="0"/>
              <a:t> </a:t>
            </a:r>
            <a:r>
              <a:rPr lang="it-IT" b="1" i="1" dirty="0" err="1" smtClean="0"/>
              <a:t>dynamics</a:t>
            </a:r>
            <a:r>
              <a:rPr lang="it-IT" b="1" i="1" dirty="0" smtClean="0"/>
              <a:t> </a:t>
            </a:r>
            <a:r>
              <a:rPr lang="it-IT" i="1" dirty="0" err="1" smtClean="0"/>
              <a:t>studies</a:t>
            </a:r>
            <a:r>
              <a:rPr lang="it-IT" i="1" dirty="0" smtClean="0"/>
              <a:t> for </a:t>
            </a:r>
            <a:r>
              <a:rPr lang="it-IT" i="1" dirty="0" err="1" smtClean="0"/>
              <a:t>different</a:t>
            </a:r>
            <a:r>
              <a:rPr lang="it-IT" i="1" dirty="0" smtClean="0"/>
              <a:t> </a:t>
            </a:r>
            <a:r>
              <a:rPr lang="it-IT" i="1" dirty="0" err="1" smtClean="0"/>
              <a:t>working</a:t>
            </a:r>
            <a:r>
              <a:rPr lang="it-IT" i="1" dirty="0" smtClean="0"/>
              <a:t> </a:t>
            </a:r>
            <a:r>
              <a:rPr lang="it-IT" i="1" dirty="0" err="1" smtClean="0"/>
              <a:t>points</a:t>
            </a:r>
            <a:r>
              <a:rPr lang="it-IT" i="1" dirty="0" smtClean="0"/>
              <a:t>: </a:t>
            </a:r>
            <a:r>
              <a:rPr lang="it-IT" i="1" dirty="0" err="1" smtClean="0"/>
              <a:t>Eupraxia@SPARC_LAB</a:t>
            </a:r>
            <a:r>
              <a:rPr lang="it-IT" i="1" dirty="0" smtClean="0"/>
              <a:t>, Compact Light, Electron </a:t>
            </a:r>
            <a:r>
              <a:rPr lang="it-IT" i="1" dirty="0" err="1" smtClean="0"/>
              <a:t>beam</a:t>
            </a:r>
            <a:r>
              <a:rPr lang="it-IT" i="1" dirty="0" smtClean="0"/>
              <a:t> </a:t>
            </a:r>
            <a:r>
              <a:rPr lang="it-IT" i="1" dirty="0" err="1" smtClean="0"/>
              <a:t>diffraction</a:t>
            </a:r>
            <a:r>
              <a:rPr lang="it-IT" i="1" dirty="0" smtClean="0"/>
              <a:t> </a:t>
            </a:r>
            <a:r>
              <a:rPr lang="it-IT" i="1" dirty="0" err="1" smtClean="0"/>
              <a:t>sources</a:t>
            </a:r>
            <a:r>
              <a:rPr lang="it-IT" i="1" dirty="0"/>
              <a:t> </a:t>
            </a:r>
            <a:r>
              <a:rPr lang="it-IT" i="1" dirty="0" smtClean="0"/>
              <a:t>(</a:t>
            </a:r>
            <a:r>
              <a:rPr lang="it-IT" b="1" i="1" dirty="0" smtClean="0"/>
              <a:t>LNF</a:t>
            </a:r>
            <a:r>
              <a:rPr lang="it-IT" i="1" dirty="0" smtClean="0"/>
              <a:t>)</a:t>
            </a:r>
          </a:p>
          <a:p>
            <a:pPr marL="342900" indent="-342900">
              <a:buAutoNum type="arabicPeriod"/>
            </a:pPr>
            <a:endParaRPr lang="it-IT" i="1" dirty="0"/>
          </a:p>
          <a:p>
            <a:pPr marL="342900" indent="-342900">
              <a:buAutoNum type="arabicPeriod"/>
            </a:pPr>
            <a:r>
              <a:rPr lang="it-IT" b="1" i="1" dirty="0" err="1" smtClean="0"/>
              <a:t>Solenoid</a:t>
            </a:r>
            <a:r>
              <a:rPr lang="it-IT" b="1" i="1" dirty="0" smtClean="0"/>
              <a:t> </a:t>
            </a:r>
            <a:r>
              <a:rPr lang="it-IT" i="1" dirty="0" smtClean="0"/>
              <a:t>design for a complete C-band </a:t>
            </a:r>
            <a:r>
              <a:rPr lang="it-IT" i="1" dirty="0" err="1" smtClean="0"/>
              <a:t>based</a:t>
            </a:r>
            <a:r>
              <a:rPr lang="it-IT" i="1" dirty="0" smtClean="0"/>
              <a:t> photo-</a:t>
            </a:r>
            <a:r>
              <a:rPr lang="it-IT" i="1" dirty="0" err="1" smtClean="0"/>
              <a:t>injector</a:t>
            </a:r>
            <a:r>
              <a:rPr lang="it-IT" i="1" dirty="0" smtClean="0"/>
              <a:t> (</a:t>
            </a:r>
            <a:r>
              <a:rPr lang="it-IT" b="1" i="1" dirty="0" smtClean="0"/>
              <a:t>LNF</a:t>
            </a:r>
            <a:r>
              <a:rPr lang="it-IT" i="1" dirty="0" smtClean="0"/>
              <a:t>)</a:t>
            </a:r>
            <a:endParaRPr lang="it-IT" i="1" dirty="0"/>
          </a:p>
          <a:p>
            <a:pPr marL="342900" indent="-342900">
              <a:buAutoNum type="arabicPeriod"/>
            </a:pPr>
            <a:endParaRPr lang="it-IT" i="1" dirty="0" smtClean="0"/>
          </a:p>
          <a:p>
            <a:pPr marL="342900" indent="-342900">
              <a:buAutoNum type="arabicPeriod"/>
            </a:pPr>
            <a:r>
              <a:rPr lang="it-IT" b="1" i="1" dirty="0" smtClean="0"/>
              <a:t>Dark </a:t>
            </a:r>
            <a:r>
              <a:rPr lang="it-IT" b="1" i="1" dirty="0" err="1" smtClean="0"/>
              <a:t>current</a:t>
            </a:r>
            <a:r>
              <a:rPr lang="it-IT" b="1" i="1" dirty="0" smtClean="0"/>
              <a:t> </a:t>
            </a:r>
            <a:r>
              <a:rPr lang="it-IT" i="1" dirty="0" err="1" smtClean="0"/>
              <a:t>simulations</a:t>
            </a:r>
            <a:r>
              <a:rPr lang="it-IT" i="1" dirty="0" smtClean="0"/>
              <a:t> and </a:t>
            </a:r>
            <a:r>
              <a:rPr lang="it-IT" i="1" dirty="0" err="1" smtClean="0"/>
              <a:t>cathode</a:t>
            </a:r>
            <a:r>
              <a:rPr lang="it-IT" i="1" dirty="0" smtClean="0"/>
              <a:t> </a:t>
            </a:r>
            <a:r>
              <a:rPr lang="it-IT" i="1" dirty="0" err="1" smtClean="0"/>
              <a:t>material</a:t>
            </a:r>
            <a:r>
              <a:rPr lang="it-IT" i="1" dirty="0" smtClean="0"/>
              <a:t> </a:t>
            </a:r>
            <a:r>
              <a:rPr lang="it-IT" i="1" dirty="0" err="1" smtClean="0"/>
              <a:t>sudies</a:t>
            </a:r>
            <a:r>
              <a:rPr lang="it-IT" i="1" dirty="0" smtClean="0"/>
              <a:t> (</a:t>
            </a:r>
            <a:r>
              <a:rPr lang="it-IT" b="1" i="1" dirty="0" smtClean="0"/>
              <a:t>LNF</a:t>
            </a:r>
            <a:r>
              <a:rPr lang="it-IT" i="1" dirty="0" smtClean="0"/>
              <a:t>)</a:t>
            </a:r>
            <a:endParaRPr lang="it-IT" i="1" dirty="0"/>
          </a:p>
          <a:p>
            <a:pPr marL="342900" indent="-342900">
              <a:buAutoNum type="arabicPeriod"/>
            </a:pPr>
            <a:endParaRPr lang="it-IT" i="1" dirty="0" smtClean="0"/>
          </a:p>
          <a:p>
            <a:pPr marL="342900" indent="-342900">
              <a:buAutoNum type="arabicPeriod"/>
            </a:pPr>
            <a:r>
              <a:rPr lang="it-IT" b="1" i="1" dirty="0" smtClean="0"/>
              <a:t>Laser </a:t>
            </a:r>
            <a:r>
              <a:rPr lang="it-IT" b="1" i="1" dirty="0" err="1" smtClean="0"/>
              <a:t>injection</a:t>
            </a:r>
            <a:r>
              <a:rPr lang="it-IT" b="1" i="1" dirty="0" smtClean="0"/>
              <a:t> </a:t>
            </a:r>
            <a:r>
              <a:rPr lang="it-IT" i="1" dirty="0" err="1" smtClean="0"/>
              <a:t>system</a:t>
            </a:r>
            <a:r>
              <a:rPr lang="it-IT" i="1" dirty="0" smtClean="0"/>
              <a:t> (</a:t>
            </a:r>
            <a:r>
              <a:rPr lang="it-IT" b="1" i="1" dirty="0" smtClean="0"/>
              <a:t>LNF</a:t>
            </a:r>
            <a:r>
              <a:rPr lang="it-IT" i="1" dirty="0" smtClean="0"/>
              <a:t>)</a:t>
            </a:r>
            <a:endParaRPr lang="it-IT" i="1" dirty="0"/>
          </a:p>
          <a:p>
            <a:pPr marL="342900" indent="-342900">
              <a:buAutoNum type="arabicPeriod"/>
            </a:pPr>
            <a:endParaRPr lang="it-IT" i="1" dirty="0" smtClean="0"/>
          </a:p>
          <a:p>
            <a:pPr marL="342900" indent="-342900">
              <a:buAutoNum type="arabicPeriod"/>
            </a:pPr>
            <a:r>
              <a:rPr lang="it-IT" b="1" i="1" dirty="0" err="1" smtClean="0"/>
              <a:t>Diagnostics</a:t>
            </a:r>
            <a:r>
              <a:rPr lang="it-IT" i="1" dirty="0" smtClean="0"/>
              <a:t> for the C-band photo-</a:t>
            </a:r>
            <a:r>
              <a:rPr lang="it-IT" i="1" dirty="0" err="1" smtClean="0"/>
              <a:t>injector</a:t>
            </a:r>
            <a:r>
              <a:rPr lang="it-IT" i="1" dirty="0" smtClean="0"/>
              <a:t> </a:t>
            </a:r>
            <a:r>
              <a:rPr lang="it-IT" b="1" i="1" dirty="0" smtClean="0"/>
              <a:t>(</a:t>
            </a:r>
            <a:r>
              <a:rPr lang="it-IT" b="1" dirty="0"/>
              <a:t>LNF and INFN ROMA</a:t>
            </a:r>
            <a:r>
              <a:rPr lang="it-IT" b="1" i="1" dirty="0" smtClean="0"/>
              <a:t>)</a:t>
            </a:r>
            <a:endParaRPr lang="it-IT" b="1" i="1" dirty="0"/>
          </a:p>
        </p:txBody>
      </p:sp>
      <p:sp>
        <p:nvSpPr>
          <p:cNvPr id="3" name="Rettangolo 2"/>
          <p:cNvSpPr/>
          <p:nvPr/>
        </p:nvSpPr>
        <p:spPr>
          <a:xfrm>
            <a:off x="1661533" y="0"/>
            <a:ext cx="6472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GOALS OF THE PROJECT AND WORK ORGANIZATION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" y="27155"/>
            <a:ext cx="1058619" cy="66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14057</TotalTime>
  <Words>2425</Words>
  <Application>Microsoft Office PowerPoint</Application>
  <PresentationFormat>Presentazione su schermo (4:3)</PresentationFormat>
  <Paragraphs>325</Paragraphs>
  <Slides>16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Tema di Office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 Alesini</dc:creator>
  <cp:lastModifiedBy>David Alesini</cp:lastModifiedBy>
  <cp:revision>291</cp:revision>
  <dcterms:created xsi:type="dcterms:W3CDTF">2019-04-02T20:27:34Z</dcterms:created>
  <dcterms:modified xsi:type="dcterms:W3CDTF">2019-07-08T14:19:02Z</dcterms:modified>
</cp:coreProperties>
</file>