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8" r:id="rId3"/>
    <p:sldId id="284" r:id="rId4"/>
    <p:sldId id="294" r:id="rId5"/>
    <p:sldId id="300" r:id="rId6"/>
    <p:sldId id="261" r:id="rId7"/>
    <p:sldId id="299" r:id="rId8"/>
    <p:sldId id="295" r:id="rId9"/>
    <p:sldId id="296" r:id="rId10"/>
    <p:sldId id="297" r:id="rId11"/>
    <p:sldId id="288" r:id="rId12"/>
    <p:sldId id="293" r:id="rId13"/>
    <p:sldId id="292" r:id="rId14"/>
    <p:sldId id="289" r:id="rId15"/>
    <p:sldId id="290" r:id="rId16"/>
    <p:sldId id="29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oli" initials="s" lastIdx="1" clrIdx="0">
    <p:extLst>
      <p:ext uri="{19B8F6BF-5375-455C-9EA6-DF929625EA0E}">
        <p15:presenceInfo xmlns:p15="http://schemas.microsoft.com/office/powerpoint/2012/main" userId="spio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74CCD4"/>
    <a:srgbClr val="1D3460"/>
    <a:srgbClr val="00B050"/>
    <a:srgbClr val="00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60"/>
  </p:normalViewPr>
  <p:slideViewPr>
    <p:cSldViewPr snapToGrid="0">
      <p:cViewPr varScale="1">
        <p:scale>
          <a:sx n="83" d="100"/>
          <a:sy n="83" d="100"/>
        </p:scale>
        <p:origin x="43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A5B93-6D09-48C2-B489-A10FA72CF25C}" type="datetimeFigureOut">
              <a:rPr lang="it-IT" smtClean="0"/>
              <a:t>09/07/2019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1AEA3-1930-4D28-AE9A-F8F89956062F}" type="slidenum">
              <a:rPr lang="it-IT" smtClean="0"/>
              <a:t>‹N›</a:t>
            </a:fld>
            <a:endParaRPr lang="it-IT"/>
          </a:p>
        </p:txBody>
      </p:sp>
    </p:spTree>
    <p:extLst>
      <p:ext uri="{BB962C8B-B14F-4D97-AF65-F5344CB8AC3E}">
        <p14:creationId xmlns:p14="http://schemas.microsoft.com/office/powerpoint/2010/main" val="22915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5</a:t>
            </a:fld>
            <a:endParaRPr lang="it-IT"/>
          </a:p>
        </p:txBody>
      </p:sp>
    </p:spTree>
    <p:extLst>
      <p:ext uri="{BB962C8B-B14F-4D97-AF65-F5344CB8AC3E}">
        <p14:creationId xmlns:p14="http://schemas.microsoft.com/office/powerpoint/2010/main" val="173676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6</a:t>
            </a:fld>
            <a:endParaRPr lang="it-IT"/>
          </a:p>
        </p:txBody>
      </p:sp>
    </p:spTree>
    <p:extLst>
      <p:ext uri="{BB962C8B-B14F-4D97-AF65-F5344CB8AC3E}">
        <p14:creationId xmlns:p14="http://schemas.microsoft.com/office/powerpoint/2010/main" val="161389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7</a:t>
            </a:fld>
            <a:endParaRPr lang="it-IT"/>
          </a:p>
        </p:txBody>
      </p:sp>
    </p:spTree>
    <p:extLst>
      <p:ext uri="{BB962C8B-B14F-4D97-AF65-F5344CB8AC3E}">
        <p14:creationId xmlns:p14="http://schemas.microsoft.com/office/powerpoint/2010/main" val="173276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8</a:t>
            </a:fld>
            <a:endParaRPr lang="it-IT"/>
          </a:p>
        </p:txBody>
      </p:sp>
    </p:spTree>
    <p:extLst>
      <p:ext uri="{BB962C8B-B14F-4D97-AF65-F5344CB8AC3E}">
        <p14:creationId xmlns:p14="http://schemas.microsoft.com/office/powerpoint/2010/main" val="370793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9</a:t>
            </a:fld>
            <a:endParaRPr lang="it-IT"/>
          </a:p>
        </p:txBody>
      </p:sp>
    </p:spTree>
    <p:extLst>
      <p:ext uri="{BB962C8B-B14F-4D97-AF65-F5344CB8AC3E}">
        <p14:creationId xmlns:p14="http://schemas.microsoft.com/office/powerpoint/2010/main" val="38823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safety life cycle is defined as an engineering process that includes all of the steps necessary to achieve required functional safety.</a:t>
            </a:r>
          </a:p>
          <a:p>
            <a:endParaRPr lang="it-IT" dirty="0" smtClean="0"/>
          </a:p>
          <a:p>
            <a:r>
              <a:rPr lang="en-US" dirty="0" smtClean="0"/>
              <a:t>This also includes assigning a safety integrity level (SIL) or risk reduction factor required for each safety function. Safety integrity levels are order of magnitude levels of risk reduction. </a:t>
            </a:r>
          </a:p>
          <a:p>
            <a:endParaRPr lang="en-US" dirty="0" smtClean="0"/>
          </a:p>
          <a:p>
            <a:r>
              <a:rPr lang="it-IT" dirty="0" smtClean="0"/>
              <a:t>Safety </a:t>
            </a:r>
            <a:r>
              <a:rPr lang="it-IT" dirty="0" err="1" smtClean="0"/>
              <a:t>plan</a:t>
            </a:r>
            <a:r>
              <a:rPr lang="it-IT" dirty="0" smtClean="0"/>
              <a:t> for</a:t>
            </a:r>
            <a:r>
              <a:rPr lang="it-IT" baseline="0" dirty="0" smtClean="0"/>
              <a:t> </a:t>
            </a:r>
            <a:r>
              <a:rPr lang="it-IT" baseline="0" dirty="0" err="1" smtClean="0"/>
              <a:t>desuign</a:t>
            </a:r>
            <a:r>
              <a:rPr lang="it-IT" baseline="0" dirty="0" smtClean="0"/>
              <a:t> e </a:t>
            </a:r>
            <a:r>
              <a:rPr lang="it-IT" baseline="0" dirty="0" err="1" smtClean="0"/>
              <a:t>maintenance</a:t>
            </a:r>
            <a:endParaRPr lang="it-IT" dirty="0"/>
          </a:p>
        </p:txBody>
      </p:sp>
      <p:sp>
        <p:nvSpPr>
          <p:cNvPr id="4" name="Segnaposto numero diapositiva 3"/>
          <p:cNvSpPr>
            <a:spLocks noGrp="1"/>
          </p:cNvSpPr>
          <p:nvPr>
            <p:ph type="sldNum" sz="quarter" idx="10"/>
          </p:nvPr>
        </p:nvSpPr>
        <p:spPr/>
        <p:txBody>
          <a:bodyPr/>
          <a:lstStyle/>
          <a:p>
            <a:fld id="{9581AEA3-1930-4D28-AE9A-F8F89956062F}" type="slidenum">
              <a:rPr lang="it-IT" smtClean="0"/>
              <a:t>10</a:t>
            </a:fld>
            <a:endParaRPr lang="it-IT"/>
          </a:p>
        </p:txBody>
      </p:sp>
    </p:spTree>
    <p:extLst>
      <p:ext uri="{BB962C8B-B14F-4D97-AF65-F5344CB8AC3E}">
        <p14:creationId xmlns:p14="http://schemas.microsoft.com/office/powerpoint/2010/main" val="360196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8A5B63-8EF5-48D4-85A5-9E5DA1E79BE6}" type="datetime1">
              <a:rPr lang="it-IT" smtClean="0"/>
              <a:t>09/07/2019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35672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2C7805F-6797-4D95-8A3F-30084EC69C9A}" type="datetime1">
              <a:rPr lang="it-IT" smtClean="0"/>
              <a:t>09/07/2019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999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C55123-7931-46AA-AFDC-31200005FF0F}" type="datetime1">
              <a:rPr lang="it-IT" smtClean="0"/>
              <a:t>09/07/2019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9356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00E805-31F6-4F36-8AC2-C802CB948FA7}" type="datetime1">
              <a:rPr lang="it-IT" smtClean="0"/>
              <a:t>09/07/2019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867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48E8FF1-28D3-4181-836B-611753BEF972}" type="datetime1">
              <a:rPr lang="it-IT" smtClean="0"/>
              <a:t>09/07/2019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500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462736-7C7E-4500-A2B0-43B388459A79}" type="datetime1">
              <a:rPr lang="it-IT" smtClean="0"/>
              <a:t>09/07/2019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23726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90F098-745D-429D-A71B-C66585744E67}" type="datetime1">
              <a:rPr lang="it-IT" smtClean="0"/>
              <a:t>09/07/2019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207182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40A593B-1986-4A30-A629-29E79D521634}" type="datetime1">
              <a:rPr lang="it-IT" smtClean="0"/>
              <a:t>09/07/2019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45447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532D50-0636-4085-BE23-F2C06408C713}" type="datetime1">
              <a:rPr lang="it-IT" smtClean="0"/>
              <a:t>09/07/2019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402159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2162A33-7742-48AC-8FB0-91CA0D47CA2C}" type="datetime1">
              <a:rPr lang="it-IT" smtClean="0"/>
              <a:t>09/07/2019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151785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223E1DD-0556-4FEE-A64A-B7D805A9D494}" type="datetime1">
              <a:rPr lang="it-IT" smtClean="0"/>
              <a:t>09/07/2019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104624-3FE2-4196-91E0-38C47062A026}" type="slidenum">
              <a:rPr lang="it-IT" smtClean="0"/>
              <a:t>‹N›</a:t>
            </a:fld>
            <a:endParaRPr lang="it-IT"/>
          </a:p>
        </p:txBody>
      </p:sp>
    </p:spTree>
    <p:extLst>
      <p:ext uri="{BB962C8B-B14F-4D97-AF65-F5344CB8AC3E}">
        <p14:creationId xmlns:p14="http://schemas.microsoft.com/office/powerpoint/2010/main" val="204738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30749-27E8-4BA9-B974-8EE0146D81BA}" type="datetime1">
              <a:rPr lang="it-IT" smtClean="0"/>
              <a:t>09/07/2019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04624-3FE2-4196-91E0-38C47062A026}" type="slidenum">
              <a:rPr lang="it-IT" smtClean="0"/>
              <a:t>‹N›</a:t>
            </a:fld>
            <a:endParaRPr lang="it-IT"/>
          </a:p>
        </p:txBody>
      </p:sp>
    </p:spTree>
    <p:extLst>
      <p:ext uri="{BB962C8B-B14F-4D97-AF65-F5344CB8AC3E}">
        <p14:creationId xmlns:p14="http://schemas.microsoft.com/office/powerpoint/2010/main" val="117293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7640" y="1985962"/>
            <a:ext cx="9144000" cy="3236277"/>
          </a:xfrm>
        </p:spPr>
        <p:txBody>
          <a:bodyPr>
            <a:normAutofit/>
          </a:bodyPr>
          <a:lstStyle/>
          <a:p>
            <a:r>
              <a:rPr lang="it-IT" sz="3200" b="1" dirty="0" smtClean="0">
                <a:solidFill>
                  <a:srgbClr val="0070C0"/>
                </a:solidFill>
              </a:rPr>
              <a:t>Consiglio di Laboratorio</a:t>
            </a:r>
            <a:br>
              <a:rPr lang="it-IT" sz="3200" b="1" dirty="0" smtClean="0">
                <a:solidFill>
                  <a:srgbClr val="0070C0"/>
                </a:solidFill>
              </a:rPr>
            </a:br>
            <a:r>
              <a:rPr lang="it-IT" sz="3200" b="1" dirty="0" smtClean="0">
                <a:solidFill>
                  <a:srgbClr val="0070C0"/>
                </a:solidFill>
              </a:rPr>
              <a:t>Preventivi 2020</a:t>
            </a:r>
            <a:br>
              <a:rPr lang="it-IT" sz="3200" b="1" dirty="0" smtClean="0">
                <a:solidFill>
                  <a:srgbClr val="0070C0"/>
                </a:solidFill>
              </a:rPr>
            </a:br>
            <a:r>
              <a:rPr lang="it-IT" sz="4000" b="1" dirty="0">
                <a:solidFill>
                  <a:srgbClr val="0070C0"/>
                </a:solidFill>
              </a:rPr>
              <a:t/>
            </a:r>
            <a:br>
              <a:rPr lang="it-IT" sz="4000" b="1" dirty="0">
                <a:solidFill>
                  <a:srgbClr val="0070C0"/>
                </a:solidFill>
              </a:rPr>
            </a:br>
            <a:r>
              <a:rPr lang="it-IT" b="1" dirty="0" err="1" smtClean="0">
                <a:solidFill>
                  <a:srgbClr val="0070C0"/>
                </a:solidFill>
              </a:rPr>
              <a:t>Singularity</a:t>
            </a:r>
            <a:r>
              <a:rPr lang="it-IT" b="1" dirty="0" smtClean="0">
                <a:solidFill>
                  <a:srgbClr val="0070C0"/>
                </a:solidFill>
              </a:rPr>
              <a:t/>
            </a:r>
            <a:br>
              <a:rPr lang="it-IT" b="1" dirty="0" smtClean="0">
                <a:solidFill>
                  <a:srgbClr val="0070C0"/>
                </a:solidFill>
              </a:rPr>
            </a:br>
            <a:r>
              <a:rPr lang="it-IT" sz="3600" b="1" dirty="0" smtClean="0">
                <a:solidFill>
                  <a:srgbClr val="0070C0"/>
                </a:solidFill>
              </a:rPr>
              <a:t>CSN5</a:t>
            </a:r>
            <a:endParaRPr lang="it-IT" b="1" dirty="0">
              <a:solidFill>
                <a:srgbClr val="0070C0"/>
              </a:solidFill>
            </a:endParaRPr>
          </a:p>
        </p:txBody>
      </p:sp>
      <p:sp>
        <p:nvSpPr>
          <p:cNvPr id="3" name="Sottotitolo 2"/>
          <p:cNvSpPr>
            <a:spLocks noGrp="1"/>
          </p:cNvSpPr>
          <p:nvPr>
            <p:ph type="subTitle" idx="1"/>
          </p:nvPr>
        </p:nvSpPr>
        <p:spPr>
          <a:xfrm>
            <a:off x="6727043" y="5549886"/>
            <a:ext cx="4290175" cy="1002853"/>
          </a:xfrm>
        </p:spPr>
        <p:txBody>
          <a:bodyPr/>
          <a:lstStyle/>
          <a:p>
            <a:pPr algn="r"/>
            <a:r>
              <a:rPr lang="it-IT" dirty="0" smtClean="0">
                <a:solidFill>
                  <a:srgbClr val="0070C0"/>
                </a:solidFill>
              </a:rPr>
              <a:t>Stefano Pioli</a:t>
            </a:r>
          </a:p>
          <a:p>
            <a:pPr algn="r"/>
            <a:r>
              <a:rPr lang="it-IT" dirty="0" smtClean="0">
                <a:solidFill>
                  <a:srgbClr val="0070C0"/>
                </a:solidFill>
              </a:rPr>
              <a:t>2019/07/09</a:t>
            </a:r>
            <a:endParaRPr lang="it-IT" dirty="0">
              <a:solidFill>
                <a:srgbClr val="0070C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671" y="337224"/>
            <a:ext cx="1481545" cy="1048121"/>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818" y="337224"/>
            <a:ext cx="1854368" cy="1048121"/>
          </a:xfrm>
          <a:prstGeom prst="rect">
            <a:avLst/>
          </a:prstGeom>
          <a:ln w="19050">
            <a:solidFill>
              <a:srgbClr val="1D3460"/>
            </a:solidFill>
          </a:ln>
        </p:spPr>
      </p:pic>
      <p:pic>
        <p:nvPicPr>
          <p:cNvPr id="3074" name="Picture 2" descr="INFN-LN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105" y="425667"/>
            <a:ext cx="1386190" cy="871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nf.infn.it/acceleratori/btf/picture/btf-logo-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7709" y="313310"/>
            <a:ext cx="1865444" cy="1095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sparc_la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676" y="0"/>
            <a:ext cx="2433472" cy="172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62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Sw</a:t>
            </a:r>
            <a:r>
              <a:rPr lang="it-IT" dirty="0" smtClean="0"/>
              <a:t> Development - AI</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10</a:t>
            </a:fld>
            <a:endParaRPr lang="it-IT" sz="1400" b="1" dirty="0">
              <a:solidFill>
                <a:schemeClr val="bg1"/>
              </a:solidFill>
            </a:endParaRPr>
          </a:p>
        </p:txBody>
      </p:sp>
      <mc:AlternateContent xmlns:mc="http://schemas.openxmlformats.org/markup-compatibility/2006" xmlns:a14="http://schemas.microsoft.com/office/drawing/2010/main">
        <mc:Choice Requires="a14">
          <p:sp>
            <p:nvSpPr>
              <p:cNvPr id="9" name="Rettangolo 8"/>
              <p:cNvSpPr/>
              <p:nvPr/>
            </p:nvSpPr>
            <p:spPr>
              <a:xfrm>
                <a:off x="7424296" y="1447056"/>
                <a:ext cx="4375406" cy="4524315"/>
              </a:xfrm>
              <a:prstGeom prst="rect">
                <a:avLst/>
              </a:prstGeom>
              <a:ln>
                <a:solidFill>
                  <a:schemeClr val="accent1">
                    <a:shade val="50000"/>
                  </a:schemeClr>
                </a:solidFill>
              </a:ln>
            </p:spPr>
            <p:txBody>
              <a:bodyPr wrap="square">
                <a:spAutoFit/>
              </a:bodyPr>
              <a:lstStyle/>
              <a:p>
                <a:pPr lvl="0" algn="just">
                  <a:spcBef>
                    <a:spcPts val="600"/>
                  </a:spcBef>
                  <a:spcAft>
                    <a:spcPts val="0"/>
                  </a:spcAft>
                </a:pPr>
                <a:r>
                  <a:rPr lang="en-GB" sz="1200" b="1" dirty="0" smtClean="0">
                    <a:latin typeface="Avenir Book"/>
                    <a:ea typeface="MS Mincho"/>
                    <a:cs typeface="Times New Roman" panose="02020603050405020304" pitchFamily="18" charset="0"/>
                  </a:rPr>
                  <a:t>Supervised </a:t>
                </a:r>
                <a:r>
                  <a:rPr lang="en-GB" sz="1200" b="1" dirty="0">
                    <a:latin typeface="Avenir Book"/>
                    <a:ea typeface="MS Mincho"/>
                    <a:cs typeface="Times New Roman" panose="02020603050405020304" pitchFamily="18" charset="0"/>
                  </a:rPr>
                  <a:t>learning - </a:t>
                </a:r>
                <a:r>
                  <a:rPr lang="en-GB" sz="1200" dirty="0">
                    <a:latin typeface="Avenir Book"/>
                    <a:ea typeface="MS Mincho"/>
                    <a:cs typeface="Times New Roman" panose="02020603050405020304" pitchFamily="18" charset="0"/>
                  </a:rPr>
                  <a:t>is the task of inferring a classification or regression from </a:t>
                </a:r>
                <a:r>
                  <a:rPr lang="en-GB" sz="1200" dirty="0" err="1">
                    <a:latin typeface="Avenir Book"/>
                    <a:ea typeface="MS Mincho"/>
                    <a:cs typeface="Times New Roman" panose="02020603050405020304" pitchFamily="18" charset="0"/>
                  </a:rPr>
                  <a:t>labeled</a:t>
                </a:r>
                <a:r>
                  <a:rPr lang="en-GB" sz="1200" dirty="0">
                    <a:latin typeface="Avenir Book"/>
                    <a:ea typeface="MS Mincho"/>
                    <a:cs typeface="Times New Roman" panose="02020603050405020304" pitchFamily="18" charset="0"/>
                  </a:rPr>
                  <a:t> training data of a well described a priori </a:t>
                </a:r>
                <a:r>
                  <a:rPr lang="en-GB" sz="1200" dirty="0" smtClean="0">
                    <a:latin typeface="Avenir Book"/>
                    <a:ea typeface="MS Mincho"/>
                    <a:cs typeface="Times New Roman" panose="02020603050405020304" pitchFamily="18" charset="0"/>
                  </a:rPr>
                  <a:t>environment. In </a:t>
                </a:r>
                <a:r>
                  <a:rPr lang="en-GB" sz="1200" dirty="0">
                    <a:latin typeface="Avenir Book"/>
                    <a:ea typeface="MS Mincho"/>
                    <a:cs typeface="Times New Roman" panose="02020603050405020304" pitchFamily="18" charset="0"/>
                  </a:rPr>
                  <a:t>its most abstract form, supervised learning consists in finding a function </a:t>
                </a:r>
                <a14:m>
                  <m:oMath xmlns:m="http://schemas.openxmlformats.org/officeDocument/2006/math">
                    <m:r>
                      <a:rPr lang="it-IT" sz="1200" i="1">
                        <a:latin typeface="Cambria Math" panose="02040503050406030204" pitchFamily="18" charset="0"/>
                        <a:ea typeface="MS Mincho"/>
                        <a:cs typeface="Times New Roman" panose="02020603050405020304" pitchFamily="18" charset="0"/>
                      </a:rPr>
                      <m:t>𝑓</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𝑋</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𝑌</m:t>
                    </m:r>
                  </m:oMath>
                </a14:m>
                <a:r>
                  <a:rPr lang="en-GB" sz="1200" dirty="0">
                    <a:latin typeface="Avenir Book"/>
                    <a:ea typeface="MS Mincho"/>
                    <a:cs typeface="Times New Roman" panose="02020603050405020304" pitchFamily="18" charset="0"/>
                  </a:rPr>
                  <a:t> that takes as input </a:t>
                </a:r>
                <a14:m>
                  <m:oMath xmlns:m="http://schemas.openxmlformats.org/officeDocument/2006/math">
                    <m:r>
                      <a:rPr lang="it-IT" sz="1200" i="1">
                        <a:latin typeface="Cambria Math" panose="02040503050406030204" pitchFamily="18" charset="0"/>
                        <a:ea typeface="MS Mincho"/>
                        <a:cs typeface="Times New Roman" panose="02020603050405020304" pitchFamily="18" charset="0"/>
                      </a:rPr>
                      <m:t>𝑥</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𝑋</m:t>
                    </m:r>
                  </m:oMath>
                </a14:m>
                <a:r>
                  <a:rPr lang="en-GB" sz="1200" dirty="0">
                    <a:latin typeface="Avenir Book"/>
                    <a:ea typeface="MS Mincho"/>
                    <a:cs typeface="Times New Roman" panose="02020603050405020304" pitchFamily="18" charset="0"/>
                  </a:rPr>
                  <a:t> and gives as output </a:t>
                </a:r>
                <a14:m>
                  <m:oMath xmlns:m="http://schemas.openxmlformats.org/officeDocument/2006/math">
                    <m:r>
                      <a:rPr lang="it-IT" sz="1200" i="1">
                        <a:latin typeface="Cambria Math" panose="02040503050406030204" pitchFamily="18" charset="0"/>
                        <a:ea typeface="MS Mincho"/>
                        <a:cs typeface="Times New Roman" panose="02020603050405020304" pitchFamily="18" charset="0"/>
                      </a:rPr>
                      <m:t>𝑦</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𝑌</m:t>
                    </m:r>
                  </m:oMath>
                </a14:m>
                <a:r>
                  <a:rPr lang="en-GB" sz="1200" dirty="0">
                    <a:latin typeface="Avenir Book"/>
                    <a:ea typeface="MS Mincho"/>
                    <a:cs typeface="Times New Roman" panose="02020603050405020304" pitchFamily="18" charset="0"/>
                  </a:rPr>
                  <a:t> (X and Y depend on the application) to achieve </a:t>
                </a:r>
                <a14:m>
                  <m:oMath xmlns:m="http://schemas.openxmlformats.org/officeDocument/2006/math">
                    <m:r>
                      <a:rPr lang="it-IT" sz="1200" i="1">
                        <a:latin typeface="Cambria Math" panose="02040503050406030204" pitchFamily="18" charset="0"/>
                        <a:ea typeface="MS Mincho"/>
                        <a:cs typeface="Times New Roman" panose="02020603050405020304" pitchFamily="18" charset="0"/>
                      </a:rPr>
                      <m:t>𝑦</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𝑓</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𝑥</m:t>
                    </m:r>
                    <m:r>
                      <a:rPr lang="en-GB" sz="1200" i="1">
                        <a:latin typeface="Cambria Math" panose="02040503050406030204" pitchFamily="18" charset="0"/>
                        <a:ea typeface="MS Mincho"/>
                        <a:cs typeface="Times New Roman" panose="02020603050405020304" pitchFamily="18" charset="0"/>
                      </a:rPr>
                      <m:t>)</m:t>
                    </m:r>
                  </m:oMath>
                </a14:m>
                <a:r>
                  <a:rPr lang="en-GB" sz="1200" dirty="0">
                    <a:latin typeface="Avenir Book"/>
                    <a:ea typeface="MS Mincho"/>
                    <a:cs typeface="Times New Roman" panose="02020603050405020304" pitchFamily="18" charset="0"/>
                  </a:rPr>
                  <a:t>. A supervised learning algorithm can be viewed as a function that maps a dataset of learning samples </a:t>
                </a:r>
                <a14:m>
                  <m:oMath xmlns:m="http://schemas.openxmlformats.org/officeDocument/2006/math">
                    <m:d>
                      <m:dPr>
                        <m:ctrlPr>
                          <a:rPr lang="en-GB" sz="1200" i="1">
                            <a:latin typeface="Cambria Math" panose="02040503050406030204" pitchFamily="18" charset="0"/>
                            <a:ea typeface="MS Mincho"/>
                            <a:cs typeface="Times New Roman" panose="02020603050405020304" pitchFamily="18" charset="0"/>
                          </a:rPr>
                        </m:ctrlPr>
                      </m:dPr>
                      <m:e>
                        <m:r>
                          <a:rPr lang="it-IT" sz="1200" i="1">
                            <a:latin typeface="Cambria Math" panose="02040503050406030204" pitchFamily="18" charset="0"/>
                            <a:ea typeface="MS Mincho"/>
                            <a:cs typeface="Times New Roman" panose="02020603050405020304" pitchFamily="18" charset="0"/>
                          </a:rPr>
                          <m:t>𝑥</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𝑦</m:t>
                        </m:r>
                      </m:e>
                    </m:d>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𝑋</m:t>
                    </m:r>
                    <m:r>
                      <a:rPr lang="en-GB" sz="1200" i="1">
                        <a:latin typeface="Cambria Math" panose="02040503050406030204" pitchFamily="18" charset="0"/>
                        <a:ea typeface="MS Mincho"/>
                        <a:cs typeface="Times New Roman" panose="02020603050405020304" pitchFamily="18" charset="0"/>
                      </a:rPr>
                      <m:t>,</m:t>
                    </m:r>
                    <m:r>
                      <a:rPr lang="it-IT" sz="1200" i="1">
                        <a:latin typeface="Cambria Math" panose="02040503050406030204" pitchFamily="18" charset="0"/>
                        <a:ea typeface="MS Mincho"/>
                        <a:cs typeface="Times New Roman" panose="02020603050405020304" pitchFamily="18" charset="0"/>
                      </a:rPr>
                      <m:t>𝑌</m:t>
                    </m:r>
                    <m:r>
                      <a:rPr lang="en-GB" sz="1200" i="1">
                        <a:latin typeface="Cambria Math" panose="02040503050406030204" pitchFamily="18" charset="0"/>
                        <a:ea typeface="MS Mincho"/>
                        <a:cs typeface="Times New Roman" panose="02020603050405020304" pitchFamily="18" charset="0"/>
                      </a:rPr>
                      <m:t>)</m:t>
                    </m:r>
                  </m:oMath>
                </a14:m>
                <a:r>
                  <a:rPr lang="en-GB" sz="1200" dirty="0">
                    <a:latin typeface="Avenir Book"/>
                    <a:ea typeface="MS Mincho"/>
                    <a:cs typeface="Times New Roman" panose="02020603050405020304" pitchFamily="18" charset="0"/>
                  </a:rPr>
                  <a:t> into a model</a:t>
                </a:r>
                <a:r>
                  <a:rPr lang="en-GB" sz="1200" dirty="0" smtClean="0">
                    <a:latin typeface="Avenir Book"/>
                    <a:ea typeface="MS Mincho"/>
                    <a:cs typeface="Times New Roman" panose="02020603050405020304" pitchFamily="18" charset="0"/>
                  </a:rPr>
                  <a:t>.</a:t>
                </a:r>
              </a:p>
              <a:p>
                <a:pPr marL="457200" algn="just">
                  <a:spcAft>
                    <a:spcPts val="0"/>
                  </a:spcAft>
                </a:pPr>
                <a:endParaRPr lang="en-GB" sz="1200" dirty="0">
                  <a:latin typeface="Avenir Book"/>
                  <a:ea typeface="MS Mincho"/>
                  <a:cs typeface="Times New Roman" panose="02020603050405020304" pitchFamily="18" charset="0"/>
                </a:endParaRPr>
              </a:p>
              <a:p>
                <a:pPr lvl="0" algn="just">
                  <a:spcAft>
                    <a:spcPts val="0"/>
                  </a:spcAft>
                </a:pPr>
                <a:r>
                  <a:rPr lang="en-GB" sz="1200" b="1" dirty="0">
                    <a:latin typeface="Avenir Book"/>
                    <a:ea typeface="MS Mincho"/>
                    <a:cs typeface="Times New Roman" panose="02020603050405020304" pitchFamily="18" charset="0"/>
                  </a:rPr>
                  <a:t>Unsupervised learning -</a:t>
                </a:r>
                <a:r>
                  <a:rPr lang="en-GB" sz="1200" dirty="0">
                    <a:latin typeface="Avenir Book"/>
                    <a:ea typeface="MS Mincho"/>
                    <a:cs typeface="Times New Roman" panose="02020603050405020304" pitchFamily="18" charset="0"/>
                  </a:rPr>
                  <a:t> is the task of drawing inferences from datasets consisting of input data without labelled </a:t>
                </a:r>
                <a:r>
                  <a:rPr lang="en-GB" sz="1200" dirty="0" smtClean="0">
                    <a:latin typeface="Avenir Book"/>
                    <a:ea typeface="MS Mincho"/>
                    <a:cs typeface="Times New Roman" panose="02020603050405020304" pitchFamily="18" charset="0"/>
                  </a:rPr>
                  <a:t>responses. Unsupervised </a:t>
                </a:r>
                <a:r>
                  <a:rPr lang="en-GB" sz="1200" dirty="0">
                    <a:latin typeface="Avenir Book"/>
                    <a:ea typeface="MS Mincho"/>
                    <a:cs typeface="Times New Roman" panose="02020603050405020304" pitchFamily="18" charset="0"/>
                  </a:rPr>
                  <a:t>learning is a branch of machine learning that learns from data that do not have any label. It relates to using and identifying patterns in the data for tasks such as data compression or generative models</a:t>
                </a:r>
                <a:r>
                  <a:rPr lang="en-GB" sz="1200" dirty="0" smtClean="0">
                    <a:latin typeface="Avenir Book"/>
                    <a:ea typeface="MS Mincho"/>
                    <a:cs typeface="Times New Roman" panose="02020603050405020304" pitchFamily="18" charset="0"/>
                  </a:rPr>
                  <a:t>.</a:t>
                </a:r>
              </a:p>
              <a:p>
                <a:pPr marL="457200" algn="just">
                  <a:spcAft>
                    <a:spcPts val="0"/>
                  </a:spcAft>
                </a:pPr>
                <a:endParaRPr lang="en-GB" sz="1200" dirty="0">
                  <a:latin typeface="Avenir Book"/>
                  <a:ea typeface="MS Mincho"/>
                  <a:cs typeface="Times New Roman" panose="02020603050405020304" pitchFamily="18" charset="0"/>
                </a:endParaRPr>
              </a:p>
              <a:p>
                <a:pPr lvl="0" algn="just">
                  <a:spcAft>
                    <a:spcPts val="0"/>
                  </a:spcAft>
                </a:pPr>
                <a:r>
                  <a:rPr lang="en-GB" sz="1200" b="1" dirty="0">
                    <a:latin typeface="Avenir Book"/>
                    <a:ea typeface="MS Mincho"/>
                    <a:cs typeface="Times New Roman" panose="02020603050405020304" pitchFamily="18" charset="0"/>
                  </a:rPr>
                  <a:t>Reinforcement learning (RL) - </a:t>
                </a:r>
                <a:r>
                  <a:rPr lang="en-GB" sz="1200" dirty="0">
                    <a:latin typeface="Avenir Book"/>
                    <a:ea typeface="MS Mincho"/>
                    <a:cs typeface="Times New Roman" panose="02020603050405020304" pitchFamily="18" charset="0"/>
                  </a:rPr>
                  <a:t>is the task of learning how agents ought to take sequences of actions in an environment in order to maximize cumulative </a:t>
                </a:r>
                <a:r>
                  <a:rPr lang="en-GB" sz="1200" dirty="0" smtClean="0">
                    <a:latin typeface="Avenir Book"/>
                    <a:ea typeface="MS Mincho"/>
                    <a:cs typeface="Times New Roman" panose="02020603050405020304" pitchFamily="18" charset="0"/>
                  </a:rPr>
                  <a:t>rewards. A </a:t>
                </a:r>
                <a:r>
                  <a:rPr lang="en-GB" sz="1200" dirty="0">
                    <a:latin typeface="Avenir Book"/>
                    <a:ea typeface="MS Mincho"/>
                    <a:cs typeface="Times New Roman" panose="02020603050405020304" pitchFamily="18" charset="0"/>
                  </a:rPr>
                  <a:t>key aspect of RL is that an agent learns a good behaviour. This means that it modifies or acquires new behaviours and skills incrementally. Another important aspect of RL is that it uses trial-and-error experience. Thus, the RL agent does not require complete knowledge or control of the </a:t>
                </a:r>
                <a:r>
                  <a:rPr lang="en-GB" sz="1200" dirty="0" smtClean="0">
                    <a:latin typeface="Avenir Book"/>
                    <a:ea typeface="MS Mincho"/>
                    <a:cs typeface="Times New Roman" panose="02020603050405020304" pitchFamily="18" charset="0"/>
                  </a:rPr>
                  <a:t>environment.</a:t>
                </a:r>
                <a:endParaRPr lang="en-GB" sz="1200" dirty="0">
                  <a:latin typeface="Avenir Book"/>
                  <a:ea typeface="MS Mincho"/>
                  <a:cs typeface="Times New Roman" panose="020206030504050203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7424296" y="1447056"/>
                <a:ext cx="4375406" cy="4524315"/>
              </a:xfrm>
              <a:prstGeom prst="rect">
                <a:avLst/>
              </a:prstGeom>
              <a:blipFill>
                <a:blip r:embed="rId3"/>
                <a:stretch>
                  <a:fillRect/>
                </a:stretch>
              </a:blipFill>
              <a:ln>
                <a:solidFill>
                  <a:schemeClr val="accent1">
                    <a:shade val="50000"/>
                  </a:schemeClr>
                </a:solidFill>
              </a:ln>
            </p:spPr>
            <p:txBody>
              <a:bodyPr/>
              <a:lstStyle/>
              <a:p>
                <a:r>
                  <a:rPr lang="en-GB">
                    <a:noFill/>
                  </a:rPr>
                  <a:t> </a:t>
                </a:r>
              </a:p>
            </p:txBody>
          </p:sp>
        </mc:Fallback>
      </mc:AlternateContent>
      <p:sp>
        <p:nvSpPr>
          <p:cNvPr id="11" name="Rettangolo 10"/>
          <p:cNvSpPr/>
          <p:nvPr/>
        </p:nvSpPr>
        <p:spPr>
          <a:xfrm>
            <a:off x="2194660" y="1558528"/>
            <a:ext cx="12700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weak</a:t>
            </a:r>
            <a:r>
              <a:rPr lang="it-IT" sz="1200" b="1" dirty="0" smtClean="0"/>
              <a:t>-AI</a:t>
            </a:r>
            <a:endParaRPr lang="en-GB" sz="1200" b="1" dirty="0"/>
          </a:p>
        </p:txBody>
      </p:sp>
      <p:sp>
        <p:nvSpPr>
          <p:cNvPr id="12" name="Rettangolo 11"/>
          <p:cNvSpPr/>
          <p:nvPr/>
        </p:nvSpPr>
        <p:spPr>
          <a:xfrm>
            <a:off x="2194660" y="2740231"/>
            <a:ext cx="12700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strong-AI</a:t>
            </a:r>
            <a:endParaRPr lang="en-GB" sz="1200" b="1" dirty="0"/>
          </a:p>
        </p:txBody>
      </p:sp>
      <p:sp>
        <p:nvSpPr>
          <p:cNvPr id="13" name="Rettangolo 12"/>
          <p:cNvSpPr/>
          <p:nvPr/>
        </p:nvSpPr>
        <p:spPr>
          <a:xfrm>
            <a:off x="3586579" y="1463962"/>
            <a:ext cx="3101455" cy="646331"/>
          </a:xfrm>
          <a:prstGeom prst="rect">
            <a:avLst/>
          </a:prstGeom>
          <a:ln>
            <a:solidFill>
              <a:schemeClr val="accent1">
                <a:shade val="50000"/>
              </a:schemeClr>
            </a:solidFill>
          </a:ln>
        </p:spPr>
        <p:txBody>
          <a:bodyPr wrap="square">
            <a:spAutoFit/>
          </a:bodyPr>
          <a:lstStyle/>
          <a:p>
            <a:r>
              <a:rPr lang="en-GB" sz="1200" dirty="0">
                <a:latin typeface="Avenir Book"/>
                <a:ea typeface="MS Mincho"/>
                <a:cs typeface="Times New Roman" panose="02020603050405020304" pitchFamily="18" charset="0"/>
              </a:rPr>
              <a:t>When the application control a well know a priori environment with deterministic states, the weak-Ai approach will be preferred.</a:t>
            </a:r>
            <a:endParaRPr lang="en-GB" sz="1200" dirty="0"/>
          </a:p>
        </p:txBody>
      </p:sp>
      <p:sp>
        <p:nvSpPr>
          <p:cNvPr id="14" name="Rettangolo 13"/>
          <p:cNvSpPr/>
          <p:nvPr/>
        </p:nvSpPr>
        <p:spPr>
          <a:xfrm>
            <a:off x="4003140" y="2740231"/>
            <a:ext cx="1270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Supervised</a:t>
            </a:r>
            <a:r>
              <a:rPr lang="it-IT" sz="1200" b="1" dirty="0" smtClean="0"/>
              <a:t> Learning</a:t>
            </a:r>
            <a:endParaRPr lang="en-GB" sz="1200" b="1" dirty="0"/>
          </a:p>
        </p:txBody>
      </p:sp>
      <p:sp>
        <p:nvSpPr>
          <p:cNvPr id="15" name="Rettangolo 14"/>
          <p:cNvSpPr/>
          <p:nvPr/>
        </p:nvSpPr>
        <p:spPr>
          <a:xfrm>
            <a:off x="4003140" y="3490677"/>
            <a:ext cx="1270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Unsupervised</a:t>
            </a:r>
            <a:r>
              <a:rPr lang="it-IT" sz="1200" b="1" dirty="0" smtClean="0"/>
              <a:t> Learning</a:t>
            </a:r>
            <a:endParaRPr lang="en-GB" sz="1200" b="1" dirty="0"/>
          </a:p>
        </p:txBody>
      </p:sp>
      <p:sp>
        <p:nvSpPr>
          <p:cNvPr id="16" name="Rettangolo 15"/>
          <p:cNvSpPr/>
          <p:nvPr/>
        </p:nvSpPr>
        <p:spPr>
          <a:xfrm>
            <a:off x="4003140" y="4240543"/>
            <a:ext cx="1270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Reinforcement</a:t>
            </a:r>
            <a:r>
              <a:rPr lang="it-IT" sz="1200" b="1" dirty="0" smtClean="0"/>
              <a:t> Learning</a:t>
            </a:r>
            <a:endParaRPr lang="en-GB" sz="1200" b="1" dirty="0"/>
          </a:p>
        </p:txBody>
      </p:sp>
      <p:sp>
        <p:nvSpPr>
          <p:cNvPr id="17" name="Rettangolo 16"/>
          <p:cNvSpPr/>
          <p:nvPr/>
        </p:nvSpPr>
        <p:spPr>
          <a:xfrm>
            <a:off x="5704940" y="2740231"/>
            <a:ext cx="1270000" cy="457200"/>
          </a:xfrm>
          <a:prstGeom prst="rect">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Neural</a:t>
            </a:r>
            <a:r>
              <a:rPr lang="it-IT" sz="1200" b="1" dirty="0" smtClean="0"/>
              <a:t> Network</a:t>
            </a:r>
            <a:endParaRPr lang="en-GB" sz="1200" b="1" dirty="0"/>
          </a:p>
        </p:txBody>
      </p:sp>
      <p:sp>
        <p:nvSpPr>
          <p:cNvPr id="18" name="Rettangolo 17"/>
          <p:cNvSpPr/>
          <p:nvPr/>
        </p:nvSpPr>
        <p:spPr>
          <a:xfrm>
            <a:off x="5704940" y="3490677"/>
            <a:ext cx="1270000" cy="457200"/>
          </a:xfrm>
          <a:prstGeom prst="rect">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Clustering</a:t>
            </a:r>
            <a:endParaRPr lang="en-GB" sz="1200" b="1" dirty="0"/>
          </a:p>
        </p:txBody>
      </p:sp>
      <p:sp>
        <p:nvSpPr>
          <p:cNvPr id="19" name="Rettangolo 18"/>
          <p:cNvSpPr/>
          <p:nvPr/>
        </p:nvSpPr>
        <p:spPr>
          <a:xfrm>
            <a:off x="5704940" y="4240543"/>
            <a:ext cx="1270000" cy="457200"/>
          </a:xfrm>
          <a:prstGeom prst="rect">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Markov</a:t>
            </a:r>
            <a:r>
              <a:rPr lang="it-IT" sz="1200" b="1" dirty="0" smtClean="0"/>
              <a:t> </a:t>
            </a:r>
            <a:r>
              <a:rPr lang="it-IT" sz="1200" b="1" dirty="0" err="1" smtClean="0"/>
              <a:t>Decision</a:t>
            </a:r>
            <a:r>
              <a:rPr lang="it-IT" sz="1200" b="1" dirty="0" smtClean="0"/>
              <a:t> </a:t>
            </a:r>
            <a:r>
              <a:rPr lang="it-IT" sz="1200" b="1" dirty="0" err="1" smtClean="0"/>
              <a:t>Process</a:t>
            </a:r>
            <a:endParaRPr lang="en-GB" sz="1200" b="1" dirty="0"/>
          </a:p>
        </p:txBody>
      </p:sp>
      <p:sp>
        <p:nvSpPr>
          <p:cNvPr id="29" name="Rettangolo 28"/>
          <p:cNvSpPr/>
          <p:nvPr/>
        </p:nvSpPr>
        <p:spPr>
          <a:xfrm>
            <a:off x="423453" y="2163701"/>
            <a:ext cx="1270000"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Artificial</a:t>
            </a:r>
            <a:r>
              <a:rPr lang="it-IT" sz="1200" b="1" dirty="0" smtClean="0"/>
              <a:t> Intelligence</a:t>
            </a:r>
            <a:endParaRPr lang="en-GB" sz="1200" b="1" dirty="0"/>
          </a:p>
        </p:txBody>
      </p:sp>
      <p:cxnSp>
        <p:nvCxnSpPr>
          <p:cNvPr id="31" name="Connettore 2 30"/>
          <p:cNvCxnSpPr>
            <a:stCxn id="29" idx="3"/>
            <a:endCxn id="11" idx="1"/>
          </p:cNvCxnSpPr>
          <p:nvPr/>
        </p:nvCxnSpPr>
        <p:spPr>
          <a:xfrm flipV="1">
            <a:off x="1693453" y="1787128"/>
            <a:ext cx="501207" cy="6051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9" idx="3"/>
            <a:endCxn id="12" idx="1"/>
          </p:cNvCxnSpPr>
          <p:nvPr/>
        </p:nvCxnSpPr>
        <p:spPr>
          <a:xfrm>
            <a:off x="1693453" y="2392301"/>
            <a:ext cx="501207" cy="57653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12" idx="3"/>
            <a:endCxn id="14" idx="1"/>
          </p:cNvCxnSpPr>
          <p:nvPr/>
        </p:nvCxnSpPr>
        <p:spPr>
          <a:xfrm>
            <a:off x="3464660" y="2968831"/>
            <a:ext cx="53848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p:cNvCxnSpPr>
            <a:stCxn id="14" idx="3"/>
            <a:endCxn id="17" idx="1"/>
          </p:cNvCxnSpPr>
          <p:nvPr/>
        </p:nvCxnSpPr>
        <p:spPr>
          <a:xfrm>
            <a:off x="5273140" y="2968831"/>
            <a:ext cx="4318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2" idx="3"/>
            <a:endCxn id="15" idx="1"/>
          </p:cNvCxnSpPr>
          <p:nvPr/>
        </p:nvCxnSpPr>
        <p:spPr>
          <a:xfrm>
            <a:off x="3464660" y="2968831"/>
            <a:ext cx="538480" cy="75044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a:stCxn id="16" idx="3"/>
            <a:endCxn id="19" idx="1"/>
          </p:cNvCxnSpPr>
          <p:nvPr/>
        </p:nvCxnSpPr>
        <p:spPr>
          <a:xfrm>
            <a:off x="5273140" y="4469143"/>
            <a:ext cx="4318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a:stCxn id="15" idx="3"/>
            <a:endCxn id="18" idx="1"/>
          </p:cNvCxnSpPr>
          <p:nvPr/>
        </p:nvCxnSpPr>
        <p:spPr>
          <a:xfrm>
            <a:off x="5273140" y="3719277"/>
            <a:ext cx="4318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12" idx="3"/>
            <a:endCxn id="16" idx="1"/>
          </p:cNvCxnSpPr>
          <p:nvPr/>
        </p:nvCxnSpPr>
        <p:spPr>
          <a:xfrm>
            <a:off x="3464660" y="2968831"/>
            <a:ext cx="538480" cy="15003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935" y="5144783"/>
            <a:ext cx="1993021" cy="1126490"/>
          </a:xfrm>
          <a:prstGeom prst="rect">
            <a:avLst/>
          </a:prstGeom>
          <a:ln w="19050">
            <a:solidFill>
              <a:srgbClr val="1D3460"/>
            </a:solidFill>
          </a:ln>
        </p:spPr>
      </p:pic>
      <p:pic>
        <p:nvPicPr>
          <p:cNvPr id="27" name="Picture 6" descr="Risultati immagini per sparc_la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651" y="4933452"/>
            <a:ext cx="2188484" cy="154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96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smtClean="0"/>
              <a:t>SWOT Analysis</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11</a:t>
            </a:fld>
            <a:endParaRPr lang="it-IT" sz="1400" b="1" dirty="0">
              <a:solidFill>
                <a:schemeClr val="bg1"/>
              </a:solidFill>
            </a:endParaRPr>
          </a:p>
        </p:txBody>
      </p:sp>
      <p:sp>
        <p:nvSpPr>
          <p:cNvPr id="11" name="Rettangolo 10"/>
          <p:cNvSpPr/>
          <p:nvPr/>
        </p:nvSpPr>
        <p:spPr>
          <a:xfrm>
            <a:off x="147320" y="1310640"/>
            <a:ext cx="11851640" cy="4524315"/>
          </a:xfrm>
          <a:prstGeom prst="rect">
            <a:avLst/>
          </a:prstGeom>
        </p:spPr>
        <p:txBody>
          <a:bodyPr wrap="square">
            <a:spAutoFit/>
          </a:bodyPr>
          <a:lstStyle/>
          <a:p>
            <a:r>
              <a:rPr lang="en-GB" b="1" dirty="0"/>
              <a:t>Strengths</a:t>
            </a:r>
            <a:r>
              <a:rPr lang="en-GB" dirty="0"/>
              <a:t> – The development of in-house safety hardware, following popular international industrial standards, open two prospective. </a:t>
            </a:r>
          </a:p>
          <a:p>
            <a:pPr lvl="1"/>
            <a:r>
              <a:rPr lang="en-GB" dirty="0"/>
              <a:t>1.	We are going to develop a </a:t>
            </a:r>
            <a:r>
              <a:rPr lang="en-GB" u="sng" dirty="0"/>
              <a:t>new type </a:t>
            </a:r>
            <a:r>
              <a:rPr lang="en-GB" dirty="0"/>
              <a:t>of access control system for radiation protection environments with compliancy, performances and reliability </a:t>
            </a:r>
            <a:r>
              <a:rPr lang="en-GB" u="sng" dirty="0"/>
              <a:t>over the state-of-art</a:t>
            </a:r>
            <a:r>
              <a:rPr lang="en-GB" dirty="0"/>
              <a:t>.</a:t>
            </a:r>
          </a:p>
          <a:p>
            <a:pPr lvl="1"/>
            <a:r>
              <a:rPr lang="en-GB" dirty="0"/>
              <a:t>2.	The FPGA-based system feasible for both Machine and Safety protection, thanks to its scalability and modularity, could be easily installed on new or legacy facility taking advantage of the risk and cost reduction due to risk assessment and cheaper technology.</a:t>
            </a:r>
          </a:p>
          <a:p>
            <a:r>
              <a:rPr lang="en-GB" dirty="0"/>
              <a:t>About software development, according with state-of-art, there are a lot development on AI tools on different fields related to particle accelerators. Nevertheless, the proposed Middle Layer will </a:t>
            </a:r>
            <a:r>
              <a:rPr lang="en-GB" u="sng" dirty="0"/>
              <a:t>be the first including strategies to handle overall activities of the accelerator in parallel with hardware infrastructure</a:t>
            </a:r>
            <a:r>
              <a:rPr lang="en-GB" dirty="0"/>
              <a:t> to provide the proper safety.</a:t>
            </a:r>
          </a:p>
          <a:p>
            <a:r>
              <a:rPr lang="en-GB" dirty="0"/>
              <a:t>All these topics will be highlighted from four different integration strategy implemented at </a:t>
            </a:r>
            <a:r>
              <a:rPr lang="en-GB" dirty="0" err="1"/>
              <a:t>Dafne</a:t>
            </a:r>
            <a:r>
              <a:rPr lang="en-GB" dirty="0"/>
              <a:t> LINAC and BTF, SPARC_LAB and CNAO user facilities.</a:t>
            </a:r>
          </a:p>
          <a:p>
            <a:endParaRPr lang="en-GB" dirty="0"/>
          </a:p>
          <a:p>
            <a:r>
              <a:rPr lang="en-GB" b="1" dirty="0"/>
              <a:t>Weaknesses</a:t>
            </a:r>
            <a:r>
              <a:rPr lang="en-GB" dirty="0"/>
              <a:t> – As common for scientific software suites, the best results to increase the diversity and capability of the applications in the layer could be not based on an internal development team but it </a:t>
            </a:r>
            <a:r>
              <a:rPr lang="en-GB" u="sng" dirty="0"/>
              <a:t>should be supported by a community of users</a:t>
            </a:r>
            <a:r>
              <a:rPr lang="en-GB" dirty="0" smtClean="0"/>
              <a:t>.</a:t>
            </a:r>
            <a:endParaRPr lang="en-GB" dirty="0"/>
          </a:p>
        </p:txBody>
      </p:sp>
    </p:spTree>
    <p:extLst>
      <p:ext uri="{BB962C8B-B14F-4D97-AF65-F5344CB8AC3E}">
        <p14:creationId xmlns:p14="http://schemas.microsoft.com/office/powerpoint/2010/main" val="3780942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smtClean="0"/>
              <a:t>SWOT Analysis</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12</a:t>
            </a:fld>
            <a:endParaRPr lang="it-IT" sz="1400" b="1" dirty="0">
              <a:solidFill>
                <a:schemeClr val="bg1"/>
              </a:solidFill>
            </a:endParaRPr>
          </a:p>
        </p:txBody>
      </p:sp>
      <p:sp>
        <p:nvSpPr>
          <p:cNvPr id="11" name="Rettangolo 10"/>
          <p:cNvSpPr/>
          <p:nvPr/>
        </p:nvSpPr>
        <p:spPr>
          <a:xfrm>
            <a:off x="147320" y="1310640"/>
            <a:ext cx="11851640" cy="3416320"/>
          </a:xfrm>
          <a:prstGeom prst="rect">
            <a:avLst/>
          </a:prstGeom>
        </p:spPr>
        <p:txBody>
          <a:bodyPr wrap="square">
            <a:spAutoFit/>
          </a:bodyPr>
          <a:lstStyle/>
          <a:p>
            <a:r>
              <a:rPr lang="en-GB" b="1" dirty="0" smtClean="0"/>
              <a:t>Opportunities</a:t>
            </a:r>
            <a:r>
              <a:rPr lang="en-GB" dirty="0" smtClean="0"/>
              <a:t> </a:t>
            </a:r>
            <a:r>
              <a:rPr lang="en-GB" dirty="0"/>
              <a:t>– The development proposed in this project give the opportunity for hosting facilities to </a:t>
            </a:r>
            <a:r>
              <a:rPr lang="en-GB" u="sng" dirty="0"/>
              <a:t>enhance the User Experience (UX) with affordable safety risk assessment</a:t>
            </a:r>
            <a:r>
              <a:rPr lang="en-GB" dirty="0"/>
              <a:t>. Such aspect could be useful for the institute for two reasons:</a:t>
            </a:r>
          </a:p>
          <a:p>
            <a:pPr lvl="1"/>
            <a:r>
              <a:rPr lang="en-GB" dirty="0"/>
              <a:t>1.	Realize devices, based on common industrial standards, and software suite for the autonomous control of an accelerator could be interesting from the </a:t>
            </a:r>
            <a:r>
              <a:rPr lang="en-GB" u="sng" dirty="0"/>
              <a:t>Technological Transfer</a:t>
            </a:r>
            <a:r>
              <a:rPr lang="en-GB" dirty="0"/>
              <a:t> point-of-view and suitable as standalone product or as additional product in bundle with other products.</a:t>
            </a:r>
          </a:p>
          <a:p>
            <a:pPr lvl="1"/>
            <a:r>
              <a:rPr lang="en-GB" dirty="0"/>
              <a:t>2.	The FPGA-based device produced, currently focused on digital signal analysis, could drive the development of new devices like, in e.g., an outstanding digital LLRF in X-Band over the state-of-art for the </a:t>
            </a:r>
            <a:r>
              <a:rPr lang="en-GB" dirty="0" err="1"/>
              <a:t>EuPRAXIA</a:t>
            </a:r>
            <a:r>
              <a:rPr lang="en-GB" dirty="0"/>
              <a:t> project, able to sample RF signal (reference at 11 GHz) and provide power and phase feedback for RF sources, Beam-Loading compensation, integrated fast-interlock based on RF pulse shape analysis.</a:t>
            </a:r>
          </a:p>
          <a:p>
            <a:endParaRPr lang="en-GB" dirty="0"/>
          </a:p>
          <a:p>
            <a:r>
              <a:rPr lang="en-GB" b="1" dirty="0"/>
              <a:t>Threats</a:t>
            </a:r>
            <a:r>
              <a:rPr lang="en-GB" dirty="0"/>
              <a:t> – The installation phase for the hardware and the testing of the software must submit to other activities of the hosting facilities. Due to these reasons, a rescheduling or a de-scoping could be required.</a:t>
            </a:r>
          </a:p>
        </p:txBody>
      </p:sp>
    </p:spTree>
    <p:extLst>
      <p:ext uri="{BB962C8B-B14F-4D97-AF65-F5344CB8AC3E}">
        <p14:creationId xmlns:p14="http://schemas.microsoft.com/office/powerpoint/2010/main" val="105345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Cost</a:t>
            </a:r>
            <a:r>
              <a:rPr lang="it-IT" dirty="0" smtClean="0"/>
              <a:t> </a:t>
            </a:r>
            <a:r>
              <a:rPr lang="it-IT" dirty="0" err="1" smtClean="0"/>
              <a:t>estimation</a:t>
            </a:r>
            <a:r>
              <a:rPr lang="it-IT" dirty="0" smtClean="0"/>
              <a:t> (3 </a:t>
            </a:r>
            <a:r>
              <a:rPr lang="it-IT" dirty="0" err="1" smtClean="0"/>
              <a:t>years</a:t>
            </a:r>
            <a:r>
              <a:rPr lang="it-IT" dirty="0" smtClean="0"/>
              <a: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13</a:t>
            </a:fld>
            <a:endParaRPr lang="it-IT" sz="1400" b="1" dirty="0">
              <a:solidFill>
                <a:schemeClr val="bg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1085989654"/>
              </p:ext>
            </p:extLst>
          </p:nvPr>
        </p:nvGraphicFramePr>
        <p:xfrm>
          <a:off x="666830" y="1453194"/>
          <a:ext cx="10806821" cy="4572000"/>
        </p:xfrm>
        <a:graphic>
          <a:graphicData uri="http://schemas.openxmlformats.org/drawingml/2006/table">
            <a:tbl>
              <a:tblPr firstRow="1" bandRow="1">
                <a:tableStyleId>{5C22544A-7EE6-4342-B048-85BDC9FD1C3A}</a:tableStyleId>
              </a:tblPr>
              <a:tblGrid>
                <a:gridCol w="7594933">
                  <a:extLst>
                    <a:ext uri="{9D8B030D-6E8A-4147-A177-3AD203B41FA5}">
                      <a16:colId xmlns:a16="http://schemas.microsoft.com/office/drawing/2014/main" val="4109124264"/>
                    </a:ext>
                  </a:extLst>
                </a:gridCol>
                <a:gridCol w="1314163">
                  <a:extLst>
                    <a:ext uri="{9D8B030D-6E8A-4147-A177-3AD203B41FA5}">
                      <a16:colId xmlns:a16="http://schemas.microsoft.com/office/drawing/2014/main" val="674163278"/>
                    </a:ext>
                  </a:extLst>
                </a:gridCol>
                <a:gridCol w="1897725">
                  <a:extLst>
                    <a:ext uri="{9D8B030D-6E8A-4147-A177-3AD203B41FA5}">
                      <a16:colId xmlns:a16="http://schemas.microsoft.com/office/drawing/2014/main" val="604711636"/>
                    </a:ext>
                  </a:extLst>
                </a:gridCol>
              </a:tblGrid>
              <a:tr h="244094">
                <a:tc>
                  <a:txBody>
                    <a:bodyPr/>
                    <a:lstStyle/>
                    <a:p>
                      <a:pPr algn="ctr">
                        <a:spcBef>
                          <a:spcPts val="600"/>
                        </a:spcBef>
                        <a:spcAft>
                          <a:spcPts val="0"/>
                        </a:spcAft>
                      </a:pPr>
                      <a:r>
                        <a:rPr lang="it-IT" sz="2000">
                          <a:effectLst/>
                        </a:rPr>
                        <a:t>Equipment</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dirty="0" err="1">
                          <a:effectLst/>
                        </a:rPr>
                        <a:t>Cost</a:t>
                      </a:r>
                      <a:r>
                        <a:rPr lang="it-IT" sz="2000" dirty="0">
                          <a:effectLst/>
                        </a:rPr>
                        <a:t> [k€]</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Type</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144471560"/>
                  </a:ext>
                </a:extLst>
              </a:tr>
              <a:tr h="244094">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62432485"/>
                  </a:ext>
                </a:extLst>
              </a:tr>
              <a:tr h="244094">
                <a:tc>
                  <a:txBody>
                    <a:bodyPr/>
                    <a:lstStyle/>
                    <a:p>
                      <a:pPr>
                        <a:spcBef>
                          <a:spcPts val="600"/>
                        </a:spcBef>
                        <a:spcAft>
                          <a:spcPts val="0"/>
                        </a:spcAft>
                      </a:pPr>
                      <a:r>
                        <a:rPr lang="en-GB" sz="2000" dirty="0">
                          <a:effectLst/>
                        </a:rPr>
                        <a:t>Missions at CNAO and conferences</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dirty="0" smtClean="0">
                          <a:effectLst/>
                        </a:rPr>
                        <a:t>45</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dirty="0">
                          <a:effectLst/>
                        </a:rPr>
                        <a:t>Missioni</a:t>
                      </a:r>
                      <a:endParaRPr lang="en-GB" sz="2000" dirty="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05929693"/>
                  </a:ext>
                </a:extLst>
              </a:tr>
              <a:tr h="244094">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777443"/>
                  </a:ext>
                </a:extLst>
              </a:tr>
              <a:tr h="244094">
                <a:tc>
                  <a:txBody>
                    <a:bodyPr/>
                    <a:lstStyle/>
                    <a:p>
                      <a:pPr algn="just">
                        <a:spcBef>
                          <a:spcPts val="600"/>
                        </a:spcBef>
                        <a:spcAft>
                          <a:spcPts val="0"/>
                        </a:spcAft>
                      </a:pPr>
                      <a:r>
                        <a:rPr lang="it-IT" sz="2000" dirty="0">
                          <a:effectLst/>
                        </a:rPr>
                        <a:t>      </a:t>
                      </a:r>
                      <a:r>
                        <a:rPr lang="it-IT" sz="1800" i="1" dirty="0" err="1">
                          <a:effectLst/>
                        </a:rPr>
                        <a:t>Safety</a:t>
                      </a:r>
                      <a:r>
                        <a:rPr lang="it-IT" sz="1800" i="1" dirty="0">
                          <a:effectLst/>
                        </a:rPr>
                        <a:t> Hardware</a:t>
                      </a:r>
                      <a:endParaRPr lang="en-GB" sz="2000" i="1" dirty="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635089150"/>
                  </a:ext>
                </a:extLst>
              </a:tr>
              <a:tr h="244094">
                <a:tc>
                  <a:txBody>
                    <a:bodyPr/>
                    <a:lstStyle/>
                    <a:p>
                      <a:pPr algn="just">
                        <a:spcBef>
                          <a:spcPts val="600"/>
                        </a:spcBef>
                        <a:spcAft>
                          <a:spcPts val="0"/>
                        </a:spcAft>
                      </a:pPr>
                      <a:r>
                        <a:rPr lang="en-GB" sz="2000" dirty="0">
                          <a:effectLst/>
                        </a:rPr>
                        <a:t>16x Xilinx </a:t>
                      </a:r>
                      <a:r>
                        <a:rPr lang="en-GB" sz="2000" dirty="0" err="1">
                          <a:effectLst/>
                        </a:rPr>
                        <a:t>ZinQ</a:t>
                      </a:r>
                      <a:r>
                        <a:rPr lang="en-GB" sz="2000" dirty="0">
                          <a:effectLst/>
                        </a:rPr>
                        <a:t> boards with:</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dirty="0">
                          <a:effectLst/>
                        </a:rPr>
                        <a:t>55</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Costr. Apparati</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21813613"/>
                  </a:ext>
                </a:extLst>
              </a:tr>
              <a:tr h="244094">
                <a:tc>
                  <a:txBody>
                    <a:bodyPr/>
                    <a:lstStyle/>
                    <a:p>
                      <a:pPr marL="800100" lvl="1" indent="-342900" algn="just">
                        <a:spcBef>
                          <a:spcPts val="600"/>
                        </a:spcBef>
                        <a:spcAft>
                          <a:spcPts val="0"/>
                        </a:spcAft>
                        <a:buFont typeface="Avenir Book"/>
                        <a:buChar char="-"/>
                      </a:pPr>
                      <a:r>
                        <a:rPr lang="it-IT" sz="2000" dirty="0" err="1">
                          <a:effectLst/>
                        </a:rPr>
                        <a:t>Signal</a:t>
                      </a:r>
                      <a:r>
                        <a:rPr lang="it-IT" sz="2000" dirty="0">
                          <a:effectLst/>
                        </a:rPr>
                        <a:t> </a:t>
                      </a:r>
                      <a:r>
                        <a:rPr lang="it-IT" sz="2000" dirty="0" err="1">
                          <a:effectLst/>
                        </a:rPr>
                        <a:t>conditioning</a:t>
                      </a:r>
                      <a:r>
                        <a:rPr lang="it-IT" sz="2000" dirty="0">
                          <a:effectLst/>
                        </a:rPr>
                        <a:t> </a:t>
                      </a:r>
                      <a:r>
                        <a:rPr lang="it-IT" sz="2000" dirty="0" err="1">
                          <a:effectLst/>
                        </a:rPr>
                        <a:t>boards</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46889320"/>
                  </a:ext>
                </a:extLst>
              </a:tr>
              <a:tr h="244094">
                <a:tc>
                  <a:txBody>
                    <a:bodyPr/>
                    <a:lstStyle/>
                    <a:p>
                      <a:pPr marL="800100" lvl="1" indent="-342900" algn="just">
                        <a:spcBef>
                          <a:spcPts val="600"/>
                        </a:spcBef>
                        <a:spcAft>
                          <a:spcPts val="0"/>
                        </a:spcAft>
                        <a:buFont typeface="Avenir Book"/>
                        <a:buChar char="-"/>
                      </a:pPr>
                      <a:r>
                        <a:rPr lang="it-IT" sz="2000">
                          <a:effectLst/>
                        </a:rPr>
                        <a:t>16x Serdes modules</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78187074"/>
                  </a:ext>
                </a:extLst>
              </a:tr>
              <a:tr h="244094">
                <a:tc>
                  <a:txBody>
                    <a:bodyPr/>
                    <a:lstStyle/>
                    <a:p>
                      <a:pPr marL="800100" lvl="1" indent="-342900" algn="just">
                        <a:spcBef>
                          <a:spcPts val="600"/>
                        </a:spcBef>
                        <a:spcAft>
                          <a:spcPts val="0"/>
                        </a:spcAft>
                        <a:buFont typeface="Avenir Book"/>
                        <a:buChar char="-"/>
                      </a:pPr>
                      <a:r>
                        <a:rPr lang="it-IT" sz="2000" dirty="0">
                          <a:effectLst/>
                        </a:rPr>
                        <a:t>Optical patch-</a:t>
                      </a:r>
                      <a:r>
                        <a:rPr lang="it-IT" sz="2000" dirty="0" err="1">
                          <a:effectLst/>
                        </a:rPr>
                        <a:t>coords</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32240213"/>
                  </a:ext>
                </a:extLst>
              </a:tr>
              <a:tr h="266567">
                <a:tc>
                  <a:txBody>
                    <a:bodyPr/>
                    <a:lstStyle/>
                    <a:p>
                      <a:pPr algn="just">
                        <a:spcBef>
                          <a:spcPts val="600"/>
                        </a:spcBef>
                        <a:spcAft>
                          <a:spcPts val="0"/>
                        </a:spcAft>
                      </a:pPr>
                      <a:r>
                        <a:rPr lang="en-GB" sz="2000" dirty="0">
                          <a:effectLst/>
                        </a:rPr>
                        <a:t>Cabling </a:t>
                      </a:r>
                      <a:r>
                        <a:rPr lang="it-IT" sz="2000" dirty="0" smtClean="0">
                          <a:effectLst/>
                        </a:rPr>
                        <a:t>6x </a:t>
                      </a:r>
                      <a:r>
                        <a:rPr lang="it-IT" sz="2000" dirty="0" err="1">
                          <a:effectLst/>
                        </a:rPr>
                        <a:t>Racks</a:t>
                      </a:r>
                      <a:r>
                        <a:rPr lang="it-IT" sz="2000" dirty="0">
                          <a:effectLst/>
                        </a:rPr>
                        <a:t> 40U</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20</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Costr. Apparati</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11914081"/>
                  </a:ext>
                </a:extLst>
              </a:tr>
              <a:tr h="244094">
                <a:tc>
                  <a:txBody>
                    <a:bodyPr/>
                    <a:lstStyle/>
                    <a:p>
                      <a:pPr algn="just">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94940070"/>
                  </a:ext>
                </a:extLst>
              </a:tr>
              <a:tr h="244094">
                <a:tc>
                  <a:txBody>
                    <a:bodyPr/>
                    <a:lstStyle/>
                    <a:p>
                      <a:pPr algn="just">
                        <a:spcBef>
                          <a:spcPts val="600"/>
                        </a:spcBef>
                        <a:spcAft>
                          <a:spcPts val="0"/>
                        </a:spcAft>
                      </a:pPr>
                      <a:r>
                        <a:rPr lang="it-IT" sz="1800" dirty="0">
                          <a:effectLst/>
                        </a:rPr>
                        <a:t>      </a:t>
                      </a:r>
                      <a:r>
                        <a:rPr lang="it-IT" sz="1800" i="1" dirty="0">
                          <a:effectLst/>
                        </a:rPr>
                        <a:t>Middle </a:t>
                      </a:r>
                      <a:r>
                        <a:rPr lang="it-IT" sz="1800" i="1" dirty="0" err="1">
                          <a:effectLst/>
                        </a:rPr>
                        <a:t>Layer</a:t>
                      </a:r>
                      <a:endParaRPr lang="en-GB" sz="2000" i="1"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4830675"/>
                  </a:ext>
                </a:extLst>
              </a:tr>
              <a:tr h="230149">
                <a:tc>
                  <a:txBody>
                    <a:bodyPr/>
                    <a:lstStyle/>
                    <a:p>
                      <a:pPr algn="just">
                        <a:spcBef>
                          <a:spcPts val="600"/>
                        </a:spcBef>
                        <a:spcAft>
                          <a:spcPts val="0"/>
                        </a:spcAft>
                      </a:pPr>
                      <a:r>
                        <a:rPr lang="en-GB" sz="2000" dirty="0">
                          <a:effectLst/>
                        </a:rPr>
                        <a:t>Dell Server Xeon CPUs with 32 threads, 64 GB of RAM, 1TB of SSD disk.</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15</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Inventario</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53014620"/>
                  </a:ext>
                </a:extLst>
              </a:tr>
              <a:tr h="244094">
                <a:tc>
                  <a:txBody>
                    <a:bodyPr/>
                    <a:lstStyle/>
                    <a:p>
                      <a:pPr algn="just">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a:effectLst/>
                        </a:rPr>
                        <a:t> </a:t>
                      </a:r>
                      <a:endParaRPr lang="en-GB" sz="20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60769691"/>
                  </a:ext>
                </a:extLst>
              </a:tr>
              <a:tr h="244094">
                <a:tc>
                  <a:txBody>
                    <a:bodyPr/>
                    <a:lstStyle/>
                    <a:p>
                      <a:pPr algn="just">
                        <a:spcBef>
                          <a:spcPts val="600"/>
                        </a:spcBef>
                        <a:spcAft>
                          <a:spcPts val="0"/>
                        </a:spcAft>
                      </a:pPr>
                      <a:r>
                        <a:rPr lang="it-IT" sz="1800" dirty="0">
                          <a:effectLst/>
                        </a:rPr>
                        <a:t>      </a:t>
                      </a:r>
                      <a:r>
                        <a:rPr lang="it-IT" sz="1800" b="1" dirty="0">
                          <a:effectLst/>
                        </a:rPr>
                        <a:t>Total</a:t>
                      </a:r>
                      <a:r>
                        <a:rPr lang="it-IT" sz="1800" dirty="0">
                          <a:effectLst/>
                        </a:rPr>
                        <a:t> </a:t>
                      </a:r>
                      <a:endParaRPr lang="en-GB" sz="2000"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2000" b="1" dirty="0" smtClean="0">
                          <a:effectLst/>
                        </a:rPr>
                        <a:t>135</a:t>
                      </a:r>
                      <a:endParaRPr lang="en-GB" sz="2000" b="1" dirty="0">
                        <a:effectLst/>
                        <a:latin typeface="Avenir Book"/>
                        <a:ea typeface="MS Mincho"/>
                        <a:cs typeface="Times New Roman" panose="02020603050405020304" pitchFamily="18" charset="0"/>
                      </a:endParaRPr>
                    </a:p>
                  </a:txBody>
                  <a:tcPr marL="68580" marR="68580" marT="0" marB="0"/>
                </a:tc>
                <a:tc>
                  <a:txBody>
                    <a:bodyPr/>
                    <a:lstStyle/>
                    <a:p>
                      <a:pPr>
                        <a:spcBef>
                          <a:spcPts val="600"/>
                        </a:spcBef>
                        <a:spcAft>
                          <a:spcPts val="0"/>
                        </a:spcAft>
                      </a:pPr>
                      <a:r>
                        <a:rPr lang="it-IT" sz="2000" dirty="0">
                          <a:effectLst/>
                        </a:rPr>
                        <a:t> </a:t>
                      </a:r>
                      <a:endParaRPr lang="en-GB" sz="2000" dirty="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044530934"/>
                  </a:ext>
                </a:extLst>
              </a:tr>
            </a:tbl>
          </a:graphicData>
        </a:graphic>
      </p:graphicFrame>
    </p:spTree>
    <p:extLst>
      <p:ext uri="{BB962C8B-B14F-4D97-AF65-F5344CB8AC3E}">
        <p14:creationId xmlns:p14="http://schemas.microsoft.com/office/powerpoint/2010/main" val="3990828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Resources</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14</a:t>
            </a:fld>
            <a:endParaRPr lang="it-IT" sz="1400" b="1" dirty="0">
              <a:solidFill>
                <a:schemeClr val="bg1"/>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3347414219"/>
              </p:ext>
            </p:extLst>
          </p:nvPr>
        </p:nvGraphicFramePr>
        <p:xfrm>
          <a:off x="3188616" y="1365690"/>
          <a:ext cx="5814768" cy="3784569"/>
        </p:xfrm>
        <a:graphic>
          <a:graphicData uri="http://schemas.openxmlformats.org/drawingml/2006/table">
            <a:tbl>
              <a:tblPr firstRow="1" bandRow="1">
                <a:tableStyleId>{5C22544A-7EE6-4342-B048-85BDC9FD1C3A}</a:tableStyleId>
              </a:tblPr>
              <a:tblGrid>
                <a:gridCol w="2064453">
                  <a:extLst>
                    <a:ext uri="{9D8B030D-6E8A-4147-A177-3AD203B41FA5}">
                      <a16:colId xmlns:a16="http://schemas.microsoft.com/office/drawing/2014/main" val="2089779869"/>
                    </a:ext>
                  </a:extLst>
                </a:gridCol>
                <a:gridCol w="1423130">
                  <a:extLst>
                    <a:ext uri="{9D8B030D-6E8A-4147-A177-3AD203B41FA5}">
                      <a16:colId xmlns:a16="http://schemas.microsoft.com/office/drawing/2014/main" val="2055881787"/>
                    </a:ext>
                  </a:extLst>
                </a:gridCol>
                <a:gridCol w="1422219">
                  <a:extLst>
                    <a:ext uri="{9D8B030D-6E8A-4147-A177-3AD203B41FA5}">
                      <a16:colId xmlns:a16="http://schemas.microsoft.com/office/drawing/2014/main" val="2059197443"/>
                    </a:ext>
                  </a:extLst>
                </a:gridCol>
                <a:gridCol w="904966">
                  <a:extLst>
                    <a:ext uri="{9D8B030D-6E8A-4147-A177-3AD203B41FA5}">
                      <a16:colId xmlns:a16="http://schemas.microsoft.com/office/drawing/2014/main" val="4100732521"/>
                    </a:ext>
                  </a:extLst>
                </a:gridCol>
              </a:tblGrid>
              <a:tr h="224361">
                <a:tc>
                  <a:txBody>
                    <a:bodyPr/>
                    <a:lstStyle/>
                    <a:p>
                      <a:pPr algn="ctr">
                        <a:spcBef>
                          <a:spcPts val="600"/>
                        </a:spcBef>
                        <a:spcAft>
                          <a:spcPts val="0"/>
                        </a:spcAft>
                      </a:pPr>
                      <a:r>
                        <a:rPr lang="en-GB" sz="1600">
                          <a:effectLst/>
                        </a:rPr>
                        <a:t>Riso</a:t>
                      </a:r>
                      <a:r>
                        <a:rPr lang="it-IT" sz="1600">
                          <a:effectLst/>
                        </a:rPr>
                        <a:t>rsa</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Ruolo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Struttura</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FTE</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73343924"/>
                  </a:ext>
                </a:extLst>
              </a:tr>
              <a:tr h="224361">
                <a:tc>
                  <a:txBody>
                    <a:bodyPr/>
                    <a:lstStyle/>
                    <a:p>
                      <a:pPr algn="just">
                        <a:spcBef>
                          <a:spcPts val="600"/>
                        </a:spcBef>
                        <a:spcAft>
                          <a:spcPts val="0"/>
                        </a:spcAft>
                      </a:pPr>
                      <a:r>
                        <a:rPr lang="it-IT" sz="1600">
                          <a:effectLst/>
                        </a:rPr>
                        <a:t>S. Pioli</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Tecnologo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0.9</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375207662"/>
                  </a:ext>
                </a:extLst>
              </a:tr>
              <a:tr h="224361">
                <a:tc>
                  <a:txBody>
                    <a:bodyPr/>
                    <a:lstStyle/>
                    <a:p>
                      <a:pPr algn="just">
                        <a:spcBef>
                          <a:spcPts val="600"/>
                        </a:spcBef>
                        <a:spcAft>
                          <a:spcPts val="0"/>
                        </a:spcAft>
                      </a:pPr>
                      <a:r>
                        <a:rPr lang="it-IT" sz="1600">
                          <a:effectLst/>
                        </a:rPr>
                        <a:t>B. Buonomo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Tecnologo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0.3</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03270971"/>
                  </a:ext>
                </a:extLst>
              </a:tr>
              <a:tr h="224361">
                <a:tc>
                  <a:txBody>
                    <a:bodyPr/>
                    <a:lstStyle/>
                    <a:p>
                      <a:pPr algn="just">
                        <a:spcBef>
                          <a:spcPts val="600"/>
                        </a:spcBef>
                        <a:spcAft>
                          <a:spcPts val="0"/>
                        </a:spcAft>
                      </a:pPr>
                      <a:r>
                        <a:rPr lang="it-IT" sz="1600">
                          <a:effectLst/>
                        </a:rPr>
                        <a:t>C. DI Giulio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Tecnologo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0.2</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2352234"/>
                  </a:ext>
                </a:extLst>
              </a:tr>
              <a:tr h="224361">
                <a:tc>
                  <a:txBody>
                    <a:bodyPr/>
                    <a:lstStyle/>
                    <a:p>
                      <a:pPr algn="just">
                        <a:spcBef>
                          <a:spcPts val="600"/>
                        </a:spcBef>
                        <a:spcAft>
                          <a:spcPts val="0"/>
                        </a:spcAft>
                      </a:pPr>
                      <a:r>
                        <a:rPr lang="it-IT" sz="1600">
                          <a:effectLst/>
                        </a:rPr>
                        <a:t>L. G. Foggetta</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Tecnologo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0.1</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828515424"/>
                  </a:ext>
                </a:extLst>
              </a:tr>
              <a:tr h="224361">
                <a:tc>
                  <a:txBody>
                    <a:bodyPr/>
                    <a:lstStyle/>
                    <a:p>
                      <a:pPr algn="just">
                        <a:spcBef>
                          <a:spcPts val="600"/>
                        </a:spcBef>
                        <a:spcAft>
                          <a:spcPts val="0"/>
                        </a:spcAft>
                      </a:pPr>
                      <a:r>
                        <a:rPr lang="it-IT" sz="1600">
                          <a:effectLst/>
                        </a:rPr>
                        <a:t>R. Pompili</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Ricercatore</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0.1</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423321523"/>
                  </a:ext>
                </a:extLst>
              </a:tr>
              <a:tr h="448723">
                <a:tc>
                  <a:txBody>
                    <a:bodyPr/>
                    <a:lstStyle/>
                    <a:p>
                      <a:pPr algn="just">
                        <a:spcBef>
                          <a:spcPts val="600"/>
                        </a:spcBef>
                        <a:spcAft>
                          <a:spcPts val="0"/>
                        </a:spcAft>
                      </a:pPr>
                      <a:r>
                        <a:rPr lang="it-IT" sz="1600">
                          <a:effectLst/>
                        </a:rPr>
                        <a:t>P. Valente</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Ricercatore</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INFN-Roma1</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0.1</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10216977"/>
                  </a:ext>
                </a:extLst>
              </a:tr>
              <a:tr h="448723">
                <a:tc>
                  <a:txBody>
                    <a:bodyPr/>
                    <a:lstStyle/>
                    <a:p>
                      <a:pPr algn="just">
                        <a:spcBef>
                          <a:spcPts val="600"/>
                        </a:spcBef>
                        <a:spcAft>
                          <a:spcPts val="0"/>
                        </a:spcAft>
                      </a:pPr>
                      <a:r>
                        <a:rPr lang="it-IT" sz="1600">
                          <a:effectLst/>
                        </a:rPr>
                        <a:t>A. Variola</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Ricercatore</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INFN-Roma1</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0.1</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81686011"/>
                  </a:ext>
                </a:extLst>
              </a:tr>
              <a:tr h="448723">
                <a:tc>
                  <a:txBody>
                    <a:bodyPr/>
                    <a:lstStyle/>
                    <a:p>
                      <a:pPr algn="just">
                        <a:spcBef>
                          <a:spcPts val="600"/>
                        </a:spcBef>
                        <a:spcAft>
                          <a:spcPts val="0"/>
                        </a:spcAft>
                      </a:pPr>
                      <a:r>
                        <a:rPr lang="it-IT" sz="1600">
                          <a:effectLst/>
                        </a:rPr>
                        <a:t>E. Leonardi</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Tecnologo</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INFN-Roma1</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0.2</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2270686"/>
                  </a:ext>
                </a:extLst>
              </a:tr>
              <a:tr h="224361">
                <a:tc>
                  <a:txBody>
                    <a:bodyPr/>
                    <a:lstStyle/>
                    <a:p>
                      <a:pPr algn="just">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b="1" dirty="0">
                          <a:effectLst/>
                        </a:rPr>
                        <a:t>Tot.</a:t>
                      </a:r>
                      <a:endParaRPr lang="en-GB" sz="1600" b="1" dirty="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b="1" dirty="0">
                          <a:effectLst/>
                        </a:rPr>
                        <a:t>2.0</a:t>
                      </a:r>
                      <a:endParaRPr lang="en-GB" sz="1600" b="1" dirty="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94722287"/>
                  </a:ext>
                </a:extLst>
              </a:tr>
              <a:tr h="224361">
                <a:tc>
                  <a:txBody>
                    <a:bodyPr/>
                    <a:lstStyle/>
                    <a:p>
                      <a:pPr algn="just">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 </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00021545"/>
                  </a:ext>
                </a:extLst>
              </a:tr>
              <a:tr h="224361">
                <a:tc>
                  <a:txBody>
                    <a:bodyPr/>
                    <a:lstStyle/>
                    <a:p>
                      <a:pPr algn="just">
                        <a:spcBef>
                          <a:spcPts val="600"/>
                        </a:spcBef>
                        <a:spcAft>
                          <a:spcPts val="0"/>
                        </a:spcAft>
                      </a:pPr>
                      <a:r>
                        <a:rPr lang="it-IT" sz="1600">
                          <a:effectLst/>
                        </a:rPr>
                        <a:t>LINAC DA Staff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Technical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a:effectLst/>
                        </a:rPr>
                        <a:t>1.0</a:t>
                      </a:r>
                      <a:endParaRPr lang="en-GB" sz="160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22567407"/>
                  </a:ext>
                </a:extLst>
              </a:tr>
              <a:tr h="224361">
                <a:tc>
                  <a:txBody>
                    <a:bodyPr/>
                    <a:lstStyle/>
                    <a:p>
                      <a:pPr algn="just">
                        <a:spcBef>
                          <a:spcPts val="600"/>
                        </a:spcBef>
                        <a:spcAft>
                          <a:spcPts val="0"/>
                        </a:spcAft>
                      </a:pPr>
                      <a:r>
                        <a:rPr lang="it-IT" sz="1600" dirty="0">
                          <a:effectLst/>
                        </a:rPr>
                        <a:t>SEA DR Staff</a:t>
                      </a:r>
                      <a:endParaRPr lang="en-GB" sz="1600" dirty="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Technical </a:t>
                      </a:r>
                      <a:endParaRPr lang="en-GB" sz="1600">
                        <a:effectLst/>
                        <a:latin typeface="Avenir Book"/>
                        <a:ea typeface="MS Mincho"/>
                        <a:cs typeface="Times New Roman" panose="02020603050405020304" pitchFamily="18" charset="0"/>
                      </a:endParaRPr>
                    </a:p>
                  </a:txBody>
                  <a:tcPr marL="68580" marR="68580" marT="0" marB="0"/>
                </a:tc>
                <a:tc>
                  <a:txBody>
                    <a:bodyPr/>
                    <a:lstStyle/>
                    <a:p>
                      <a:pPr algn="just">
                        <a:spcBef>
                          <a:spcPts val="600"/>
                        </a:spcBef>
                        <a:spcAft>
                          <a:spcPts val="0"/>
                        </a:spcAft>
                      </a:pPr>
                      <a:r>
                        <a:rPr lang="it-IT" sz="1600">
                          <a:effectLst/>
                        </a:rPr>
                        <a:t>INFN-LNF</a:t>
                      </a:r>
                      <a:endParaRPr lang="en-GB" sz="1600">
                        <a:effectLst/>
                        <a:latin typeface="Avenir Book"/>
                        <a:ea typeface="MS Mincho"/>
                        <a:cs typeface="Times New Roman" panose="02020603050405020304" pitchFamily="18" charset="0"/>
                      </a:endParaRPr>
                    </a:p>
                  </a:txBody>
                  <a:tcPr marL="68580" marR="68580" marT="0" marB="0"/>
                </a:tc>
                <a:tc>
                  <a:txBody>
                    <a:bodyPr/>
                    <a:lstStyle/>
                    <a:p>
                      <a:pPr algn="ctr">
                        <a:spcBef>
                          <a:spcPts val="600"/>
                        </a:spcBef>
                        <a:spcAft>
                          <a:spcPts val="0"/>
                        </a:spcAft>
                      </a:pPr>
                      <a:r>
                        <a:rPr lang="it-IT" sz="1600" dirty="0">
                          <a:effectLst/>
                        </a:rPr>
                        <a:t>1.0</a:t>
                      </a:r>
                      <a:endParaRPr lang="en-GB" sz="1600" dirty="0">
                        <a:effectLst/>
                        <a:latin typeface="Avenir Book"/>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437807322"/>
                  </a:ext>
                </a:extLst>
              </a:tr>
            </a:tbl>
          </a:graphicData>
        </a:graphic>
      </p:graphicFrame>
      <p:sp>
        <p:nvSpPr>
          <p:cNvPr id="9" name="Rettangolo 8"/>
          <p:cNvSpPr/>
          <p:nvPr/>
        </p:nvSpPr>
        <p:spPr>
          <a:xfrm>
            <a:off x="259023" y="5507848"/>
            <a:ext cx="11779781" cy="923330"/>
          </a:xfrm>
          <a:prstGeom prst="rect">
            <a:avLst/>
          </a:prstGeom>
        </p:spPr>
        <p:txBody>
          <a:bodyPr wrap="square">
            <a:spAutoFit/>
          </a:bodyPr>
          <a:lstStyle/>
          <a:p>
            <a:r>
              <a:rPr lang="en-GB" dirty="0"/>
              <a:t>The CNAO particle therapy center will </a:t>
            </a:r>
            <a:r>
              <a:rPr lang="en-GB" dirty="0" smtClean="0"/>
              <a:t>join </a:t>
            </a:r>
            <a:r>
              <a:rPr lang="en-GB" dirty="0"/>
              <a:t>the project as test-site for the Middle Layer proving beam shifts and development support from control system and beam dynamics teams. </a:t>
            </a:r>
          </a:p>
          <a:p>
            <a:r>
              <a:rPr lang="en-GB" dirty="0"/>
              <a:t>During the first year we will looking for a master thesis student and/or a 1st year PhD student.</a:t>
            </a:r>
          </a:p>
        </p:txBody>
      </p:sp>
    </p:spTree>
    <p:extLst>
      <p:ext uri="{BB962C8B-B14F-4D97-AF65-F5344CB8AC3E}">
        <p14:creationId xmlns:p14="http://schemas.microsoft.com/office/powerpoint/2010/main" val="50851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Gantt</a:t>
            </a:r>
            <a:r>
              <a:rPr lang="it-IT" dirty="0" smtClean="0"/>
              <a:t> chart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15</a:t>
            </a:fld>
            <a:endParaRPr lang="it-IT" sz="1400" b="1" dirty="0">
              <a:solidFill>
                <a:schemeClr val="bg1"/>
              </a:solidFill>
            </a:endParaRPr>
          </a:p>
        </p:txBody>
      </p:sp>
      <p:pic>
        <p:nvPicPr>
          <p:cNvPr id="10" name="Immagine 9"/>
          <p:cNvPicPr/>
          <p:nvPr/>
        </p:nvPicPr>
        <p:blipFill>
          <a:blip r:embed="rId2"/>
          <a:stretch>
            <a:fillRect/>
          </a:stretch>
        </p:blipFill>
        <p:spPr>
          <a:xfrm>
            <a:off x="1504086" y="1271805"/>
            <a:ext cx="9289895" cy="4993949"/>
          </a:xfrm>
          <a:prstGeom prst="rect">
            <a:avLst/>
          </a:prstGeom>
        </p:spPr>
      </p:pic>
      <p:sp>
        <p:nvSpPr>
          <p:cNvPr id="7" name="Rettangolo 6"/>
          <p:cNvSpPr/>
          <p:nvPr/>
        </p:nvSpPr>
        <p:spPr>
          <a:xfrm>
            <a:off x="3703320" y="1117600"/>
            <a:ext cx="2275840" cy="139412"/>
          </a:xfrm>
          <a:prstGeom prst="rect">
            <a:avLst/>
          </a:prstGeom>
          <a:solidFill>
            <a:srgbClr val="74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tx1"/>
                </a:solidFill>
              </a:rPr>
              <a:t>1° </a:t>
            </a:r>
            <a:r>
              <a:rPr lang="it-IT" sz="1050" dirty="0" err="1" smtClean="0">
                <a:solidFill>
                  <a:schemeClr val="tx1"/>
                </a:solidFill>
              </a:rPr>
              <a:t>Year</a:t>
            </a:r>
            <a:endParaRPr lang="en-GB" sz="1050" dirty="0">
              <a:solidFill>
                <a:schemeClr val="tx1"/>
              </a:solidFill>
            </a:endParaRPr>
          </a:p>
        </p:txBody>
      </p:sp>
      <p:sp>
        <p:nvSpPr>
          <p:cNvPr id="11" name="Rettangolo 10"/>
          <p:cNvSpPr/>
          <p:nvPr/>
        </p:nvSpPr>
        <p:spPr>
          <a:xfrm>
            <a:off x="5999480" y="1117600"/>
            <a:ext cx="2275840" cy="139412"/>
          </a:xfrm>
          <a:prstGeom prst="rect">
            <a:avLst/>
          </a:prstGeom>
          <a:solidFill>
            <a:srgbClr val="74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tx1"/>
                </a:solidFill>
              </a:rPr>
              <a:t>2° </a:t>
            </a:r>
            <a:r>
              <a:rPr lang="it-IT" sz="1050" dirty="0" err="1" smtClean="0">
                <a:solidFill>
                  <a:schemeClr val="tx1"/>
                </a:solidFill>
              </a:rPr>
              <a:t>Year</a:t>
            </a:r>
            <a:endParaRPr lang="en-GB" sz="1050" dirty="0">
              <a:solidFill>
                <a:schemeClr val="tx1"/>
              </a:solidFill>
            </a:endParaRPr>
          </a:p>
        </p:txBody>
      </p:sp>
      <p:sp>
        <p:nvSpPr>
          <p:cNvPr id="12" name="Rettangolo 11"/>
          <p:cNvSpPr/>
          <p:nvPr/>
        </p:nvSpPr>
        <p:spPr>
          <a:xfrm>
            <a:off x="8295640" y="1117600"/>
            <a:ext cx="2275840" cy="139412"/>
          </a:xfrm>
          <a:prstGeom prst="rect">
            <a:avLst/>
          </a:prstGeom>
          <a:solidFill>
            <a:srgbClr val="74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solidFill>
                  <a:schemeClr val="tx1"/>
                </a:solidFill>
              </a:rPr>
              <a:t>3° </a:t>
            </a:r>
            <a:r>
              <a:rPr lang="it-IT" sz="1050" dirty="0" err="1" smtClean="0">
                <a:solidFill>
                  <a:schemeClr val="tx1"/>
                </a:solidFill>
              </a:rPr>
              <a:t>Year</a:t>
            </a:r>
            <a:endParaRPr lang="en-GB" sz="1050" dirty="0">
              <a:solidFill>
                <a:schemeClr val="tx1"/>
              </a:solidFill>
            </a:endParaRPr>
          </a:p>
        </p:txBody>
      </p:sp>
    </p:spTree>
    <p:extLst>
      <p:ext uri="{BB962C8B-B14F-4D97-AF65-F5344CB8AC3E}">
        <p14:creationId xmlns:p14="http://schemas.microsoft.com/office/powerpoint/2010/main" val="264261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69720" y="2880360"/>
            <a:ext cx="9144000" cy="958843"/>
          </a:xfrm>
        </p:spPr>
        <p:txBody>
          <a:bodyPr>
            <a:normAutofit/>
          </a:bodyPr>
          <a:lstStyle/>
          <a:p>
            <a:r>
              <a:rPr lang="it-IT" b="1" dirty="0" err="1" smtClean="0">
                <a:solidFill>
                  <a:srgbClr val="0070C0"/>
                </a:solidFill>
              </a:rPr>
              <a:t>Thank</a:t>
            </a:r>
            <a:r>
              <a:rPr lang="it-IT" b="1" dirty="0" smtClean="0">
                <a:solidFill>
                  <a:srgbClr val="0070C0"/>
                </a:solidFill>
              </a:rPr>
              <a:t> </a:t>
            </a:r>
            <a:r>
              <a:rPr lang="it-IT" b="1" dirty="0" err="1" smtClean="0">
                <a:solidFill>
                  <a:srgbClr val="0070C0"/>
                </a:solidFill>
              </a:rPr>
              <a:t>you</a:t>
            </a:r>
            <a:r>
              <a:rPr lang="it-IT" b="1" dirty="0">
                <a:solidFill>
                  <a:srgbClr val="0070C0"/>
                </a:solidFill>
              </a:rPr>
              <a:t> </a:t>
            </a:r>
            <a:r>
              <a:rPr lang="it-IT" b="1" dirty="0" smtClean="0">
                <a:solidFill>
                  <a:srgbClr val="0070C0"/>
                </a:solidFill>
              </a:rPr>
              <a:t>for the </a:t>
            </a:r>
            <a:r>
              <a:rPr lang="it-IT" b="1" dirty="0" err="1" smtClean="0">
                <a:solidFill>
                  <a:srgbClr val="0070C0"/>
                </a:solidFill>
              </a:rPr>
              <a:t>attention</a:t>
            </a:r>
            <a:r>
              <a:rPr lang="it-IT" b="1" dirty="0" smtClean="0">
                <a:solidFill>
                  <a:srgbClr val="0070C0"/>
                </a:solidFill>
              </a:rPr>
              <a:t>.</a:t>
            </a:r>
            <a:endParaRPr lang="it-IT" b="1" dirty="0">
              <a:solidFill>
                <a:srgbClr val="0070C0"/>
              </a:solidFill>
            </a:endParaRPr>
          </a:p>
        </p:txBody>
      </p:sp>
    </p:spTree>
    <p:extLst>
      <p:ext uri="{BB962C8B-B14F-4D97-AF65-F5344CB8AC3E}">
        <p14:creationId xmlns:p14="http://schemas.microsoft.com/office/powerpoint/2010/main" val="29383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Outline</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2</a:t>
            </a:fld>
            <a:endParaRPr lang="it-IT" sz="1400" b="1" dirty="0">
              <a:solidFill>
                <a:schemeClr val="bg1"/>
              </a:solidFill>
            </a:endParaRPr>
          </a:p>
        </p:txBody>
      </p:sp>
      <p:sp>
        <p:nvSpPr>
          <p:cNvPr id="20" name="Segnaposto contenuto 2"/>
          <p:cNvSpPr>
            <a:spLocks noGrp="1"/>
          </p:cNvSpPr>
          <p:nvPr>
            <p:ph idx="1"/>
          </p:nvPr>
        </p:nvSpPr>
        <p:spPr>
          <a:xfrm>
            <a:off x="494573" y="1373505"/>
            <a:ext cx="4443188" cy="4752975"/>
          </a:xfrm>
        </p:spPr>
        <p:txBody>
          <a:bodyPr>
            <a:noAutofit/>
          </a:bodyPr>
          <a:lstStyle/>
          <a:p>
            <a:r>
              <a:rPr lang="it-IT" sz="2000" dirty="0" err="1" smtClean="0"/>
              <a:t>Context</a:t>
            </a:r>
            <a:endParaRPr lang="it-IT" sz="2000" dirty="0" smtClean="0"/>
          </a:p>
          <a:p>
            <a:r>
              <a:rPr lang="it-IT" sz="2000" dirty="0" err="1" smtClean="0"/>
              <a:t>Singularity</a:t>
            </a:r>
            <a:r>
              <a:rPr lang="it-IT" sz="2000" dirty="0" smtClean="0"/>
              <a:t> Project </a:t>
            </a:r>
          </a:p>
          <a:p>
            <a:r>
              <a:rPr lang="it-IT" sz="2000" dirty="0" err="1" smtClean="0"/>
              <a:t>Hw</a:t>
            </a:r>
            <a:r>
              <a:rPr lang="it-IT" sz="2000" dirty="0" smtClean="0"/>
              <a:t> Development</a:t>
            </a:r>
          </a:p>
          <a:p>
            <a:pPr lvl="1"/>
            <a:r>
              <a:rPr lang="it-IT" sz="1800" dirty="0" err="1" smtClean="0"/>
              <a:t>Personnel</a:t>
            </a:r>
            <a:r>
              <a:rPr lang="it-IT" sz="1800" dirty="0" smtClean="0"/>
              <a:t> </a:t>
            </a:r>
            <a:r>
              <a:rPr lang="it-IT" sz="1800" dirty="0" err="1" smtClean="0"/>
              <a:t>Safety</a:t>
            </a:r>
            <a:r>
              <a:rPr lang="it-IT" sz="1800" dirty="0" smtClean="0"/>
              <a:t> System</a:t>
            </a:r>
          </a:p>
          <a:p>
            <a:pPr lvl="1"/>
            <a:r>
              <a:rPr lang="it-IT" sz="1800" dirty="0" smtClean="0"/>
              <a:t>Machine </a:t>
            </a:r>
            <a:r>
              <a:rPr lang="it-IT" sz="1800" dirty="0" err="1" smtClean="0"/>
              <a:t>Protection</a:t>
            </a:r>
            <a:r>
              <a:rPr lang="it-IT" sz="1800" dirty="0" smtClean="0"/>
              <a:t> System</a:t>
            </a:r>
          </a:p>
          <a:p>
            <a:r>
              <a:rPr lang="it-IT" sz="2000" dirty="0" err="1" smtClean="0"/>
              <a:t>Sw</a:t>
            </a:r>
            <a:r>
              <a:rPr lang="it-IT" sz="2000" dirty="0" smtClean="0"/>
              <a:t> Development</a:t>
            </a:r>
          </a:p>
          <a:p>
            <a:pPr lvl="1"/>
            <a:r>
              <a:rPr lang="it-IT" sz="1800" dirty="0" smtClean="0"/>
              <a:t>Middle </a:t>
            </a:r>
            <a:r>
              <a:rPr lang="it-IT" sz="1800" dirty="0" err="1" smtClean="0"/>
              <a:t>Layer</a:t>
            </a:r>
            <a:endParaRPr lang="it-IT" sz="1800" dirty="0" smtClean="0"/>
          </a:p>
          <a:p>
            <a:pPr lvl="1"/>
            <a:r>
              <a:rPr lang="it-IT" sz="1800" dirty="0" err="1" smtClean="0"/>
              <a:t>Apps</a:t>
            </a:r>
            <a:endParaRPr lang="it-IT" sz="1800" dirty="0" smtClean="0"/>
          </a:p>
          <a:p>
            <a:pPr lvl="1"/>
            <a:r>
              <a:rPr lang="it-IT" sz="1800" dirty="0" smtClean="0"/>
              <a:t>Machine Learning</a:t>
            </a:r>
          </a:p>
          <a:p>
            <a:r>
              <a:rPr lang="it-IT" sz="2000" dirty="0" smtClean="0"/>
              <a:t>SWOT Analysis </a:t>
            </a:r>
          </a:p>
          <a:p>
            <a:r>
              <a:rPr lang="it-IT" sz="2000" dirty="0" err="1" smtClean="0"/>
              <a:t>Cost</a:t>
            </a:r>
            <a:r>
              <a:rPr lang="it-IT" sz="2000" dirty="0" smtClean="0"/>
              <a:t> </a:t>
            </a:r>
            <a:r>
              <a:rPr lang="it-IT" sz="2000" dirty="0" err="1" smtClean="0"/>
              <a:t>Estimation</a:t>
            </a:r>
            <a:endParaRPr lang="it-IT" sz="2000" dirty="0" smtClean="0"/>
          </a:p>
          <a:p>
            <a:r>
              <a:rPr lang="it-IT" sz="2000" dirty="0" err="1" smtClean="0"/>
              <a:t>Resources</a:t>
            </a:r>
            <a:endParaRPr lang="it-IT" sz="2000" dirty="0" smtClean="0"/>
          </a:p>
          <a:p>
            <a:r>
              <a:rPr lang="it-IT" sz="2000" dirty="0" err="1" smtClean="0"/>
              <a:t>Gantt</a:t>
            </a:r>
            <a:r>
              <a:rPr lang="it-IT" sz="2000" dirty="0" smtClean="0"/>
              <a:t> chart</a:t>
            </a:r>
          </a:p>
        </p:txBody>
      </p:sp>
    </p:spTree>
    <p:extLst>
      <p:ext uri="{BB962C8B-B14F-4D97-AF65-F5344CB8AC3E}">
        <p14:creationId xmlns:p14="http://schemas.microsoft.com/office/powerpoint/2010/main" val="747211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Context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3</a:t>
            </a:fld>
            <a:endParaRPr lang="it-IT" sz="1400" b="1" dirty="0">
              <a:solidFill>
                <a:schemeClr val="bg1"/>
              </a:solidFill>
            </a:endParaRPr>
          </a:p>
        </p:txBody>
      </p:sp>
      <p:sp>
        <p:nvSpPr>
          <p:cNvPr id="13" name="Rettangolo 12"/>
          <p:cNvSpPr/>
          <p:nvPr/>
        </p:nvSpPr>
        <p:spPr>
          <a:xfrm>
            <a:off x="5910371" y="3375958"/>
            <a:ext cx="1388494" cy="58360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solidFill>
                  <a:schemeClr val="tx1"/>
                </a:solidFill>
              </a:rPr>
              <a:t>Risk</a:t>
            </a:r>
            <a:r>
              <a:rPr lang="it-IT" sz="1200" b="1" dirty="0" smtClean="0">
                <a:solidFill>
                  <a:schemeClr val="tx1"/>
                </a:solidFill>
              </a:rPr>
              <a:t> and </a:t>
            </a:r>
            <a:r>
              <a:rPr lang="it-IT" sz="1200" b="1" dirty="0" err="1" smtClean="0">
                <a:solidFill>
                  <a:schemeClr val="tx1"/>
                </a:solidFill>
              </a:rPr>
              <a:t>Cost</a:t>
            </a:r>
            <a:r>
              <a:rPr lang="it-IT" sz="1200" b="1" dirty="0" smtClean="0">
                <a:solidFill>
                  <a:schemeClr val="tx1"/>
                </a:solidFill>
              </a:rPr>
              <a:t> Management</a:t>
            </a:r>
            <a:endParaRPr lang="it-IT" sz="1200" b="1" dirty="0">
              <a:solidFill>
                <a:schemeClr val="tx1"/>
              </a:solidFill>
            </a:endParaRPr>
          </a:p>
        </p:txBody>
      </p:sp>
      <p:sp>
        <p:nvSpPr>
          <p:cNvPr id="21" name="Rettangolo 20"/>
          <p:cNvSpPr/>
          <p:nvPr/>
        </p:nvSpPr>
        <p:spPr>
          <a:xfrm>
            <a:off x="10327238" y="4288643"/>
            <a:ext cx="1388494" cy="51382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Technology Transfer</a:t>
            </a:r>
            <a:endParaRPr lang="it-IT" sz="1200" b="1" dirty="0"/>
          </a:p>
        </p:txBody>
      </p:sp>
      <p:sp>
        <p:nvSpPr>
          <p:cNvPr id="22" name="Rettangolo 21"/>
          <p:cNvSpPr/>
          <p:nvPr/>
        </p:nvSpPr>
        <p:spPr>
          <a:xfrm>
            <a:off x="10327238" y="2558092"/>
            <a:ext cx="1388494" cy="51382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LNF </a:t>
            </a:r>
            <a:r>
              <a:rPr lang="it-IT" sz="1200" b="1" dirty="0" err="1" smtClean="0"/>
              <a:t>Facilities</a:t>
            </a:r>
            <a:r>
              <a:rPr lang="it-IT" sz="1200" b="1" dirty="0" smtClean="0"/>
              <a:t> and </a:t>
            </a:r>
            <a:r>
              <a:rPr lang="it-IT" sz="1200" b="1" dirty="0" err="1" smtClean="0"/>
              <a:t>Projects</a:t>
            </a:r>
            <a:endParaRPr lang="it-IT" sz="1200" b="1" dirty="0"/>
          </a:p>
        </p:txBody>
      </p:sp>
      <p:sp>
        <p:nvSpPr>
          <p:cNvPr id="23" name="Rettangolo 22"/>
          <p:cNvSpPr/>
          <p:nvPr/>
        </p:nvSpPr>
        <p:spPr>
          <a:xfrm>
            <a:off x="10327238" y="3423367"/>
            <a:ext cx="1388494" cy="51382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INFN and </a:t>
            </a:r>
            <a:r>
              <a:rPr lang="it-IT" sz="1200" b="1" dirty="0" err="1" smtClean="0"/>
              <a:t>other</a:t>
            </a:r>
            <a:r>
              <a:rPr lang="it-IT" sz="1200" b="1" dirty="0" smtClean="0"/>
              <a:t> </a:t>
            </a:r>
            <a:endParaRPr lang="it-IT" sz="1200" b="1" dirty="0"/>
          </a:p>
        </p:txBody>
      </p:sp>
      <p:sp>
        <p:nvSpPr>
          <p:cNvPr id="26" name="Rettangolo 25"/>
          <p:cNvSpPr/>
          <p:nvPr/>
        </p:nvSpPr>
        <p:spPr>
          <a:xfrm>
            <a:off x="8246230" y="3423368"/>
            <a:ext cx="1388494" cy="513827"/>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Maintenance</a:t>
            </a:r>
            <a:endParaRPr lang="it-IT" sz="1200" b="1" dirty="0"/>
          </a:p>
        </p:txBody>
      </p:sp>
      <p:sp>
        <p:nvSpPr>
          <p:cNvPr id="27" name="Rettangolo 26"/>
          <p:cNvSpPr/>
          <p:nvPr/>
        </p:nvSpPr>
        <p:spPr>
          <a:xfrm>
            <a:off x="8236769" y="2558092"/>
            <a:ext cx="1388494" cy="513827"/>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Failure</a:t>
            </a:r>
            <a:r>
              <a:rPr lang="it-IT" sz="1200" b="1" dirty="0" smtClean="0"/>
              <a:t> Handling</a:t>
            </a:r>
            <a:endParaRPr lang="it-IT" sz="1200" b="1" dirty="0"/>
          </a:p>
        </p:txBody>
      </p:sp>
      <p:sp>
        <p:nvSpPr>
          <p:cNvPr id="28" name="Rettangolo 27"/>
          <p:cNvSpPr/>
          <p:nvPr/>
        </p:nvSpPr>
        <p:spPr>
          <a:xfrm>
            <a:off x="8236769" y="4288643"/>
            <a:ext cx="1388494" cy="513827"/>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Operation Up-time </a:t>
            </a:r>
            <a:r>
              <a:rPr lang="it-IT" sz="1200" b="1" dirty="0" err="1" smtClean="0"/>
              <a:t>optimization</a:t>
            </a:r>
            <a:endParaRPr lang="it-IT" sz="1200" b="1" dirty="0"/>
          </a:p>
        </p:txBody>
      </p:sp>
      <p:cxnSp>
        <p:nvCxnSpPr>
          <p:cNvPr id="29" name="Connettore 2 28"/>
          <p:cNvCxnSpPr>
            <a:stCxn id="13" idx="3"/>
            <a:endCxn id="27" idx="1"/>
          </p:cNvCxnSpPr>
          <p:nvPr/>
        </p:nvCxnSpPr>
        <p:spPr>
          <a:xfrm flipV="1">
            <a:off x="7298865" y="2815006"/>
            <a:ext cx="937904" cy="852753"/>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13" idx="3"/>
            <a:endCxn id="26" idx="1"/>
          </p:cNvCxnSpPr>
          <p:nvPr/>
        </p:nvCxnSpPr>
        <p:spPr>
          <a:xfrm>
            <a:off x="7298865" y="3667759"/>
            <a:ext cx="947365" cy="12523"/>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3" idx="3"/>
            <a:endCxn id="28" idx="1"/>
          </p:cNvCxnSpPr>
          <p:nvPr/>
        </p:nvCxnSpPr>
        <p:spPr>
          <a:xfrm>
            <a:off x="7298865" y="3667759"/>
            <a:ext cx="937904" cy="877798"/>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Parentesi graffa chiusa 34"/>
          <p:cNvSpPr/>
          <p:nvPr/>
        </p:nvSpPr>
        <p:spPr>
          <a:xfrm>
            <a:off x="9841280" y="2883408"/>
            <a:ext cx="196919" cy="1568701"/>
          </a:xfrm>
          <a:prstGeom prst="rightBrace">
            <a:avLst>
              <a:gd name="adj1" fmla="val 55989"/>
              <a:gd name="adj2" fmla="val 50000"/>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600"/>
          </a:p>
        </p:txBody>
      </p:sp>
      <p:sp>
        <p:nvSpPr>
          <p:cNvPr id="41" name="Parentesi graffa chiusa 40"/>
          <p:cNvSpPr/>
          <p:nvPr/>
        </p:nvSpPr>
        <p:spPr>
          <a:xfrm>
            <a:off x="5361568" y="2122273"/>
            <a:ext cx="196919" cy="3076891"/>
          </a:xfrm>
          <a:prstGeom prst="rightBrace">
            <a:avLst>
              <a:gd name="adj1" fmla="val 55989"/>
              <a:gd name="adj2" fmla="val 50000"/>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28" y="2134363"/>
            <a:ext cx="4687243" cy="3071518"/>
          </a:xfrm>
          <a:prstGeom prst="rect">
            <a:avLst/>
          </a:prstGeom>
        </p:spPr>
      </p:pic>
    </p:spTree>
    <p:extLst>
      <p:ext uri="{BB962C8B-B14F-4D97-AF65-F5344CB8AC3E}">
        <p14:creationId xmlns:p14="http://schemas.microsoft.com/office/powerpoint/2010/main" val="101821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o a tutto sesto 8"/>
          <p:cNvSpPr/>
          <p:nvPr/>
        </p:nvSpPr>
        <p:spPr>
          <a:xfrm>
            <a:off x="1003073" y="1801372"/>
            <a:ext cx="4073332" cy="4132739"/>
          </a:xfrm>
          <a:prstGeom prst="blockArc">
            <a:avLst>
              <a:gd name="adj1" fmla="val 21588318"/>
              <a:gd name="adj2" fmla="val 21587080"/>
              <a:gd name="adj3" fmla="val 5086"/>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a:xfrm>
            <a:off x="387893" y="34285"/>
            <a:ext cx="11522282" cy="905123"/>
          </a:xfrm>
        </p:spPr>
        <p:txBody>
          <a:bodyPr/>
          <a:lstStyle/>
          <a:p>
            <a:r>
              <a:rPr lang="it-IT" dirty="0" err="1" smtClean="0"/>
              <a:t>Singularity</a:t>
            </a:r>
            <a:r>
              <a:rPr lang="it-IT" dirty="0" smtClean="0"/>
              <a:t> Project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4</a:t>
            </a:fld>
            <a:endParaRPr lang="it-IT" sz="1400" b="1" dirty="0">
              <a:solidFill>
                <a:schemeClr val="bg1"/>
              </a:solidFill>
            </a:endParaRPr>
          </a:p>
        </p:txBody>
      </p:sp>
      <p:sp>
        <p:nvSpPr>
          <p:cNvPr id="10" name="Rettangolo arrotondato 9"/>
          <p:cNvSpPr/>
          <p:nvPr/>
        </p:nvSpPr>
        <p:spPr>
          <a:xfrm>
            <a:off x="2779004" y="1511680"/>
            <a:ext cx="1433812" cy="65588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solidFill>
                  <a:schemeClr val="bg1">
                    <a:lumMod val="95000"/>
                  </a:schemeClr>
                </a:solidFill>
              </a:rPr>
              <a:t>Personnel</a:t>
            </a:r>
            <a:r>
              <a:rPr lang="it-IT" sz="1200" b="1" dirty="0" smtClean="0">
                <a:solidFill>
                  <a:schemeClr val="bg1">
                    <a:lumMod val="95000"/>
                  </a:schemeClr>
                </a:solidFill>
              </a:rPr>
              <a:t> </a:t>
            </a:r>
            <a:r>
              <a:rPr lang="it-IT" sz="1200" b="1" dirty="0" err="1" smtClean="0">
                <a:solidFill>
                  <a:schemeClr val="bg1">
                    <a:lumMod val="95000"/>
                  </a:schemeClr>
                </a:solidFill>
              </a:rPr>
              <a:t>Protection</a:t>
            </a:r>
            <a:r>
              <a:rPr lang="it-IT" sz="1200" b="1" dirty="0" smtClean="0">
                <a:solidFill>
                  <a:schemeClr val="bg1">
                    <a:lumMod val="95000"/>
                  </a:schemeClr>
                </a:solidFill>
              </a:rPr>
              <a:t> System</a:t>
            </a:r>
            <a:endParaRPr lang="it-IT" sz="1200" b="1" dirty="0">
              <a:solidFill>
                <a:schemeClr val="bg1">
                  <a:lumMod val="95000"/>
                </a:schemeClr>
              </a:solidFill>
            </a:endParaRPr>
          </a:p>
        </p:txBody>
      </p:sp>
      <p:sp>
        <p:nvSpPr>
          <p:cNvPr id="13" name="Rettangolo 12"/>
          <p:cNvSpPr/>
          <p:nvPr/>
        </p:nvSpPr>
        <p:spPr>
          <a:xfrm>
            <a:off x="5910371" y="3375958"/>
            <a:ext cx="1388494" cy="58360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Risk</a:t>
            </a:r>
            <a:r>
              <a:rPr lang="it-IT" sz="1200" b="1" dirty="0" smtClean="0"/>
              <a:t> and </a:t>
            </a:r>
            <a:r>
              <a:rPr lang="it-IT" sz="1200" b="1" dirty="0" err="1" smtClean="0"/>
              <a:t>Cost</a:t>
            </a:r>
            <a:r>
              <a:rPr lang="it-IT" sz="1200" b="1" dirty="0" smtClean="0"/>
              <a:t> Management</a:t>
            </a:r>
            <a:endParaRPr lang="it-IT" sz="1200" b="1" dirty="0"/>
          </a:p>
        </p:txBody>
      </p:sp>
      <p:sp>
        <p:nvSpPr>
          <p:cNvPr id="21" name="Rettangolo 20"/>
          <p:cNvSpPr/>
          <p:nvPr/>
        </p:nvSpPr>
        <p:spPr>
          <a:xfrm>
            <a:off x="10327238" y="4288643"/>
            <a:ext cx="1388494" cy="513827"/>
          </a:xfrm>
          <a:prstGeom prst="rect">
            <a:avLst/>
          </a:prstGeom>
          <a:solidFill>
            <a:srgbClr val="004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Technology Transfer</a:t>
            </a:r>
            <a:endParaRPr lang="it-IT" sz="1200" b="1" dirty="0"/>
          </a:p>
        </p:txBody>
      </p:sp>
      <p:sp>
        <p:nvSpPr>
          <p:cNvPr id="22" name="Rettangolo 21"/>
          <p:cNvSpPr/>
          <p:nvPr/>
        </p:nvSpPr>
        <p:spPr>
          <a:xfrm>
            <a:off x="10327238" y="2558092"/>
            <a:ext cx="1388494" cy="513827"/>
          </a:xfrm>
          <a:prstGeom prst="rect">
            <a:avLst/>
          </a:prstGeom>
          <a:solidFill>
            <a:srgbClr val="004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LNF </a:t>
            </a:r>
            <a:r>
              <a:rPr lang="it-IT" sz="1200" b="1" dirty="0" err="1" smtClean="0"/>
              <a:t>Facilities</a:t>
            </a:r>
            <a:r>
              <a:rPr lang="it-IT" sz="1200" b="1" dirty="0" smtClean="0"/>
              <a:t> and </a:t>
            </a:r>
            <a:r>
              <a:rPr lang="it-IT" sz="1200" b="1" dirty="0" err="1" smtClean="0"/>
              <a:t>Projects</a:t>
            </a:r>
            <a:endParaRPr lang="it-IT" sz="1200" b="1" dirty="0"/>
          </a:p>
        </p:txBody>
      </p:sp>
      <p:sp>
        <p:nvSpPr>
          <p:cNvPr id="23" name="Rettangolo 22"/>
          <p:cNvSpPr/>
          <p:nvPr/>
        </p:nvSpPr>
        <p:spPr>
          <a:xfrm>
            <a:off x="10327238" y="3423367"/>
            <a:ext cx="1388494" cy="513827"/>
          </a:xfrm>
          <a:prstGeom prst="rect">
            <a:avLst/>
          </a:prstGeom>
          <a:solidFill>
            <a:srgbClr val="004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INFN and </a:t>
            </a:r>
            <a:r>
              <a:rPr lang="it-IT" sz="1200" b="1" dirty="0" err="1" smtClean="0"/>
              <a:t>other</a:t>
            </a:r>
            <a:r>
              <a:rPr lang="it-IT" sz="1200" b="1" dirty="0" smtClean="0"/>
              <a:t> </a:t>
            </a:r>
            <a:endParaRPr lang="it-IT" sz="1200" b="1" dirty="0"/>
          </a:p>
        </p:txBody>
      </p:sp>
      <p:sp>
        <p:nvSpPr>
          <p:cNvPr id="26" name="Rettangolo 25"/>
          <p:cNvSpPr/>
          <p:nvPr/>
        </p:nvSpPr>
        <p:spPr>
          <a:xfrm>
            <a:off x="8246230" y="3423368"/>
            <a:ext cx="1388494" cy="513827"/>
          </a:xfrm>
          <a:prstGeom prst="rect">
            <a:avLst/>
          </a:prstGeom>
          <a:solidFill>
            <a:srgbClr val="007E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Maintenance</a:t>
            </a:r>
            <a:endParaRPr lang="it-IT" sz="1200" b="1" dirty="0"/>
          </a:p>
        </p:txBody>
      </p:sp>
      <p:sp>
        <p:nvSpPr>
          <p:cNvPr id="27" name="Rettangolo 26"/>
          <p:cNvSpPr/>
          <p:nvPr/>
        </p:nvSpPr>
        <p:spPr>
          <a:xfrm>
            <a:off x="8236769" y="2558092"/>
            <a:ext cx="1388494" cy="513827"/>
          </a:xfrm>
          <a:prstGeom prst="rect">
            <a:avLst/>
          </a:prstGeom>
          <a:solidFill>
            <a:srgbClr val="007E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smtClean="0"/>
              <a:t>Failure</a:t>
            </a:r>
            <a:r>
              <a:rPr lang="it-IT" sz="1200" b="1" dirty="0" smtClean="0"/>
              <a:t> Handling</a:t>
            </a:r>
            <a:endParaRPr lang="it-IT" sz="1200" b="1" dirty="0"/>
          </a:p>
        </p:txBody>
      </p:sp>
      <p:sp>
        <p:nvSpPr>
          <p:cNvPr id="28" name="Rettangolo 27"/>
          <p:cNvSpPr/>
          <p:nvPr/>
        </p:nvSpPr>
        <p:spPr>
          <a:xfrm>
            <a:off x="8236769" y="4288643"/>
            <a:ext cx="1388494" cy="513827"/>
          </a:xfrm>
          <a:prstGeom prst="rect">
            <a:avLst/>
          </a:prstGeom>
          <a:solidFill>
            <a:srgbClr val="007E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Operation Up-time </a:t>
            </a:r>
            <a:r>
              <a:rPr lang="it-IT" sz="1200" b="1" dirty="0" err="1" smtClean="0"/>
              <a:t>optimization</a:t>
            </a:r>
            <a:endParaRPr lang="it-IT" sz="1200" b="1" dirty="0"/>
          </a:p>
        </p:txBody>
      </p:sp>
      <p:cxnSp>
        <p:nvCxnSpPr>
          <p:cNvPr id="29" name="Connettore 2 28"/>
          <p:cNvCxnSpPr>
            <a:stCxn id="13" idx="3"/>
            <a:endCxn id="27" idx="1"/>
          </p:cNvCxnSpPr>
          <p:nvPr/>
        </p:nvCxnSpPr>
        <p:spPr>
          <a:xfrm flipV="1">
            <a:off x="7298865" y="2815006"/>
            <a:ext cx="937904" cy="852753"/>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13" idx="3"/>
            <a:endCxn id="26" idx="1"/>
          </p:cNvCxnSpPr>
          <p:nvPr/>
        </p:nvCxnSpPr>
        <p:spPr>
          <a:xfrm>
            <a:off x="7298865" y="3667759"/>
            <a:ext cx="947365" cy="12523"/>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3" idx="3"/>
            <a:endCxn id="28" idx="1"/>
          </p:cNvCxnSpPr>
          <p:nvPr/>
        </p:nvCxnSpPr>
        <p:spPr>
          <a:xfrm>
            <a:off x="7298865" y="3667759"/>
            <a:ext cx="937904" cy="877798"/>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Parentesi graffa chiusa 34"/>
          <p:cNvSpPr/>
          <p:nvPr/>
        </p:nvSpPr>
        <p:spPr>
          <a:xfrm>
            <a:off x="9841280" y="2883408"/>
            <a:ext cx="196919" cy="1568701"/>
          </a:xfrm>
          <a:prstGeom prst="rightBrace">
            <a:avLst>
              <a:gd name="adj1" fmla="val 55989"/>
              <a:gd name="adj2" fmla="val 50000"/>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600"/>
          </a:p>
        </p:txBody>
      </p:sp>
      <p:sp>
        <p:nvSpPr>
          <p:cNvPr id="41" name="Parentesi graffa chiusa 40"/>
          <p:cNvSpPr/>
          <p:nvPr/>
        </p:nvSpPr>
        <p:spPr>
          <a:xfrm>
            <a:off x="5361568" y="2122273"/>
            <a:ext cx="196919" cy="3076891"/>
          </a:xfrm>
          <a:prstGeom prst="rightBrace">
            <a:avLst>
              <a:gd name="adj1" fmla="val 55989"/>
              <a:gd name="adj2" fmla="val 50000"/>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Rettangolo arrotondato 31"/>
          <p:cNvSpPr/>
          <p:nvPr/>
        </p:nvSpPr>
        <p:spPr>
          <a:xfrm>
            <a:off x="224867" y="3523420"/>
            <a:ext cx="1433812" cy="65588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bg1">
                    <a:lumMod val="95000"/>
                  </a:schemeClr>
                </a:solidFill>
              </a:rPr>
              <a:t>Machine </a:t>
            </a:r>
            <a:r>
              <a:rPr lang="it-IT" sz="1200" b="1" dirty="0" err="1" smtClean="0">
                <a:solidFill>
                  <a:schemeClr val="bg1">
                    <a:lumMod val="95000"/>
                  </a:schemeClr>
                </a:solidFill>
              </a:rPr>
              <a:t>Protection</a:t>
            </a:r>
            <a:r>
              <a:rPr lang="it-IT" sz="1200" b="1" dirty="0" smtClean="0">
                <a:solidFill>
                  <a:schemeClr val="bg1">
                    <a:lumMod val="95000"/>
                  </a:schemeClr>
                </a:solidFill>
              </a:rPr>
              <a:t> System</a:t>
            </a:r>
            <a:endParaRPr lang="it-IT" sz="1200" b="1" dirty="0">
              <a:solidFill>
                <a:schemeClr val="bg1">
                  <a:lumMod val="95000"/>
                </a:schemeClr>
              </a:solidFill>
            </a:endParaRPr>
          </a:p>
        </p:txBody>
      </p:sp>
      <p:sp>
        <p:nvSpPr>
          <p:cNvPr id="34" name="Rettangolo arrotondato 33"/>
          <p:cNvSpPr/>
          <p:nvPr/>
        </p:nvSpPr>
        <p:spPr>
          <a:xfrm>
            <a:off x="3555275" y="4774872"/>
            <a:ext cx="1433812" cy="655887"/>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AI-</a:t>
            </a:r>
            <a:r>
              <a:rPr lang="it-IT" sz="1200" b="1" dirty="0" err="1" smtClean="0">
                <a:solidFill>
                  <a:schemeClr val="tx1"/>
                </a:solidFill>
              </a:rPr>
              <a:t>based</a:t>
            </a:r>
            <a:r>
              <a:rPr lang="it-IT" sz="1200" b="1" dirty="0" smtClean="0">
                <a:solidFill>
                  <a:schemeClr val="tx1"/>
                </a:solidFill>
              </a:rPr>
              <a:t> </a:t>
            </a:r>
          </a:p>
          <a:p>
            <a:pPr algn="ctr"/>
            <a:r>
              <a:rPr lang="it-IT" sz="1200" b="1" dirty="0" smtClean="0">
                <a:solidFill>
                  <a:schemeClr val="tx1"/>
                </a:solidFill>
              </a:rPr>
              <a:t>Middle </a:t>
            </a:r>
            <a:r>
              <a:rPr lang="it-IT" sz="1200" b="1" dirty="0" err="1" smtClean="0">
                <a:solidFill>
                  <a:schemeClr val="tx1"/>
                </a:solidFill>
              </a:rPr>
              <a:t>Layer</a:t>
            </a:r>
            <a:endParaRPr lang="it-IT" sz="1200" b="1" dirty="0" smtClean="0">
              <a:solidFill>
                <a:schemeClr val="tx1"/>
              </a:solidFill>
            </a:endParaRPr>
          </a:p>
        </p:txBody>
      </p:sp>
      <p:sp>
        <p:nvSpPr>
          <p:cNvPr id="3" name="CasellaDiTesto 2"/>
          <p:cNvSpPr txBox="1"/>
          <p:nvPr/>
        </p:nvSpPr>
        <p:spPr>
          <a:xfrm>
            <a:off x="2141301" y="3359396"/>
            <a:ext cx="2358191" cy="600164"/>
          </a:xfrm>
          <a:prstGeom prst="rect">
            <a:avLst/>
          </a:prstGeom>
          <a:noFill/>
        </p:spPr>
        <p:txBody>
          <a:bodyPr wrap="square" rtlCol="0">
            <a:spAutoFit/>
          </a:bodyPr>
          <a:lstStyle/>
          <a:p>
            <a:pPr marL="285750" indent="-285750">
              <a:buFont typeface="Arial" panose="020B0604020202020204" pitchFamily="34" charset="0"/>
              <a:buChar char="•"/>
            </a:pPr>
            <a:r>
              <a:rPr lang="it-IT" sz="1100" b="1" dirty="0" smtClean="0"/>
              <a:t>Modular </a:t>
            </a:r>
            <a:r>
              <a:rPr lang="it-IT" sz="1100" b="1" dirty="0" err="1" smtClean="0"/>
              <a:t>scalable</a:t>
            </a:r>
            <a:r>
              <a:rPr lang="it-IT" sz="1100" b="1" dirty="0" smtClean="0"/>
              <a:t> design</a:t>
            </a:r>
          </a:p>
          <a:p>
            <a:pPr marL="285750" indent="-285750">
              <a:buFont typeface="Arial" panose="020B0604020202020204" pitchFamily="34" charset="0"/>
              <a:buChar char="•"/>
            </a:pPr>
            <a:r>
              <a:rPr lang="it-IT" sz="1100" b="1" dirty="0" smtClean="0"/>
              <a:t>!CHAOS, </a:t>
            </a:r>
            <a:r>
              <a:rPr lang="it-IT" sz="1100" b="1" dirty="0" err="1" smtClean="0"/>
              <a:t>LabView</a:t>
            </a:r>
            <a:r>
              <a:rPr lang="it-IT" sz="1100" b="1" dirty="0" smtClean="0"/>
              <a:t>, EPICS </a:t>
            </a:r>
            <a:r>
              <a:rPr lang="it-IT" sz="1100" b="1" dirty="0" err="1" smtClean="0"/>
              <a:t>capable</a:t>
            </a:r>
            <a:endParaRPr lang="it-IT" sz="1100" b="1" dirty="0" smtClean="0"/>
          </a:p>
          <a:p>
            <a:pPr marL="285750" indent="-285750">
              <a:buFont typeface="Arial" panose="020B0604020202020204" pitchFamily="34" charset="0"/>
              <a:buChar char="•"/>
            </a:pPr>
            <a:r>
              <a:rPr lang="it-IT" sz="1100" b="1" dirty="0" err="1" smtClean="0"/>
              <a:t>Matlab</a:t>
            </a:r>
            <a:r>
              <a:rPr lang="it-IT" sz="1100" b="1" dirty="0" smtClean="0"/>
              <a:t>, </a:t>
            </a:r>
            <a:r>
              <a:rPr lang="it-IT" sz="1100" b="1" dirty="0" err="1" smtClean="0"/>
              <a:t>Python</a:t>
            </a:r>
            <a:r>
              <a:rPr lang="it-IT" sz="1100" b="1" dirty="0" smtClean="0"/>
              <a:t>, </a:t>
            </a:r>
            <a:r>
              <a:rPr lang="it-IT" sz="1100" b="1" dirty="0"/>
              <a:t>C</a:t>
            </a:r>
            <a:r>
              <a:rPr lang="it-IT" sz="1100" b="1" dirty="0" smtClean="0"/>
              <a:t>/C++, … ready</a:t>
            </a:r>
          </a:p>
        </p:txBody>
      </p:sp>
      <p:sp>
        <p:nvSpPr>
          <p:cNvPr id="61" name="CasellaDiTesto 60"/>
          <p:cNvSpPr txBox="1"/>
          <p:nvPr/>
        </p:nvSpPr>
        <p:spPr>
          <a:xfrm>
            <a:off x="592817" y="2384118"/>
            <a:ext cx="2358191" cy="600164"/>
          </a:xfrm>
          <a:prstGeom prst="rect">
            <a:avLst/>
          </a:prstGeom>
          <a:solidFill>
            <a:schemeClr val="bg1">
              <a:alpha val="70000"/>
            </a:schemeClr>
          </a:solidFill>
        </p:spPr>
        <p:txBody>
          <a:bodyPr wrap="square" rtlCol="0">
            <a:spAutoFit/>
          </a:bodyPr>
          <a:lstStyle/>
          <a:p>
            <a:pPr marL="285750" indent="-285750">
              <a:buFont typeface="Arial" panose="020B0604020202020204" pitchFamily="34" charset="0"/>
              <a:buChar char="•"/>
            </a:pPr>
            <a:r>
              <a:rPr lang="it-IT" sz="1100" b="1" dirty="0" smtClean="0"/>
              <a:t>Real-time </a:t>
            </a:r>
            <a:r>
              <a:rPr lang="it-IT" sz="1100" b="1" dirty="0" err="1" smtClean="0"/>
              <a:t>safety</a:t>
            </a:r>
            <a:r>
              <a:rPr lang="it-IT" sz="1100" b="1" dirty="0" smtClean="0"/>
              <a:t> </a:t>
            </a:r>
            <a:r>
              <a:rPr lang="it-IT" sz="1100" b="1" dirty="0" err="1" smtClean="0"/>
              <a:t>devices</a:t>
            </a:r>
            <a:endParaRPr lang="it-IT" sz="1100" b="1" dirty="0" smtClean="0"/>
          </a:p>
          <a:p>
            <a:pPr marL="285750" indent="-285750">
              <a:buFont typeface="Arial" panose="020B0604020202020204" pitchFamily="34" charset="0"/>
              <a:buChar char="•"/>
            </a:pPr>
            <a:r>
              <a:rPr lang="it-IT" sz="1100" b="1" dirty="0" smtClean="0"/>
              <a:t>IEC-61508, ANSI 43.1 and </a:t>
            </a:r>
          </a:p>
          <a:p>
            <a:r>
              <a:rPr lang="it-IT" sz="1100" b="1" dirty="0" smtClean="0"/>
              <a:t>         NCRP 88 </a:t>
            </a:r>
            <a:r>
              <a:rPr lang="it-IT" sz="1100" b="1" dirty="0" err="1" smtClean="0"/>
              <a:t>compliant</a:t>
            </a:r>
            <a:endParaRPr lang="it-IT" sz="1100" b="1" dirty="0" smtClean="0"/>
          </a:p>
        </p:txBody>
      </p:sp>
      <p:sp>
        <p:nvSpPr>
          <p:cNvPr id="64" name="CasellaDiTesto 63"/>
          <p:cNvSpPr txBox="1"/>
          <p:nvPr/>
        </p:nvSpPr>
        <p:spPr>
          <a:xfrm>
            <a:off x="592816" y="5030310"/>
            <a:ext cx="2358191" cy="430887"/>
          </a:xfrm>
          <a:prstGeom prst="rect">
            <a:avLst/>
          </a:prstGeom>
          <a:solidFill>
            <a:schemeClr val="bg1">
              <a:alpha val="70000"/>
            </a:schemeClr>
          </a:solidFill>
        </p:spPr>
        <p:txBody>
          <a:bodyPr wrap="square" rtlCol="0">
            <a:spAutoFit/>
          </a:bodyPr>
          <a:lstStyle/>
          <a:p>
            <a:pPr marL="285750" indent="-285750">
              <a:buFont typeface="Arial" panose="020B0604020202020204" pitchFamily="34" charset="0"/>
              <a:buChar char="•"/>
            </a:pPr>
            <a:r>
              <a:rPr lang="it-IT" sz="1100" b="1" dirty="0" err="1" smtClean="0"/>
              <a:t>Fully</a:t>
            </a:r>
            <a:r>
              <a:rPr lang="it-IT" sz="1100" b="1" dirty="0" smtClean="0"/>
              <a:t> </a:t>
            </a:r>
            <a:r>
              <a:rPr lang="it-IT" sz="1100" b="1" dirty="0" err="1" smtClean="0"/>
              <a:t>automated</a:t>
            </a:r>
            <a:r>
              <a:rPr lang="it-IT" sz="1100" b="1" dirty="0" smtClean="0"/>
              <a:t> </a:t>
            </a:r>
            <a:r>
              <a:rPr lang="it-IT" sz="1100" b="1" dirty="0" err="1" smtClean="0"/>
              <a:t>processes</a:t>
            </a:r>
            <a:endParaRPr lang="it-IT" sz="1100" b="1" dirty="0" smtClean="0"/>
          </a:p>
          <a:p>
            <a:pPr marL="285750" indent="-285750">
              <a:buFont typeface="Arial" panose="020B0604020202020204" pitchFamily="34" charset="0"/>
              <a:buChar char="•"/>
            </a:pPr>
            <a:r>
              <a:rPr lang="it-IT" sz="1100" b="1" dirty="0" smtClean="0"/>
              <a:t>On-line </a:t>
            </a:r>
            <a:r>
              <a:rPr lang="it-IT" sz="1100" b="1" dirty="0" err="1" smtClean="0"/>
              <a:t>operation</a:t>
            </a:r>
            <a:r>
              <a:rPr lang="it-IT" sz="1100" b="1" dirty="0" smtClean="0"/>
              <a:t> AI supervisor</a:t>
            </a:r>
          </a:p>
        </p:txBody>
      </p:sp>
      <p:pic>
        <p:nvPicPr>
          <p:cNvPr id="33" name="Immagin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4482" y="5192913"/>
            <a:ext cx="1054005" cy="595742"/>
          </a:xfrm>
          <a:prstGeom prst="rect">
            <a:avLst/>
          </a:prstGeom>
          <a:ln w="19050">
            <a:solidFill>
              <a:srgbClr val="1D3460"/>
            </a:solidFill>
          </a:ln>
        </p:spPr>
      </p:pic>
      <p:cxnSp>
        <p:nvCxnSpPr>
          <p:cNvPr id="36" name="Connettore 2 35"/>
          <p:cNvCxnSpPr>
            <a:stCxn id="21" idx="2"/>
            <a:endCxn id="33" idx="0"/>
          </p:cNvCxnSpPr>
          <p:nvPr/>
        </p:nvCxnSpPr>
        <p:spPr>
          <a:xfrm>
            <a:off x="11021485" y="4802470"/>
            <a:ext cx="0" cy="390443"/>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4" descr="http://www.lnf.infn.it/acceleratori/btf/picture/btf-logo-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739" y="1603754"/>
            <a:ext cx="917193" cy="5388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Risultati immagini per sparc_la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0248" y="1480186"/>
            <a:ext cx="1196478" cy="846945"/>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ttore 2 38"/>
          <p:cNvCxnSpPr>
            <a:stCxn id="22" idx="0"/>
          </p:cNvCxnSpPr>
          <p:nvPr/>
        </p:nvCxnSpPr>
        <p:spPr>
          <a:xfrm flipH="1" flipV="1">
            <a:off x="10693400" y="2219628"/>
            <a:ext cx="328085" cy="338464"/>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22" idx="0"/>
          </p:cNvCxnSpPr>
          <p:nvPr/>
        </p:nvCxnSpPr>
        <p:spPr>
          <a:xfrm flipV="1">
            <a:off x="11021485" y="2215461"/>
            <a:ext cx="289039" cy="342631"/>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4906849" y="96914"/>
            <a:ext cx="7154960" cy="830997"/>
          </a:xfrm>
          <a:prstGeom prst="rect">
            <a:avLst/>
          </a:prstGeom>
        </p:spPr>
        <p:txBody>
          <a:bodyPr wrap="square">
            <a:spAutoFit/>
          </a:bodyPr>
          <a:lstStyle/>
          <a:p>
            <a:pPr algn="just">
              <a:spcBef>
                <a:spcPts val="600"/>
              </a:spcBef>
              <a:spcAft>
                <a:spcPts val="0"/>
              </a:spcAft>
            </a:pPr>
            <a:r>
              <a:rPr lang="en-GB" sz="1600" b="1" dirty="0" smtClean="0">
                <a:latin typeface="Avenir Book"/>
                <a:ea typeface="MS Mincho"/>
                <a:cs typeface="Times New Roman" panose="02020603050405020304" pitchFamily="18" charset="0"/>
              </a:rPr>
              <a:t>Aim: </a:t>
            </a:r>
            <a:r>
              <a:rPr lang="en-GB" sz="1600" dirty="0" smtClean="0">
                <a:latin typeface="Avenir Book"/>
                <a:ea typeface="MS Mincho"/>
                <a:cs typeface="Times New Roman" panose="02020603050405020304" pitchFamily="18" charset="0"/>
              </a:rPr>
              <a:t>investigate </a:t>
            </a:r>
            <a:r>
              <a:rPr lang="en-GB" sz="1600" dirty="0">
                <a:latin typeface="Avenir Book"/>
                <a:ea typeface="MS Mincho"/>
                <a:cs typeface="Times New Roman" panose="02020603050405020304" pitchFamily="18" charset="0"/>
              </a:rPr>
              <a:t>the feasibility of a complete automation of an accelerator facility through the combined development of artificial intelligence (AI) </a:t>
            </a:r>
            <a:r>
              <a:rPr lang="en-GB" sz="1600" dirty="0" smtClean="0">
                <a:latin typeface="Avenir Book"/>
                <a:ea typeface="MS Mincho"/>
                <a:cs typeface="Times New Roman" panose="02020603050405020304" pitchFamily="18" charset="0"/>
              </a:rPr>
              <a:t>based software </a:t>
            </a:r>
            <a:r>
              <a:rPr lang="en-GB" sz="1600" dirty="0">
                <a:latin typeface="Avenir Book"/>
                <a:ea typeface="MS Mincho"/>
                <a:cs typeface="Times New Roman" panose="02020603050405020304" pitchFamily="18" charset="0"/>
              </a:rPr>
              <a:t>applications and a safety </a:t>
            </a:r>
            <a:r>
              <a:rPr lang="en-GB" sz="1600" dirty="0" smtClean="0">
                <a:latin typeface="Avenir Book"/>
                <a:ea typeface="MS Mincho"/>
                <a:cs typeface="Times New Roman" panose="02020603050405020304" pitchFamily="18" charset="0"/>
              </a:rPr>
              <a:t>hardware.</a:t>
            </a:r>
            <a:endParaRPr lang="it-IT" sz="1600" dirty="0">
              <a:latin typeface="Avenir Book"/>
              <a:ea typeface="MS Mincho"/>
              <a:cs typeface="Times New Roman" panose="02020603050405020304" pitchFamily="18" charset="0"/>
            </a:endParaRPr>
          </a:p>
        </p:txBody>
      </p:sp>
    </p:spTree>
    <p:extLst>
      <p:ext uri="{BB962C8B-B14F-4D97-AF65-F5344CB8AC3E}">
        <p14:creationId xmlns:p14="http://schemas.microsoft.com/office/powerpoint/2010/main" val="13161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Hw</a:t>
            </a:r>
            <a:r>
              <a:rPr lang="it-IT" dirty="0" smtClean="0"/>
              <a:t> Development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5</a:t>
            </a:fld>
            <a:endParaRPr lang="it-IT" sz="1400" b="1" dirty="0">
              <a:solidFill>
                <a:schemeClr val="bg1"/>
              </a:solidFill>
            </a:endParaRPr>
          </a:p>
        </p:txBody>
      </p:sp>
      <p:sp>
        <p:nvSpPr>
          <p:cNvPr id="7" name="Rettangolo 6"/>
          <p:cNvSpPr/>
          <p:nvPr/>
        </p:nvSpPr>
        <p:spPr>
          <a:xfrm>
            <a:off x="1265149" y="2718317"/>
            <a:ext cx="9661702" cy="3139321"/>
          </a:xfrm>
          <a:prstGeom prst="rect">
            <a:avLst/>
          </a:prstGeom>
        </p:spPr>
        <p:txBody>
          <a:bodyPr wrap="square">
            <a:spAutoFit/>
          </a:bodyPr>
          <a:lstStyle/>
          <a:p>
            <a:pPr marL="285750" indent="-285750">
              <a:buFont typeface="Arial" panose="020B0604020202020204" pitchFamily="34" charset="0"/>
              <a:buChar char="•"/>
            </a:pPr>
            <a:r>
              <a:rPr lang="en-US" dirty="0" smtClean="0"/>
              <a:t>Response </a:t>
            </a:r>
            <a:r>
              <a:rPr lang="en-US" dirty="0"/>
              <a:t>time able to perform </a:t>
            </a:r>
            <a:r>
              <a:rPr lang="en-US" b="1" dirty="0"/>
              <a:t>real-time intervention </a:t>
            </a:r>
            <a:r>
              <a:rPr lang="en-US" dirty="0"/>
              <a:t>(for accelerators with repetition rate of at least 1 kHz);</a:t>
            </a:r>
          </a:p>
          <a:p>
            <a:pPr marL="285750" indent="-285750">
              <a:buFont typeface="Arial" panose="020B0604020202020204" pitchFamily="34" charset="0"/>
              <a:buChar char="•"/>
            </a:pPr>
            <a:r>
              <a:rPr lang="en-US" b="1" dirty="0" smtClean="0"/>
              <a:t>Dual </a:t>
            </a:r>
            <a:r>
              <a:rPr lang="en-US" b="1" dirty="0"/>
              <a:t>Modular Redundancy </a:t>
            </a:r>
            <a:r>
              <a:rPr lang="en-US" dirty="0"/>
              <a:t>to maximize system reliability and availability;</a:t>
            </a:r>
          </a:p>
          <a:p>
            <a:pPr marL="285750" indent="-285750">
              <a:buFont typeface="Arial" panose="020B0604020202020204" pitchFamily="34" charset="0"/>
              <a:buChar char="•"/>
            </a:pPr>
            <a:r>
              <a:rPr lang="en-US" b="1" dirty="0" smtClean="0"/>
              <a:t>Modular </a:t>
            </a:r>
            <a:r>
              <a:rPr lang="en-US" b="1" dirty="0"/>
              <a:t>and distributed design </a:t>
            </a:r>
            <a:r>
              <a:rPr lang="en-US" dirty="0"/>
              <a:t>to scale the system through a multi-node network with optical links to fit with the architecture of large facilities;</a:t>
            </a:r>
          </a:p>
          <a:p>
            <a:pPr marL="285750" indent="-285750">
              <a:buFont typeface="Arial" panose="020B0604020202020204" pitchFamily="34" charset="0"/>
              <a:buChar char="•"/>
            </a:pPr>
            <a:r>
              <a:rPr lang="en-US" b="1" dirty="0" smtClean="0"/>
              <a:t>Fail-safe </a:t>
            </a:r>
            <a:r>
              <a:rPr lang="en-US" b="1" dirty="0"/>
              <a:t>and fool-proof design </a:t>
            </a:r>
            <a:r>
              <a:rPr lang="en-US" dirty="0"/>
              <a:t>to maintain the safety of the facility even in case of equipment malfunction;</a:t>
            </a:r>
          </a:p>
          <a:p>
            <a:pPr marL="285750" indent="-285750">
              <a:buFont typeface="Arial" panose="020B0604020202020204" pitchFamily="34" charset="0"/>
              <a:buChar char="•"/>
            </a:pPr>
            <a:r>
              <a:rPr lang="en-US" b="1" dirty="0" smtClean="0"/>
              <a:t>Scalable </a:t>
            </a:r>
            <a:r>
              <a:rPr lang="en-US" b="1" dirty="0"/>
              <a:t>design </a:t>
            </a:r>
            <a:r>
              <a:rPr lang="en-US" dirty="0"/>
              <a:t>to acquire/produce digital signals where needed from the infrastructure;</a:t>
            </a:r>
          </a:p>
          <a:p>
            <a:pPr marL="285750" indent="-285750">
              <a:buFont typeface="Arial" panose="020B0604020202020204" pitchFamily="34" charset="0"/>
              <a:buChar char="•"/>
            </a:pPr>
            <a:r>
              <a:rPr lang="en-US" dirty="0" smtClean="0"/>
              <a:t>Compliance </a:t>
            </a:r>
            <a:r>
              <a:rPr lang="en-US" dirty="0"/>
              <a:t>with the </a:t>
            </a:r>
            <a:r>
              <a:rPr lang="en-US" b="1" dirty="0"/>
              <a:t>IEC-61508</a:t>
            </a:r>
            <a:r>
              <a:rPr lang="en-US" dirty="0"/>
              <a:t> standard on “Functional Safety”, </a:t>
            </a:r>
            <a:r>
              <a:rPr lang="en-US" b="1" dirty="0"/>
              <a:t>NCRP reports 88 </a:t>
            </a:r>
            <a:r>
              <a:rPr lang="en-US" dirty="0"/>
              <a:t>on “Radiation Alarms and Access Control Systems” and </a:t>
            </a:r>
            <a:r>
              <a:rPr lang="en-US" b="1" dirty="0"/>
              <a:t>ANSI reports 43.1 </a:t>
            </a:r>
            <a:r>
              <a:rPr lang="en-US" dirty="0"/>
              <a:t>on “Radiation Safety for the Design and Operation of Particle Accelerator” integrated in both hardware and software design.</a:t>
            </a:r>
          </a:p>
        </p:txBody>
      </p:sp>
      <p:sp>
        <p:nvSpPr>
          <p:cNvPr id="3" name="Rettangolo 2"/>
          <p:cNvSpPr/>
          <p:nvPr/>
        </p:nvSpPr>
        <p:spPr>
          <a:xfrm>
            <a:off x="334859" y="1263045"/>
            <a:ext cx="11522282" cy="1477328"/>
          </a:xfrm>
          <a:prstGeom prst="rect">
            <a:avLst/>
          </a:prstGeom>
        </p:spPr>
        <p:txBody>
          <a:bodyPr wrap="square">
            <a:spAutoFit/>
          </a:bodyPr>
          <a:lstStyle/>
          <a:p>
            <a:r>
              <a:rPr lang="en-US" dirty="0"/>
              <a:t>A FPGA-based device will be developed to meet accelerator demands and guarantee high level of reliability to match requirements for both Machine Protection System (MPS), to protect accelerator systems from faults and damages induced by beam itself, and Personnel Safety System (PSS), against workers exposure risks from prompt ionizing radiation</a:t>
            </a:r>
            <a:r>
              <a:rPr lang="en-US" dirty="0" smtClean="0"/>
              <a:t>.</a:t>
            </a:r>
          </a:p>
          <a:p>
            <a:endParaRPr lang="en-US" dirty="0"/>
          </a:p>
          <a:p>
            <a:r>
              <a:rPr lang="en-US" dirty="0"/>
              <a:t>The minimal features of </a:t>
            </a:r>
            <a:r>
              <a:rPr lang="en-US" dirty="0" smtClean="0"/>
              <a:t>the </a:t>
            </a:r>
            <a:r>
              <a:rPr lang="en-US" dirty="0"/>
              <a:t>device will include:</a:t>
            </a:r>
          </a:p>
        </p:txBody>
      </p:sp>
    </p:spTree>
    <p:extLst>
      <p:ext uri="{BB962C8B-B14F-4D97-AF65-F5344CB8AC3E}">
        <p14:creationId xmlns:p14="http://schemas.microsoft.com/office/powerpoint/2010/main" val="227663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Hw</a:t>
            </a:r>
            <a:r>
              <a:rPr lang="it-IT" dirty="0" smtClean="0"/>
              <a:t> Development</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6</a:t>
            </a:fld>
            <a:endParaRPr lang="it-IT" sz="1400" b="1" dirty="0">
              <a:solidFill>
                <a:schemeClr val="bg1"/>
              </a:solidFill>
            </a:endParaRPr>
          </a:p>
        </p:txBody>
      </p:sp>
      <p:sp>
        <p:nvSpPr>
          <p:cNvPr id="11" name="CasellaDiTesto 10"/>
          <p:cNvSpPr txBox="1"/>
          <p:nvPr/>
        </p:nvSpPr>
        <p:spPr>
          <a:xfrm>
            <a:off x="9098630" y="5716480"/>
            <a:ext cx="3354811" cy="707886"/>
          </a:xfrm>
          <a:prstGeom prst="rect">
            <a:avLst/>
          </a:prstGeom>
          <a:noFill/>
        </p:spPr>
        <p:txBody>
          <a:bodyPr wrap="square" rtlCol="0">
            <a:spAutoFit/>
          </a:bodyPr>
          <a:lstStyle/>
          <a:p>
            <a:r>
              <a:rPr lang="it-IT" sz="2000" b="1" dirty="0" err="1" smtClean="0"/>
              <a:t>Safety</a:t>
            </a:r>
            <a:r>
              <a:rPr lang="it-IT" sz="2000" b="1" dirty="0" smtClean="0"/>
              <a:t> Systems</a:t>
            </a:r>
          </a:p>
          <a:p>
            <a:r>
              <a:rPr lang="it-IT" sz="2000" b="1" dirty="0" smtClean="0"/>
              <a:t>life-</a:t>
            </a:r>
            <a:r>
              <a:rPr lang="it-IT" sz="2000" b="1" dirty="0" err="1" smtClean="0"/>
              <a:t>cycle</a:t>
            </a:r>
            <a:r>
              <a:rPr lang="it-IT" sz="2000" b="1" dirty="0" smtClean="0"/>
              <a:t> V-</a:t>
            </a:r>
            <a:r>
              <a:rPr lang="it-IT" sz="2000" b="1" dirty="0" err="1" smtClean="0"/>
              <a:t>shaped</a:t>
            </a:r>
            <a:r>
              <a:rPr lang="it-IT" sz="2000" b="1" dirty="0" smtClean="0"/>
              <a:t> model </a:t>
            </a:r>
          </a:p>
        </p:txBody>
      </p:sp>
      <p:sp>
        <p:nvSpPr>
          <p:cNvPr id="17" name="Rettangolo arrotondato 16"/>
          <p:cNvSpPr/>
          <p:nvPr/>
        </p:nvSpPr>
        <p:spPr>
          <a:xfrm>
            <a:off x="3529893" y="1405607"/>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System</a:t>
            </a:r>
            <a:endParaRPr lang="it-IT" sz="600" dirty="0" smtClean="0"/>
          </a:p>
          <a:p>
            <a:pPr algn="ctr"/>
            <a:r>
              <a:rPr lang="it-IT" dirty="0" smtClean="0"/>
              <a:t>Requirements</a:t>
            </a:r>
            <a:endParaRPr lang="it-IT" dirty="0"/>
          </a:p>
        </p:txBody>
      </p:sp>
      <p:sp>
        <p:nvSpPr>
          <p:cNvPr id="19" name="Rettangolo arrotondato 18"/>
          <p:cNvSpPr/>
          <p:nvPr/>
        </p:nvSpPr>
        <p:spPr>
          <a:xfrm>
            <a:off x="4053769" y="2415255"/>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System Architecture</a:t>
            </a:r>
            <a:endParaRPr lang="it-IT" dirty="0"/>
          </a:p>
        </p:txBody>
      </p:sp>
      <p:sp>
        <p:nvSpPr>
          <p:cNvPr id="20" name="Rettangolo arrotondato 19"/>
          <p:cNvSpPr/>
          <p:nvPr/>
        </p:nvSpPr>
        <p:spPr>
          <a:xfrm>
            <a:off x="4551452" y="3415374"/>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Software Design</a:t>
            </a:r>
            <a:endParaRPr lang="it-IT" dirty="0"/>
          </a:p>
        </p:txBody>
      </p:sp>
      <p:sp>
        <p:nvSpPr>
          <p:cNvPr id="21" name="Rettangolo arrotondato 20"/>
          <p:cNvSpPr/>
          <p:nvPr/>
        </p:nvSpPr>
        <p:spPr>
          <a:xfrm>
            <a:off x="5046756" y="4415493"/>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Hardware Design</a:t>
            </a:r>
            <a:endParaRPr lang="it-IT" dirty="0"/>
          </a:p>
        </p:txBody>
      </p:sp>
      <p:sp>
        <p:nvSpPr>
          <p:cNvPr id="22" name="Rettangolo arrotondato 21"/>
          <p:cNvSpPr/>
          <p:nvPr/>
        </p:nvSpPr>
        <p:spPr>
          <a:xfrm>
            <a:off x="6604090" y="5415611"/>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Coding</a:t>
            </a:r>
            <a:endParaRPr lang="it-IT" dirty="0"/>
          </a:p>
        </p:txBody>
      </p:sp>
      <p:sp>
        <p:nvSpPr>
          <p:cNvPr id="23" name="Rettangolo arrotondato 22"/>
          <p:cNvSpPr/>
          <p:nvPr/>
        </p:nvSpPr>
        <p:spPr>
          <a:xfrm>
            <a:off x="8170958" y="4415493"/>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Hardware </a:t>
            </a:r>
          </a:p>
          <a:p>
            <a:pPr algn="ctr"/>
            <a:r>
              <a:rPr lang="it-IT" dirty="0"/>
              <a:t>B</a:t>
            </a:r>
            <a:r>
              <a:rPr lang="it-IT" dirty="0" smtClean="0"/>
              <a:t>ench-testing</a:t>
            </a:r>
            <a:endParaRPr lang="it-IT" dirty="0"/>
          </a:p>
        </p:txBody>
      </p:sp>
      <p:sp>
        <p:nvSpPr>
          <p:cNvPr id="24" name="Rettangolo arrotondato 23"/>
          <p:cNvSpPr/>
          <p:nvPr/>
        </p:nvSpPr>
        <p:spPr>
          <a:xfrm>
            <a:off x="8775792" y="3415374"/>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Integration Testing</a:t>
            </a:r>
            <a:endParaRPr lang="it-IT" dirty="0"/>
          </a:p>
        </p:txBody>
      </p:sp>
      <p:sp>
        <p:nvSpPr>
          <p:cNvPr id="25" name="Rettangolo arrotondato 24"/>
          <p:cNvSpPr/>
          <p:nvPr/>
        </p:nvSpPr>
        <p:spPr>
          <a:xfrm>
            <a:off x="9356817" y="2410491"/>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Integration Testing</a:t>
            </a:r>
            <a:endParaRPr lang="it-IT" dirty="0"/>
          </a:p>
        </p:txBody>
      </p:sp>
      <p:sp>
        <p:nvSpPr>
          <p:cNvPr id="26" name="Rettangolo arrotondato 25"/>
          <p:cNvSpPr/>
          <p:nvPr/>
        </p:nvSpPr>
        <p:spPr>
          <a:xfrm>
            <a:off x="9828301" y="1405608"/>
            <a:ext cx="1895471" cy="5953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smtClean="0"/>
              <a:t>Verification</a:t>
            </a:r>
            <a:endParaRPr lang="it-IT" dirty="0"/>
          </a:p>
        </p:txBody>
      </p:sp>
      <p:cxnSp>
        <p:nvCxnSpPr>
          <p:cNvPr id="27" name="Connettore 2 26"/>
          <p:cNvCxnSpPr>
            <a:stCxn id="17" idx="3"/>
            <a:endCxn id="26" idx="1"/>
          </p:cNvCxnSpPr>
          <p:nvPr/>
        </p:nvCxnSpPr>
        <p:spPr>
          <a:xfrm>
            <a:off x="5425364" y="1703266"/>
            <a:ext cx="4402937" cy="1"/>
          </a:xfrm>
          <a:prstGeom prst="straightConnector1">
            <a:avLst/>
          </a:prstGeom>
          <a:ln>
            <a:solidFill>
              <a:schemeClr val="accent2"/>
            </a:solidFill>
            <a:prstDash val="dash"/>
            <a:tailEnd type="triangle" w="lg" len="lg"/>
          </a:ln>
        </p:spPr>
        <p:style>
          <a:lnRef idx="3">
            <a:schemeClr val="accent5"/>
          </a:lnRef>
          <a:fillRef idx="0">
            <a:schemeClr val="accent5"/>
          </a:fillRef>
          <a:effectRef idx="2">
            <a:schemeClr val="accent5"/>
          </a:effectRef>
          <a:fontRef idx="minor">
            <a:schemeClr val="tx1"/>
          </a:fontRef>
        </p:style>
      </p:cxnSp>
      <p:cxnSp>
        <p:nvCxnSpPr>
          <p:cNvPr id="28" name="Connettore 2 27"/>
          <p:cNvCxnSpPr>
            <a:stCxn id="19" idx="3"/>
            <a:endCxn id="25" idx="1"/>
          </p:cNvCxnSpPr>
          <p:nvPr/>
        </p:nvCxnSpPr>
        <p:spPr>
          <a:xfrm flipV="1">
            <a:off x="5949240" y="2708150"/>
            <a:ext cx="3407577" cy="4764"/>
          </a:xfrm>
          <a:prstGeom prst="straightConnector1">
            <a:avLst/>
          </a:prstGeom>
          <a:ln>
            <a:solidFill>
              <a:schemeClr val="accent2"/>
            </a:solidFill>
            <a:prstDash val="dash"/>
            <a:tailEnd type="triangle" w="lg" len="lg"/>
          </a:ln>
        </p:spPr>
        <p:style>
          <a:lnRef idx="3">
            <a:schemeClr val="accent5"/>
          </a:lnRef>
          <a:fillRef idx="0">
            <a:schemeClr val="accent5"/>
          </a:fillRef>
          <a:effectRef idx="2">
            <a:schemeClr val="accent5"/>
          </a:effectRef>
          <a:fontRef idx="minor">
            <a:schemeClr val="tx1"/>
          </a:fontRef>
        </p:style>
      </p:cxnSp>
      <p:cxnSp>
        <p:nvCxnSpPr>
          <p:cNvPr id="29" name="Connettore 2 28"/>
          <p:cNvCxnSpPr>
            <a:stCxn id="20" idx="3"/>
            <a:endCxn id="24" idx="1"/>
          </p:cNvCxnSpPr>
          <p:nvPr/>
        </p:nvCxnSpPr>
        <p:spPr>
          <a:xfrm>
            <a:off x="6446923" y="3713033"/>
            <a:ext cx="2328869" cy="0"/>
          </a:xfrm>
          <a:prstGeom prst="straightConnector1">
            <a:avLst/>
          </a:prstGeom>
          <a:ln>
            <a:solidFill>
              <a:schemeClr val="accent2"/>
            </a:solidFill>
            <a:prstDash val="dash"/>
            <a:tailEnd type="triangle" w="lg" len="lg"/>
          </a:ln>
        </p:spPr>
        <p:style>
          <a:lnRef idx="3">
            <a:schemeClr val="accent5"/>
          </a:lnRef>
          <a:fillRef idx="0">
            <a:schemeClr val="accent5"/>
          </a:fillRef>
          <a:effectRef idx="2">
            <a:schemeClr val="accent5"/>
          </a:effectRef>
          <a:fontRef idx="minor">
            <a:schemeClr val="tx1"/>
          </a:fontRef>
        </p:style>
      </p:cxnSp>
      <p:cxnSp>
        <p:nvCxnSpPr>
          <p:cNvPr id="30" name="Connettore 2 29"/>
          <p:cNvCxnSpPr>
            <a:stCxn id="21" idx="3"/>
            <a:endCxn id="23" idx="1"/>
          </p:cNvCxnSpPr>
          <p:nvPr/>
        </p:nvCxnSpPr>
        <p:spPr>
          <a:xfrm>
            <a:off x="6942227" y="4713152"/>
            <a:ext cx="1228731" cy="0"/>
          </a:xfrm>
          <a:prstGeom prst="straightConnector1">
            <a:avLst/>
          </a:prstGeom>
          <a:ln>
            <a:solidFill>
              <a:schemeClr val="accent2"/>
            </a:solidFill>
            <a:prstDash val="dash"/>
            <a:tailEnd type="triangle" w="lg" len="lg"/>
          </a:ln>
        </p:spPr>
        <p:style>
          <a:lnRef idx="3">
            <a:schemeClr val="accent5"/>
          </a:lnRef>
          <a:fillRef idx="0">
            <a:schemeClr val="accent5"/>
          </a:fillRef>
          <a:effectRef idx="2">
            <a:schemeClr val="accent5"/>
          </a:effectRef>
          <a:fontRef idx="minor">
            <a:schemeClr val="tx1"/>
          </a:fontRef>
        </p:style>
      </p:cxnSp>
      <p:cxnSp>
        <p:nvCxnSpPr>
          <p:cNvPr id="31" name="Connettore 2 30"/>
          <p:cNvCxnSpPr/>
          <p:nvPr/>
        </p:nvCxnSpPr>
        <p:spPr>
          <a:xfrm flipH="1" flipV="1">
            <a:off x="6363587" y="5015574"/>
            <a:ext cx="266698" cy="438159"/>
          </a:xfrm>
          <a:prstGeom prst="straightConnector1">
            <a:avLst/>
          </a:prstGeom>
          <a:ln>
            <a:prstDash val="solid"/>
            <a:headEnd type="triangle" w="lg" len="lg"/>
            <a:tailEnd type="none" w="lg" len="lg"/>
          </a:ln>
        </p:spPr>
        <p:style>
          <a:lnRef idx="3">
            <a:schemeClr val="accent5"/>
          </a:lnRef>
          <a:fillRef idx="0">
            <a:schemeClr val="accent5"/>
          </a:fillRef>
          <a:effectRef idx="2">
            <a:schemeClr val="accent5"/>
          </a:effectRef>
          <a:fontRef idx="minor">
            <a:schemeClr val="tx1"/>
          </a:fontRef>
        </p:style>
      </p:cxnSp>
      <p:cxnSp>
        <p:nvCxnSpPr>
          <p:cNvPr id="32" name="Connettore 2 31"/>
          <p:cNvCxnSpPr/>
          <p:nvPr/>
        </p:nvCxnSpPr>
        <p:spPr>
          <a:xfrm flipV="1">
            <a:off x="8473376" y="5010811"/>
            <a:ext cx="302416" cy="438159"/>
          </a:xfrm>
          <a:prstGeom prst="straightConnector1">
            <a:avLst/>
          </a:prstGeom>
          <a:ln>
            <a:prstDash val="solid"/>
            <a:tailEnd type="triangle" w="lg" len="lg"/>
          </a:ln>
        </p:spPr>
        <p:style>
          <a:lnRef idx="3">
            <a:schemeClr val="accent5"/>
          </a:lnRef>
          <a:fillRef idx="0">
            <a:schemeClr val="accent5"/>
          </a:fillRef>
          <a:effectRef idx="2">
            <a:schemeClr val="accent5"/>
          </a:effectRef>
          <a:fontRef idx="minor">
            <a:schemeClr val="tx1"/>
          </a:fontRef>
        </p:style>
      </p:cxnSp>
      <p:sp>
        <p:nvSpPr>
          <p:cNvPr id="33" name="CasellaDiTesto 32"/>
          <p:cNvSpPr txBox="1"/>
          <p:nvPr/>
        </p:nvSpPr>
        <p:spPr>
          <a:xfrm flipH="1">
            <a:off x="6994134" y="1651711"/>
            <a:ext cx="1115381" cy="369332"/>
          </a:xfrm>
          <a:prstGeom prst="rect">
            <a:avLst/>
          </a:prstGeom>
          <a:noFill/>
        </p:spPr>
        <p:txBody>
          <a:bodyPr wrap="square" rtlCol="0">
            <a:spAutoFit/>
          </a:bodyPr>
          <a:lstStyle/>
          <a:p>
            <a:r>
              <a:rPr lang="it-IT" dirty="0" smtClean="0">
                <a:solidFill>
                  <a:schemeClr val="accent2"/>
                </a:solidFill>
              </a:rPr>
              <a:t>validation</a:t>
            </a:r>
            <a:endParaRPr lang="it-IT" dirty="0">
              <a:solidFill>
                <a:schemeClr val="accent2"/>
              </a:solidFill>
            </a:endParaRPr>
          </a:p>
        </p:txBody>
      </p:sp>
      <p:cxnSp>
        <p:nvCxnSpPr>
          <p:cNvPr id="34" name="Connettore 2 33"/>
          <p:cNvCxnSpPr/>
          <p:nvPr/>
        </p:nvCxnSpPr>
        <p:spPr>
          <a:xfrm flipV="1">
            <a:off x="9111547" y="4010691"/>
            <a:ext cx="290516" cy="404805"/>
          </a:xfrm>
          <a:prstGeom prst="straightConnector1">
            <a:avLst/>
          </a:prstGeom>
          <a:ln>
            <a:prstDash val="solid"/>
            <a:tailEnd type="triangle" w="lg" len="lg"/>
          </a:ln>
        </p:spPr>
        <p:style>
          <a:lnRef idx="3">
            <a:schemeClr val="accent5"/>
          </a:lnRef>
          <a:fillRef idx="0">
            <a:schemeClr val="accent5"/>
          </a:fillRef>
          <a:effectRef idx="2">
            <a:schemeClr val="accent5"/>
          </a:effectRef>
          <a:fontRef idx="minor">
            <a:schemeClr val="tx1"/>
          </a:fontRef>
        </p:style>
      </p:cxnSp>
      <p:cxnSp>
        <p:nvCxnSpPr>
          <p:cNvPr id="35" name="Connettore 2 34"/>
          <p:cNvCxnSpPr/>
          <p:nvPr/>
        </p:nvCxnSpPr>
        <p:spPr>
          <a:xfrm flipV="1">
            <a:off x="9756869" y="3005810"/>
            <a:ext cx="282180" cy="409564"/>
          </a:xfrm>
          <a:prstGeom prst="straightConnector1">
            <a:avLst/>
          </a:prstGeom>
          <a:ln>
            <a:prstDash val="solid"/>
            <a:tailEnd type="triangle" w="lg" len="lg"/>
          </a:ln>
        </p:spPr>
        <p:style>
          <a:lnRef idx="3">
            <a:schemeClr val="accent5"/>
          </a:lnRef>
          <a:fillRef idx="0">
            <a:schemeClr val="accent5"/>
          </a:fillRef>
          <a:effectRef idx="2">
            <a:schemeClr val="accent5"/>
          </a:effectRef>
          <a:fontRef idx="minor">
            <a:schemeClr val="tx1"/>
          </a:fontRef>
        </p:style>
      </p:cxnSp>
      <p:cxnSp>
        <p:nvCxnSpPr>
          <p:cNvPr id="36" name="Connettore 2 35"/>
          <p:cNvCxnSpPr/>
          <p:nvPr/>
        </p:nvCxnSpPr>
        <p:spPr>
          <a:xfrm flipV="1">
            <a:off x="10391468" y="2000925"/>
            <a:ext cx="275032" cy="409566"/>
          </a:xfrm>
          <a:prstGeom prst="straightConnector1">
            <a:avLst/>
          </a:prstGeom>
          <a:ln>
            <a:prstDash val="solid"/>
            <a:tailEnd type="triangle" w="lg" len="lg"/>
          </a:ln>
        </p:spPr>
        <p:style>
          <a:lnRef idx="3">
            <a:schemeClr val="accent5"/>
          </a:lnRef>
          <a:fillRef idx="0">
            <a:schemeClr val="accent5"/>
          </a:fillRef>
          <a:effectRef idx="2">
            <a:schemeClr val="accent5"/>
          </a:effectRef>
          <a:fontRef idx="minor">
            <a:schemeClr val="tx1"/>
          </a:fontRef>
        </p:style>
      </p:cxnSp>
      <p:cxnSp>
        <p:nvCxnSpPr>
          <p:cNvPr id="37" name="Connettore 2 36"/>
          <p:cNvCxnSpPr/>
          <p:nvPr/>
        </p:nvCxnSpPr>
        <p:spPr>
          <a:xfrm flipH="1" flipV="1">
            <a:off x="5749225" y="4010683"/>
            <a:ext cx="228593" cy="404828"/>
          </a:xfrm>
          <a:prstGeom prst="straightConnector1">
            <a:avLst/>
          </a:prstGeom>
          <a:ln>
            <a:prstDash val="solid"/>
            <a:headEnd type="triangle" w="lg" len="lg"/>
            <a:tailEnd type="none" w="lg" len="lg"/>
          </a:ln>
        </p:spPr>
        <p:style>
          <a:lnRef idx="3">
            <a:schemeClr val="accent5"/>
          </a:lnRef>
          <a:fillRef idx="0">
            <a:schemeClr val="accent5"/>
          </a:fillRef>
          <a:effectRef idx="2">
            <a:schemeClr val="accent5"/>
          </a:effectRef>
          <a:fontRef idx="minor">
            <a:schemeClr val="tx1"/>
          </a:fontRef>
        </p:style>
      </p:cxnSp>
      <p:cxnSp>
        <p:nvCxnSpPr>
          <p:cNvPr id="38" name="Connettore 2 37"/>
          <p:cNvCxnSpPr/>
          <p:nvPr/>
        </p:nvCxnSpPr>
        <p:spPr>
          <a:xfrm flipH="1" flipV="1">
            <a:off x="5201526" y="3005783"/>
            <a:ext cx="228593" cy="404828"/>
          </a:xfrm>
          <a:prstGeom prst="straightConnector1">
            <a:avLst/>
          </a:prstGeom>
          <a:ln>
            <a:prstDash val="solid"/>
            <a:headEnd type="triangle" w="lg" len="lg"/>
            <a:tailEnd type="none" w="lg" len="lg"/>
          </a:ln>
        </p:spPr>
        <p:style>
          <a:lnRef idx="3">
            <a:schemeClr val="accent5"/>
          </a:lnRef>
          <a:fillRef idx="0">
            <a:schemeClr val="accent5"/>
          </a:fillRef>
          <a:effectRef idx="2">
            <a:schemeClr val="accent5"/>
          </a:effectRef>
          <a:fontRef idx="minor">
            <a:schemeClr val="tx1"/>
          </a:fontRef>
        </p:style>
      </p:cxnSp>
      <p:cxnSp>
        <p:nvCxnSpPr>
          <p:cNvPr id="39" name="Connettore 2 38"/>
          <p:cNvCxnSpPr/>
          <p:nvPr/>
        </p:nvCxnSpPr>
        <p:spPr>
          <a:xfrm flipH="1" flipV="1">
            <a:off x="4644425" y="2005676"/>
            <a:ext cx="228593" cy="404828"/>
          </a:xfrm>
          <a:prstGeom prst="straightConnector1">
            <a:avLst/>
          </a:prstGeom>
          <a:ln>
            <a:prstDash val="solid"/>
            <a:headEnd type="triangle" w="lg" len="lg"/>
            <a:tailEnd type="none" w="lg" len="lg"/>
          </a:ln>
        </p:spPr>
        <p:style>
          <a:lnRef idx="3">
            <a:schemeClr val="accent5"/>
          </a:lnRef>
          <a:fillRef idx="0">
            <a:schemeClr val="accent5"/>
          </a:fillRef>
          <a:effectRef idx="2">
            <a:schemeClr val="accent5"/>
          </a:effectRef>
          <a:fontRef idx="minor">
            <a:schemeClr val="tx1"/>
          </a:fontRef>
        </p:style>
      </p:cxnSp>
      <p:sp>
        <p:nvSpPr>
          <p:cNvPr id="40" name="CasellaDiTesto 39"/>
          <p:cNvSpPr txBox="1"/>
          <p:nvPr/>
        </p:nvSpPr>
        <p:spPr>
          <a:xfrm>
            <a:off x="260136" y="2410491"/>
            <a:ext cx="3541919" cy="1815882"/>
          </a:xfrm>
          <a:prstGeom prst="rect">
            <a:avLst/>
          </a:prstGeom>
          <a:noFill/>
        </p:spPr>
        <p:txBody>
          <a:bodyPr wrap="square" rtlCol="0">
            <a:spAutoFit/>
          </a:bodyPr>
          <a:lstStyle/>
          <a:p>
            <a:r>
              <a:rPr lang="en-US" sz="1400" b="1" dirty="0" smtClean="0"/>
              <a:t>IEC-61508 – “Functional Safety” </a:t>
            </a:r>
          </a:p>
          <a:p>
            <a:pPr marL="285750" indent="-285750">
              <a:buFont typeface="Arial" panose="020B0604020202020204" pitchFamily="34" charset="0"/>
              <a:buChar char="•"/>
            </a:pPr>
            <a:r>
              <a:rPr lang="en-US" sz="1400" dirty="0" smtClean="0"/>
              <a:t>The </a:t>
            </a:r>
            <a:r>
              <a:rPr lang="en-US" sz="1400" dirty="0"/>
              <a:t>safety life cycle can be viewed as a logical “identify-assess-design-verify” closed </a:t>
            </a:r>
            <a:r>
              <a:rPr lang="en-US" sz="1400" dirty="0" smtClean="0"/>
              <a:t>loop.</a:t>
            </a:r>
          </a:p>
          <a:p>
            <a:pPr marL="285750" indent="-285750">
              <a:buFont typeface="Arial" panose="020B0604020202020204" pitchFamily="34" charset="0"/>
              <a:buChar char="•"/>
            </a:pPr>
            <a:r>
              <a:rPr lang="en-US" sz="1400" dirty="0"/>
              <a:t>Design </a:t>
            </a:r>
            <a:r>
              <a:rPr lang="en-US" sz="1400" dirty="0" err="1" smtClean="0"/>
              <a:t>sw</a:t>
            </a:r>
            <a:r>
              <a:rPr lang="en-US" sz="1400" dirty="0" smtClean="0"/>
              <a:t> </a:t>
            </a:r>
            <a:r>
              <a:rPr lang="en-US" sz="1400" dirty="0"/>
              <a:t>and </a:t>
            </a:r>
            <a:r>
              <a:rPr lang="en-US" sz="1400" dirty="0" err="1"/>
              <a:t>hw</a:t>
            </a:r>
            <a:r>
              <a:rPr lang="en-US" sz="1400" dirty="0"/>
              <a:t> </a:t>
            </a:r>
            <a:r>
              <a:rPr lang="en-US" sz="1400" dirty="0" smtClean="0"/>
              <a:t>to match the required Safety </a:t>
            </a:r>
            <a:r>
              <a:rPr lang="en-US" sz="1400" dirty="0"/>
              <a:t>Integrity </a:t>
            </a:r>
            <a:r>
              <a:rPr lang="en-US" sz="1400" dirty="0" smtClean="0"/>
              <a:t>Level (risk </a:t>
            </a:r>
            <a:r>
              <a:rPr lang="en-US" sz="1400" dirty="0"/>
              <a:t>reduction </a:t>
            </a:r>
            <a:r>
              <a:rPr lang="en-US" sz="1400" dirty="0" smtClean="0"/>
              <a:t>magnitude to </a:t>
            </a:r>
            <a:r>
              <a:rPr lang="en-US" sz="1400" dirty="0"/>
              <a:t>properly minimize the </a:t>
            </a:r>
            <a:r>
              <a:rPr lang="en-US" sz="1400" dirty="0" smtClean="0"/>
              <a:t>failure rate of the system). </a:t>
            </a:r>
          </a:p>
        </p:txBody>
      </p:sp>
      <p:sp>
        <p:nvSpPr>
          <p:cNvPr id="3" name="Rettangolo 2"/>
          <p:cNvSpPr/>
          <p:nvPr/>
        </p:nvSpPr>
        <p:spPr>
          <a:xfrm>
            <a:off x="188082" y="4004128"/>
            <a:ext cx="4020470" cy="1600438"/>
          </a:xfrm>
          <a:prstGeom prst="rect">
            <a:avLst/>
          </a:prstGeom>
        </p:spPr>
        <p:txBody>
          <a:bodyPr wrap="square">
            <a:spAutoFit/>
          </a:bodyPr>
          <a:lstStyle/>
          <a:p>
            <a:endParaRPr lang="en-US" sz="1400" dirty="0"/>
          </a:p>
          <a:p>
            <a:endParaRPr lang="en-US" sz="1400" dirty="0"/>
          </a:p>
          <a:p>
            <a:r>
              <a:rPr lang="en-GB" sz="1400" b="1" dirty="0"/>
              <a:t>NCRP reports 88 </a:t>
            </a:r>
            <a:r>
              <a:rPr lang="en-GB" sz="1400" b="1" dirty="0" smtClean="0"/>
              <a:t>- </a:t>
            </a:r>
            <a:r>
              <a:rPr lang="en-GB" sz="1400" b="1" dirty="0"/>
              <a:t>“Radiation Alarms and Access Control Systems” </a:t>
            </a:r>
          </a:p>
          <a:p>
            <a:r>
              <a:rPr lang="en-GB" sz="1400" b="1" dirty="0"/>
              <a:t>ANSI reports 43.1 </a:t>
            </a:r>
            <a:r>
              <a:rPr lang="en-GB" sz="1400" b="1" dirty="0" smtClean="0"/>
              <a:t>- </a:t>
            </a:r>
            <a:r>
              <a:rPr lang="en-GB" sz="1400" b="1" dirty="0"/>
              <a:t>“Radiation Safety for the Design and Operation of </a:t>
            </a:r>
            <a:r>
              <a:rPr lang="en-GB" sz="1400" b="1" dirty="0" smtClean="0"/>
              <a:t>Particle </a:t>
            </a:r>
            <a:r>
              <a:rPr lang="en-GB" sz="1400" b="1" dirty="0"/>
              <a:t>Accelerator” </a:t>
            </a:r>
            <a:endParaRPr lang="en-US" sz="1400" dirty="0"/>
          </a:p>
          <a:p>
            <a:pPr marL="285750" indent="-285750">
              <a:buFont typeface="Arial" panose="020B0604020202020204" pitchFamily="34" charset="0"/>
              <a:buChar char="•"/>
            </a:pPr>
            <a:r>
              <a:rPr lang="en-US" sz="1400" dirty="0"/>
              <a:t>Fail-safe and Fool-proof criteria.</a:t>
            </a:r>
          </a:p>
        </p:txBody>
      </p:sp>
    </p:spTree>
    <p:extLst>
      <p:ext uri="{BB962C8B-B14F-4D97-AF65-F5344CB8AC3E}">
        <p14:creationId xmlns:p14="http://schemas.microsoft.com/office/powerpoint/2010/main" val="3732766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Hw</a:t>
            </a:r>
            <a:r>
              <a:rPr lang="it-IT" dirty="0" smtClean="0"/>
              <a:t> Development – Test Cases</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7</a:t>
            </a:fld>
            <a:endParaRPr lang="it-IT" sz="1400" b="1" dirty="0">
              <a:solidFill>
                <a:schemeClr val="bg1"/>
              </a:solidFill>
            </a:endParaRPr>
          </a:p>
        </p:txBody>
      </p:sp>
      <p:pic>
        <p:nvPicPr>
          <p:cNvPr id="1026" name="Picture 2" descr="top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77" y="1468973"/>
            <a:ext cx="4844523" cy="355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flipH="1">
            <a:off x="2154217" y="1099641"/>
            <a:ext cx="1819841" cy="369332"/>
          </a:xfrm>
          <a:prstGeom prst="rect">
            <a:avLst/>
          </a:prstGeom>
          <a:noFill/>
        </p:spPr>
        <p:txBody>
          <a:bodyPr wrap="square" rtlCol="0">
            <a:spAutoFit/>
          </a:bodyPr>
          <a:lstStyle/>
          <a:p>
            <a:r>
              <a:rPr lang="it-IT" b="1" dirty="0" err="1" smtClean="0"/>
              <a:t>Personnel</a:t>
            </a:r>
            <a:r>
              <a:rPr lang="it-IT" b="1" dirty="0" smtClean="0"/>
              <a:t> </a:t>
            </a:r>
            <a:r>
              <a:rPr lang="it-IT" b="1" dirty="0" err="1" smtClean="0"/>
              <a:t>Safety</a:t>
            </a:r>
            <a:r>
              <a:rPr lang="it-IT" b="1" dirty="0" smtClean="0"/>
              <a:t> </a:t>
            </a:r>
          </a:p>
        </p:txBody>
      </p:sp>
      <p:sp>
        <p:nvSpPr>
          <p:cNvPr id="41" name="CasellaDiTesto 40"/>
          <p:cNvSpPr txBox="1"/>
          <p:nvPr/>
        </p:nvSpPr>
        <p:spPr>
          <a:xfrm flipH="1">
            <a:off x="387893" y="5038070"/>
            <a:ext cx="5441279" cy="1477328"/>
          </a:xfrm>
          <a:prstGeom prst="rect">
            <a:avLst/>
          </a:prstGeom>
          <a:noFill/>
        </p:spPr>
        <p:txBody>
          <a:bodyPr wrap="square" numCol="2" rtlCol="0">
            <a:spAutoFit/>
          </a:bodyPr>
          <a:lstStyle/>
          <a:p>
            <a:r>
              <a:rPr lang="en-GB" b="1" dirty="0" smtClean="0"/>
              <a:t>Benchmark:</a:t>
            </a:r>
          </a:p>
          <a:p>
            <a:pPr marL="285750" indent="-285750">
              <a:buFont typeface="Arial" panose="020B0604020202020204" pitchFamily="34" charset="0"/>
              <a:buChar char="•"/>
            </a:pPr>
            <a:r>
              <a:rPr lang="en-GB" dirty="0" smtClean="0"/>
              <a:t>overall method</a:t>
            </a:r>
          </a:p>
          <a:p>
            <a:pPr marL="285750" indent="-285750">
              <a:buFont typeface="Arial" panose="020B0604020202020204" pitchFamily="34" charset="0"/>
              <a:buChar char="•"/>
            </a:pPr>
            <a:r>
              <a:rPr lang="en-GB" dirty="0" smtClean="0"/>
              <a:t>reliability</a:t>
            </a:r>
          </a:p>
          <a:p>
            <a:pPr marL="285750" indent="-285750">
              <a:buFont typeface="Arial" panose="020B0604020202020204" pitchFamily="34" charset="0"/>
              <a:buChar char="•"/>
            </a:pPr>
            <a:r>
              <a:rPr lang="en-GB" dirty="0" smtClean="0"/>
              <a:t>fail-safe </a:t>
            </a:r>
            <a:r>
              <a:rPr lang="en-GB" dirty="0"/>
              <a:t>and fool-proof </a:t>
            </a:r>
            <a:r>
              <a:rPr lang="en-GB" dirty="0" smtClean="0"/>
              <a:t>criteria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compliancy </a:t>
            </a:r>
            <a:r>
              <a:rPr lang="en-GB" dirty="0"/>
              <a:t>with the IEC standard, NCRP and ANSI </a:t>
            </a:r>
            <a:r>
              <a:rPr lang="en-GB" dirty="0" smtClean="0"/>
              <a:t>reports</a:t>
            </a:r>
            <a:endParaRPr lang="it-IT" dirty="0" smtClean="0"/>
          </a:p>
        </p:txBody>
      </p:sp>
      <p:pic>
        <p:nvPicPr>
          <p:cNvPr id="12" name="Immagine 11"/>
          <p:cNvPicPr>
            <a:picLocks noChangeAspect="1"/>
          </p:cNvPicPr>
          <p:nvPr/>
        </p:nvPicPr>
        <p:blipFill>
          <a:blip r:embed="rId4"/>
          <a:stretch>
            <a:fillRect/>
          </a:stretch>
        </p:blipFill>
        <p:spPr>
          <a:xfrm>
            <a:off x="7275343" y="1431106"/>
            <a:ext cx="3737417" cy="3626604"/>
          </a:xfrm>
          <a:prstGeom prst="rect">
            <a:avLst/>
          </a:prstGeom>
        </p:spPr>
      </p:pic>
      <p:sp>
        <p:nvSpPr>
          <p:cNvPr id="42" name="CasellaDiTesto 41"/>
          <p:cNvSpPr txBox="1"/>
          <p:nvPr/>
        </p:nvSpPr>
        <p:spPr>
          <a:xfrm flipH="1">
            <a:off x="8234134" y="1099641"/>
            <a:ext cx="1819841" cy="369332"/>
          </a:xfrm>
          <a:prstGeom prst="rect">
            <a:avLst/>
          </a:prstGeom>
          <a:noFill/>
        </p:spPr>
        <p:txBody>
          <a:bodyPr wrap="square" rtlCol="0">
            <a:spAutoFit/>
          </a:bodyPr>
          <a:lstStyle/>
          <a:p>
            <a:r>
              <a:rPr lang="it-IT" b="1" dirty="0" smtClean="0"/>
              <a:t>Machine </a:t>
            </a:r>
            <a:r>
              <a:rPr lang="it-IT" b="1" dirty="0" err="1" smtClean="0"/>
              <a:t>Safety</a:t>
            </a:r>
            <a:r>
              <a:rPr lang="it-IT" b="1" dirty="0" smtClean="0"/>
              <a:t> </a:t>
            </a:r>
          </a:p>
        </p:txBody>
      </p:sp>
      <p:sp>
        <p:nvSpPr>
          <p:cNvPr id="43" name="CasellaDiTesto 42"/>
          <p:cNvSpPr txBox="1"/>
          <p:nvPr/>
        </p:nvSpPr>
        <p:spPr>
          <a:xfrm flipH="1">
            <a:off x="7094173" y="5019843"/>
            <a:ext cx="4393263" cy="1477328"/>
          </a:xfrm>
          <a:prstGeom prst="rect">
            <a:avLst/>
          </a:prstGeom>
          <a:noFill/>
        </p:spPr>
        <p:txBody>
          <a:bodyPr wrap="square" numCol="2" rtlCol="0">
            <a:spAutoFit/>
          </a:bodyPr>
          <a:lstStyle/>
          <a:p>
            <a:r>
              <a:rPr lang="en-GB" b="1" dirty="0" smtClean="0"/>
              <a:t>Benchmark:</a:t>
            </a:r>
          </a:p>
          <a:p>
            <a:pPr marL="285750" indent="-285750">
              <a:buFont typeface="Arial" panose="020B0604020202020204" pitchFamily="34" charset="0"/>
              <a:buChar char="•"/>
            </a:pPr>
            <a:r>
              <a:rPr lang="en-GB" dirty="0" smtClean="0"/>
              <a:t>response-time</a:t>
            </a:r>
          </a:p>
          <a:p>
            <a:pPr marL="285750" indent="-285750">
              <a:buFont typeface="Arial" panose="020B0604020202020204" pitchFamily="34" charset="0"/>
              <a:buChar char="•"/>
            </a:pPr>
            <a:r>
              <a:rPr lang="en-GB" dirty="0" smtClean="0"/>
              <a:t>modularity</a:t>
            </a:r>
            <a:endParaRPr lang="en-GB" dirty="0"/>
          </a:p>
          <a:p>
            <a:pPr marL="285750" indent="-285750">
              <a:buFont typeface="Arial" panose="020B0604020202020204" pitchFamily="34" charset="0"/>
              <a:buChar char="•"/>
            </a:pPr>
            <a:r>
              <a:rPr lang="en-GB" dirty="0" smtClean="0"/>
              <a:t>scalability </a:t>
            </a:r>
          </a:p>
          <a:p>
            <a:pPr marL="285750" indent="-285750">
              <a:buFont typeface="Arial" panose="020B0604020202020204" pitchFamily="34" charset="0"/>
              <a:buChar char="•"/>
            </a:pPr>
            <a:endParaRPr lang="en-GB" dirty="0" smtClean="0"/>
          </a:p>
          <a:p>
            <a:endParaRPr lang="en-GB" dirty="0" smtClean="0"/>
          </a:p>
          <a:p>
            <a:pPr marL="285750" indent="-285750">
              <a:buFont typeface="Arial" panose="020B0604020202020204" pitchFamily="34" charset="0"/>
              <a:buChar char="•"/>
            </a:pPr>
            <a:r>
              <a:rPr lang="en-GB" dirty="0" smtClean="0"/>
              <a:t>compliancy with the IEC standard</a:t>
            </a:r>
            <a:endParaRPr lang="it-IT" dirty="0" smtClean="0"/>
          </a:p>
        </p:txBody>
      </p:sp>
      <p:pic>
        <p:nvPicPr>
          <p:cNvPr id="44" name="Picture 4" descr="http://www.lnf.infn.it/acceleratori/btf/picture/btf-logo-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0900" y="1337245"/>
            <a:ext cx="1310199" cy="76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Sw</a:t>
            </a:r>
            <a:r>
              <a:rPr lang="it-IT" dirty="0" smtClean="0"/>
              <a:t> Development – Middle </a:t>
            </a:r>
            <a:r>
              <a:rPr lang="it-IT" dirty="0" err="1" smtClean="0"/>
              <a:t>Layer</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8</a:t>
            </a:fld>
            <a:endParaRPr lang="it-IT" sz="1400" b="1" dirty="0">
              <a:solidFill>
                <a:schemeClr val="bg1"/>
              </a:solidFill>
            </a:endParaRPr>
          </a:p>
        </p:txBody>
      </p:sp>
      <p:pic>
        <p:nvPicPr>
          <p:cNvPr id="41" name="Immagine 40"/>
          <p:cNvPicPr/>
          <p:nvPr/>
        </p:nvPicPr>
        <p:blipFill>
          <a:blip r:embed="rId3"/>
          <a:stretch>
            <a:fillRect/>
          </a:stretch>
        </p:blipFill>
        <p:spPr>
          <a:xfrm>
            <a:off x="7455332" y="1195125"/>
            <a:ext cx="4454843" cy="5147310"/>
          </a:xfrm>
          <a:prstGeom prst="rect">
            <a:avLst/>
          </a:prstGeom>
        </p:spPr>
      </p:pic>
      <p:sp>
        <p:nvSpPr>
          <p:cNvPr id="7" name="Rettangolo 6"/>
          <p:cNvSpPr/>
          <p:nvPr/>
        </p:nvSpPr>
        <p:spPr>
          <a:xfrm>
            <a:off x="387893" y="1383511"/>
            <a:ext cx="6617427" cy="4770537"/>
          </a:xfrm>
          <a:prstGeom prst="rect">
            <a:avLst/>
          </a:prstGeom>
        </p:spPr>
        <p:txBody>
          <a:bodyPr wrap="square">
            <a:spAutoFit/>
          </a:bodyPr>
          <a:lstStyle/>
          <a:p>
            <a:r>
              <a:rPr lang="en-GB" sz="1600" dirty="0"/>
              <a:t>User experience working with </a:t>
            </a:r>
            <a:r>
              <a:rPr lang="en-GB" sz="1600" u="sng" dirty="0"/>
              <a:t>middle layer</a:t>
            </a:r>
            <a:r>
              <a:rPr lang="en-GB" sz="1600" dirty="0"/>
              <a:t> should be about the difficulty of making a PowerPoint presentation</a:t>
            </a:r>
            <a:r>
              <a:rPr lang="en-GB" sz="1600" dirty="0" smtClean="0"/>
              <a:t>.</a:t>
            </a:r>
          </a:p>
          <a:p>
            <a:endParaRPr lang="en-GB" sz="1600" dirty="0"/>
          </a:p>
          <a:p>
            <a:r>
              <a:rPr lang="en-GB" sz="1600" dirty="0"/>
              <a:t>The main reasons for introducing middle layer: </a:t>
            </a:r>
          </a:p>
          <a:p>
            <a:pPr marL="285750" indent="-285750">
              <a:buFont typeface="Arial" panose="020B0604020202020204" pitchFamily="34" charset="0"/>
              <a:buChar char="•"/>
            </a:pPr>
            <a:r>
              <a:rPr lang="en-GB" sz="1600" dirty="0" smtClean="0"/>
              <a:t>Middle </a:t>
            </a:r>
            <a:r>
              <a:rPr lang="en-GB" sz="1600" dirty="0"/>
              <a:t>Layer solves the problem of compromise between variability of general control system and functionality of a specialized one. Bottom layer can therefore stay a general purpose control system without need for special modification. </a:t>
            </a:r>
            <a:r>
              <a:rPr lang="en-GB" sz="1600" dirty="0" smtClean="0"/>
              <a:t>Middle </a:t>
            </a:r>
            <a:r>
              <a:rPr lang="en-GB" sz="1600" dirty="0"/>
              <a:t>Layer functions are developed modular and, wherever possible, are written in a machine independent way. </a:t>
            </a:r>
          </a:p>
          <a:p>
            <a:pPr marL="285750" indent="-285750">
              <a:buFont typeface="Arial" panose="020B0604020202020204" pitchFamily="34" charset="0"/>
              <a:buChar char="•"/>
            </a:pPr>
            <a:r>
              <a:rPr lang="en-GB" sz="1600" dirty="0" smtClean="0"/>
              <a:t>Middle </a:t>
            </a:r>
            <a:r>
              <a:rPr lang="en-GB" sz="1600" dirty="0"/>
              <a:t>Layer gives the end-users a </a:t>
            </a:r>
            <a:r>
              <a:rPr lang="en-GB" sz="1600" dirty="0" smtClean="0"/>
              <a:t>safe </a:t>
            </a:r>
            <a:r>
              <a:rPr lang="en-GB" sz="1600" dirty="0"/>
              <a:t>opportunity to perform basic maintenance tasks by </a:t>
            </a:r>
            <a:r>
              <a:rPr lang="en-GB" sz="1600" dirty="0" smtClean="0"/>
              <a:t>themselves without call </a:t>
            </a:r>
            <a:r>
              <a:rPr lang="en-GB" sz="1600" dirty="0"/>
              <a:t>the bottom-layer integrator to perform relatively simple tasks. This leads to user discomfort, waste of time, increased costs and overwhelming demand on the control system programmers. </a:t>
            </a:r>
          </a:p>
          <a:p>
            <a:pPr marL="285750" indent="-285750">
              <a:buFont typeface="Arial" panose="020B0604020202020204" pitchFamily="34" charset="0"/>
              <a:buChar char="•"/>
            </a:pPr>
            <a:r>
              <a:rPr lang="en-GB" sz="1600" dirty="0" smtClean="0"/>
              <a:t>Separation </a:t>
            </a:r>
            <a:r>
              <a:rPr lang="en-GB" sz="1600" dirty="0"/>
              <a:t>of critical control and user-defined logic is safer. </a:t>
            </a:r>
          </a:p>
          <a:p>
            <a:pPr marL="285750" indent="-285750">
              <a:buFont typeface="Arial" panose="020B0604020202020204" pitchFamily="34" charset="0"/>
              <a:buChar char="•"/>
            </a:pPr>
            <a:r>
              <a:rPr lang="en-GB" sz="1600" dirty="0" smtClean="0"/>
              <a:t>By </a:t>
            </a:r>
            <a:r>
              <a:rPr lang="en-GB" sz="1600" dirty="0"/>
              <a:t>shifting some advanced functionality from top to the middle layer, simplify the interaction also of the unskilled-user with top layer and allow integrating time-consuming software and related expensive hardware into the middle layer inside the control system framework.</a:t>
            </a:r>
          </a:p>
        </p:txBody>
      </p:sp>
    </p:spTree>
    <p:extLst>
      <p:ext uri="{BB962C8B-B14F-4D97-AF65-F5344CB8AC3E}">
        <p14:creationId xmlns:p14="http://schemas.microsoft.com/office/powerpoint/2010/main" val="255211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893" y="34285"/>
            <a:ext cx="11522282" cy="905123"/>
          </a:xfrm>
        </p:spPr>
        <p:txBody>
          <a:bodyPr/>
          <a:lstStyle/>
          <a:p>
            <a:r>
              <a:rPr lang="it-IT" dirty="0" err="1" smtClean="0"/>
              <a:t>Sw</a:t>
            </a:r>
            <a:r>
              <a:rPr lang="it-IT" dirty="0" smtClean="0"/>
              <a:t> Development - </a:t>
            </a:r>
            <a:r>
              <a:rPr lang="it-IT" dirty="0" err="1" smtClean="0"/>
              <a:t>Apps</a:t>
            </a:r>
            <a:endParaRPr lang="it-IT" dirty="0"/>
          </a:p>
        </p:txBody>
      </p:sp>
      <p:sp>
        <p:nvSpPr>
          <p:cNvPr id="4" name="Rettangolo 3"/>
          <p:cNvSpPr/>
          <p:nvPr/>
        </p:nvSpPr>
        <p:spPr>
          <a:xfrm>
            <a:off x="0" y="6529458"/>
            <a:ext cx="12192000" cy="328541"/>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5" name="Rettangolo 4"/>
          <p:cNvSpPr/>
          <p:nvPr/>
        </p:nvSpPr>
        <p:spPr>
          <a:xfrm>
            <a:off x="0" y="962383"/>
            <a:ext cx="12192000" cy="45719"/>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6" name="CasellaDiTesto 5"/>
          <p:cNvSpPr txBox="1"/>
          <p:nvPr/>
        </p:nvSpPr>
        <p:spPr>
          <a:xfrm>
            <a:off x="36759" y="6499872"/>
            <a:ext cx="1433631" cy="369332"/>
          </a:xfrm>
          <a:prstGeom prst="rect">
            <a:avLst/>
          </a:prstGeom>
          <a:noFill/>
        </p:spPr>
        <p:txBody>
          <a:bodyPr wrap="square" rtlCol="0">
            <a:spAutoFit/>
          </a:bodyPr>
          <a:lstStyle/>
          <a:p>
            <a:r>
              <a:rPr lang="it-IT" dirty="0" smtClean="0">
                <a:solidFill>
                  <a:schemeClr val="bg1"/>
                </a:solidFill>
              </a:rPr>
              <a:t>Stefano Pioli</a:t>
            </a:r>
            <a:endParaRPr lang="it-IT" dirty="0">
              <a:solidFill>
                <a:schemeClr val="bg1"/>
              </a:solidFill>
            </a:endParaRPr>
          </a:p>
        </p:txBody>
      </p:sp>
      <p:sp>
        <p:nvSpPr>
          <p:cNvPr id="8" name="Segnaposto numero diapositiva 7"/>
          <p:cNvSpPr>
            <a:spLocks noGrp="1"/>
          </p:cNvSpPr>
          <p:nvPr>
            <p:ph type="sldNum" sz="quarter" idx="12"/>
          </p:nvPr>
        </p:nvSpPr>
        <p:spPr>
          <a:xfrm>
            <a:off x="11473651" y="6504469"/>
            <a:ext cx="652103" cy="365125"/>
          </a:xfrm>
        </p:spPr>
        <p:txBody>
          <a:bodyPr/>
          <a:lstStyle/>
          <a:p>
            <a:fld id="{80104624-3FE2-4196-91E0-38C47062A026}" type="slidenum">
              <a:rPr lang="it-IT" sz="1400" b="1" smtClean="0">
                <a:solidFill>
                  <a:schemeClr val="bg1"/>
                </a:solidFill>
              </a:rPr>
              <a:t>9</a:t>
            </a:fld>
            <a:endParaRPr lang="it-IT" sz="1400" b="1" dirty="0">
              <a:solidFill>
                <a:schemeClr val="bg1"/>
              </a:solidFill>
            </a:endParaRPr>
          </a:p>
        </p:txBody>
      </p:sp>
      <p:sp>
        <p:nvSpPr>
          <p:cNvPr id="3" name="Rettangolo 2"/>
          <p:cNvSpPr/>
          <p:nvPr/>
        </p:nvSpPr>
        <p:spPr>
          <a:xfrm>
            <a:off x="350520" y="1488450"/>
            <a:ext cx="5608320" cy="5016758"/>
          </a:xfrm>
          <a:prstGeom prst="rect">
            <a:avLst/>
          </a:prstGeom>
        </p:spPr>
        <p:txBody>
          <a:bodyPr wrap="square" numCol="1">
            <a:spAutoFit/>
          </a:bodyPr>
          <a:lstStyle/>
          <a:p>
            <a:pPr marL="342900" lvl="0" indent="-342900" algn="just">
              <a:spcBef>
                <a:spcPts val="600"/>
              </a:spcBef>
              <a:spcAft>
                <a:spcPts val="0"/>
              </a:spcAft>
              <a:buFont typeface="Courier New" panose="02070309020205020404" pitchFamily="49" charset="0"/>
              <a:buChar char="o"/>
            </a:pPr>
            <a:r>
              <a:rPr lang="en-GB" b="1" dirty="0">
                <a:latin typeface="Avenir Book"/>
                <a:ea typeface="MS Mincho"/>
                <a:cs typeface="Times New Roman" panose="02020603050405020304" pitchFamily="18" charset="0"/>
              </a:rPr>
              <a:t>Operation</a:t>
            </a:r>
            <a:r>
              <a:rPr lang="en-GB" dirty="0">
                <a:latin typeface="Avenir Book"/>
                <a:ea typeface="MS Mincho"/>
                <a:cs typeface="Times New Roman" panose="02020603050405020304" pitchFamily="18" charset="0"/>
              </a:rPr>
              <a:t> – Operation mode able to preserve, tune and optimize accelerator working points. </a:t>
            </a: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Online </a:t>
            </a:r>
            <a:r>
              <a:rPr lang="it-IT" sz="1600" dirty="0" err="1">
                <a:latin typeface="Avenir Book"/>
                <a:ea typeface="MS Mincho"/>
                <a:cs typeface="Times New Roman" panose="02020603050405020304" pitchFamily="18" charset="0"/>
              </a:rPr>
              <a:t>trajectory</a:t>
            </a:r>
            <a:r>
              <a:rPr lang="it-IT" sz="1600" dirty="0">
                <a:latin typeface="Avenir Book"/>
                <a:ea typeface="MS Mincho"/>
                <a:cs typeface="Times New Roman" panose="02020603050405020304" pitchFamily="18" charset="0"/>
              </a:rPr>
              <a:t> and </a:t>
            </a:r>
            <a:r>
              <a:rPr lang="it-IT" sz="1600" dirty="0" err="1">
                <a:latin typeface="Avenir Book"/>
                <a:ea typeface="MS Mincho"/>
                <a:cs typeface="Times New Roman" panose="02020603050405020304" pitchFamily="18" charset="0"/>
              </a:rPr>
              <a:t>emittance</a:t>
            </a:r>
            <a:r>
              <a:rPr lang="it-IT" sz="1600" dirty="0">
                <a:latin typeface="Avenir Book"/>
                <a:ea typeface="MS Mincho"/>
                <a:cs typeface="Times New Roman" panose="02020603050405020304" pitchFamily="18" charset="0"/>
              </a:rPr>
              <a:t> </a:t>
            </a:r>
            <a:r>
              <a:rPr lang="it-IT" sz="1600" dirty="0" smtClean="0">
                <a:latin typeface="Avenir Book"/>
                <a:ea typeface="MS Mincho"/>
                <a:cs typeface="Times New Roman" panose="02020603050405020304" pitchFamily="18" charset="0"/>
              </a:rPr>
              <a:t>feedback</a:t>
            </a:r>
          </a:p>
          <a:p>
            <a:pPr lvl="1" algn="just"/>
            <a:endParaRPr lang="en-GB" sz="1600" dirty="0">
              <a:latin typeface="Avenir Book"/>
              <a:ea typeface="MS Mincho"/>
              <a:cs typeface="Times New Roman" panose="02020603050405020304" pitchFamily="18" charset="0"/>
            </a:endParaRPr>
          </a:p>
          <a:p>
            <a:pPr marL="342900" lvl="0" indent="-342900" algn="just">
              <a:spcAft>
                <a:spcPts val="0"/>
              </a:spcAft>
              <a:buFont typeface="Courier New" panose="02070309020205020404" pitchFamily="49" charset="0"/>
              <a:buChar char="o"/>
            </a:pPr>
            <a:r>
              <a:rPr lang="en-GB" b="1" dirty="0">
                <a:latin typeface="Avenir Book"/>
                <a:ea typeface="MS Mincho"/>
                <a:cs typeface="Times New Roman" panose="02020603050405020304" pitchFamily="18" charset="0"/>
              </a:rPr>
              <a:t>Conditioning</a:t>
            </a:r>
            <a:r>
              <a:rPr lang="en-GB" dirty="0">
                <a:latin typeface="Avenir Book"/>
                <a:ea typeface="MS Mincho"/>
                <a:cs typeface="Times New Roman" panose="02020603050405020304" pitchFamily="18" charset="0"/>
              </a:rPr>
              <a:t> – Operation mode able to turn on the accelerator RF system up to nominal operation parameters.</a:t>
            </a: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Warm</a:t>
            </a:r>
            <a:r>
              <a:rPr lang="it-IT" sz="1600" dirty="0">
                <a:latin typeface="Avenir Book"/>
                <a:ea typeface="MS Mincho"/>
                <a:cs typeface="Times New Roman" panose="02020603050405020304" pitchFamily="18" charset="0"/>
              </a:rPr>
              <a:t>-up RF </a:t>
            </a:r>
            <a:r>
              <a:rPr lang="it-IT" sz="1600" dirty="0" err="1">
                <a:latin typeface="Avenir Book"/>
                <a:ea typeface="MS Mincho"/>
                <a:cs typeface="Times New Roman" panose="02020603050405020304" pitchFamily="18" charset="0"/>
              </a:rPr>
              <a:t>systems</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Working</a:t>
            </a:r>
            <a:r>
              <a:rPr lang="it-IT" sz="1600" dirty="0">
                <a:latin typeface="Avenir Book"/>
                <a:ea typeface="MS Mincho"/>
                <a:cs typeface="Times New Roman" panose="02020603050405020304" pitchFamily="18" charset="0"/>
              </a:rPr>
              <a:t> Point Save/</a:t>
            </a:r>
            <a:r>
              <a:rPr lang="it-IT" sz="1600" dirty="0" err="1">
                <a:latin typeface="Avenir Book"/>
                <a:ea typeface="MS Mincho"/>
                <a:cs typeface="Times New Roman" panose="02020603050405020304" pitchFamily="18" charset="0"/>
              </a:rPr>
              <a:t>Restore</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Accelerating</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Structures</a:t>
            </a:r>
            <a:r>
              <a:rPr lang="it-IT" sz="1600" dirty="0">
                <a:latin typeface="Avenir Book"/>
                <a:ea typeface="MS Mincho"/>
                <a:cs typeface="Times New Roman" panose="02020603050405020304" pitchFamily="18" charset="0"/>
              </a:rPr>
              <a:t> </a:t>
            </a:r>
            <a:r>
              <a:rPr lang="it-IT" sz="1600" dirty="0" err="1" smtClean="0">
                <a:latin typeface="Avenir Book"/>
                <a:ea typeface="MS Mincho"/>
                <a:cs typeface="Times New Roman" panose="02020603050405020304" pitchFamily="18" charset="0"/>
              </a:rPr>
              <a:t>Conditioning</a:t>
            </a:r>
            <a:endParaRPr lang="it-IT" sz="1600" dirty="0" smtClean="0">
              <a:latin typeface="Avenir Book"/>
              <a:ea typeface="MS Mincho"/>
              <a:cs typeface="Times New Roman" panose="02020603050405020304" pitchFamily="18" charset="0"/>
            </a:endParaRPr>
          </a:p>
          <a:p>
            <a:pPr lvl="1" algn="just"/>
            <a:endParaRPr lang="en-GB" sz="1600" dirty="0">
              <a:latin typeface="Avenir Book"/>
              <a:ea typeface="MS Mincho"/>
              <a:cs typeface="Times New Roman" panose="02020603050405020304" pitchFamily="18" charset="0"/>
            </a:endParaRPr>
          </a:p>
          <a:p>
            <a:pPr marL="342900" lvl="0" indent="-342900" algn="just">
              <a:spcAft>
                <a:spcPts val="0"/>
              </a:spcAft>
              <a:buFont typeface="Courier New" panose="02070309020205020404" pitchFamily="49" charset="0"/>
              <a:buChar char="o"/>
            </a:pPr>
            <a:r>
              <a:rPr lang="en-GB" b="1" dirty="0">
                <a:latin typeface="Avenir Book"/>
                <a:ea typeface="MS Mincho"/>
                <a:cs typeface="Times New Roman" panose="02020603050405020304" pitchFamily="18" charset="0"/>
              </a:rPr>
              <a:t>Fault Detection </a:t>
            </a:r>
            <a:r>
              <a:rPr lang="en-GB" dirty="0">
                <a:latin typeface="Avenir Book"/>
                <a:ea typeface="MS Mincho"/>
                <a:cs typeface="Times New Roman" panose="02020603050405020304" pitchFamily="18" charset="0"/>
              </a:rPr>
              <a:t>– Applications monitoring </a:t>
            </a:r>
            <a:r>
              <a:rPr lang="en-GB" dirty="0" err="1">
                <a:latin typeface="Avenir Book"/>
                <a:ea typeface="MS Mincho"/>
                <a:cs typeface="Times New Roman" panose="02020603050405020304" pitchFamily="18" charset="0"/>
              </a:rPr>
              <a:t>anormal</a:t>
            </a:r>
            <a:r>
              <a:rPr lang="en-GB" dirty="0">
                <a:latin typeface="Avenir Book"/>
                <a:ea typeface="MS Mincho"/>
                <a:cs typeface="Times New Roman" panose="02020603050405020304" pitchFamily="18" charset="0"/>
              </a:rPr>
              <a:t> </a:t>
            </a:r>
            <a:r>
              <a:rPr lang="en-GB" dirty="0" smtClean="0">
                <a:latin typeface="Avenir Book"/>
                <a:ea typeface="MS Mincho"/>
                <a:cs typeface="Times New Roman" panose="02020603050405020304" pitchFamily="18" charset="0"/>
              </a:rPr>
              <a:t>behaviour </a:t>
            </a:r>
            <a:r>
              <a:rPr lang="en-GB" dirty="0">
                <a:latin typeface="Avenir Book"/>
                <a:ea typeface="MS Mincho"/>
                <a:cs typeface="Times New Roman" panose="02020603050405020304" pitchFamily="18" charset="0"/>
              </a:rPr>
              <a:t>of devices isolate them and evaluate fault trends.</a:t>
            </a: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RF </a:t>
            </a:r>
            <a:r>
              <a:rPr lang="it-IT" sz="1600" dirty="0" err="1">
                <a:latin typeface="Avenir Book"/>
                <a:ea typeface="MS Mincho"/>
                <a:cs typeface="Times New Roman" panose="02020603050405020304" pitchFamily="18" charset="0"/>
              </a:rPr>
              <a:t>sources</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phase</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stability</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Vacuum</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devices</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monitoring</a:t>
            </a:r>
            <a:r>
              <a:rPr lang="it-IT" sz="1600" dirty="0">
                <a:latin typeface="Avenir Book"/>
                <a:ea typeface="MS Mincho"/>
                <a:cs typeface="Times New Roman" panose="02020603050405020304" pitchFamily="18" charset="0"/>
              </a:rPr>
              <a:t> by </a:t>
            </a:r>
            <a:r>
              <a:rPr lang="it-IT" sz="1600" dirty="0" err="1">
                <a:latin typeface="Avenir Book"/>
                <a:ea typeface="MS Mincho"/>
                <a:cs typeface="Times New Roman" panose="02020603050405020304" pitchFamily="18" charset="0"/>
              </a:rPr>
              <a:t>region</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en-GB" sz="1600" dirty="0">
                <a:latin typeface="Avenir Book"/>
                <a:ea typeface="MS Mincho"/>
                <a:cs typeface="Times New Roman" panose="02020603050405020304" pitchFamily="18" charset="0"/>
              </a:rPr>
              <a:t>Beam Position and Current monitor consistency</a:t>
            </a:r>
          </a:p>
          <a:p>
            <a:pPr algn="just"/>
            <a:endParaRPr lang="en-GB" sz="1600" dirty="0">
              <a:latin typeface="Avenir Book"/>
              <a:ea typeface="MS Mincho"/>
              <a:cs typeface="Times New Roman" panose="02020603050405020304" pitchFamily="18" charset="0"/>
            </a:endParaRPr>
          </a:p>
        </p:txBody>
      </p:sp>
      <p:sp>
        <p:nvSpPr>
          <p:cNvPr id="10" name="Rettangolo 9"/>
          <p:cNvSpPr/>
          <p:nvPr/>
        </p:nvSpPr>
        <p:spPr>
          <a:xfrm>
            <a:off x="6457776" y="1488450"/>
            <a:ext cx="5163195" cy="4370427"/>
          </a:xfrm>
          <a:prstGeom prst="rect">
            <a:avLst/>
          </a:prstGeom>
        </p:spPr>
        <p:txBody>
          <a:bodyPr wrap="square" numCol="1">
            <a:spAutoFit/>
          </a:bodyPr>
          <a:lstStyle/>
          <a:p>
            <a:pPr marL="342900" lvl="0" indent="-342900" algn="just">
              <a:spcAft>
                <a:spcPts val="0"/>
              </a:spcAft>
              <a:buFont typeface="Courier New" panose="02070309020205020404" pitchFamily="49" charset="0"/>
              <a:buChar char="o"/>
            </a:pPr>
            <a:r>
              <a:rPr lang="en-GB" b="1" dirty="0">
                <a:latin typeface="Avenir Book"/>
                <a:ea typeface="MS Mincho"/>
                <a:cs typeface="Times New Roman" panose="02020603050405020304" pitchFamily="18" charset="0"/>
              </a:rPr>
              <a:t>Beam Diagnostics </a:t>
            </a:r>
            <a:r>
              <a:rPr lang="en-GB" dirty="0">
                <a:latin typeface="Avenir Book"/>
                <a:ea typeface="MS Mincho"/>
                <a:cs typeface="Times New Roman" panose="02020603050405020304" pitchFamily="18" charset="0"/>
              </a:rPr>
              <a:t>– Applications devoted to characterize the particle beam online and offline.</a:t>
            </a: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Phase</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scan</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Magnet</a:t>
            </a:r>
            <a:r>
              <a:rPr lang="it-IT" sz="1600" dirty="0">
                <a:latin typeface="Avenir Book"/>
                <a:ea typeface="MS Mincho"/>
                <a:cs typeface="Times New Roman" panose="02020603050405020304" pitchFamily="18" charset="0"/>
              </a:rPr>
              <a:t> cycling</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RF </a:t>
            </a:r>
            <a:r>
              <a:rPr lang="it-IT" sz="1600" dirty="0" err="1">
                <a:latin typeface="Avenir Book"/>
                <a:ea typeface="MS Mincho"/>
                <a:cs typeface="Times New Roman" panose="02020603050405020304" pitchFamily="18" charset="0"/>
              </a:rPr>
              <a:t>Gun</a:t>
            </a:r>
            <a:r>
              <a:rPr lang="it-IT" sz="1600" dirty="0">
                <a:latin typeface="Avenir Book"/>
                <a:ea typeface="MS Mincho"/>
                <a:cs typeface="Times New Roman" panose="02020603050405020304" pitchFamily="18" charset="0"/>
              </a:rPr>
              <a:t> Quantum </a:t>
            </a:r>
            <a:r>
              <a:rPr lang="it-IT" sz="1600" dirty="0" err="1">
                <a:latin typeface="Avenir Book"/>
                <a:ea typeface="MS Mincho"/>
                <a:cs typeface="Times New Roman" panose="02020603050405020304" pitchFamily="18" charset="0"/>
              </a:rPr>
              <a:t>Efficiency</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Dark </a:t>
            </a:r>
            <a:r>
              <a:rPr lang="it-IT" sz="1600" dirty="0" err="1">
                <a:latin typeface="Avenir Book"/>
                <a:ea typeface="MS Mincho"/>
                <a:cs typeface="Times New Roman" panose="02020603050405020304" pitchFamily="18" charset="0"/>
              </a:rPr>
              <a:t>Current</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Spot </a:t>
            </a:r>
            <a:r>
              <a:rPr lang="it-IT" sz="1600" dirty="0" err="1">
                <a:latin typeface="Avenir Book"/>
                <a:ea typeface="MS Mincho"/>
                <a:cs typeface="Times New Roman" panose="02020603050405020304" pitchFamily="18" charset="0"/>
              </a:rPr>
              <a:t>Size</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Beam</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Envelope</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Beam</a:t>
            </a:r>
            <a:r>
              <a:rPr lang="it-IT" sz="1600" dirty="0">
                <a:latin typeface="Avenir Book"/>
                <a:ea typeface="MS Mincho"/>
                <a:cs typeface="Times New Roman" panose="02020603050405020304" pitchFamily="18" charset="0"/>
              </a:rPr>
              <a:t> Energy and Energy Spread</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a:latin typeface="Avenir Book"/>
                <a:ea typeface="MS Mincho"/>
                <a:cs typeface="Times New Roman" panose="02020603050405020304" pitchFamily="18" charset="0"/>
              </a:rPr>
              <a:t>RF </a:t>
            </a:r>
            <a:r>
              <a:rPr lang="it-IT" sz="1600" dirty="0" err="1">
                <a:latin typeface="Avenir Book"/>
                <a:ea typeface="MS Mincho"/>
                <a:cs typeface="Times New Roman" panose="02020603050405020304" pitchFamily="18" charset="0"/>
              </a:rPr>
              <a:t>Gun</a:t>
            </a:r>
            <a:r>
              <a:rPr lang="it-IT" sz="1600" dirty="0">
                <a:latin typeface="Avenir Book"/>
                <a:ea typeface="MS Mincho"/>
                <a:cs typeface="Times New Roman" panose="02020603050405020304" pitchFamily="18" charset="0"/>
              </a:rPr>
              <a:t> Energy</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Beam</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Length</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Longitudinal</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Phase</a:t>
            </a:r>
            <a:r>
              <a:rPr lang="it-IT" sz="1600" dirty="0">
                <a:latin typeface="Avenir Book"/>
                <a:ea typeface="MS Mincho"/>
                <a:cs typeface="Times New Roman" panose="02020603050405020304" pitchFamily="18" charset="0"/>
              </a:rPr>
              <a:t> Space</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Emittance</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Accelerating</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Structures</a:t>
            </a:r>
            <a:r>
              <a:rPr lang="it-IT" sz="1600" dirty="0">
                <a:latin typeface="Avenir Book"/>
                <a:ea typeface="MS Mincho"/>
                <a:cs typeface="Times New Roman" panose="02020603050405020304" pitchFamily="18" charset="0"/>
              </a:rPr>
              <a:t> Energy </a:t>
            </a:r>
            <a:r>
              <a:rPr lang="it-IT" sz="1600" dirty="0" err="1">
                <a:latin typeface="Avenir Book"/>
                <a:ea typeface="MS Mincho"/>
                <a:cs typeface="Times New Roman" panose="02020603050405020304" pitchFamily="18" charset="0"/>
              </a:rPr>
              <a:t>Scan</a:t>
            </a:r>
            <a:endParaRPr lang="en-GB" sz="1600" dirty="0">
              <a:latin typeface="Avenir Book"/>
              <a:ea typeface="MS Mincho"/>
              <a:cs typeface="Times New Roman" panose="02020603050405020304" pitchFamily="18" charset="0"/>
            </a:endParaRPr>
          </a:p>
          <a:p>
            <a:pPr marL="1257300" lvl="2" indent="-342900" algn="just">
              <a:buFont typeface="Wingdings" panose="05000000000000000000" pitchFamily="2" charset="2"/>
              <a:buChar char=""/>
            </a:pPr>
            <a:r>
              <a:rPr lang="it-IT" sz="1600" dirty="0" err="1">
                <a:latin typeface="Avenir Book"/>
                <a:ea typeface="MS Mincho"/>
                <a:cs typeface="Times New Roman" panose="02020603050405020304" pitchFamily="18" charset="0"/>
              </a:rPr>
              <a:t>Virtualized</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Beam</a:t>
            </a:r>
            <a:r>
              <a:rPr lang="it-IT" sz="1600" dirty="0">
                <a:latin typeface="Avenir Book"/>
                <a:ea typeface="MS Mincho"/>
                <a:cs typeface="Times New Roman" panose="02020603050405020304" pitchFamily="18" charset="0"/>
              </a:rPr>
              <a:t> </a:t>
            </a:r>
            <a:r>
              <a:rPr lang="it-IT" sz="1600" dirty="0" err="1">
                <a:latin typeface="Avenir Book"/>
                <a:ea typeface="MS Mincho"/>
                <a:cs typeface="Times New Roman" panose="02020603050405020304" pitchFamily="18" charset="0"/>
              </a:rPr>
              <a:t>Diagnostics</a:t>
            </a:r>
            <a:endParaRPr lang="it-IT" sz="1600" dirty="0">
              <a:latin typeface="Avenir Book"/>
              <a:ea typeface="MS Mincho"/>
              <a:cs typeface="Times New Roman" panose="02020603050405020304" pitchFamily="18" charset="0"/>
            </a:endParaRPr>
          </a:p>
          <a:p>
            <a:pPr marL="342900" lvl="0" indent="-342900" algn="just">
              <a:spcAft>
                <a:spcPts val="0"/>
              </a:spcAft>
              <a:buFont typeface="Courier New" panose="02070309020205020404" pitchFamily="49" charset="0"/>
              <a:buChar char="o"/>
            </a:pPr>
            <a:endParaRPr lang="en-GB" b="1" dirty="0" smtClean="0">
              <a:latin typeface="Avenir Book"/>
              <a:ea typeface="MS Mincho"/>
              <a:cs typeface="Times New Roman" panose="02020603050405020304" pitchFamily="18" charset="0"/>
            </a:endParaRPr>
          </a:p>
        </p:txBody>
      </p:sp>
    </p:spTree>
    <p:extLst>
      <p:ext uri="{BB962C8B-B14F-4D97-AF65-F5344CB8AC3E}">
        <p14:creationId xmlns:p14="http://schemas.microsoft.com/office/powerpoint/2010/main" val="284377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olidFill>
            <a:schemeClr val="tx1"/>
          </a:solidFill>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7810</TotalTime>
  <Words>1633</Words>
  <Application>Microsoft Office PowerPoint</Application>
  <PresentationFormat>Widescreen</PresentationFormat>
  <Paragraphs>330</Paragraphs>
  <Slides>16</Slides>
  <Notes>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Arial</vt:lpstr>
      <vt:lpstr>Avenir Book</vt:lpstr>
      <vt:lpstr>Calibri</vt:lpstr>
      <vt:lpstr>Calibri Light</vt:lpstr>
      <vt:lpstr>Cambria Math</vt:lpstr>
      <vt:lpstr>Courier New</vt:lpstr>
      <vt:lpstr>MS Mincho</vt:lpstr>
      <vt:lpstr>Times New Roman</vt:lpstr>
      <vt:lpstr>Wingdings</vt:lpstr>
      <vt:lpstr>Tema di Office</vt:lpstr>
      <vt:lpstr>Consiglio di Laboratorio Preventivi 2020  Singularity CSN5</vt:lpstr>
      <vt:lpstr>Outline</vt:lpstr>
      <vt:lpstr>Context</vt:lpstr>
      <vt:lpstr>Singularity Project</vt:lpstr>
      <vt:lpstr>Hw Development</vt:lpstr>
      <vt:lpstr>Hw Development</vt:lpstr>
      <vt:lpstr>Hw Development – Test Cases</vt:lpstr>
      <vt:lpstr>Sw Development – Middle Layer</vt:lpstr>
      <vt:lpstr>Sw Development - Apps</vt:lpstr>
      <vt:lpstr>Sw Development - AI</vt:lpstr>
      <vt:lpstr>SWOT Analysis</vt:lpstr>
      <vt:lpstr>SWOT Analysis</vt:lpstr>
      <vt:lpstr>Cost estimation (3 years)</vt:lpstr>
      <vt:lpstr>Resources</vt:lpstr>
      <vt:lpstr>Gantt chart</vt:lpstr>
      <vt:lpstr>Thank you for the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spioli</dc:creator>
  <cp:lastModifiedBy>spioli</cp:lastModifiedBy>
  <cp:revision>178</cp:revision>
  <dcterms:created xsi:type="dcterms:W3CDTF">2017-10-08T08:29:33Z</dcterms:created>
  <dcterms:modified xsi:type="dcterms:W3CDTF">2019-07-09T09:53:52Z</dcterms:modified>
</cp:coreProperties>
</file>