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0" r:id="rId3"/>
    <p:sldMasterId id="2147483682" r:id="rId4"/>
    <p:sldMasterId id="2147483696" r:id="rId5"/>
    <p:sldMasterId id="2147483710" r:id="rId6"/>
    <p:sldMasterId id="2147483724" r:id="rId7"/>
    <p:sldMasterId id="2147483737" r:id="rId8"/>
  </p:sldMasterIdLst>
  <p:notesMasterIdLst>
    <p:notesMasterId r:id="rId52"/>
  </p:notesMasterIdLst>
  <p:sldIdLst>
    <p:sldId id="298" r:id="rId9"/>
    <p:sldId id="321" r:id="rId10"/>
    <p:sldId id="319" r:id="rId11"/>
    <p:sldId id="259" r:id="rId12"/>
    <p:sldId id="260" r:id="rId13"/>
    <p:sldId id="318" r:id="rId14"/>
    <p:sldId id="262" r:id="rId15"/>
    <p:sldId id="263" r:id="rId16"/>
    <p:sldId id="317" r:id="rId17"/>
    <p:sldId id="268" r:id="rId18"/>
    <p:sldId id="271" r:id="rId19"/>
    <p:sldId id="272" r:id="rId20"/>
    <p:sldId id="273" r:id="rId21"/>
    <p:sldId id="266" r:id="rId22"/>
    <p:sldId id="267" r:id="rId23"/>
    <p:sldId id="274" r:id="rId24"/>
    <p:sldId id="275" r:id="rId25"/>
    <p:sldId id="285" r:id="rId26"/>
    <p:sldId id="286" r:id="rId27"/>
    <p:sldId id="287" r:id="rId28"/>
    <p:sldId id="288" r:id="rId29"/>
    <p:sldId id="289" r:id="rId30"/>
    <p:sldId id="277" r:id="rId31"/>
    <p:sldId id="278" r:id="rId32"/>
    <p:sldId id="323" r:id="rId33"/>
    <p:sldId id="290" r:id="rId34"/>
    <p:sldId id="292" r:id="rId35"/>
    <p:sldId id="294" r:id="rId36"/>
    <p:sldId id="311" r:id="rId37"/>
    <p:sldId id="313" r:id="rId38"/>
    <p:sldId id="312" r:id="rId39"/>
    <p:sldId id="320" r:id="rId40"/>
    <p:sldId id="314" r:id="rId41"/>
    <p:sldId id="301" r:id="rId42"/>
    <p:sldId id="302" r:id="rId43"/>
    <p:sldId id="303" r:id="rId44"/>
    <p:sldId id="307" r:id="rId45"/>
    <p:sldId id="309" r:id="rId46"/>
    <p:sldId id="297" r:id="rId47"/>
    <p:sldId id="300" r:id="rId48"/>
    <p:sldId id="282" r:id="rId49"/>
    <p:sldId id="283" r:id="rId50"/>
    <p:sldId id="284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egfried Fortsch" initials="SF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4"/>
    <p:restoredTop sz="82387"/>
  </p:normalViewPr>
  <p:slideViewPr>
    <p:cSldViewPr snapToGrid="0" snapToObjects="1">
      <p:cViewPr varScale="1">
        <p:scale>
          <a:sx n="91" d="100"/>
          <a:sy n="91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6T07:14:52.550" idx="12">
    <p:pos x="7676" y="2994"/>
    <p:text/>
    <p:extLst mod="1"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45FC2-92A3-2C4E-9CBB-65F021D61D91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26F21-7F59-BB45-94FE-AD908620D0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576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 smtClean="0"/>
          </a:p>
        </p:txBody>
      </p:sp>
      <p:sp>
        <p:nvSpPr>
          <p:cNvPr id="11571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E9A20E2-6CBC-4189-B7AF-23116589C0FB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1067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81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window of opportunity should be realized.</a:t>
            </a:r>
          </a:p>
          <a:p>
            <a:pPr>
              <a:spcBef>
                <a:spcPct val="0"/>
              </a:spcBef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Geant4 simulated K</a:t>
            </a:r>
            <a:r>
              <a:rPr lang="en-US" alt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Xray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spectrum for </a:t>
            </a:r>
            <a:r>
              <a:rPr lang="en-US" altLang="en-US" baseline="0" smtClean="0">
                <a:latin typeface="Arial" panose="020B0604020202020204" pitchFamily="34" charset="0"/>
                <a:cs typeface="Arial" panose="020B0604020202020204" pitchFamily="34" charset="0"/>
              </a:rPr>
              <a:t>800 pb</a:t>
            </a:r>
            <a:r>
              <a:rPr lang="en-US" altLang="en-US" baseline="3000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altLang="en-US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0445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1F8545-43F5-4917-9CD8-0F724A67EEA4}" type="slidenum">
              <a:rPr lang="en-GB" altLang="en-US" b="0" u="none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GB" altLang="en-US" b="0" u="non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19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Richieste finanziarie: </a:t>
            </a:r>
          </a:p>
          <a:p>
            <a:r>
              <a:rPr lang="en-GB" altLang="en-US" sz="1200" dirty="0" err="1" smtClean="0">
                <a:solidFill>
                  <a:srgbClr val="0033CC"/>
                </a:solidFill>
              </a:rPr>
              <a:t>kaonic</a:t>
            </a:r>
            <a:r>
              <a:rPr lang="en-GB" altLang="en-US" sz="1200" dirty="0" smtClean="0">
                <a:solidFill>
                  <a:srgbClr val="0033CC"/>
                </a:solidFill>
              </a:rPr>
              <a:t> deuterium run (gas </a:t>
            </a:r>
            <a:r>
              <a:rPr lang="en-GB" altLang="en-US" sz="1200" dirty="0" err="1" smtClean="0">
                <a:solidFill>
                  <a:srgbClr val="0033CC"/>
                </a:solidFill>
              </a:rPr>
              <a:t>cryo</a:t>
            </a:r>
            <a:r>
              <a:rPr lang="en-GB" altLang="en-US" sz="1200" dirty="0" smtClean="0">
                <a:solidFill>
                  <a:srgbClr val="0033CC"/>
                </a:solidFill>
              </a:rPr>
              <a:t>, shielding and degrader </a:t>
            </a:r>
            <a:r>
              <a:rPr lang="en-GB" altLang="en-US" sz="1200" dirty="0" err="1" smtClean="0">
                <a:solidFill>
                  <a:srgbClr val="0033CC"/>
                </a:solidFill>
              </a:rPr>
              <a:t>optim</a:t>
            </a:r>
            <a:r>
              <a:rPr lang="en-GB" altLang="en-US" sz="1200" dirty="0" smtClean="0">
                <a:solidFill>
                  <a:srgbClr val="0033CC"/>
                </a:solidFill>
              </a:rPr>
              <a:t>., maintenance, </a:t>
            </a:r>
            <a:r>
              <a:rPr lang="en-GB" altLang="en-US" sz="1200" dirty="0" err="1" smtClean="0">
                <a:solidFill>
                  <a:srgbClr val="0033CC"/>
                </a:solidFill>
              </a:rPr>
              <a:t>magazzino</a:t>
            </a:r>
            <a:r>
              <a:rPr lang="en-GB" altLang="en-US" sz="1200" dirty="0" smtClean="0">
                <a:solidFill>
                  <a:srgbClr val="0033CC"/>
                </a:solidFill>
              </a:rPr>
              <a:t>, …) </a:t>
            </a:r>
          </a:p>
          <a:p>
            <a:r>
              <a:rPr lang="en-GB" altLang="en-US" sz="1200" dirty="0" smtClean="0">
                <a:solidFill>
                  <a:srgbClr val="0033CC"/>
                </a:solidFill>
              </a:rPr>
              <a:t>in  SIDDHARTA-2 other </a:t>
            </a:r>
            <a:r>
              <a:rPr lang="en-GB" altLang="en-US" sz="1200" dirty="0" err="1" smtClean="0">
                <a:solidFill>
                  <a:srgbClr val="0033CC"/>
                </a:solidFill>
              </a:rPr>
              <a:t>kaonic</a:t>
            </a:r>
            <a:r>
              <a:rPr lang="en-GB" altLang="en-US" sz="1200" dirty="0" smtClean="0">
                <a:solidFill>
                  <a:srgbClr val="0033CC"/>
                </a:solidFill>
              </a:rPr>
              <a:t> atoms measurements, feasibility studies and R&amp;D for new scientific program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</p:spPr>
        <p:txBody>
          <a:bodyPr/>
          <a:lstStyle/>
          <a:p>
            <a:fld id="{A450537E-D66B-43CF-A3F8-60427D35029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268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Spatial</a:t>
            </a:r>
            <a:r>
              <a:rPr lang="it-IT" dirty="0" smtClean="0"/>
              <a:t> </a:t>
            </a:r>
            <a:r>
              <a:rPr lang="it-IT" dirty="0" err="1" smtClean="0"/>
              <a:t>resolution</a:t>
            </a:r>
            <a:r>
              <a:rPr lang="it-IT" dirty="0" smtClean="0"/>
              <a:t> 300 </a:t>
            </a:r>
            <a:r>
              <a:rPr lang="it-IT" dirty="0" err="1" smtClean="0"/>
              <a:t>um</a:t>
            </a:r>
            <a:endParaRPr lang="it-IT" dirty="0" smtClean="0"/>
          </a:p>
          <a:p>
            <a:r>
              <a:rPr lang="it-IT" dirty="0" err="1" smtClean="0"/>
              <a:t>Acceptance</a:t>
            </a:r>
            <a:r>
              <a:rPr lang="it-IT" dirty="0" smtClean="0"/>
              <a:t> 2.8%</a:t>
            </a:r>
          </a:p>
          <a:p>
            <a:r>
              <a:rPr lang="it-IT" dirty="0" smtClean="0"/>
              <a:t>New setup =&gt; more compact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13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7AEE76-9C49-7249-9FC2-020285E5124C}" type="slidenum">
              <a:rPr lang="en-US" altLang="it-IT"/>
              <a:pPr/>
              <a:t>35</a:t>
            </a:fld>
            <a:endParaRPr lang="en-US" altLang="it-IT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56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A55C70-EB0E-D44A-BBAF-FB4C0DE69E0D}" type="slidenum">
              <a:rPr lang="en-US" altLang="it-IT"/>
              <a:pPr/>
              <a:t>36</a:t>
            </a:fld>
            <a:endParaRPr lang="en-US" altLang="it-IT"/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88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4482C7-0466-BE4D-86CD-B9728BC4E0BB}" type="slidenum">
              <a:rPr lang="en-US" altLang="it-IT"/>
              <a:pPr/>
              <a:t>37</a:t>
            </a:fld>
            <a:endParaRPr lang="en-US" altLang="it-IT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Segnaposto no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Nuovo paradigma</a:t>
            </a:r>
            <a:r>
              <a:rPr lang="it-IT" baseline="0" dirty="0" smtClean="0"/>
              <a:t> </a:t>
            </a:r>
            <a:r>
              <a:rPr lang="it-IT" dirty="0" smtClean="0"/>
              <a:t>modelli quantum </a:t>
            </a:r>
            <a:r>
              <a:rPr lang="it-IT" dirty="0" err="1" smtClean="0"/>
              <a:t>gravity</a:t>
            </a:r>
            <a:r>
              <a:rPr lang="it-IT" dirty="0" smtClean="0"/>
              <a:t> da testare senza</a:t>
            </a:r>
            <a:r>
              <a:rPr lang="it-IT" baseline="0" dirty="0" smtClean="0"/>
              <a:t> corrente ma con elettroni di conduzione.</a:t>
            </a:r>
          </a:p>
          <a:p>
            <a:r>
              <a:rPr lang="it-IT" baseline="0" dirty="0" smtClean="0"/>
              <a:t>Re-</a:t>
            </a:r>
            <a:r>
              <a:rPr lang="it-IT" baseline="0" dirty="0" err="1" smtClean="0"/>
              <a:t>shape</a:t>
            </a:r>
            <a:r>
              <a:rPr lang="it-IT" baseline="0" dirty="0" smtClean="0"/>
              <a:t> completo dell’esperimento</a:t>
            </a:r>
          </a:p>
          <a:p>
            <a:r>
              <a:rPr lang="it-IT" baseline="0" dirty="0" smtClean="0"/>
              <a:t>Primo studio di fattibilità, ottimo risultato (4 ordini di grandezza articolo </a:t>
            </a:r>
            <a:r>
              <a:rPr lang="it-IT" baseline="0" dirty="0" err="1" smtClean="0"/>
              <a:t>Elliot</a:t>
            </a:r>
            <a:r>
              <a:rPr lang="it-IT" baseline="0" dirty="0" smtClean="0"/>
              <a:t> 2012)</a:t>
            </a:r>
          </a:p>
          <a:p>
            <a:r>
              <a:rPr lang="it-IT" baseline="0" dirty="0" smtClean="0"/>
              <a:t>Si può usare anche per modelli di collasso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1164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A233D5-4319-4C4D-A870-B2DFAE4B5682}" type="slidenum">
              <a:rPr lang="en-US" altLang="it-IT"/>
              <a:pPr/>
              <a:t>38</a:t>
            </a:fld>
            <a:endParaRPr lang="en-US" altLang="it-IT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804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it-IT" b="1" dirty="0" err="1" smtClean="0">
                <a:latin typeface="+mn-lt"/>
              </a:rPr>
              <a:t>Richeste</a:t>
            </a:r>
            <a:r>
              <a:rPr lang="it-IT" b="1" dirty="0" smtClean="0">
                <a:latin typeface="+mn-lt"/>
              </a:rPr>
              <a:t> finanziarie</a:t>
            </a:r>
            <a:r>
              <a:rPr lang="it-IT" dirty="0" smtClean="0">
                <a:latin typeface="+mn-lt"/>
              </a:rPr>
              <a:t>: </a:t>
            </a:r>
          </a:p>
          <a:p>
            <a:r>
              <a:rPr lang="en-GB" sz="1200" b="0" dirty="0" smtClean="0">
                <a:solidFill>
                  <a:srgbClr val="0033CC"/>
                </a:solidFill>
                <a:latin typeface="+mn-lt"/>
                <a:ea typeface="Calibri"/>
              </a:rPr>
              <a:t>VIP-2 run,</a:t>
            </a:r>
            <a:r>
              <a:rPr lang="en-GB" sz="1200" b="0" baseline="0" dirty="0" smtClean="0">
                <a:solidFill>
                  <a:srgbClr val="0033CC"/>
                </a:solidFill>
                <a:latin typeface="+mn-lt"/>
                <a:ea typeface="Calibri"/>
              </a:rPr>
              <a:t> </a:t>
            </a:r>
            <a:r>
              <a:rPr lang="en-GB" sz="1200" b="0" dirty="0" smtClean="0">
                <a:solidFill>
                  <a:srgbClr val="0033CC"/>
                </a:solidFill>
                <a:latin typeface="+mn-lt"/>
                <a:ea typeface="Calibri"/>
              </a:rPr>
              <a:t>new veto system optimization (lower threshold), maintenance, </a:t>
            </a:r>
            <a:r>
              <a:rPr lang="en-GB" sz="1200" b="0" dirty="0" err="1" smtClean="0">
                <a:solidFill>
                  <a:srgbClr val="0033CC"/>
                </a:solidFill>
                <a:latin typeface="+mn-lt"/>
                <a:ea typeface="Calibri"/>
              </a:rPr>
              <a:t>magazzino</a:t>
            </a:r>
            <a:r>
              <a:rPr lang="en-GB" sz="1200" b="0" dirty="0" smtClean="0">
                <a:solidFill>
                  <a:srgbClr val="0033CC"/>
                </a:solidFill>
                <a:latin typeface="+mn-lt"/>
                <a:ea typeface="Calibri"/>
              </a:rPr>
              <a:t>, …</a:t>
            </a:r>
          </a:p>
          <a:p>
            <a:r>
              <a:rPr lang="en-GB" sz="1200" b="0" dirty="0" smtClean="0">
                <a:solidFill>
                  <a:srgbClr val="0033CC"/>
                </a:solidFill>
                <a:latin typeface="+mn-lt"/>
                <a:ea typeface="Calibri"/>
              </a:rPr>
              <a:t>other measurements related to VIP-Lead (Quantum-Gravity) and Collapse Models tests</a:t>
            </a:r>
            <a:endParaRPr b="0" dirty="0">
              <a:latin typeface="+mn-lt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3883680" y="8685000"/>
            <a:ext cx="2972160" cy="4572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28820B5-A77A-45B2-82C5-BEF14A0A3414}" type="slidenum">
              <a:rPr lang="en-GB" sz="2400" b="1">
                <a:solidFill>
                  <a:srgbClr val="000000"/>
                </a:solidFill>
                <a:latin typeface="+mn-lt"/>
                <a:ea typeface="+mn-ea"/>
              </a:rPr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979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Nucleosintesi</a:t>
            </a:r>
            <a:r>
              <a:rPr lang="de-DE" sz="1400" b="0" dirty="0" smtClean="0">
                <a:solidFill>
                  <a:srgbClr val="FFFF00"/>
                </a:solidFill>
                <a:latin typeface="Verdana" pitchFamily="34" charset="0"/>
              </a:rPr>
              <a:t> stellare</a:t>
            </a:r>
            <a:r>
              <a:rPr lang="de-DE" sz="1400" b="0" smtClean="0">
                <a:solidFill>
                  <a:srgbClr val="FFFF00"/>
                </a:solidFill>
                <a:latin typeface="Verdana" pitchFamily="34" charset="0"/>
              </a:rPr>
              <a:t>:</a:t>
            </a:r>
            <a:r>
              <a:rPr lang="de-DE" sz="1400" b="0" baseline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400" b="0" smtClean="0">
                <a:solidFill>
                  <a:srgbClr val="FFFF00"/>
                </a:solidFill>
                <a:latin typeface="Verdana" pitchFamily="34" charset="0"/>
              </a:rPr>
              <a:t>li </a:t>
            </a: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elementi</a:t>
            </a:r>
            <a:r>
              <a:rPr lang="de-DE" sz="1400" b="0" dirty="0" smtClean="0">
                <a:solidFill>
                  <a:srgbClr val="FFFF00"/>
                </a:solidFill>
                <a:latin typeface="Verdana" pitchFamily="34" charset="0"/>
              </a:rPr>
              <a:t> più </a:t>
            </a: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pesanti</a:t>
            </a:r>
            <a:r>
              <a:rPr lang="de-DE" sz="1400" b="0" dirty="0" smtClean="0">
                <a:solidFill>
                  <a:srgbClr val="FFFF00"/>
                </a:solidFill>
                <a:latin typeface="Verdana" pitchFamily="34" charset="0"/>
              </a:rPr>
              <a:t> del </a:t>
            </a: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Fe</a:t>
            </a:r>
            <a:r>
              <a:rPr lang="de-DE" sz="1400" b="0" dirty="0" smtClean="0">
                <a:solidFill>
                  <a:srgbClr val="FFFF00"/>
                </a:solidFill>
                <a:latin typeface="Verdana" pitchFamily="34" charset="0"/>
              </a:rPr>
              <a:t> si </a:t>
            </a: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formano</a:t>
            </a:r>
            <a:r>
              <a:rPr lang="de-DE" sz="1400" b="0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attraverso</a:t>
            </a:r>
            <a:r>
              <a:rPr lang="de-DE" sz="1400" b="0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processi</a:t>
            </a:r>
            <a:r>
              <a:rPr lang="de-DE" sz="1400" b="0" dirty="0" smtClean="0">
                <a:solidFill>
                  <a:srgbClr val="FFFF00"/>
                </a:solidFill>
                <a:latin typeface="Verdana" pitchFamily="34" charset="0"/>
              </a:rPr>
              <a:t> di </a:t>
            </a: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cattura</a:t>
            </a:r>
            <a:r>
              <a:rPr lang="de-DE" sz="1400" b="0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de-DE" sz="1400" b="0" dirty="0" err="1" smtClean="0">
                <a:solidFill>
                  <a:srgbClr val="FFFF00"/>
                </a:solidFill>
                <a:latin typeface="Verdana" pitchFamily="34" charset="0"/>
              </a:rPr>
              <a:t>neutronica</a:t>
            </a:r>
            <a:endParaRPr lang="de-DE" sz="1400" b="0" dirty="0" smtClean="0">
              <a:solidFill>
                <a:srgbClr val="FFFF00"/>
              </a:solidFill>
              <a:latin typeface="Verdana" pitchFamily="34" charset="0"/>
            </a:endParaRPr>
          </a:p>
          <a:p>
            <a:endParaRPr lang="fr-FR" sz="14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2735-DD34-344F-82C2-47DD0549692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98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75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 used for the FIRST experiment, equipped with two M26 Mimosa sensors =&gt; to be replaced with four new boards redesigned to host one M28 sensors each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3E54-9864-1E48-9671-86E8E2FADB34}" type="slidenum">
              <a:rPr lang="it-IT" smtClean="0">
                <a:solidFill>
                  <a:prstClr val="black"/>
                </a:solidFill>
              </a:rPr>
              <a:pPr/>
              <a:t>11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66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3E54-9864-1E48-9671-86E8E2FADB34}" type="slidenum">
              <a:rPr lang="it-IT" smtClean="0">
                <a:solidFill>
                  <a:prstClr val="black"/>
                </a:solidFill>
              </a:rPr>
              <a:pPr/>
              <a:t>13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6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Soluzione diversa</a:t>
            </a:r>
            <a:r>
              <a:rPr lang="it-IT" baseline="0" dirty="0" smtClean="0"/>
              <a:t> per </a:t>
            </a:r>
            <a:r>
              <a:rPr lang="it-IT" baseline="0" dirty="0" err="1" smtClean="0"/>
              <a:t>SiPMT</a:t>
            </a:r>
            <a:r>
              <a:rPr lang="it-IT" baseline="0" dirty="0" smtClean="0"/>
              <a:t> abbandonata (anche per mancanza di tempo per nuova progettazione)</a:t>
            </a:r>
          </a:p>
          <a:p>
            <a:r>
              <a:rPr lang="it-IT" dirty="0" smtClean="0"/>
              <a:t>E' stato deciso di</a:t>
            </a:r>
            <a:r>
              <a:rPr lang="it-IT" baseline="0" dirty="0" smtClean="0"/>
              <a:t> non </a:t>
            </a:r>
            <a:r>
              <a:rPr lang="it-IT" dirty="0" smtClean="0"/>
              <a:t>cambiare il totale delle richieste di JLAB12 per il 2020 del piano presentato per il triennio 19-21 presentato da </a:t>
            </a:r>
            <a:r>
              <a:rPr lang="it-IT" dirty="0" err="1" smtClean="0"/>
              <a:t>Contalbrigo</a:t>
            </a:r>
            <a:r>
              <a:rPr lang="it-IT" dirty="0" smtClean="0"/>
              <a:t> in commissione l'anno scorso, tuttavia le richieste del RICH </a:t>
            </a:r>
            <a:br>
              <a:rPr lang="it-IT" dirty="0" smtClean="0"/>
            </a:br>
            <a:r>
              <a:rPr lang="it-IT" dirty="0" smtClean="0"/>
              <a:t>saranno un po' </a:t>
            </a:r>
            <a:r>
              <a:rPr lang="it-IT" dirty="0" err="1" smtClean="0"/>
              <a:t>piu'</a:t>
            </a:r>
            <a:r>
              <a:rPr lang="it-IT" dirty="0" smtClean="0"/>
              <a:t> alte rispetto a quel piano.</a:t>
            </a:r>
            <a:r>
              <a:rPr lang="it-IT" baseline="0" dirty="0" smtClean="0"/>
              <a:t> </a:t>
            </a:r>
            <a:r>
              <a:rPr lang="it-IT" dirty="0" smtClean="0"/>
              <a:t>Il motivo essenzialmente </a:t>
            </a:r>
            <a:r>
              <a:rPr lang="it-IT" dirty="0" err="1" smtClean="0"/>
              <a:t>e'</a:t>
            </a:r>
            <a:r>
              <a:rPr lang="it-IT" dirty="0" smtClean="0"/>
              <a:t> che l'MRI che abbiamo sottomesso al DOE non </a:t>
            </a:r>
            <a:r>
              <a:rPr lang="it-IT" baseline="0" dirty="0" smtClean="0"/>
              <a:t> </a:t>
            </a:r>
            <a:r>
              <a:rPr lang="it-IT" dirty="0" err="1" smtClean="0"/>
              <a:t>e'</a:t>
            </a:r>
            <a:r>
              <a:rPr lang="it-IT" dirty="0" smtClean="0"/>
              <a:t> passato (anche se ancora manca la comunicazione ufficiale) e quindi </a:t>
            </a:r>
            <a:br>
              <a:rPr lang="it-IT" dirty="0" smtClean="0"/>
            </a:br>
            <a:r>
              <a:rPr lang="it-IT" dirty="0" smtClean="0"/>
              <a:t>servono </a:t>
            </a:r>
            <a:r>
              <a:rPr lang="it-IT" dirty="0" err="1" smtClean="0"/>
              <a:t>piu'</a:t>
            </a:r>
            <a:r>
              <a:rPr lang="it-IT" dirty="0" smtClean="0"/>
              <a:t> soldi per i PMT per essere in grado di installare nel 2021.</a:t>
            </a:r>
            <a:br>
              <a:rPr lang="it-IT" dirty="0" smtClean="0"/>
            </a:br>
            <a:r>
              <a:rPr lang="it-IT" dirty="0" smtClean="0"/>
              <a:t>Questa richiesta di incremento di spesa per il RICH </a:t>
            </a:r>
            <a:r>
              <a:rPr lang="it-IT" dirty="0" err="1" smtClean="0"/>
              <a:t>verra'</a:t>
            </a:r>
            <a:r>
              <a:rPr lang="it-IT" dirty="0" smtClean="0"/>
              <a:t> quindi fatta a scapito di altre </a:t>
            </a:r>
            <a:r>
              <a:rPr lang="it-IT" dirty="0" err="1" smtClean="0"/>
              <a:t>attivita'</a:t>
            </a:r>
            <a:r>
              <a:rPr lang="it-IT" dirty="0" smtClean="0"/>
              <a:t> di JLAB12 che ridurranno le loro richieste.</a:t>
            </a:r>
            <a:br>
              <a:rPr lang="it-IT" dirty="0" smtClean="0"/>
            </a:br>
            <a:r>
              <a:rPr lang="it-IT" dirty="0" smtClean="0"/>
              <a:t>Per contro la buona notizia </a:t>
            </a:r>
            <a:r>
              <a:rPr lang="it-IT" dirty="0" err="1" smtClean="0"/>
              <a:t>e'</a:t>
            </a:r>
            <a:r>
              <a:rPr lang="it-IT" dirty="0" smtClean="0"/>
              <a:t> che il </a:t>
            </a:r>
            <a:r>
              <a:rPr lang="it-IT" dirty="0" err="1" smtClean="0"/>
              <a:t>jlab</a:t>
            </a:r>
            <a:r>
              <a:rPr lang="it-IT" dirty="0" smtClean="0"/>
              <a:t> ha deciso di contribuire in parte all'acquisto dei PMT.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26F21-7F59-BB45-94FE-AD908620D02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22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Non sono 6 mesi di progettazione ma 6 mesi di Dario Orecchini per l’installazione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26F21-7F59-BB45-94FE-AD908620D02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974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>
                <a:solidFill>
                  <a:prstClr val="black"/>
                </a:solidFill>
              </a:rPr>
              <a:pPr/>
              <a:t>26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0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>
                <a:solidFill>
                  <a:prstClr val="black"/>
                </a:solidFill>
              </a:rPr>
              <a:pPr/>
              <a:t>27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73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51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96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38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/>
                </a:solidFill>
              </a:rPr>
              <a:t>02/07/18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/>
                </a:solidFill>
              </a:rPr>
              <a:t>02/07/18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0506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/>
                </a:solidFill>
              </a:rPr>
              <a:t>02/07/18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1"/>
          <p:cNvSpPr>
            <a:spLocks noGrp="1"/>
          </p:cNvSpPr>
          <p:nvPr>
            <p:ph type="title"/>
          </p:nvPr>
        </p:nvSpPr>
        <p:spPr>
          <a:xfrm>
            <a:off x="3048000" y="142132"/>
            <a:ext cx="8305800" cy="672468"/>
          </a:xfrm>
          <a:prstGeom prst="rect">
            <a:avLst/>
          </a:prstGeo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35052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4495800" y="1038437"/>
            <a:ext cx="68580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44225" y="6400801"/>
            <a:ext cx="908375" cy="228600"/>
          </a:xfrm>
        </p:spPr>
        <p:txBody>
          <a:bodyPr/>
          <a:lstStyle/>
          <a:p>
            <a:r>
              <a:rPr lang="it-IT">
                <a:solidFill>
                  <a:prstClr val="white"/>
                </a:solidFill>
              </a:rPr>
              <a:t>02/07/18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06224" y="6400799"/>
            <a:ext cx="9214176" cy="228602"/>
          </a:xfrm>
        </p:spPr>
        <p:txBody>
          <a:bodyPr/>
          <a:lstStyle/>
          <a:p>
            <a:r>
              <a:rPr lang="en-US"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384370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9" y="131099"/>
            <a:ext cx="8294135" cy="733606"/>
          </a:xfrm>
          <a:prstGeom prst="rect">
            <a:avLst/>
          </a:prstGeom>
        </p:spPr>
        <p:txBody>
          <a:bodyPr/>
          <a:lstStyle>
            <a:lvl1pPr algn="r">
              <a:defRPr lang="en-US" b="1"/>
            </a:lvl1pPr>
          </a:lstStyle>
          <a:p>
            <a:pPr lvl="0" algn="r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518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93224"/>
            <a:ext cx="3932237" cy="5155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/>
                </a:solidFill>
              </a:rPr>
              <a:t>02/07/18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79844" y="6400800"/>
            <a:ext cx="9240555" cy="22860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lang="en-US" sz="1200" smtClean="0">
                <a:solidFill>
                  <a:srgbClr val="EA2220"/>
                </a:solidFill>
              </a:defRPr>
            </a:lvl1pPr>
          </a:lstStyle>
          <a:p>
            <a:r>
              <a:rPr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95142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96500" y="1066800"/>
            <a:ext cx="1257300" cy="5110162"/>
          </a:xfrm>
          <a:prstGeom prst="rect">
            <a:avLst/>
          </a:prstGeom>
        </p:spPr>
        <p:txBody>
          <a:bodyPr vert="eaVer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66799"/>
            <a:ext cx="9144000" cy="5110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/>
                </a:solidFill>
              </a:rPr>
              <a:t>02/07/18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9844" y="6400800"/>
            <a:ext cx="9240555" cy="2286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lang="en-US" sz="1200" smtClean="0">
                <a:solidFill>
                  <a:srgbClr val="C00000"/>
                </a:solidFill>
                <a:effectLst/>
              </a:defRPr>
            </a:lvl1pPr>
          </a:lstStyle>
          <a:p>
            <a:r>
              <a:rPr/>
              <a:t>Federico Ronchetti - INFN and CERN</a:t>
            </a:r>
          </a:p>
        </p:txBody>
      </p:sp>
    </p:spTree>
    <p:extLst>
      <p:ext uri="{BB962C8B-B14F-4D97-AF65-F5344CB8AC3E}">
        <p14:creationId xmlns:p14="http://schemas.microsoft.com/office/powerpoint/2010/main" val="1390543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769601" y="6097384"/>
            <a:ext cx="1403927" cy="76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2982625" y="1862483"/>
            <a:ext cx="5998149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Thank you!</a:t>
            </a:r>
            <a:endParaRPr lang="en-US" sz="2400" b="1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7" name="Picture 2" descr="OGO INFN NEWS sit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5" y="2741199"/>
            <a:ext cx="3097851" cy="17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sultati immagini per uni roma 1 logo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6" y="4806233"/>
            <a:ext cx="1818101" cy="15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age result for cern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59" y="2743200"/>
            <a:ext cx="1801417" cy="17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3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37" y="5076718"/>
            <a:ext cx="2509395" cy="987289"/>
          </a:xfrm>
          <a:prstGeom prst="rect">
            <a:avLst/>
          </a:prstGeom>
        </p:spPr>
      </p:pic>
      <p:pic>
        <p:nvPicPr>
          <p:cNvPr id="24" name="Picture 4" descr="mage result for centro fermi roma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14" y="5043129"/>
            <a:ext cx="2239026" cy="10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2759129"/>
            <a:ext cx="2209800" cy="197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 userDrawn="1"/>
        </p:nvSpPr>
        <p:spPr>
          <a:xfrm>
            <a:off x="5838476" y="0"/>
            <a:ext cx="257523" cy="1825422"/>
          </a:xfrm>
          <a:prstGeom prst="rect">
            <a:avLst/>
          </a:prstGeom>
          <a:solidFill>
            <a:srgbClr val="EA2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" descr="mage result for maeci logo"/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2676" r="3609"/>
          <a:stretch/>
        </p:blipFill>
        <p:spPr bwMode="auto">
          <a:xfrm>
            <a:off x="5672984" y="4937828"/>
            <a:ext cx="2058074" cy="12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460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white"/>
                </a:solidFill>
              </a:rPr>
              <a:t>02/07/18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769601" y="6097384"/>
            <a:ext cx="1403927" cy="76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982625" y="1862483"/>
            <a:ext cx="5998149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Backup</a:t>
            </a:r>
            <a:endParaRPr lang="en-US" sz="2400" b="1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5838476" y="0"/>
            <a:ext cx="257523" cy="1825422"/>
          </a:xfrm>
          <a:prstGeom prst="rect">
            <a:avLst/>
          </a:prstGeom>
          <a:solidFill>
            <a:srgbClr val="EA2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1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696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788074" y="6097384"/>
            <a:ext cx="1403927" cy="76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8600" y="228600"/>
            <a:ext cx="117348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18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53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23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52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19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22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89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292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8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7274-3069-974A-85E4-99F2DA72580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01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BECC-B48D-AC43-8DEE-0F1E1FBBCDC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8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61EE-65B5-5546-808F-A481E0DA90F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7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3E4F-F363-7D4A-B7D1-14705DDE8D1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882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5D7A-B829-5A49-9B7D-37935EB8339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23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5737-530E-4D4B-A54A-0047C5C8435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E6E9-5F83-3C47-8382-39A2915FC1D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8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6606-865B-4C43-B84B-CF725074AE5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0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91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DABE-78CE-C94F-9606-A0B71CA2686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5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387C-1E4C-E543-9FC7-D8549F7423B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78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9F6B-CCB3-9E4D-9061-4849F92B4F3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25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888-319B-6F41-80DC-5CE69AFBF90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195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7B166265-7220-224F-903F-1F2A14CD637E}" type="datetime1"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108CFACF-8CBC-BF41-B568-D4C2D520175F}" type="slidenum">
              <a:rPr lang="it-IT" altLang="it-IT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49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7274-3069-974A-85E4-99F2DA72580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16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BECC-B48D-AC43-8DEE-0F1E1FBBCDC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61EE-65B5-5546-808F-A481E0DA90F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0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3E4F-F363-7D4A-B7D1-14705DDE8D1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04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5D7A-B829-5A49-9B7D-37935EB8339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2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23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5737-530E-4D4B-A54A-0047C5C8435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60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E6E9-5F83-3C47-8382-39A2915FC1D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6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6606-865B-4C43-B84B-CF725074AE5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20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DABE-78CE-C94F-9606-A0B71CA2686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24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387C-1E4C-E543-9FC7-D8549F7423B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372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9F6B-CCB3-9E4D-9061-4849F92B4F3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9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888-319B-6F41-80DC-5CE69AFBF90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75842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7B166265-7220-224F-903F-1F2A14CD637E}" type="datetime1"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108CFACF-8CBC-BF41-B568-D4C2D520175F}" type="slidenum">
              <a:rPr lang="it-IT" altLang="it-IT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745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7274-3069-974A-85E4-99F2DA72580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40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BECC-B48D-AC43-8DEE-0F1E1FBBCDC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22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884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61EE-65B5-5546-808F-A481E0DA90F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3E4F-F363-7D4A-B7D1-14705DDE8D1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10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5D7A-B829-5A49-9B7D-37935EB8339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099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5737-530E-4D4B-A54A-0047C5C8435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683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E6E9-5F83-3C47-8382-39A2915FC1D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35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6606-865B-4C43-B84B-CF725074AE5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23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DABE-78CE-C94F-9606-A0B71CA2686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25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387C-1E4C-E543-9FC7-D8549F7423B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51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9F6B-CCB3-9E4D-9061-4849F92B4F3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49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888-319B-6F41-80DC-5CE69AFBF90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3001384" y="142132"/>
            <a:ext cx="8047616" cy="672468"/>
          </a:xfrm>
          <a:prstGeom prst="rect">
            <a:avLst/>
          </a:prstGeom>
        </p:spPr>
        <p:txBody>
          <a:bodyPr/>
          <a:lstStyle>
            <a:lvl1pPr algn="r">
              <a:defRPr b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038437"/>
            <a:ext cx="10515600" cy="513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90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7B166265-7220-224F-903F-1F2A14CD637E}" type="datetime1"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108CFACF-8CBC-BF41-B568-D4C2D520175F}" type="slidenum">
              <a:rPr lang="it-IT" altLang="it-IT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263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459014"/>
            <a:ext cx="12192000" cy="972927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813" y="561427"/>
            <a:ext cx="9550400" cy="61311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0" y="4049714"/>
            <a:ext cx="9550400" cy="1436687"/>
          </a:xfrm>
        </p:spPr>
        <p:txBody>
          <a:bodyPr anchor="b"/>
          <a:lstStyle>
            <a:lvl1pPr marL="0" indent="0">
              <a:buNone/>
              <a:defRPr sz="2000" i="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714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 userDrawn="1"/>
        </p:nvSpPr>
        <p:spPr bwMode="auto">
          <a:xfrm>
            <a:off x="0" y="0"/>
            <a:ext cx="12192000" cy="99060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1"/>
            <a:ext cx="9956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03200" y="1219200"/>
            <a:ext cx="11684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44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4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2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0400" y="1219200"/>
            <a:ext cx="4876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7112000" y="1219200"/>
            <a:ext cx="4876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1"/>
            <a:ext cx="9956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019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8283" y="1219200"/>
            <a:ext cx="4878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283" y="1858962"/>
            <a:ext cx="4878917" cy="45418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7969" y="1219200"/>
            <a:ext cx="48808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07969" y="1858962"/>
            <a:ext cx="4880833" cy="45418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1"/>
            <a:ext cx="9956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76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30400" y="1143001"/>
            <a:ext cx="4876800" cy="26127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010400" y="1143001"/>
            <a:ext cx="4876800" cy="26127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930400" y="3862390"/>
            <a:ext cx="4876800" cy="26146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10400" y="3862390"/>
            <a:ext cx="4876800" cy="2614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1"/>
            <a:ext cx="9956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02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828800" y="1219200"/>
            <a:ext cx="10058400" cy="51816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1"/>
            <a:ext cx="9956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6505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38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3111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59" y="-47793"/>
            <a:ext cx="1409701" cy="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\\cern.ch\dfs\Users\f\flatorre\Documents\My Pictures\Cern3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2" y="-47793"/>
            <a:ext cx="992357" cy="99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30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17/10/2016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- EURADOS WG9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918391-D411-FE40-AAD7-861AE5233E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667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 – </a:t>
            </a:r>
            <a:r>
              <a:rPr lang="it-IT" dirty="0" err="1" smtClean="0"/>
              <a:t>Arial</a:t>
            </a:r>
            <a:r>
              <a:rPr lang="it-IT" dirty="0" smtClean="0"/>
              <a:t> 26pt </a:t>
            </a:r>
            <a:endParaRPr lang="it-IT" dirty="0"/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502766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 smtClean="0"/>
              <a:t>Titolo di secondo livello 20pt </a:t>
            </a: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1025921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 smtClean="0"/>
              <a:t>Corpo del testo 20pt </a:t>
            </a:r>
            <a:r>
              <a:rPr lang="it-IT" dirty="0" err="1" smtClean="0"/>
              <a:t>Arial</a:t>
            </a:r>
            <a:r>
              <a:rPr lang="it-IT" dirty="0" smtClean="0"/>
              <a:t> regular</a:t>
            </a:r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sic </a:t>
            </a:r>
            <a:r>
              <a:rPr lang="it-IT" dirty="0" err="1" smtClean="0"/>
              <a:t>amet</a:t>
            </a:r>
            <a:endParaRPr lang="it-IT" dirty="0" smtClean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 smtClean="0"/>
              <a:t>Lista 16pt </a:t>
            </a:r>
            <a:r>
              <a:rPr lang="it-IT" dirty="0" err="1" smtClean="0"/>
              <a:t>Arial</a:t>
            </a:r>
            <a:r>
              <a:rPr lang="it-IT" dirty="0" smtClean="0"/>
              <a:t> regular</a:t>
            </a:r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endParaRPr lang="it-IT" dirty="0" smtClean="0"/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1413" y="6356352"/>
            <a:ext cx="730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C7C199-0D0D-7840-A88D-785280B31CF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551218" y="6356351"/>
            <a:ext cx="1021955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30000" dirty="0" smtClean="0">
                <a:solidFill>
                  <a:prstClr val="black">
                    <a:tint val="75000"/>
                  </a:prstClr>
                </a:solidFill>
              </a:rPr>
              <a:t>10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B-based GEM neutron detectors          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F.Murtas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                           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IEEE NSS MIC 2018,  Sydney, 15 -11-2018 </a:t>
            </a:r>
          </a:p>
        </p:txBody>
      </p:sp>
    </p:spTree>
    <p:extLst>
      <p:ext uri="{BB962C8B-B14F-4D97-AF65-F5344CB8AC3E}">
        <p14:creationId xmlns:p14="http://schemas.microsoft.com/office/powerpoint/2010/main" val="9286827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2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48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39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188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535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279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5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9738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944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197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9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541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3766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theme" Target="../theme/theme2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7A9A3-9564-E14B-8AC5-C587A6132DA6}" type="datetimeFigureOut">
              <a:rPr lang="it-IT" smtClean="0"/>
              <a:t>09/07/19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DD60-B71E-6449-977E-855368E113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86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400799"/>
            <a:ext cx="1606224" cy="228601"/>
          </a:xfrm>
          <a:prstGeom prst="rect">
            <a:avLst/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entagon 6"/>
          <p:cNvSpPr/>
          <p:nvPr userDrawn="1"/>
        </p:nvSpPr>
        <p:spPr>
          <a:xfrm>
            <a:off x="10984990" y="6400799"/>
            <a:ext cx="557784" cy="228601"/>
          </a:xfrm>
          <a:prstGeom prst="homePlate">
            <a:avLst>
              <a:gd name="adj" fmla="val 26119"/>
            </a:avLst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D28758D-78E8-544A-B258-2DF2D245C366}" type="slidenum">
              <a:rPr lang="en-US" sz="120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pPr algn="ctr"/>
              <a:t>‹n.›</a:t>
            </a:fld>
            <a:endParaRPr lang="en-US" sz="1200" dirty="0">
              <a:solidFill>
                <a:prstClr val="whit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4225" y="6400801"/>
            <a:ext cx="9083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>
                <a:solidFill>
                  <a:prstClr val="white"/>
                </a:solidFill>
              </a:rPr>
              <a:t>02/07/18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0741150" y="408432"/>
            <a:ext cx="1045465" cy="228601"/>
          </a:xfrm>
          <a:prstGeom prst="rect">
            <a:avLst/>
          </a:prstGeom>
          <a:solidFill>
            <a:srgbClr val="EA22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06224" y="6400799"/>
            <a:ext cx="9214176" cy="228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A2220"/>
                </a:solidFill>
              </a:defRPr>
            </a:lvl1pPr>
          </a:lstStyle>
          <a:p>
            <a:r>
              <a:rPr lang="en-US"/>
              <a:t>Federico Ronchetti - INFN and CERN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9" r="17306" b="26056"/>
          <a:stretch/>
        </p:blipFill>
        <p:spPr bwMode="auto">
          <a:xfrm>
            <a:off x="463224" y="76200"/>
            <a:ext cx="76200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063860" y="630010"/>
            <a:ext cx="2121946" cy="24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sz="100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sz="100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arge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100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on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00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ollider </a:t>
            </a:r>
            <a:r>
              <a:rPr lang="en-US" sz="1000" b="1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100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xperiment</a:t>
            </a:r>
            <a:endParaRPr lang="en-GB" sz="100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7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A6036-3B9E-E74A-ABDF-DB42AEF36CB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CE7C9-4807-F548-8F32-25DF24DF7FA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C218-C7AC-284A-BE55-8A1001FA3C6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C218-C7AC-284A-BE55-8A1001FA3C6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3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C218-C7AC-284A-BE55-8A1001FA3C6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09/07/19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Alessandra Fantoni – Relazione LNF@CSN3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7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1"/>
            <a:ext cx="9956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219200"/>
            <a:ext cx="9956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11200" y="6248400"/>
            <a:ext cx="172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6477000"/>
            <a:ext cx="162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</a:rPr>
              <a:t> -</a:t>
            </a:r>
            <a:fld id="{6A59D7EB-9048-4DBB-B21A-D5AD76E636FE}" type="slidenum">
              <a:rPr lang="en-US" sz="1400">
                <a:solidFill>
                  <a:prstClr val="white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r>
              <a:rPr lang="en-US" sz="14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17" name="NameInfo"/>
          <p:cNvSpPr txBox="1"/>
          <p:nvPr/>
        </p:nvSpPr>
        <p:spPr>
          <a:xfrm>
            <a:off x="10498667" y="6477001"/>
            <a:ext cx="2540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1F497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26320" y="6450194"/>
            <a:ext cx="565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AA5DB9-D22A-4160-9776-E969CB8E7A13}" type="slidenum">
              <a:rPr lang="en-GB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4748" y="6476099"/>
            <a:ext cx="2821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err="1">
                <a:solidFill>
                  <a:srgbClr val="003F7E"/>
                </a:solidFill>
              </a:rPr>
              <a:t>F.Murtas</a:t>
            </a:r>
            <a:r>
              <a:rPr lang="it-IT" sz="1600" dirty="0">
                <a:solidFill>
                  <a:srgbClr val="003F7E"/>
                </a:solidFill>
              </a:rPr>
              <a:t> CERN &amp; INFN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354973" y="649762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3F7E"/>
                </a:solidFill>
              </a:rPr>
              <a:t>Preventivi</a:t>
            </a:r>
            <a:r>
              <a:rPr lang="en-US" sz="1600" dirty="0">
                <a:solidFill>
                  <a:srgbClr val="003F7E"/>
                </a:solidFill>
              </a:rPr>
              <a:t> 2020 </a:t>
            </a:r>
          </a:p>
        </p:txBody>
      </p:sp>
    </p:spTree>
    <p:extLst>
      <p:ext uri="{BB962C8B-B14F-4D97-AF65-F5344CB8AC3E}">
        <p14:creationId xmlns:p14="http://schemas.microsoft.com/office/powerpoint/2010/main" val="184809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376092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376092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376092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rgbClr val="376092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rgbClr val="376092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4F9E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4F9E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4F9E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4F9E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6/26/16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Alessandra Fantoni – CL preventivi 2017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317A8C-DAF0-C446-9867-8B519C53852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3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emf"/><Relationship Id="rId8" Type="http://schemas.openxmlformats.org/officeDocument/2006/relationships/image" Target="../media/image15.jp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2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4.emf"/><Relationship Id="rId3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63.png"/><Relationship Id="rId3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3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tiff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emf"/><Relationship Id="rId3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88504" y="-2738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Relazione Coordinatore CSN3@LNF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718560" y="5013177"/>
            <a:ext cx="818960" cy="583387"/>
            <a:chOff x="194560" y="5653925"/>
            <a:chExt cx="818960" cy="583387"/>
          </a:xfrm>
        </p:grpSpPr>
        <p:pic>
          <p:nvPicPr>
            <p:cNvPr id="114693" name="Picture 17" descr="vi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60" y="5653925"/>
              <a:ext cx="685800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4" name="Text Box 18"/>
            <p:cNvSpPr txBox="1">
              <a:spLocks noChangeArrowheads="1"/>
            </p:cNvSpPr>
            <p:nvPr/>
          </p:nvSpPr>
          <p:spPr bwMode="auto">
            <a:xfrm>
              <a:off x="251520" y="5962674"/>
              <a:ext cx="762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dirty="0"/>
                <a:t>VIP</a:t>
              </a:r>
            </a:p>
          </p:txBody>
        </p:sp>
      </p:grpSp>
      <p:sp>
        <p:nvSpPr>
          <p:cNvPr id="41996" name="Text Box 20"/>
          <p:cNvSpPr txBox="1">
            <a:spLocks noChangeArrowheads="1"/>
          </p:cNvSpPr>
          <p:nvPr/>
        </p:nvSpPr>
        <p:spPr bwMode="auto">
          <a:xfrm>
            <a:off x="2711623" y="1556792"/>
            <a:ext cx="6880148" cy="488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</a:rPr>
              <a:t>CERN		</a:t>
            </a:r>
            <a:r>
              <a:rPr lang="en-US" dirty="0" err="1">
                <a:latin typeface="Comic Sans MS" pitchFamily="66" charset="0"/>
              </a:rPr>
              <a:t>Fisica</a:t>
            </a:r>
            <a:r>
              <a:rPr lang="en-US" dirty="0">
                <a:latin typeface="Comic Sans MS" pitchFamily="66" charset="0"/>
              </a:rPr>
              <a:t>: QGP		</a:t>
            </a:r>
            <a:r>
              <a:rPr lang="en-US" dirty="0" smtClean="0">
                <a:latin typeface="Comic Sans MS" pitchFamily="66" charset="0"/>
              </a:rPr>
              <a:t>	 10.0 </a:t>
            </a:r>
            <a:r>
              <a:rPr lang="en-US" dirty="0">
                <a:latin typeface="Comic Sans MS" pitchFamily="66" charset="0"/>
              </a:rPr>
              <a:t>FTE</a:t>
            </a: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endParaRPr lang="en-US" sz="800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CNAO/TIFPA/</a:t>
            </a:r>
          </a:p>
          <a:p>
            <a:pPr>
              <a:defRPr/>
            </a:pP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LNS/BTF	</a:t>
            </a:r>
            <a:r>
              <a:rPr lang="en-US" dirty="0" err="1" smtClean="0">
                <a:latin typeface="Comic Sans MS" pitchFamily="66" charset="0"/>
              </a:rPr>
              <a:t>Fisica</a:t>
            </a:r>
            <a:r>
              <a:rPr lang="en-US" dirty="0">
                <a:latin typeface="Comic Sans MS" pitchFamily="66" charset="0"/>
              </a:rPr>
              <a:t>: </a:t>
            </a:r>
            <a:r>
              <a:rPr lang="en-US" dirty="0" err="1">
                <a:latin typeface="Comic Sans MS" pitchFamily="66" charset="0"/>
              </a:rPr>
              <a:t>framm</a:t>
            </a:r>
            <a:r>
              <a:rPr lang="en-US" dirty="0">
                <a:latin typeface="Comic Sans MS" pitchFamily="66" charset="0"/>
              </a:rPr>
              <a:t>. </a:t>
            </a:r>
            <a:r>
              <a:rPr lang="en-US" dirty="0" err="1">
                <a:latin typeface="Comic Sans MS" pitchFamily="66" charset="0"/>
              </a:rPr>
              <a:t>Nucleare</a:t>
            </a:r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 	2.1 </a:t>
            </a:r>
            <a:r>
              <a:rPr lang="en-US" dirty="0">
                <a:latin typeface="Comic Sans MS" pitchFamily="66" charset="0"/>
              </a:rPr>
              <a:t>FTE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endParaRPr lang="en-US" sz="300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JLAB		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adronica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 	3.1 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FTE </a:t>
            </a: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Bonn/Mainz 	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adronica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 	1.2 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FTE </a:t>
            </a: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endParaRPr lang="en-US" sz="800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LNF		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nucleare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 	14.8 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FTE </a:t>
            </a: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endParaRPr lang="en-US" sz="500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LNGS		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nucleare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 	6.6 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FTE</a:t>
            </a: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JLAB/RHIC 	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adronica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 	0.3 FTE</a:t>
            </a: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CERN	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astrofisica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nucleare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1.0 FTE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 rot="19926970">
            <a:off x="3015489" y="3449815"/>
            <a:ext cx="6372674" cy="798801"/>
            <a:chOff x="5481" y="1776"/>
            <a:chExt cx="691" cy="669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5481" y="1776"/>
              <a:ext cx="672" cy="6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4704" name="Text Box 28"/>
            <p:cNvSpPr txBox="1">
              <a:spLocks noChangeArrowheads="1"/>
            </p:cNvSpPr>
            <p:nvPr/>
          </p:nvSpPr>
          <p:spPr bwMode="auto">
            <a:xfrm>
              <a:off x="5500" y="1919"/>
              <a:ext cx="672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 u="sng" dirty="0" err="1">
                  <a:solidFill>
                    <a:srgbClr val="C00000"/>
                  </a:solidFill>
                  <a:latin typeface="Comic Sans MS" pitchFamily="66" charset="0"/>
                </a:rPr>
                <a:t>Totali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:     </a:t>
              </a:r>
              <a:r>
                <a:rPr lang="en-US" sz="2000" b="1" dirty="0" smtClean="0">
                  <a:solidFill>
                    <a:srgbClr val="C00000"/>
                  </a:solidFill>
                  <a:latin typeface="Comic Sans MS" pitchFamily="66" charset="0"/>
                </a:rPr>
                <a:t>39.1 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FTE (</a:t>
              </a:r>
              <a:r>
                <a:rPr lang="en-US" sz="2000" b="1" dirty="0" err="1">
                  <a:solidFill>
                    <a:srgbClr val="C00000"/>
                  </a:solidFill>
                  <a:latin typeface="Comic Sans MS" pitchFamily="66" charset="0"/>
                </a:rPr>
                <a:t>Ric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.+</a:t>
              </a:r>
              <a:r>
                <a:rPr lang="en-US" sz="2000" b="1" dirty="0" err="1">
                  <a:solidFill>
                    <a:srgbClr val="C00000"/>
                  </a:solidFill>
                  <a:latin typeface="Comic Sans MS" pitchFamily="66" charset="0"/>
                </a:rPr>
                <a:t>Tecnol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.) + </a:t>
              </a:r>
              <a:r>
                <a:rPr lang="en-US" sz="2000" b="1" dirty="0" err="1">
                  <a:solidFill>
                    <a:srgbClr val="C00000"/>
                  </a:solidFill>
                  <a:latin typeface="Comic Sans MS" pitchFamily="66" charset="0"/>
                </a:rPr>
                <a:t>Tecnici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525241" y="548681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Consiglio Laboratorio Aperto 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09 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Luglio 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2019</a:t>
            </a:r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Alessandra </a:t>
            </a:r>
            <a:r>
              <a:rPr lang="it-IT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Fantoni</a:t>
            </a:r>
            <a:endParaRPr lang="it-IT" sz="24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169" name="Picture 1" descr="logo nuovo al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56370"/>
            <a:ext cx="672590" cy="7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ogo JLab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80" y="3122290"/>
            <a:ext cx="1120144" cy="5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logo kaonn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72" y="4293096"/>
            <a:ext cx="764976" cy="5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preventivi </a:t>
            </a:r>
            <a:r>
              <a:rPr lang="it-IT" dirty="0" smtClean="0"/>
              <a:t>2020</a:t>
            </a:r>
            <a:endParaRPr lang="it-IT" dirty="0"/>
          </a:p>
        </p:txBody>
      </p:sp>
      <p:pic>
        <p:nvPicPr>
          <p:cNvPr id="17" name="Picture 12" descr="BGOOD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441" y="2132856"/>
            <a:ext cx="2515905" cy="3557334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1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348880"/>
            <a:ext cx="753878" cy="753878"/>
          </a:xfrm>
          <a:prstGeom prst="rect">
            <a:avLst/>
          </a:prstGeom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9953663" y="1539171"/>
            <a:ext cx="1793974" cy="400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F. </a:t>
            </a:r>
            <a:r>
              <a:rPr lang="en-US" sz="2000" b="1" dirty="0" err="1">
                <a:solidFill>
                  <a:srgbClr val="0070C0"/>
                </a:solidFill>
                <a:latin typeface="Comic Sans MS" pitchFamily="66" charset="0"/>
              </a:rPr>
              <a:t>Ronchetti</a:t>
            </a:r>
            <a:endParaRPr lang="en-US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9953663" y="4288776"/>
            <a:ext cx="1793974" cy="400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C. </a:t>
            </a:r>
            <a:r>
              <a:rPr lang="en-US" sz="2000" b="1" dirty="0" err="1">
                <a:solidFill>
                  <a:srgbClr val="0070C0"/>
                </a:solidFill>
                <a:latin typeface="Comic Sans MS" pitchFamily="66" charset="0"/>
              </a:rPr>
              <a:t>Curceanu</a:t>
            </a:r>
            <a:endParaRPr lang="en-US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9953663" y="2519015"/>
            <a:ext cx="1793974" cy="400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E. </a:t>
            </a:r>
            <a:r>
              <a:rPr lang="en-US" sz="2000" b="1" dirty="0" err="1">
                <a:solidFill>
                  <a:srgbClr val="0070C0"/>
                </a:solidFill>
                <a:latin typeface="Comic Sans MS" pitchFamily="66" charset="0"/>
              </a:rPr>
              <a:t>Spiriti</a:t>
            </a:r>
            <a:endParaRPr lang="en-US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9953663" y="3119222"/>
            <a:ext cx="1793974" cy="400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M. </a:t>
            </a:r>
            <a:r>
              <a:rPr lang="en-US" sz="2000" b="1" dirty="0" err="1">
                <a:solidFill>
                  <a:srgbClr val="0070C0"/>
                </a:solidFill>
                <a:latin typeface="Comic Sans MS" pitchFamily="66" charset="0"/>
              </a:rPr>
              <a:t>Mirazita</a:t>
            </a:r>
            <a:endParaRPr lang="en-US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9953663" y="3688569"/>
            <a:ext cx="1944216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P. Levi </a:t>
            </a:r>
            <a:r>
              <a:rPr lang="en-US" sz="2000" b="1" dirty="0" err="1">
                <a:solidFill>
                  <a:srgbClr val="0070C0"/>
                </a:solidFill>
                <a:latin typeface="Comic Sans MS" pitchFamily="66" charset="0"/>
              </a:rPr>
              <a:t>Sandri</a:t>
            </a:r>
            <a:endParaRPr lang="en-US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9953663" y="4881540"/>
            <a:ext cx="1793974" cy="400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C. </a:t>
            </a:r>
            <a:r>
              <a:rPr lang="en-US" sz="2000" b="1" dirty="0" err="1">
                <a:solidFill>
                  <a:srgbClr val="0070C0"/>
                </a:solidFill>
                <a:latin typeface="Comic Sans MS" pitchFamily="66" charset="0"/>
              </a:rPr>
              <a:t>Curceanu</a:t>
            </a:r>
            <a:endParaRPr lang="en-US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415480" y="5517232"/>
            <a:ext cx="1793974" cy="40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EIC_net</a:t>
            </a:r>
            <a:endParaRPr lang="en-US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953663" y="5449816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sotto DTZ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9953663" y="5883974"/>
            <a:ext cx="1793974" cy="400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F.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Murtas</a:t>
            </a:r>
            <a:endParaRPr lang="en-US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0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63" y="5839333"/>
            <a:ext cx="898038" cy="63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85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6" y="116487"/>
            <a:ext cx="1080120" cy="108012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76626" y="261387"/>
            <a:ext cx="2961885" cy="47065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FOOT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32635" y="854281"/>
            <a:ext cx="6048672" cy="1123816"/>
          </a:xfrm>
          <a:prstGeom prst="rect">
            <a:avLst/>
          </a:prstGeom>
          <a:ln w="19050" cmpd="sng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0000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algn="l"/>
            <a:r>
              <a:rPr lang="en-US" sz="2000" b="1" dirty="0">
                <a:solidFill>
                  <a:srgbClr val="002060"/>
                </a:solidFill>
              </a:rPr>
              <a:t>CSN3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 algn="l"/>
            <a:r>
              <a:rPr lang="en-US" sz="2000" dirty="0">
                <a:solidFill>
                  <a:srgbClr val="002060"/>
                </a:solidFill>
              </a:rPr>
              <a:t>New experiment in 2017, approved as R&amp;D</a:t>
            </a:r>
          </a:p>
          <a:p>
            <a:pPr algn="l"/>
            <a:r>
              <a:rPr lang="en-US" sz="2000" dirty="0">
                <a:solidFill>
                  <a:srgbClr val="002060"/>
                </a:solidFill>
              </a:rPr>
              <a:t>Financial plan approved in </a:t>
            </a:r>
            <a:r>
              <a:rPr lang="en-US" sz="2000" dirty="0" err="1">
                <a:solidFill>
                  <a:srgbClr val="002060"/>
                </a:solidFill>
              </a:rPr>
              <a:t>september</a:t>
            </a:r>
            <a:r>
              <a:rPr lang="en-US" sz="2000" dirty="0">
                <a:solidFill>
                  <a:srgbClr val="002060"/>
                </a:solidFill>
              </a:rPr>
              <a:t> 2017</a:t>
            </a:r>
          </a:p>
        </p:txBody>
      </p:sp>
      <p:sp>
        <p:nvSpPr>
          <p:cNvPr id="14" name="Rectangle 3"/>
          <p:cNvSpPr/>
          <p:nvPr/>
        </p:nvSpPr>
        <p:spPr>
          <a:xfrm>
            <a:off x="8640966" y="261387"/>
            <a:ext cx="3312368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5 Physicists for 2.1 FTE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Average participation of 42%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/>
          <a:stretch/>
        </p:blipFill>
        <p:spPr>
          <a:xfrm>
            <a:off x="306410" y="2100341"/>
            <a:ext cx="5984361" cy="4183803"/>
          </a:xfrm>
          <a:prstGeom prst="rect">
            <a:avLst/>
          </a:prstGeom>
        </p:spPr>
      </p:pic>
      <p:sp>
        <p:nvSpPr>
          <p:cNvPr id="18" name="Parallelogramma 17"/>
          <p:cNvSpPr/>
          <p:nvPr/>
        </p:nvSpPr>
        <p:spPr>
          <a:xfrm rot="4543209">
            <a:off x="738295" y="3450600"/>
            <a:ext cx="3831463" cy="1735839"/>
          </a:xfrm>
          <a:prstGeom prst="parallelogram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79278" y="6108536"/>
            <a:ext cx="2877693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LNF  </a:t>
            </a:r>
            <a:r>
              <a:rPr lang="it-IT" b="1" dirty="0" err="1">
                <a:solidFill>
                  <a:prstClr val="black"/>
                </a:solidFill>
              </a:rPr>
              <a:t>responsibility</a:t>
            </a:r>
            <a:r>
              <a:rPr lang="it-IT" b="1" dirty="0">
                <a:solidFill>
                  <a:prstClr val="black"/>
                </a:solidFill>
              </a:rPr>
              <a:t>:</a:t>
            </a:r>
          </a:p>
          <a:p>
            <a:pPr algn="ctr"/>
            <a:r>
              <a:rPr lang="it-IT" dirty="0">
                <a:solidFill>
                  <a:prstClr val="black"/>
                </a:solidFill>
              </a:rPr>
              <a:t>Pixel </a:t>
            </a:r>
            <a:r>
              <a:rPr lang="it-IT" dirty="0" err="1">
                <a:solidFill>
                  <a:prstClr val="black"/>
                </a:solidFill>
              </a:rPr>
              <a:t>tracking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system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52290" y="2048222"/>
            <a:ext cx="4372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CDR: </a:t>
            </a:r>
            <a:r>
              <a:rPr lang="it-IT" b="1" dirty="0" err="1">
                <a:solidFill>
                  <a:prstClr val="black"/>
                </a:solidFill>
              </a:rPr>
              <a:t>https</a:t>
            </a:r>
            <a:r>
              <a:rPr lang="it-IT" b="1" dirty="0">
                <a:solidFill>
                  <a:prstClr val="black"/>
                </a:solidFill>
              </a:rPr>
              <a:t>://</a:t>
            </a:r>
            <a:r>
              <a:rPr lang="it-IT" b="1" dirty="0" err="1">
                <a:solidFill>
                  <a:prstClr val="black"/>
                </a:solidFill>
              </a:rPr>
              <a:t>pandora.infn.it</a:t>
            </a:r>
            <a:r>
              <a:rPr lang="it-IT" b="1" dirty="0">
                <a:solidFill>
                  <a:prstClr val="black"/>
                </a:solidFill>
              </a:rPr>
              <a:t>/public/36683d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7298" r="3283" b="8258"/>
          <a:stretch/>
        </p:blipFill>
        <p:spPr>
          <a:xfrm>
            <a:off x="7525838" y="1652838"/>
            <a:ext cx="4524425" cy="2659929"/>
          </a:xfrm>
          <a:prstGeom prst="rect">
            <a:avLst/>
          </a:prstGeom>
        </p:spPr>
      </p:pic>
      <p:sp>
        <p:nvSpPr>
          <p:cNvPr id="21" name="ZoneTexte 40"/>
          <p:cNvSpPr txBox="1"/>
          <p:nvPr/>
        </p:nvSpPr>
        <p:spPr>
          <a:xfrm>
            <a:off x="8026400" y="4444032"/>
            <a:ext cx="341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1 modulo = 4 </a:t>
            </a:r>
            <a:r>
              <a:rPr lang="fr-FR" dirty="0" err="1">
                <a:solidFill>
                  <a:prstClr val="black"/>
                </a:solidFill>
              </a:rPr>
              <a:t>sensori</a:t>
            </a:r>
            <a:r>
              <a:rPr lang="fr-FR" dirty="0">
                <a:solidFill>
                  <a:prstClr val="black"/>
                </a:solidFill>
              </a:rPr>
              <a:t> Mimosa M28</a:t>
            </a:r>
          </a:p>
          <a:p>
            <a:r>
              <a:rPr lang="fr-FR" dirty="0">
                <a:solidFill>
                  <a:prstClr val="black"/>
                </a:solidFill>
              </a:rPr>
              <a:t>1 </a:t>
            </a:r>
            <a:r>
              <a:rPr lang="fr-FR" dirty="0" err="1">
                <a:solidFill>
                  <a:prstClr val="black"/>
                </a:solidFill>
              </a:rPr>
              <a:t>Ladder</a:t>
            </a:r>
            <a:r>
              <a:rPr lang="fr-FR" dirty="0">
                <a:solidFill>
                  <a:prstClr val="black"/>
                </a:solidFill>
              </a:rPr>
              <a:t> = 2 </a:t>
            </a:r>
            <a:r>
              <a:rPr lang="fr-FR" dirty="0" err="1">
                <a:solidFill>
                  <a:prstClr val="black"/>
                </a:solidFill>
              </a:rPr>
              <a:t>moduli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accoppiati</a:t>
            </a:r>
            <a:endParaRPr lang="fr-FR" dirty="0">
              <a:solidFill>
                <a:prstClr val="black"/>
              </a:solidFill>
            </a:endParaRPr>
          </a:p>
          <a:p>
            <a:r>
              <a:rPr lang="fr-FR" dirty="0">
                <a:solidFill>
                  <a:prstClr val="black"/>
                </a:solidFill>
              </a:rPr>
              <a:t>1 Layer = 2 </a:t>
            </a:r>
            <a:r>
              <a:rPr lang="fr-FR" dirty="0" err="1">
                <a:solidFill>
                  <a:prstClr val="black"/>
                </a:solidFill>
              </a:rPr>
              <a:t>Ladder</a:t>
            </a:r>
            <a:endParaRPr lang="fr-FR" dirty="0">
              <a:solidFill>
                <a:prstClr val="black"/>
              </a:solidFill>
            </a:endParaRPr>
          </a:p>
          <a:p>
            <a:r>
              <a:rPr lang="fr-FR" dirty="0" err="1">
                <a:solidFill>
                  <a:prstClr val="black"/>
                </a:solidFill>
              </a:rPr>
              <a:t>Inner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tracker</a:t>
            </a:r>
            <a:r>
              <a:rPr lang="fr-FR" dirty="0">
                <a:solidFill>
                  <a:prstClr val="black"/>
                </a:solidFill>
              </a:rPr>
              <a:t> = 2 Layer (4 </a:t>
            </a:r>
            <a:r>
              <a:rPr lang="fr-FR" dirty="0" err="1">
                <a:solidFill>
                  <a:prstClr val="black"/>
                </a:solidFill>
              </a:rPr>
              <a:t>Ladder</a:t>
            </a:r>
            <a:r>
              <a:rPr lang="fr-FR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89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1788" y="146788"/>
            <a:ext cx="10048975" cy="892552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Activity (</a:t>
            </a:r>
            <a:r>
              <a:rPr lang="it-IT" sz="2400" b="1" dirty="0" err="1">
                <a:solidFill>
                  <a:prstClr val="black"/>
                </a:solidFill>
                <a:ea typeface="Calibri" charset="0"/>
                <a:cs typeface="Calibri" charset="0"/>
              </a:rPr>
              <a:t>june</a:t>
            </a: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 2019) @ LNF: Inner </a:t>
            </a:r>
            <a:r>
              <a:rPr lang="it-IT" sz="2400" b="1" dirty="0" err="1">
                <a:solidFill>
                  <a:prstClr val="black"/>
                </a:solidFill>
                <a:ea typeface="Calibri" charset="0"/>
                <a:cs typeface="Calibri" charset="0"/>
              </a:rPr>
              <a:t>Tracker</a:t>
            </a: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  - </a:t>
            </a:r>
            <a:r>
              <a:rPr lang="it-IT" sz="2400" b="1" dirty="0" err="1">
                <a:solidFill>
                  <a:prstClr val="black"/>
                </a:solidFill>
                <a:ea typeface="Calibri" charset="0"/>
                <a:cs typeface="Calibri" charset="0"/>
              </a:rPr>
              <a:t>magnet</a:t>
            </a: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it-IT" sz="2400" b="1" dirty="0" err="1">
                <a:solidFill>
                  <a:prstClr val="black"/>
                </a:solidFill>
                <a:ea typeface="Calibri" charset="0"/>
                <a:cs typeface="Calibri" charset="0"/>
              </a:rPr>
              <a:t>bid</a:t>
            </a: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 - </a:t>
            </a:r>
            <a:r>
              <a:rPr lang="it-IT" sz="2400" b="1" dirty="0" err="1">
                <a:solidFill>
                  <a:prstClr val="black"/>
                </a:solidFill>
                <a:ea typeface="Calibri" charset="0"/>
                <a:cs typeface="Calibri" charset="0"/>
              </a:rPr>
              <a:t>mechanical</a:t>
            </a: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 setup </a:t>
            </a:r>
            <a:r>
              <a:rPr lang="it-IT" sz="2800" b="1" dirty="0">
                <a:solidFill>
                  <a:srgbClr val="FF0000"/>
                </a:solidFill>
                <a:ea typeface="Calibri" charset="0"/>
                <a:cs typeface="Calibri" charset="0"/>
              </a:rPr>
              <a:t>Critical </a:t>
            </a:r>
            <a:r>
              <a:rPr lang="it-IT" sz="28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points</a:t>
            </a:r>
            <a:endParaRPr lang="it-IT" sz="2800" b="1" dirty="0">
              <a:solidFill>
                <a:srgbClr val="FF0000"/>
              </a:solidFill>
              <a:ea typeface="Calibri" charset="0"/>
              <a:cs typeface="Calibri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9" y="1206394"/>
            <a:ext cx="4183690" cy="142171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7300" y="2709130"/>
            <a:ext cx="4297298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prstClr val="black"/>
                </a:solidFill>
              </a:rPr>
              <a:t>Inner </a:t>
            </a:r>
            <a:r>
              <a:rPr lang="it-IT" sz="2000" b="1" dirty="0" err="1">
                <a:solidFill>
                  <a:prstClr val="black"/>
                </a:solidFill>
              </a:rPr>
              <a:t>Tracker</a:t>
            </a:r>
            <a:endParaRPr lang="it-IT" sz="2000" b="1" dirty="0">
              <a:solidFill>
                <a:prstClr val="black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it-IT" sz="2000" dirty="0" err="1">
                <a:solidFill>
                  <a:prstClr val="black"/>
                </a:solidFill>
              </a:rPr>
              <a:t>module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Kapton</a:t>
            </a:r>
            <a:r>
              <a:rPr lang="it-IT" sz="2000" dirty="0">
                <a:solidFill>
                  <a:prstClr val="black"/>
                </a:solidFill>
              </a:rPr>
              <a:t> PCB in production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2000" dirty="0">
                <a:solidFill>
                  <a:prstClr val="black"/>
                </a:solidFill>
              </a:rPr>
              <a:t>G&amp;A company (take care of </a:t>
            </a:r>
            <a:r>
              <a:rPr lang="it-IT" sz="2000" dirty="0" err="1">
                <a:solidFill>
                  <a:prstClr val="black"/>
                </a:solidFill>
              </a:rPr>
              <a:t>module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assembly</a:t>
            </a:r>
            <a:r>
              <a:rPr lang="it-IT" sz="2000" dirty="0">
                <a:solidFill>
                  <a:prstClr val="black"/>
                </a:solidFill>
              </a:rPr>
              <a:t>) </a:t>
            </a:r>
            <a:r>
              <a:rPr lang="it-IT" sz="2000" dirty="0" err="1">
                <a:solidFill>
                  <a:prstClr val="black"/>
                </a:solidFill>
              </a:rPr>
              <a:t>waiting</a:t>
            </a:r>
            <a:r>
              <a:rPr lang="it-IT" sz="2000" dirty="0">
                <a:solidFill>
                  <a:prstClr val="black"/>
                </a:solidFill>
              </a:rPr>
              <a:t> to start </a:t>
            </a:r>
            <a:r>
              <a:rPr lang="it-IT" sz="2000" dirty="0" err="1">
                <a:solidFill>
                  <a:prstClr val="black"/>
                </a:solidFill>
              </a:rPr>
              <a:t>working</a:t>
            </a:r>
            <a:r>
              <a:rPr lang="it-IT" sz="2000" dirty="0">
                <a:solidFill>
                  <a:prstClr val="black"/>
                </a:solidFill>
              </a:rPr>
              <a:t> on </a:t>
            </a:r>
            <a:r>
              <a:rPr lang="it-IT" sz="2000" dirty="0" err="1">
                <a:solidFill>
                  <a:prstClr val="black"/>
                </a:solidFill>
              </a:rPr>
              <a:t>ladders</a:t>
            </a:r>
            <a:endParaRPr lang="it-IT" sz="2000" dirty="0">
              <a:solidFill>
                <a:prstClr val="black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it-IT" sz="2000" dirty="0" err="1">
                <a:solidFill>
                  <a:prstClr val="black"/>
                </a:solidFill>
              </a:rPr>
              <a:t>Two</a:t>
            </a:r>
            <a:r>
              <a:rPr lang="it-IT" sz="2000" dirty="0">
                <a:solidFill>
                  <a:prstClr val="black"/>
                </a:solidFill>
              </a:rPr>
              <a:t> more </a:t>
            </a:r>
            <a:r>
              <a:rPr lang="it-IT" sz="2000" dirty="0" err="1">
                <a:solidFill>
                  <a:prstClr val="black"/>
                </a:solidFill>
              </a:rPr>
              <a:t>boards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needed</a:t>
            </a:r>
            <a:r>
              <a:rPr lang="it-IT" sz="2000" dirty="0">
                <a:solidFill>
                  <a:prstClr val="black"/>
                </a:solidFill>
              </a:rPr>
              <a:t> (</a:t>
            </a:r>
            <a:r>
              <a:rPr lang="it-IT" sz="2000" dirty="0" err="1">
                <a:solidFill>
                  <a:prstClr val="black"/>
                </a:solidFill>
              </a:rPr>
              <a:t>delayed</a:t>
            </a:r>
            <a:r>
              <a:rPr lang="it-IT" sz="2000" dirty="0">
                <a:solidFill>
                  <a:prstClr val="black"/>
                </a:solidFill>
              </a:rPr>
              <a:t> by </a:t>
            </a:r>
            <a:r>
              <a:rPr lang="it-IT" sz="2000" dirty="0" err="1">
                <a:solidFill>
                  <a:prstClr val="black"/>
                </a:solidFill>
              </a:rPr>
              <a:t>learning</a:t>
            </a:r>
            <a:r>
              <a:rPr lang="it-IT" sz="2000" dirty="0">
                <a:solidFill>
                  <a:prstClr val="black"/>
                </a:solidFill>
              </a:rPr>
              <a:t> a new </a:t>
            </a:r>
            <a:r>
              <a:rPr lang="it-IT" sz="2000" dirty="0" err="1">
                <a:solidFill>
                  <a:prstClr val="black"/>
                </a:solidFill>
              </a:rPr>
              <a:t>electronic</a:t>
            </a:r>
            <a:r>
              <a:rPr lang="it-IT" sz="2000" dirty="0">
                <a:solidFill>
                  <a:prstClr val="black"/>
                </a:solidFill>
              </a:rPr>
              <a:t> CAD </a:t>
            </a:r>
            <a:r>
              <a:rPr lang="it-IT" sz="2000" dirty="0" err="1">
                <a:solidFill>
                  <a:prstClr val="black"/>
                </a:solidFill>
              </a:rPr>
              <a:t>system</a:t>
            </a:r>
            <a:r>
              <a:rPr lang="it-IT" sz="20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363284" y="1669383"/>
            <a:ext cx="3607654" cy="24314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prstClr val="black"/>
                </a:solidFill>
              </a:rPr>
              <a:t>Magnet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bid</a:t>
            </a:r>
            <a:endParaRPr lang="it-IT" sz="2200" dirty="0">
              <a:solidFill>
                <a:prstClr val="black"/>
              </a:solidFill>
            </a:endParaRPr>
          </a:p>
          <a:p>
            <a:pPr algn="ctr"/>
            <a:r>
              <a:rPr lang="it-IT" sz="2200" dirty="0" err="1">
                <a:solidFill>
                  <a:prstClr val="black"/>
                </a:solidFill>
              </a:rPr>
              <a:t>Contract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awarding</a:t>
            </a:r>
            <a:r>
              <a:rPr lang="it-IT" sz="2200" dirty="0">
                <a:solidFill>
                  <a:prstClr val="black"/>
                </a:solidFill>
              </a:rPr>
              <a:t> FAILED.</a:t>
            </a:r>
          </a:p>
          <a:p>
            <a:pPr algn="ctr"/>
            <a:r>
              <a:rPr lang="it-IT" sz="2200" dirty="0">
                <a:solidFill>
                  <a:prstClr val="black"/>
                </a:solidFill>
              </a:rPr>
              <a:t>Tender to be </a:t>
            </a:r>
            <a:r>
              <a:rPr lang="it-IT" sz="2200" dirty="0" err="1">
                <a:solidFill>
                  <a:prstClr val="black"/>
                </a:solidFill>
              </a:rPr>
              <a:t>repeated</a:t>
            </a:r>
            <a:r>
              <a:rPr lang="it-IT" sz="2200" dirty="0">
                <a:solidFill>
                  <a:prstClr val="black"/>
                </a:solidFill>
              </a:rPr>
              <a:t> with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2200" dirty="0">
                <a:solidFill>
                  <a:prstClr val="black"/>
                </a:solidFill>
              </a:rPr>
              <a:t>New </a:t>
            </a:r>
            <a:r>
              <a:rPr lang="it-IT" sz="2200" dirty="0" err="1">
                <a:solidFill>
                  <a:prstClr val="black"/>
                </a:solidFill>
              </a:rPr>
              <a:t>contractual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conditions</a:t>
            </a:r>
            <a:endParaRPr lang="it-IT" sz="2200" dirty="0">
              <a:solidFill>
                <a:prstClr val="black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it-IT" sz="2200" dirty="0" err="1">
                <a:solidFill>
                  <a:prstClr val="black"/>
                </a:solidFill>
              </a:rPr>
              <a:t>Larger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smtClean="0">
                <a:solidFill>
                  <a:prstClr val="black"/>
                </a:solidFill>
              </a:rPr>
              <a:t>budget (+40k)</a:t>
            </a:r>
            <a:endParaRPr lang="it-IT" sz="2200" dirty="0">
              <a:solidFill>
                <a:prstClr val="black"/>
              </a:solidFill>
            </a:endParaRPr>
          </a:p>
          <a:p>
            <a:pPr algn="just"/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sz="2400" b="1" dirty="0">
                <a:solidFill>
                  <a:srgbClr val="FF0000"/>
                </a:solidFill>
              </a:rPr>
              <a:t>At </a:t>
            </a:r>
            <a:r>
              <a:rPr lang="it-IT" sz="2400" b="1" dirty="0" err="1">
                <a:solidFill>
                  <a:srgbClr val="FF0000"/>
                </a:solidFill>
              </a:rPr>
              <a:t>least</a:t>
            </a:r>
            <a:r>
              <a:rPr lang="it-IT" sz="2400" b="1" dirty="0">
                <a:solidFill>
                  <a:srgbClr val="FF0000"/>
                </a:solidFill>
              </a:rPr>
              <a:t> 4/6 </a:t>
            </a:r>
            <a:r>
              <a:rPr lang="it-IT" sz="2400" b="1" dirty="0" err="1">
                <a:solidFill>
                  <a:srgbClr val="FF0000"/>
                </a:solidFill>
              </a:rPr>
              <a:t>months</a:t>
            </a:r>
            <a:r>
              <a:rPr lang="it-IT" sz="2400" b="1" dirty="0">
                <a:solidFill>
                  <a:srgbClr val="FF0000"/>
                </a:solidFill>
              </a:rPr>
              <a:t> delay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47" y="1124170"/>
            <a:ext cx="2548725" cy="316992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568616" y="4593359"/>
            <a:ext cx="5602147" cy="1631216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Mechanical</a:t>
            </a:r>
            <a:r>
              <a:rPr lang="it-IT" sz="2000" b="1" dirty="0">
                <a:solidFill>
                  <a:prstClr val="black"/>
                </a:solidFill>
              </a:rPr>
              <a:t> setup </a:t>
            </a:r>
            <a:r>
              <a:rPr lang="it-IT" sz="2000" b="1" dirty="0" err="1">
                <a:solidFill>
                  <a:prstClr val="black"/>
                </a:solidFill>
              </a:rPr>
              <a:t>waiting</a:t>
            </a:r>
            <a:r>
              <a:rPr lang="it-IT" sz="2000" b="1" dirty="0">
                <a:solidFill>
                  <a:prstClr val="black"/>
                </a:solidFill>
              </a:rPr>
              <a:t> to be </a:t>
            </a:r>
            <a:r>
              <a:rPr lang="it-IT" sz="2000" b="1" dirty="0" err="1">
                <a:solidFill>
                  <a:prstClr val="black"/>
                </a:solidFill>
              </a:rPr>
              <a:t>finalized</a:t>
            </a:r>
            <a:r>
              <a:rPr lang="it-IT" sz="2000" b="1" dirty="0">
                <a:solidFill>
                  <a:prstClr val="black"/>
                </a:solidFill>
              </a:rPr>
              <a:t> by</a:t>
            </a:r>
            <a:r>
              <a:rPr lang="it-IT" sz="2000" dirty="0">
                <a:solidFill>
                  <a:prstClr val="black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>
                <a:solidFill>
                  <a:prstClr val="black"/>
                </a:solidFill>
              </a:rPr>
              <a:t>Final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magnet</a:t>
            </a:r>
            <a:r>
              <a:rPr lang="it-IT" sz="2000" dirty="0">
                <a:solidFill>
                  <a:prstClr val="black"/>
                </a:solidFill>
              </a:rPr>
              <a:t> design (</a:t>
            </a:r>
            <a:r>
              <a:rPr lang="it-IT" sz="2000" dirty="0" err="1">
                <a:solidFill>
                  <a:prstClr val="black"/>
                </a:solidFill>
              </a:rPr>
              <a:t>after</a:t>
            </a:r>
            <a:r>
              <a:rPr lang="it-IT" sz="2000" dirty="0">
                <a:solidFill>
                  <a:prstClr val="black"/>
                </a:solidFill>
              </a:rPr>
              <a:t> new </a:t>
            </a:r>
            <a:r>
              <a:rPr lang="it-IT" sz="2000" dirty="0" err="1">
                <a:solidFill>
                  <a:prstClr val="black"/>
                </a:solidFill>
              </a:rPr>
              <a:t>magnet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bid</a:t>
            </a:r>
            <a:r>
              <a:rPr lang="it-IT" sz="2000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>
                <a:solidFill>
                  <a:prstClr val="black"/>
                </a:solidFill>
              </a:rPr>
              <a:t>Inner </a:t>
            </a:r>
            <a:r>
              <a:rPr lang="it-IT" sz="2000" dirty="0" err="1">
                <a:solidFill>
                  <a:prstClr val="black"/>
                </a:solidFill>
              </a:rPr>
              <a:t>Tracker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ladder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assembly</a:t>
            </a:r>
            <a:r>
              <a:rPr lang="it-IT" sz="2000" dirty="0">
                <a:solidFill>
                  <a:prstClr val="black"/>
                </a:solidFill>
              </a:rPr>
              <a:t> procedure </a:t>
            </a:r>
            <a:r>
              <a:rPr lang="it-IT" sz="2000" dirty="0" err="1">
                <a:solidFill>
                  <a:prstClr val="black"/>
                </a:solidFill>
              </a:rPr>
              <a:t>definition</a:t>
            </a:r>
            <a:r>
              <a:rPr lang="it-IT" sz="2000" dirty="0">
                <a:solidFill>
                  <a:prstClr val="black"/>
                </a:solidFill>
              </a:rPr>
              <a:t> by G&amp;A company. </a:t>
            </a:r>
            <a:r>
              <a:rPr lang="it-IT" sz="2000" dirty="0" err="1">
                <a:solidFill>
                  <a:prstClr val="black"/>
                </a:solidFill>
              </a:rPr>
              <a:t>Delayed</a:t>
            </a:r>
            <a:r>
              <a:rPr lang="it-IT" sz="2000" dirty="0">
                <a:solidFill>
                  <a:prstClr val="black"/>
                </a:solidFill>
              </a:rPr>
              <a:t> by </a:t>
            </a:r>
            <a:r>
              <a:rPr lang="it-IT" sz="2000" dirty="0" err="1">
                <a:solidFill>
                  <a:prstClr val="black"/>
                </a:solidFill>
              </a:rPr>
              <a:t>kapton</a:t>
            </a:r>
            <a:r>
              <a:rPr lang="it-IT" sz="2000" dirty="0">
                <a:solidFill>
                  <a:prstClr val="black"/>
                </a:solidFill>
              </a:rPr>
              <a:t> PlumeM28 PCB </a:t>
            </a:r>
            <a:r>
              <a:rPr lang="it-IT" sz="2000" dirty="0" err="1">
                <a:solidFill>
                  <a:prstClr val="black"/>
                </a:solidFill>
              </a:rPr>
              <a:t>availability</a:t>
            </a:r>
            <a:r>
              <a:rPr lang="it-IT" sz="2000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15" name="Connettore 2 14"/>
          <p:cNvCxnSpPr/>
          <p:nvPr/>
        </p:nvCxnSpPr>
        <p:spPr>
          <a:xfrm flipH="1" flipV="1">
            <a:off x="4550989" y="2500132"/>
            <a:ext cx="1294226" cy="3576577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150" y="23019"/>
            <a:ext cx="753878" cy="75387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27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1" t="15548" r="27733" b="25367"/>
          <a:stretch/>
        </p:blipFill>
        <p:spPr>
          <a:xfrm>
            <a:off x="636608" y="1215342"/>
            <a:ext cx="4514127" cy="4706628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25509" y="315232"/>
            <a:ext cx="10590192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>
              <a:spcBef>
                <a:spcPts val="600"/>
              </a:spcBef>
              <a:spcAft>
                <a:spcPts val="600"/>
              </a:spcAft>
            </a:pP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Activity (</a:t>
            </a:r>
            <a:r>
              <a:rPr lang="it-IT" sz="2400" b="1" dirty="0" err="1">
                <a:solidFill>
                  <a:prstClr val="black"/>
                </a:solidFill>
                <a:ea typeface="Calibri" charset="0"/>
                <a:cs typeface="Calibri" charset="0"/>
              </a:rPr>
              <a:t>june</a:t>
            </a: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 2019) @ LNF:       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FOOT </a:t>
            </a:r>
            <a:r>
              <a:rPr lang="it-IT" sz="24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Vertex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tested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at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 GSI </a:t>
            </a:r>
            <a:r>
              <a:rPr lang="it-IT" sz="24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beginning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 of April 2019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262" r="17020" b="4473"/>
          <a:stretch/>
        </p:blipFill>
        <p:spPr>
          <a:xfrm>
            <a:off x="5418146" y="1053296"/>
            <a:ext cx="6157731" cy="42016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0661652" y="5598804"/>
            <a:ext cx="914225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Start</a:t>
            </a:r>
          </a:p>
          <a:p>
            <a:pPr algn="ctr"/>
            <a:r>
              <a:rPr lang="it-IT" b="1" dirty="0" err="1">
                <a:solidFill>
                  <a:prstClr val="black"/>
                </a:solidFill>
              </a:rPr>
              <a:t>counter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298832" y="5598804"/>
            <a:ext cx="1027846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Drift</a:t>
            </a:r>
            <a:endParaRPr lang="it-IT" b="1" dirty="0">
              <a:solidFill>
                <a:prstClr val="black"/>
              </a:solidFill>
            </a:endParaRPr>
          </a:p>
          <a:p>
            <a:pPr algn="ctr"/>
            <a:r>
              <a:rPr lang="it-IT" b="1" dirty="0" err="1">
                <a:solidFill>
                  <a:prstClr val="black"/>
                </a:solidFill>
              </a:rPr>
              <a:t>chember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745356" y="5598803"/>
            <a:ext cx="943528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Vertex</a:t>
            </a:r>
            <a:endParaRPr lang="it-IT" b="1" dirty="0">
              <a:solidFill>
                <a:prstClr val="black"/>
              </a:solidFill>
            </a:endParaRPr>
          </a:p>
          <a:p>
            <a:pPr algn="ctr"/>
            <a:r>
              <a:rPr lang="it-IT" b="1" dirty="0" err="1">
                <a:solidFill>
                  <a:prstClr val="black"/>
                </a:solidFill>
              </a:rPr>
              <a:t>readout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5483823" y="3102016"/>
            <a:ext cx="4328932" cy="1764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25438" y="5598802"/>
            <a:ext cx="801438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Vertex</a:t>
            </a:r>
            <a:endParaRPr lang="it-IT" b="1" dirty="0">
              <a:solidFill>
                <a:prstClr val="black"/>
              </a:solidFill>
            </a:endParaRPr>
          </a:p>
          <a:p>
            <a:pPr algn="ctr"/>
            <a:r>
              <a:rPr lang="it-IT" b="1" dirty="0">
                <a:solidFill>
                  <a:prstClr val="black"/>
                </a:solidFill>
              </a:rPr>
              <a:t>box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26656" y="6028997"/>
            <a:ext cx="5341782" cy="4001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prstClr val="black"/>
                </a:solidFill>
              </a:rPr>
              <a:t>Pixel </a:t>
            </a:r>
            <a:r>
              <a:rPr lang="it-IT" sz="2000" b="1" dirty="0" err="1">
                <a:solidFill>
                  <a:prstClr val="black"/>
                </a:solidFill>
              </a:rPr>
              <a:t>Vertex</a:t>
            </a:r>
            <a:r>
              <a:rPr lang="it-IT" sz="2000" b="1" dirty="0">
                <a:solidFill>
                  <a:prstClr val="black"/>
                </a:solidFill>
              </a:rPr>
              <a:t>: 4 </a:t>
            </a:r>
            <a:r>
              <a:rPr lang="it-IT" sz="2000" b="1" dirty="0" err="1">
                <a:solidFill>
                  <a:prstClr val="black"/>
                </a:solidFill>
              </a:rPr>
              <a:t>planes</a:t>
            </a:r>
            <a:r>
              <a:rPr lang="it-IT" sz="2000" b="1" dirty="0">
                <a:solidFill>
                  <a:prstClr val="black"/>
                </a:solidFill>
              </a:rPr>
              <a:t> of M28 </a:t>
            </a:r>
            <a:r>
              <a:rPr lang="it-IT" sz="2000" b="1" dirty="0" err="1">
                <a:solidFill>
                  <a:prstClr val="black"/>
                </a:solidFill>
              </a:rPr>
              <a:t>sensor</a:t>
            </a:r>
            <a:r>
              <a:rPr lang="it-IT" sz="2000" b="1" dirty="0">
                <a:solidFill>
                  <a:prstClr val="black"/>
                </a:solidFill>
              </a:rPr>
              <a:t>, 50𝝁m </a:t>
            </a:r>
            <a:r>
              <a:rPr lang="it-IT" sz="2000" b="1" dirty="0" err="1">
                <a:solidFill>
                  <a:prstClr val="black"/>
                </a:solidFill>
              </a:rPr>
              <a:t>thick</a:t>
            </a:r>
            <a:endParaRPr lang="it-IT" sz="2000" b="1" dirty="0">
              <a:solidFill>
                <a:prstClr val="black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 flipH="1" flipV="1">
            <a:off x="8217120" y="4866409"/>
            <a:ext cx="186100" cy="7323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9812755" y="3264061"/>
            <a:ext cx="98395" cy="23570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 flipV="1">
            <a:off x="11035021" y="3264061"/>
            <a:ext cx="4989" cy="2309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6560270" y="2713519"/>
            <a:ext cx="532979" cy="28707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150" y="23019"/>
            <a:ext cx="753878" cy="753878"/>
          </a:xfrm>
          <a:prstGeom prst="rect">
            <a:avLst/>
          </a:prstGeom>
        </p:spPr>
      </p:pic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00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601668" y="299519"/>
            <a:ext cx="10665106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>
              <a:spcBef>
                <a:spcPts val="600"/>
              </a:spcBef>
              <a:spcAft>
                <a:spcPts val="600"/>
              </a:spcAft>
            </a:pP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Activity (</a:t>
            </a:r>
            <a:r>
              <a:rPr lang="it-IT" sz="2400" b="1" dirty="0" err="1">
                <a:solidFill>
                  <a:prstClr val="black"/>
                </a:solidFill>
                <a:ea typeface="Calibri" charset="0"/>
                <a:cs typeface="Calibri" charset="0"/>
              </a:rPr>
              <a:t>june</a:t>
            </a:r>
            <a:r>
              <a:rPr lang="it-IT" sz="2400" b="1" dirty="0">
                <a:solidFill>
                  <a:prstClr val="black"/>
                </a:solidFill>
                <a:ea typeface="Calibri" charset="0"/>
                <a:cs typeface="Calibri" charset="0"/>
              </a:rPr>
              <a:t> 2019) @ LNF:       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FOOT </a:t>
            </a:r>
            <a:r>
              <a:rPr lang="it-IT" sz="24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Vertex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tested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at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 GSI </a:t>
            </a:r>
            <a:r>
              <a:rPr lang="it-IT" sz="2400" b="1" dirty="0" err="1">
                <a:solidFill>
                  <a:srgbClr val="FF0000"/>
                </a:solidFill>
                <a:ea typeface="Calibri" charset="0"/>
                <a:cs typeface="Calibri" charset="0"/>
              </a:rPr>
              <a:t>beginning</a:t>
            </a: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 of April 2019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5" y="1006994"/>
            <a:ext cx="5736732" cy="388546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39" y="983849"/>
            <a:ext cx="3749907" cy="28954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2" y="3507129"/>
            <a:ext cx="4677068" cy="319847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06810" y="4892459"/>
            <a:ext cx="552741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Cluster </a:t>
            </a:r>
            <a:r>
              <a:rPr lang="it-IT" b="1" dirty="0" err="1">
                <a:solidFill>
                  <a:prstClr val="black"/>
                </a:solidFill>
              </a:rPr>
              <a:t>size</a:t>
            </a:r>
            <a:r>
              <a:rPr lang="it-IT" b="1" dirty="0">
                <a:solidFill>
                  <a:prstClr val="black"/>
                </a:solidFill>
              </a:rPr>
              <a:t> produce by </a:t>
            </a:r>
            <a:r>
              <a:rPr lang="it-IT" b="1" dirty="0" err="1">
                <a:solidFill>
                  <a:prstClr val="black"/>
                </a:solidFill>
              </a:rPr>
              <a:t>Oxygen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beam</a:t>
            </a:r>
            <a:r>
              <a:rPr lang="it-IT" b="1" dirty="0">
                <a:solidFill>
                  <a:prstClr val="black"/>
                </a:solidFill>
              </a:rPr>
              <a:t>: ~40 </a:t>
            </a:r>
            <a:r>
              <a:rPr lang="it-IT" b="1" dirty="0" err="1">
                <a:solidFill>
                  <a:prstClr val="black"/>
                </a:solidFill>
              </a:rPr>
              <a:t>pixels</a:t>
            </a:r>
            <a:r>
              <a:rPr lang="it-IT" b="1" dirty="0">
                <a:solidFill>
                  <a:prstClr val="black"/>
                </a:solidFill>
              </a:rPr>
              <a:t>/cluster</a:t>
            </a:r>
          </a:p>
          <a:p>
            <a:pPr algn="ctr"/>
            <a:r>
              <a:rPr lang="it-IT" b="1" dirty="0">
                <a:solidFill>
                  <a:prstClr val="black"/>
                </a:solidFill>
              </a:rPr>
              <a:t>( 20.7x20.7 𝜇m </a:t>
            </a:r>
            <a:r>
              <a:rPr lang="it-IT" b="1" dirty="0" err="1">
                <a:solidFill>
                  <a:prstClr val="black"/>
                </a:solidFill>
              </a:rPr>
              <a:t>pixels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size</a:t>
            </a:r>
            <a:r>
              <a:rPr lang="it-IT" b="1" dirty="0">
                <a:solidFill>
                  <a:prstClr val="black"/>
                </a:solidFill>
              </a:rPr>
              <a:t> 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22339" y="5631796"/>
            <a:ext cx="244567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prstClr val="black"/>
                </a:solidFill>
              </a:rPr>
              <a:t>Alignment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resolution</a:t>
            </a:r>
            <a:r>
              <a:rPr lang="it-IT" sz="2000" dirty="0">
                <a:solidFill>
                  <a:prstClr val="black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prstClr val="black"/>
                </a:solidFill>
              </a:rPr>
              <a:t>𝝈 = 1.0 </a:t>
            </a:r>
            <a:r>
              <a:rPr lang="it-IT" sz="2000" dirty="0" err="1">
                <a:solidFill>
                  <a:prstClr val="black"/>
                </a:solidFill>
              </a:rPr>
              <a:t>μm</a:t>
            </a:r>
            <a:r>
              <a:rPr lang="it-IT" sz="2000" dirty="0">
                <a:solidFill>
                  <a:prstClr val="black"/>
                </a:solidFill>
              </a:rPr>
              <a:t>   X </a:t>
            </a:r>
            <a:r>
              <a:rPr lang="it-IT" sz="2000" dirty="0" err="1">
                <a:solidFill>
                  <a:prstClr val="black"/>
                </a:solidFill>
              </a:rPr>
              <a:t>axis</a:t>
            </a:r>
            <a:endParaRPr lang="it-IT" sz="20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prstClr val="black"/>
                </a:solidFill>
              </a:rPr>
              <a:t>𝝈 = 1.5 </a:t>
            </a:r>
            <a:r>
              <a:rPr lang="it-IT" sz="2000" dirty="0" err="1">
                <a:solidFill>
                  <a:prstClr val="black"/>
                </a:solidFill>
              </a:rPr>
              <a:t>μm</a:t>
            </a:r>
            <a:r>
              <a:rPr lang="it-IT" sz="2000" dirty="0">
                <a:solidFill>
                  <a:prstClr val="black"/>
                </a:solidFill>
              </a:rPr>
              <a:t>   Y </a:t>
            </a:r>
            <a:r>
              <a:rPr lang="it-IT" sz="2000" dirty="0" err="1">
                <a:solidFill>
                  <a:prstClr val="black"/>
                </a:solidFill>
              </a:rPr>
              <a:t>axis</a:t>
            </a:r>
            <a:endParaRPr lang="it-IT" sz="2000" dirty="0">
              <a:solidFill>
                <a:prstClr val="black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4668009" y="6030410"/>
            <a:ext cx="1612069" cy="14577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280078" y="2108432"/>
            <a:ext cx="221785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prstClr val="black"/>
                </a:solidFill>
              </a:rPr>
              <a:t>Vertex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  <a:r>
              <a:rPr lang="it-IT" sz="2400" dirty="0" err="1">
                <a:solidFill>
                  <a:prstClr val="black"/>
                </a:solidFill>
              </a:rPr>
              <a:t>tracks</a:t>
            </a:r>
            <a:endParaRPr lang="it-IT" sz="2400" dirty="0">
              <a:solidFill>
                <a:prstClr val="black"/>
              </a:solidFill>
            </a:endParaRPr>
          </a:p>
          <a:p>
            <a:pPr algn="ctr"/>
            <a:r>
              <a:rPr lang="it-IT" sz="2400" dirty="0">
                <a:solidFill>
                  <a:prstClr val="black"/>
                </a:solidFill>
              </a:rPr>
              <a:t>on </a:t>
            </a:r>
            <a:r>
              <a:rPr lang="it-IT" sz="2400" dirty="0" err="1">
                <a:solidFill>
                  <a:prstClr val="black"/>
                </a:solidFill>
              </a:rPr>
              <a:t>event</a:t>
            </a:r>
            <a:r>
              <a:rPr lang="it-IT" sz="2400" dirty="0">
                <a:solidFill>
                  <a:prstClr val="black"/>
                </a:solidFill>
              </a:rPr>
              <a:t> display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150" y="23019"/>
            <a:ext cx="753878" cy="75387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31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758153" y="234578"/>
            <a:ext cx="7244937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>
                <a:solidFill>
                  <a:prstClr val="black"/>
                </a:solidFill>
              </a:rPr>
              <a:t>Attività 2020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658" y="66468"/>
            <a:ext cx="753878" cy="75387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90749" y="1296331"/>
            <a:ext cx="11475185" cy="452431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Attività 2020 sul tracciatore a pixel  di FOOT</a:t>
            </a:r>
          </a:p>
          <a:p>
            <a:r>
              <a:rPr lang="it-IT" b="1" dirty="0">
                <a:solidFill>
                  <a:prstClr val="black"/>
                </a:solidFill>
              </a:rPr>
              <a:t>Due rilevanti imprevisti producono uno slittamento dell’attività prevista nel 2019 all’anno 2020: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>
                <a:solidFill>
                  <a:srgbClr val="FF0000"/>
                </a:solidFill>
              </a:rPr>
              <a:t>Indisponibilità del software </a:t>
            </a:r>
            <a:r>
              <a:rPr lang="it-IT" b="1" dirty="0" err="1">
                <a:solidFill>
                  <a:srgbClr val="FF0000"/>
                </a:solidFill>
              </a:rPr>
              <a:t>Cadence</a:t>
            </a:r>
            <a:r>
              <a:rPr lang="it-IT" b="1" dirty="0">
                <a:solidFill>
                  <a:srgbClr val="FF0000"/>
                </a:solidFill>
              </a:rPr>
              <a:t> per il disegno di PCB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>
                <a:solidFill>
                  <a:srgbClr val="FF0000"/>
                </a:solidFill>
              </a:rPr>
              <a:t>Non aggiudicazione della gara dei magneti dovuta principalmente  a condizioni contrattuali non adeguate.</a:t>
            </a:r>
          </a:p>
          <a:p>
            <a:endParaRPr lang="it-IT" b="1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Fine costruzione e test dell’FPC (</a:t>
            </a:r>
            <a:r>
              <a:rPr lang="it-IT" dirty="0" err="1">
                <a:solidFill>
                  <a:prstClr val="black"/>
                </a:solidFill>
              </a:rPr>
              <a:t>Flexible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Printed</a:t>
            </a:r>
            <a:r>
              <a:rPr lang="it-IT" dirty="0">
                <a:solidFill>
                  <a:prstClr val="black"/>
                </a:solidFill>
              </a:rPr>
              <a:t> Circuit) per il Tracciatore intermedio ( </a:t>
            </a:r>
            <a:r>
              <a:rPr lang="it-IT" dirty="0">
                <a:solidFill>
                  <a:srgbClr val="FF0000"/>
                </a:solidFill>
              </a:rPr>
              <a:t>SEA</a:t>
            </a:r>
            <a:r>
              <a:rPr lang="it-IT" dirty="0">
                <a:solidFill>
                  <a:prstClr val="black"/>
                </a:solidFill>
              </a:rPr>
              <a:t> 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Fine gara e acquisto dei magneti permanenti del tracciatore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Test dei magneti FOOT presso il </a:t>
            </a:r>
            <a:r>
              <a:rPr lang="it-IT" b="1" dirty="0">
                <a:solidFill>
                  <a:prstClr val="black"/>
                </a:solidFill>
              </a:rPr>
              <a:t>Laboratorio Misure Magnetiche </a:t>
            </a:r>
            <a:r>
              <a:rPr lang="it-IT" dirty="0">
                <a:solidFill>
                  <a:prstClr val="black"/>
                </a:solidFill>
              </a:rPr>
              <a:t>dei LNF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Costruzione (G&amp;A) e test dell’Inner </a:t>
            </a:r>
            <a:r>
              <a:rPr lang="it-IT" dirty="0" err="1">
                <a:solidFill>
                  <a:prstClr val="black"/>
                </a:solidFill>
              </a:rPr>
              <a:t>Tracker</a:t>
            </a:r>
            <a:r>
              <a:rPr lang="it-IT" dirty="0">
                <a:solidFill>
                  <a:prstClr val="black"/>
                </a:solidFill>
              </a:rPr>
              <a:t>  ( </a:t>
            </a:r>
            <a:r>
              <a:rPr lang="it-IT" dirty="0">
                <a:solidFill>
                  <a:srgbClr val="FF0000"/>
                </a:solidFill>
              </a:rPr>
              <a:t>SEA</a:t>
            </a:r>
            <a:r>
              <a:rPr lang="it-IT" dirty="0">
                <a:solidFill>
                  <a:prstClr val="black"/>
                </a:solidFill>
              </a:rPr>
              <a:t> 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Sviluppo di un sistema di </a:t>
            </a:r>
            <a:r>
              <a:rPr lang="it-IT" dirty="0" err="1">
                <a:solidFill>
                  <a:prstClr val="black"/>
                </a:solidFill>
              </a:rPr>
              <a:t>readout</a:t>
            </a:r>
            <a:r>
              <a:rPr lang="it-IT" dirty="0">
                <a:solidFill>
                  <a:prstClr val="black"/>
                </a:solidFill>
              </a:rPr>
              <a:t> integrato per il tracciatore intermedio ( </a:t>
            </a:r>
            <a:r>
              <a:rPr lang="it-IT" dirty="0">
                <a:solidFill>
                  <a:srgbClr val="FF0000"/>
                </a:solidFill>
              </a:rPr>
              <a:t>SEA </a:t>
            </a:r>
            <a:r>
              <a:rPr lang="it-IT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Progettazione del sistema di supporto integrato con le </a:t>
            </a:r>
            <a:r>
              <a:rPr lang="it-IT" dirty="0" err="1">
                <a:solidFill>
                  <a:prstClr val="black"/>
                </a:solidFill>
              </a:rPr>
              <a:t>readout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board</a:t>
            </a:r>
            <a:r>
              <a:rPr lang="it-IT" dirty="0">
                <a:solidFill>
                  <a:prstClr val="black"/>
                </a:solidFill>
              </a:rPr>
              <a:t> del tracciatore intermedio ( </a:t>
            </a:r>
            <a:r>
              <a:rPr lang="it-IT" dirty="0">
                <a:solidFill>
                  <a:srgbClr val="FF0000"/>
                </a:solidFill>
              </a:rPr>
              <a:t>SPAS</a:t>
            </a:r>
            <a:r>
              <a:rPr lang="it-IT" dirty="0">
                <a:solidFill>
                  <a:prstClr val="black"/>
                </a:solidFill>
              </a:rPr>
              <a:t> 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Fine progettazione e realizzazione della meccanica di supporto del </a:t>
            </a:r>
            <a:r>
              <a:rPr lang="it-IT" dirty="0" err="1">
                <a:solidFill>
                  <a:prstClr val="black"/>
                </a:solidFill>
              </a:rPr>
              <a:t>sitema</a:t>
            </a:r>
            <a:r>
              <a:rPr lang="it-IT" dirty="0">
                <a:solidFill>
                  <a:prstClr val="black"/>
                </a:solidFill>
              </a:rPr>
              <a:t> di tracciamento composto da: </a:t>
            </a:r>
          </a:p>
          <a:p>
            <a:r>
              <a:rPr lang="it-IT" dirty="0">
                <a:solidFill>
                  <a:prstClr val="black"/>
                </a:solidFill>
              </a:rPr>
              <a:t>      start </a:t>
            </a:r>
            <a:r>
              <a:rPr lang="it-IT" dirty="0" err="1">
                <a:solidFill>
                  <a:prstClr val="black"/>
                </a:solidFill>
              </a:rPr>
              <a:t>counter</a:t>
            </a:r>
            <a:r>
              <a:rPr lang="it-IT" dirty="0">
                <a:solidFill>
                  <a:prstClr val="black"/>
                </a:solidFill>
              </a:rPr>
              <a:t>, </a:t>
            </a:r>
            <a:r>
              <a:rPr lang="it-IT" dirty="0" err="1">
                <a:solidFill>
                  <a:prstClr val="black"/>
                </a:solidFill>
              </a:rPr>
              <a:t>beam</a:t>
            </a:r>
            <a:r>
              <a:rPr lang="it-IT" dirty="0">
                <a:solidFill>
                  <a:prstClr val="black"/>
                </a:solidFill>
              </a:rPr>
              <a:t> monitor</a:t>
            </a:r>
            <a:r>
              <a:rPr lang="it-IT" dirty="0" smtClean="0">
                <a:solidFill>
                  <a:prstClr val="black"/>
                </a:solidFill>
              </a:rPr>
              <a:t>, rivelatore </a:t>
            </a:r>
            <a:r>
              <a:rPr lang="it-IT" dirty="0">
                <a:solidFill>
                  <a:prstClr val="black"/>
                </a:solidFill>
              </a:rPr>
              <a:t>di vertice, tracciatore intermedio, magneti</a:t>
            </a:r>
            <a:r>
              <a:rPr lang="it-IT" dirty="0" smtClean="0">
                <a:solidFill>
                  <a:prstClr val="black"/>
                </a:solidFill>
              </a:rPr>
              <a:t>, MSD </a:t>
            </a:r>
            <a:r>
              <a:rPr lang="it-IT" dirty="0">
                <a:solidFill>
                  <a:prstClr val="black"/>
                </a:solidFill>
              </a:rPr>
              <a:t>( </a:t>
            </a:r>
            <a:r>
              <a:rPr lang="it-IT" dirty="0">
                <a:solidFill>
                  <a:srgbClr val="FF0000"/>
                </a:solidFill>
              </a:rPr>
              <a:t>SPAS</a:t>
            </a:r>
            <a:r>
              <a:rPr lang="it-IT" dirty="0">
                <a:solidFill>
                  <a:prstClr val="black"/>
                </a:solidFill>
              </a:rPr>
              <a:t> 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Secondo RUN di presa dati al GSI con il rivelatore di vertice e possibilmente Inner </a:t>
            </a:r>
            <a:r>
              <a:rPr lang="it-IT" dirty="0" err="1">
                <a:solidFill>
                  <a:prstClr val="black"/>
                </a:solidFill>
              </a:rPr>
              <a:t>Tracker</a:t>
            </a:r>
            <a:r>
              <a:rPr lang="it-IT" dirty="0">
                <a:solidFill>
                  <a:prstClr val="black"/>
                </a:solidFill>
              </a:rPr>
              <a:t> ( almeno parziale 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Primo RUN di presa dati al CNAO ( setup come sopra 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Studio di possibili nuovi sensori a pixel “analogici” (progetto STRONG2020: LNF, Trento, Bari, Strasburgo, GSI, DMKZ)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55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779418" y="213313"/>
            <a:ext cx="7244937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>
                <a:solidFill>
                  <a:prstClr val="black"/>
                </a:solidFill>
              </a:rPr>
              <a:t>Attività 2020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658" y="66468"/>
            <a:ext cx="753878" cy="75387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981413" y="986945"/>
            <a:ext cx="3595819" cy="1785104"/>
          </a:xfrm>
          <a:prstGeom prst="rect">
            <a:avLst/>
          </a:prstGeom>
          <a:solidFill>
            <a:srgbClr val="FDBECE"/>
          </a:solidFill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</a:rPr>
              <a:t>Richieste (indicative) servizi:</a:t>
            </a:r>
          </a:p>
          <a:p>
            <a:r>
              <a:rPr lang="it-IT" sz="2200" dirty="0">
                <a:solidFill>
                  <a:prstClr val="black"/>
                </a:solidFill>
              </a:rPr>
              <a:t>SEA			5 mu</a:t>
            </a:r>
          </a:p>
          <a:p>
            <a:r>
              <a:rPr lang="it-IT" sz="2200" dirty="0">
                <a:solidFill>
                  <a:prstClr val="black"/>
                </a:solidFill>
              </a:rPr>
              <a:t>SPAS			4 mu</a:t>
            </a:r>
          </a:p>
          <a:p>
            <a:r>
              <a:rPr lang="it-IT" sz="2200" dirty="0">
                <a:solidFill>
                  <a:prstClr val="black"/>
                </a:solidFill>
              </a:rPr>
              <a:t>Off. </a:t>
            </a:r>
            <a:r>
              <a:rPr lang="it-IT" sz="2200" dirty="0" err="1">
                <a:solidFill>
                  <a:prstClr val="black"/>
                </a:solidFill>
              </a:rPr>
              <a:t>Mecc</a:t>
            </a:r>
            <a:r>
              <a:rPr lang="it-IT" sz="2200" dirty="0">
                <a:solidFill>
                  <a:prstClr val="black"/>
                </a:solidFill>
              </a:rPr>
              <a:t>.		4 mu</a:t>
            </a:r>
          </a:p>
          <a:p>
            <a:r>
              <a:rPr lang="it-IT" sz="2200" dirty="0">
                <a:solidFill>
                  <a:prstClr val="black"/>
                </a:solidFill>
              </a:rPr>
              <a:t>Lab. </a:t>
            </a:r>
            <a:r>
              <a:rPr lang="it-IT" sz="2200" dirty="0" err="1">
                <a:solidFill>
                  <a:prstClr val="black"/>
                </a:solidFill>
              </a:rPr>
              <a:t>Mis</a:t>
            </a:r>
            <a:r>
              <a:rPr lang="it-IT" sz="2200" dirty="0">
                <a:solidFill>
                  <a:prstClr val="black"/>
                </a:solidFill>
              </a:rPr>
              <a:t>. Magnetiche	3 mu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7399" y="1494777"/>
            <a:ext cx="7557252" cy="2123658"/>
          </a:xfrm>
          <a:prstGeom prst="rect">
            <a:avLst/>
          </a:prstGeom>
          <a:solidFill>
            <a:srgbClr val="FDBECE"/>
          </a:solidFill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</a:rPr>
              <a:t>Richieste finanziarie:</a:t>
            </a:r>
          </a:p>
          <a:p>
            <a:endParaRPr lang="it-IT" sz="2200" b="1" dirty="0">
              <a:solidFill>
                <a:prstClr val="black"/>
              </a:solidFill>
            </a:endParaRPr>
          </a:p>
          <a:p>
            <a:r>
              <a:rPr lang="it-IT" sz="2200" b="1" dirty="0">
                <a:solidFill>
                  <a:prstClr val="black"/>
                </a:solidFill>
              </a:rPr>
              <a:t>Missioni</a:t>
            </a:r>
            <a:r>
              <a:rPr lang="it-IT" sz="2200" dirty="0">
                <a:solidFill>
                  <a:prstClr val="black"/>
                </a:solidFill>
              </a:rPr>
              <a:t>	12 k€   ( </a:t>
            </a:r>
            <a:r>
              <a:rPr lang="it-IT" sz="2200" dirty="0" err="1">
                <a:solidFill>
                  <a:prstClr val="black"/>
                </a:solidFill>
              </a:rPr>
              <a:t>riun</a:t>
            </a:r>
            <a:r>
              <a:rPr lang="it-IT" sz="2200" dirty="0">
                <a:solidFill>
                  <a:prstClr val="black"/>
                </a:solidFill>
              </a:rPr>
              <a:t>. collaborazione, presa dati)</a:t>
            </a:r>
          </a:p>
          <a:p>
            <a:r>
              <a:rPr lang="it-IT" sz="2200" b="1" dirty="0">
                <a:solidFill>
                  <a:prstClr val="black"/>
                </a:solidFill>
              </a:rPr>
              <a:t>Apparato</a:t>
            </a:r>
            <a:r>
              <a:rPr lang="it-IT" sz="2200" dirty="0">
                <a:solidFill>
                  <a:prstClr val="black"/>
                </a:solidFill>
              </a:rPr>
              <a:t>	10 k€   ( Meccanica, Inner </a:t>
            </a:r>
            <a:r>
              <a:rPr lang="it-IT" sz="2200" dirty="0" err="1">
                <a:solidFill>
                  <a:prstClr val="black"/>
                </a:solidFill>
              </a:rPr>
              <a:t>Tracker</a:t>
            </a:r>
            <a:r>
              <a:rPr lang="it-IT" sz="2200" dirty="0">
                <a:solidFill>
                  <a:prstClr val="black"/>
                </a:solidFill>
              </a:rPr>
              <a:t>, Read Out )</a:t>
            </a:r>
          </a:p>
          <a:p>
            <a:r>
              <a:rPr lang="it-IT" sz="2200" b="1" dirty="0">
                <a:solidFill>
                  <a:prstClr val="black"/>
                </a:solidFill>
              </a:rPr>
              <a:t>Consumo</a:t>
            </a:r>
            <a:r>
              <a:rPr lang="it-IT" sz="2200" dirty="0">
                <a:solidFill>
                  <a:prstClr val="black"/>
                </a:solidFill>
              </a:rPr>
              <a:t>	10 k€   ( Materiali per test magnetici, meccanica)</a:t>
            </a:r>
          </a:p>
          <a:p>
            <a:r>
              <a:rPr lang="it-IT" sz="2200" b="1" dirty="0">
                <a:solidFill>
                  <a:prstClr val="black"/>
                </a:solidFill>
              </a:rPr>
              <a:t>Trasporto</a:t>
            </a:r>
            <a:r>
              <a:rPr lang="it-IT" sz="2200" dirty="0">
                <a:solidFill>
                  <a:prstClr val="black"/>
                </a:solidFill>
              </a:rPr>
              <a:t>	  2 k€  	( per test GSI, CNAO)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005511" y="2963145"/>
            <a:ext cx="3296594" cy="24622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prstClr val="black"/>
                </a:solidFill>
              </a:rPr>
              <a:t>Ricercatori </a:t>
            </a:r>
            <a:r>
              <a:rPr lang="it-IT" sz="2200" b="1" dirty="0">
                <a:solidFill>
                  <a:prstClr val="black"/>
                </a:solidFill>
              </a:rPr>
              <a:t>&amp; </a:t>
            </a:r>
            <a:r>
              <a:rPr lang="it-IT" sz="2200" b="1" dirty="0" smtClean="0">
                <a:solidFill>
                  <a:prstClr val="black"/>
                </a:solidFill>
              </a:rPr>
              <a:t>Tecnologi</a:t>
            </a:r>
            <a:endParaRPr lang="it-IT" sz="2200" b="1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200" dirty="0" err="1">
                <a:solidFill>
                  <a:prstClr val="black"/>
                </a:solidFill>
              </a:rPr>
              <a:t>Raffone</a:t>
            </a:r>
            <a:r>
              <a:rPr lang="it-IT" sz="2200" dirty="0">
                <a:solidFill>
                  <a:prstClr val="black"/>
                </a:solidFill>
              </a:rPr>
              <a:t> G.		0.5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200" dirty="0" err="1">
                <a:solidFill>
                  <a:prstClr val="black"/>
                </a:solidFill>
              </a:rPr>
              <a:t>Sanelli</a:t>
            </a:r>
            <a:r>
              <a:rPr lang="it-IT" sz="2200" dirty="0">
                <a:solidFill>
                  <a:prstClr val="black"/>
                </a:solidFill>
              </a:rPr>
              <a:t> C.		0.0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200" dirty="0" err="1">
                <a:solidFill>
                  <a:prstClr val="black"/>
                </a:solidFill>
              </a:rPr>
              <a:t>Sciubba</a:t>
            </a:r>
            <a:r>
              <a:rPr lang="it-IT" sz="2200" dirty="0">
                <a:solidFill>
                  <a:prstClr val="black"/>
                </a:solidFill>
              </a:rPr>
              <a:t> A.		0.9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200" b="1" dirty="0">
                <a:solidFill>
                  <a:prstClr val="black"/>
                </a:solidFill>
              </a:rPr>
              <a:t>Spiriti E.		0.6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200" dirty="0">
                <a:solidFill>
                  <a:prstClr val="black"/>
                </a:solidFill>
              </a:rPr>
              <a:t>Tomassini S.		0.1</a:t>
            </a:r>
          </a:p>
          <a:p>
            <a:r>
              <a:rPr lang="it-IT" sz="2200" dirty="0">
                <a:solidFill>
                  <a:prstClr val="black"/>
                </a:solidFill>
              </a:rPr>
              <a:t>Totale			2.1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05913" y="4271197"/>
            <a:ext cx="645599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Le richieste finanziarie presuppongono un possibile riutilizzo</a:t>
            </a:r>
          </a:p>
          <a:p>
            <a:r>
              <a:rPr lang="it-IT" sz="2000" dirty="0">
                <a:solidFill>
                  <a:prstClr val="black"/>
                </a:solidFill>
              </a:rPr>
              <a:t>come residui di parte dei fondi del 2019 ( vedi ritardi citati )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35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780" y="1296766"/>
            <a:ext cx="41636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</a:rPr>
              <a:t>Ricercatori</a:t>
            </a:r>
            <a:r>
              <a:rPr lang="en-US" sz="2000" b="1" dirty="0" smtClean="0">
                <a:solidFill>
                  <a:srgbClr val="00B050"/>
                </a:solidFill>
              </a:rPr>
              <a:t> &amp; </a:t>
            </a:r>
            <a:r>
              <a:rPr lang="en-US" sz="2000" b="1" dirty="0" err="1" smtClean="0">
                <a:solidFill>
                  <a:srgbClr val="00B050"/>
                </a:solidFill>
              </a:rPr>
              <a:t>Tecnologi</a:t>
            </a:r>
            <a:r>
              <a:rPr lang="en-US" sz="2000" b="1" dirty="0" smtClean="0">
                <a:solidFill>
                  <a:srgbClr val="00B050"/>
                </a:solidFill>
              </a:rPr>
              <a:t>      3.1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V</a:t>
            </a:r>
            <a:r>
              <a:rPr lang="en-US" sz="2000" dirty="0">
                <a:solidFill>
                  <a:srgbClr val="00B050"/>
                </a:solidFill>
              </a:rPr>
              <a:t>. </a:t>
            </a:r>
            <a:r>
              <a:rPr lang="en-US" sz="2000" dirty="0" err="1" smtClean="0">
                <a:solidFill>
                  <a:srgbClr val="00B050"/>
                </a:solidFill>
              </a:rPr>
              <a:t>Lucherini</a:t>
            </a:r>
            <a:r>
              <a:rPr lang="en-US" sz="2000" dirty="0" smtClean="0">
                <a:solidFill>
                  <a:srgbClr val="00B050"/>
                </a:solidFill>
              </a:rPr>
              <a:t>		0.9	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M</a:t>
            </a:r>
            <a:r>
              <a:rPr lang="en-US" sz="2000" b="1" dirty="0">
                <a:solidFill>
                  <a:srgbClr val="00B050"/>
                </a:solidFill>
              </a:rPr>
              <a:t>. </a:t>
            </a:r>
            <a:r>
              <a:rPr lang="en-US" sz="2000" b="1" dirty="0" err="1">
                <a:solidFill>
                  <a:srgbClr val="00B050"/>
                </a:solidFill>
              </a:rPr>
              <a:t>Mirazita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(Resp</a:t>
            </a:r>
            <a:r>
              <a:rPr lang="en-US" sz="2000" dirty="0" smtClean="0">
                <a:solidFill>
                  <a:srgbClr val="00B050"/>
                </a:solidFill>
              </a:rPr>
              <a:t>.)	0.9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P</a:t>
            </a:r>
            <a:r>
              <a:rPr lang="en-US" sz="2000" dirty="0">
                <a:solidFill>
                  <a:srgbClr val="00B050"/>
                </a:solidFill>
              </a:rPr>
              <a:t>. Rossi (part time</a:t>
            </a:r>
            <a:r>
              <a:rPr lang="en-US" sz="2000" dirty="0" smtClean="0">
                <a:solidFill>
                  <a:srgbClr val="00B050"/>
                </a:solidFill>
              </a:rPr>
              <a:t>)	0.2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S. </a:t>
            </a:r>
            <a:r>
              <a:rPr lang="en-US" sz="2000" dirty="0" err="1">
                <a:solidFill>
                  <a:srgbClr val="00B050"/>
                </a:solidFill>
              </a:rPr>
              <a:t>Tomassini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		0.1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B050"/>
                </a:solidFill>
              </a:rPr>
              <a:t>O</a:t>
            </a:r>
            <a:r>
              <a:rPr lang="en-US" sz="2000" dirty="0">
                <a:solidFill>
                  <a:srgbClr val="00B050"/>
                </a:solidFill>
              </a:rPr>
              <a:t>. Soto (Post-doc </a:t>
            </a:r>
            <a:r>
              <a:rPr lang="en-US" sz="2000" dirty="0" smtClean="0">
                <a:solidFill>
                  <a:srgbClr val="00B050"/>
                </a:solidFill>
              </a:rPr>
              <a:t>INFN)	1.0</a:t>
            </a:r>
          </a:p>
          <a:p>
            <a:r>
              <a:rPr lang="en-US" sz="2000" i="1" dirty="0" smtClean="0">
                <a:solidFill>
                  <a:srgbClr val="00B050"/>
                </a:solidFill>
              </a:rPr>
              <a:t>C</a:t>
            </a:r>
            <a:r>
              <a:rPr lang="en-US" sz="2000" i="1" dirty="0">
                <a:solidFill>
                  <a:srgbClr val="00B050"/>
                </a:solidFill>
              </a:rPr>
              <a:t>. </a:t>
            </a:r>
            <a:r>
              <a:rPr lang="en-US" sz="2000" i="1" dirty="0" err="1">
                <a:solidFill>
                  <a:srgbClr val="00B050"/>
                </a:solidFill>
              </a:rPr>
              <a:t>Pecar</a:t>
            </a:r>
            <a:r>
              <a:rPr lang="en-US" sz="2000" i="1" dirty="0">
                <a:solidFill>
                  <a:srgbClr val="00B050"/>
                </a:solidFill>
              </a:rPr>
              <a:t> </a:t>
            </a:r>
            <a:r>
              <a:rPr lang="en-US" sz="2000" i="1" dirty="0" smtClean="0">
                <a:solidFill>
                  <a:srgbClr val="00B050"/>
                </a:solidFill>
              </a:rPr>
              <a:t>(</a:t>
            </a:r>
            <a:r>
              <a:rPr lang="en-US" sz="2000" i="1" dirty="0">
                <a:solidFill>
                  <a:srgbClr val="00B050"/>
                </a:solidFill>
              </a:rPr>
              <a:t>DOE/INFN Summer Student</a:t>
            </a:r>
            <a:r>
              <a:rPr lang="en-US" sz="2000" i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sz="2000" i="1" dirty="0" smtClean="0">
                <a:solidFill>
                  <a:srgbClr val="00B050"/>
                </a:solidFill>
              </a:rPr>
              <a:t>+ </a:t>
            </a:r>
            <a:r>
              <a:rPr lang="en-US" sz="2000" dirty="0" smtClean="0">
                <a:solidFill>
                  <a:srgbClr val="00B050"/>
                </a:solidFill>
              </a:rPr>
              <a:t>D. </a:t>
            </a:r>
            <a:r>
              <a:rPr lang="en-US" sz="2000" dirty="0" err="1" smtClean="0">
                <a:solidFill>
                  <a:srgbClr val="00B050"/>
                </a:solidFill>
              </a:rPr>
              <a:t>Orecchini</a:t>
            </a:r>
            <a:r>
              <a:rPr lang="en-US" sz="2000" dirty="0" smtClean="0">
                <a:solidFill>
                  <a:srgbClr val="00B050"/>
                </a:solidFill>
              </a:rPr>
              <a:t>, A. </a:t>
            </a:r>
            <a:r>
              <a:rPr lang="en-US" sz="2000" dirty="0" err="1" smtClean="0">
                <a:solidFill>
                  <a:srgbClr val="00B050"/>
                </a:solidFill>
              </a:rPr>
              <a:t>Orlandi</a:t>
            </a:r>
            <a:r>
              <a:rPr lang="en-US" sz="2000" dirty="0" smtClean="0">
                <a:solidFill>
                  <a:srgbClr val="00B050"/>
                </a:solidFill>
              </a:rPr>
              <a:t> (</a:t>
            </a:r>
            <a:r>
              <a:rPr lang="en-US" sz="2000" dirty="0" err="1" smtClean="0">
                <a:solidFill>
                  <a:srgbClr val="00B050"/>
                </a:solidFill>
              </a:rPr>
              <a:t>tecnici</a:t>
            </a:r>
            <a:r>
              <a:rPr lang="en-US" sz="2000" dirty="0" smtClean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23330" y="1281099"/>
            <a:ext cx="80686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</a:rPr>
              <a:t>Attività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>
                <a:solidFill>
                  <a:srgbClr val="0066FF"/>
                </a:solidFill>
              </a:rPr>
              <a:t>del </a:t>
            </a:r>
            <a:r>
              <a:rPr lang="en-US" sz="2400" b="1" dirty="0" err="1">
                <a:solidFill>
                  <a:srgbClr val="0066FF"/>
                </a:solidFill>
              </a:rPr>
              <a:t>gruppo</a:t>
            </a:r>
            <a:r>
              <a:rPr lang="en-US" sz="2400" b="1" dirty="0">
                <a:solidFill>
                  <a:srgbClr val="0066FF"/>
                </a:solidFill>
              </a:rPr>
              <a:t> al Jefferson Lab in Hall B con </a:t>
            </a:r>
            <a:r>
              <a:rPr lang="en-US" sz="2400" b="1" dirty="0" err="1">
                <a:solidFill>
                  <a:srgbClr val="0066FF"/>
                </a:solidFill>
              </a:rPr>
              <a:t>il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rivelatore</a:t>
            </a:r>
            <a:r>
              <a:rPr lang="en-US" sz="2400" b="1" dirty="0">
                <a:solidFill>
                  <a:srgbClr val="0066FF"/>
                </a:solidFill>
              </a:rPr>
              <a:t> CLAS12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66FF"/>
                </a:solidFill>
              </a:rPr>
              <a:t>studio </a:t>
            </a:r>
            <a:r>
              <a:rPr lang="en-US" sz="2400" dirty="0" err="1">
                <a:solidFill>
                  <a:srgbClr val="0066FF"/>
                </a:solidFill>
              </a:rPr>
              <a:t>della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struttura</a:t>
            </a:r>
            <a:r>
              <a:rPr lang="en-US" sz="2400" dirty="0">
                <a:solidFill>
                  <a:srgbClr val="0066FF"/>
                </a:solidFill>
              </a:rPr>
              <a:t> 3D del </a:t>
            </a:r>
            <a:r>
              <a:rPr lang="en-US" sz="2400" dirty="0" err="1">
                <a:solidFill>
                  <a:srgbClr val="0066FF"/>
                </a:solidFill>
              </a:rPr>
              <a:t>nucleone</a:t>
            </a:r>
            <a:endParaRPr lang="en-US" sz="2400" dirty="0">
              <a:solidFill>
                <a:srgbClr val="0066FF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0066FF"/>
                </a:solidFill>
              </a:rPr>
              <a:t>misure</a:t>
            </a:r>
            <a:r>
              <a:rPr lang="en-US" sz="2400" dirty="0">
                <a:solidFill>
                  <a:srgbClr val="0066FF"/>
                </a:solidFill>
              </a:rPr>
              <a:t> di Deep Inelastic Scattering semi-</a:t>
            </a:r>
            <a:r>
              <a:rPr lang="en-US" sz="2400" dirty="0" err="1">
                <a:solidFill>
                  <a:srgbClr val="0066FF"/>
                </a:solidFill>
              </a:rPr>
              <a:t>inclusivo</a:t>
            </a:r>
            <a:r>
              <a:rPr lang="en-US" sz="2400" dirty="0">
                <a:solidFill>
                  <a:srgbClr val="0066FF"/>
                </a:solidFill>
              </a:rPr>
              <a:t> e </a:t>
            </a:r>
            <a:r>
              <a:rPr lang="en-US" sz="2400" dirty="0" err="1">
                <a:solidFill>
                  <a:srgbClr val="0066FF"/>
                </a:solidFill>
              </a:rPr>
              <a:t>esclusivo</a:t>
            </a:r>
            <a:r>
              <a:rPr lang="en-US" sz="2400" dirty="0">
                <a:solidFill>
                  <a:srgbClr val="0066FF"/>
                </a:solidFill>
              </a:rPr>
              <a:t>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0066FF"/>
                </a:solidFill>
              </a:rPr>
              <a:t>estrazione</a:t>
            </a:r>
            <a:r>
              <a:rPr lang="en-US" sz="2400" dirty="0">
                <a:solidFill>
                  <a:srgbClr val="0066FF"/>
                </a:solidFill>
              </a:rPr>
              <a:t> di TMD e GPD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0066FF"/>
                </a:solidFill>
              </a:rPr>
              <a:t>fisici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dei</a:t>
            </a:r>
            <a:r>
              <a:rPr lang="en-US" sz="2400" dirty="0">
                <a:solidFill>
                  <a:srgbClr val="0066FF"/>
                </a:solidFill>
              </a:rPr>
              <a:t> LNF </a:t>
            </a:r>
            <a:r>
              <a:rPr lang="en-US" sz="2400" dirty="0" err="1" smtClean="0">
                <a:solidFill>
                  <a:srgbClr val="0066FF"/>
                </a:solidFill>
              </a:rPr>
              <a:t>spokeperson</a:t>
            </a:r>
            <a:r>
              <a:rPr lang="en-US" sz="2400" dirty="0" smtClean="0">
                <a:solidFill>
                  <a:srgbClr val="0066FF"/>
                </a:solidFill>
              </a:rPr>
              <a:t> </a:t>
            </a:r>
            <a:r>
              <a:rPr lang="en-US" sz="2400" dirty="0">
                <a:solidFill>
                  <a:srgbClr val="0066FF"/>
                </a:solidFill>
              </a:rPr>
              <a:t>di </a:t>
            </a:r>
            <a:r>
              <a:rPr lang="en-US" sz="2400" dirty="0" err="1">
                <a:solidFill>
                  <a:srgbClr val="0066FF"/>
                </a:solidFill>
              </a:rPr>
              <a:t>numerosi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esperimenti</a:t>
            </a:r>
            <a:r>
              <a:rPr lang="en-US" sz="2400" dirty="0">
                <a:solidFill>
                  <a:srgbClr val="0066FF"/>
                </a:solidFill>
              </a:rPr>
              <a:t> in </a:t>
            </a:r>
            <a:r>
              <a:rPr lang="en-US" sz="2400" dirty="0" err="1" smtClean="0">
                <a:solidFill>
                  <a:srgbClr val="0066FF"/>
                </a:solidFill>
              </a:rPr>
              <a:t>corso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smtClean="0">
                <a:solidFill>
                  <a:srgbClr val="0066FF"/>
                </a:solidFill>
              </a:rPr>
              <a:t>o </a:t>
            </a:r>
            <a:r>
              <a:rPr lang="en-US" sz="2400" dirty="0" err="1">
                <a:solidFill>
                  <a:srgbClr val="0066FF"/>
                </a:solidFill>
              </a:rPr>
              <a:t>programmati</a:t>
            </a:r>
            <a:r>
              <a:rPr lang="en-US" sz="2400" dirty="0">
                <a:solidFill>
                  <a:srgbClr val="0066FF"/>
                </a:solidFill>
              </a:rPr>
              <a:t> per </a:t>
            </a:r>
            <a:r>
              <a:rPr lang="en-US" sz="2400" dirty="0" err="1">
                <a:solidFill>
                  <a:srgbClr val="0066FF"/>
                </a:solidFill>
              </a:rPr>
              <a:t>i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prossimi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anni</a:t>
            </a:r>
            <a:r>
              <a:rPr lang="en-US" sz="2400" dirty="0">
                <a:solidFill>
                  <a:srgbClr val="0066FF"/>
                </a:solidFill>
              </a:rPr>
              <a:t> in CLAS12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66FF"/>
                </a:solidFill>
              </a:rPr>
              <a:t>costruzione</a:t>
            </a:r>
            <a:r>
              <a:rPr lang="en-US" sz="2400" dirty="0">
                <a:solidFill>
                  <a:srgbClr val="0066FF"/>
                </a:solidFill>
              </a:rPr>
              <a:t> di un RICH per </a:t>
            </a:r>
            <a:r>
              <a:rPr lang="en-US" sz="2400" dirty="0" err="1">
                <a:solidFill>
                  <a:srgbClr val="0066FF"/>
                </a:solidFill>
              </a:rPr>
              <a:t>l’identificazione</a:t>
            </a:r>
            <a:r>
              <a:rPr lang="en-US" sz="2400" dirty="0">
                <a:solidFill>
                  <a:srgbClr val="0066FF"/>
                </a:solidFill>
              </a:rPr>
              <a:t> di K </a:t>
            </a:r>
            <a:endParaRPr lang="en-US" sz="2400" dirty="0" smtClean="0">
              <a:solidFill>
                <a:srgbClr val="0066FF"/>
              </a:solidFill>
            </a:endParaRPr>
          </a:p>
          <a:p>
            <a:pPr marL="800100" lvl="1" indent="-342900">
              <a:buFont typeface="Courier New" charset="0"/>
              <a:buChar char="o"/>
            </a:pPr>
            <a:r>
              <a:rPr lang="en-US" sz="2400" dirty="0">
                <a:solidFill>
                  <a:srgbClr val="0066FF"/>
                </a:solidFill>
              </a:rPr>
              <a:t>p</a:t>
            </a:r>
            <a:r>
              <a:rPr lang="en-US" sz="2400" dirty="0" smtClean="0">
                <a:solidFill>
                  <a:srgbClr val="0066FF"/>
                </a:solidFill>
              </a:rPr>
              <a:t>rimo modulo </a:t>
            </a:r>
            <a:r>
              <a:rPr lang="en-US" sz="2400" dirty="0" err="1" smtClean="0">
                <a:solidFill>
                  <a:srgbClr val="0066FF"/>
                </a:solidFill>
              </a:rPr>
              <a:t>installato</a:t>
            </a:r>
            <a:r>
              <a:rPr lang="en-US" sz="2400" dirty="0" smtClean="0">
                <a:solidFill>
                  <a:srgbClr val="0066FF"/>
                </a:solidFill>
              </a:rPr>
              <a:t> </a:t>
            </a:r>
            <a:r>
              <a:rPr lang="en-US" sz="2400" dirty="0" err="1" smtClean="0">
                <a:solidFill>
                  <a:srgbClr val="0066FF"/>
                </a:solidFill>
              </a:rPr>
              <a:t>nel</a:t>
            </a:r>
            <a:r>
              <a:rPr lang="en-US" sz="2400" dirty="0" smtClean="0">
                <a:solidFill>
                  <a:srgbClr val="0066FF"/>
                </a:solidFill>
              </a:rPr>
              <a:t> 2018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400" dirty="0">
                <a:solidFill>
                  <a:srgbClr val="0066FF"/>
                </a:solidFill>
              </a:rPr>
              <a:t>s</a:t>
            </a:r>
            <a:r>
              <a:rPr lang="en-US" sz="2400" dirty="0" smtClean="0">
                <a:solidFill>
                  <a:srgbClr val="0066FF"/>
                </a:solidFill>
              </a:rPr>
              <a:t>econdo modulo in </a:t>
            </a:r>
            <a:r>
              <a:rPr lang="en-US" sz="2400" dirty="0" err="1" smtClean="0">
                <a:solidFill>
                  <a:srgbClr val="0066FF"/>
                </a:solidFill>
              </a:rPr>
              <a:t>costruzione</a:t>
            </a:r>
            <a:endParaRPr lang="en-US" sz="2400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037" y="4050006"/>
            <a:ext cx="42753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Altre</a:t>
            </a:r>
            <a:r>
              <a:rPr lang="en-US" sz="2000" b="1" dirty="0"/>
              <a:t> </a:t>
            </a:r>
            <a:r>
              <a:rPr lang="en-US" sz="2000" b="1" dirty="0" err="1" smtClean="0"/>
              <a:t>attività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partecipazione</a:t>
            </a:r>
            <a:r>
              <a:rPr lang="en-US" sz="2000" dirty="0"/>
              <a:t> a EIC con </a:t>
            </a:r>
            <a:r>
              <a:rPr lang="en-US" sz="2000" dirty="0" err="1"/>
              <a:t>piccole</a:t>
            </a:r>
            <a:r>
              <a:rPr lang="en-US" sz="2000" dirty="0"/>
              <a:t> </a:t>
            </a:r>
            <a:r>
              <a:rPr lang="en-US" sz="2000" dirty="0" err="1"/>
              <a:t>percentuali</a:t>
            </a:r>
            <a:r>
              <a:rPr lang="en-US" sz="2000" dirty="0"/>
              <a:t>: modular RICH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partecipazione</a:t>
            </a:r>
            <a:r>
              <a:rPr lang="en-US" sz="2000" dirty="0"/>
              <a:t> a STRONG 2020 in WP </a:t>
            </a:r>
            <a:r>
              <a:rPr lang="en-US" sz="2000" dirty="0" err="1"/>
              <a:t>sulla</a:t>
            </a:r>
            <a:r>
              <a:rPr lang="en-US" sz="2000" dirty="0"/>
              <a:t> </a:t>
            </a:r>
            <a:r>
              <a:rPr lang="en-US" sz="2000" dirty="0" err="1"/>
              <a:t>struttura</a:t>
            </a:r>
            <a:r>
              <a:rPr lang="en-US" sz="2000" dirty="0"/>
              <a:t> del </a:t>
            </a:r>
            <a:r>
              <a:rPr lang="en-US" sz="2000" dirty="0" err="1"/>
              <a:t>nucleone</a:t>
            </a:r>
            <a:r>
              <a:rPr lang="en-US" sz="2000" dirty="0"/>
              <a:t>, </a:t>
            </a:r>
            <a:r>
              <a:rPr lang="en-US" sz="2000" dirty="0" err="1"/>
              <a:t>misura</a:t>
            </a:r>
            <a:r>
              <a:rPr lang="en-US" sz="2000" dirty="0"/>
              <a:t> di GPDs, </a:t>
            </a:r>
            <a:r>
              <a:rPr lang="en-US" sz="2000" dirty="0" err="1"/>
              <a:t>infrastrutture</a:t>
            </a:r>
            <a:r>
              <a:rPr lang="en-US" sz="2000" dirty="0"/>
              <a:t> per </a:t>
            </a:r>
            <a:r>
              <a:rPr lang="en-US" sz="2000" dirty="0" err="1"/>
              <a:t>misure</a:t>
            </a:r>
            <a:r>
              <a:rPr lang="en-US" sz="2000" dirty="0"/>
              <a:t> di DIS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76626" y="261387"/>
            <a:ext cx="2961885" cy="6927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JLAB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3" descr="logo JLab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51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6381"/>
          <a:stretch>
            <a:fillRect/>
          </a:stretch>
        </p:blipFill>
        <p:spPr>
          <a:xfrm>
            <a:off x="7584141" y="653399"/>
            <a:ext cx="4446017" cy="3522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0887" y="80914"/>
            <a:ext cx="4326835" cy="67193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CLAS12 data taking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95" y="747705"/>
            <a:ext cx="65673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CLAS12 restarted the data taking in Feb.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polarized beam on </a:t>
            </a:r>
            <a:r>
              <a:rPr lang="en-US" sz="2300" dirty="0" err="1"/>
              <a:t>unpolarized</a:t>
            </a:r>
            <a:r>
              <a:rPr lang="en-US" sz="2300" dirty="0"/>
              <a:t> liquid </a:t>
            </a:r>
            <a:r>
              <a:rPr lang="en-US" sz="2300" dirty="0" smtClean="0"/>
              <a:t>H </a:t>
            </a:r>
            <a:r>
              <a:rPr lang="en-US" sz="2300" dirty="0"/>
              <a:t>target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polarized beam on </a:t>
            </a:r>
            <a:r>
              <a:rPr lang="en-US" sz="2300" dirty="0" err="1"/>
              <a:t>unpolarized</a:t>
            </a:r>
            <a:r>
              <a:rPr lang="en-US" sz="2300" dirty="0"/>
              <a:t> liquid </a:t>
            </a:r>
            <a:r>
              <a:rPr lang="en-US" sz="2300" dirty="0" smtClean="0"/>
              <a:t>D target </a:t>
            </a:r>
            <a:endParaRPr lang="en-US" sz="23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" y="3262382"/>
            <a:ext cx="3584554" cy="340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45" y="3410085"/>
            <a:ext cx="5072108" cy="331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17872" y="2063601"/>
            <a:ext cx="4824536" cy="1015663"/>
          </a:xfrm>
          <a:prstGeom prst="rect">
            <a:avLst/>
          </a:prstGeom>
          <a:ln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</a:rPr>
              <a:t>First release of preliminary data (hydrogen):</a:t>
            </a:r>
          </a:p>
          <a:p>
            <a:r>
              <a:rPr lang="en-US" sz="2000" dirty="0">
                <a:solidFill>
                  <a:srgbClr val="0066FF"/>
                </a:solidFill>
              </a:rPr>
              <a:t>M. </a:t>
            </a:r>
            <a:r>
              <a:rPr lang="en-US" sz="2000" dirty="0" err="1">
                <a:solidFill>
                  <a:srgbClr val="0066FF"/>
                </a:solidFill>
              </a:rPr>
              <a:t>Mirazita</a:t>
            </a:r>
            <a:r>
              <a:rPr lang="en-US" sz="2000" dirty="0">
                <a:solidFill>
                  <a:srgbClr val="0066FF"/>
                </a:solidFill>
              </a:rPr>
              <a:t>, SPIN conference (Sept. 2018)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66FF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66FF"/>
                </a:solidFill>
              </a:rPr>
              <a:t>+</a:t>
            </a:r>
            <a:r>
              <a:rPr lang="en-US" sz="2000" dirty="0" smtClean="0">
                <a:solidFill>
                  <a:srgbClr val="0066FF"/>
                </a:solidFill>
              </a:rPr>
              <a:t> </a:t>
            </a:r>
            <a:r>
              <a:rPr lang="en-US" sz="2000" dirty="0">
                <a:solidFill>
                  <a:srgbClr val="0066FF"/>
                </a:solidFill>
              </a:rPr>
              <a:t>Beam Spin Asymmetry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6357" y="5392899"/>
            <a:ext cx="2347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One day of data taking</a:t>
            </a:r>
          </a:p>
        </p:txBody>
      </p:sp>
      <p:pic>
        <p:nvPicPr>
          <p:cNvPr id="9" name="Picture 3" descr="logo JLab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0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512" y="761918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CLAS12 </a:t>
            </a:r>
            <a:r>
              <a:rPr lang="en-US" sz="2400" b="1" dirty="0">
                <a:solidFill>
                  <a:srgbClr val="00B050"/>
                </a:solidFill>
              </a:rPr>
              <a:t>experiments</a:t>
            </a:r>
            <a:r>
              <a:rPr lang="en-US" sz="2000" b="1" dirty="0">
                <a:solidFill>
                  <a:srgbClr val="00B050"/>
                </a:solidFill>
              </a:rPr>
              <a:t> with LNF spoke-person (</a:t>
            </a:r>
            <a:r>
              <a:rPr lang="en-US" sz="2000" b="1" dirty="0" err="1">
                <a:solidFill>
                  <a:srgbClr val="00B050"/>
                </a:solidFill>
              </a:rPr>
              <a:t>unpol</a:t>
            </a:r>
            <a:r>
              <a:rPr lang="en-US" sz="2000" b="1" dirty="0">
                <a:solidFill>
                  <a:srgbClr val="00B050"/>
                </a:solidFill>
              </a:rPr>
              <a:t>. target)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Di-hadron BSA in SIDIS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Lambda polarization in SIDIS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DVCS on the neutron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11998" y="2708920"/>
                <a:ext cx="2448299" cy="6863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𝑳𝑼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1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US" b="1" i="1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b="1" i="1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𝑳𝑼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997" y="2708920"/>
                <a:ext cx="2448299" cy="68634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740149" y="4293096"/>
            <a:ext cx="145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 target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8327" y="2155978"/>
            <a:ext cx="8875346" cy="4392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uppo 14"/>
          <p:cNvGrpSpPr/>
          <p:nvPr/>
        </p:nvGrpSpPr>
        <p:grpSpPr>
          <a:xfrm>
            <a:off x="1703513" y="2420889"/>
            <a:ext cx="8857122" cy="4123861"/>
            <a:chOff x="1703513" y="2420889"/>
            <a:chExt cx="8857122" cy="4123861"/>
          </a:xfrm>
        </p:grpSpPr>
        <p:sp>
          <p:nvSpPr>
            <p:cNvPr id="4" name="TextBox 3"/>
            <p:cNvSpPr txBox="1"/>
            <p:nvPr/>
          </p:nvSpPr>
          <p:spPr>
            <a:xfrm>
              <a:off x="1803128" y="2420889"/>
              <a:ext cx="77914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Di-hadron </a:t>
              </a:r>
              <a:r>
                <a:rPr lang="en-US" sz="2000" b="1" dirty="0" err="1"/>
                <a:t>electroproduction</a:t>
              </a:r>
              <a:r>
                <a:rPr lang="en-US" sz="2000" b="1" dirty="0"/>
                <a:t>:		e p </a:t>
              </a:r>
              <a:r>
                <a:rPr lang="en-US" sz="2000" b="1" dirty="0">
                  <a:latin typeface="Calibri"/>
                </a:rPr>
                <a:t>→ e’ </a:t>
              </a:r>
              <a:r>
                <a:rPr lang="en-US" sz="2000" b="1" dirty="0">
                  <a:latin typeface="Symbol" panose="05050102010706020507" pitchFamily="18" charset="2"/>
                </a:rPr>
                <a:t>p</a:t>
              </a:r>
              <a:r>
                <a:rPr lang="en-US" sz="2000" b="1" dirty="0">
                  <a:latin typeface="Calibri"/>
                </a:rPr>
                <a:t>+ </a:t>
              </a:r>
              <a:r>
                <a:rPr lang="en-US" sz="2000" b="1" dirty="0">
                  <a:latin typeface="Symbol" panose="05050102010706020507" pitchFamily="18" charset="2"/>
                </a:rPr>
                <a:t>p</a:t>
              </a:r>
              <a:r>
                <a:rPr lang="en-US" sz="2000" b="1" dirty="0">
                  <a:latin typeface="Calibri"/>
                </a:rPr>
                <a:t>- X</a:t>
              </a:r>
            </a:p>
            <a:p>
              <a:r>
                <a:rPr lang="en-US" sz="2000" b="1" dirty="0">
                  <a:latin typeface="Calibri"/>
                </a:rPr>
                <a:t>Beam Spin Asymmetry:</a:t>
              </a:r>
            </a:p>
            <a:p>
              <a:endParaRPr lang="en-US" sz="2000" b="1" dirty="0">
                <a:latin typeface="Calibri"/>
              </a:endParaRPr>
            </a:p>
            <a:p>
              <a:r>
                <a:rPr lang="en-US" sz="2000" b="1" dirty="0">
                  <a:latin typeface="Calibri"/>
                </a:rPr>
                <a:t>Access to PDF e(x)	→	scalar charge of the nucleon</a:t>
              </a:r>
              <a:endParaRPr lang="en-US" sz="2000" b="1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50" y="4077072"/>
              <a:ext cx="344805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6" y="3887275"/>
              <a:ext cx="3238500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2325881">
              <a:off x="9676290" y="3017106"/>
              <a:ext cx="88434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O. Soto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44272" y="4427820"/>
              <a:ext cx="1812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deuterium target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03513" y="4283250"/>
              <a:ext cx="22976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66FF"/>
                  </a:solidFill>
                </a:rPr>
                <a:t>Analysis in progress on proton and deuterium target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2495600" y="5219908"/>
              <a:ext cx="432048" cy="504056"/>
            </a:xfrm>
            <a:prstGeom prst="downArrow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66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5633" y="5867980"/>
              <a:ext cx="1837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66FF"/>
                  </a:solidFill>
                </a:rPr>
                <a:t>Flavor separation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53403" y="5688784"/>
              <a:ext cx="250722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few hours of data taking</a:t>
              </a: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120887" y="80914"/>
            <a:ext cx="4326835" cy="67193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CLAS12 LNF analysis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8" name="Picture 3" descr="logo JLab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0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054" y="1085209"/>
            <a:ext cx="3953583" cy="338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726" y="789438"/>
            <a:ext cx="896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Extend PID capabilities of CLAS12 to kaons in the 3-8 GeV/c momentum </a:t>
            </a:r>
            <a:r>
              <a:rPr lang="en-US" sz="2000" dirty="0" smtClean="0"/>
              <a:t>range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hybrid solution: proximity gap plus mirror focusing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First module installed in January 2018 and was smoothly operated since </a:t>
            </a:r>
            <a:r>
              <a:rPr lang="en-US" sz="2000" dirty="0" smtClean="0"/>
              <a:t>then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No major hardware problem have been </a:t>
            </a:r>
            <a:r>
              <a:rPr lang="en-US" sz="2000" dirty="0" smtClean="0"/>
              <a:t>reported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38726" y="2177370"/>
            <a:ext cx="7660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FF"/>
                </a:solidFill>
              </a:rPr>
              <a:t>Several quantities continuously monitored at the single channel level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FF"/>
                </a:solidFill>
              </a:rPr>
              <a:t>PMT dark counts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FF"/>
                </a:solidFill>
              </a:rPr>
              <a:t>PMT gains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FF"/>
                </a:solidFill>
              </a:rPr>
              <a:t>FE readout preamp gains and thresholds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FF"/>
                </a:solidFill>
              </a:rPr>
              <a:t>timing performance</a:t>
            </a:r>
          </a:p>
          <a:p>
            <a:r>
              <a:rPr lang="en-US" sz="2000" b="1" dirty="0">
                <a:solidFill>
                  <a:srgbClr val="0066FF"/>
                </a:solidFill>
              </a:rPr>
              <a:t>plus the services: electronics cooling system, nitrogen supply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21" y="4110743"/>
            <a:ext cx="3416010" cy="262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44" y="4116362"/>
            <a:ext cx="3386770" cy="261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8630" y="6138490"/>
            <a:ext cx="206698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Pedestal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average few mV</a:t>
            </a:r>
          </a:p>
        </p:txBody>
      </p:sp>
      <p:sp>
        <p:nvSpPr>
          <p:cNvPr id="9" name="Rectangle 8"/>
          <p:cNvSpPr/>
          <p:nvPr/>
        </p:nvSpPr>
        <p:spPr>
          <a:xfrm>
            <a:off x="7896488" y="5972507"/>
            <a:ext cx="21568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dark counts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99% below 100 Hz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20888" y="80914"/>
            <a:ext cx="1431544" cy="67193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RICH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" name="Picture 3" descr="logo JLab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99656" y="980728"/>
            <a:ext cx="5760640" cy="57606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200" dirty="0">
                <a:latin typeface="Comic Sans MS" pitchFamily="66" charset="0"/>
              </a:rPr>
              <a:t>Funding </a:t>
            </a:r>
            <a:r>
              <a:rPr lang="en-US" sz="2200" dirty="0" smtClean="0">
                <a:latin typeface="Comic Sans MS" pitchFamily="66" charset="0"/>
              </a:rPr>
              <a:t>2019, </a:t>
            </a:r>
            <a:r>
              <a:rPr lang="en-US" sz="2200" dirty="0">
                <a:solidFill>
                  <a:srgbClr val="C00000"/>
                </a:solidFill>
                <a:latin typeface="Comic Sans MS" pitchFamily="66" charset="0"/>
              </a:rPr>
              <a:t>SJ </a:t>
            </a:r>
            <a:r>
              <a:rPr lang="en-US" sz="2200" dirty="0" smtClean="0">
                <a:solidFill>
                  <a:srgbClr val="C00000"/>
                </a:solidFill>
                <a:latin typeface="Comic Sans MS" pitchFamily="66" charset="0"/>
              </a:rPr>
              <a:t>2019 </a:t>
            </a:r>
            <a:r>
              <a:rPr lang="en-US" sz="2200" dirty="0">
                <a:latin typeface="Comic Sans MS" pitchFamily="66" charset="0"/>
              </a:rPr>
              <a:t>at the level of 0.5 </a:t>
            </a:r>
            <a:r>
              <a:rPr lang="en-US" sz="2200" dirty="0" err="1">
                <a:latin typeface="Comic Sans MS" pitchFamily="66" charset="0"/>
              </a:rPr>
              <a:t>kE</a:t>
            </a:r>
            <a:r>
              <a:rPr lang="en-US" sz="2200" dirty="0">
                <a:latin typeface="Comic Sans MS" pitchFamily="66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554" y="5446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Nuclear Physics Exp. @ LNF in 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2019</a:t>
            </a:r>
            <a:endParaRPr lang="en-US" sz="3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2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85472"/>
              </p:ext>
            </p:extLst>
          </p:nvPr>
        </p:nvGraphicFramePr>
        <p:xfrm>
          <a:off x="324580" y="1673519"/>
          <a:ext cx="11529792" cy="4206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088"/>
                <a:gridCol w="1281088"/>
                <a:gridCol w="1281088"/>
                <a:gridCol w="1281088"/>
                <a:gridCol w="1281088"/>
                <a:gridCol w="1281088"/>
                <a:gridCol w="1281088"/>
                <a:gridCol w="1281088"/>
                <a:gridCol w="1281088"/>
              </a:tblGrid>
              <a:tr h="525847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Exp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Tec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APP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INV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OTHER</a:t>
                      </a:r>
                      <a:endParaRPr lang="it-IT" dirty="0"/>
                    </a:p>
                  </a:txBody>
                  <a:tcPr/>
                </a:tc>
              </a:tr>
              <a:tr h="525847">
                <a:tc>
                  <a:txBody>
                    <a:bodyPr/>
                    <a:lstStyle/>
                    <a:p>
                      <a:r>
                        <a:rPr lang="it-IT" dirty="0" smtClean="0"/>
                        <a:t>ALICE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</a:t>
                      </a:r>
                      <a:r>
                        <a:rPr lang="it-IT" baseline="0" dirty="0" smtClean="0"/>
                        <a:t>   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4.5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11.5</a:t>
                      </a:r>
                      <a:endParaRPr lang="it-IT" dirty="0"/>
                    </a:p>
                  </a:txBody>
                  <a:tcPr/>
                </a:tc>
              </a:tr>
              <a:tr h="525847">
                <a:tc>
                  <a:txBody>
                    <a:bodyPr/>
                    <a:lstStyle/>
                    <a:p>
                      <a:r>
                        <a:rPr lang="it-IT" dirty="0" smtClean="0"/>
                        <a:t>FOOT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2.1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95   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8.5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0.5</a:t>
                      </a:r>
                      <a:endParaRPr lang="it-IT" dirty="0"/>
                    </a:p>
                  </a:txBody>
                  <a:tcPr/>
                </a:tc>
              </a:tr>
              <a:tr h="525847">
                <a:tc>
                  <a:txBody>
                    <a:bodyPr/>
                    <a:lstStyle/>
                    <a:p>
                      <a:r>
                        <a:rPr lang="it-IT" dirty="0" smtClean="0"/>
                        <a:t>JLAB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3.2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</a:tr>
              <a:tr h="525847">
                <a:tc>
                  <a:txBody>
                    <a:bodyPr/>
                    <a:lstStyle/>
                    <a:p>
                      <a:r>
                        <a:rPr lang="it-IT" dirty="0" smtClean="0"/>
                        <a:t>KAONNIS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14.7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21.5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</a:t>
                      </a:r>
                      <a:endParaRPr lang="it-IT" dirty="0"/>
                    </a:p>
                  </a:txBody>
                  <a:tcPr/>
                </a:tc>
              </a:tr>
              <a:tr h="525847">
                <a:tc>
                  <a:txBody>
                    <a:bodyPr/>
                    <a:lstStyle/>
                    <a:p>
                      <a:r>
                        <a:rPr lang="it-IT" dirty="0" smtClean="0"/>
                        <a:t>MAMBO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1.2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   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3.5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25847">
                <a:tc>
                  <a:txBody>
                    <a:bodyPr/>
                    <a:lstStyle/>
                    <a:p>
                      <a:r>
                        <a:rPr lang="it-IT" dirty="0" smtClean="0"/>
                        <a:t>VIP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6.4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   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12.5   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</a:t>
                      </a:r>
                      <a:endParaRPr lang="it-IT" dirty="0"/>
                    </a:p>
                  </a:txBody>
                  <a:tcPr/>
                </a:tc>
              </a:tr>
              <a:tr h="525847">
                <a:tc>
                  <a:txBody>
                    <a:bodyPr/>
                    <a:lstStyle/>
                    <a:p>
                      <a:r>
                        <a:rPr lang="it-IT" dirty="0" smtClean="0"/>
                        <a:t>DTZ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37.6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265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85010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RICH </a:t>
            </a:r>
            <a:r>
              <a:rPr lang="en-US" sz="4000" b="1" dirty="0">
                <a:solidFill>
                  <a:srgbClr val="C00000"/>
                </a:solidFill>
              </a:rPr>
              <a:t>Time calibration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486" y="625597"/>
            <a:ext cx="1194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time calibration is performed against the vertex time provided by the CLAS12 detector. Two steps process: 1) time offsets, one per channel; 2) time walks, one function per PMT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7" y="1396414"/>
            <a:ext cx="4473347" cy="296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35" y="1468604"/>
            <a:ext cx="4255757" cy="28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02" y="4393736"/>
            <a:ext cx="3386439" cy="234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3904" y="5510383"/>
            <a:ext cx="17778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&lt;</a:t>
            </a:r>
            <a:r>
              <a:rPr lang="en-US" sz="1600" b="1" dirty="0">
                <a:latin typeface="Symbol" panose="05050102010706020507" pitchFamily="18" charset="2"/>
              </a:rPr>
              <a:t>s</a:t>
            </a:r>
            <a:r>
              <a:rPr lang="en-US" sz="1600" b="1" dirty="0"/>
              <a:t>&gt;=0.59 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479506"/>
            <a:ext cx="3609328" cy="223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60904" y="4905833"/>
            <a:ext cx="269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Required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&lt;1 ns to distinguish direct from reflected photons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u="sng" dirty="0"/>
              <a:t>achieved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425" y="4539406"/>
            <a:ext cx="33864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66FF"/>
                </a:solidFill>
              </a:rPr>
              <a:t>Time resolution</a:t>
            </a:r>
          </a:p>
        </p:txBody>
      </p:sp>
      <p:pic>
        <p:nvPicPr>
          <p:cNvPr id="11" name="Picture 3" descr="logo JLab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RICH Cherenkov angle reconstruction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08920"/>
            <a:ext cx="4046029" cy="386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3512" y="713665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Analytic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exact calculation, but valid only for direct detection of the photons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Ray tracing solution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assumes prior knowledge of the aerogel refractive 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valid for any photon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734790"/>
            <a:ext cx="3960440" cy="379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0027" y="2390628"/>
            <a:ext cx="182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Fully direct 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02637" y="2348880"/>
            <a:ext cx="2537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Partially reflected ring</a:t>
            </a:r>
          </a:p>
        </p:txBody>
      </p:sp>
      <p:pic>
        <p:nvPicPr>
          <p:cNvPr id="8" name="Picture 3" descr="logo JLab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822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92211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RICH PID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1" y="903041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</a:rPr>
              <a:t>Electrons identified in CLAS12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clear RICH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saturated Cherenkov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cannot distinguish from </a:t>
            </a:r>
            <a:r>
              <a:rPr lang="en-US" sz="2000" dirty="0" err="1">
                <a:solidFill>
                  <a:srgbClr val="0066FF"/>
                </a:solidFill>
              </a:rPr>
              <a:t>pions</a:t>
            </a:r>
            <a:endParaRPr lang="en-US" sz="2000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999" y="898938"/>
            <a:ext cx="4909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Hadrons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pion band partly overlap with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well separated kaon signal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34" y="2282527"/>
            <a:ext cx="3722841" cy="437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1" y="2348881"/>
            <a:ext cx="6373173" cy="41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logo JLab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812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835" y="39757"/>
            <a:ext cx="3611217" cy="8092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RICH </a:t>
            </a:r>
            <a:r>
              <a:rPr lang="en-US" sz="4000" b="1" dirty="0">
                <a:solidFill>
                  <a:srgbClr val="C00000"/>
                </a:solidFill>
              </a:rPr>
              <a:t>module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268" y="849019"/>
            <a:ext cx="11596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second module of the RICH will have the same geometry of the first one with minimal modifications</a:t>
            </a:r>
          </a:p>
          <a:p>
            <a:r>
              <a:rPr lang="en-US" sz="2400" dirty="0"/>
              <a:t>The construction started last year: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aerogel purchase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purchase of planar mirrors almost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mechanical structure construction started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readout chips purchased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MAPMTs: started (by </a:t>
            </a:r>
            <a:r>
              <a:rPr lang="en-US" sz="2400" dirty="0" err="1"/>
              <a:t>JLab</a:t>
            </a:r>
            <a:r>
              <a:rPr lang="en-US" sz="24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be started: spherical mirrors, production of the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Installation in CLAS12 foreseen in 2021</a:t>
            </a:r>
          </a:p>
        </p:txBody>
      </p:sp>
      <p:pic>
        <p:nvPicPr>
          <p:cNvPr id="4" name="Picture 3" descr="logo JLab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390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922114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Richieste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559399" y="894730"/>
            <a:ext cx="10596282" cy="475787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b="1" u="sng" dirty="0" err="1">
                <a:solidFill>
                  <a:srgbClr val="0070C0"/>
                </a:solidFill>
              </a:rPr>
              <a:t>Richieste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finanziarie</a:t>
            </a:r>
            <a:endParaRPr lang="en-US" sz="2800" b="1" u="sng" dirty="0">
              <a:solidFill>
                <a:srgbClr val="0070C0"/>
              </a:solidFill>
            </a:endParaRPr>
          </a:p>
          <a:p>
            <a:endParaRPr sz="800" dirty="0">
              <a:solidFill>
                <a:prstClr val="black"/>
              </a:solidFill>
            </a:endParaRPr>
          </a:p>
          <a:p>
            <a:r>
              <a:rPr lang="en-US" sz="2400" b="1" dirty="0" err="1">
                <a:solidFill>
                  <a:srgbClr val="000000"/>
                </a:solidFill>
              </a:rPr>
              <a:t>Apparati</a:t>
            </a:r>
            <a:r>
              <a:rPr lang="en-US" sz="2400" b="1" dirty="0">
                <a:solidFill>
                  <a:srgbClr val="000000"/>
                </a:solidFill>
              </a:rPr>
              <a:t>		200k (photodetectors and spherical mirrors)</a:t>
            </a:r>
          </a:p>
          <a:p>
            <a:r>
              <a:rPr lang="en-US" sz="2400" b="1" dirty="0" err="1">
                <a:solidFill>
                  <a:srgbClr val="000000"/>
                </a:solidFill>
              </a:rPr>
              <a:t>Consumo</a:t>
            </a:r>
            <a:r>
              <a:rPr lang="en-US" sz="2400" b="1" dirty="0">
                <a:solidFill>
                  <a:srgbClr val="000000"/>
                </a:solidFill>
              </a:rPr>
              <a:t>		3k</a:t>
            </a:r>
          </a:p>
          <a:p>
            <a:r>
              <a:rPr lang="en-US" sz="2400" b="1" dirty="0" err="1">
                <a:solidFill>
                  <a:srgbClr val="000000"/>
                </a:solidFill>
              </a:rPr>
              <a:t>Trasporti</a:t>
            </a:r>
            <a:r>
              <a:rPr lang="en-US" sz="2400" b="1" dirty="0">
                <a:solidFill>
                  <a:srgbClr val="000000"/>
                </a:solidFill>
              </a:rPr>
              <a:t>		5k</a:t>
            </a:r>
            <a:endParaRPr dirty="0">
              <a:solidFill>
                <a:prstClr val="black"/>
              </a:solidFill>
            </a:endParaRPr>
          </a:p>
          <a:p>
            <a:r>
              <a:rPr lang="en-US" sz="2400" b="1" dirty="0" err="1">
                <a:solidFill>
                  <a:srgbClr val="000000"/>
                </a:solidFill>
              </a:rPr>
              <a:t>Missioni</a:t>
            </a:r>
            <a:r>
              <a:rPr lang="en-US" sz="2400" b="1" dirty="0">
                <a:solidFill>
                  <a:srgbClr val="000000"/>
                </a:solidFill>
              </a:rPr>
              <a:t>		35k</a:t>
            </a:r>
          </a:p>
          <a:p>
            <a:endParaRPr lang="en-US" sz="2400" b="1" dirty="0">
              <a:solidFill>
                <a:srgbClr val="000000"/>
              </a:solidFill>
            </a:endParaRPr>
          </a:p>
          <a:p>
            <a:r>
              <a:rPr lang="en-US" sz="2800" b="1" u="sng" dirty="0" err="1">
                <a:solidFill>
                  <a:srgbClr val="0070C0"/>
                </a:solidFill>
              </a:rPr>
              <a:t>Richieste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ai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servizi</a:t>
            </a:r>
            <a:endParaRPr lang="en-US" sz="2800" b="1" u="sng" dirty="0">
              <a:solidFill>
                <a:srgbClr val="0070C0"/>
              </a:solidFill>
            </a:endParaRPr>
          </a:p>
          <a:p>
            <a:r>
              <a:rPr lang="en-US" sz="2400" b="1" dirty="0" err="1">
                <a:solidFill>
                  <a:srgbClr val="000000"/>
                </a:solidFill>
              </a:rPr>
              <a:t>Progettazione</a:t>
            </a:r>
            <a:r>
              <a:rPr lang="en-US" sz="2400" b="1" dirty="0">
                <a:solidFill>
                  <a:srgbClr val="000000"/>
                </a:solidFill>
              </a:rPr>
              <a:t>			6 </a:t>
            </a:r>
            <a:r>
              <a:rPr lang="en-US" sz="2400" b="1" dirty="0" err="1">
                <a:solidFill>
                  <a:srgbClr val="000000"/>
                </a:solidFill>
              </a:rPr>
              <a:t>m.u</a:t>
            </a:r>
            <a:r>
              <a:rPr lang="en-US" sz="2400" b="1" dirty="0">
                <a:solidFill>
                  <a:srgbClr val="000000"/>
                </a:solidFill>
              </a:rPr>
              <a:t>.	</a:t>
            </a:r>
            <a:r>
              <a:rPr lang="en-US" sz="2400" b="1" dirty="0" err="1">
                <a:solidFill>
                  <a:srgbClr val="000000"/>
                </a:solidFill>
              </a:rPr>
              <a:t>costruzione</a:t>
            </a:r>
            <a:r>
              <a:rPr lang="en-US" sz="2400" b="1" dirty="0">
                <a:solidFill>
                  <a:srgbClr val="000000"/>
                </a:solidFill>
              </a:rPr>
              <a:t> secondo </a:t>
            </a:r>
            <a:r>
              <a:rPr lang="en-US" sz="2400" b="1" dirty="0" err="1">
                <a:solidFill>
                  <a:srgbClr val="000000"/>
                </a:solidFill>
              </a:rPr>
              <a:t>settore</a:t>
            </a:r>
            <a:r>
              <a:rPr lang="en-US" sz="2400" b="1" dirty="0">
                <a:solidFill>
                  <a:srgbClr val="000000"/>
                </a:solidFill>
              </a:rPr>
              <a:t> 	</a:t>
            </a:r>
            <a:r>
              <a:rPr lang="en-US" sz="2400" b="1" dirty="0" smtClean="0">
                <a:solidFill>
                  <a:srgbClr val="000000"/>
                </a:solidFill>
              </a:rPr>
              <a:t>RICH 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b="1" dirty="0" err="1">
                <a:solidFill>
                  <a:srgbClr val="000000"/>
                </a:solidFill>
              </a:rPr>
              <a:t>Officina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meccanica</a:t>
            </a:r>
            <a:r>
              <a:rPr lang="en-US" sz="2400" b="1" dirty="0">
                <a:solidFill>
                  <a:srgbClr val="000000"/>
                </a:solidFill>
              </a:rPr>
              <a:t>		</a:t>
            </a:r>
            <a:r>
              <a:rPr lang="en-US" sz="2400" b="1" dirty="0" err="1">
                <a:solidFill>
                  <a:srgbClr val="000000"/>
                </a:solidFill>
              </a:rPr>
              <a:t>attacchi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specchi</a:t>
            </a:r>
            <a:endParaRPr lang="en-US" sz="2400" b="1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				</a:t>
            </a:r>
            <a:r>
              <a:rPr lang="en-US" sz="2400" b="1" dirty="0" err="1">
                <a:solidFill>
                  <a:srgbClr val="000000"/>
                </a:solidFill>
              </a:rPr>
              <a:t>sistema</a:t>
            </a:r>
            <a:r>
              <a:rPr lang="en-US" sz="2400" b="1" dirty="0">
                <a:solidFill>
                  <a:srgbClr val="000000"/>
                </a:solidFill>
              </a:rPr>
              <a:t> di cooling</a:t>
            </a:r>
          </a:p>
          <a:p>
            <a:r>
              <a:rPr lang="en-US" sz="2400" b="1" dirty="0" err="1">
                <a:solidFill>
                  <a:srgbClr val="000000"/>
                </a:solidFill>
              </a:rPr>
              <a:t>Prototipazione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rapida</a:t>
            </a:r>
            <a:r>
              <a:rPr lang="en-US" sz="2400" b="1" dirty="0">
                <a:solidFill>
                  <a:srgbClr val="000000"/>
                </a:solidFill>
              </a:rPr>
              <a:t> (3D)	</a:t>
            </a:r>
            <a:r>
              <a:rPr lang="en-US" sz="2400" b="1" dirty="0" err="1">
                <a:solidFill>
                  <a:srgbClr val="000000"/>
                </a:solidFill>
              </a:rPr>
              <a:t>vari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componenti</a:t>
            </a:r>
            <a:r>
              <a:rPr lang="en-US" sz="2400" b="1" dirty="0">
                <a:solidFill>
                  <a:srgbClr val="000000"/>
                </a:solidFill>
              </a:rPr>
              <a:t> RICH 	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endParaRPr dirty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1" y="5765194"/>
            <a:ext cx="833202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RICHIESTE DA </a:t>
            </a:r>
            <a:r>
              <a:rPr lang="en-US" sz="2000" b="1" dirty="0" smtClean="0">
                <a:solidFill>
                  <a:srgbClr val="FF0000"/>
                </a:solidFill>
              </a:rPr>
              <a:t>DISCUTERE </a:t>
            </a:r>
            <a:r>
              <a:rPr lang="en-US" sz="2000" b="1" dirty="0">
                <a:solidFill>
                  <a:srgbClr val="FF0000"/>
                </a:solidFill>
              </a:rPr>
              <a:t>NELLA PROSSIMA RIUNIONE NAZIONALE DI JLAB12</a:t>
            </a:r>
          </a:p>
        </p:txBody>
      </p:sp>
      <p:pic>
        <p:nvPicPr>
          <p:cNvPr id="6" name="Picture 3" descr="logo JLab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555" y="14067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3516920"/>
            <a:ext cx="4058090" cy="332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850106"/>
          </a:xfrm>
        </p:spPr>
        <p:txBody>
          <a:bodyPr/>
          <a:lstStyle/>
          <a:p>
            <a:r>
              <a:rPr lang="en-US" b="1" u="sng" dirty="0" smtClean="0"/>
              <a:t>EIC activity</a:t>
            </a:r>
            <a:endParaRPr lang="en-US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82290" y="681197"/>
            <a:ext cx="303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srgbClr val="0066FF"/>
                </a:solidFill>
              </a:rPr>
              <a:t>Ricercatori</a:t>
            </a:r>
            <a:r>
              <a:rPr lang="en-US" u="sng" dirty="0">
                <a:solidFill>
                  <a:srgbClr val="0066FF"/>
                </a:solidFill>
              </a:rPr>
              <a:t>/</a:t>
            </a:r>
            <a:r>
              <a:rPr lang="en-US" u="sng" dirty="0" err="1">
                <a:solidFill>
                  <a:srgbClr val="0066FF"/>
                </a:solidFill>
              </a:rPr>
              <a:t>Tecnologi</a:t>
            </a:r>
            <a:endParaRPr lang="en-US" u="sng" dirty="0">
              <a:solidFill>
                <a:srgbClr val="0066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rgbClr val="0066FF"/>
                </a:solidFill>
              </a:rPr>
              <a:t>Lucherini</a:t>
            </a:r>
            <a:r>
              <a:rPr lang="en-US" dirty="0">
                <a:solidFill>
                  <a:srgbClr val="0066FF"/>
                </a:solidFill>
              </a:rPr>
              <a:t> 	    0.1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66FF"/>
                </a:solidFill>
              </a:rPr>
              <a:t>M. </a:t>
            </a:r>
            <a:r>
              <a:rPr lang="en-US" b="1" dirty="0" err="1">
                <a:solidFill>
                  <a:srgbClr val="0066FF"/>
                </a:solidFill>
              </a:rPr>
              <a:t>Mirazita</a:t>
            </a:r>
            <a:r>
              <a:rPr lang="en-US" dirty="0">
                <a:solidFill>
                  <a:srgbClr val="0066FF"/>
                </a:solidFill>
              </a:rPr>
              <a:t>	    0.1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66FF"/>
                </a:solidFill>
              </a:rPr>
              <a:t>P. Rossi	    0.1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192" y="216425"/>
            <a:ext cx="5142808" cy="3139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1439" y="1868372"/>
            <a:ext cx="162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JLEIC detector </a:t>
            </a:r>
          </a:p>
          <a:p>
            <a:r>
              <a:rPr lang="en-US" b="1" dirty="0"/>
              <a:t>(</a:t>
            </a:r>
            <a:r>
              <a:rPr lang="en-US" b="1" dirty="0" err="1"/>
              <a:t>JLab</a:t>
            </a:r>
            <a:r>
              <a:rPr lang="en-US" b="1" dirty="0"/>
              <a:t> proposal)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769" y="2054529"/>
            <a:ext cx="59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R&amp;D activity on the 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modular RICH (</a:t>
            </a:r>
            <a:r>
              <a:rPr lang="en-US" sz="2400" dirty="0" err="1"/>
              <a:t>mRICH</a:t>
            </a:r>
            <a:r>
              <a:rPr lang="en-US" sz="2400" dirty="0"/>
              <a:t>): electron end-cap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dual RICH (</a:t>
            </a:r>
            <a:r>
              <a:rPr lang="en-US" sz="2400" dirty="0" err="1"/>
              <a:t>dRICH</a:t>
            </a:r>
            <a:r>
              <a:rPr lang="en-US" sz="2400" dirty="0"/>
              <a:t>): hadron end-cap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465" y="3272113"/>
            <a:ext cx="9028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</a:rPr>
              <a:t>Testbeam</a:t>
            </a:r>
            <a:r>
              <a:rPr lang="en-US" sz="2000" dirty="0">
                <a:solidFill>
                  <a:srgbClr val="00B050"/>
                </a:solidFill>
              </a:rPr>
              <a:t> at </a:t>
            </a:r>
            <a:r>
              <a:rPr lang="en-US" sz="2000" dirty="0" err="1">
                <a:solidFill>
                  <a:srgbClr val="00B050"/>
                </a:solidFill>
              </a:rPr>
              <a:t>Fermilab</a:t>
            </a:r>
            <a:r>
              <a:rPr lang="en-US" sz="2000" dirty="0">
                <a:solidFill>
                  <a:srgbClr val="00B050"/>
                </a:solidFill>
              </a:rPr>
              <a:t> in 2018 with a prototype of a </a:t>
            </a:r>
            <a:r>
              <a:rPr lang="en-US" sz="2000" dirty="0" err="1">
                <a:solidFill>
                  <a:srgbClr val="00B050"/>
                </a:solidFill>
              </a:rPr>
              <a:t>mRICH</a:t>
            </a:r>
            <a:r>
              <a:rPr lang="en-US" sz="2000" dirty="0">
                <a:solidFill>
                  <a:srgbClr val="00B050"/>
                </a:solidFill>
              </a:rPr>
              <a:t>, analysis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1 aerogel tile, 4 H13700 and Fresnel lens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0" y="4024856"/>
            <a:ext cx="2958094" cy="263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14" y="4024856"/>
            <a:ext cx="2804538" cy="254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673" y="4443078"/>
            <a:ext cx="1738823" cy="140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37269" y="4651223"/>
            <a:ext cx="1083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Ring radius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215886" y="773899"/>
            <a:ext cx="36818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CSN3: </a:t>
            </a:r>
          </a:p>
          <a:p>
            <a:r>
              <a:rPr lang="en-US" sz="1600" dirty="0" err="1" smtClean="0">
                <a:solidFill>
                  <a:srgbClr val="7030A0"/>
                </a:solidFill>
              </a:rPr>
              <a:t>apertura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 err="1" smtClean="0">
                <a:solidFill>
                  <a:srgbClr val="7030A0"/>
                </a:solidFill>
              </a:rPr>
              <a:t>sigla</a:t>
            </a:r>
            <a:r>
              <a:rPr lang="en-US" sz="1600" dirty="0" smtClean="0">
                <a:solidFill>
                  <a:srgbClr val="7030A0"/>
                </a:solidFill>
              </a:rPr>
              <a:t> 2019 come </a:t>
            </a:r>
            <a:r>
              <a:rPr lang="en-US" sz="1600" dirty="0" err="1" smtClean="0">
                <a:solidFill>
                  <a:srgbClr val="7030A0"/>
                </a:solidFill>
              </a:rPr>
              <a:t>EIC_net</a:t>
            </a:r>
            <a:r>
              <a:rPr lang="en-US" sz="1600" dirty="0" smtClean="0">
                <a:solidFill>
                  <a:srgbClr val="7030A0"/>
                </a:solidFill>
              </a:rPr>
              <a:t> sotto DTZ (5 FTE) </a:t>
            </a:r>
          </a:p>
          <a:p>
            <a:r>
              <a:rPr lang="en-US" sz="1600" dirty="0" err="1" smtClean="0">
                <a:solidFill>
                  <a:srgbClr val="7030A0"/>
                </a:solidFill>
              </a:rPr>
              <a:t>Responsabile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 err="1" smtClean="0">
                <a:solidFill>
                  <a:srgbClr val="7030A0"/>
                </a:solidFill>
              </a:rPr>
              <a:t>Nazionale</a:t>
            </a:r>
            <a:r>
              <a:rPr lang="en-US" sz="1600" dirty="0" smtClean="0">
                <a:solidFill>
                  <a:srgbClr val="7030A0"/>
                </a:solidFill>
              </a:rPr>
              <a:t> S. </a:t>
            </a:r>
            <a:r>
              <a:rPr lang="en-US" sz="1600" dirty="0" err="1" smtClean="0">
                <a:solidFill>
                  <a:srgbClr val="7030A0"/>
                </a:solidFill>
              </a:rPr>
              <a:t>Dalla</a:t>
            </a:r>
            <a:r>
              <a:rPr lang="en-US" sz="1600" dirty="0" smtClean="0">
                <a:solidFill>
                  <a:srgbClr val="7030A0"/>
                </a:solidFill>
              </a:rPr>
              <a:t> Torre (TS)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3245023" y="4654878"/>
            <a:ext cx="58028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RICHIESTE</a:t>
            </a:r>
          </a:p>
          <a:p>
            <a:r>
              <a:rPr lang="en-US" dirty="0"/>
              <a:t>4k </a:t>
            </a:r>
            <a:r>
              <a:rPr lang="en-US" dirty="0" err="1"/>
              <a:t>consumo</a:t>
            </a:r>
            <a:r>
              <a:rPr lang="en-US" dirty="0"/>
              <a:t> e </a:t>
            </a:r>
            <a:r>
              <a:rPr lang="en-US" dirty="0" err="1"/>
              <a:t>missioni</a:t>
            </a:r>
            <a:r>
              <a:rPr lang="en-US" dirty="0"/>
              <a:t> 2.5k+2k </a:t>
            </a:r>
            <a:r>
              <a:rPr lang="en-US" dirty="0" err="1"/>
              <a:t>sj</a:t>
            </a:r>
            <a:r>
              <a:rPr lang="en-US" dirty="0"/>
              <a:t> per test </a:t>
            </a:r>
            <a:r>
              <a:rPr lang="en-US" dirty="0" err="1"/>
              <a:t>prototipo</a:t>
            </a:r>
            <a:r>
              <a:rPr lang="en-US" dirty="0"/>
              <a:t> </a:t>
            </a:r>
            <a:r>
              <a:rPr lang="en-US" dirty="0" err="1"/>
              <a:t>dRICH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355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705603" y="116632"/>
            <a:ext cx="3254675" cy="830882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defTabSz="457200"/>
            <a:r>
              <a:rPr lang="en-US" sz="2400" dirty="0">
                <a:solidFill>
                  <a:srgbClr val="0070C0"/>
                </a:solidFill>
              </a:rPr>
              <a:t>2 researchers for 1.2 FTE</a:t>
            </a:r>
          </a:p>
          <a:p>
            <a:pPr defTabSz="457200"/>
            <a:r>
              <a:rPr lang="en-US" sz="2400" dirty="0">
                <a:solidFill>
                  <a:srgbClr val="0070C0"/>
                </a:solidFill>
              </a:rPr>
              <a:t>Total INFN ~11 FTE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6606480" y="44624"/>
            <a:ext cx="3810000" cy="1264847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 defTabSz="457200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37425" y="4879420"/>
            <a:ext cx="4199412" cy="1631101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pPr defTabSz="457200"/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  LNF responsibilities (Levi Sandri):</a:t>
            </a:r>
          </a:p>
          <a:p>
            <a:pPr marL="342474" indent="-342474" defTabSz="457200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Co-spokesperson BGO-OD</a:t>
            </a:r>
          </a:p>
          <a:p>
            <a:pPr marL="342474" indent="-342474" defTabSz="457200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RN</a:t>
            </a:r>
          </a:p>
          <a:p>
            <a:pPr marL="342474" indent="-342474" defTabSz="457200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MC coordinator</a:t>
            </a:r>
          </a:p>
          <a:p>
            <a:pPr marL="342474" indent="-342474" defTabSz="457200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latin typeface="Symbol" charset="2"/>
                <a:ea typeface="Arial Unicode MS" pitchFamily="34" charset="-128"/>
                <a:cs typeface="Symbol" charset="2"/>
              </a:rPr>
              <a:t>h</a:t>
            </a: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’ beam asymmetry and x-sect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3937425" y="4808307"/>
            <a:ext cx="3766126" cy="1783612"/>
          </a:xfrm>
          <a:prstGeom prst="roundRect">
            <a:avLst>
              <a:gd name="adj" fmla="val 13258"/>
            </a:avLst>
          </a:prstGeom>
          <a:noFill/>
          <a:ln w="12700">
            <a:solidFill>
              <a:srgbClr val="B5A2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 defTabSz="457200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CasellaDiTesto 4"/>
          <p:cNvSpPr txBox="1"/>
          <p:nvPr/>
        </p:nvSpPr>
        <p:spPr>
          <a:xfrm>
            <a:off x="8784208" y="4818591"/>
            <a:ext cx="2825921" cy="1631101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pPr defTabSz="457200"/>
            <a:r>
              <a:rPr lang="en-US" sz="2000" dirty="0">
                <a:solidFill>
                  <a:srgbClr val="660066"/>
                </a:solidFill>
              </a:rPr>
              <a:t>hardware responsibilities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BGO (+ Roma2)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Barrel (+ ISS)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MRPC (+ Roma2)</a:t>
            </a:r>
          </a:p>
          <a:p>
            <a:pPr defTabSz="457200"/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10" name="Rettangolo arrotondato 5"/>
          <p:cNvSpPr/>
          <p:nvPr/>
        </p:nvSpPr>
        <p:spPr>
          <a:xfrm>
            <a:off x="8721006" y="4808307"/>
            <a:ext cx="2952327" cy="1488874"/>
          </a:xfrm>
          <a:prstGeom prst="roundRect">
            <a:avLst/>
          </a:prstGeom>
          <a:noFill/>
          <a:ln w="15875">
            <a:solidFill>
              <a:srgbClr val="66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 defTabSz="457200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CasellaDiTesto 3"/>
          <p:cNvSpPr txBox="1"/>
          <p:nvPr/>
        </p:nvSpPr>
        <p:spPr>
          <a:xfrm>
            <a:off x="2993844" y="25205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activities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209329" y="1631359"/>
            <a:ext cx="6400800" cy="236834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000" dirty="0">
                <a:solidFill>
                  <a:srgbClr val="246227"/>
                </a:solidFill>
              </a:rPr>
              <a:t>Nucleon excited states via meson </a:t>
            </a:r>
            <a:r>
              <a:rPr lang="en-US" sz="2000" dirty="0" err="1">
                <a:solidFill>
                  <a:srgbClr val="246227"/>
                </a:solidFill>
              </a:rPr>
              <a:t>photoproduction</a:t>
            </a:r>
            <a:r>
              <a:rPr lang="en-US" sz="2000" dirty="0">
                <a:solidFill>
                  <a:srgbClr val="246227"/>
                </a:solidFill>
              </a:rPr>
              <a:t> at </a:t>
            </a:r>
            <a:r>
              <a:rPr lang="en-US" sz="2000" dirty="0" err="1">
                <a:solidFill>
                  <a:srgbClr val="246227"/>
                </a:solidFill>
              </a:rPr>
              <a:t>MAMIc</a:t>
            </a:r>
            <a:r>
              <a:rPr lang="en-US" sz="2000" dirty="0">
                <a:solidFill>
                  <a:srgbClr val="246227"/>
                </a:solidFill>
              </a:rPr>
              <a:t> (A2@Mainz) and ELSA (BGOOD@Bonn)</a:t>
            </a:r>
          </a:p>
          <a:p>
            <a:pPr marL="514350" indent="-514350"/>
            <a:r>
              <a:rPr lang="en-US" sz="2000" dirty="0">
                <a:solidFill>
                  <a:srgbClr val="246227"/>
                </a:solidFill>
              </a:rPr>
              <a:t>Transition form factor</a:t>
            </a:r>
          </a:p>
          <a:p>
            <a:pPr marL="514350" indent="-514350"/>
            <a:r>
              <a:rPr lang="en-US" sz="2000" dirty="0">
                <a:solidFill>
                  <a:srgbClr val="246227"/>
                </a:solidFill>
                <a:latin typeface="Symbol"/>
              </a:rPr>
              <a:t>h’</a:t>
            </a:r>
            <a:r>
              <a:rPr lang="en-US" sz="2000" dirty="0">
                <a:solidFill>
                  <a:srgbClr val="246227"/>
                </a:solidFill>
              </a:rPr>
              <a:t> </a:t>
            </a:r>
            <a:r>
              <a:rPr lang="en-US" sz="2000" dirty="0" err="1">
                <a:solidFill>
                  <a:srgbClr val="246227"/>
                </a:solidFill>
              </a:rPr>
              <a:t>threshold anomaly</a:t>
            </a:r>
            <a:r>
              <a:rPr lang="en-US" sz="2000" dirty="0">
                <a:solidFill>
                  <a:srgbClr val="246227"/>
                </a:solidFill>
              </a:rPr>
              <a:t>.</a:t>
            </a:r>
          </a:p>
          <a:p>
            <a:pPr marL="514350" lvl="1" indent="-514350">
              <a:buFont typeface="Arial" pitchFamily="34" charset="0"/>
              <a:buChar char="•"/>
            </a:pPr>
            <a:r>
              <a:rPr lang="en-US" sz="2000" dirty="0">
                <a:solidFill>
                  <a:srgbClr val="246227"/>
                </a:solidFill>
              </a:rPr>
              <a:t>International collaboration: </a:t>
            </a:r>
            <a:r>
              <a:rPr lang="en-US" sz="2000" dirty="0">
                <a:solidFill>
                  <a:srgbClr val="FF0000"/>
                </a:solidFill>
              </a:rPr>
              <a:t>Bonn PI, Bonn HISKP, (</a:t>
            </a:r>
            <a:r>
              <a:rPr lang="en-US" sz="2000" dirty="0" err="1">
                <a:solidFill>
                  <a:srgbClr val="FF0000"/>
                </a:solidFill>
              </a:rPr>
              <a:t>Gießen)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0000FF"/>
                </a:solidFill>
              </a:rPr>
              <a:t> ISS, LNF, Messina(not INFN), Pavia, Roma2, Torino, </a:t>
            </a:r>
            <a:r>
              <a:rPr lang="en-US" sz="2000" dirty="0">
                <a:solidFill>
                  <a:srgbClr val="FF6600"/>
                </a:solidFill>
              </a:rPr>
              <a:t>Glasgow,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Basel,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800000"/>
                </a:solidFill>
              </a:rPr>
              <a:t>PNPI </a:t>
            </a:r>
            <a:r>
              <a:rPr lang="en-US" sz="2000" dirty="0" err="1">
                <a:solidFill>
                  <a:srgbClr val="800000"/>
                </a:solidFill>
              </a:rPr>
              <a:t>Gatchina</a:t>
            </a:r>
            <a:r>
              <a:rPr lang="en-US" sz="2000" dirty="0">
                <a:solidFill>
                  <a:srgbClr val="800000"/>
                </a:solidFill>
              </a:rPr>
              <a:t>, INR </a:t>
            </a:r>
            <a:r>
              <a:rPr lang="en-US" sz="2000" dirty="0" err="1">
                <a:solidFill>
                  <a:srgbClr val="800000"/>
                </a:solidFill>
              </a:rPr>
              <a:t>Mosca</a:t>
            </a:r>
            <a:r>
              <a:rPr lang="en-US" sz="2000" dirty="0">
                <a:solidFill>
                  <a:srgbClr val="800000"/>
                </a:solidFill>
              </a:rPr>
              <a:t>, </a:t>
            </a:r>
            <a:r>
              <a:rPr lang="en-US" sz="2000" dirty="0">
                <a:solidFill>
                  <a:srgbClr val="F79646">
                    <a:lumMod val="75000"/>
                  </a:srgbClr>
                </a:solidFill>
              </a:rPr>
              <a:t>IHENP Kharkov </a:t>
            </a:r>
            <a:r>
              <a:rPr lang="en-US" sz="2000" dirty="0">
                <a:solidFill>
                  <a:srgbClr val="008000"/>
                </a:solidFill>
              </a:rPr>
              <a:t>Lamar U. (Texas)</a:t>
            </a:r>
          </a:p>
          <a:p>
            <a:pPr marL="514350" lvl="1" indent="-514350">
              <a:buFont typeface="Arial" pitchFamily="34" charset="0"/>
              <a:buChar char="•"/>
            </a:pPr>
            <a:endParaRPr lang="en-US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13" name="Picture 12" descr="BGOO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35" y="-1531637"/>
            <a:ext cx="3304460" cy="420288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3" y="1265790"/>
            <a:ext cx="4793183" cy="335522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42054" y="4924353"/>
            <a:ext cx="1984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 smtClean="0">
                <a:solidFill>
                  <a:srgbClr val="002060"/>
                </a:solidFill>
              </a:rPr>
              <a:t>P. Levi </a:t>
            </a:r>
            <a:r>
              <a:rPr lang="en-US" b="1" dirty="0" err="1" smtClean="0">
                <a:solidFill>
                  <a:srgbClr val="002060"/>
                </a:solidFill>
              </a:rPr>
              <a:t>Sandri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0.8</a:t>
            </a:r>
          </a:p>
          <a:p>
            <a:pPr defTabSz="457200"/>
            <a:r>
              <a:rPr lang="en-US" dirty="0" smtClean="0">
                <a:solidFill>
                  <a:srgbClr val="002060"/>
                </a:solidFill>
              </a:rPr>
              <a:t>D. </a:t>
            </a:r>
            <a:r>
              <a:rPr lang="en-US" dirty="0" err="1" smtClean="0">
                <a:solidFill>
                  <a:srgbClr val="002060"/>
                </a:solidFill>
              </a:rPr>
              <a:t>Pietreanu</a:t>
            </a:r>
            <a:r>
              <a:rPr lang="en-US" dirty="0" smtClean="0">
                <a:solidFill>
                  <a:srgbClr val="002060"/>
                </a:solidFill>
              </a:rPr>
              <a:t>  0.4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53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Screen Shot 2019-06-21 at 11.36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65" y="1312249"/>
            <a:ext cx="5682952" cy="33616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78" y="768527"/>
            <a:ext cx="6788857" cy="587141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800" b="1" dirty="0" err="1"/>
              <a:t>Responsabilità</a:t>
            </a:r>
            <a:r>
              <a:rPr lang="en-US" sz="2800" b="1" dirty="0"/>
              <a:t> INFN status: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MWPC: </a:t>
            </a:r>
            <a:r>
              <a:rPr lang="en-US" sz="2400" dirty="0" smtClean="0">
                <a:solidFill>
                  <a:srgbClr val="008000"/>
                </a:solidFill>
              </a:rPr>
              <a:t>Commissioned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MRPC: Final </a:t>
            </a:r>
            <a:r>
              <a:rPr lang="en-US" sz="2400" dirty="0" smtClean="0">
                <a:solidFill>
                  <a:srgbClr val="008000"/>
                </a:solidFill>
              </a:rPr>
              <a:t>commissioning</a:t>
            </a:r>
            <a:endParaRPr lang="en-US" sz="2400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err="1">
                <a:solidFill>
                  <a:srgbClr val="008000"/>
                </a:solidFill>
              </a:rPr>
              <a:t>Calorimetro</a:t>
            </a:r>
            <a:r>
              <a:rPr lang="en-US" sz="2400" dirty="0">
                <a:solidFill>
                  <a:srgbClr val="008000"/>
                </a:solidFill>
              </a:rPr>
              <a:t> e barrel in </a:t>
            </a:r>
            <a:r>
              <a:rPr lang="en-US" sz="2400" dirty="0" err="1" smtClean="0">
                <a:solidFill>
                  <a:srgbClr val="008000"/>
                </a:solidFill>
              </a:rPr>
              <a:t>funzione</a:t>
            </a:r>
            <a:endParaRPr lang="en-US" sz="2400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err="1">
                <a:solidFill>
                  <a:srgbClr val="246227"/>
                </a:solidFill>
              </a:rPr>
              <a:t>MonteCarlo</a:t>
            </a:r>
            <a:r>
              <a:rPr lang="en-US" sz="2400" dirty="0">
                <a:solidFill>
                  <a:srgbClr val="246227"/>
                </a:solidFill>
              </a:rPr>
              <a:t> in continuo </a:t>
            </a:r>
            <a:r>
              <a:rPr lang="en-US" sz="2400" dirty="0" err="1">
                <a:solidFill>
                  <a:srgbClr val="246227"/>
                </a:solidFill>
              </a:rPr>
              <a:t>sviluppo</a:t>
            </a:r>
            <a:r>
              <a:rPr lang="en-US" sz="2400" dirty="0">
                <a:solidFill>
                  <a:srgbClr val="246227"/>
                </a:solidFill>
              </a:rPr>
              <a:t>, </a:t>
            </a:r>
            <a:r>
              <a:rPr lang="en-US" sz="2400" dirty="0" err="1">
                <a:solidFill>
                  <a:srgbClr val="246227"/>
                </a:solidFill>
              </a:rPr>
              <a:t>generatore</a:t>
            </a:r>
            <a:r>
              <a:rPr lang="en-US" sz="2400" dirty="0">
                <a:solidFill>
                  <a:srgbClr val="246227"/>
                </a:solidFill>
              </a:rPr>
              <a:t> di </a:t>
            </a:r>
            <a:r>
              <a:rPr lang="en-US" sz="2400" dirty="0" err="1">
                <a:solidFill>
                  <a:srgbClr val="246227"/>
                </a:solidFill>
              </a:rPr>
              <a:t>eventi</a:t>
            </a:r>
            <a:r>
              <a:rPr lang="en-US" sz="2400" dirty="0">
                <a:solidFill>
                  <a:srgbClr val="246227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246227"/>
                </a:solidFill>
              </a:rPr>
              <a:t>(LNF/Messina/Roma2).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err="1">
                <a:solidFill>
                  <a:srgbClr val="246227"/>
                </a:solidFill>
              </a:rPr>
              <a:t>Coordinamento</a:t>
            </a:r>
            <a:r>
              <a:rPr lang="en-US" sz="2400" dirty="0">
                <a:solidFill>
                  <a:srgbClr val="246227"/>
                </a:solidFill>
              </a:rPr>
              <a:t> del </a:t>
            </a:r>
            <a:r>
              <a:rPr lang="en-US" sz="2400" dirty="0" err="1">
                <a:solidFill>
                  <a:srgbClr val="246227"/>
                </a:solidFill>
              </a:rPr>
              <a:t>gruppo</a:t>
            </a:r>
            <a:r>
              <a:rPr lang="en-US" sz="2400" dirty="0">
                <a:solidFill>
                  <a:srgbClr val="246227"/>
                </a:solidFill>
              </a:rPr>
              <a:t> di </a:t>
            </a:r>
            <a:r>
              <a:rPr lang="en-US" sz="2400" dirty="0" err="1">
                <a:solidFill>
                  <a:srgbClr val="246227"/>
                </a:solidFill>
              </a:rPr>
              <a:t>simulazione</a:t>
            </a:r>
            <a:r>
              <a:rPr lang="en-US" sz="2400" dirty="0">
                <a:solidFill>
                  <a:srgbClr val="246227"/>
                </a:solidFill>
              </a:rPr>
              <a:t>/</a:t>
            </a:r>
            <a:r>
              <a:rPr lang="en-US" sz="2400" dirty="0" err="1">
                <a:solidFill>
                  <a:srgbClr val="246227"/>
                </a:solidFill>
              </a:rPr>
              <a:t>analisi</a:t>
            </a:r>
            <a:r>
              <a:rPr lang="en-US" sz="2400" dirty="0">
                <a:solidFill>
                  <a:srgbClr val="246227"/>
                </a:solidFill>
              </a:rPr>
              <a:t> (LNF</a:t>
            </a:r>
            <a:r>
              <a:rPr lang="en-US" sz="2400" dirty="0" smtClean="0">
                <a:solidFill>
                  <a:srgbClr val="246227"/>
                </a:solidFill>
              </a:rPr>
              <a:t>)</a:t>
            </a:r>
            <a:endParaRPr lang="en-US" sz="2400" dirty="0">
              <a:solidFill>
                <a:srgbClr val="246227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246227"/>
                </a:solidFill>
              </a:rPr>
              <a:t>Due run di presa dati nel 2018 con bersagli di H2 e D2 </a:t>
            </a:r>
            <a:br>
              <a:rPr lang="en-US" sz="2400" dirty="0">
                <a:solidFill>
                  <a:srgbClr val="246227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Uno/due run di presa dati 2019 (Klystron ELSA da sostituire)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246227"/>
                </a:solidFill>
              </a:rPr>
              <a:t>Co-spokesperson </a:t>
            </a:r>
            <a:r>
              <a:rPr lang="en-US" sz="2400" dirty="0" err="1">
                <a:solidFill>
                  <a:srgbClr val="246227"/>
                </a:solidFill>
              </a:rPr>
              <a:t>dell’esperimento</a:t>
            </a:r>
            <a:r>
              <a:rPr lang="en-US" sz="2400" dirty="0">
                <a:solidFill>
                  <a:srgbClr val="246227"/>
                </a:solidFill>
              </a:rPr>
              <a:t> BGO-OD (LNF</a:t>
            </a:r>
            <a:r>
              <a:rPr lang="en-US" sz="2400" dirty="0" smtClean="0">
                <a:solidFill>
                  <a:srgbClr val="246227"/>
                </a:solidFill>
              </a:rPr>
              <a:t>)</a:t>
            </a:r>
            <a:endParaRPr lang="en-US" sz="2400" dirty="0">
              <a:solidFill>
                <a:srgbClr val="246227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246227"/>
                </a:solidFill>
              </a:rPr>
              <a:t>Spokesperson della misura di fotoproduzione </a:t>
            </a:r>
            <a:r>
              <a:rPr lang="en-US" sz="2400" dirty="0">
                <a:solidFill>
                  <a:srgbClr val="246227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>
                <a:solidFill>
                  <a:srgbClr val="246227"/>
                </a:solidFill>
              </a:rPr>
              <a:t>’ (LNF</a:t>
            </a:r>
            <a:r>
              <a:rPr lang="en-US" sz="2400" dirty="0" smtClean="0">
                <a:solidFill>
                  <a:srgbClr val="246227"/>
                </a:solidFill>
              </a:rPr>
              <a:t>)</a:t>
            </a:r>
            <a:endParaRPr lang="en-US" sz="2400" dirty="0">
              <a:solidFill>
                <a:srgbClr val="246227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err="1" smtClean="0">
                <a:solidFill>
                  <a:srgbClr val="246227"/>
                </a:solidFill>
              </a:rPr>
              <a:t>Responsabile</a:t>
            </a:r>
            <a:r>
              <a:rPr lang="en-US" sz="2400" dirty="0" smtClean="0">
                <a:solidFill>
                  <a:srgbClr val="246227"/>
                </a:solidFill>
              </a:rPr>
              <a:t> </a:t>
            </a:r>
            <a:r>
              <a:rPr lang="en-US" sz="2400" dirty="0">
                <a:solidFill>
                  <a:srgbClr val="246227"/>
                </a:solidFill>
              </a:rPr>
              <a:t>nazionale (LNF</a:t>
            </a:r>
            <a:r>
              <a:rPr lang="en-US" sz="2400" dirty="0" smtClean="0">
                <a:solidFill>
                  <a:srgbClr val="246227"/>
                </a:solidFill>
              </a:rPr>
              <a:t>)</a:t>
            </a:r>
            <a:endParaRPr lang="en-US" sz="2400" dirty="0">
              <a:solidFill>
                <a:srgbClr val="246227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5680" y="1594"/>
            <a:ext cx="8229600" cy="90213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ELSA (Bonn) </a:t>
            </a:r>
            <a:r>
              <a:rPr lang="en-US" sz="4000" dirty="0" err="1">
                <a:solidFill>
                  <a:srgbClr val="C00000"/>
                </a:solidFill>
              </a:rPr>
              <a:t>beamline</a:t>
            </a:r>
            <a:r>
              <a:rPr lang="en-US" sz="4000" dirty="0">
                <a:solidFill>
                  <a:srgbClr val="C00000"/>
                </a:solidFill>
              </a:rPr>
              <a:t> S - Status</a:t>
            </a:r>
          </a:p>
        </p:txBody>
      </p:sp>
      <p:pic>
        <p:nvPicPr>
          <p:cNvPr id="7" name="Picture 6" descr="BGOO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906" y="-1919533"/>
            <a:ext cx="3304460" cy="467230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477335" y="726194"/>
            <a:ext cx="7291420" cy="752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(prelim) forward K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0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159" y="-15488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Programma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futuro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10" y="761411"/>
            <a:ext cx="11734801" cy="26057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PI </a:t>
            </a:r>
            <a:r>
              <a:rPr lang="en-US" sz="2400" dirty="0">
                <a:solidFill>
                  <a:srgbClr val="002060"/>
                </a:solidFill>
              </a:rPr>
              <a:t>e Università di Bonn garantiscono il funzionamento di ELSA per esperimenti fino a tutto il 2020 (#2 Finanziamenti DFG approvati)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Problema ELSA: un klystron da sostituire ➝ solo 1 run 2019?</a:t>
            </a:r>
          </a:p>
          <a:p>
            <a:r>
              <a:rPr lang="en-US" sz="2400" dirty="0">
                <a:solidFill>
                  <a:srgbClr val="002060"/>
                </a:solidFill>
              </a:rPr>
              <a:t>2020 richieste 1500 ore di beamtime per completare la raccolta dati su bersaglio di </a:t>
            </a:r>
            <a:r>
              <a:rPr lang="en-US" sz="2400" dirty="0" smtClean="0">
                <a:solidFill>
                  <a:srgbClr val="002060"/>
                </a:solidFill>
              </a:rPr>
              <a:t>H, D 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2021 Li-6, C-12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2022 possibile estensione per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completamento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statistiche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 descr="BGOO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529" y="-1919533"/>
            <a:ext cx="3304460" cy="4672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0677" y="52740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graphicFrame>
        <p:nvGraphicFramePr>
          <p:cNvPr id="6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880569"/>
              </p:ext>
            </p:extLst>
          </p:nvPr>
        </p:nvGraphicFramePr>
        <p:xfrm>
          <a:off x="371061" y="3946060"/>
          <a:ext cx="7284419" cy="1917362"/>
        </p:xfrm>
        <a:graphic>
          <a:graphicData uri="http://schemas.openxmlformats.org/drawingml/2006/table">
            <a:tbl>
              <a:tblPr/>
              <a:tblGrid>
                <a:gridCol w="1011105"/>
                <a:gridCol w="945101"/>
                <a:gridCol w="1280818"/>
                <a:gridCol w="1011105"/>
                <a:gridCol w="945681"/>
                <a:gridCol w="1078016"/>
                <a:gridCol w="1012593"/>
              </a:tblGrid>
              <a:tr h="778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INV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C.APP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Totale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8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98610" y="3321742"/>
            <a:ext cx="6031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3363"/>
            <a:r>
              <a:rPr lang="en-US" sz="2400" b="1" dirty="0" err="1" smtClean="0">
                <a:solidFill>
                  <a:srgbClr val="C00000"/>
                </a:solidFill>
              </a:rPr>
              <a:t>Richieste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economiche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complessive</a:t>
            </a:r>
            <a:r>
              <a:rPr lang="en-US" sz="2400" dirty="0" smtClean="0">
                <a:solidFill>
                  <a:srgbClr val="C00000"/>
                </a:solidFill>
              </a:rPr>
              <a:t> 25kEuro :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8610" y="6026075"/>
            <a:ext cx="6798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/>
            <a:r>
              <a:rPr lang="en-US" sz="2400" b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servizi</a:t>
            </a:r>
            <a:r>
              <a:rPr lang="en-US" sz="2400" b="1" dirty="0" smtClean="0">
                <a:solidFill>
                  <a:srgbClr val="0000FF"/>
                </a:solidFill>
              </a:rPr>
              <a:t> LNF</a:t>
            </a:r>
            <a:r>
              <a:rPr lang="en-US" sz="2400" dirty="0" smtClean="0">
                <a:solidFill>
                  <a:srgbClr val="0000FF"/>
                </a:solidFill>
              </a:rPr>
              <a:t>:  </a:t>
            </a:r>
            <a:r>
              <a:rPr lang="en-US" sz="2400" dirty="0" err="1" smtClean="0">
                <a:solidFill>
                  <a:srgbClr val="0000FF"/>
                </a:solidFill>
              </a:rPr>
              <a:t>nessuna</a:t>
            </a:r>
            <a:r>
              <a:rPr lang="en-US" sz="2400" dirty="0" smtClean="0">
                <a:solidFill>
                  <a:srgbClr val="0000FF"/>
                </a:solidFill>
              </a:rPr>
              <a:t> salvo </a:t>
            </a:r>
            <a:r>
              <a:rPr lang="en-US" sz="2400" dirty="0" err="1" smtClean="0">
                <a:solidFill>
                  <a:srgbClr val="0000FF"/>
                </a:solidFill>
              </a:rPr>
              <a:t>imprevisti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0" name="Picture 5" descr="MRP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991" y="2484769"/>
            <a:ext cx="2250364" cy="4002971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3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6606480" y="44624"/>
            <a:ext cx="3810000" cy="1264847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07769" y="3605070"/>
            <a:ext cx="5178291" cy="3999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      </a:t>
            </a:r>
            <a:r>
              <a:rPr lang="en-US" sz="2000" b="1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Spokesperson + ALL </a:t>
            </a:r>
            <a:r>
              <a:rPr lang="en-US" sz="2000" b="1" dirty="0" err="1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Responsabilities</a:t>
            </a:r>
            <a:r>
              <a:rPr lang="en-US" sz="2000" b="1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in LNF</a:t>
            </a:r>
            <a:endParaRPr lang="en-US" sz="2000" dirty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4284238" y="3572842"/>
            <a:ext cx="4980114" cy="386674"/>
          </a:xfrm>
          <a:prstGeom prst="roundRect">
            <a:avLst>
              <a:gd name="adj" fmla="val 13258"/>
            </a:avLst>
          </a:prstGeom>
          <a:noFill/>
          <a:ln w="12700">
            <a:solidFill>
              <a:srgbClr val="B5A2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1" name="CasellaDiTesto 3"/>
          <p:cNvSpPr txBox="1"/>
          <p:nvPr/>
        </p:nvSpPr>
        <p:spPr>
          <a:xfrm>
            <a:off x="2993844" y="25205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activities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079776" y="1420696"/>
            <a:ext cx="6400800" cy="19984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000" dirty="0">
                <a:solidFill>
                  <a:srgbClr val="246227"/>
                </a:solidFill>
              </a:rPr>
              <a:t>KAONNIS= Low energy </a:t>
            </a:r>
            <a:r>
              <a:rPr lang="en-US" sz="2000" dirty="0" err="1">
                <a:solidFill>
                  <a:srgbClr val="246227"/>
                </a:solidFill>
              </a:rPr>
              <a:t>kaons</a:t>
            </a:r>
            <a:r>
              <a:rPr lang="en-US" sz="2000" dirty="0">
                <a:solidFill>
                  <a:srgbClr val="246227"/>
                </a:solidFill>
              </a:rPr>
              <a:t> interaction studies at </a:t>
            </a:r>
            <a:r>
              <a:rPr lang="en-US" sz="2000" dirty="0" err="1">
                <a:solidFill>
                  <a:srgbClr val="246227"/>
                </a:solidFill>
              </a:rPr>
              <a:t>Da</a:t>
            </a:r>
            <a:r>
              <a:rPr lang="en-US" sz="2000" dirty="0" err="1">
                <a:solidFill>
                  <a:srgbClr val="246227"/>
                </a:solidFill>
                <a:latin typeface="Symbol" panose="05050102010706020507" pitchFamily="18" charset="2"/>
              </a:rPr>
              <a:t>f</a:t>
            </a:r>
            <a:r>
              <a:rPr lang="en-US" sz="2000" dirty="0" err="1">
                <a:solidFill>
                  <a:srgbClr val="246227"/>
                </a:solidFill>
              </a:rPr>
              <a:t>ne</a:t>
            </a:r>
            <a:endParaRPr lang="en-US" sz="2000" dirty="0">
              <a:solidFill>
                <a:srgbClr val="246227"/>
              </a:solidFill>
            </a:endParaRPr>
          </a:p>
          <a:p>
            <a:pPr marL="514350" indent="-514350"/>
            <a:r>
              <a:rPr lang="en-US" sz="2000" dirty="0">
                <a:solidFill>
                  <a:srgbClr val="246227"/>
                </a:solidFill>
              </a:rPr>
              <a:t>Integrated initiative (SIDDHARTA + AMADEUS)</a:t>
            </a:r>
          </a:p>
          <a:p>
            <a:pPr marL="514350" indent="-514350"/>
            <a:r>
              <a:rPr lang="en-US" sz="2000" dirty="0">
                <a:solidFill>
                  <a:srgbClr val="246227"/>
                </a:solidFill>
              </a:rPr>
              <a:t>Precise measurement of </a:t>
            </a:r>
            <a:r>
              <a:rPr lang="en-US" sz="2000" dirty="0" err="1">
                <a:solidFill>
                  <a:srgbClr val="246227"/>
                </a:solidFill>
              </a:rPr>
              <a:t>kaonic</a:t>
            </a:r>
            <a:r>
              <a:rPr lang="en-US" sz="2000" dirty="0">
                <a:solidFill>
                  <a:srgbClr val="246227"/>
                </a:solidFill>
              </a:rPr>
              <a:t> atoms X-ray transitions and of the charged </a:t>
            </a:r>
            <a:r>
              <a:rPr lang="en-US" sz="2000" dirty="0" err="1">
                <a:solidFill>
                  <a:srgbClr val="246227"/>
                </a:solidFill>
              </a:rPr>
              <a:t>kaons</a:t>
            </a:r>
            <a:r>
              <a:rPr lang="en-US" sz="2000" dirty="0">
                <a:solidFill>
                  <a:srgbClr val="246227"/>
                </a:solidFill>
              </a:rPr>
              <a:t> nuclear interaction processes</a:t>
            </a:r>
          </a:p>
          <a:p>
            <a:pPr marL="514350" lvl="1" indent="-514350">
              <a:buFont typeface="Arial" pitchFamily="34" charset="0"/>
              <a:buChar char="•"/>
            </a:pPr>
            <a:r>
              <a:rPr lang="en-US" sz="2000" dirty="0">
                <a:solidFill>
                  <a:srgbClr val="246227"/>
                </a:solidFill>
              </a:rPr>
              <a:t>International collaboration: INFN; SMI-OAW (Austria); IFIN-HH (Romania); </a:t>
            </a:r>
            <a:r>
              <a:rPr lang="en-US" sz="2000" dirty="0" err="1">
                <a:solidFill>
                  <a:srgbClr val="246227"/>
                </a:solidFill>
              </a:rPr>
              <a:t>Politecnico</a:t>
            </a:r>
            <a:r>
              <a:rPr lang="en-US" sz="2000" dirty="0">
                <a:solidFill>
                  <a:srgbClr val="246227"/>
                </a:solidFill>
              </a:rPr>
              <a:t> MI; TUM, Helmholtz I. (Germany); RIKEN, Tokyo U. (Japan); </a:t>
            </a:r>
            <a:r>
              <a:rPr lang="en-US" sz="2000" dirty="0" err="1">
                <a:solidFill>
                  <a:srgbClr val="246227"/>
                </a:solidFill>
              </a:rPr>
              <a:t>Jagellonian</a:t>
            </a:r>
            <a:r>
              <a:rPr lang="en-US" sz="2000" dirty="0">
                <a:solidFill>
                  <a:srgbClr val="246227"/>
                </a:solidFill>
              </a:rPr>
              <a:t> U. (Poland); Victoria U. (Canada); Zagreb U. (Croatia</a:t>
            </a:r>
            <a:r>
              <a:rPr lang="en-US" sz="2000" dirty="0" smtClean="0">
                <a:solidFill>
                  <a:srgbClr val="246227"/>
                </a:solidFill>
              </a:rPr>
              <a:t>) </a:t>
            </a:r>
            <a:r>
              <a:rPr lang="en-US" sz="2000" dirty="0">
                <a:solidFill>
                  <a:srgbClr val="246227"/>
                </a:solidFill>
              </a:rPr>
              <a:t>+ ELPH Tohoku University &amp; CERN</a:t>
            </a:r>
          </a:p>
          <a:p>
            <a:pPr marL="514350" lvl="1" indent="-514350">
              <a:buFont typeface="Arial" pitchFamily="34" charset="0"/>
              <a:buChar char="•"/>
            </a:pPr>
            <a:endParaRPr lang="en-US" sz="2000" dirty="0">
              <a:solidFill>
                <a:srgbClr val="246227"/>
              </a:solidFill>
            </a:endParaRPr>
          </a:p>
        </p:txBody>
      </p:sp>
      <p:pic>
        <p:nvPicPr>
          <p:cNvPr id="12" name="Picture 7" descr="logo kao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44624"/>
            <a:ext cx="1207267" cy="9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4"/>
          <p:cNvSpPr txBox="1"/>
          <p:nvPr/>
        </p:nvSpPr>
        <p:spPr>
          <a:xfrm>
            <a:off x="6705603" y="116633"/>
            <a:ext cx="3779575" cy="1200213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24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researchers for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14.8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FTE</a:t>
            </a:r>
          </a:p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Average participation of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62%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Total INFN ~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16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FTE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CasellaDiTesto 3"/>
          <p:cNvSpPr txBox="1"/>
          <p:nvPr/>
        </p:nvSpPr>
        <p:spPr>
          <a:xfrm>
            <a:off x="131761" y="927413"/>
            <a:ext cx="2447754" cy="6001528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M.Cargnelli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0.5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2. M.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Bazzi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1.0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3. M.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Bragadireanu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	1.0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Clozza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0.4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C.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Curceanu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0.7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6.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Dabagov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0.2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R. Del Grande	0.7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8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L. De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Paolis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9.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Hampai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M. Iliescu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11.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P. Levi Sandri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0.2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12. 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Khreptak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1.0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13.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Merafina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0.6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14. C.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Milardi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0.1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15.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Miliucci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0.7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16.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S.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Niedzwiecki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0.5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17.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E. Pace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18.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Scordo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19.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Sirghi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0.7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20.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F.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Sirghi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21.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M.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Skurzok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      </a:t>
            </a: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1.0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22.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Spallone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0.6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23.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O. Vazquez D. 	0.5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24.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J.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Zmeskal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0.5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2971" y="978292"/>
            <a:ext cx="1304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+ C.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Guaraldo</a:t>
            </a:r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29</a:t>
            </a:fld>
            <a:endParaRPr lang="it-IT"/>
          </a:p>
        </p:txBody>
      </p:sp>
      <p:sp>
        <p:nvSpPr>
          <p:cNvPr id="19" name="CasellaDiTesto 4"/>
          <p:cNvSpPr txBox="1"/>
          <p:nvPr/>
        </p:nvSpPr>
        <p:spPr>
          <a:xfrm>
            <a:off x="2579515" y="4262646"/>
            <a:ext cx="3777506" cy="8308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320" tIns="45663" rIns="91320" bIns="45663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20 Publications (2018-2019)</a:t>
            </a:r>
          </a:p>
          <a:p>
            <a:r>
              <a:rPr lang="en-GB" altLang="en-US" sz="1400" i="1" dirty="0">
                <a:solidFill>
                  <a:srgbClr val="002060"/>
                </a:solidFill>
              </a:rPr>
              <a:t>The modern era of light </a:t>
            </a:r>
            <a:r>
              <a:rPr lang="en-GB" altLang="en-US" sz="1400" i="1" dirty="0" err="1">
                <a:solidFill>
                  <a:srgbClr val="002060"/>
                </a:solidFill>
              </a:rPr>
              <a:t>kaonic</a:t>
            </a:r>
            <a:r>
              <a:rPr lang="en-GB" altLang="en-US" sz="1400" i="1" dirty="0">
                <a:solidFill>
                  <a:srgbClr val="002060"/>
                </a:solidFill>
              </a:rPr>
              <a:t> atom experiments</a:t>
            </a:r>
            <a:r>
              <a:rPr lang="en-GB" altLang="en-US" sz="1400" dirty="0">
                <a:solidFill>
                  <a:srgbClr val="002060"/>
                </a:solidFill>
              </a:rPr>
              <a:t>, </a:t>
            </a:r>
            <a:r>
              <a:rPr lang="da-DK" altLang="en-US" sz="1400" dirty="0">
                <a:solidFill>
                  <a:srgbClr val="002060"/>
                </a:solidFill>
              </a:rPr>
              <a:t>Rev. Mod. </a:t>
            </a:r>
            <a:r>
              <a:rPr lang="da-DK" altLang="en-US" sz="1400" dirty="0" err="1">
                <a:solidFill>
                  <a:srgbClr val="002060"/>
                </a:solidFill>
              </a:rPr>
              <a:t>Phys</a:t>
            </a:r>
            <a:r>
              <a:rPr lang="da-DK" altLang="en-US" sz="1400" dirty="0">
                <a:solidFill>
                  <a:srgbClr val="002060"/>
                </a:solidFill>
              </a:rPr>
              <a:t>. 91, 025006 (2019</a:t>
            </a:r>
            <a:r>
              <a:rPr lang="da-DK" altLang="en-US" sz="1400" dirty="0" smtClean="0">
                <a:solidFill>
                  <a:srgbClr val="002060"/>
                </a:solidFill>
              </a:rPr>
              <a:t>)</a:t>
            </a:r>
            <a:endParaRPr lang="da-DK" altLang="en-US" sz="1400" dirty="0">
              <a:solidFill>
                <a:srgbClr val="00206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542971" y="5453240"/>
            <a:ext cx="3455457" cy="8527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GB" sz="1800" dirty="0" err="1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</a:t>
            </a:r>
            <a:r>
              <a:rPr lang="en-GB" sz="1800" dirty="0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di </a:t>
            </a:r>
            <a:r>
              <a:rPr lang="en-GB" sz="1800" dirty="0" err="1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grande</a:t>
            </a:r>
            <a:r>
              <a:rPr lang="en-GB" sz="1800" dirty="0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800" dirty="0" err="1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en-GB" sz="1800" dirty="0" err="1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ilevanza</a:t>
            </a:r>
            <a:r>
              <a:rPr lang="en-GB" sz="1800" dirty="0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MAECI: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GB" sz="1800" dirty="0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“Strangeness in the compact stars?”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GB" sz="1800" dirty="0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Italy-Japan 2017-2019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1800" dirty="0" smtClean="0">
              <a:solidFill>
                <a:srgbClr val="2462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sellaDiTesto 4"/>
          <p:cNvSpPr txBox="1"/>
          <p:nvPr/>
        </p:nvSpPr>
        <p:spPr>
          <a:xfrm>
            <a:off x="8026400" y="4079861"/>
            <a:ext cx="3792217" cy="163110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320" tIns="45663" rIns="91320" bIns="45663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STRONG2020: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WP8-JRA, WP16-NA, TA3-LNF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Bando </a:t>
            </a:r>
            <a:r>
              <a:rPr lang="en-US" sz="2000" b="1" dirty="0" err="1" smtClean="0">
                <a:solidFill>
                  <a:srgbClr val="002060"/>
                </a:solidFill>
                <a:latin typeface="+mj-lt"/>
              </a:rPr>
              <a:t>regionale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 SICURA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Croatian Science Foundation research project 8570</a:t>
            </a:r>
            <a:endParaRPr lang="en-US" sz="1400" b="1" dirty="0" smtClean="0">
              <a:solidFill>
                <a:srgbClr val="00206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8052772" y="5890594"/>
            <a:ext cx="2502539" cy="8308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Events (2018-2019)</a:t>
            </a:r>
          </a:p>
          <a:p>
            <a:r>
              <a:rPr lang="it-IT" altLang="en-US" sz="1400" i="1" dirty="0" smtClean="0">
                <a:solidFill>
                  <a:srgbClr val="002060"/>
                </a:solidFill>
              </a:rPr>
              <a:t>Symposium, </a:t>
            </a:r>
            <a:r>
              <a:rPr lang="it-IT" altLang="en-US" sz="1400" i="1" dirty="0" err="1" smtClean="0">
                <a:solidFill>
                  <a:srgbClr val="002060"/>
                </a:solidFill>
              </a:rPr>
              <a:t>Dec</a:t>
            </a:r>
            <a:r>
              <a:rPr lang="it-IT" altLang="en-US" sz="1400" i="1" dirty="0" smtClean="0">
                <a:solidFill>
                  <a:srgbClr val="002060"/>
                </a:solidFill>
              </a:rPr>
              <a:t> 2018 @ LNF</a:t>
            </a:r>
          </a:p>
          <a:p>
            <a:r>
              <a:rPr lang="it-IT" altLang="en-US" sz="1400" i="1" dirty="0" smtClean="0">
                <a:solidFill>
                  <a:srgbClr val="002060"/>
                </a:solidFill>
              </a:rPr>
              <a:t>STRANEX, </a:t>
            </a:r>
            <a:r>
              <a:rPr lang="it-IT" altLang="en-US" sz="1400" i="1" dirty="0" err="1" smtClean="0">
                <a:solidFill>
                  <a:srgbClr val="002060"/>
                </a:solidFill>
              </a:rPr>
              <a:t>Oct</a:t>
            </a:r>
            <a:r>
              <a:rPr lang="it-IT" altLang="en-US" sz="1400" i="1" dirty="0" smtClean="0">
                <a:solidFill>
                  <a:srgbClr val="002060"/>
                </a:solidFill>
              </a:rPr>
              <a:t>. 2019 @ ECT*</a:t>
            </a:r>
            <a:endParaRPr lang="da-DK" altLang="en-US" sz="1400" dirty="0">
              <a:solidFill>
                <a:srgbClr val="002060"/>
              </a:solidFill>
            </a:endParaRP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067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Untitled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11923" r="3125"/>
          <a:stretch/>
        </p:blipFill>
        <p:spPr>
          <a:xfrm>
            <a:off x="9559750" y="651928"/>
            <a:ext cx="2480773" cy="158483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02/07/18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Group, Responsibilities &amp; Activities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2F65A204-3CED-CF4A-AF2B-8F4E113AD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03" y="931453"/>
            <a:ext cx="4143807" cy="54098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The LNF Group Joined ALICE in 2006</a:t>
            </a:r>
          </a:p>
          <a:p>
            <a:pPr marL="0" indent="0">
              <a:buNone/>
            </a:pPr>
            <a:r>
              <a:rPr lang="en-US" sz="1600" b="1" dirty="0">
                <a:latin typeface="Helvetica" pitchFamily="2" charset="0"/>
                <a:sym typeface="Wingdings" pitchFamily="2" charset="2"/>
              </a:rPr>
              <a:t>Researchers and </a:t>
            </a:r>
            <a:r>
              <a:rPr lang="en-US" sz="1600" b="1" dirty="0" smtClean="0">
                <a:latin typeface="Helvetica" pitchFamily="2" charset="0"/>
                <a:sym typeface="Wingdings" pitchFamily="2" charset="2"/>
              </a:rPr>
              <a:t>Technologists: 7FTE</a:t>
            </a:r>
            <a:endParaRPr lang="en-US" sz="1600" b="1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Danè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E.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		0.4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Fantoni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A.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	0.9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Gianotti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P.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	0.7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Larionov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P.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	1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.0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Muccifora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V.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	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0.9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Pisano S.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		1.0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b="1" dirty="0" err="1">
                <a:latin typeface="Helvetica" pitchFamily="2" charset="0"/>
                <a:sym typeface="Wingdings" pitchFamily="2" charset="2"/>
              </a:rPr>
              <a:t>Ronchetti</a:t>
            </a:r>
            <a:r>
              <a:rPr lang="en-US" sz="1600" b="1" dirty="0">
                <a:latin typeface="Helvetica" pitchFamily="2" charset="0"/>
                <a:sym typeface="Wingdings" pitchFamily="2" charset="2"/>
              </a:rPr>
              <a:t> F.	</a:t>
            </a:r>
            <a:r>
              <a:rPr lang="en-US" sz="1600" b="1" dirty="0" smtClean="0">
                <a:latin typeface="Helvetica" pitchFamily="2" charset="0"/>
                <a:sym typeface="Wingdings" pitchFamily="2" charset="2"/>
              </a:rPr>
              <a:t>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0.9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Spiriti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E.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		0.3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Toppi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M.	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		0.8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endParaRPr lang="en-US" sz="1600" b="1" dirty="0" smtClean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b="1" dirty="0" smtClean="0">
                <a:latin typeface="Helvetica" pitchFamily="2" charset="0"/>
                <a:sym typeface="Wingdings" pitchFamily="2" charset="2"/>
              </a:rPr>
              <a:t>Technicians</a:t>
            </a:r>
            <a:r>
              <a:rPr lang="en-US" sz="1600" b="1" dirty="0">
                <a:latin typeface="Helvetica" pitchFamily="2" charset="0"/>
                <a:sym typeface="Wingdings" pitchFamily="2" charset="2"/>
              </a:rPr>
              <a:t>:</a:t>
            </a: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Orlandi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A., </a:t>
            </a:r>
            <a:r>
              <a:rPr lang="en-US" sz="1600" dirty="0" err="1" smtClean="0">
                <a:latin typeface="Helvetica" pitchFamily="2" charset="0"/>
                <a:sym typeface="Wingdings" pitchFamily="2" charset="2"/>
              </a:rPr>
              <a:t>Paoletti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 E., </a:t>
            </a:r>
            <a:r>
              <a:rPr lang="en-US" sz="1600" dirty="0" err="1" smtClean="0">
                <a:latin typeface="Helvetica" pitchFamily="2" charset="0"/>
                <a:sym typeface="Wingdings" pitchFamily="2" charset="2"/>
              </a:rPr>
              <a:t>Passamonti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L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.,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itchFamily="2" charset="0"/>
                <a:sym typeface="Wingdings" pitchFamily="2" charset="2"/>
              </a:rPr>
              <a:t>Pierluigi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D., Russo A., </a:t>
            </a:r>
            <a:r>
              <a:rPr lang="en-US" sz="1600" dirty="0" err="1" smtClean="0">
                <a:latin typeface="Helvetica" pitchFamily="2" charset="0"/>
                <a:sym typeface="Wingdings" pitchFamily="2" charset="2"/>
              </a:rPr>
              <a:t>Viticchié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A. (ret</a:t>
            </a:r>
            <a:r>
              <a:rPr lang="en-US" sz="1600" dirty="0" smtClean="0">
                <a:latin typeface="Helvetica" pitchFamily="2" charset="0"/>
                <a:sym typeface="Wingdings" pitchFamily="2" charset="2"/>
              </a:rPr>
              <a:t>.)</a:t>
            </a:r>
            <a:endParaRPr lang="en-US" sz="1600" dirty="0">
              <a:latin typeface="Helvetica" pitchFamily="2" charset="0"/>
              <a:sym typeface="Wingdings" pitchFamily="2" charset="2"/>
            </a:endParaRPr>
          </a:p>
          <a:p>
            <a:pPr marL="0" indent="0" algn="ctr">
              <a:buNone/>
            </a:pPr>
            <a:endParaRPr lang="en-US" sz="1600" dirty="0">
              <a:latin typeface="Helvetica" pitchFamily="2" charset="0"/>
              <a:sym typeface="Wingdings" pitchFamily="2" charset="2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2F65A204-3CED-CF4A-AF2B-8F4E113ADA28}"/>
              </a:ext>
            </a:extLst>
          </p:cNvPr>
          <p:cNvSpPr txBox="1">
            <a:spLocks/>
          </p:cNvSpPr>
          <p:nvPr/>
        </p:nvSpPr>
        <p:spPr>
          <a:xfrm>
            <a:off x="4476466" y="931453"/>
            <a:ext cx="6593803" cy="34221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Responsibilities at CERN</a:t>
            </a:r>
            <a:endParaRPr lang="en-US" sz="1800" dirty="0">
              <a:solidFill>
                <a:prstClr val="black"/>
              </a:solidFill>
              <a:latin typeface="Helvetica" pitchFamily="2" charset="0"/>
              <a:sym typeface="Wingdings" pitchFamily="2" charset="2"/>
            </a:endParaRP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Run Coordinator (FR, 2015)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Period Run Coordinator (AF, 2015)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LS1 Consolidation ALICE Task Force (FR, 2013-14)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Period Run Coordinator (FR, P. Di </a:t>
            </a:r>
            <a:r>
              <a:rPr lang="en-US" sz="1800" dirty="0" err="1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Nezza</a:t>
            </a: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, 2012)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EMCAL Deputy Project Leader (AF, 2013-; NB, 2007-2012)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EMCAL/DCAL Euro-Asian Coordinator (AF, 2008-2012)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EMCAL System Run Coordinator (FR, 2011-12)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EMCAL High Level Trigger Coordinator (FR, 2009)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prstClr val="black"/>
              </a:solidFill>
              <a:latin typeface="Helvetica" pitchFamily="2" charset="0"/>
              <a:sym typeface="Wingdings" pitchFamily="2" charset="2"/>
            </a:endParaRPr>
          </a:p>
          <a:p>
            <a:pPr marL="0" indent="0">
              <a:buFont typeface="Arial"/>
              <a:buNone/>
            </a:pPr>
            <a:endParaRPr lang="en-US" dirty="0">
              <a:solidFill>
                <a:prstClr val="black"/>
              </a:solidFill>
              <a:latin typeface="Helvetica" pitchFamily="2" charset="0"/>
              <a:sym typeface="Wingdings" pitchFamily="2" charset="2"/>
            </a:endParaRPr>
          </a:p>
          <a:p>
            <a:pPr marL="0" indent="0">
              <a:buFont typeface="Arial"/>
              <a:buNone/>
            </a:pPr>
            <a:endParaRPr lang="en-US" dirty="0">
              <a:solidFill>
                <a:prstClr val="black"/>
              </a:solidFill>
              <a:latin typeface="Helvetica" pitchFamily="2" charset="0"/>
            </a:endParaRPr>
          </a:p>
          <a:p>
            <a:endParaRPr lang="en-US" dirty="0">
              <a:solidFill>
                <a:prstClr val="black"/>
              </a:solidFill>
              <a:latin typeface="Helvetica" pitchFamily="2" charset="0"/>
            </a:endParaRPr>
          </a:p>
          <a:p>
            <a:endParaRPr lang="en-US" dirty="0">
              <a:solidFill>
                <a:prstClr val="black"/>
              </a:solidFill>
              <a:latin typeface="Helvetica" pitchFamily="2" charset="0"/>
            </a:endParaRPr>
          </a:p>
          <a:p>
            <a:pPr lvl="1"/>
            <a:endParaRPr lang="en-US" dirty="0">
              <a:solidFill>
                <a:prstClr val="black"/>
              </a:solidFill>
              <a:latin typeface="Helvetica" pitchFamily="2" charset="0"/>
            </a:endParaRPr>
          </a:p>
          <a:p>
            <a:pPr marL="457200" lvl="1" indent="0">
              <a:buFont typeface="Arial"/>
              <a:buNone/>
            </a:pPr>
            <a:endParaRPr lang="en-US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2F65A204-3CED-CF4A-AF2B-8F4E113ADA28}"/>
              </a:ext>
            </a:extLst>
          </p:cNvPr>
          <p:cNvSpPr txBox="1">
            <a:spLocks/>
          </p:cNvSpPr>
          <p:nvPr/>
        </p:nvSpPr>
        <p:spPr>
          <a:xfrm>
            <a:off x="4476466" y="4397741"/>
            <a:ext cx="7521853" cy="1958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ALICE Activities at LNF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ITS Upgrade production Local Technical Coordinator (FR, 2016-19)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Physics Analysis Coordinator (SP, 2016-)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EMCAL/DCAL </a:t>
            </a: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production Local Technical Coordinator (AF, 2010-11)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sym typeface="Wingdings" pitchFamily="2" charset="2"/>
              </a:rPr>
              <a:t>EMCAL production Local Technical Coordinator (FR, 2006-09)</a:t>
            </a:r>
            <a:endParaRPr lang="en-US" sz="1800" dirty="0">
              <a:solidFill>
                <a:prstClr val="black"/>
              </a:solidFill>
              <a:latin typeface="Helvetica" pitchFamily="2" charset="0"/>
            </a:endParaRPr>
          </a:p>
          <a:p>
            <a:endParaRPr lang="en-US" dirty="0">
              <a:solidFill>
                <a:prstClr val="black"/>
              </a:solidFill>
              <a:latin typeface="Helvetica" pitchFamily="2" charset="0"/>
            </a:endParaRPr>
          </a:p>
          <a:p>
            <a:endParaRPr lang="en-US" dirty="0">
              <a:solidFill>
                <a:prstClr val="black"/>
              </a:solidFill>
              <a:latin typeface="Helvetica" pitchFamily="2" charset="0"/>
            </a:endParaRPr>
          </a:p>
          <a:p>
            <a:pPr lvl="1"/>
            <a:endParaRPr lang="en-US" dirty="0">
              <a:solidFill>
                <a:prstClr val="black"/>
              </a:solidFill>
              <a:latin typeface="Helvetica" pitchFamily="2" charset="0"/>
            </a:endParaRPr>
          </a:p>
          <a:p>
            <a:pPr marL="457200" lvl="1" indent="0">
              <a:buFont typeface="Arial"/>
              <a:buNone/>
            </a:pPr>
            <a:endParaRPr lang="en-US" dirty="0">
              <a:solidFill>
                <a:prstClr val="black"/>
              </a:solidFill>
              <a:latin typeface="Helvetica" pitchFamily="2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874"/>
            <a:ext cx="1016000" cy="90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00076" y="-27384"/>
            <a:ext cx="5332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cs typeface="Arial" panose="020B0604020202020204" pitchFamily="34" charset="0"/>
              </a:rPr>
              <a:t>SIDDHARTA-2: aim and goal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969150" y="2683880"/>
            <a:ext cx="6394079" cy="3930052"/>
            <a:chOff x="1128349" y="1725249"/>
            <a:chExt cx="6394079" cy="393005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014" y="1725249"/>
              <a:ext cx="6209414" cy="3732255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6160049" y="2077887"/>
              <a:ext cx="595802" cy="80448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1939159" y="2077887"/>
              <a:ext cx="564650" cy="80780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4939671" y="4024928"/>
              <a:ext cx="579949" cy="7973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3752636" y="5285969"/>
              <a:ext cx="10823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 [eV]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 rot="16200000">
              <a:off x="714133" y="3406710"/>
              <a:ext cx="11977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width [eV]</a:t>
              </a:r>
            </a:p>
          </p:txBody>
        </p:sp>
      </p:grpSp>
      <p:pic>
        <p:nvPicPr>
          <p:cNvPr id="11" name="Picture 7" descr="logo kao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733" y="0"/>
            <a:ext cx="1207267" cy="9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3344" y="685091"/>
            <a:ext cx="8893175" cy="21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FF"/>
                </a:solidFill>
              </a:rPr>
              <a:t>To perform </a:t>
            </a:r>
            <a:r>
              <a:rPr lang="en-US" sz="2000" dirty="0">
                <a:solidFill>
                  <a:srgbClr val="FF0000"/>
                </a:solidFill>
              </a:rPr>
              <a:t>precision measurement of </a:t>
            </a:r>
            <a:r>
              <a:rPr lang="en-US" sz="2000" dirty="0" err="1">
                <a:solidFill>
                  <a:srgbClr val="FF0000"/>
                </a:solidFill>
              </a:rPr>
              <a:t>kaonic</a:t>
            </a:r>
            <a:r>
              <a:rPr lang="en-US" sz="2000" dirty="0">
                <a:solidFill>
                  <a:srgbClr val="0000FF"/>
                </a:solidFill>
              </a:rPr>
              <a:t> atoms X-ray transitions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0000FF"/>
                </a:solidFill>
              </a:rPr>
              <a:t> -&gt; </a:t>
            </a:r>
            <a:r>
              <a:rPr lang="en-US" sz="2000" dirty="0">
                <a:solidFill>
                  <a:srgbClr val="FF0000"/>
                </a:solidFill>
              </a:rPr>
              <a:t>unique</a:t>
            </a:r>
            <a:r>
              <a:rPr lang="en-US" sz="2000" dirty="0">
                <a:solidFill>
                  <a:srgbClr val="0000FF"/>
                </a:solidFill>
              </a:rPr>
              <a:t> info about the QCD in non-</a:t>
            </a:r>
            <a:r>
              <a:rPr lang="en-US" sz="2000" dirty="0" err="1">
                <a:solidFill>
                  <a:srgbClr val="0000FF"/>
                </a:solidFill>
              </a:rPr>
              <a:t>perturbative</a:t>
            </a:r>
            <a:r>
              <a:rPr lang="en-US" sz="2000" dirty="0">
                <a:solidFill>
                  <a:srgbClr val="0000FF"/>
                </a:solidFill>
              </a:rPr>
              <a:t> regime in the strangeness sector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not obtainable otherwise</a:t>
            </a:r>
            <a:r>
              <a:rPr lang="en-US" sz="2000" dirty="0">
                <a:solidFill>
                  <a:prstClr val="black"/>
                </a:solidFill>
              </a:rPr>
              <a:t> ; impact in astrophysics (EOS neutron stars)   </a:t>
            </a: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Precision 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measurement of the shift</a:t>
            </a:r>
            <a:r>
              <a:rPr lang="en-US" sz="2000" dirty="0">
                <a:solidFill>
                  <a:prstClr val="black"/>
                </a:solidFill>
              </a:rPr>
              <a:t>  and </a:t>
            </a:r>
            <a:r>
              <a:rPr lang="en-US" sz="2000" i="1" dirty="0">
                <a:solidFill>
                  <a:srgbClr val="FF0000"/>
                </a:solidFill>
              </a:rPr>
              <a:t>of the width </a:t>
            </a:r>
            <a:r>
              <a:rPr lang="en-US" sz="2000" dirty="0">
                <a:solidFill>
                  <a:prstClr val="black"/>
                </a:solidFill>
              </a:rPr>
              <a:t>of the 1s level of </a:t>
            </a:r>
            <a:r>
              <a:rPr lang="en-US" sz="2000" dirty="0" err="1">
                <a:solidFill>
                  <a:srgbClr val="FF0000"/>
                </a:solidFill>
              </a:rPr>
              <a:t>kaonic</a:t>
            </a:r>
            <a:r>
              <a:rPr lang="en-US" sz="2000" dirty="0">
                <a:solidFill>
                  <a:srgbClr val="FF0000"/>
                </a:solidFill>
              </a:rPr>
              <a:t> hydrogen </a:t>
            </a:r>
            <a:r>
              <a:rPr lang="en-US" sz="2000" dirty="0">
                <a:solidFill>
                  <a:prstClr val="black"/>
                </a:solidFill>
              </a:rPr>
              <a:t>and the of </a:t>
            </a:r>
            <a:r>
              <a:rPr lang="en-US" sz="2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kaonic</a:t>
            </a:r>
            <a:r>
              <a:rPr lang="en-US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deuterium </a:t>
            </a:r>
            <a:r>
              <a:rPr lang="en-US" sz="2000" dirty="0">
                <a:solidFill>
                  <a:srgbClr val="FF0000"/>
                </a:solidFill>
              </a:rPr>
              <a:t>and of other types of </a:t>
            </a:r>
            <a:r>
              <a:rPr lang="en-US" sz="2000" dirty="0" err="1">
                <a:solidFill>
                  <a:srgbClr val="FF0000"/>
                </a:solidFill>
              </a:rPr>
              <a:t>kaonic</a:t>
            </a:r>
            <a:r>
              <a:rPr lang="en-US" sz="2000" dirty="0">
                <a:solidFill>
                  <a:srgbClr val="FF0000"/>
                </a:solidFill>
              </a:rPr>
              <a:t> atoms</a:t>
            </a: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FF"/>
                </a:solidFill>
              </a:rPr>
              <a:t>Comparison with many different theory models</a:t>
            </a:r>
          </a:p>
          <a:p>
            <a:pPr eaLnBrk="0" hangingPunct="0">
              <a:defRPr/>
            </a:pPr>
            <a:endParaRPr lang="en-US" sz="675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75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hteck 10"/>
          <p:cNvSpPr>
            <a:spLocks noChangeArrowheads="1"/>
          </p:cNvSpPr>
          <p:nvPr/>
        </p:nvSpPr>
        <p:spPr bwMode="auto">
          <a:xfrm>
            <a:off x="513200" y="646531"/>
            <a:ext cx="749408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Phase 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 with SIDDHARTINO</a:t>
            </a:r>
            <a:r>
              <a:rPr lang="en-US" altLang="en-US" sz="24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(8 SDDs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KHe</a:t>
            </a:r>
            <a:r>
              <a:rPr lang="en-US" altLang="en-US" sz="24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n-US" altLang="en-US" sz="2400" b="1" u="sng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Technical run </a:t>
            </a:r>
            <a:r>
              <a:rPr lang="en-US" altLang="en-US" sz="24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(2019)</a:t>
            </a:r>
            <a:endParaRPr lang="en-US" altLang="en-US" sz="24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1085850" lvl="1" indent="-342900" algn="just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dirty="0">
                <a:latin typeface="+mn-lt"/>
                <a:cs typeface="Arial" panose="020B0604020202020204" pitchFamily="34" charset="0"/>
              </a:rPr>
              <a:t>target position 100 mm higher in order to install the DA</a:t>
            </a:r>
            <a:r>
              <a:rPr lang="en-US" altLang="en-US" sz="1800" dirty="0">
                <a:latin typeface="+mn-lt"/>
                <a:cs typeface="Arial" panose="020B060402020202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NE luminosity monitor for optimal beam tuning!</a:t>
            </a:r>
          </a:p>
          <a:p>
            <a:pPr marL="1085850" lvl="1" indent="-342900" algn="just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dirty="0">
                <a:latin typeface="+mn-lt"/>
                <a:cs typeface="Arial" panose="020B0604020202020204" pitchFamily="34" charset="0"/>
              </a:rPr>
              <a:t>with 8 SDDs (one DAQ bus subsystem)</a:t>
            </a:r>
          </a:p>
          <a:p>
            <a:pPr marL="1085850" lvl="1" indent="-342900" algn="just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dirty="0">
                <a:latin typeface="+mn-lt"/>
                <a:cs typeface="Arial" panose="020B0604020202020204" pitchFamily="34" charset="0"/>
              </a:rPr>
              <a:t>with complete Veto I + II</a:t>
            </a:r>
          </a:p>
          <a:p>
            <a:pPr marL="1085850" lvl="1" indent="-342900" algn="just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dirty="0">
                <a:latin typeface="+mn-lt"/>
                <a:cs typeface="Arial" panose="020B0604020202020204" pitchFamily="34" charset="0"/>
              </a:rPr>
              <a:t>SIDDHARTA-2 luminosity monitor</a:t>
            </a:r>
            <a:endParaRPr lang="en-US" altLang="en-US" sz="10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1085850" lvl="1" indent="-342900" algn="just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dirty="0" smtClean="0">
                <a:latin typeface="+mn-lt"/>
                <a:cs typeface="Arial" panose="020B0604020202020204" pitchFamily="34" charset="0"/>
              </a:rPr>
              <a:t>SIDDHARTINO (8 SDD) completely installed </a:t>
            </a:r>
            <a:r>
              <a:rPr lang="en-US" altLang="en-US" sz="1800" dirty="0" smtClean="0">
                <a:latin typeface="+mn-lt"/>
                <a:cs typeface="Arial" panose="020B0604020202020204" pitchFamily="34" charset="0"/>
              </a:rPr>
              <a:t>in April 2019</a:t>
            </a:r>
          </a:p>
          <a:p>
            <a:pPr marL="1085850" lvl="1" indent="-342900" algn="just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dirty="0" smtClean="0">
                <a:latin typeface="+mn-lt"/>
                <a:cs typeface="Arial" panose="020B0604020202020204" pitchFamily="34" charset="0"/>
              </a:rPr>
              <a:t>similar 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beam/background conditions </a:t>
            </a:r>
            <a:r>
              <a:rPr lang="en-US" altLang="en-US" sz="1800" dirty="0" smtClean="0">
                <a:latin typeface="+mn-lt"/>
                <a:cs typeface="Arial" panose="020B0604020202020204" pitchFamily="34" charset="0"/>
              </a:rPr>
              <a:t>are 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reached  as compared </a:t>
            </a:r>
            <a:endParaRPr lang="en-US" altLang="en-US" sz="1800" dirty="0" smtClean="0">
              <a:latin typeface="+mn-lt"/>
              <a:cs typeface="Arial" panose="020B0604020202020204" pitchFamily="34" charset="0"/>
            </a:endParaRPr>
          </a:p>
          <a:p>
            <a:pPr lvl="1" indent="0" algn="just" eaLnBrk="1" hangingPunct="1">
              <a:spcBef>
                <a:spcPct val="0"/>
              </a:spcBef>
              <a:buNone/>
            </a:pPr>
            <a:r>
              <a:rPr lang="en-US" altLang="en-US" sz="1800" dirty="0" smtClean="0">
                <a:latin typeface="+mn-lt"/>
                <a:cs typeface="Arial" panose="020B0604020202020204" pitchFamily="34" charset="0"/>
              </a:rPr>
              <a:t>with SIDDHARTA (S/B&gt;100) =&gt;  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tested with </a:t>
            </a:r>
            <a:r>
              <a:rPr lang="en-US" altLang="en-US" sz="1800" dirty="0" err="1">
                <a:latin typeface="+mn-lt"/>
                <a:cs typeface="Arial" panose="020B0604020202020204" pitchFamily="34" charset="0"/>
              </a:rPr>
              <a:t>kaonic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 helium indicators	</a:t>
            </a:r>
          </a:p>
        </p:txBody>
      </p:sp>
      <p:sp>
        <p:nvSpPr>
          <p:cNvPr id="6" name="Textfeld 1"/>
          <p:cNvSpPr txBox="1"/>
          <p:nvPr/>
        </p:nvSpPr>
        <p:spPr>
          <a:xfrm>
            <a:off x="2765968" y="-27384"/>
            <a:ext cx="628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SIDDHARTA-2: phase </a:t>
            </a:r>
            <a:r>
              <a:rPr lang="en-GB" sz="360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1 + phase 2</a:t>
            </a:r>
            <a:endParaRPr lang="en-GB" sz="3600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8096384" y="3076735"/>
            <a:ext cx="3963178" cy="3360254"/>
            <a:chOff x="5131331" y="1746117"/>
            <a:chExt cx="3963178" cy="3360254"/>
          </a:xfrm>
        </p:grpSpPr>
        <p:grpSp>
          <p:nvGrpSpPr>
            <p:cNvPr id="18" name="Gruppieren 8"/>
            <p:cNvGrpSpPr/>
            <p:nvPr/>
          </p:nvGrpSpPr>
          <p:grpSpPr>
            <a:xfrm>
              <a:off x="5299167" y="1746117"/>
              <a:ext cx="3795342" cy="3360254"/>
              <a:chOff x="967563" y="616688"/>
              <a:chExt cx="6826102" cy="5454503"/>
            </a:xfrm>
          </p:grpSpPr>
          <p:pic>
            <p:nvPicPr>
              <p:cNvPr id="20" name="Grafik 9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7563" y="616688"/>
                <a:ext cx="6826102" cy="5454503"/>
              </a:xfrm>
              <a:prstGeom prst="rect">
                <a:avLst/>
              </a:prstGeom>
              <a:noFill/>
            </p:spPr>
          </p:pic>
          <p:cxnSp>
            <p:nvCxnSpPr>
              <p:cNvPr id="21" name="Gerade Verbindung 17"/>
              <p:cNvCxnSpPr/>
              <p:nvPr/>
            </p:nvCxnSpPr>
            <p:spPr>
              <a:xfrm>
                <a:off x="4177220" y="4216354"/>
                <a:ext cx="0" cy="136815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feld 11"/>
              <p:cNvSpPr txBox="1"/>
              <p:nvPr/>
            </p:nvSpPr>
            <p:spPr>
              <a:xfrm>
                <a:off x="3997335" y="4908083"/>
                <a:ext cx="1119211" cy="524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500" b="1" dirty="0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QED</a:t>
                </a:r>
              </a:p>
            </p:txBody>
          </p:sp>
          <p:cxnSp>
            <p:nvCxnSpPr>
              <p:cNvPr id="23" name="Gerader Verbinder 12"/>
              <p:cNvCxnSpPr/>
              <p:nvPr/>
            </p:nvCxnSpPr>
            <p:spPr>
              <a:xfrm>
                <a:off x="3539409" y="2547020"/>
                <a:ext cx="0" cy="302433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feld 13"/>
              <p:cNvSpPr txBox="1"/>
              <p:nvPr/>
            </p:nvSpPr>
            <p:spPr>
              <a:xfrm>
                <a:off x="3231038" y="4507974"/>
                <a:ext cx="727113" cy="524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GB" sz="1500" b="1" baseline="-25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</a:t>
                </a:r>
                <a:endParaRPr lang="en-GB" sz="1500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feld 14"/>
              <p:cNvSpPr txBox="1"/>
              <p:nvPr/>
            </p:nvSpPr>
            <p:spPr>
              <a:xfrm>
                <a:off x="4406580" y="1712028"/>
                <a:ext cx="709815" cy="524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GB" sz="1500" b="1" baseline="-25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</a:t>
                </a:r>
                <a:endParaRPr lang="en-GB" sz="1500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feld 15"/>
              <p:cNvSpPr txBox="1"/>
              <p:nvPr/>
            </p:nvSpPr>
            <p:spPr>
              <a:xfrm>
                <a:off x="5135500" y="1102636"/>
                <a:ext cx="1070199" cy="524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GB" sz="15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high</a:t>
                </a:r>
                <a:endParaRPr lang="en-GB" sz="1500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feld 16"/>
            <p:cNvSpPr txBox="1"/>
            <p:nvPr/>
          </p:nvSpPr>
          <p:spPr>
            <a:xfrm>
              <a:off x="5131331" y="1793994"/>
              <a:ext cx="2303482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5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rPr>
                <a:t>achievable precision:</a:t>
              </a:r>
            </a:p>
            <a:p>
              <a:pPr algn="r"/>
              <a:r>
                <a:rPr lang="en-GB" sz="135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rPr>
                <a:t>shift:	  30 eV</a:t>
              </a:r>
            </a:p>
            <a:p>
              <a:pPr algn="r"/>
              <a:r>
                <a:rPr lang="en-GB" sz="135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rPr>
                <a:t>width:	  75 eV</a:t>
              </a:r>
            </a:p>
          </p:txBody>
        </p:sp>
      </p:grpSp>
      <p:sp>
        <p:nvSpPr>
          <p:cNvPr id="7" name="Rechteck 10"/>
          <p:cNvSpPr>
            <a:spLocks noChangeArrowheads="1"/>
          </p:cNvSpPr>
          <p:nvPr/>
        </p:nvSpPr>
        <p:spPr bwMode="auto">
          <a:xfrm>
            <a:off x="569035" y="4144296"/>
            <a:ext cx="719313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Phase 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2 with SIDDHARTA</a:t>
            </a:r>
            <a:r>
              <a:rPr lang="en-US" altLang="en-US" sz="24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(48 SDDs KD)</a:t>
            </a:r>
            <a:endParaRPr lang="en-US" altLang="en-US" sz="2400" b="1" u="sng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Physics run: </a:t>
            </a:r>
            <a:r>
              <a:rPr lang="en-US" altLang="en-US" sz="24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kaonic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deuterium run in </a:t>
            </a:r>
            <a:r>
              <a:rPr lang="en-US" altLang="en-US" sz="24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2020 (2021</a:t>
            </a:r>
            <a:r>
              <a:rPr lang="en-US" altLang="en-US" sz="24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?)</a:t>
            </a:r>
            <a:endParaRPr lang="en-US" altLang="en-US" sz="1800" b="1" dirty="0"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1800" dirty="0" smtClean="0">
                <a:latin typeface="+mn-lt"/>
                <a:cs typeface="Arial" panose="020B0604020202020204" pitchFamily="34" charset="0"/>
              </a:rPr>
              <a:t>final 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installation in </a:t>
            </a:r>
            <a:r>
              <a:rPr lang="en-US" altLang="en-US" sz="1800" dirty="0" err="1">
                <a:latin typeface="+mn-lt"/>
                <a:cs typeface="Arial" panose="020B0604020202020204" pitchFamily="34" charset="0"/>
              </a:rPr>
              <a:t>Da</a:t>
            </a:r>
            <a:r>
              <a:rPr lang="en-US" altLang="en-US" sz="1800" dirty="0" err="1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en-US" sz="1800" dirty="0" err="1">
                <a:latin typeface="+mn-lt"/>
                <a:cs typeface="Arial" panose="020B0604020202020204" pitchFamily="34" charset="0"/>
              </a:rPr>
              <a:t>ne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1800" dirty="0" smtClean="0">
                <a:latin typeface="+mn-lt"/>
                <a:cs typeface="Arial" panose="020B0604020202020204" pitchFamily="34" charset="0"/>
              </a:rPr>
              <a:t>on 2019 request 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of 800 pb</a:t>
            </a:r>
            <a:r>
              <a:rPr lang="en-US" altLang="en-US" sz="1800" baseline="30000" dirty="0">
                <a:latin typeface="+mn-lt"/>
                <a:cs typeface="Arial" panose="020B0604020202020204" pitchFamily="34" charset="0"/>
              </a:rPr>
              <a:t>-1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 on tape to perform the first measurement of the strong interaction  induced energy  shift  and  width  of  the  </a:t>
            </a:r>
            <a:r>
              <a:rPr lang="en-US" altLang="en-US" sz="1800" dirty="0" err="1">
                <a:latin typeface="+mn-lt"/>
                <a:cs typeface="Arial" panose="020B0604020202020204" pitchFamily="34" charset="0"/>
              </a:rPr>
              <a:t>Kd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 ground  state  (similar precision as K</a:t>
            </a:r>
            <a:r>
              <a:rPr lang="en-US" altLang="en-US" sz="1800" baseline="30000" dirty="0">
                <a:latin typeface="+mn-lt"/>
                <a:cs typeface="Arial" panose="020B0604020202020204" pitchFamily="34" charset="0"/>
              </a:rPr>
              <a:t>-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p) </a:t>
            </a:r>
            <a:endParaRPr lang="en-US" altLang="en-US" sz="2400" b="1" u="sng" dirty="0">
              <a:cs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In parallel </a:t>
            </a:r>
            <a:r>
              <a:rPr lang="en-GB" sz="1800" dirty="0">
                <a:solidFill>
                  <a:srgbClr val="FF0000"/>
                </a:solidFill>
                <a:latin typeface="+mn-lt"/>
              </a:rPr>
              <a:t>with SIDDHARTA-2 </a:t>
            </a:r>
            <a:r>
              <a:rPr lang="en-GB" sz="1800" dirty="0" err="1">
                <a:solidFill>
                  <a:srgbClr val="FF0000"/>
                </a:solidFill>
                <a:latin typeface="+mn-lt"/>
              </a:rPr>
              <a:t>Kd</a:t>
            </a:r>
            <a:r>
              <a:rPr lang="en-GB" sz="1800" dirty="0">
                <a:solidFill>
                  <a:srgbClr val="FF0000"/>
                </a:solidFill>
                <a:latin typeface="+mn-lt"/>
              </a:rPr>
              <a:t> measurement: feasibility tests for  future measurements with Ge and VOXES </a:t>
            </a:r>
            <a:r>
              <a:rPr lang="en-GB" sz="1800" dirty="0" smtClean="0">
                <a:solidFill>
                  <a:srgbClr val="FF0000"/>
                </a:solidFill>
                <a:latin typeface="+mn-lt"/>
              </a:rPr>
              <a:t>detectors</a:t>
            </a:r>
            <a:endParaRPr lang="en-GB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31</a:t>
            </a:fld>
            <a:endParaRPr lang="it-IT"/>
          </a:p>
        </p:txBody>
      </p:sp>
      <p:pic>
        <p:nvPicPr>
          <p:cNvPr id="27" name="Picture 7" descr="logo kaon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733" y="0"/>
            <a:ext cx="1207267" cy="9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pieren 9"/>
          <p:cNvGrpSpPr/>
          <p:nvPr/>
        </p:nvGrpSpPr>
        <p:grpSpPr>
          <a:xfrm>
            <a:off x="8150275" y="557746"/>
            <a:ext cx="2739699" cy="2414026"/>
            <a:chOff x="5720209" y="1807534"/>
            <a:chExt cx="6418534" cy="4731377"/>
          </a:xfrm>
        </p:grpSpPr>
        <p:pic>
          <p:nvPicPr>
            <p:cNvPr id="29" name="Grafik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r="10605"/>
            <a:stretch/>
          </p:blipFill>
          <p:spPr>
            <a:xfrm>
              <a:off x="5720209" y="1807534"/>
              <a:ext cx="6418534" cy="4731377"/>
            </a:xfrm>
            <a:prstGeom prst="rect">
              <a:avLst/>
            </a:prstGeom>
          </p:spPr>
        </p:pic>
        <p:sp>
          <p:nvSpPr>
            <p:cNvPr id="30" name="Abgerundetes Rechteck 7"/>
            <p:cNvSpPr/>
            <p:nvPr/>
          </p:nvSpPr>
          <p:spPr>
            <a:xfrm>
              <a:off x="8229600" y="2200940"/>
              <a:ext cx="1403498" cy="420512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0"/>
              <a:endParaRPr lang="en-GB" sz="2400" b="1" kern="0">
                <a:solidFill>
                  <a:srgbClr val="FFFFFF"/>
                </a:solidFill>
                <a:sym typeface="Calibri"/>
              </a:endParaRPr>
            </a:p>
          </p:txBody>
        </p:sp>
      </p:grpSp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51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IDDHARTA-2 future perspectives"/>
          <p:cNvSpPr txBox="1"/>
          <p:nvPr/>
        </p:nvSpPr>
        <p:spPr>
          <a:xfrm>
            <a:off x="3157572" y="0"/>
            <a:ext cx="627075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600" b="0" i="1">
                <a:solidFill>
                  <a:srgbClr val="FF3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SIDDHARTA-2 future perspectives</a:t>
            </a:r>
          </a:p>
        </p:txBody>
      </p:sp>
      <p:sp>
        <p:nvSpPr>
          <p:cNvPr id="2" name="Rettangolo 1"/>
          <p:cNvSpPr/>
          <p:nvPr/>
        </p:nvSpPr>
        <p:spPr>
          <a:xfrm>
            <a:off x="199251" y="777173"/>
            <a:ext cx="1080168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 smtClean="0">
                <a:solidFill>
                  <a:prstClr val="black"/>
                </a:solidFill>
              </a:rPr>
              <a:t>Plans for the extension of the scientific program: </a:t>
            </a:r>
          </a:p>
          <a:p>
            <a:r>
              <a:rPr lang="en-GB" sz="2400" dirty="0" smtClean="0">
                <a:solidFill>
                  <a:srgbClr val="00B050"/>
                </a:solidFill>
              </a:rPr>
              <a:t>4 proposals submitted at ICFA mini-workshop on DAFNE as Open </a:t>
            </a:r>
            <a:r>
              <a:rPr lang="en-GB" sz="2400" dirty="0" err="1" smtClean="0">
                <a:solidFill>
                  <a:srgbClr val="00B050"/>
                </a:solidFill>
              </a:rPr>
              <a:t>Accel</a:t>
            </a:r>
            <a:r>
              <a:rPr lang="en-GB" sz="2400" dirty="0" smtClean="0">
                <a:solidFill>
                  <a:srgbClr val="00B050"/>
                </a:solidFill>
              </a:rPr>
              <a:t> Test Facility (LNF dec.2018):</a:t>
            </a:r>
          </a:p>
          <a:p>
            <a:pPr marL="342900" indent="-342900">
              <a:buFont typeface="Courier New" charset="0"/>
              <a:buChar char="o"/>
            </a:pPr>
            <a:r>
              <a:rPr lang="en-GB" sz="2400" dirty="0" err="1" smtClean="0">
                <a:solidFill>
                  <a:srgbClr val="00B050"/>
                </a:solidFill>
              </a:rPr>
              <a:t>GeKA</a:t>
            </a:r>
            <a:r>
              <a:rPr lang="en-GB" sz="2400" dirty="0" smtClean="0">
                <a:solidFill>
                  <a:srgbClr val="00B050"/>
                </a:solidFill>
              </a:rPr>
              <a:t> =&gt; </a:t>
            </a:r>
            <a:r>
              <a:rPr lang="en-GB" altLang="en-US" sz="2400" dirty="0">
                <a:solidFill>
                  <a:srgbClr val="00B050"/>
                </a:solidFill>
              </a:rPr>
              <a:t>selected </a:t>
            </a:r>
            <a:r>
              <a:rPr lang="en-GB" altLang="en-US" sz="2400" dirty="0" err="1">
                <a:solidFill>
                  <a:srgbClr val="00B050"/>
                </a:solidFill>
              </a:rPr>
              <a:t>Kaonic</a:t>
            </a:r>
            <a:r>
              <a:rPr lang="en-GB" altLang="en-US" sz="2400" dirty="0">
                <a:solidFill>
                  <a:srgbClr val="00B050"/>
                </a:solidFill>
              </a:rPr>
              <a:t> Atoms with High Purity Germanium detectors</a:t>
            </a:r>
            <a:endParaRPr lang="en-GB" sz="2400" dirty="0" smtClean="0">
              <a:solidFill>
                <a:srgbClr val="00B050"/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GB" sz="2400" dirty="0" err="1" smtClean="0">
                <a:solidFill>
                  <a:srgbClr val="00B050"/>
                </a:solidFill>
              </a:rPr>
              <a:t>Knscat</a:t>
            </a:r>
            <a:r>
              <a:rPr lang="en-GB" sz="2400" dirty="0" smtClean="0">
                <a:solidFill>
                  <a:srgbClr val="00B050"/>
                </a:solidFill>
              </a:rPr>
              <a:t> =&gt; </a:t>
            </a:r>
            <a:r>
              <a:rPr lang="en-GB" altLang="en-US" sz="2400" dirty="0">
                <a:solidFill>
                  <a:srgbClr val="00B050"/>
                </a:solidFill>
              </a:rPr>
              <a:t>Low-energy </a:t>
            </a:r>
            <a:r>
              <a:rPr lang="en-GB" altLang="en-US" sz="2400" dirty="0" err="1">
                <a:solidFill>
                  <a:srgbClr val="00B050"/>
                </a:solidFill>
              </a:rPr>
              <a:t>kaon</a:t>
            </a:r>
            <a:r>
              <a:rPr lang="en-GB" altLang="en-US" sz="2400" dirty="0">
                <a:solidFill>
                  <a:srgbClr val="00B050"/>
                </a:solidFill>
              </a:rPr>
              <a:t>-nucleon scattering</a:t>
            </a:r>
            <a:endParaRPr lang="en-GB" sz="2400" dirty="0" smtClean="0">
              <a:solidFill>
                <a:srgbClr val="00B050"/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GB" sz="2400" dirty="0" err="1" smtClean="0">
                <a:solidFill>
                  <a:srgbClr val="00B050"/>
                </a:solidFill>
              </a:rPr>
              <a:t>WiKAMP</a:t>
            </a:r>
            <a:r>
              <a:rPr lang="en-GB" sz="2400" dirty="0" smtClean="0">
                <a:solidFill>
                  <a:srgbClr val="00B050"/>
                </a:solidFill>
              </a:rPr>
              <a:t> =&gt; </a:t>
            </a:r>
            <a:r>
              <a:rPr lang="en-GB" altLang="en-US" sz="2400" dirty="0" err="1">
                <a:solidFill>
                  <a:srgbClr val="00B050"/>
                </a:solidFill>
              </a:rPr>
              <a:t>kaonic</a:t>
            </a:r>
            <a:r>
              <a:rPr lang="en-GB" altLang="en-US" sz="2400" dirty="0">
                <a:solidFill>
                  <a:srgbClr val="00B050"/>
                </a:solidFill>
              </a:rPr>
              <a:t> atoms with ultra-high energy resolution </a:t>
            </a:r>
            <a:r>
              <a:rPr lang="en-GB" altLang="en-US" sz="2400" dirty="0" smtClean="0">
                <a:solidFill>
                  <a:srgbClr val="00B050"/>
                </a:solidFill>
              </a:rPr>
              <a:t>detectors</a:t>
            </a:r>
            <a:endParaRPr lang="en-GB" sz="2400" dirty="0" smtClean="0">
              <a:solidFill>
                <a:srgbClr val="00B050"/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GB" sz="2400" dirty="0" smtClean="0">
                <a:solidFill>
                  <a:srgbClr val="00B050"/>
                </a:solidFill>
              </a:rPr>
              <a:t>KAHEL =&gt; </a:t>
            </a:r>
            <a:r>
              <a:rPr lang="en-GB" altLang="en-US" sz="2400" dirty="0">
                <a:solidFill>
                  <a:srgbClr val="00B050"/>
                </a:solidFill>
              </a:rPr>
              <a:t>QCD with </a:t>
            </a:r>
            <a:r>
              <a:rPr lang="en-GB" altLang="en-US" sz="2400" dirty="0" smtClean="0">
                <a:solidFill>
                  <a:srgbClr val="00B050"/>
                </a:solidFill>
              </a:rPr>
              <a:t>strangeness</a:t>
            </a:r>
          </a:p>
          <a:p>
            <a:endParaRPr lang="en-GB" altLang="en-US" sz="2400" dirty="0" smtClean="0">
              <a:solidFill>
                <a:srgbClr val="00B050"/>
              </a:solidFill>
            </a:endParaRPr>
          </a:p>
          <a:p>
            <a:r>
              <a:rPr lang="en-US" altLang="en-US" sz="2400" dirty="0" err="1">
                <a:solidFill>
                  <a:srgbClr val="0070C0"/>
                </a:solidFill>
              </a:rPr>
              <a:t>Kaon</a:t>
            </a:r>
            <a:r>
              <a:rPr lang="en-US" altLang="en-US" sz="2400" dirty="0">
                <a:solidFill>
                  <a:srgbClr val="0070C0"/>
                </a:solidFill>
              </a:rPr>
              <a:t> mass - precision measurement at a level &lt; 7 </a:t>
            </a:r>
            <a:r>
              <a:rPr lang="en-US" altLang="en-US" sz="2400" dirty="0" err="1">
                <a:solidFill>
                  <a:srgbClr val="0070C0"/>
                </a:solidFill>
              </a:rPr>
              <a:t>keV</a:t>
            </a:r>
            <a:r>
              <a:rPr lang="en-US" altLang="en-US" sz="2400" dirty="0">
                <a:solidFill>
                  <a:srgbClr val="0070C0"/>
                </a:solidFill>
              </a:rPr>
              <a:t/>
            </a:r>
            <a:br>
              <a:rPr lang="en-US" altLang="en-US" sz="2400" dirty="0">
                <a:solidFill>
                  <a:srgbClr val="0070C0"/>
                </a:solidFill>
              </a:rPr>
            </a:br>
            <a:r>
              <a:rPr lang="en-GB" altLang="en-US" sz="2400" dirty="0" err="1">
                <a:solidFill>
                  <a:srgbClr val="0070C0"/>
                </a:solidFill>
              </a:rPr>
              <a:t>Kaonic</a:t>
            </a:r>
            <a:r>
              <a:rPr lang="en-GB" altLang="en-US" sz="2400" dirty="0">
                <a:solidFill>
                  <a:srgbClr val="0070C0"/>
                </a:solidFill>
              </a:rPr>
              <a:t> helium transitions to the 1s level</a:t>
            </a:r>
            <a:br>
              <a:rPr lang="en-GB" altLang="en-US" sz="2400" dirty="0">
                <a:solidFill>
                  <a:srgbClr val="0070C0"/>
                </a:solidFill>
              </a:rPr>
            </a:br>
            <a:r>
              <a:rPr lang="en-US" altLang="en-US" sz="1000" dirty="0"/>
              <a:t/>
            </a:r>
            <a:br>
              <a:rPr lang="en-US" altLang="en-US" sz="1000" dirty="0"/>
            </a:br>
            <a:r>
              <a:rPr lang="en-US" altLang="en-US" sz="2400" dirty="0"/>
              <a:t>Other  light </a:t>
            </a:r>
            <a:r>
              <a:rPr lang="en-US" altLang="en-US" sz="2400" dirty="0" err="1"/>
              <a:t>kaonic</a:t>
            </a:r>
            <a:r>
              <a:rPr lang="en-US" altLang="en-US" sz="2400" dirty="0"/>
              <a:t> atoms (K</a:t>
            </a:r>
            <a:r>
              <a:rPr lang="en-US" altLang="en-US" sz="2400" baseline="30000" dirty="0">
                <a:sym typeface="Symbol" panose="05050102010706020507" pitchFamily="18" charset="2"/>
              </a:rPr>
              <a:t> </a:t>
            </a:r>
            <a:r>
              <a:rPr lang="en-US" altLang="en-US" sz="2400" dirty="0"/>
              <a:t>O, K</a:t>
            </a:r>
            <a:r>
              <a:rPr lang="en-US" altLang="en-US" sz="2400" baseline="30000" dirty="0">
                <a:sym typeface="Symbol" panose="05050102010706020507" pitchFamily="18" charset="2"/>
              </a:rPr>
              <a:t> </a:t>
            </a:r>
            <a:r>
              <a:rPr lang="en-US" altLang="en-US" sz="2400" dirty="0"/>
              <a:t>C</a:t>
            </a:r>
            <a:r>
              <a:rPr lang="en-US" altLang="en-US" sz="2400" dirty="0" smtClean="0"/>
              <a:t>,…)       </a:t>
            </a:r>
            <a:r>
              <a:rPr lang="en-US" altLang="en-US" sz="2400" dirty="0" smtClean="0">
                <a:solidFill>
                  <a:srgbClr val="FF0000"/>
                </a:solidFill>
              </a:rPr>
              <a:t>TES -&gt; Japan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/>
              <a:t>Heavier </a:t>
            </a:r>
            <a:r>
              <a:rPr lang="en-US" altLang="en-US" sz="2400" dirty="0" err="1"/>
              <a:t>kaonic</a:t>
            </a:r>
            <a:r>
              <a:rPr lang="en-US" altLang="en-US" sz="2400" dirty="0"/>
              <a:t> atoms (K</a:t>
            </a:r>
            <a:r>
              <a:rPr lang="en-US" altLang="en-US" sz="2400" baseline="30000" dirty="0">
                <a:sym typeface="Symbol" panose="05050102010706020507" pitchFamily="18" charset="2"/>
              </a:rPr>
              <a:t> </a:t>
            </a:r>
            <a:r>
              <a:rPr lang="en-US" altLang="en-US" sz="2400" dirty="0"/>
              <a:t>Si, K</a:t>
            </a:r>
            <a:r>
              <a:rPr lang="en-US" altLang="en-US" sz="2400" baseline="30000" dirty="0">
                <a:sym typeface="Symbol" panose="05050102010706020507" pitchFamily="18" charset="2"/>
              </a:rPr>
              <a:t> </a:t>
            </a:r>
            <a:r>
              <a:rPr lang="en-US" altLang="en-US" sz="2400" dirty="0" err="1"/>
              <a:t>Pb</a:t>
            </a:r>
            <a:r>
              <a:rPr lang="en-US" altLang="en-US" sz="2400" dirty="0"/>
              <a:t>…)</a:t>
            </a:r>
            <a:br>
              <a:rPr lang="en-US" altLang="en-US" sz="2400" dirty="0"/>
            </a:br>
            <a:r>
              <a:rPr lang="en-US" altLang="en-US" sz="1000" dirty="0"/>
              <a:t/>
            </a:r>
            <a:br>
              <a:rPr lang="en-US" altLang="en-US" sz="1000" dirty="0"/>
            </a:br>
            <a:r>
              <a:rPr lang="en-US" altLang="en-US" sz="2400" dirty="0"/>
              <a:t>Radiative </a:t>
            </a:r>
            <a:r>
              <a:rPr lang="en-US" altLang="en-US" sz="2400" dirty="0" err="1"/>
              <a:t>kaon</a:t>
            </a:r>
            <a:r>
              <a:rPr lang="en-US" altLang="en-US" sz="2400" dirty="0"/>
              <a:t> capture – </a:t>
            </a:r>
            <a:r>
              <a:rPr lang="en-US" altLang="en-US" sz="2400" dirty="0">
                <a:sym typeface="Symbol" panose="05050102010706020507" pitchFamily="18" charset="2"/>
              </a:rPr>
              <a:t></a:t>
            </a:r>
            <a:r>
              <a:rPr lang="en-US" altLang="en-US" sz="2400" dirty="0"/>
              <a:t>(1405) study</a:t>
            </a:r>
            <a:br>
              <a:rPr lang="en-US" altLang="en-US" sz="2400" dirty="0"/>
            </a:br>
            <a:r>
              <a:rPr lang="en-US" altLang="en-US" sz="1000" i="1" dirty="0"/>
              <a:t/>
            </a:r>
            <a:br>
              <a:rPr lang="en-US" altLang="en-US" sz="1000" i="1" dirty="0"/>
            </a:br>
            <a:r>
              <a:rPr lang="en-US" altLang="en-US" sz="2400" dirty="0"/>
              <a:t>Investigate the possibility of the measurement of other types of </a:t>
            </a:r>
            <a:r>
              <a:rPr lang="en-US" altLang="en-US" sz="2400" dirty="0" err="1"/>
              <a:t>hadronic</a:t>
            </a:r>
            <a:r>
              <a:rPr lang="en-US" altLang="en-US" sz="2400" dirty="0"/>
              <a:t> exotic atoms (</a:t>
            </a:r>
            <a:r>
              <a:rPr lang="en-US" altLang="en-US" sz="2400" dirty="0" err="1"/>
              <a:t>sigmonic</a:t>
            </a:r>
            <a:r>
              <a:rPr lang="en-US" altLang="en-US" sz="2400" dirty="0"/>
              <a:t> hydrogen </a:t>
            </a:r>
            <a:r>
              <a:rPr lang="en-US" altLang="en-US" sz="2400" dirty="0" smtClean="0"/>
              <a:t>?)</a:t>
            </a:r>
            <a:endParaRPr lang="it-IT" sz="2400" dirty="0"/>
          </a:p>
        </p:txBody>
      </p:sp>
      <p:pic>
        <p:nvPicPr>
          <p:cNvPr id="6" name="Picture 7" descr="logo kaon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733" y="0"/>
            <a:ext cx="1207267" cy="9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4655840" y="645333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Alessandra Fantoni – CL preventivi 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1174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2"/>
          <p:cNvSpPr/>
          <p:nvPr/>
        </p:nvSpPr>
        <p:spPr>
          <a:xfrm>
            <a:off x="1250238" y="1082757"/>
            <a:ext cx="8567640" cy="475787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b="1" u="sng" dirty="0" err="1">
                <a:solidFill>
                  <a:srgbClr val="0070C0"/>
                </a:solidFill>
              </a:rPr>
              <a:t>Richieste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finanziarie</a:t>
            </a:r>
            <a:r>
              <a:rPr lang="en-US" sz="2800" b="1" u="sng" dirty="0" smtClean="0">
                <a:solidFill>
                  <a:srgbClr val="0070C0"/>
                </a:solidFill>
              </a:rPr>
              <a:t> 120k</a:t>
            </a:r>
            <a:endParaRPr lang="en-US" sz="2800" b="1" u="sng" dirty="0">
              <a:solidFill>
                <a:srgbClr val="0070C0"/>
              </a:solidFill>
            </a:endParaRPr>
          </a:p>
          <a:p>
            <a:endParaRPr sz="800" dirty="0"/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rgbClr val="000000"/>
                </a:solidFill>
                <a:latin typeface="Calibri"/>
              </a:rPr>
              <a:t>Consumo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400" dirty="0" smtClean="0">
                <a:latin typeface="Calibri"/>
              </a:rPr>
              <a:t>5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0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kE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dirty="0" err="1" smtClean="0">
                <a:latin typeface="Calibri"/>
              </a:rPr>
              <a:t>Inventariabile</a:t>
            </a:r>
            <a:r>
              <a:rPr lang="en-US" sz="2400" dirty="0" smtClean="0">
                <a:latin typeface="Calibri"/>
              </a:rPr>
              <a:t>		30 </a:t>
            </a:r>
            <a:r>
              <a:rPr lang="en-US" sz="2400" dirty="0" err="1">
                <a:latin typeface="Calibri"/>
              </a:rPr>
              <a:t>kE</a:t>
            </a:r>
            <a:endParaRPr lang="en-US" sz="2400" dirty="0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dirty="0" err="1" smtClean="0">
                <a:latin typeface="Calibri"/>
              </a:rPr>
              <a:t>Manutenzione</a:t>
            </a:r>
            <a:r>
              <a:rPr lang="en-US" sz="2400" dirty="0" smtClean="0">
                <a:latin typeface="Calibri"/>
              </a:rPr>
              <a:t>		15 </a:t>
            </a:r>
            <a:r>
              <a:rPr lang="en-US" sz="2400" dirty="0" err="1">
                <a:latin typeface="Calibri"/>
              </a:rPr>
              <a:t>kE</a:t>
            </a:r>
            <a:endParaRPr sz="2400" dirty="0"/>
          </a:p>
          <a:p>
            <a:pPr>
              <a:lnSpc>
                <a:spcPct val="100000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Calibri"/>
              </a:rPr>
              <a:t>Missioni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		</a:t>
            </a:r>
            <a:r>
              <a:rPr lang="en-US" sz="2400" dirty="0" smtClean="0">
                <a:latin typeface="Calibri"/>
              </a:rPr>
              <a:t>25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kE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800" b="1" u="sng" dirty="0" err="1">
                <a:solidFill>
                  <a:srgbClr val="0070C0"/>
                </a:solidFill>
              </a:rPr>
              <a:t>Richieste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ai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servizi</a:t>
            </a:r>
            <a:endParaRPr lang="en-US" sz="2800" b="1" u="sng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dirty="0" err="1">
                <a:solidFill>
                  <a:srgbClr val="000000"/>
                </a:solidFill>
              </a:rPr>
              <a:t>Progettazione</a:t>
            </a:r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400" dirty="0"/>
              <a:t>: 6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m.u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0000"/>
                </a:solidFill>
              </a:rPr>
              <a:t>supporteria</a:t>
            </a:r>
            <a:r>
              <a:rPr lang="en-US" sz="2400" dirty="0">
                <a:solidFill>
                  <a:srgbClr val="000000"/>
                </a:solidFill>
              </a:rPr>
              <a:t>/</a:t>
            </a:r>
            <a:r>
              <a:rPr lang="en-US" sz="2400" dirty="0" err="1">
                <a:solidFill>
                  <a:srgbClr val="000000"/>
                </a:solidFill>
              </a:rPr>
              <a:t>schermature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più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nuovo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rivelatore</a:t>
            </a:r>
            <a:r>
              <a:rPr lang="en-US" sz="2400" dirty="0">
                <a:solidFill>
                  <a:srgbClr val="000000"/>
                </a:solidFill>
              </a:rPr>
              <a:t> veto; </a:t>
            </a:r>
            <a:r>
              <a:rPr lang="en-US" sz="2400" dirty="0" err="1">
                <a:solidFill>
                  <a:srgbClr val="000000"/>
                </a:solidFill>
              </a:rPr>
              <a:t>misure</a:t>
            </a:r>
            <a:r>
              <a:rPr lang="en-US" sz="2400" dirty="0">
                <a:solidFill>
                  <a:srgbClr val="000000"/>
                </a:solidFill>
              </a:rPr>
              <a:t> test Ge e VOXES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 err="1">
                <a:solidFill>
                  <a:srgbClr val="000000"/>
                </a:solidFill>
              </a:rPr>
              <a:t>Officina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meccanica</a:t>
            </a:r>
            <a:r>
              <a:rPr lang="en-US" sz="2400" dirty="0"/>
              <a:t>: 6 </a:t>
            </a:r>
            <a:r>
              <a:rPr lang="en-US" sz="2400" dirty="0" err="1"/>
              <a:t>m.u</a:t>
            </a:r>
            <a:r>
              <a:rPr lang="en-US" sz="2400" dirty="0"/>
              <a:t>. per </a:t>
            </a:r>
            <a:r>
              <a:rPr lang="en-US" sz="2400" dirty="0" err="1"/>
              <a:t>costruzioni</a:t>
            </a:r>
            <a:r>
              <a:rPr lang="en-US" sz="2400" dirty="0"/>
              <a:t> </a:t>
            </a:r>
            <a:r>
              <a:rPr lang="en-US" sz="2400" dirty="0" err="1"/>
              <a:t>supporterie</a:t>
            </a:r>
            <a:r>
              <a:rPr lang="en-US" sz="2400" dirty="0"/>
              <a:t>, </a:t>
            </a:r>
            <a:r>
              <a:rPr lang="en-US" sz="2400" dirty="0" err="1"/>
              <a:t>schermature</a:t>
            </a:r>
            <a:r>
              <a:rPr lang="en-US" sz="2400" dirty="0"/>
              <a:t>, frame </a:t>
            </a:r>
            <a:r>
              <a:rPr lang="en-US" sz="2400" dirty="0" err="1"/>
              <a:t>nuovo</a:t>
            </a:r>
            <a:r>
              <a:rPr lang="en-US" sz="2400" dirty="0"/>
              <a:t> veto, test setup</a:t>
            </a:r>
          </a:p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rgbClr val="000000"/>
                </a:solidFill>
                <a:latin typeface="Calibri"/>
              </a:rPr>
              <a:t>Tecnici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: 2 x 0.5 FTE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installazioni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costruzioni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varie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lang="it-IT"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/>
          </a:bodyPr>
          <a:lstStyle/>
          <a:p>
            <a:r>
              <a:rPr lang="it-IT" b="1" u="sng" dirty="0" smtClean="0">
                <a:solidFill>
                  <a:srgbClr val="C00000"/>
                </a:solidFill>
              </a:rPr>
              <a:t>Richieste 2020 (preliminari)</a:t>
            </a:r>
            <a:endParaRPr lang="it-IT" b="1" u="sng" dirty="0">
              <a:solidFill>
                <a:srgbClr val="C0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33</a:t>
            </a:fld>
            <a:endParaRPr lang="it-IT"/>
          </a:p>
        </p:txBody>
      </p:sp>
      <p:pic>
        <p:nvPicPr>
          <p:cNvPr id="5" name="Picture 7" descr="logo kao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733" y="0"/>
            <a:ext cx="1207267" cy="9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91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6606480" y="175246"/>
            <a:ext cx="3810000" cy="877490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00622" y="3940635"/>
            <a:ext cx="3168351" cy="399994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2000" b="1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ALL </a:t>
            </a:r>
            <a:r>
              <a:rPr lang="en-US" sz="2000" b="1" dirty="0" err="1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Responsabilities</a:t>
            </a:r>
            <a:r>
              <a:rPr lang="en-US" sz="2000" b="1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@ LNF </a:t>
            </a:r>
            <a:endParaRPr lang="en-US" sz="2000" dirty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3922196" y="3960974"/>
            <a:ext cx="3176862" cy="386674"/>
          </a:xfrm>
          <a:prstGeom prst="roundRect">
            <a:avLst>
              <a:gd name="adj" fmla="val 13258"/>
            </a:avLst>
          </a:prstGeom>
          <a:noFill/>
          <a:ln w="12700">
            <a:solidFill>
              <a:srgbClr val="B5A2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1" name="CasellaDiTesto 3"/>
          <p:cNvSpPr txBox="1"/>
          <p:nvPr/>
        </p:nvSpPr>
        <p:spPr>
          <a:xfrm>
            <a:off x="3367612" y="25205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activities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863752" y="1268760"/>
            <a:ext cx="6768753" cy="226430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246227"/>
                </a:solidFill>
              </a:rPr>
              <a:t>VIP</a:t>
            </a:r>
            <a:r>
              <a:rPr lang="en-US" sz="1800" dirty="0">
                <a:solidFill>
                  <a:srgbClr val="246227"/>
                </a:solidFill>
              </a:rPr>
              <a:t>=Violation Pauli Exclusion Principle (PEP)</a:t>
            </a:r>
          </a:p>
          <a:p>
            <a:r>
              <a:rPr lang="en-US" sz="1800" dirty="0">
                <a:solidFill>
                  <a:srgbClr val="246227"/>
                </a:solidFill>
              </a:rPr>
              <a:t>Perform experimental test of PEP for e</a:t>
            </a:r>
            <a:r>
              <a:rPr lang="en-US" sz="1800" baseline="30000" dirty="0">
                <a:solidFill>
                  <a:srgbClr val="246227"/>
                </a:solidFill>
              </a:rPr>
              <a:t>-</a:t>
            </a:r>
            <a:r>
              <a:rPr lang="en-US" sz="1800" dirty="0">
                <a:solidFill>
                  <a:srgbClr val="246227"/>
                </a:solidFill>
              </a:rPr>
              <a:t> with a clean method</a:t>
            </a:r>
          </a:p>
          <a:p>
            <a:r>
              <a:rPr lang="en-US" sz="1800" dirty="0">
                <a:solidFill>
                  <a:srgbClr val="246227"/>
                </a:solidFill>
              </a:rPr>
              <a:t>Located at LNGS to reduce X-ray background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>
                <a:solidFill>
                  <a:srgbClr val="246227"/>
                </a:solidFill>
              </a:rPr>
              <a:t>International collaboration: LNF, LNGS, </a:t>
            </a:r>
            <a:r>
              <a:rPr lang="en-US" sz="1800" dirty="0" err="1">
                <a:solidFill>
                  <a:srgbClr val="246227"/>
                </a:solidFill>
              </a:rPr>
              <a:t>Ts</a:t>
            </a:r>
            <a:r>
              <a:rPr lang="en-US" sz="1800" dirty="0">
                <a:solidFill>
                  <a:srgbClr val="246227"/>
                </a:solidFill>
              </a:rPr>
              <a:t> INFN; SMI-OAW (Austria); IFIN-HH (Romania); Neuchatel U. (Switzerland); Rennes U. (France); </a:t>
            </a:r>
            <a:r>
              <a:rPr lang="en-US" sz="1800" dirty="0" err="1">
                <a:solidFill>
                  <a:srgbClr val="246227"/>
                </a:solidFill>
              </a:rPr>
              <a:t>Uni</a:t>
            </a:r>
            <a:r>
              <a:rPr lang="en-US" sz="1800" dirty="0">
                <a:solidFill>
                  <a:srgbClr val="246227"/>
                </a:solidFill>
              </a:rPr>
              <a:t> &amp; INFN BO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rgbClr val="246227"/>
                </a:solidFill>
              </a:rPr>
              <a:t>VIP already established a probability of PEP violation </a:t>
            </a:r>
            <a:r>
              <a:rPr lang="en-US" sz="1800" dirty="0">
                <a:solidFill>
                  <a:srgbClr val="246227"/>
                </a:solidFill>
                <a:latin typeface="Symbol" panose="05050102010706020507" pitchFamily="18" charset="2"/>
              </a:rPr>
              <a:t>b</a:t>
            </a:r>
            <a:r>
              <a:rPr lang="en-US" sz="1800" baseline="30000" dirty="0">
                <a:solidFill>
                  <a:srgbClr val="246227"/>
                </a:solidFill>
              </a:rPr>
              <a:t>2</a:t>
            </a:r>
            <a:r>
              <a:rPr lang="en-US" sz="1800" dirty="0">
                <a:solidFill>
                  <a:srgbClr val="246227"/>
                </a:solidFill>
              </a:rPr>
              <a:t>/2&lt;4</a:t>
            </a:r>
            <a:r>
              <a:rPr lang="en-US" sz="1200" dirty="0">
                <a:solidFill>
                  <a:srgbClr val="246227"/>
                </a:solidFill>
              </a:rPr>
              <a:t>x</a:t>
            </a:r>
            <a:r>
              <a:rPr lang="en-US" sz="1800" dirty="0">
                <a:solidFill>
                  <a:srgbClr val="246227"/>
                </a:solidFill>
              </a:rPr>
              <a:t>10</a:t>
            </a:r>
            <a:r>
              <a:rPr lang="en-US" sz="1800" baseline="30000" dirty="0">
                <a:solidFill>
                  <a:srgbClr val="246227"/>
                </a:solidFill>
              </a:rPr>
              <a:t>-29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46227"/>
                </a:solidFill>
              </a:rPr>
              <a:t>       previous limit &lt;1.7</a:t>
            </a:r>
            <a:r>
              <a:rPr lang="en-US" sz="1200" dirty="0">
                <a:solidFill>
                  <a:srgbClr val="246227"/>
                </a:solidFill>
              </a:rPr>
              <a:t>x</a:t>
            </a:r>
            <a:r>
              <a:rPr lang="en-US" sz="1800" dirty="0">
                <a:solidFill>
                  <a:srgbClr val="246227"/>
                </a:solidFill>
              </a:rPr>
              <a:t>10</a:t>
            </a:r>
            <a:r>
              <a:rPr lang="en-US" sz="1800" baseline="30000" dirty="0">
                <a:solidFill>
                  <a:srgbClr val="246227"/>
                </a:solidFill>
              </a:rPr>
              <a:t>-26  </a:t>
            </a:r>
            <a:r>
              <a:rPr lang="en-US" sz="1800" dirty="0">
                <a:solidFill>
                  <a:srgbClr val="246227"/>
                </a:solidFill>
              </a:rPr>
              <a:t>PLB 328 (1990) 438 =&gt; improvement 3 orders magnitude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VIP upgrade (CCD detectors replaced by SDD) : VIP-2 in data taking at LNGS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Other tests of Quantum Mechanics (collapse models)</a:t>
            </a: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1524000" y="0"/>
            <a:ext cx="1600200" cy="914400"/>
            <a:chOff x="4302" y="288"/>
            <a:chExt cx="1074" cy="583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AutoShape 8"/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AutoShape 9"/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5108" y="626"/>
              <a:ext cx="29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5257" y="626"/>
              <a:ext cx="30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6" name="CasellaDiTesto 4"/>
          <p:cNvSpPr txBox="1"/>
          <p:nvPr/>
        </p:nvSpPr>
        <p:spPr>
          <a:xfrm>
            <a:off x="6672064" y="149846"/>
            <a:ext cx="3860110" cy="830882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12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researchers for 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</a:rPr>
              <a:t>6.6 </a:t>
            </a:r>
            <a:r>
              <a:rPr lang="en-US" sz="2400" b="1" dirty="0">
                <a:solidFill>
                  <a:srgbClr val="C00000"/>
                </a:solidFill>
                <a:latin typeface="+mj-lt"/>
              </a:rPr>
              <a:t>FTE </a:t>
            </a:r>
          </a:p>
          <a:p>
            <a:r>
              <a:rPr lang="en-US" sz="2400" b="1" dirty="0">
                <a:solidFill>
                  <a:srgbClr val="C00000"/>
                </a:solidFill>
                <a:latin typeface="+mj-lt"/>
              </a:rPr>
              <a:t>Average participation of 55%</a:t>
            </a:r>
          </a:p>
        </p:txBody>
      </p:sp>
      <p:sp>
        <p:nvSpPr>
          <p:cNvPr id="27" name="CasellaDiTesto 3"/>
          <p:cNvSpPr txBox="1"/>
          <p:nvPr/>
        </p:nvSpPr>
        <p:spPr>
          <a:xfrm>
            <a:off x="535658" y="1204466"/>
            <a:ext cx="3115964" cy="3293094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 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Bartalucci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1.0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2. M.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Bazzi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	 0.5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3.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Benfatto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         	 0.5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4.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Clozza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 0.3 	</a:t>
            </a: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C.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Curceanu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 0.3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R. Del Grande	 0.3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7.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J.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Marton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0.5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8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M.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Miliucci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 0.3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E. Pace		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0.6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10.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K.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Piscicchia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1.0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11.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Sirghi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	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0.3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L.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Sperandio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+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Guaraldo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 0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176120" y="3582418"/>
            <a:ext cx="3312964" cy="3014935"/>
            <a:chOff x="0" y="908050"/>
            <a:chExt cx="4191000" cy="4054475"/>
          </a:xfrm>
        </p:grpSpPr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08050"/>
              <a:ext cx="4191000" cy="4054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AutoShape 14"/>
            <p:cNvSpPr>
              <a:spLocks noChangeArrowheads="1"/>
            </p:cNvSpPr>
            <p:nvPr/>
          </p:nvSpPr>
          <p:spPr bwMode="auto">
            <a:xfrm>
              <a:off x="1549400" y="1557338"/>
              <a:ext cx="142875" cy="976312"/>
            </a:xfrm>
            <a:prstGeom prst="downArrow">
              <a:avLst>
                <a:gd name="adj1" fmla="val 50000"/>
                <a:gd name="adj2" fmla="val 1708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it-IT"/>
            </a:p>
          </p:txBody>
        </p:sp>
      </p:grpSp>
      <p:sp>
        <p:nvSpPr>
          <p:cNvPr id="32" name="Down Arrow 31"/>
          <p:cNvSpPr/>
          <p:nvPr/>
        </p:nvSpPr>
        <p:spPr>
          <a:xfrm rot="1397614">
            <a:off x="9783463" y="2973633"/>
            <a:ext cx="432048" cy="1811939"/>
          </a:xfrm>
          <a:prstGeom prst="downArrow">
            <a:avLst/>
          </a:prstGeom>
          <a:noFill/>
          <a:ln>
            <a:solidFill>
              <a:srgbClr val="246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2093640" y="922114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34</a:t>
            </a:fld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535658" y="4900274"/>
            <a:ext cx="4273510" cy="156966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it-IT" altLang="en-US" sz="2000" b="1" i="1" dirty="0">
                <a:solidFill>
                  <a:srgbClr val="002060"/>
                </a:solidFill>
              </a:rPr>
              <a:t>VIP-2 =&gt; </a:t>
            </a:r>
            <a:r>
              <a:rPr lang="it-IT" altLang="en-US" sz="2000" i="1" dirty="0">
                <a:solidFill>
                  <a:srgbClr val="002060"/>
                </a:solidFill>
              </a:rPr>
              <a:t>new detectors SDD:</a:t>
            </a:r>
          </a:p>
          <a:p>
            <a:pPr marL="342900" indent="-342900" algn="just">
              <a:lnSpc>
                <a:spcPct val="80000"/>
              </a:lnSpc>
              <a:buFontTx/>
              <a:buChar char="-"/>
              <a:defRPr/>
            </a:pPr>
            <a:r>
              <a:rPr lang="it-IT" altLang="en-US" sz="2000" i="1" dirty="0" err="1">
                <a:solidFill>
                  <a:srgbClr val="002060"/>
                </a:solidFill>
              </a:rPr>
              <a:t>higher</a:t>
            </a:r>
            <a:r>
              <a:rPr lang="it-IT" altLang="en-US" sz="2000" i="1" dirty="0">
                <a:solidFill>
                  <a:srgbClr val="002060"/>
                </a:solidFill>
              </a:rPr>
              <a:t> </a:t>
            </a:r>
            <a:r>
              <a:rPr lang="it-IT" altLang="en-US" sz="2000" i="1" dirty="0" err="1">
                <a:solidFill>
                  <a:srgbClr val="002060"/>
                </a:solidFill>
              </a:rPr>
              <a:t>resolution</a:t>
            </a:r>
            <a:r>
              <a:rPr lang="it-IT" altLang="en-US" sz="2000" i="1" dirty="0">
                <a:solidFill>
                  <a:srgbClr val="002060"/>
                </a:solidFill>
              </a:rPr>
              <a:t>: 190eV (</a:t>
            </a:r>
            <a:r>
              <a:rPr lang="it-IT" altLang="en-US" sz="2000" i="1" dirty="0" err="1">
                <a:solidFill>
                  <a:srgbClr val="002060"/>
                </a:solidFill>
              </a:rPr>
              <a:t>fwhm</a:t>
            </a:r>
            <a:r>
              <a:rPr lang="it-IT" altLang="en-US" sz="2000" i="1" dirty="0">
                <a:solidFill>
                  <a:srgbClr val="002060"/>
                </a:solidFill>
              </a:rPr>
              <a:t>)</a:t>
            </a:r>
          </a:p>
          <a:p>
            <a:pPr marL="342900" indent="-342900" algn="just">
              <a:lnSpc>
                <a:spcPct val="80000"/>
              </a:lnSpc>
              <a:buFontTx/>
              <a:buChar char="-"/>
              <a:defRPr/>
            </a:pPr>
            <a:r>
              <a:rPr lang="it-IT" altLang="en-US" sz="2000" i="1" dirty="0" err="1">
                <a:solidFill>
                  <a:srgbClr val="002060"/>
                </a:solidFill>
              </a:rPr>
              <a:t>faster</a:t>
            </a:r>
            <a:r>
              <a:rPr lang="it-IT" altLang="en-US" sz="2000" i="1" dirty="0">
                <a:solidFill>
                  <a:srgbClr val="002060"/>
                </a:solidFill>
              </a:rPr>
              <a:t> (</a:t>
            </a:r>
            <a:r>
              <a:rPr lang="it-IT" altLang="en-US" sz="2000" i="1" dirty="0" err="1">
                <a:solidFill>
                  <a:srgbClr val="002060"/>
                </a:solidFill>
              </a:rPr>
              <a:t>triggerable</a:t>
            </a:r>
            <a:r>
              <a:rPr lang="it-IT" altLang="en-US" sz="2000" i="1" dirty="0">
                <a:solidFill>
                  <a:srgbClr val="002060"/>
                </a:solidFill>
              </a:rPr>
              <a:t>)=&gt; VETO </a:t>
            </a:r>
            <a:r>
              <a:rPr lang="it-IT" altLang="en-US" sz="2000" i="1" dirty="0" err="1">
                <a:solidFill>
                  <a:srgbClr val="002060"/>
                </a:solidFill>
              </a:rPr>
              <a:t>system</a:t>
            </a:r>
            <a:endParaRPr lang="it-IT" altLang="en-US" sz="2000" i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80000"/>
              </a:lnSpc>
              <a:buFontTx/>
              <a:buChar char="-"/>
              <a:defRPr/>
            </a:pPr>
            <a:r>
              <a:rPr lang="it-IT" altLang="en-US" sz="2000" i="1" dirty="0" err="1">
                <a:solidFill>
                  <a:srgbClr val="002060"/>
                </a:solidFill>
              </a:rPr>
              <a:t>higher</a:t>
            </a:r>
            <a:r>
              <a:rPr lang="it-IT" altLang="en-US" sz="2000" i="1" dirty="0">
                <a:solidFill>
                  <a:srgbClr val="002060"/>
                </a:solidFill>
              </a:rPr>
              <a:t> </a:t>
            </a:r>
            <a:r>
              <a:rPr lang="it-IT" altLang="en-US" sz="2000" i="1" dirty="0" err="1">
                <a:solidFill>
                  <a:srgbClr val="002060"/>
                </a:solidFill>
              </a:rPr>
              <a:t>acceptance</a:t>
            </a:r>
            <a:endParaRPr lang="it-IT" altLang="en-US" sz="2000" i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80000"/>
              </a:lnSpc>
              <a:buFontTx/>
              <a:buChar char="-"/>
              <a:defRPr/>
            </a:pPr>
            <a:r>
              <a:rPr lang="it-IT" altLang="en-US" sz="2000" i="1" dirty="0" err="1">
                <a:solidFill>
                  <a:srgbClr val="002060"/>
                </a:solidFill>
              </a:rPr>
              <a:t>higher</a:t>
            </a:r>
            <a:r>
              <a:rPr lang="it-IT" altLang="en-US" sz="2000" i="1" dirty="0">
                <a:solidFill>
                  <a:srgbClr val="002060"/>
                </a:solidFill>
              </a:rPr>
              <a:t> </a:t>
            </a:r>
            <a:r>
              <a:rPr lang="it-IT" altLang="en-US" sz="2000" i="1" dirty="0" err="1">
                <a:solidFill>
                  <a:srgbClr val="002060"/>
                </a:solidFill>
              </a:rPr>
              <a:t>current</a:t>
            </a:r>
            <a:r>
              <a:rPr lang="it-IT" altLang="en-US" sz="2000" i="1" dirty="0">
                <a:solidFill>
                  <a:srgbClr val="002060"/>
                </a:solidFill>
              </a:rPr>
              <a:t> =&gt; </a:t>
            </a:r>
            <a:r>
              <a:rPr lang="it-IT" altLang="en-US" sz="2000" i="1" dirty="0" err="1">
                <a:solidFill>
                  <a:srgbClr val="002060"/>
                </a:solidFill>
              </a:rPr>
              <a:t>low</a:t>
            </a:r>
            <a:r>
              <a:rPr lang="it-IT" altLang="en-US" sz="2000" i="1" dirty="0">
                <a:solidFill>
                  <a:srgbClr val="002060"/>
                </a:solidFill>
              </a:rPr>
              <a:t> background</a:t>
            </a:r>
          </a:p>
          <a:p>
            <a:pPr marL="342900" indent="-342900" algn="just">
              <a:lnSpc>
                <a:spcPct val="80000"/>
              </a:lnSpc>
              <a:buFontTx/>
              <a:buChar char="-"/>
              <a:defRPr/>
            </a:pPr>
            <a:r>
              <a:rPr lang="it-IT" altLang="en-US" sz="2000" i="1" dirty="0" err="1">
                <a:solidFill>
                  <a:srgbClr val="002060"/>
                </a:solidFill>
              </a:rPr>
              <a:t>higher</a:t>
            </a:r>
            <a:r>
              <a:rPr lang="it-IT" altLang="en-US" sz="2000" i="1" dirty="0">
                <a:solidFill>
                  <a:srgbClr val="002060"/>
                </a:solidFill>
              </a:rPr>
              <a:t> </a:t>
            </a:r>
            <a:r>
              <a:rPr lang="it-IT" altLang="en-US" sz="2000" i="1" dirty="0" err="1">
                <a:solidFill>
                  <a:srgbClr val="002060"/>
                </a:solidFill>
              </a:rPr>
              <a:t>efficiency</a:t>
            </a:r>
            <a:endParaRPr lang="it-IT" altLang="en-US" sz="2000" i="1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873154" y="5911631"/>
            <a:ext cx="2399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International Journal of </a:t>
            </a:r>
          </a:p>
          <a:p>
            <a:r>
              <a:rPr lang="en-US" sz="12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Quantum Information 9 (2011) 145 </a:t>
            </a:r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62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203200" y="962027"/>
            <a:ext cx="8280400" cy="5400675"/>
          </a:xfrm>
          <a:custGeom>
            <a:avLst/>
            <a:gdLst>
              <a:gd name="G0" fmla="*/ 1 23001 2"/>
              <a:gd name="G1" fmla="+- 7501 0 0"/>
              <a:gd name="G2" fmla="+- 15002 0 0"/>
              <a:gd name="G3" fmla="+- 2300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3001" y="0"/>
                </a:lnTo>
                <a:lnTo>
                  <a:pt x="23001" y="15002"/>
                </a:lnTo>
                <a:lnTo>
                  <a:pt x="0" y="15002"/>
                </a:lnTo>
                <a:close/>
              </a:path>
            </a:pathLst>
          </a:custGeom>
          <a:solidFill>
            <a:srgbClr val="00206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marL="457200" indent="-45720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AutoNum type="arabicParenR"/>
            </a:pPr>
            <a:r>
              <a:rPr lang="en-GB" altLang="it-IT" dirty="0" smtClean="0">
                <a:latin typeface="URW Palladio L" charset="0"/>
              </a:rPr>
              <a:t>VIP-2 </a:t>
            </a:r>
            <a:r>
              <a:rPr lang="en-GB" altLang="it-IT" dirty="0">
                <a:latin typeface="URW Palladio L" charset="0"/>
              </a:rPr>
              <a:t>with 6 SDDs (SIDDHARTA type) installed at  LNGS end of 2015 – </a:t>
            </a:r>
            <a:endParaRPr lang="en-GB" altLang="it-IT" dirty="0" smtClean="0">
              <a:latin typeface="URW Palladio L" charset="0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 smtClean="0">
                <a:latin typeface="URW Palladio L" charset="0"/>
              </a:rPr>
              <a:t>data </a:t>
            </a:r>
            <a:r>
              <a:rPr lang="en-GB" altLang="it-IT" dirty="0">
                <a:latin typeface="URW Palladio L" charset="0"/>
              </a:rPr>
              <a:t>taking (no shielding) till end of 2017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GB" altLang="it-IT" sz="800" dirty="0">
              <a:latin typeface="URW Palladio L" charset="0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latin typeface="URW Palladio L" charset="0"/>
              </a:rPr>
              <a:t>2) VIP-2 with final SDDs (4 arrays of 2x4 SDD detectors) installed at LNGS in </a:t>
            </a:r>
            <a:endParaRPr lang="en-GB" altLang="it-IT" dirty="0" smtClean="0">
              <a:latin typeface="URW Palladio L" charset="0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 smtClean="0">
                <a:latin typeface="URW Palladio L" charset="0"/>
              </a:rPr>
              <a:t>April </a:t>
            </a:r>
            <a:r>
              <a:rPr lang="en-GB" altLang="it-IT" dirty="0">
                <a:latin typeface="URW Palladio L" charset="0"/>
              </a:rPr>
              <a:t>2018; test and data taking without shielding till November 2018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GB" altLang="it-IT" sz="800" dirty="0">
              <a:latin typeface="URW Palladio L" charset="0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latin typeface="URW Palladio L" charset="0"/>
              </a:rPr>
              <a:t>3) Shielding installed in November 2018 – data taking ongoing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GB" altLang="it-IT" sz="800" dirty="0">
              <a:latin typeface="URW Palladio L" charset="0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latin typeface="URW Palladio L" charset="0"/>
              </a:rPr>
              <a:t>4) Optimization of the veto system ongoing</a:t>
            </a:r>
            <a:r>
              <a:rPr lang="en-GB" altLang="it-IT" dirty="0"/>
              <a:t> 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057400" y="36513"/>
            <a:ext cx="8382000" cy="7620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it-IT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VIP-2  setup and data taking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77"/>
            <a:ext cx="415766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7" y="3713165"/>
            <a:ext cx="4787900" cy="313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2" y="3703640"/>
            <a:ext cx="2627312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093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2051051"/>
            <a:ext cx="317658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5647" y="784227"/>
            <a:ext cx="12072144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b="1" dirty="0" err="1">
                <a:latin typeface="URW Palladio L" charset="0"/>
              </a:rPr>
              <a:t>According</a:t>
            </a:r>
            <a:r>
              <a:rPr lang="it-IT" altLang="it-IT" sz="2000" b="1" dirty="0">
                <a:latin typeface="URW Palladio L" charset="0"/>
              </a:rPr>
              <a:t> to the </a:t>
            </a:r>
            <a:r>
              <a:rPr lang="it-IT" altLang="it-IT" sz="2000" b="1" dirty="0" err="1">
                <a:latin typeface="URW Palladio L" charset="0"/>
              </a:rPr>
              <a:t>requirements</a:t>
            </a:r>
            <a:r>
              <a:rPr lang="it-IT" altLang="it-IT" sz="2000" b="1" dirty="0">
                <a:latin typeface="URW Palladio L" charset="0"/>
              </a:rPr>
              <a:t> of the </a:t>
            </a:r>
            <a:r>
              <a:rPr lang="it-IT" altLang="it-IT" sz="2000" b="1" dirty="0" err="1">
                <a:latin typeface="URW Palladio L" charset="0"/>
              </a:rPr>
              <a:t>referees</a:t>
            </a:r>
            <a:r>
              <a:rPr lang="it-IT" altLang="it-IT" sz="2000" b="1" dirty="0">
                <a:latin typeface="URW Palladio L" charset="0"/>
              </a:rPr>
              <a:t> </a:t>
            </a:r>
            <a:r>
              <a:rPr lang="it-IT" altLang="it-IT" sz="2000" b="1" dirty="0" err="1">
                <a:latin typeface="URW Palladio L" charset="0"/>
              </a:rPr>
              <a:t>improved</a:t>
            </a:r>
            <a:r>
              <a:rPr lang="it-IT" altLang="it-IT" sz="2000" b="1" dirty="0">
                <a:latin typeface="URW Palladio L" charset="0"/>
              </a:rPr>
              <a:t> </a:t>
            </a:r>
            <a:r>
              <a:rPr lang="it-IT" altLang="it-IT" sz="2000" b="1" dirty="0" err="1">
                <a:latin typeface="URW Palladio L" charset="0"/>
              </a:rPr>
              <a:t>Bayesian</a:t>
            </a:r>
            <a:r>
              <a:rPr lang="it-IT" altLang="it-IT" sz="2000" b="1" dirty="0">
                <a:latin typeface="URW Palladio L" charset="0"/>
              </a:rPr>
              <a:t> data </a:t>
            </a:r>
            <a:r>
              <a:rPr lang="it-IT" altLang="it-IT" sz="2000" b="1" dirty="0" err="1">
                <a:latin typeface="URW Palladio L" charset="0"/>
              </a:rPr>
              <a:t>analysis</a:t>
            </a:r>
            <a:r>
              <a:rPr lang="it-IT" altLang="it-IT" sz="2000" b="1" dirty="0">
                <a:latin typeface="URW Palladio L" charset="0"/>
              </a:rPr>
              <a:t> procedure </a:t>
            </a:r>
            <a:r>
              <a:rPr lang="it-IT" altLang="it-IT" sz="2000" b="1" dirty="0" err="1">
                <a:latin typeface="URW Palladio L" charset="0"/>
              </a:rPr>
              <a:t>was</a:t>
            </a:r>
            <a:r>
              <a:rPr lang="it-IT" altLang="it-IT" sz="2000" b="1" dirty="0">
                <a:latin typeface="URW Palladio L" charset="0"/>
              </a:rPr>
              <a:t> </a:t>
            </a:r>
            <a:r>
              <a:rPr lang="it-IT" altLang="it-IT" sz="2000" b="1" dirty="0" err="1">
                <a:latin typeface="URW Palladio L" charset="0"/>
              </a:rPr>
              <a:t>implemented</a:t>
            </a:r>
            <a:r>
              <a:rPr lang="it-IT" altLang="it-IT" sz="2000" b="1" dirty="0">
                <a:latin typeface="URW Palladio L" charset="0"/>
              </a:rPr>
              <a:t>: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1" y="1511300"/>
            <a:ext cx="37433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30337" y="2790826"/>
            <a:ext cx="8891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4" y="2700339"/>
            <a:ext cx="34559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427913" y="2663825"/>
            <a:ext cx="12239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200" b="1">
                <a:solidFill>
                  <a:srgbClr val="FF0000"/>
                </a:solidFill>
                <a:latin typeface="URW Palladio L" charset="0"/>
              </a:rPr>
              <a:t>PEP violation</a:t>
            </a:r>
          </a:p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200" b="1">
                <a:solidFill>
                  <a:srgbClr val="FF0000"/>
                </a:solidFill>
                <a:latin typeface="URW Palladio L" charset="0"/>
              </a:rPr>
              <a:t>transition E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8713789" y="3095626"/>
            <a:ext cx="1587" cy="1584325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8535988" y="3924301"/>
            <a:ext cx="360362" cy="144463"/>
          </a:xfrm>
          <a:prstGeom prst="leftRightArrow">
            <a:avLst>
              <a:gd name="adj1" fmla="val 50000"/>
              <a:gd name="adj2" fmla="val 49659"/>
            </a:avLst>
          </a:prstGeom>
          <a:solidFill>
            <a:srgbClr val="FF0000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634289" y="3808414"/>
            <a:ext cx="9096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200" b="1">
                <a:solidFill>
                  <a:srgbClr val="FF0000"/>
                </a:solidFill>
                <a:latin typeface="URW Palladio L" charset="0"/>
              </a:rPr>
              <a:t>SDD's resolution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9218613" y="3378200"/>
            <a:ext cx="12239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200" b="1">
                <a:solidFill>
                  <a:srgbClr val="0000FF"/>
                </a:solidFill>
                <a:latin typeface="URW Palladio L" charset="0"/>
              </a:rPr>
              <a:t>Normalised shape of the background</a:t>
            </a: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H="1">
            <a:off x="9936163" y="4032251"/>
            <a:ext cx="87312" cy="468313"/>
          </a:xfrm>
          <a:prstGeom prst="line">
            <a:avLst/>
          </a:prstGeom>
          <a:noFill/>
          <a:ln w="9360" cap="flat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V="1">
            <a:off x="9228139" y="2401889"/>
            <a:ext cx="142875" cy="1633537"/>
          </a:xfrm>
          <a:prstGeom prst="line">
            <a:avLst/>
          </a:prstGeom>
          <a:noFill/>
          <a:ln w="9360" cap="flat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 flipV="1">
            <a:off x="8218489" y="2400300"/>
            <a:ext cx="365125" cy="914400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1439864"/>
            <a:ext cx="2871788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219950" y="1147764"/>
            <a:ext cx="19240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500" b="1" i="1" dirty="0" err="1">
                <a:solidFill>
                  <a:srgbClr val="0000FF"/>
                </a:solidFill>
                <a:latin typeface="URW Palladio L" charset="0"/>
              </a:rPr>
              <a:t>Likelihood</a:t>
            </a:r>
            <a:r>
              <a:rPr lang="it-IT" altLang="it-IT" sz="1500" b="1" i="1" dirty="0">
                <a:solidFill>
                  <a:srgbClr val="0000FF"/>
                </a:solidFill>
                <a:latin typeface="URW Palladio L" charset="0"/>
              </a:rPr>
              <a:t>:</a:t>
            </a: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1595438" y="0"/>
            <a:ext cx="9678036" cy="7620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it-IT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April</a:t>
            </a:r>
            <a:r>
              <a:rPr lang="en-US" altLang="it-IT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2019 </a:t>
            </a:r>
            <a:r>
              <a:rPr lang="en-US" altLang="it-IT" sz="3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en-US" altLang="it-IT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July</a:t>
            </a:r>
            <a:r>
              <a:rPr lang="en-US" altLang="it-IT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it-IT" sz="3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Data </a:t>
            </a:r>
            <a:r>
              <a:rPr lang="en-US" altLang="it-IT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analysis (shielding)</a:t>
            </a:r>
            <a:endParaRPr lang="en-US" altLang="it-IT" sz="33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7427913" y="4833938"/>
            <a:ext cx="23368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00" b="1">
                <a:latin typeface="URW Palladio L" charset="0"/>
              </a:rPr>
              <a:t>Eur. Phys. J. C (2018) 78:319</a:t>
            </a:r>
          </a:p>
        </p:txBody>
      </p:sp>
      <p:sp>
        <p:nvSpPr>
          <p:cNvPr id="20498" name="AutoShape 18"/>
          <p:cNvSpPr>
            <a:spLocks noChangeArrowheads="1"/>
          </p:cNvSpPr>
          <p:nvPr/>
        </p:nvSpPr>
        <p:spPr bwMode="auto">
          <a:xfrm>
            <a:off x="6691314" y="5676901"/>
            <a:ext cx="2916237" cy="650875"/>
          </a:xfrm>
          <a:custGeom>
            <a:avLst/>
            <a:gdLst>
              <a:gd name="G0" fmla="+- 4050 0 0"/>
              <a:gd name="G1" fmla="+- 905 0 0"/>
              <a:gd name="G2" fmla="+- 1810 0 0"/>
              <a:gd name="G3" fmla="+- 81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8100" y="0"/>
                </a:lnTo>
                <a:lnTo>
                  <a:pt x="8100" y="1810"/>
                </a:lnTo>
                <a:lnTo>
                  <a:pt x="0" y="1810"/>
                </a:lnTo>
                <a:close/>
              </a:path>
            </a:pathLst>
          </a:custGeom>
          <a:solidFill>
            <a:srgbClr val="00FFFF">
              <a:alpha val="79999"/>
            </a:srgbClr>
          </a:solidFill>
          <a:ln w="22320" cap="flat">
            <a:solidFill>
              <a:srgbClr val="28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0499" name="AutoShape 19"/>
          <p:cNvSpPr>
            <a:spLocks noChangeArrowheads="1"/>
          </p:cNvSpPr>
          <p:nvPr/>
        </p:nvSpPr>
        <p:spPr bwMode="auto">
          <a:xfrm>
            <a:off x="8066883" y="5484021"/>
            <a:ext cx="5040312" cy="604838"/>
          </a:xfrm>
          <a:custGeom>
            <a:avLst/>
            <a:gdLst>
              <a:gd name="G0" fmla="*/ 1 14001 2"/>
              <a:gd name="G1" fmla="+- 840 0 0"/>
              <a:gd name="G2" fmla="+- 1680 0 0"/>
              <a:gd name="G3" fmla="+- 1400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4001" y="0"/>
                </a:lnTo>
                <a:lnTo>
                  <a:pt x="14001" y="1680"/>
                </a:lnTo>
                <a:lnTo>
                  <a:pt x="0" y="1680"/>
                </a:lnTo>
                <a:close/>
              </a:path>
            </a:pathLst>
          </a:custGeom>
          <a:noFill/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400" b="1" dirty="0">
                <a:solidFill>
                  <a:srgbClr val="0000FF"/>
                </a:solidFill>
                <a:latin typeface="URW Palladio L" charset="0"/>
              </a:rPr>
              <a:t>upper limit on the PEP violation probability (90% Probability):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2500" b="1" i="1" dirty="0">
                <a:solidFill>
                  <a:srgbClr val="FF00FF"/>
                </a:solidFill>
                <a:latin typeface="Symbol" charset="2"/>
                <a:ea typeface="Symbol" charset="2"/>
                <a:cs typeface="Symbol" charset="2"/>
              </a:rPr>
              <a:t></a:t>
            </a:r>
            <a:r>
              <a:rPr lang="en-GB" altLang="it-IT" sz="2500" b="1" baseline="33000" dirty="0">
                <a:solidFill>
                  <a:srgbClr val="FF00FF"/>
                </a:solidFill>
                <a:latin typeface="URW Palladio L" charset="0"/>
              </a:rPr>
              <a:t>2</a:t>
            </a:r>
            <a:r>
              <a:rPr lang="en-GB" altLang="it-IT" sz="2500" b="1" dirty="0">
                <a:solidFill>
                  <a:srgbClr val="FF00FF"/>
                </a:solidFill>
                <a:latin typeface="URW Palladio L" charset="0"/>
              </a:rPr>
              <a:t>/2 &lt; </a:t>
            </a:r>
            <a:r>
              <a:rPr lang="en-GB" altLang="it-IT" sz="2500" b="1" dirty="0" smtClean="0">
                <a:solidFill>
                  <a:srgbClr val="FF00FF"/>
                </a:solidFill>
                <a:latin typeface="URW Palladio L" charset="0"/>
              </a:rPr>
              <a:t>2.6 </a:t>
            </a:r>
            <a:r>
              <a:rPr lang="en-GB" altLang="it-IT" sz="2500" b="1" dirty="0">
                <a:solidFill>
                  <a:srgbClr val="FF00FF"/>
                </a:solidFill>
                <a:latin typeface="URW Palladio L" charset="0"/>
              </a:rPr>
              <a:t>· 10</a:t>
            </a:r>
            <a:r>
              <a:rPr lang="en-GB" altLang="it-IT" sz="2500" b="1" baseline="33000" dirty="0">
                <a:solidFill>
                  <a:srgbClr val="FF00FF"/>
                </a:solidFill>
                <a:latin typeface="URW Palladio L" charset="0"/>
              </a:rPr>
              <a:t>-30</a:t>
            </a:r>
            <a:r>
              <a:rPr lang="en-GB" altLang="it-IT" sz="2500" b="1" dirty="0">
                <a:latin typeface="URW Palladio L" charset="0"/>
              </a:rPr>
              <a:t>  </a:t>
            </a:r>
            <a:r>
              <a:rPr lang="en-GB" altLang="it-IT" sz="2800" b="1" dirty="0">
                <a:latin typeface="URW Palladio L" charset="0"/>
              </a:rPr>
              <a:t> 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600" b="1" dirty="0">
                <a:solidFill>
                  <a:srgbClr val="FF0000"/>
                </a:solidFill>
                <a:latin typeface="URW Palladio L" charset="0"/>
              </a:rPr>
              <a:t>almost one order of magnitude improvement </a:t>
            </a:r>
            <a:r>
              <a:rPr lang="en-GB" altLang="it-IT" sz="1600" b="1" dirty="0" err="1">
                <a:solidFill>
                  <a:srgbClr val="FF0000"/>
                </a:solidFill>
                <a:latin typeface="URW Palladio L" charset="0"/>
              </a:rPr>
              <a:t>w.r.</a:t>
            </a:r>
            <a:r>
              <a:rPr lang="en-GB" altLang="it-IT" sz="1600" b="1" dirty="0">
                <a:solidFill>
                  <a:srgbClr val="FF0000"/>
                </a:solidFill>
                <a:latin typeface="URW Palladio L" charset="0"/>
              </a:rPr>
              <a:t> to VIP</a:t>
            </a:r>
          </a:p>
        </p:txBody>
      </p:sp>
      <p:sp>
        <p:nvSpPr>
          <p:cNvPr id="20500" name="AutoShape 20"/>
          <p:cNvSpPr>
            <a:spLocks noChangeArrowheads="1"/>
          </p:cNvSpPr>
          <p:nvPr/>
        </p:nvSpPr>
        <p:spPr bwMode="auto">
          <a:xfrm rot="19140000">
            <a:off x="11317288" y="5352691"/>
            <a:ext cx="1260475" cy="604837"/>
          </a:xfrm>
          <a:custGeom>
            <a:avLst/>
            <a:gdLst>
              <a:gd name="G0" fmla="*/ 1 3501 2"/>
              <a:gd name="G1" fmla="+- 840 0 0"/>
              <a:gd name="G2" fmla="+- 1680 0 0"/>
              <a:gd name="G3" fmla="+- 350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501" y="0"/>
                </a:lnTo>
                <a:lnTo>
                  <a:pt x="3501" y="1680"/>
                </a:lnTo>
                <a:lnTo>
                  <a:pt x="0" y="168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400" b="1" u="sng">
                <a:solidFill>
                  <a:srgbClr val="FF0000"/>
                </a:solidFill>
                <a:latin typeface="URW Palladio L" charset="0"/>
              </a:rPr>
              <a:t>preliminary</a:t>
            </a:r>
          </a:p>
        </p:txBody>
      </p:sp>
      <p:sp>
        <p:nvSpPr>
          <p:cNvPr id="20501" name="AutoShape 21"/>
          <p:cNvSpPr>
            <a:spLocks noChangeArrowheads="1"/>
          </p:cNvSpPr>
          <p:nvPr/>
        </p:nvSpPr>
        <p:spPr bwMode="auto">
          <a:xfrm>
            <a:off x="4459288" y="5716589"/>
            <a:ext cx="1008062" cy="503237"/>
          </a:xfrm>
          <a:prstGeom prst="rightArrow">
            <a:avLst>
              <a:gd name="adj1" fmla="val 50000"/>
              <a:gd name="adj2" fmla="val 50079"/>
            </a:avLst>
          </a:prstGeom>
          <a:solidFill>
            <a:srgbClr val="729FCF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pic>
        <p:nvPicPr>
          <p:cNvPr id="2050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4" y="3486151"/>
            <a:ext cx="345598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03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4" y="5095875"/>
            <a:ext cx="2746375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4" name="AutoShape 24"/>
          <p:cNvSpPr>
            <a:spLocks noChangeArrowheads="1"/>
          </p:cNvSpPr>
          <p:nvPr/>
        </p:nvSpPr>
        <p:spPr bwMode="auto">
          <a:xfrm flipH="1">
            <a:off x="173038" y="3735389"/>
            <a:ext cx="1458914" cy="1143002"/>
          </a:xfrm>
          <a:custGeom>
            <a:avLst/>
            <a:gdLst>
              <a:gd name="G0" fmla="*/ 1 19301 2"/>
              <a:gd name="G1" fmla="+- 840 0 0"/>
              <a:gd name="G2" fmla="+- 1680 0 0"/>
              <a:gd name="G3" fmla="+- 1930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9301" y="0"/>
                </a:lnTo>
                <a:lnTo>
                  <a:pt x="19301" y="1680"/>
                </a:lnTo>
                <a:lnTo>
                  <a:pt x="0" y="168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600" b="1" dirty="0">
                <a:solidFill>
                  <a:srgbClr val="0000FF"/>
                </a:solidFill>
                <a:latin typeface="URW Palladio L" charset="0"/>
              </a:rPr>
              <a:t>Posterior calculated with </a:t>
            </a:r>
            <a:endParaRPr lang="en-GB" altLang="it-IT" sz="1600" b="1" dirty="0" smtClean="0">
              <a:solidFill>
                <a:srgbClr val="0000FF"/>
              </a:solidFill>
              <a:latin typeface="URW Palladio L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600" b="1" dirty="0" err="1" smtClean="0">
                <a:solidFill>
                  <a:srgbClr val="0000FF"/>
                </a:solidFill>
                <a:latin typeface="URW Palladio L" charset="0"/>
              </a:rPr>
              <a:t>Markow</a:t>
            </a:r>
            <a:r>
              <a:rPr lang="en-GB" altLang="it-IT" sz="1600" b="1" dirty="0" smtClean="0">
                <a:solidFill>
                  <a:srgbClr val="0000FF"/>
                </a:solidFill>
                <a:latin typeface="URW Palladio L" charset="0"/>
              </a:rPr>
              <a:t> chain 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600" b="1" dirty="0" smtClean="0">
                <a:solidFill>
                  <a:srgbClr val="0000FF"/>
                </a:solidFill>
                <a:latin typeface="URW Palladio L" charset="0"/>
              </a:rPr>
              <a:t>Monte </a:t>
            </a:r>
            <a:r>
              <a:rPr lang="en-GB" altLang="it-IT" sz="1600" b="1" dirty="0">
                <a:solidFill>
                  <a:srgbClr val="0000FF"/>
                </a:solidFill>
                <a:latin typeface="URW Palladio L" charset="0"/>
              </a:rPr>
              <a:t>Carlo techniques </a:t>
            </a:r>
          </a:p>
        </p:txBody>
      </p:sp>
      <p:sp>
        <p:nvSpPr>
          <p:cNvPr id="20505" name="AutoShape 25"/>
          <p:cNvSpPr>
            <a:spLocks noChangeArrowheads="1"/>
          </p:cNvSpPr>
          <p:nvPr/>
        </p:nvSpPr>
        <p:spPr bwMode="auto">
          <a:xfrm>
            <a:off x="5430839" y="4140200"/>
            <a:ext cx="865187" cy="503238"/>
          </a:xfrm>
          <a:custGeom>
            <a:avLst/>
            <a:gdLst>
              <a:gd name="G0" fmla="+- 1700 0 0"/>
              <a:gd name="G1" fmla="+- 699 0 0"/>
              <a:gd name="G2" fmla="+- 1398 0 0"/>
              <a:gd name="G3" fmla="+- 34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400" y="0"/>
                </a:lnTo>
                <a:lnTo>
                  <a:pt x="3400" y="1398"/>
                </a:lnTo>
                <a:lnTo>
                  <a:pt x="0" y="139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200" b="1">
                <a:solidFill>
                  <a:srgbClr val="0000FF"/>
                </a:solidFill>
                <a:latin typeface="URW Palladio L" charset="0"/>
              </a:rPr>
              <a:t>Joint </a:t>
            </a:r>
            <a:r>
              <a:rPr lang="en-GB" altLang="it-IT" sz="1200" b="1" i="1">
                <a:solidFill>
                  <a:srgbClr val="0000FF"/>
                </a:solidFill>
                <a:latin typeface="URW Palladio L" charset="0"/>
              </a:rPr>
              <a:t>p.d.f.</a:t>
            </a:r>
          </a:p>
        </p:txBody>
      </p:sp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871663"/>
            <a:ext cx="241141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07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1" y="1871663"/>
            <a:ext cx="2633663" cy="164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1763714" y="2016125"/>
            <a:ext cx="14573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200" b="1">
                <a:latin typeface="URW Palladio L" charset="0"/>
              </a:rPr>
              <a:t>Normalised spectrum</a:t>
            </a:r>
          </a:p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200" b="1">
                <a:latin typeface="URW Palladio L" charset="0"/>
              </a:rPr>
              <a:t>without current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113214" y="2095500"/>
            <a:ext cx="14573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200" b="1">
                <a:latin typeface="URW Palladio L" charset="0"/>
              </a:rPr>
              <a:t>Spectrum</a:t>
            </a:r>
          </a:p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200" b="1">
                <a:latin typeface="URW Palladio L" charset="0"/>
              </a:rPr>
              <a:t>with current</a:t>
            </a:r>
          </a:p>
        </p:txBody>
      </p:sp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3866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C061389-CA07-FD4F-9BB0-CD4981AEF45B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241550" y="717550"/>
            <a:ext cx="228600" cy="2603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98701" y="30163"/>
            <a:ext cx="7604125" cy="7620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it-IT" sz="3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VIP-Lead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890588"/>
            <a:ext cx="9501188" cy="180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High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purity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Ge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detector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measurement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(M.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Laubenstein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):</a:t>
            </a:r>
          </a:p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-  </a:t>
            </a:r>
            <a:r>
              <a:rPr lang="it-IT" altLang="it-IT" sz="2000" b="1" dirty="0" err="1">
                <a:solidFill>
                  <a:srgbClr val="FF00FF"/>
                </a:solidFill>
                <a:latin typeface="+mn-lt"/>
                <a:ea typeface="URW Palladio L" charset="0"/>
                <a:cs typeface="URW Palladio L" charset="0"/>
              </a:rPr>
              <a:t>Ge</a:t>
            </a:r>
            <a:r>
              <a:rPr lang="it-IT" altLang="it-IT" sz="2000" b="1" dirty="0">
                <a:solidFill>
                  <a:srgbClr val="FF00FF"/>
                </a:solidFill>
                <a:latin typeface="+mn-lt"/>
                <a:ea typeface="URW Palladio L" charset="0"/>
                <a:cs typeface="URW Palladio L" charset="0"/>
              </a:rPr>
              <a:t> detector </a:t>
            </a:r>
            <a:r>
              <a:rPr lang="it-IT" altLang="it-IT" sz="2000" b="1" dirty="0" err="1">
                <a:solidFill>
                  <a:srgbClr val="FF00FF"/>
                </a:solidFill>
                <a:latin typeface="+mn-lt"/>
                <a:ea typeface="URW Palladio L" charset="0"/>
                <a:cs typeface="URW Palladio L" charset="0"/>
              </a:rPr>
              <a:t>surrounded</a:t>
            </a:r>
            <a:r>
              <a:rPr lang="it-IT" altLang="it-IT" sz="2000" b="1" dirty="0">
                <a:solidFill>
                  <a:srgbClr val="FF00FF"/>
                </a:solidFill>
                <a:latin typeface="+mn-lt"/>
                <a:ea typeface="URW Palladio L" charset="0"/>
                <a:cs typeface="URW Palladio L" charset="0"/>
              </a:rPr>
              <a:t> by </a:t>
            </a:r>
            <a:r>
              <a:rPr lang="it-IT" altLang="it-IT" sz="2000" b="1" dirty="0" err="1">
                <a:solidFill>
                  <a:srgbClr val="FF00FF"/>
                </a:solidFill>
                <a:latin typeface="+mn-lt"/>
                <a:ea typeface="URW Palladio L" charset="0"/>
                <a:cs typeface="URW Palladio L" charset="0"/>
              </a:rPr>
              <a:t>roman</a:t>
            </a:r>
            <a:r>
              <a:rPr lang="it-IT" altLang="it-IT" sz="2000" b="1" dirty="0">
                <a:solidFill>
                  <a:srgbClr val="FF00FF"/>
                </a:solidFill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solidFill>
                  <a:srgbClr val="FF00FF"/>
                </a:solidFill>
                <a:latin typeface="+mn-lt"/>
                <a:ea typeface="URW Palladio L" charset="0"/>
                <a:cs typeface="URW Palladio L" charset="0"/>
              </a:rPr>
              <a:t>lead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target +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complex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electrolytic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Cu + </a:t>
            </a:r>
            <a:r>
              <a:rPr lang="it-IT" altLang="it-IT" sz="2000" b="1" dirty="0" smtClean="0">
                <a:latin typeface="+mn-lt"/>
                <a:ea typeface="URW Palladio L" charset="0"/>
                <a:cs typeface="URW Palladio L" charset="0"/>
              </a:rPr>
              <a:t>Pb </a:t>
            </a:r>
            <a:r>
              <a:rPr lang="it-IT" altLang="it-IT" sz="2000" b="1" dirty="0" err="1" smtClean="0">
                <a:latin typeface="+mn-lt"/>
                <a:ea typeface="URW Palladio L" charset="0"/>
                <a:cs typeface="URW Palladio L" charset="0"/>
              </a:rPr>
              <a:t>shielding</a:t>
            </a:r>
            <a:r>
              <a:rPr lang="it-IT" altLang="it-IT" sz="2000" b="1" dirty="0" smtClean="0">
                <a:latin typeface="+mn-lt"/>
                <a:ea typeface="URW Palladio L" charset="0"/>
                <a:cs typeface="URW Palladio L" charset="0"/>
              </a:rPr>
              <a:t> </a:t>
            </a:r>
            <a:endParaRPr lang="it-IT" altLang="it-IT" sz="2000" b="1" dirty="0">
              <a:latin typeface="+mn-lt"/>
              <a:ea typeface="URW Palladio L" charset="0"/>
              <a:cs typeface="URW Palladio L" charset="0"/>
            </a:endParaRPr>
          </a:p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-  10B-polyethylene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plates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reduce the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neutron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flux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towards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the detector </a:t>
            </a:r>
          </a:p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- 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shield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+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cryostat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enclosed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in air tight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steel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housing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flushed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with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nitrogen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to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avoid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contact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with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external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air (and </a:t>
            </a:r>
            <a:r>
              <a:rPr lang="it-IT" altLang="it-IT" sz="2000" b="1" dirty="0" err="1">
                <a:latin typeface="+mn-lt"/>
                <a:ea typeface="URW Palladio L" charset="0"/>
                <a:cs typeface="URW Palladio L" charset="0"/>
              </a:rPr>
              <a:t>thus</a:t>
            </a:r>
            <a:r>
              <a:rPr lang="it-IT" altLang="it-IT" sz="2000" b="1" dirty="0">
                <a:latin typeface="+mn-lt"/>
                <a:ea typeface="URW Palladio L" charset="0"/>
                <a:cs typeface="URW Palladio L" charset="0"/>
              </a:rPr>
              <a:t> radon</a:t>
            </a:r>
            <a:r>
              <a:rPr lang="it-IT" altLang="it-IT" sz="2000" b="1" dirty="0" smtClean="0">
                <a:latin typeface="+mn-lt"/>
                <a:ea typeface="URW Palladio L" charset="0"/>
                <a:cs typeface="URW Palladio L" charset="0"/>
              </a:rPr>
              <a:t>)</a:t>
            </a:r>
            <a:endParaRPr lang="it-IT" altLang="it-IT" sz="2000" b="1" dirty="0">
              <a:latin typeface="+mn-lt"/>
              <a:ea typeface="URW Palladio L" charset="0"/>
              <a:cs typeface="URW Palladio L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10" y="881018"/>
            <a:ext cx="2617787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-47014" y="2965938"/>
            <a:ext cx="9949840" cy="58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Extremely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low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bkg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in the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two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ROI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regions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compatible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with the </a:t>
            </a:r>
            <a:r>
              <a:rPr lang="it-IT" altLang="it-IT" sz="2000" b="1" dirty="0" err="1" smtClean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mean</a:t>
            </a:r>
            <a:r>
              <a:rPr lang="it-IT" altLang="it-IT" sz="2000" b="1" dirty="0" smtClean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bkg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:  b = 4.4 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counts</a:t>
            </a:r>
            <a:r>
              <a:rPr lang="it-IT" altLang="it-IT" sz="2000" b="1" dirty="0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/</a:t>
            </a:r>
            <a:r>
              <a:rPr lang="it-IT" altLang="it-IT" sz="2000" b="1" dirty="0" err="1">
                <a:solidFill>
                  <a:srgbClr val="0000FF"/>
                </a:solidFill>
                <a:latin typeface="+mn-lt"/>
                <a:ea typeface="URW Palladio L" charset="0"/>
                <a:cs typeface="URW Palladio L" charset="0"/>
              </a:rPr>
              <a:t>keV</a:t>
            </a:r>
            <a:endParaRPr lang="it-IT" altLang="it-IT" sz="2000" b="1" dirty="0">
              <a:solidFill>
                <a:srgbClr val="0000FF"/>
              </a:solidFill>
              <a:latin typeface="+mn-lt"/>
              <a:ea typeface="URW Palladio L" charset="0"/>
              <a:cs typeface="URW Palladio L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2" y="3480703"/>
            <a:ext cx="5708651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963193" y="3564841"/>
            <a:ext cx="71437" cy="1482725"/>
          </a:xfrm>
          <a:prstGeom prst="rect">
            <a:avLst/>
          </a:prstGeom>
          <a:solidFill>
            <a:srgbClr val="729FCF">
              <a:alpha val="34999"/>
            </a:srgbClr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179093" y="3564841"/>
            <a:ext cx="71437" cy="1482725"/>
          </a:xfrm>
          <a:prstGeom prst="rect">
            <a:avLst/>
          </a:prstGeom>
          <a:solidFill>
            <a:srgbClr val="729FCF">
              <a:alpha val="34999"/>
            </a:srgbClr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 rot="18480000">
            <a:off x="10555632" y="5126954"/>
            <a:ext cx="1928812" cy="95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600" b="1" u="sng" dirty="0" err="1">
                <a:solidFill>
                  <a:srgbClr val="FF00FF"/>
                </a:solidFill>
                <a:latin typeface="URW Palladio L" charset="0"/>
              </a:rPr>
              <a:t>Paper</a:t>
            </a:r>
            <a:r>
              <a:rPr lang="it-IT" altLang="it-IT" sz="1600" b="1" u="sng" dirty="0">
                <a:solidFill>
                  <a:srgbClr val="FF00FF"/>
                </a:solidFill>
                <a:latin typeface="URW Palladio L" charset="0"/>
              </a:rPr>
              <a:t> </a:t>
            </a:r>
            <a:r>
              <a:rPr lang="it-IT" altLang="it-IT" sz="1600" b="1" u="sng" dirty="0" err="1">
                <a:solidFill>
                  <a:srgbClr val="FF00FF"/>
                </a:solidFill>
                <a:latin typeface="URW Palladio L" charset="0"/>
              </a:rPr>
              <a:t>finalised</a:t>
            </a:r>
            <a:r>
              <a:rPr lang="it-IT" altLang="it-IT" sz="1600" b="1" u="sng" dirty="0">
                <a:solidFill>
                  <a:srgbClr val="FF00FF"/>
                </a:solidFill>
                <a:latin typeface="URW Palladio L" charset="0"/>
              </a:rPr>
              <a:t> to be </a:t>
            </a:r>
            <a:r>
              <a:rPr lang="it-IT" altLang="it-IT" sz="1600" b="1" u="sng" dirty="0" err="1">
                <a:solidFill>
                  <a:srgbClr val="FF00FF"/>
                </a:solidFill>
                <a:latin typeface="URW Palladio L" charset="0"/>
              </a:rPr>
              <a:t>submitted</a:t>
            </a:r>
            <a:r>
              <a:rPr lang="it-IT" altLang="it-IT" sz="1600" b="1" u="sng" dirty="0">
                <a:solidFill>
                  <a:srgbClr val="FF00FF"/>
                </a:solidFill>
                <a:latin typeface="URW Palladio L" charset="0"/>
              </a:rPr>
              <a:t> to EPJ C</a:t>
            </a:r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594" y="3337318"/>
            <a:ext cx="3452812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8406143" y="5358295"/>
            <a:ext cx="2582862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500" b="1" dirty="0">
                <a:latin typeface="URW Palladio L" charset="0"/>
                <a:ea typeface="URW Palladio L" charset="0"/>
                <a:cs typeface="URW Palladio L" charset="0"/>
              </a:rPr>
              <a:t>M. </a:t>
            </a:r>
            <a:r>
              <a:rPr lang="it-IT" altLang="it-IT" sz="1500" b="1" dirty="0" err="1">
                <a:latin typeface="URW Palladio L" charset="0"/>
                <a:ea typeface="URW Palladio L" charset="0"/>
                <a:cs typeface="URW Palladio L" charset="0"/>
              </a:rPr>
              <a:t>Veith</a:t>
            </a:r>
            <a:r>
              <a:rPr lang="it-IT" altLang="it-IT" sz="1500" b="1" dirty="0">
                <a:latin typeface="URW Palladio L" charset="0"/>
                <a:ea typeface="URW Palladio L" charset="0"/>
                <a:cs typeface="URW Palladio L" charset="0"/>
              </a:rPr>
              <a:t> </a:t>
            </a:r>
            <a:r>
              <a:rPr lang="it-IT" altLang="it-IT" sz="1500" b="1" dirty="0" err="1">
                <a:latin typeface="URW Palladio L" charset="0"/>
                <a:ea typeface="URW Palladio L" charset="0"/>
                <a:cs typeface="URW Palladio L" charset="0"/>
              </a:rPr>
              <a:t>bechelor</a:t>
            </a:r>
            <a:r>
              <a:rPr lang="it-IT" altLang="it-IT" sz="1500" b="1" dirty="0">
                <a:latin typeface="URW Palladio L" charset="0"/>
                <a:ea typeface="URW Palladio L" charset="0"/>
                <a:cs typeface="URW Palladio L" charset="0"/>
              </a:rPr>
              <a:t> </a:t>
            </a:r>
            <a:r>
              <a:rPr lang="it-IT" altLang="it-IT" sz="1500" b="1" dirty="0" err="1">
                <a:latin typeface="URW Palladio L" charset="0"/>
                <a:ea typeface="URW Palladio L" charset="0"/>
                <a:cs typeface="URW Palladio L" charset="0"/>
              </a:rPr>
              <a:t>thesys</a:t>
            </a:r>
            <a:endParaRPr lang="it-IT" altLang="it-IT" sz="1500" b="1" dirty="0">
              <a:latin typeface="URW Palladio L" charset="0"/>
              <a:ea typeface="URW Palladio L" charset="0"/>
              <a:cs typeface="URW Palladio L" charset="0"/>
            </a:endParaRPr>
          </a:p>
          <a:p>
            <a:pPr defTabSz="449263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500" b="1" dirty="0">
                <a:latin typeface="URW Palladio L" charset="0"/>
                <a:ea typeface="URW Palladio L" charset="0"/>
                <a:cs typeface="URW Palladio L" charset="0"/>
              </a:rPr>
              <a:t>           La Sapienza</a:t>
            </a: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8737600" y="4428246"/>
            <a:ext cx="2159000" cy="831850"/>
          </a:xfrm>
          <a:prstGeom prst="rect">
            <a:avLst/>
          </a:prstGeom>
          <a:solidFill>
            <a:srgbClr val="00FFFF">
              <a:alpha val="79999"/>
            </a:srgbClr>
          </a:solidFill>
          <a:ln w="22320" cap="sq">
            <a:solidFill>
              <a:srgbClr val="28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</a:endParaRPr>
          </a:p>
        </p:txBody>
      </p:sp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3" y="4501346"/>
            <a:ext cx="19462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48527" y="6016704"/>
            <a:ext cx="5554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of the CSL and gravity-related collapse models</a:t>
            </a:r>
            <a:endParaRPr lang="en-US" altLang="it-IT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510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B3CDC48-F0D1-E54C-876D-480828792CFC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76413" y="30163"/>
            <a:ext cx="8640762" cy="7620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eaLnBrk="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3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Future plans  -  </a:t>
            </a:r>
            <a:r>
              <a:rPr lang="en-GB" altLang="it-IT" sz="3000" b="1" i="1">
                <a:solidFill>
                  <a:srgbClr val="FF0000"/>
                </a:solidFill>
              </a:rPr>
              <a:t>VIP-2 setup (open system) </a:t>
            </a: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213660" y="901701"/>
            <a:ext cx="11425908" cy="2505006"/>
          </a:xfrm>
          <a:custGeom>
            <a:avLst/>
            <a:gdLst>
              <a:gd name="G0" fmla="*/ 1 25603 2"/>
              <a:gd name="G1" fmla="*/ 1 2813 2"/>
              <a:gd name="G2" fmla="+- 2813 0 0"/>
              <a:gd name="G3" fmla="+- 25603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603" y="0"/>
                </a:lnTo>
                <a:lnTo>
                  <a:pt x="25603" y="2813"/>
                </a:lnTo>
                <a:lnTo>
                  <a:pt x="0" y="281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0988"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700" b="1" dirty="0" smtClean="0">
                <a:latin typeface="Times New Roman" charset="0"/>
              </a:rPr>
              <a:t>- </a:t>
            </a:r>
            <a:r>
              <a:rPr lang="en-GB" altLang="it-IT" sz="2000" dirty="0" smtClean="0">
                <a:latin typeface="+mn-lt"/>
              </a:rPr>
              <a:t>Finalize </a:t>
            </a:r>
            <a:r>
              <a:rPr lang="en-GB" altLang="it-IT" sz="2000" dirty="0">
                <a:latin typeface="+mn-lt"/>
              </a:rPr>
              <a:t>and submit for publication the papers on data analyses up to now (at least 1 paper)</a:t>
            </a:r>
          </a:p>
          <a:p>
            <a:pPr marL="3175" indent="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2000" dirty="0" smtClean="0">
                <a:latin typeface="+mn-lt"/>
              </a:rPr>
              <a:t>- Study </a:t>
            </a:r>
            <a:r>
              <a:rPr lang="en-GB" altLang="it-IT" sz="2000" dirty="0">
                <a:latin typeface="+mn-lt"/>
              </a:rPr>
              <a:t>and Optimization of a new veto system (lower threshold – about 50 </a:t>
            </a:r>
            <a:r>
              <a:rPr lang="en-GB" altLang="it-IT" sz="2000" dirty="0" err="1" smtClean="0">
                <a:latin typeface="+mn-lt"/>
              </a:rPr>
              <a:t>keV</a:t>
            </a:r>
            <a:r>
              <a:rPr lang="en-GB" altLang="it-IT" sz="2000" dirty="0" smtClean="0">
                <a:latin typeface="+mn-lt"/>
              </a:rPr>
              <a:t>)</a:t>
            </a:r>
          </a:p>
          <a:p>
            <a:pPr marL="3175" indent="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2000" dirty="0" smtClean="0">
                <a:latin typeface="+mn-lt"/>
              </a:rPr>
              <a:t>- Data </a:t>
            </a:r>
            <a:r>
              <a:rPr lang="en-GB" altLang="it-IT" sz="2000" dirty="0">
                <a:latin typeface="+mn-lt"/>
              </a:rPr>
              <a:t>taking for 2.5 years -&gt; estimate gain factor 15 from statistics, 4-5 from background, </a:t>
            </a:r>
            <a:r>
              <a:rPr lang="en-GB" altLang="it-IT" sz="2000" dirty="0" smtClean="0">
                <a:latin typeface="+mn-lt"/>
              </a:rPr>
              <a:t>1.5 </a:t>
            </a:r>
            <a:r>
              <a:rPr lang="en-GB" altLang="it-IT" sz="2000" dirty="0">
                <a:latin typeface="+mn-lt"/>
              </a:rPr>
              <a:t>- 2 from </a:t>
            </a:r>
            <a:endParaRPr lang="en-GB" altLang="it-IT" sz="2000" dirty="0" smtClean="0">
              <a:latin typeface="+mn-lt"/>
            </a:endParaRPr>
          </a:p>
          <a:p>
            <a:pPr marL="3175" indent="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2000" dirty="0" smtClean="0">
                <a:latin typeface="+mn-lt"/>
              </a:rPr>
              <a:t>higher </a:t>
            </a:r>
            <a:r>
              <a:rPr lang="en-GB" altLang="it-IT" sz="2000" dirty="0">
                <a:latin typeface="+mn-lt"/>
              </a:rPr>
              <a:t>current </a:t>
            </a:r>
            <a:r>
              <a:rPr lang="en-GB" altLang="it-IT" sz="2000" dirty="0" smtClean="0">
                <a:latin typeface="+mn-lt"/>
              </a:rPr>
              <a:t>(</a:t>
            </a:r>
            <a:r>
              <a:rPr lang="en-GB" altLang="it-IT" sz="2000" dirty="0">
                <a:latin typeface="+mn-lt"/>
              </a:rPr>
              <a:t>new cryogenic system for target</a:t>
            </a:r>
            <a:r>
              <a:rPr lang="en-GB" altLang="it-IT" sz="2000" dirty="0" smtClean="0">
                <a:latin typeface="+mn-lt"/>
              </a:rPr>
              <a:t>) </a:t>
            </a:r>
          </a:p>
          <a:p>
            <a:pPr marL="3175" indent="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2000" dirty="0" smtClean="0">
                <a:latin typeface="+mn-lt"/>
              </a:rPr>
              <a:t>- Refined </a:t>
            </a:r>
            <a:r>
              <a:rPr lang="en-GB" altLang="it-IT" sz="2000" dirty="0">
                <a:latin typeface="+mn-lt"/>
              </a:rPr>
              <a:t>statistical data analyses continued</a:t>
            </a:r>
          </a:p>
          <a:p>
            <a:pPr marL="2841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2000" dirty="0" smtClean="0">
                <a:latin typeface="+mn-lt"/>
              </a:rPr>
              <a:t>- Refined </a:t>
            </a:r>
            <a:r>
              <a:rPr lang="en-GB" altLang="it-IT" sz="2000" dirty="0">
                <a:latin typeface="+mn-lt"/>
              </a:rPr>
              <a:t>calculation electrons path inside bulk material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2000" dirty="0">
                <a:latin typeface="+mn-lt"/>
              </a:rPr>
              <a:t>      -  Continuation of Monte Carlo simulations and studies for optimization of the run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2000" dirty="0">
                <a:latin typeface="+mn-lt"/>
              </a:rPr>
              <a:t>      -  Study of cross talk background</a:t>
            </a:r>
          </a:p>
          <a:p>
            <a:pPr marL="90488" indent="-84138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GB" altLang="it-IT" sz="1700" b="1" dirty="0">
              <a:latin typeface="Times New Roman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13660" y="3406707"/>
            <a:ext cx="11119316" cy="1008062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 defTabSz="449263" eaLnBrk="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3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Future plans  -  </a:t>
            </a:r>
            <a:r>
              <a:rPr lang="en-GB" altLang="it-IT" sz="3000" b="1" i="1">
                <a:solidFill>
                  <a:srgbClr val="FF0000"/>
                </a:solidFill>
              </a:rPr>
              <a:t>VIP-Lead or other materials (closed system) 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213660" y="4578164"/>
            <a:ext cx="12157635" cy="1875173"/>
          </a:xfrm>
          <a:custGeom>
            <a:avLst/>
            <a:gdLst>
              <a:gd name="G0" fmla="+- 12652 0 0"/>
              <a:gd name="G1" fmla="*/ 1 12267 2"/>
              <a:gd name="G2" fmla="+- 12267 0 0"/>
              <a:gd name="G3" fmla="+- 2530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304" y="0"/>
                </a:lnTo>
                <a:lnTo>
                  <a:pt x="25304" y="12267"/>
                </a:lnTo>
                <a:lnTo>
                  <a:pt x="0" y="1226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700" b="1" dirty="0">
                <a:latin typeface="Times New Roman" charset="0"/>
              </a:rPr>
              <a:t>-  </a:t>
            </a:r>
            <a:r>
              <a:rPr lang="en-GB" altLang="it-IT" sz="1800" dirty="0">
                <a:latin typeface="+mn-lt"/>
              </a:rPr>
              <a:t>Finalize and submit for publication the paper on theoretical interpretation  and </a:t>
            </a:r>
            <a:r>
              <a:rPr lang="en-GB" altLang="it-IT" sz="1800" dirty="0" smtClean="0">
                <a:latin typeface="+mn-lt"/>
              </a:rPr>
              <a:t>VIP-lead </a:t>
            </a:r>
            <a:r>
              <a:rPr lang="en-GB" altLang="it-IT" sz="1800" dirty="0">
                <a:latin typeface="+mn-lt"/>
              </a:rPr>
              <a:t>results (at least 1 paper)</a:t>
            </a:r>
          </a:p>
          <a:p>
            <a:pPr marL="285750" indent="-28575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en-GB" altLang="it-IT" sz="1800" dirty="0" smtClean="0">
                <a:solidFill>
                  <a:srgbClr val="1B1B1B"/>
                </a:solidFill>
                <a:latin typeface="+mn-lt"/>
              </a:rPr>
              <a:t>Refined </a:t>
            </a:r>
            <a:r>
              <a:rPr lang="en-GB" altLang="it-IT" sz="1800" dirty="0">
                <a:solidFill>
                  <a:srgbClr val="1B1B1B"/>
                </a:solidFill>
                <a:latin typeface="+mn-lt"/>
              </a:rPr>
              <a:t>data analyses for additional targets: V, Pt, </a:t>
            </a:r>
            <a:r>
              <a:rPr lang="en-GB" altLang="it-IT" sz="1800" dirty="0" err="1">
                <a:solidFill>
                  <a:srgbClr val="1B1B1B"/>
                </a:solidFill>
                <a:latin typeface="+mn-lt"/>
              </a:rPr>
              <a:t>Hf</a:t>
            </a:r>
            <a:r>
              <a:rPr lang="en-GB" altLang="it-IT" sz="1800" dirty="0">
                <a:solidFill>
                  <a:srgbClr val="1B1B1B"/>
                </a:solidFill>
                <a:latin typeface="+mn-lt"/>
              </a:rPr>
              <a:t>, Ta /existent) and study of the limit of  </a:t>
            </a:r>
            <a:r>
              <a:rPr lang="en-GB" altLang="it-IT" sz="1800" dirty="0" smtClean="0">
                <a:solidFill>
                  <a:srgbClr val="1B1B1B"/>
                </a:solidFill>
                <a:latin typeface="+mn-lt"/>
              </a:rPr>
              <a:t>PEP-violation </a:t>
            </a:r>
            <a:r>
              <a:rPr lang="en-GB" altLang="it-IT" sz="1800" dirty="0">
                <a:solidFill>
                  <a:srgbClr val="1B1B1B"/>
                </a:solidFill>
                <a:latin typeface="+mn-lt"/>
              </a:rPr>
              <a:t>on various </a:t>
            </a:r>
            <a:r>
              <a:rPr lang="en-GB" altLang="it-IT" sz="1800" dirty="0" smtClean="0">
                <a:solidFill>
                  <a:srgbClr val="1B1B1B"/>
                </a:solidFill>
                <a:latin typeface="+mn-lt"/>
              </a:rPr>
              <a:t>materials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800" dirty="0" smtClean="0">
                <a:solidFill>
                  <a:srgbClr val="1B1B1B"/>
                </a:solidFill>
                <a:latin typeface="+mn-lt"/>
              </a:rPr>
              <a:t> </a:t>
            </a:r>
            <a:r>
              <a:rPr lang="en-GB" altLang="it-IT" sz="1800" dirty="0" smtClean="0">
                <a:solidFill>
                  <a:srgbClr val="1B1B1B"/>
                </a:solidFill>
                <a:latin typeface="+mn-lt"/>
              </a:rPr>
              <a:t>10</a:t>
            </a:r>
            <a:r>
              <a:rPr lang="en-GB" altLang="it-IT" sz="1800" baseline="30000" dirty="0" smtClean="0">
                <a:solidFill>
                  <a:srgbClr val="1B1B1B"/>
                </a:solidFill>
                <a:latin typeface="+mn-lt"/>
              </a:rPr>
              <a:t>-45</a:t>
            </a:r>
            <a:r>
              <a:rPr lang="en-GB" altLang="it-IT" sz="1800" dirty="0" smtClean="0">
                <a:solidFill>
                  <a:srgbClr val="1B1B1B"/>
                </a:solidFill>
                <a:latin typeface="+mn-lt"/>
              </a:rPr>
              <a:t> </a:t>
            </a:r>
            <a:r>
              <a:rPr lang="en-GB" altLang="it-IT" sz="1800" dirty="0">
                <a:solidFill>
                  <a:srgbClr val="1B1B1B"/>
                </a:solidFill>
                <a:latin typeface="+mn-lt"/>
              </a:rPr>
              <a:t>for non-commutative space-time models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800" dirty="0">
                <a:solidFill>
                  <a:srgbClr val="1B1B1B"/>
                </a:solidFill>
                <a:latin typeface="+mn-lt"/>
              </a:rPr>
              <a:t>-  </a:t>
            </a:r>
            <a:r>
              <a:rPr lang="en-GB" altLang="it-IT" sz="1800" dirty="0">
                <a:latin typeface="+mn-lt"/>
              </a:rPr>
              <a:t>Intensive collaboration with theoreticians (in particular with </a:t>
            </a:r>
            <a:r>
              <a:rPr lang="en-GB" altLang="it-IT" sz="1800" dirty="0" err="1">
                <a:latin typeface="+mn-lt"/>
              </a:rPr>
              <a:t>Addazi</a:t>
            </a:r>
            <a:r>
              <a:rPr lang="en-GB" altLang="it-IT" sz="1800" dirty="0">
                <a:latin typeface="+mn-lt"/>
              </a:rPr>
              <a:t> and </a:t>
            </a:r>
            <a:r>
              <a:rPr lang="en-GB" altLang="it-IT" sz="1800" dirty="0" err="1">
                <a:latin typeface="+mn-lt"/>
              </a:rPr>
              <a:t>Marcianò</a:t>
            </a:r>
            <a:r>
              <a:rPr lang="en-GB" altLang="it-IT" sz="1800" dirty="0">
                <a:latin typeface="+mn-lt"/>
              </a:rPr>
              <a:t>) for </a:t>
            </a:r>
            <a:r>
              <a:rPr lang="en-GB" altLang="it-IT" sz="1800" dirty="0" smtClean="0">
                <a:latin typeface="+mn-lt"/>
              </a:rPr>
              <a:t>the interpretation </a:t>
            </a:r>
            <a:r>
              <a:rPr lang="en-GB" altLang="it-IT" sz="1800" dirty="0">
                <a:latin typeface="+mn-lt"/>
              </a:rPr>
              <a:t>of the VIP-results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sz="1800" dirty="0">
                <a:latin typeface="+mn-lt"/>
              </a:rPr>
              <a:t>-  Studies in </a:t>
            </a:r>
            <a:r>
              <a:rPr lang="en-GB" altLang="it-IT" sz="1800" dirty="0" err="1">
                <a:latin typeface="+mn-lt"/>
              </a:rPr>
              <a:t>Frascati</a:t>
            </a:r>
            <a:r>
              <a:rPr lang="en-GB" altLang="it-IT" sz="1800" dirty="0">
                <a:latin typeface="+mn-lt"/>
              </a:rPr>
              <a:t> laboratory of a possible setup to test anisotropy effects – </a:t>
            </a:r>
            <a:r>
              <a:rPr lang="en-GB" altLang="it-IT" sz="1800" dirty="0" smtClean="0">
                <a:latin typeface="+mn-lt"/>
              </a:rPr>
              <a:t>quantum-gravity tests</a:t>
            </a:r>
            <a:endParaRPr lang="en-GB" altLang="it-IT" sz="1800" dirty="0">
              <a:latin typeface="+mn-lt"/>
            </a:endParaRPr>
          </a:p>
          <a:p>
            <a:pPr marL="285750" indent="-28575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en-GB" altLang="it-IT" sz="1800" dirty="0" smtClean="0">
                <a:latin typeface="+mn-lt"/>
              </a:rPr>
              <a:t>Dissemination </a:t>
            </a:r>
            <a:r>
              <a:rPr lang="en-GB" altLang="it-IT" sz="1800" dirty="0">
                <a:latin typeface="+mn-lt"/>
              </a:rPr>
              <a:t>activities: presentation of the VIP-2 results in at least 3 events </a:t>
            </a:r>
            <a:r>
              <a:rPr lang="en-GB" altLang="it-IT" sz="1800" dirty="0" smtClean="0">
                <a:latin typeface="+mn-lt"/>
              </a:rPr>
              <a:t>(</a:t>
            </a:r>
            <a:r>
              <a:rPr lang="en-GB" altLang="it-IT" sz="1800" dirty="0">
                <a:latin typeface="+mn-lt"/>
              </a:rPr>
              <a:t>Workshops/conferences) and in Dissemination </a:t>
            </a:r>
            <a:endParaRPr lang="en-GB" altLang="it-IT" sz="1800" dirty="0" smtClean="0">
              <a:latin typeface="+mn-lt"/>
            </a:endParaRPr>
          </a:p>
          <a:p>
            <a:pPr marL="285750" indent="-28575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en-GB" altLang="it-IT" sz="1800" dirty="0" smtClean="0">
                <a:latin typeface="+mn-lt"/>
              </a:rPr>
              <a:t>events </a:t>
            </a:r>
            <a:r>
              <a:rPr lang="en-GB" altLang="it-IT" sz="1800" dirty="0">
                <a:latin typeface="+mn-lt"/>
              </a:rPr>
              <a:t>– such as Open Labs (May 2019) and in  </a:t>
            </a:r>
            <a:r>
              <a:rPr lang="en-GB" altLang="it-IT" sz="1800" dirty="0" smtClean="0">
                <a:latin typeface="+mn-lt"/>
              </a:rPr>
              <a:t>talks/seminars </a:t>
            </a:r>
            <a:r>
              <a:rPr lang="en-GB" altLang="it-IT" sz="1800" dirty="0">
                <a:latin typeface="+mn-lt"/>
              </a:rPr>
              <a:t>at schools.</a:t>
            </a:r>
          </a:p>
          <a:p>
            <a:pPr marL="90488" indent="-84138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GB" altLang="it-IT" sz="1800" dirty="0">
              <a:latin typeface="+mn-lt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316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289995" y="963422"/>
            <a:ext cx="9311744" cy="4757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u="sng" dirty="0" err="1">
                <a:solidFill>
                  <a:srgbClr val="0070C0"/>
                </a:solidFill>
                <a:latin typeface="Calibri"/>
                <a:ea typeface="Calibri"/>
              </a:rPr>
              <a:t>Richieste</a:t>
            </a:r>
            <a:r>
              <a:rPr lang="en-GB" sz="2800" b="1" u="sng" dirty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GB" sz="2800" b="1" u="sng" dirty="0" err="1">
                <a:solidFill>
                  <a:srgbClr val="0070C0"/>
                </a:solidFill>
                <a:latin typeface="Calibri"/>
                <a:ea typeface="Calibri"/>
              </a:rPr>
              <a:t>finanziarie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Consumo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alibri"/>
              </a:rPr>
              <a:t>	40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kE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Inventariabile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alibri"/>
              </a:rPr>
              <a:t>	20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kE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Manutenzione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alibri"/>
              </a:rPr>
              <a:t>	10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kE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Missioni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alibri"/>
              </a:rPr>
              <a:t>	25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kE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800" b="1" u="sng" dirty="0" err="1">
                <a:solidFill>
                  <a:srgbClr val="0070C0"/>
                </a:solidFill>
                <a:latin typeface="Calibri"/>
                <a:ea typeface="Calibri"/>
              </a:rPr>
              <a:t>Richieste</a:t>
            </a:r>
            <a:r>
              <a:rPr lang="en-GB" sz="2800" b="1" u="sng" dirty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GB" sz="2800" b="1" u="sng" dirty="0" err="1">
                <a:solidFill>
                  <a:srgbClr val="0070C0"/>
                </a:solidFill>
                <a:latin typeface="Calibri"/>
                <a:ea typeface="Calibri"/>
              </a:rPr>
              <a:t>ai</a:t>
            </a:r>
            <a:r>
              <a:rPr lang="en-GB" sz="2800" b="1" u="sng" dirty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GB" sz="2800" b="1" u="sng" dirty="0" err="1">
                <a:solidFill>
                  <a:srgbClr val="0070C0"/>
                </a:solidFill>
                <a:latin typeface="Calibri"/>
                <a:ea typeface="Calibri"/>
              </a:rPr>
              <a:t>servizi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400" b="1" dirty="0" err="1" smtClean="0">
                <a:solidFill>
                  <a:srgbClr val="000000"/>
                </a:solidFill>
                <a:latin typeface="Calibri"/>
                <a:ea typeface="Calibri"/>
              </a:rPr>
              <a:t>Progettazione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2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m.u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. 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supporteria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schermature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 upgrade del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sistema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 di veto (lower threshold);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HPGe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 setup per future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misure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collasso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400" b="1" dirty="0" err="1">
                <a:solidFill>
                  <a:srgbClr val="000000"/>
                </a:solidFill>
                <a:latin typeface="Calibri"/>
                <a:ea typeface="Calibri"/>
              </a:rPr>
              <a:t>Officina</a:t>
            </a:r>
            <a:r>
              <a:rPr lang="en-GB" sz="2400" b="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Calibri"/>
                <a:ea typeface="Calibri"/>
              </a:rPr>
              <a:t>meccanica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: 2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m.u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. per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costruzioni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supporterie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schermature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, frame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nuovo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 veto, test setup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400" b="1" dirty="0" err="1">
                <a:solidFill>
                  <a:srgbClr val="000000"/>
                </a:solidFill>
                <a:latin typeface="Calibri"/>
                <a:ea typeface="Calibri"/>
              </a:rPr>
              <a:t>Tecnici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: 0.5 FTE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installazioni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 e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costruzioni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Calibri"/>
                <a:ea typeface="Calibri"/>
              </a:rPr>
              <a:t>varie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63" name="TextShape 2"/>
          <p:cNvSpPr txBox="1"/>
          <p:nvPr/>
        </p:nvSpPr>
        <p:spPr>
          <a:xfrm>
            <a:off x="1981200" y="44640"/>
            <a:ext cx="8229240" cy="777600"/>
          </a:xfrm>
          <a:prstGeom prst="rect">
            <a:avLst/>
          </a:prstGeom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u="sng" dirty="0" err="1">
                <a:solidFill>
                  <a:srgbClr val="C00000"/>
                </a:solidFill>
                <a:latin typeface="Calibri"/>
                <a:ea typeface="Calibri"/>
              </a:rPr>
              <a:t>Richieste</a:t>
            </a:r>
            <a:r>
              <a:rPr lang="en-GB" sz="4400" b="1" u="sng" dirty="0">
                <a:solidFill>
                  <a:srgbClr val="C00000"/>
                </a:solidFill>
                <a:latin typeface="Calibri"/>
                <a:ea typeface="Calibri"/>
              </a:rPr>
              <a:t> 2020 (</a:t>
            </a:r>
            <a:r>
              <a:rPr lang="en-GB" sz="4400" b="1" u="sng" dirty="0" err="1" smtClean="0">
                <a:solidFill>
                  <a:srgbClr val="C00000"/>
                </a:solidFill>
                <a:latin typeface="Calibri"/>
                <a:ea typeface="Calibri"/>
              </a:rPr>
              <a:t>preliminari</a:t>
            </a:r>
            <a:r>
              <a:rPr lang="en-GB" sz="4400" b="1" u="sng" dirty="0" smtClean="0">
                <a:solidFill>
                  <a:srgbClr val="C00000"/>
                </a:solidFill>
                <a:latin typeface="Calibri"/>
                <a:ea typeface="Calibri"/>
              </a:rPr>
              <a:t>)</a:t>
            </a:r>
            <a:endParaRPr dirty="0"/>
          </a:p>
        </p:txBody>
      </p:sp>
      <p:sp>
        <p:nvSpPr>
          <p:cNvPr id="164" name="TextShape 3"/>
          <p:cNvSpPr txBox="1"/>
          <p:nvPr/>
        </p:nvSpPr>
        <p:spPr>
          <a:xfrm>
            <a:off x="9946920" y="6404400"/>
            <a:ext cx="263520" cy="268920"/>
          </a:xfrm>
          <a:prstGeom prst="rect">
            <a:avLst/>
          </a:prstGeom>
        </p:spPr>
        <p:txBody>
          <a:bodyPr lIns="45720" tIns="45000" rIns="45720" bIns="45000" anchor="ctr"/>
          <a:lstStyle/>
          <a:p>
            <a:pPr algn="r">
              <a:lnSpc>
                <a:spcPct val="100000"/>
              </a:lnSpc>
            </a:pPr>
            <a:fld id="{668036AE-B9CC-4E91-8F2A-85C9482A421A}" type="slidenum">
              <a:rPr lang="en-GB" sz="1200">
                <a:solidFill>
                  <a:srgbClr val="898989"/>
                </a:solidFill>
                <a:latin typeface="Calibri"/>
                <a:ea typeface="Calibri"/>
              </a:rPr>
              <a:t>39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51038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A250A778-D362-FC43-B67E-9EC2C493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LNF Production Summary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DACCC78-A1D0-3C46-8945-14628829A6C5}"/>
              </a:ext>
            </a:extLst>
          </p:cNvPr>
          <p:cNvSpPr txBox="1"/>
          <p:nvPr/>
        </p:nvSpPr>
        <p:spPr>
          <a:xfrm>
            <a:off x="119876" y="1021607"/>
            <a:ext cx="5895726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Production at LNF started in Feb 2018 and ended in June 2019: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LNF </a:t>
            </a:r>
            <a:r>
              <a:rPr lang="en-US" sz="2400" dirty="0">
                <a:solidFill>
                  <a:prstClr val="black"/>
                </a:solidFill>
              </a:rPr>
              <a:t>quota (27 </a:t>
            </a:r>
            <a:r>
              <a:rPr lang="en-US" sz="2400" dirty="0" smtClean="0">
                <a:solidFill>
                  <a:prstClr val="black"/>
                </a:solidFill>
              </a:rPr>
              <a:t>staves) </a:t>
            </a:r>
            <a:r>
              <a:rPr lang="en-US" sz="2400" dirty="0">
                <a:solidFill>
                  <a:prstClr val="black"/>
                </a:solidFill>
              </a:rPr>
              <a:t>was fully </a:t>
            </a:r>
            <a:r>
              <a:rPr lang="en-US" sz="2400" dirty="0" smtClean="0">
                <a:solidFill>
                  <a:prstClr val="black"/>
                </a:solidFill>
              </a:rPr>
              <a:t>produced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Very </a:t>
            </a:r>
            <a:r>
              <a:rPr lang="en-US" sz="2400" dirty="0">
                <a:solidFill>
                  <a:prstClr val="black"/>
                </a:solidFill>
              </a:rPr>
              <a:t>long preparation and development phase: 2016-17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b="1" dirty="0">
                <a:solidFill>
                  <a:prstClr val="black"/>
                </a:solidFill>
              </a:rPr>
              <a:t>The LNF group also contributed to the development and debug of the </a:t>
            </a:r>
            <a:r>
              <a:rPr lang="en-US" sz="2400" b="1" dirty="0" smtClean="0">
                <a:solidFill>
                  <a:prstClr val="black"/>
                </a:solidFill>
              </a:rPr>
              <a:t>procedures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Debug </a:t>
            </a:r>
            <a:r>
              <a:rPr lang="en-US" sz="2400" dirty="0">
                <a:solidFill>
                  <a:prstClr val="black"/>
                </a:solidFill>
              </a:rPr>
              <a:t>of the readout </a:t>
            </a:r>
            <a:r>
              <a:rPr lang="en-US" sz="2400" dirty="0" smtClean="0">
                <a:solidFill>
                  <a:prstClr val="black"/>
                </a:solidFill>
              </a:rPr>
              <a:t>system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Development </a:t>
            </a:r>
            <a:r>
              <a:rPr lang="en-US" sz="2400" dirty="0">
                <a:solidFill>
                  <a:prstClr val="black"/>
                </a:solidFill>
              </a:rPr>
              <a:t>of wire bond repairs using conductive glues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Development </a:t>
            </a:r>
            <a:r>
              <a:rPr lang="en-US" sz="2400" dirty="0">
                <a:solidFill>
                  <a:prstClr val="black"/>
                </a:solidFill>
              </a:rPr>
              <a:t>of mechanical procedures and tooling to rework finished staves  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5486400" y="1074220"/>
            <a:ext cx="6631586" cy="4862350"/>
            <a:chOff x="2725014" y="750659"/>
            <a:chExt cx="9392972" cy="5923013"/>
          </a:xfrm>
        </p:grpSpPr>
        <p:grpSp>
          <p:nvGrpSpPr>
            <p:cNvPr id="6" name="Group 38"/>
            <p:cNvGrpSpPr/>
            <p:nvPr/>
          </p:nvGrpSpPr>
          <p:grpSpPr>
            <a:xfrm>
              <a:off x="6311358" y="1351139"/>
              <a:ext cx="5806628" cy="5005741"/>
              <a:chOff x="6311358" y="1351139"/>
              <a:chExt cx="5806628" cy="5005741"/>
            </a:xfrm>
          </p:grpSpPr>
          <p:pic>
            <p:nvPicPr>
              <p:cNvPr id="7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38361"/>
              <a:stretch/>
            </p:blipFill>
            <p:spPr>
              <a:xfrm>
                <a:off x="6575602" y="1351139"/>
                <a:ext cx="5542384" cy="5005741"/>
              </a:xfrm>
              <a:prstGeom prst="rect">
                <a:avLst/>
              </a:prstGeom>
            </p:spPr>
          </p:pic>
          <p:sp>
            <p:nvSpPr>
              <p:cNvPr id="8" name="Rectangle 17"/>
              <p:cNvSpPr/>
              <p:nvPr/>
            </p:nvSpPr>
            <p:spPr>
              <a:xfrm>
                <a:off x="6311358" y="1404394"/>
                <a:ext cx="925839" cy="3548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21"/>
            <p:cNvSpPr/>
            <p:nvPr/>
          </p:nvSpPr>
          <p:spPr>
            <a:xfrm>
              <a:off x="7318849" y="3090578"/>
              <a:ext cx="1600199" cy="705766"/>
            </a:xfrm>
            <a:prstGeom prst="rect">
              <a:avLst/>
            </a:prstGeom>
            <a:solidFill>
              <a:srgbClr val="EA2220"/>
            </a:solidFill>
            <a:ln>
              <a:solidFill>
                <a:schemeClr val="tx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Outer Layers</a:t>
              </a:r>
            </a:p>
          </p:txBody>
        </p:sp>
        <p:sp>
          <p:nvSpPr>
            <p:cNvPr id="10" name="Rectangle 24"/>
            <p:cNvSpPr/>
            <p:nvPr/>
          </p:nvSpPr>
          <p:spPr>
            <a:xfrm>
              <a:off x="9655183" y="3155679"/>
              <a:ext cx="1782363" cy="6753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Middle Layers</a:t>
              </a:r>
            </a:p>
          </p:txBody>
        </p:sp>
        <p:sp>
          <p:nvSpPr>
            <p:cNvPr id="12" name="Rectangle 25"/>
            <p:cNvSpPr/>
            <p:nvPr/>
          </p:nvSpPr>
          <p:spPr>
            <a:xfrm>
              <a:off x="10328253" y="4903665"/>
              <a:ext cx="1516359" cy="71286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Inner Layers</a:t>
              </a:r>
            </a:p>
          </p:txBody>
        </p:sp>
        <p:sp>
          <p:nvSpPr>
            <p:cNvPr id="13" name="Rectangle 27"/>
            <p:cNvSpPr/>
            <p:nvPr/>
          </p:nvSpPr>
          <p:spPr>
            <a:xfrm>
              <a:off x="10603875" y="1973317"/>
              <a:ext cx="1380439" cy="627819"/>
            </a:xfrm>
            <a:prstGeom prst="rect">
              <a:avLst/>
            </a:prstGeom>
            <a:solidFill>
              <a:srgbClr val="EA2220"/>
            </a:solidFill>
            <a:ln>
              <a:solidFill>
                <a:schemeClr val="tx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 charset="0"/>
                  <a:ea typeface="Helvetica" charset="0"/>
                  <a:cs typeface="Helvetica" charset="0"/>
                </a:rPr>
                <a:t>“Stave”</a:t>
              </a:r>
              <a:endParaRPr lang="en-US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14" name="Straight Arrow Connector 26"/>
            <p:cNvCxnSpPr/>
            <p:nvPr/>
          </p:nvCxnSpPr>
          <p:spPr>
            <a:xfrm flipH="1" flipV="1">
              <a:off x="9940387" y="2056514"/>
              <a:ext cx="950388" cy="113533"/>
            </a:xfrm>
            <a:prstGeom prst="straightConnector1">
              <a:avLst/>
            </a:prstGeom>
            <a:noFill/>
            <a:ln w="28575">
              <a:solidFill>
                <a:srgbClr val="EA222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Arrow Connector 29"/>
            <p:cNvCxnSpPr/>
            <p:nvPr/>
          </p:nvCxnSpPr>
          <p:spPr>
            <a:xfrm flipV="1">
              <a:off x="5486400" y="3511100"/>
              <a:ext cx="2175556" cy="1773120"/>
            </a:xfrm>
            <a:prstGeom prst="straightConnector1">
              <a:avLst/>
            </a:prstGeom>
            <a:noFill/>
            <a:ln w="57150">
              <a:solidFill>
                <a:srgbClr val="EA2220"/>
              </a:solidFill>
              <a:headEnd type="oval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Arrow Connector 33"/>
            <p:cNvCxnSpPr/>
            <p:nvPr/>
          </p:nvCxnSpPr>
          <p:spPr>
            <a:xfrm flipV="1">
              <a:off x="5240224" y="3500847"/>
              <a:ext cx="4451947" cy="1621773"/>
            </a:xfrm>
            <a:prstGeom prst="straightConnector1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Arrow Connector 35"/>
            <p:cNvCxnSpPr/>
            <p:nvPr/>
          </p:nvCxnSpPr>
          <p:spPr>
            <a:xfrm>
              <a:off x="4733649" y="4790262"/>
              <a:ext cx="5594603" cy="303680"/>
            </a:xfrm>
            <a:prstGeom prst="straightConnector1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Freeform 53"/>
            <p:cNvSpPr/>
            <p:nvPr/>
          </p:nvSpPr>
          <p:spPr>
            <a:xfrm>
              <a:off x="6146511" y="750659"/>
              <a:ext cx="3198288" cy="2083102"/>
            </a:xfrm>
            <a:custGeom>
              <a:avLst/>
              <a:gdLst>
                <a:gd name="connsiteX0" fmla="*/ 162963 w 3259248"/>
                <a:gd name="connsiteY0" fmla="*/ 280657 h 2498756"/>
                <a:gd name="connsiteX1" fmla="*/ 923454 w 3259248"/>
                <a:gd name="connsiteY1" fmla="*/ 0 h 2498756"/>
                <a:gd name="connsiteX2" fmla="*/ 3141553 w 3259248"/>
                <a:gd name="connsiteY2" fmla="*/ 45267 h 2498756"/>
                <a:gd name="connsiteX3" fmla="*/ 3259248 w 3259248"/>
                <a:gd name="connsiteY3" fmla="*/ 534154 h 2498756"/>
                <a:gd name="connsiteX4" fmla="*/ 1937442 w 3259248"/>
                <a:gd name="connsiteY4" fmla="*/ 697117 h 2498756"/>
                <a:gd name="connsiteX5" fmla="*/ 2335794 w 3259248"/>
                <a:gd name="connsiteY5" fmla="*/ 1756372 h 2498756"/>
                <a:gd name="connsiteX6" fmla="*/ 1520982 w 3259248"/>
                <a:gd name="connsiteY6" fmla="*/ 2408222 h 2498756"/>
                <a:gd name="connsiteX7" fmla="*/ 108642 w 3259248"/>
                <a:gd name="connsiteY7" fmla="*/ 2498756 h 2498756"/>
                <a:gd name="connsiteX8" fmla="*/ 0 w 3259248"/>
                <a:gd name="connsiteY8" fmla="*/ 1593410 h 2498756"/>
                <a:gd name="connsiteX9" fmla="*/ 162963 w 3259248"/>
                <a:gd name="connsiteY9" fmla="*/ 280657 h 2498756"/>
                <a:gd name="connsiteX0" fmla="*/ 102003 w 3198288"/>
                <a:gd name="connsiteY0" fmla="*/ 280657 h 2498756"/>
                <a:gd name="connsiteX1" fmla="*/ 862494 w 3198288"/>
                <a:gd name="connsiteY1" fmla="*/ 0 h 2498756"/>
                <a:gd name="connsiteX2" fmla="*/ 3080593 w 3198288"/>
                <a:gd name="connsiteY2" fmla="*/ 45267 h 2498756"/>
                <a:gd name="connsiteX3" fmla="*/ 3198288 w 3198288"/>
                <a:gd name="connsiteY3" fmla="*/ 534154 h 2498756"/>
                <a:gd name="connsiteX4" fmla="*/ 1876482 w 3198288"/>
                <a:gd name="connsiteY4" fmla="*/ 697117 h 2498756"/>
                <a:gd name="connsiteX5" fmla="*/ 2274834 w 3198288"/>
                <a:gd name="connsiteY5" fmla="*/ 1756372 h 2498756"/>
                <a:gd name="connsiteX6" fmla="*/ 1460022 w 3198288"/>
                <a:gd name="connsiteY6" fmla="*/ 2408222 h 2498756"/>
                <a:gd name="connsiteX7" fmla="*/ 47682 w 3198288"/>
                <a:gd name="connsiteY7" fmla="*/ 2498756 h 2498756"/>
                <a:gd name="connsiteX8" fmla="*/ 0 w 3198288"/>
                <a:gd name="connsiteY8" fmla="*/ 1593410 h 2498756"/>
                <a:gd name="connsiteX9" fmla="*/ 102003 w 3198288"/>
                <a:gd name="connsiteY9" fmla="*/ 280657 h 2498756"/>
                <a:gd name="connsiteX0" fmla="*/ 102003 w 3198288"/>
                <a:gd name="connsiteY0" fmla="*/ 280657 h 2408222"/>
                <a:gd name="connsiteX1" fmla="*/ 862494 w 3198288"/>
                <a:gd name="connsiteY1" fmla="*/ 0 h 2408222"/>
                <a:gd name="connsiteX2" fmla="*/ 3080593 w 3198288"/>
                <a:gd name="connsiteY2" fmla="*/ 45267 h 2408222"/>
                <a:gd name="connsiteX3" fmla="*/ 3198288 w 3198288"/>
                <a:gd name="connsiteY3" fmla="*/ 534154 h 2408222"/>
                <a:gd name="connsiteX4" fmla="*/ 1876482 w 3198288"/>
                <a:gd name="connsiteY4" fmla="*/ 697117 h 2408222"/>
                <a:gd name="connsiteX5" fmla="*/ 2274834 w 3198288"/>
                <a:gd name="connsiteY5" fmla="*/ 1756372 h 2408222"/>
                <a:gd name="connsiteX6" fmla="*/ 1460022 w 3198288"/>
                <a:gd name="connsiteY6" fmla="*/ 2408222 h 2408222"/>
                <a:gd name="connsiteX7" fmla="*/ 139122 w 3198288"/>
                <a:gd name="connsiteY7" fmla="*/ 1990756 h 2408222"/>
                <a:gd name="connsiteX8" fmla="*/ 0 w 3198288"/>
                <a:gd name="connsiteY8" fmla="*/ 1593410 h 2408222"/>
                <a:gd name="connsiteX9" fmla="*/ 102003 w 3198288"/>
                <a:gd name="connsiteY9" fmla="*/ 280657 h 2408222"/>
                <a:gd name="connsiteX0" fmla="*/ 102003 w 3198288"/>
                <a:gd name="connsiteY0" fmla="*/ 280657 h 2083102"/>
                <a:gd name="connsiteX1" fmla="*/ 862494 w 3198288"/>
                <a:gd name="connsiteY1" fmla="*/ 0 h 2083102"/>
                <a:gd name="connsiteX2" fmla="*/ 3080593 w 3198288"/>
                <a:gd name="connsiteY2" fmla="*/ 45267 h 2083102"/>
                <a:gd name="connsiteX3" fmla="*/ 3198288 w 3198288"/>
                <a:gd name="connsiteY3" fmla="*/ 534154 h 2083102"/>
                <a:gd name="connsiteX4" fmla="*/ 1876482 w 3198288"/>
                <a:gd name="connsiteY4" fmla="*/ 697117 h 2083102"/>
                <a:gd name="connsiteX5" fmla="*/ 2274834 w 3198288"/>
                <a:gd name="connsiteY5" fmla="*/ 1756372 h 2083102"/>
                <a:gd name="connsiteX6" fmla="*/ 1429542 w 3198288"/>
                <a:gd name="connsiteY6" fmla="*/ 2083102 h 2083102"/>
                <a:gd name="connsiteX7" fmla="*/ 139122 w 3198288"/>
                <a:gd name="connsiteY7" fmla="*/ 1990756 h 2083102"/>
                <a:gd name="connsiteX8" fmla="*/ 0 w 3198288"/>
                <a:gd name="connsiteY8" fmla="*/ 1593410 h 2083102"/>
                <a:gd name="connsiteX9" fmla="*/ 102003 w 3198288"/>
                <a:gd name="connsiteY9" fmla="*/ 280657 h 208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8288" h="2083102">
                  <a:moveTo>
                    <a:pt x="102003" y="280657"/>
                  </a:moveTo>
                  <a:lnTo>
                    <a:pt x="862494" y="0"/>
                  </a:lnTo>
                  <a:lnTo>
                    <a:pt x="3080593" y="45267"/>
                  </a:lnTo>
                  <a:lnTo>
                    <a:pt x="3198288" y="534154"/>
                  </a:lnTo>
                  <a:lnTo>
                    <a:pt x="1876482" y="697117"/>
                  </a:lnTo>
                  <a:lnTo>
                    <a:pt x="2274834" y="1756372"/>
                  </a:lnTo>
                  <a:lnTo>
                    <a:pt x="1429542" y="2083102"/>
                  </a:lnTo>
                  <a:lnTo>
                    <a:pt x="139122" y="1990756"/>
                  </a:lnTo>
                  <a:lnTo>
                    <a:pt x="0" y="1593410"/>
                  </a:lnTo>
                  <a:lnTo>
                    <a:pt x="102003" y="280657"/>
                  </a:lnTo>
                  <a:close/>
                </a:path>
              </a:pathLst>
            </a:custGeom>
            <a:noFill/>
            <a:ln w="28575">
              <a:solidFill>
                <a:srgbClr val="EA2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 descr="NFN-LN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993" y="913249"/>
              <a:ext cx="1061328" cy="667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8504" y="911113"/>
              <a:ext cx="1409700" cy="374920"/>
            </a:xfrm>
            <a:prstGeom prst="rect">
              <a:avLst/>
            </a:prstGeom>
          </p:spPr>
        </p:pic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0443" y="2248420"/>
              <a:ext cx="1636598" cy="352715"/>
            </a:xfrm>
            <a:prstGeom prst="rect">
              <a:avLst/>
            </a:prstGeom>
          </p:spPr>
        </p:pic>
        <p:pic>
          <p:nvPicPr>
            <p:cNvPr id="23" name="Picture 8" descr="mage result for nikhe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49" b="24852"/>
            <a:stretch/>
          </p:blipFill>
          <p:spPr bwMode="auto">
            <a:xfrm>
              <a:off x="6934195" y="1745218"/>
              <a:ext cx="1005887" cy="502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2725014" y="3661320"/>
              <a:ext cx="3768935" cy="301235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00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16429" y="4033545"/>
            <a:ext cx="5341600" cy="2189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16429" y="1581691"/>
            <a:ext cx="3858208" cy="1988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46075"/>
            <a:endParaRPr lang="en-US" sz="1800" dirty="0">
              <a:solidFill>
                <a:srgbClr val="000000"/>
              </a:solidFill>
            </a:endParaRPr>
          </a:p>
          <a:p>
            <a:pPr algn="l"/>
            <a:endParaRPr lang="en-US" sz="2000" b="1" dirty="0">
              <a:solidFill>
                <a:srgbClr val="000000"/>
              </a:solidFill>
            </a:endParaRPr>
          </a:p>
          <a:p>
            <a:pPr algn="l"/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3880" y="718853"/>
            <a:ext cx="12098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Obiettivo: Sezioni d’urto ad alta accuratezza di reazioni indotte da </a:t>
            </a:r>
            <a:r>
              <a:rPr lang="it-IT" sz="2800" dirty="0"/>
              <a:t> </a:t>
            </a:r>
            <a:r>
              <a:rPr lang="it-IT" sz="2800" b="1" dirty="0"/>
              <a:t>neutroni per</a:t>
            </a:r>
            <a:r>
              <a:rPr lang="it-IT" sz="2800" dirty="0"/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91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: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Motivazioni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 err="1">
                <a:solidFill>
                  <a:srgbClr val="000090"/>
                </a:solidFill>
                <a:latin typeface="Calibri" pitchFamily="34" charset="0"/>
              </a:rPr>
              <a:t>Scientifiche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1524000" y="646978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7" name="CasellaDiTesto 2"/>
          <p:cNvSpPr txBox="1"/>
          <p:nvPr/>
        </p:nvSpPr>
        <p:spPr>
          <a:xfrm>
            <a:off x="6644488" y="2704728"/>
            <a:ext cx="135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Astrophysics</a:t>
            </a:r>
            <a:endParaRPr lang="it-IT" dirty="0"/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53" y="1322859"/>
            <a:ext cx="6646947" cy="449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Ovale 5"/>
          <p:cNvSpPr/>
          <p:nvPr/>
        </p:nvSpPr>
        <p:spPr>
          <a:xfrm rot="19740000">
            <a:off x="3218239" y="3474709"/>
            <a:ext cx="3380859" cy="21298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6"/>
          <p:cNvSpPr/>
          <p:nvPr/>
        </p:nvSpPr>
        <p:spPr>
          <a:xfrm rot="19629961">
            <a:off x="6438340" y="2303750"/>
            <a:ext cx="1071535" cy="24031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7"/>
          <p:cNvSpPr txBox="1"/>
          <p:nvPr/>
        </p:nvSpPr>
        <p:spPr>
          <a:xfrm>
            <a:off x="1825605" y="1809753"/>
            <a:ext cx="1903633" cy="11160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it-IT" b="1" dirty="0"/>
              <a:t> Astrofisica</a:t>
            </a:r>
          </a:p>
          <a:p>
            <a:pPr algn="ctr"/>
            <a:r>
              <a:rPr lang="it-IT" b="1" dirty="0"/>
              <a:t>Nucleare</a:t>
            </a:r>
          </a:p>
          <a:p>
            <a:pPr algn="ctr"/>
            <a:r>
              <a:rPr lang="it-IT" sz="1600" dirty="0"/>
              <a:t>(</a:t>
            </a:r>
            <a:r>
              <a:rPr lang="it-IT" sz="1600" dirty="0" err="1"/>
              <a:t>nucleosintesi</a:t>
            </a:r>
            <a:r>
              <a:rPr lang="it-IT" sz="1600" dirty="0"/>
              <a:t>)</a:t>
            </a:r>
          </a:p>
        </p:txBody>
      </p:sp>
      <p:cxnSp>
        <p:nvCxnSpPr>
          <p:cNvPr id="42" name="Connettore 2 9"/>
          <p:cNvCxnSpPr/>
          <p:nvPr/>
        </p:nvCxnSpPr>
        <p:spPr>
          <a:xfrm flipH="1" flipV="1">
            <a:off x="3636290" y="2873239"/>
            <a:ext cx="740208" cy="22647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12"/>
          <p:cNvSpPr txBox="1"/>
          <p:nvPr/>
        </p:nvSpPr>
        <p:spPr>
          <a:xfrm>
            <a:off x="3795210" y="1339412"/>
            <a:ext cx="2064730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/>
              <a:t>Tecnologie Nucleari</a:t>
            </a:r>
          </a:p>
          <a:p>
            <a:pPr algn="ctr"/>
            <a:r>
              <a:rPr lang="it-IT" sz="1600" dirty="0"/>
              <a:t>(prodotti di fissione  &amp;</a:t>
            </a:r>
          </a:p>
          <a:p>
            <a:pPr algn="ctr"/>
            <a:r>
              <a:rPr lang="it-IT" sz="1600" dirty="0"/>
              <a:t>Materiali strutturali)</a:t>
            </a:r>
          </a:p>
        </p:txBody>
      </p:sp>
      <p:sp>
        <p:nvSpPr>
          <p:cNvPr id="44" name="CasellaDiTesto 3"/>
          <p:cNvSpPr txBox="1"/>
          <p:nvPr/>
        </p:nvSpPr>
        <p:spPr>
          <a:xfrm>
            <a:off x="6083440" y="2484934"/>
            <a:ext cx="2070503" cy="881641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it-IT" b="1" dirty="0"/>
              <a:t>Reattori di nuova </a:t>
            </a:r>
            <a:r>
              <a:rPr lang="it-IT" b="1" dirty="0" err="1"/>
              <a:t>generazine</a:t>
            </a:r>
            <a:endParaRPr lang="it-IT" b="1" dirty="0"/>
          </a:p>
          <a:p>
            <a:pPr algn="ctr"/>
            <a:r>
              <a:rPr lang="it-IT" sz="1600" dirty="0"/>
              <a:t>(attinidi)</a:t>
            </a:r>
          </a:p>
        </p:txBody>
      </p:sp>
      <p:cxnSp>
        <p:nvCxnSpPr>
          <p:cNvPr id="45" name="Connettore 2 14"/>
          <p:cNvCxnSpPr/>
          <p:nvPr/>
        </p:nvCxnSpPr>
        <p:spPr>
          <a:xfrm>
            <a:off x="6248541" y="2230489"/>
            <a:ext cx="571902" cy="254445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17"/>
          <p:cNvCxnSpPr/>
          <p:nvPr/>
        </p:nvCxnSpPr>
        <p:spPr>
          <a:xfrm flipV="1">
            <a:off x="4376498" y="2190298"/>
            <a:ext cx="63720" cy="84119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e 20"/>
          <p:cNvSpPr/>
          <p:nvPr/>
        </p:nvSpPr>
        <p:spPr>
          <a:xfrm rot="19629961">
            <a:off x="1952271" y="4442189"/>
            <a:ext cx="482221" cy="1928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7"/>
          <p:cNvSpPr txBox="1"/>
          <p:nvPr/>
        </p:nvSpPr>
        <p:spPr>
          <a:xfrm>
            <a:off x="2970396" y="4341646"/>
            <a:ext cx="1903634" cy="4519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it-IT" b="1" dirty="0"/>
              <a:t>Fisica Medica</a:t>
            </a:r>
          </a:p>
        </p:txBody>
      </p:sp>
      <p:cxnSp>
        <p:nvCxnSpPr>
          <p:cNvPr id="36" name="Connettore 2 14"/>
          <p:cNvCxnSpPr>
            <a:endCxn id="35" idx="1"/>
          </p:cNvCxnSpPr>
          <p:nvPr/>
        </p:nvCxnSpPr>
        <p:spPr>
          <a:xfrm flipV="1">
            <a:off x="2217182" y="4567607"/>
            <a:ext cx="753214" cy="9873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17"/>
          <p:cNvCxnSpPr/>
          <p:nvPr/>
        </p:nvCxnSpPr>
        <p:spPr>
          <a:xfrm flipV="1">
            <a:off x="2217182" y="2873239"/>
            <a:ext cx="233020" cy="144885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59280" y="5448314"/>
            <a:ext cx="3148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 err="1">
                <a:solidFill>
                  <a:srgbClr val="000000"/>
                </a:solidFill>
              </a:rPr>
              <a:t>Fissione</a:t>
            </a:r>
            <a:r>
              <a:rPr lang="en-US" sz="1600" b="1" dirty="0">
                <a:solidFill>
                  <a:srgbClr val="000000"/>
                </a:solidFill>
              </a:rPr>
              <a:t>: (</a:t>
            </a:r>
            <a:r>
              <a:rPr lang="en-US" sz="1600" b="1" dirty="0" err="1">
                <a:solidFill>
                  <a:srgbClr val="000000"/>
                </a:solidFill>
              </a:rPr>
              <a:t>n,f</a:t>
            </a:r>
            <a:r>
              <a:rPr lang="en-US" sz="1600" b="1" dirty="0">
                <a:solidFill>
                  <a:srgbClr val="000000"/>
                </a:solidFill>
              </a:rPr>
              <a:t>)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       (</a:t>
            </a:r>
            <a:r>
              <a:rPr lang="en-US" sz="1600" b="1" dirty="0" err="1">
                <a:solidFill>
                  <a:srgbClr val="000000"/>
                </a:solidFill>
              </a:rPr>
              <a:t>attinidi</a:t>
            </a:r>
            <a:r>
              <a:rPr lang="en-US" sz="1600" b="1" dirty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Cattura</a:t>
            </a:r>
            <a:r>
              <a:rPr lang="en-US" sz="1600" dirty="0">
                <a:solidFill>
                  <a:srgbClr val="000000"/>
                </a:solidFill>
              </a:rPr>
              <a:t>: (</a:t>
            </a:r>
            <a:r>
              <a:rPr lang="en-US" sz="1600" dirty="0" err="1">
                <a:solidFill>
                  <a:srgbClr val="000000"/>
                </a:solidFill>
              </a:rPr>
              <a:t>n,</a:t>
            </a:r>
            <a:r>
              <a:rPr lang="en-US" sz="16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rgbClr val="000000"/>
                </a:solidFill>
              </a:rPr>
              <a:t>) 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Particelle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cariche</a:t>
            </a:r>
            <a:r>
              <a:rPr lang="en-US" sz="1600" dirty="0">
                <a:solidFill>
                  <a:srgbClr val="000000"/>
                </a:solidFill>
              </a:rPr>
              <a:t>: (</a:t>
            </a:r>
            <a:r>
              <a:rPr lang="en-US" sz="1600" dirty="0" err="1">
                <a:solidFill>
                  <a:srgbClr val="000000"/>
                </a:solidFill>
              </a:rPr>
              <a:t>n,cp</a:t>
            </a:r>
            <a:r>
              <a:rPr lang="en-US" sz="1600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25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70415" y="68211"/>
            <a:ext cx="999784" cy="578767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83" y="58863"/>
            <a:ext cx="877540" cy="574969"/>
          </a:xfrm>
          <a:prstGeom prst="rect">
            <a:avLst/>
          </a:prstGeom>
        </p:spPr>
      </p:pic>
      <p:sp>
        <p:nvSpPr>
          <p:cNvPr id="28" name="TextBox 2"/>
          <p:cNvSpPr txBox="1"/>
          <p:nvPr/>
        </p:nvSpPr>
        <p:spPr>
          <a:xfrm>
            <a:off x="8529284" y="1310960"/>
            <a:ext cx="3576026" cy="1323439"/>
          </a:xfrm>
          <a:prstGeom prst="rect">
            <a:avLst/>
          </a:prstGeom>
          <a:solidFill>
            <a:srgbClr val="1E28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bg1"/>
                </a:solidFill>
                <a:latin typeface="Verdana"/>
                <a:cs typeface="Verdana"/>
              </a:rPr>
              <a:t>n_TOF</a:t>
            </a:r>
            <a:r>
              <a:rPr lang="it-IT" sz="1600" b="1" dirty="0" smtClean="0">
                <a:solidFill>
                  <a:schemeClr val="bg1"/>
                </a:solidFill>
                <a:latin typeface="Verdana"/>
                <a:cs typeface="Verdana"/>
              </a:rPr>
              <a:t> Italia </a:t>
            </a:r>
            <a:endParaRPr lang="it-IT" sz="16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Verdana"/>
                <a:cs typeface="Verdana"/>
              </a:rPr>
              <a:t>22 ricercatori (INFN, Università) </a:t>
            </a:r>
          </a:p>
          <a:p>
            <a:r>
              <a:rPr lang="it-IT" sz="1600" dirty="0" smtClean="0">
                <a:solidFill>
                  <a:schemeClr val="bg1"/>
                </a:solidFill>
                <a:latin typeface="Verdana"/>
                <a:cs typeface="Verdana"/>
              </a:rPr>
              <a:t>15.5 FTE su 6 sedi INFN</a:t>
            </a:r>
          </a:p>
          <a:p>
            <a:r>
              <a:rPr lang="it-IT" sz="1600" dirty="0">
                <a:solidFill>
                  <a:srgbClr val="CD0004"/>
                </a:solidFill>
                <a:latin typeface="Verdana"/>
                <a:cs typeface="Verdana"/>
              </a:rPr>
              <a:t>Stretta collaborazioni con ENEA-Bologna, INAF-Teramo, </a:t>
            </a:r>
            <a:r>
              <a:rPr lang="it-IT" sz="1600" dirty="0" smtClean="0">
                <a:solidFill>
                  <a:srgbClr val="CD0004"/>
                </a:solidFill>
                <a:latin typeface="Verdana"/>
                <a:cs typeface="Verdana"/>
              </a:rPr>
              <a:t>CNR-Bari</a:t>
            </a:r>
            <a:endParaRPr lang="it-IT" sz="1600" dirty="0">
              <a:solidFill>
                <a:srgbClr val="CD0004"/>
              </a:solidFill>
              <a:latin typeface="Verdana"/>
              <a:cs typeface="Verdan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772886" y="2727869"/>
            <a:ext cx="3228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/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Aperture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nuove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sigle:</a:t>
            </a:r>
          </a:p>
          <a:p>
            <a:pPr algn="ctr" defTabSz="762000"/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LNF, Pavia, Roma</a:t>
            </a:r>
          </a:p>
          <a:p>
            <a:pPr algn="ctr" defTabSz="762000"/>
            <a:endParaRPr lang="de-DE" dirty="0">
              <a:solidFill>
                <a:srgbClr val="002060"/>
              </a:solidFill>
              <a:latin typeface="Verdana" pitchFamily="34" charset="0"/>
            </a:endParaRPr>
          </a:p>
          <a:p>
            <a:pPr defTabSz="762000"/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LNF per:</a:t>
            </a:r>
          </a:p>
          <a:p>
            <a:pPr marL="285750" indent="-285750" defTabSz="762000">
              <a:buFont typeface="Arial" charset="0"/>
              <a:buChar char="•"/>
            </a:pP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Beam </a:t>
            </a: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monitor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area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beam </a:t>
            </a: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dump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)</a:t>
            </a:r>
          </a:p>
          <a:p>
            <a:pPr marL="285750" indent="-285750" defTabSz="762000"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nuovi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rivelatori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neutroni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basati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Verdana" pitchFamily="34" charset="0"/>
              </a:rPr>
              <a:t>su</a:t>
            </a:r>
            <a:r>
              <a:rPr lang="de-DE" dirty="0" smtClean="0">
                <a:solidFill>
                  <a:srgbClr val="002060"/>
                </a:solidFill>
                <a:latin typeface="Verdana" pitchFamily="34" charset="0"/>
              </a:rPr>
              <a:t> GEM (Beam4Fusion)</a:t>
            </a: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7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516" y="0"/>
            <a:ext cx="9956800" cy="944563"/>
          </a:xfrm>
        </p:spPr>
        <p:txBody>
          <a:bodyPr/>
          <a:lstStyle/>
          <a:p>
            <a:r>
              <a:rPr lang="it-IT" dirty="0" smtClean="0"/>
              <a:t>Timepix Neutron Beam Monitor at nTOF 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713" y="1289507"/>
            <a:ext cx="4506707" cy="307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51431" y="1980778"/>
            <a:ext cx="3048300" cy="1714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307" y="1289507"/>
            <a:ext cx="3888821" cy="3160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344" y="4601346"/>
            <a:ext cx="10862269" cy="1405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133" dirty="0">
                <a:solidFill>
                  <a:srgbClr val="003F7E"/>
                </a:solidFill>
              </a:rPr>
              <a:t>In 2018 a beam monitor based on 2 Quad </a:t>
            </a:r>
            <a:r>
              <a:rPr lang="it-IT" sz="2133" dirty="0" err="1">
                <a:solidFill>
                  <a:srgbClr val="003F7E"/>
                </a:solidFill>
              </a:rPr>
              <a:t>Timepixes</a:t>
            </a:r>
            <a:r>
              <a:rPr lang="it-IT" sz="2133" dirty="0">
                <a:solidFill>
                  <a:srgbClr val="003F7E"/>
                </a:solidFill>
              </a:rPr>
              <a:t> </a:t>
            </a:r>
            <a:r>
              <a:rPr lang="it-IT" sz="2133" dirty="0" err="1" smtClean="0">
                <a:solidFill>
                  <a:srgbClr val="003F7E"/>
                </a:solidFill>
              </a:rPr>
              <a:t>has</a:t>
            </a:r>
            <a:r>
              <a:rPr lang="it-IT" sz="2133" dirty="0" smtClean="0">
                <a:solidFill>
                  <a:srgbClr val="003F7E"/>
                </a:solidFill>
              </a:rPr>
              <a:t> </a:t>
            </a:r>
            <a:r>
              <a:rPr lang="it-IT" sz="2133" dirty="0">
                <a:solidFill>
                  <a:srgbClr val="003F7E"/>
                </a:solidFill>
              </a:rPr>
              <a:t>been installed in nTOF EAR1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133" dirty="0" err="1">
                <a:solidFill>
                  <a:srgbClr val="003F7E"/>
                </a:solidFill>
              </a:rPr>
              <a:t>It</a:t>
            </a:r>
            <a:r>
              <a:rPr lang="it-IT" sz="2133" dirty="0">
                <a:solidFill>
                  <a:srgbClr val="003F7E"/>
                </a:solidFill>
              </a:rPr>
              <a:t> </a:t>
            </a:r>
            <a:r>
              <a:rPr lang="it-IT" sz="2133" dirty="0" err="1" smtClean="0">
                <a:solidFill>
                  <a:srgbClr val="003F7E"/>
                </a:solidFill>
              </a:rPr>
              <a:t>has</a:t>
            </a:r>
            <a:r>
              <a:rPr lang="it-IT" sz="2133" dirty="0" smtClean="0">
                <a:solidFill>
                  <a:srgbClr val="003F7E"/>
                </a:solidFill>
              </a:rPr>
              <a:t> </a:t>
            </a:r>
            <a:r>
              <a:rPr lang="it-IT" sz="2133" dirty="0">
                <a:solidFill>
                  <a:srgbClr val="003F7E"/>
                </a:solidFill>
              </a:rPr>
              <a:t>been used for the beam alignment and will be used for flux measurements in 2021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133" dirty="0">
                <a:solidFill>
                  <a:srgbClr val="003F7E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133" dirty="0">
                <a:solidFill>
                  <a:srgbClr val="003F7E"/>
                </a:solidFill>
              </a:rPr>
              <a:t>We propose to realize a second system in EAR2 for beam </a:t>
            </a:r>
            <a:r>
              <a:rPr lang="en-US" sz="2133" dirty="0">
                <a:solidFill>
                  <a:srgbClr val="003F7E"/>
                </a:solidFill>
              </a:rPr>
              <a:t>alignment</a:t>
            </a:r>
            <a:r>
              <a:rPr lang="it-IT" sz="2133" dirty="0">
                <a:solidFill>
                  <a:srgbClr val="003F7E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374" y="3712660"/>
            <a:ext cx="172034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133" dirty="0">
                <a:solidFill>
                  <a:prstClr val="white"/>
                </a:solidFill>
              </a:rPr>
              <a:t>Beam image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5327901" y="3275380"/>
            <a:ext cx="256033" cy="13259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15551" y="1687973"/>
            <a:ext cx="166891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133" dirty="0">
                <a:solidFill>
                  <a:prstClr val="black"/>
                </a:solidFill>
              </a:rPr>
              <a:t>nTOF EAR1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2641607" y="2712109"/>
            <a:ext cx="2677775" cy="18892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8944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>
          <a:xfrm>
            <a:off x="165438" y="1135039"/>
            <a:ext cx="4663805" cy="366183"/>
          </a:xfrm>
        </p:spPr>
        <p:txBody>
          <a:bodyPr/>
          <a:lstStyle/>
          <a:p>
            <a:r>
              <a:rPr lang="en-US" sz="2133" baseline="30000" dirty="0">
                <a:solidFill>
                  <a:srgbClr val="FF0000"/>
                </a:solidFill>
              </a:rPr>
              <a:t>10</a:t>
            </a:r>
            <a:r>
              <a:rPr lang="en-US" sz="2133" dirty="0">
                <a:solidFill>
                  <a:srgbClr val="FF0000"/>
                </a:solidFill>
              </a:rPr>
              <a:t>B-based GEM neutron detectors</a:t>
            </a:r>
            <a:endParaRPr lang="it-IT" sz="2133" dirty="0">
              <a:solidFill>
                <a:srgbClr val="FF0000"/>
              </a:solidFill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551219" y="237117"/>
            <a:ext cx="11640781" cy="533480"/>
          </a:xfrm>
        </p:spPr>
        <p:txBody>
          <a:bodyPr/>
          <a:lstStyle/>
          <a:p>
            <a:r>
              <a:rPr lang="en-US" dirty="0" smtClean="0"/>
              <a:t>Borated GEM: </a:t>
            </a:r>
            <a:r>
              <a:rPr lang="en-US" dirty="0" err="1" smtClean="0"/>
              <a:t>multiborated</a:t>
            </a:r>
            <a:r>
              <a:rPr lang="en-US" dirty="0" smtClean="0"/>
              <a:t> head-on converter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18247" y="3135495"/>
            <a:ext cx="6887972" cy="2052165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srgbClr val="003A69"/>
                </a:solidFill>
              </a:rPr>
              <a:t>In three years several attempts have been made in collaboration with Milano Bicocca, CERN and ESS </a:t>
            </a:r>
            <a:r>
              <a:rPr lang="en-US" sz="2667" dirty="0" err="1">
                <a:solidFill>
                  <a:srgbClr val="003A69"/>
                </a:solidFill>
              </a:rPr>
              <a:t>Liopking</a:t>
            </a:r>
            <a:endParaRPr lang="en-US" sz="2667" dirty="0">
              <a:solidFill>
                <a:srgbClr val="003A69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srgbClr val="FF0000"/>
                </a:solidFill>
              </a:rPr>
              <a:t>and now a new etching and Boron deposition procedure has been defined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41" y="1700833"/>
            <a:ext cx="4301360" cy="3858647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4829243" y="1318131"/>
            <a:ext cx="7362757" cy="1641731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srgbClr val="004884"/>
                </a:solidFill>
              </a:rPr>
              <a:t>The borated GEM was proposed for the first time by Cascade project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srgbClr val="FF0000"/>
                </a:solidFill>
              </a:rPr>
              <a:t>but problems on boron deposition stability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srgbClr val="FF0000"/>
                </a:solidFill>
              </a:rPr>
              <a:t>and GEM reliability.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440" y="5477267"/>
            <a:ext cx="11675120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srgbClr val="003A69"/>
                </a:solidFill>
              </a:rPr>
              <a:t>We are assembling a detector for the first characterization.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srgbClr val="003A69"/>
                </a:solidFill>
              </a:rPr>
              <a:t>Good prospective for high efficiency thermal neutron imaging for </a:t>
            </a:r>
            <a:r>
              <a:rPr lang="en-US" sz="2667" dirty="0" err="1">
                <a:solidFill>
                  <a:srgbClr val="003A69"/>
                </a:solidFill>
              </a:rPr>
              <a:t>nTOF</a:t>
            </a:r>
            <a:r>
              <a:rPr lang="en-US" sz="2667" dirty="0">
                <a:solidFill>
                  <a:srgbClr val="003A69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98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887" y="8380"/>
            <a:ext cx="9956800" cy="944563"/>
          </a:xfrm>
        </p:spPr>
        <p:txBody>
          <a:bodyPr/>
          <a:lstStyle/>
          <a:p>
            <a:r>
              <a:rPr lang="it-IT" dirty="0" smtClean="0"/>
              <a:t>Financial requests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0853" y="1124701"/>
            <a:ext cx="9662582" cy="5015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 err="1" smtClean="0">
                <a:solidFill>
                  <a:srgbClr val="003F7E"/>
                </a:solidFill>
              </a:rPr>
              <a:t>Ricercatori</a:t>
            </a:r>
            <a:r>
              <a:rPr lang="en-US" sz="2133" b="1" dirty="0" smtClean="0">
                <a:solidFill>
                  <a:srgbClr val="003F7E"/>
                </a:solidFill>
              </a:rPr>
              <a:t> &amp; </a:t>
            </a:r>
            <a:r>
              <a:rPr lang="en-US" sz="2133" b="1" dirty="0" err="1" smtClean="0">
                <a:solidFill>
                  <a:srgbClr val="003F7E"/>
                </a:solidFill>
              </a:rPr>
              <a:t>Tecnologi</a:t>
            </a:r>
            <a:endParaRPr lang="en-US" sz="2133" b="1" dirty="0">
              <a:solidFill>
                <a:srgbClr val="003F7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 smtClean="0">
                <a:solidFill>
                  <a:srgbClr val="003F7E"/>
                </a:solidFill>
              </a:rPr>
              <a:t>F. </a:t>
            </a:r>
            <a:r>
              <a:rPr lang="en-US" sz="2133" b="1" dirty="0" err="1" smtClean="0">
                <a:solidFill>
                  <a:srgbClr val="003F7E"/>
                </a:solidFill>
              </a:rPr>
              <a:t>Murtas</a:t>
            </a:r>
            <a:r>
              <a:rPr lang="en-US" sz="2133" b="1" dirty="0" smtClean="0">
                <a:solidFill>
                  <a:srgbClr val="003F7E"/>
                </a:solidFill>
              </a:rPr>
              <a:t> </a:t>
            </a:r>
            <a:r>
              <a:rPr lang="en-US" sz="2133" dirty="0" smtClean="0">
                <a:solidFill>
                  <a:srgbClr val="003F7E"/>
                </a:solidFill>
              </a:rPr>
              <a:t>	0.5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3F7E"/>
                </a:solidFill>
              </a:rPr>
              <a:t>G. Claps       	0.3 (ENEA</a:t>
            </a:r>
            <a:r>
              <a:rPr lang="en-US" sz="2133" dirty="0" smtClean="0">
                <a:solidFill>
                  <a:srgbClr val="003F7E"/>
                </a:solidFill>
              </a:rPr>
              <a:t>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lphaUcPeriod"/>
            </a:pPr>
            <a:r>
              <a:rPr lang="en-US" sz="2133" dirty="0" err="1" smtClean="0">
                <a:solidFill>
                  <a:srgbClr val="003F7E"/>
                </a:solidFill>
              </a:rPr>
              <a:t>Pietropaolo</a:t>
            </a:r>
            <a:r>
              <a:rPr lang="en-US" sz="2133" dirty="0" smtClean="0">
                <a:solidFill>
                  <a:srgbClr val="003F7E"/>
                </a:solidFill>
              </a:rPr>
              <a:t> 0.2 (ENEA)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33" dirty="0">
              <a:solidFill>
                <a:srgbClr val="003F7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 err="1" smtClean="0">
                <a:solidFill>
                  <a:srgbClr val="003F7E"/>
                </a:solidFill>
              </a:rPr>
              <a:t>Richieste</a:t>
            </a:r>
            <a:r>
              <a:rPr lang="en-US" sz="2133" b="1" dirty="0" smtClean="0">
                <a:solidFill>
                  <a:srgbClr val="003F7E"/>
                </a:solidFill>
              </a:rPr>
              <a:t> </a:t>
            </a:r>
            <a:r>
              <a:rPr lang="en-US" sz="2133" b="1" dirty="0" err="1" smtClean="0">
                <a:solidFill>
                  <a:srgbClr val="003F7E"/>
                </a:solidFill>
              </a:rPr>
              <a:t>Finanziarie</a:t>
            </a:r>
            <a:endParaRPr lang="en-US" sz="2133" dirty="0">
              <a:solidFill>
                <a:srgbClr val="003F7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3F7E"/>
                </a:solidFill>
              </a:rPr>
              <a:t>10 </a:t>
            </a:r>
            <a:r>
              <a:rPr lang="en-US" sz="2133" dirty="0" err="1">
                <a:solidFill>
                  <a:srgbClr val="003F7E"/>
                </a:solidFill>
              </a:rPr>
              <a:t>Keuro</a:t>
            </a:r>
            <a:r>
              <a:rPr lang="en-US" sz="2133" dirty="0">
                <a:solidFill>
                  <a:srgbClr val="003F7E"/>
                </a:solidFill>
              </a:rPr>
              <a:t> </a:t>
            </a:r>
            <a:r>
              <a:rPr lang="en-US" sz="2133" dirty="0">
                <a:solidFill>
                  <a:srgbClr val="FF0000"/>
                </a:solidFill>
              </a:rPr>
              <a:t>Beam Monitor </a:t>
            </a:r>
            <a:r>
              <a:rPr lang="en-US" sz="2133" dirty="0" smtClean="0">
                <a:solidFill>
                  <a:srgbClr val="002060"/>
                </a:solidFill>
              </a:rPr>
              <a:t>(</a:t>
            </a:r>
            <a:r>
              <a:rPr lang="en-US" sz="2133" dirty="0" smtClean="0">
                <a:solidFill>
                  <a:srgbClr val="003F7E"/>
                </a:solidFill>
              </a:rPr>
              <a:t>2 </a:t>
            </a:r>
            <a:r>
              <a:rPr lang="en-US" sz="2133" dirty="0">
                <a:solidFill>
                  <a:srgbClr val="003F7E"/>
                </a:solidFill>
              </a:rPr>
              <a:t>quad Timepix, 2 readout system, 2 movable stage)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3F7E"/>
                </a:solidFill>
              </a:rPr>
              <a:t>  4 </a:t>
            </a:r>
            <a:r>
              <a:rPr lang="en-US" sz="2133" dirty="0" err="1">
                <a:solidFill>
                  <a:srgbClr val="003F7E"/>
                </a:solidFill>
              </a:rPr>
              <a:t>Keuro</a:t>
            </a:r>
            <a:r>
              <a:rPr lang="en-US" sz="2133" dirty="0">
                <a:solidFill>
                  <a:srgbClr val="003F7E"/>
                </a:solidFill>
              </a:rPr>
              <a:t> </a:t>
            </a:r>
            <a:r>
              <a:rPr lang="en-US" sz="2133" dirty="0">
                <a:solidFill>
                  <a:srgbClr val="FF0000"/>
                </a:solidFill>
              </a:rPr>
              <a:t>Thermal neutron detector</a:t>
            </a:r>
            <a:r>
              <a:rPr lang="en-US" sz="2133" dirty="0">
                <a:solidFill>
                  <a:srgbClr val="003F7E"/>
                </a:solidFill>
              </a:rPr>
              <a:t> </a:t>
            </a:r>
            <a:r>
              <a:rPr lang="en-US" sz="2133" dirty="0" smtClean="0">
                <a:solidFill>
                  <a:srgbClr val="003F7E"/>
                </a:solidFill>
              </a:rPr>
              <a:t>(</a:t>
            </a:r>
            <a:r>
              <a:rPr lang="en-US" sz="2133" dirty="0" err="1" smtClean="0">
                <a:solidFill>
                  <a:srgbClr val="003F7E"/>
                </a:solidFill>
              </a:rPr>
              <a:t>nuove</a:t>
            </a:r>
            <a:r>
              <a:rPr lang="en-US" sz="2133" dirty="0" smtClean="0">
                <a:solidFill>
                  <a:srgbClr val="003F7E"/>
                </a:solidFill>
              </a:rPr>
              <a:t> GEM Borate 10x10 cm</a:t>
            </a:r>
            <a:r>
              <a:rPr lang="en-US" sz="2133" baseline="30000" dirty="0" smtClean="0">
                <a:solidFill>
                  <a:srgbClr val="003F7E"/>
                </a:solidFill>
              </a:rPr>
              <a:t>2</a:t>
            </a:r>
            <a:r>
              <a:rPr lang="en-US" sz="2133" dirty="0">
                <a:solidFill>
                  <a:srgbClr val="003F7E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3F7E"/>
                </a:solidFill>
              </a:rPr>
              <a:t>  1 </a:t>
            </a:r>
            <a:r>
              <a:rPr lang="en-US" sz="2133" dirty="0" err="1">
                <a:solidFill>
                  <a:srgbClr val="003F7E"/>
                </a:solidFill>
              </a:rPr>
              <a:t>Keuro</a:t>
            </a:r>
            <a:r>
              <a:rPr lang="en-US" sz="2133" dirty="0">
                <a:solidFill>
                  <a:srgbClr val="003F7E"/>
                </a:solidFill>
              </a:rPr>
              <a:t> </a:t>
            </a:r>
            <a:r>
              <a:rPr lang="en-US" sz="2133" dirty="0">
                <a:solidFill>
                  <a:srgbClr val="FF0000"/>
                </a:solidFill>
              </a:rPr>
              <a:t>clean room consumable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33" dirty="0">
              <a:solidFill>
                <a:srgbClr val="003F7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 err="1" smtClean="0">
                <a:solidFill>
                  <a:srgbClr val="003F7E"/>
                </a:solidFill>
              </a:rPr>
              <a:t>Richieste</a:t>
            </a:r>
            <a:r>
              <a:rPr lang="en-US" sz="2133" b="1" dirty="0" smtClean="0">
                <a:solidFill>
                  <a:srgbClr val="003F7E"/>
                </a:solidFill>
              </a:rPr>
              <a:t> </a:t>
            </a:r>
            <a:r>
              <a:rPr lang="en-US" sz="2133" b="1" dirty="0" err="1" smtClean="0">
                <a:solidFill>
                  <a:srgbClr val="003F7E"/>
                </a:solidFill>
              </a:rPr>
              <a:t>Finanziarie</a:t>
            </a:r>
            <a:r>
              <a:rPr lang="en-US" sz="2133" b="1" dirty="0" smtClean="0">
                <a:solidFill>
                  <a:srgbClr val="003F7E"/>
                </a:solidFill>
              </a:rPr>
              <a:t> </a:t>
            </a:r>
            <a:r>
              <a:rPr lang="en-US" sz="2133" b="1" dirty="0" err="1" smtClean="0">
                <a:solidFill>
                  <a:srgbClr val="003F7E"/>
                </a:solidFill>
              </a:rPr>
              <a:t>Missioni</a:t>
            </a:r>
            <a:endParaRPr lang="en-US" sz="2133" b="1" dirty="0">
              <a:solidFill>
                <a:srgbClr val="003F7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3F7E"/>
                </a:solidFill>
              </a:rPr>
              <a:t>  4 </a:t>
            </a:r>
            <a:r>
              <a:rPr lang="en-US" sz="2133" dirty="0" err="1">
                <a:solidFill>
                  <a:srgbClr val="003F7E"/>
                </a:solidFill>
              </a:rPr>
              <a:t>Keuro</a:t>
            </a:r>
            <a:r>
              <a:rPr lang="en-US" sz="2133" dirty="0">
                <a:solidFill>
                  <a:srgbClr val="003F7E"/>
                </a:solidFill>
              </a:rPr>
              <a:t> </a:t>
            </a:r>
            <a:r>
              <a:rPr lang="en-US" sz="2133" dirty="0" err="1" smtClean="0">
                <a:solidFill>
                  <a:srgbClr val="003F7E"/>
                </a:solidFill>
              </a:rPr>
              <a:t>installatione</a:t>
            </a:r>
            <a:r>
              <a:rPr lang="en-US" sz="2133" dirty="0" smtClean="0">
                <a:solidFill>
                  <a:srgbClr val="003F7E"/>
                </a:solidFill>
              </a:rPr>
              <a:t> al </a:t>
            </a:r>
            <a:r>
              <a:rPr lang="en-US" sz="2133" dirty="0">
                <a:solidFill>
                  <a:srgbClr val="003F7E"/>
                </a:solidFill>
              </a:rPr>
              <a:t>CERN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3F7E"/>
                </a:solidFill>
              </a:rPr>
              <a:t>  3 </a:t>
            </a:r>
            <a:r>
              <a:rPr lang="en-US" sz="2133" dirty="0" err="1">
                <a:solidFill>
                  <a:srgbClr val="003F7E"/>
                </a:solidFill>
              </a:rPr>
              <a:t>Keuro</a:t>
            </a:r>
            <a:r>
              <a:rPr lang="en-US" sz="2133" dirty="0">
                <a:solidFill>
                  <a:srgbClr val="003F7E"/>
                </a:solidFill>
              </a:rPr>
              <a:t> </a:t>
            </a:r>
            <a:r>
              <a:rPr lang="en-US" sz="2133" dirty="0" smtClean="0">
                <a:solidFill>
                  <a:srgbClr val="003F7E"/>
                </a:solidFill>
              </a:rPr>
              <a:t>test beam per </a:t>
            </a:r>
            <a:r>
              <a:rPr lang="en-US" sz="2133" dirty="0" err="1" smtClean="0">
                <a:solidFill>
                  <a:srgbClr val="003F7E"/>
                </a:solidFill>
              </a:rPr>
              <a:t>rivelatore</a:t>
            </a:r>
            <a:r>
              <a:rPr lang="en-US" sz="2133" dirty="0" smtClean="0">
                <a:solidFill>
                  <a:srgbClr val="003F7E"/>
                </a:solidFill>
              </a:rPr>
              <a:t> </a:t>
            </a:r>
            <a:r>
              <a:rPr lang="en-US" sz="2133" dirty="0" err="1" smtClean="0">
                <a:solidFill>
                  <a:srgbClr val="003F7E"/>
                </a:solidFill>
              </a:rPr>
              <a:t>neutroni</a:t>
            </a:r>
            <a:r>
              <a:rPr lang="en-US" sz="2133" dirty="0" smtClean="0">
                <a:solidFill>
                  <a:srgbClr val="003F7E"/>
                </a:solidFill>
              </a:rPr>
              <a:t> </a:t>
            </a:r>
            <a:r>
              <a:rPr lang="en-US" sz="2133" dirty="0" err="1" smtClean="0">
                <a:solidFill>
                  <a:srgbClr val="003F7E"/>
                </a:solidFill>
              </a:rPr>
              <a:t>termali</a:t>
            </a:r>
            <a:endParaRPr lang="en-US" sz="2133" dirty="0">
              <a:solidFill>
                <a:srgbClr val="003F7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3F7E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 err="1" smtClean="0">
                <a:solidFill>
                  <a:srgbClr val="002060"/>
                </a:solidFill>
              </a:rPr>
              <a:t>Richieste</a:t>
            </a:r>
            <a:r>
              <a:rPr lang="en-US" sz="2133" b="1" dirty="0" smtClean="0">
                <a:solidFill>
                  <a:srgbClr val="002060"/>
                </a:solidFill>
              </a:rPr>
              <a:t> LNF Facility: </a:t>
            </a:r>
            <a:r>
              <a:rPr lang="en-US" sz="2133" dirty="0" smtClean="0">
                <a:solidFill>
                  <a:srgbClr val="002060"/>
                </a:solidFill>
              </a:rPr>
              <a:t>camera </a:t>
            </a:r>
            <a:r>
              <a:rPr lang="en-US" sz="2133" dirty="0" err="1" smtClean="0">
                <a:solidFill>
                  <a:srgbClr val="002060"/>
                </a:solidFill>
              </a:rPr>
              <a:t>pulita</a:t>
            </a:r>
            <a:r>
              <a:rPr lang="en-US" sz="2133" dirty="0" smtClean="0">
                <a:solidFill>
                  <a:srgbClr val="002060"/>
                </a:solidFill>
              </a:rPr>
              <a:t> </a:t>
            </a:r>
            <a:r>
              <a:rPr lang="en-US" sz="2133" dirty="0" err="1" smtClean="0">
                <a:solidFill>
                  <a:srgbClr val="002060"/>
                </a:solidFill>
              </a:rPr>
              <a:t>nel</a:t>
            </a:r>
            <a:r>
              <a:rPr lang="en-US" sz="2133" dirty="0" smtClean="0">
                <a:solidFill>
                  <a:srgbClr val="002060"/>
                </a:solidFill>
              </a:rPr>
              <a:t> </a:t>
            </a:r>
            <a:r>
              <a:rPr lang="en-US" sz="2133" dirty="0" err="1" smtClean="0">
                <a:solidFill>
                  <a:srgbClr val="002060"/>
                </a:solidFill>
              </a:rPr>
              <a:t>capannone</a:t>
            </a:r>
            <a:r>
              <a:rPr lang="en-US" sz="2133" dirty="0" smtClean="0">
                <a:solidFill>
                  <a:srgbClr val="002060"/>
                </a:solidFill>
              </a:rPr>
              <a:t> Gran </a:t>
            </a:r>
            <a:r>
              <a:rPr lang="en-US" sz="2133" dirty="0" err="1" smtClean="0">
                <a:solidFill>
                  <a:srgbClr val="002060"/>
                </a:solidFill>
              </a:rPr>
              <a:t>Sasso</a:t>
            </a:r>
            <a:endParaRPr lang="en-US" sz="2133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A250A778-D362-FC43-B67E-9EC2C493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LNF Production Summary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" y="1026130"/>
            <a:ext cx="11773871" cy="399663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5720" y="4988940"/>
            <a:ext cx="4049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prstClr val="black"/>
                </a:solidFill>
              </a:rPr>
              <a:t>GOAL: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ML: 54 + 6 spares</a:t>
            </a:r>
            <a:r>
              <a:rPr lang="en-US" sz="2400" dirty="0">
                <a:solidFill>
                  <a:prstClr val="black"/>
                </a:solidFill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OL: 90 + 10 spares 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5942654" y="4988940"/>
            <a:ext cx="61168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err="1" smtClean="0">
                <a:solidFill>
                  <a:prstClr val="black"/>
                </a:solidFill>
              </a:rPr>
              <a:t>Produzione</a:t>
            </a:r>
            <a:r>
              <a:rPr lang="en-US" sz="2400" dirty="0" smtClean="0">
                <a:solidFill>
                  <a:prstClr val="black"/>
                </a:solidFill>
              </a:rPr>
              <a:t> INFN all (detector grade):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LNF: 27 (26) – </a:t>
            </a:r>
            <a:r>
              <a:rPr lang="en-US" sz="2400" dirty="0" err="1" smtClean="0">
                <a:solidFill>
                  <a:prstClr val="black"/>
                </a:solidFill>
              </a:rPr>
              <a:t>unico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sito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disponibile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produzione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evt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ulteriori</a:t>
            </a:r>
            <a:r>
              <a:rPr lang="en-US" sz="2400" dirty="0" smtClean="0">
                <a:solidFill>
                  <a:prstClr val="black"/>
                </a:solidFill>
              </a:rPr>
              <a:t> spares </a:t>
            </a:r>
            <a:r>
              <a:rPr lang="en-US" sz="2400" dirty="0">
                <a:solidFill>
                  <a:prstClr val="black"/>
                </a:solidFill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Torino: 34 (32)</a:t>
            </a:r>
            <a:endParaRPr lang="it-IT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63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A250A778-D362-FC43-B67E-9EC2C493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LNF Production Summary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0" y="9612"/>
            <a:ext cx="11525403" cy="640444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57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83061523-9BE1-D444-BAE9-578B4102C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ITS Facility</a:t>
            </a:r>
          </a:p>
        </p:txBody>
      </p:sp>
      <p:pic>
        <p:nvPicPr>
          <p:cNvPr id="7" name="Picture 6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xmlns="" id="{FB6F0FB0-F296-B249-83B1-8E03DE160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99" y="1038119"/>
            <a:ext cx="3854370" cy="5139160"/>
          </a:xfrm>
          <a:prstGeom prst="rect">
            <a:avLst/>
          </a:prstGeom>
        </p:spPr>
      </p:pic>
      <p:pic>
        <p:nvPicPr>
          <p:cNvPr id="9" name="Picture 8" descr="A picture containing wall, indoor, floor, kitchen&#10;&#10;Description automatically generated">
            <a:extLst>
              <a:ext uri="{FF2B5EF4-FFF2-40B4-BE49-F238E27FC236}">
                <a16:creationId xmlns:a16="http://schemas.microsoft.com/office/drawing/2014/main" xmlns="" id="{4E6A67B2-044D-EC44-97C0-78A388400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79" y="847521"/>
            <a:ext cx="11056396" cy="5553279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24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Schedule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69299"/>
            <a:ext cx="9030302" cy="4876801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</p:pic>
      <p:sp>
        <p:nvSpPr>
          <p:cNvPr id="7" name="TextBox 6"/>
          <p:cNvSpPr txBox="1"/>
          <p:nvPr/>
        </p:nvSpPr>
        <p:spPr>
          <a:xfrm>
            <a:off x="5867399" y="1938502"/>
            <a:ext cx="594359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A2220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IB construction finished </a:t>
            </a: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  <a:sym typeface="Wingdings"/>
            </a:endParaRPr>
          </a:p>
          <a:p>
            <a:r>
              <a:rPr lang="en-US" dirty="0">
                <a:solidFill>
                  <a:srgbClr val="EA2220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OB (Middle and Outer) layer production finishing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Commissioning at CERN about to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OB Production tails in LNF (on demand)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562597" y="4069364"/>
            <a:ext cx="0" cy="1600200"/>
          </a:xfrm>
          <a:prstGeom prst="line">
            <a:avLst/>
          </a:prstGeom>
          <a:ln w="19050">
            <a:solidFill>
              <a:srgbClr val="EA22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3733800" y="4295869"/>
            <a:ext cx="1828797" cy="387689"/>
          </a:xfrm>
          <a:prstGeom prst="rightArrow">
            <a:avLst/>
          </a:prstGeom>
          <a:solidFill>
            <a:srgbClr val="1633FF"/>
          </a:solidFill>
          <a:ln w="28575">
            <a:solidFill>
              <a:srgbClr val="EA2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prstClr val="white"/>
                </a:solidFill>
              </a:rPr>
              <a:t>Global assembly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934200" y="4069364"/>
            <a:ext cx="0" cy="1600200"/>
          </a:xfrm>
          <a:prstGeom prst="line">
            <a:avLst/>
          </a:prstGeom>
          <a:ln w="19050">
            <a:solidFill>
              <a:srgbClr val="EA22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 rot="19997735">
            <a:off x="1978771" y="2708823"/>
            <a:ext cx="8739124" cy="2062103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prstClr val="black"/>
                </a:solidFill>
              </a:rPr>
              <a:t>Riconoscimento dell’eccellente lavoro fatto ai LNF:</a:t>
            </a:r>
          </a:p>
          <a:p>
            <a:r>
              <a:rPr lang="it-IT" sz="3200" b="1" dirty="0" smtClean="0">
                <a:solidFill>
                  <a:prstClr val="black"/>
                </a:solidFill>
              </a:rPr>
              <a:t>Produzione (quantità e qualità)</a:t>
            </a:r>
          </a:p>
          <a:p>
            <a:r>
              <a:rPr lang="it-IT" sz="3200" b="1" dirty="0" smtClean="0">
                <a:solidFill>
                  <a:prstClr val="black"/>
                </a:solidFill>
              </a:rPr>
              <a:t>Sviluppo </a:t>
            </a:r>
            <a:r>
              <a:rPr lang="it-IT" sz="3200" b="1" dirty="0" err="1" smtClean="0">
                <a:solidFill>
                  <a:prstClr val="black"/>
                </a:solidFill>
              </a:rPr>
              <a:t>tools</a:t>
            </a:r>
            <a:r>
              <a:rPr lang="it-IT" sz="3200" b="1" dirty="0" smtClean="0">
                <a:solidFill>
                  <a:prstClr val="black"/>
                </a:solidFill>
              </a:rPr>
              <a:t> </a:t>
            </a:r>
            <a:r>
              <a:rPr lang="it-IT" sz="3200" b="1" dirty="0" smtClean="0">
                <a:solidFill>
                  <a:prstClr val="black"/>
                </a:solidFill>
              </a:rPr>
              <a:t>e </a:t>
            </a:r>
            <a:r>
              <a:rPr lang="it-IT" sz="3200" b="1" dirty="0" smtClean="0">
                <a:solidFill>
                  <a:prstClr val="black"/>
                </a:solidFill>
              </a:rPr>
              <a:t>diverse migliorie </a:t>
            </a:r>
            <a:r>
              <a:rPr lang="it-IT" sz="3200" b="1" dirty="0" smtClean="0">
                <a:solidFill>
                  <a:prstClr val="black"/>
                </a:solidFill>
              </a:rPr>
              <a:t>meccaniche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GRAZIE a tutti </a:t>
            </a:r>
            <a:r>
              <a:rPr lang="it-IT" sz="3200" b="1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92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076" y="0"/>
            <a:ext cx="9144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85209" y="1852855"/>
            <a:ext cx="17229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P. </a:t>
            </a:r>
            <a:r>
              <a:rPr lang="it-IT" dirty="0" err="1" smtClean="0">
                <a:solidFill>
                  <a:prstClr val="black"/>
                </a:solidFill>
              </a:rPr>
              <a:t>Larionov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dirty="0" err="1" smtClean="0">
                <a:solidFill>
                  <a:prstClr val="black"/>
                </a:solidFill>
              </a:rPr>
              <a:t>ITSsa</a:t>
            </a:r>
            <a:endParaRPr lang="it-IT" dirty="0" smtClean="0">
              <a:solidFill>
                <a:prstClr val="black"/>
              </a:solidFill>
            </a:endParaRPr>
          </a:p>
          <a:p>
            <a:r>
              <a:rPr lang="it-IT" b="1" dirty="0" smtClean="0">
                <a:solidFill>
                  <a:prstClr val="black"/>
                </a:solidFill>
              </a:rPr>
              <a:t>S. Pisano </a:t>
            </a:r>
            <a:r>
              <a:rPr lang="it-IT" dirty="0" smtClean="0">
                <a:solidFill>
                  <a:prstClr val="black"/>
                </a:solidFill>
              </a:rPr>
              <a:t>TPC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M. Toppi TOF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 rot="19997735">
            <a:off x="1815352" y="3201265"/>
            <a:ext cx="9065943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prstClr val="black"/>
                </a:solidFill>
              </a:rPr>
              <a:t>Preliminary </a:t>
            </a:r>
            <a:r>
              <a:rPr lang="it-IT" sz="3200" b="1" dirty="0" err="1" smtClean="0">
                <a:solidFill>
                  <a:prstClr val="black"/>
                </a:solidFill>
              </a:rPr>
              <a:t>results</a:t>
            </a:r>
            <a:r>
              <a:rPr lang="it-IT" sz="3200" b="1" dirty="0" smtClean="0">
                <a:solidFill>
                  <a:prstClr val="black"/>
                </a:solidFill>
              </a:rPr>
              <a:t> </a:t>
            </a:r>
            <a:r>
              <a:rPr lang="it-IT" sz="3200" b="1" dirty="0" err="1" smtClean="0">
                <a:solidFill>
                  <a:prstClr val="black"/>
                </a:solidFill>
              </a:rPr>
              <a:t>approved</a:t>
            </a:r>
            <a:r>
              <a:rPr lang="it-IT" sz="3200" b="1" dirty="0" smtClean="0">
                <a:solidFill>
                  <a:prstClr val="black"/>
                </a:solidFill>
              </a:rPr>
              <a:t> </a:t>
            </a:r>
            <a:r>
              <a:rPr lang="it-IT" sz="3200" b="1" dirty="0" err="1" smtClean="0">
                <a:solidFill>
                  <a:prstClr val="black"/>
                </a:solidFill>
              </a:rPr>
              <a:t>at</a:t>
            </a:r>
            <a:r>
              <a:rPr lang="it-IT" sz="3200" b="1" dirty="0" smtClean="0">
                <a:solidFill>
                  <a:prstClr val="black"/>
                </a:solidFill>
              </a:rPr>
              <a:t> </a:t>
            </a:r>
            <a:r>
              <a:rPr lang="it-IT" sz="3200" b="1" dirty="0" err="1" smtClean="0">
                <a:solidFill>
                  <a:prstClr val="black"/>
                </a:solidFill>
              </a:rPr>
              <a:t>May</a:t>
            </a:r>
            <a:r>
              <a:rPr lang="it-IT" sz="3200" b="1" dirty="0" smtClean="0">
                <a:solidFill>
                  <a:prstClr val="black"/>
                </a:solidFill>
              </a:rPr>
              <a:t> </a:t>
            </a:r>
            <a:r>
              <a:rPr lang="it-IT" sz="3200" b="1" dirty="0" err="1" smtClean="0">
                <a:solidFill>
                  <a:prstClr val="black"/>
                </a:solidFill>
              </a:rPr>
              <a:t>Physics</a:t>
            </a:r>
            <a:r>
              <a:rPr lang="it-IT" sz="3200" b="1" dirty="0" smtClean="0">
                <a:solidFill>
                  <a:prstClr val="black"/>
                </a:solidFill>
              </a:rPr>
              <a:t> Forum  </a:t>
            </a:r>
          </a:p>
          <a:p>
            <a:r>
              <a:rPr lang="it-IT" sz="3200" b="1" dirty="0">
                <a:solidFill>
                  <a:prstClr val="black"/>
                </a:solidFill>
              </a:rPr>
              <a:t>a</a:t>
            </a:r>
            <a:r>
              <a:rPr lang="it-IT" sz="3200" b="1" dirty="0" smtClean="0">
                <a:solidFill>
                  <a:prstClr val="black"/>
                </a:solidFill>
              </a:rPr>
              <a:t>nd </a:t>
            </a:r>
            <a:r>
              <a:rPr lang="it-IT" sz="3200" b="1" dirty="0" err="1" smtClean="0">
                <a:solidFill>
                  <a:prstClr val="black"/>
                </a:solidFill>
              </a:rPr>
              <a:t>shown</a:t>
            </a:r>
            <a:r>
              <a:rPr lang="it-IT" sz="3200" b="1" dirty="0" smtClean="0">
                <a:solidFill>
                  <a:prstClr val="black"/>
                </a:solidFill>
              </a:rPr>
              <a:t> </a:t>
            </a:r>
            <a:r>
              <a:rPr lang="it-IT" sz="3200" b="1" dirty="0" err="1" smtClean="0">
                <a:solidFill>
                  <a:prstClr val="black"/>
                </a:solidFill>
              </a:rPr>
              <a:t>at</a:t>
            </a:r>
            <a:r>
              <a:rPr lang="it-IT" sz="3200" b="1" dirty="0" smtClean="0">
                <a:solidFill>
                  <a:prstClr val="black"/>
                </a:solidFill>
              </a:rPr>
              <a:t> SQM 2019</a:t>
            </a:r>
            <a:endParaRPr lang="it-IT" sz="3200" b="1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55840" y="6453337"/>
            <a:ext cx="2895600" cy="365125"/>
          </a:xfrm>
        </p:spPr>
        <p:txBody>
          <a:bodyPr/>
          <a:lstStyle/>
          <a:p>
            <a:r>
              <a:rPr lang="it-IT" dirty="0" smtClean="0"/>
              <a:t>Alessandra </a:t>
            </a:r>
            <a:r>
              <a:rPr lang="it-IT" dirty="0" err="1" smtClean="0"/>
              <a:t>Fantoni</a:t>
            </a:r>
            <a:r>
              <a:rPr lang="it-IT" dirty="0" smtClean="0"/>
              <a:t> – CL </a:t>
            </a:r>
            <a:r>
              <a:rPr lang="it-IT" smtClean="0"/>
              <a:t>preventivi </a:t>
            </a:r>
            <a:r>
              <a:rPr lang="it-IT" smtClean="0"/>
              <a:t>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dipix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3852</Words>
  <Application>Microsoft Macintosh PowerPoint</Application>
  <PresentationFormat>Widescreen</PresentationFormat>
  <Paragraphs>777</Paragraphs>
  <Slides>43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43</vt:i4>
      </vt:variant>
    </vt:vector>
  </HeadingPairs>
  <TitlesOfParts>
    <vt:vector size="71" baseType="lpstr">
      <vt:lpstr>Arial Unicode MS</vt:lpstr>
      <vt:lpstr>Calibri</vt:lpstr>
      <vt:lpstr>Calibri Light</vt:lpstr>
      <vt:lpstr>Cambria Math</vt:lpstr>
      <vt:lpstr>Century Gothic</vt:lpstr>
      <vt:lpstr>Comic Sans MS</vt:lpstr>
      <vt:lpstr>Courier New</vt:lpstr>
      <vt:lpstr>Franklin Gothic Medium</vt:lpstr>
      <vt:lpstr>Helvetica</vt:lpstr>
      <vt:lpstr>Helvetica Neue</vt:lpstr>
      <vt:lpstr>Microsoft YaHei</vt:lpstr>
      <vt:lpstr>MS PGothic</vt:lpstr>
      <vt:lpstr>ＭＳ Ｐゴシック</vt:lpstr>
      <vt:lpstr>Palatino Linotype</vt:lpstr>
      <vt:lpstr>Symbol</vt:lpstr>
      <vt:lpstr>Times New Roman</vt:lpstr>
      <vt:lpstr>URW Palladio L</vt:lpstr>
      <vt:lpstr>Verdana</vt:lpstr>
      <vt:lpstr>Wingdings</vt:lpstr>
      <vt:lpstr>Arial</vt:lpstr>
      <vt:lpstr>Tema di Office</vt:lpstr>
      <vt:lpstr>Custom Design</vt:lpstr>
      <vt:lpstr>1_Tema di Office</vt:lpstr>
      <vt:lpstr>2_Tema di Office</vt:lpstr>
      <vt:lpstr>3_Tema di Office</vt:lpstr>
      <vt:lpstr>4_Tema di Office</vt:lpstr>
      <vt:lpstr>MedipixTemplate</vt:lpstr>
      <vt:lpstr>5_Tema di Office</vt:lpstr>
      <vt:lpstr>Presentazione di PowerPoint</vt:lpstr>
      <vt:lpstr>Nuclear Physics Exp. @ LNF in 2019</vt:lpstr>
      <vt:lpstr>Group, Responsibilities &amp; Activities</vt:lpstr>
      <vt:lpstr>LNF Production Summary</vt:lpstr>
      <vt:lpstr>LNF Production Summary</vt:lpstr>
      <vt:lpstr>LNF Production Summary</vt:lpstr>
      <vt:lpstr>CERN ITS Facility</vt:lpstr>
      <vt:lpstr>ITS Schedule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CLAS12 data taking</vt:lpstr>
      <vt:lpstr>CLAS12 LNF analysis </vt:lpstr>
      <vt:lpstr>RICH</vt:lpstr>
      <vt:lpstr>RICH Time calibration </vt:lpstr>
      <vt:lpstr>RICH Cherenkov angle reconstruction</vt:lpstr>
      <vt:lpstr>RICH PID</vt:lpstr>
      <vt:lpstr>RICH module 2</vt:lpstr>
      <vt:lpstr>Richieste</vt:lpstr>
      <vt:lpstr>EIC activity</vt:lpstr>
      <vt:lpstr>Presentazione di PowerPoint</vt:lpstr>
      <vt:lpstr>ELSA (Bonn) beamline S - Status</vt:lpstr>
      <vt:lpstr>Programma futuro</vt:lpstr>
      <vt:lpstr>Presentazione di PowerPoint</vt:lpstr>
      <vt:lpstr>Presentazione di PowerPoint</vt:lpstr>
      <vt:lpstr>Presentazione di PowerPoint</vt:lpstr>
      <vt:lpstr>Presentazione di PowerPoint</vt:lpstr>
      <vt:lpstr>Richieste 2020 (preliminari)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Timepix Neutron Beam Monitor at nTOF </vt:lpstr>
      <vt:lpstr>Borated GEM: multiborated head-on converter</vt:lpstr>
      <vt:lpstr>Financial requests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Alessandra Fantoni</dc:creator>
  <cp:lastModifiedBy>Alessandra Fantoni</cp:lastModifiedBy>
  <cp:revision>53</cp:revision>
  <dcterms:created xsi:type="dcterms:W3CDTF">2019-07-08T20:46:18Z</dcterms:created>
  <dcterms:modified xsi:type="dcterms:W3CDTF">2019-07-09T11:18:27Z</dcterms:modified>
</cp:coreProperties>
</file>