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3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77" r:id="rId1"/>
    <p:sldMasterId id="2147484123" r:id="rId2"/>
    <p:sldMasterId id="2147484110" r:id="rId3"/>
    <p:sldMasterId id="2147484096" r:id="rId4"/>
  </p:sldMasterIdLst>
  <p:notesMasterIdLst>
    <p:notesMasterId r:id="rId10"/>
  </p:notesMasterIdLst>
  <p:handoutMasterIdLst>
    <p:handoutMasterId r:id="rId11"/>
  </p:handoutMasterIdLst>
  <p:sldIdLst>
    <p:sldId id="568" r:id="rId5"/>
    <p:sldId id="569" r:id="rId6"/>
    <p:sldId id="570" r:id="rId7"/>
    <p:sldId id="571" r:id="rId8"/>
    <p:sldId id="572" r:id="rId9"/>
  </p:sldIdLst>
  <p:sldSz cx="9144000" cy="6858000" type="screen4x3"/>
  <p:notesSz cx="6794500" cy="9931400"/>
  <p:defaultTextStyle>
    <a:defPPr>
      <a:defRPr lang="en-US"/>
    </a:defPPr>
    <a:lvl1pPr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r" rtl="0" fontAlgn="base">
      <a:spcBef>
        <a:spcPct val="20000"/>
      </a:spcBef>
      <a:spcAft>
        <a:spcPct val="0"/>
      </a:spcAft>
      <a:buClr>
        <a:srgbClr val="FFFF00"/>
      </a:buClr>
      <a:buSzPct val="80000"/>
      <a:buFont typeface="Wingdings" charset="2"/>
      <a:defRPr sz="24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14FF"/>
    <a:srgbClr val="F8F8F8"/>
    <a:srgbClr val="0A0DA8"/>
    <a:srgbClr val="FFFF00"/>
    <a:srgbClr val="009900"/>
    <a:srgbClr val="706AFF"/>
    <a:srgbClr val="000000"/>
    <a:srgbClr val="FFFFFF"/>
    <a:srgbClr val="003399"/>
    <a:srgbClr val="0097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77" autoAdjust="0"/>
    <p:restoredTop sz="99351" autoAdjust="0"/>
  </p:normalViewPr>
  <p:slideViewPr>
    <p:cSldViewPr>
      <p:cViewPr varScale="1">
        <p:scale>
          <a:sx n="57" d="100"/>
          <a:sy n="57" d="100"/>
        </p:scale>
        <p:origin x="772" y="3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931"/>
    </p:cViewPr>
  </p:sorterViewPr>
  <p:notesViewPr>
    <p:cSldViewPr>
      <p:cViewPr varScale="1">
        <p:scale>
          <a:sx n="31" d="100"/>
          <a:sy n="31" d="100"/>
        </p:scale>
        <p:origin x="-2054" y="-82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" y="3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49236" y="3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/>
          <a:lstStyle>
            <a:lvl1pPr algn="r">
              <a:defRPr sz="1300"/>
            </a:lvl1pPr>
          </a:lstStyle>
          <a:p>
            <a:fld id="{1DB2E7EA-84D0-1942-A82A-CB4DE35BD42E}" type="datetimeFigureOut">
              <a:rPr lang="en-US" smtClean="0"/>
              <a:t>6/4/2019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" y="9433187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49236" y="9433187"/>
            <a:ext cx="2943791" cy="496570"/>
          </a:xfrm>
          <a:prstGeom prst="rect">
            <a:avLst/>
          </a:prstGeom>
        </p:spPr>
        <p:txBody>
          <a:bodyPr vert="horz" lIns="90482" tIns="45240" rIns="90482" bIns="45240" rtlCol="0" anchor="b"/>
          <a:lstStyle>
            <a:lvl1pPr algn="r">
              <a:defRPr sz="1300"/>
            </a:lvl1pPr>
          </a:lstStyle>
          <a:p>
            <a:fld id="{8DA3368D-F283-2F48-B3D5-56BFC77F632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826863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72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3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t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2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217" y="3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t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2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5988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73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935" y="4717416"/>
            <a:ext cx="4982634" cy="44691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673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4831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b" anchorCtr="0" compatLnSpc="1">
            <a:prstTxWarp prst="textNoShape">
              <a:avLst/>
            </a:prstTxWarp>
          </a:bodyPr>
          <a:lstStyle>
            <a:lvl1pPr algn="l"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673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217" y="9434831"/>
            <a:ext cx="2944284" cy="496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504" tIns="47752" rIns="95504" bIns="47752" numCol="1" anchor="b" anchorCtr="0" compatLnSpc="1">
            <a:prstTxWarp prst="textNoShape">
              <a:avLst/>
            </a:prstTxWarp>
          </a:bodyPr>
          <a:lstStyle>
            <a:lvl1pPr>
              <a:buFont typeface="Wingdings" pitchFamily="2" charset="2"/>
              <a:buNone/>
              <a:defRPr sz="1400">
                <a:latin typeface="Arial" charset="0"/>
              </a:defRPr>
            </a:lvl1pPr>
          </a:lstStyle>
          <a:p>
            <a:pPr>
              <a:defRPr/>
            </a:pPr>
            <a:fld id="{B243A720-C6E9-4C24-ACB1-66F9D7C851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610064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0"/>
      </a:spcBef>
      <a:spcAft>
        <a:spcPct val="0"/>
      </a:spcAft>
      <a:defRPr kumimoji="1"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 Narrow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0972" y="304800"/>
            <a:ext cx="8229600" cy="1143000"/>
          </a:xfrm>
          <a:noFill/>
          <a:ln>
            <a:noFill/>
          </a:ln>
          <a:effectLst>
            <a:outerShdw blurRad="50800" dist="38100" dir="2700000" algn="tl" rotWithShape="0">
              <a:srgbClr val="0070C0">
                <a:alpha val="61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75000"/>
              </a:schemeClr>
            </a:extrusionClr>
          </a:sp3d>
        </p:spPr>
        <p:txBody>
          <a:bodyPr/>
          <a:lstStyle>
            <a:lvl1pPr>
              <a:defRPr i="0" u="none">
                <a:solidFill>
                  <a:srgbClr val="FF0000"/>
                </a:solidFill>
                <a:effectLst/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buFont typeface="Wingdings" pitchFamily="2" charset="2"/>
              <a:buChar char="Ø"/>
              <a:defRPr>
                <a:solidFill>
                  <a:srgbClr val="FF0000"/>
                </a:solidFill>
                <a:latin typeface="Helvetica" pitchFamily="34" charset="0"/>
              </a:defRPr>
            </a:lvl2pPr>
            <a:lvl3pPr marL="1143000" indent="-228600">
              <a:buFont typeface="Wingdings" pitchFamily="2" charset="2"/>
              <a:buChar char="Ø"/>
              <a:defRPr>
                <a:solidFill>
                  <a:srgbClr val="1014FF"/>
                </a:solidFill>
                <a:latin typeface="Helvetica" pitchFamily="34" charset="0"/>
              </a:defRPr>
            </a:lvl3pPr>
            <a:lvl4pPr marL="1600200" indent="-228600">
              <a:buFont typeface="Wingdings" pitchFamily="2" charset="2"/>
              <a:buChar char="Ø"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buFont typeface="Arial" pitchFamily="34" charset="0"/>
              <a:buChar char="•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5933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518115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44413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650302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75505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68129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14615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68754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17714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306869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01026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/>
            <a:lightRig rig="threePt" dir="t"/>
          </a:scene3d>
          <a:sp3d extrusionH="76200">
            <a:extrusionClr>
              <a:schemeClr val="accent1">
                <a:lumMod val="75000"/>
              </a:schemeClr>
            </a:extrusionClr>
          </a:sp3d>
        </p:spPr>
        <p:txBody>
          <a:bodyPr>
            <a:normAutofit/>
          </a:bodyPr>
          <a:lstStyle>
            <a:lvl1pPr>
              <a:defRPr sz="4400" i="0" u="none">
                <a:solidFill>
                  <a:srgbClr val="FF0000"/>
                </a:solidFill>
                <a:latin typeface="Helvetic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None/>
              <a:defRPr>
                <a:solidFill>
                  <a:schemeClr val="tx1"/>
                </a:solidFill>
                <a:latin typeface="Helvetica" pitchFamily="34" charset="0"/>
              </a:defRPr>
            </a:lvl1pPr>
            <a:lvl2pPr marL="742950" indent="-285750">
              <a:buFont typeface="Wingdings" pitchFamily="2" charset="2"/>
              <a:buChar char="Ø"/>
              <a:defRPr>
                <a:solidFill>
                  <a:srgbClr val="FF0000"/>
                </a:solidFill>
                <a:latin typeface="Helvetica" pitchFamily="34" charset="0"/>
              </a:defRPr>
            </a:lvl2pPr>
            <a:lvl3pPr marL="1143000" indent="-228600">
              <a:buFont typeface="Wingdings" pitchFamily="2" charset="2"/>
              <a:buChar char="Ø"/>
              <a:defRPr>
                <a:solidFill>
                  <a:srgbClr val="1014FF"/>
                </a:solidFill>
                <a:latin typeface="Helvetica" pitchFamily="34" charset="0"/>
              </a:defRPr>
            </a:lvl3pPr>
            <a:lvl4pPr marL="1600200" indent="-228600">
              <a:buFont typeface="Wingdings" pitchFamily="2" charset="2"/>
              <a:buChar char="Ø"/>
              <a:defRPr>
                <a:solidFill>
                  <a:schemeClr val="tx1"/>
                </a:solidFill>
                <a:latin typeface="Helvetica" pitchFamily="34" charset="0"/>
              </a:defRPr>
            </a:lvl4pPr>
            <a:lvl5pPr marL="2057400" indent="-228600">
              <a:buFont typeface="Arial" pitchFamily="34" charset="0"/>
              <a:buChar char="•"/>
              <a:defRPr>
                <a:latin typeface="Helvetica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199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290947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28194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0115352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81871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37472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388329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69261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dirty="0" smtClean="0"/>
              <a:t>Giorgio Chiarelli, HCP, Kyoto 2012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7996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88429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66962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dirty="0" smtClean="0"/>
              <a:t>Giorgio Chiarelli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G.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35985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solidFill>
            <a:srgbClr val="FFFF00"/>
          </a:solidFill>
          <a:effectLst>
            <a:outerShdw blurRad="50800" dist="38100" dir="2700000" algn="tl" rotWithShape="0">
              <a:srgbClr val="00B0F0"/>
            </a:outerShdw>
          </a:effectLst>
        </p:spPr>
        <p:txBody>
          <a:bodyPr/>
          <a:lstStyle>
            <a:lvl1pPr>
              <a:defRPr>
                <a:solidFill>
                  <a:srgbClr val="FF0000"/>
                </a:solidFill>
                <a:latin typeface="Comic Sans MS" pitchFamily="66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>
                <a:latin typeface="Comic Sans MS" pitchFamily="66" charset="0"/>
              </a:defRPr>
            </a:lvl1pPr>
            <a:lvl2pPr marL="742950" indent="-285750">
              <a:buFont typeface="Wingdings" pitchFamily="2" charset="2"/>
              <a:buChar char="Ø"/>
              <a:defRPr sz="2400">
                <a:solidFill>
                  <a:srgbClr val="1014FF"/>
                </a:solidFill>
                <a:latin typeface="Comic Sans MS" pitchFamily="66" charset="0"/>
              </a:defRPr>
            </a:lvl2pPr>
            <a:lvl3pPr marL="1143000" indent="-228600">
              <a:buFont typeface="Wingdings" pitchFamily="2" charset="2"/>
              <a:buChar char="Ø"/>
              <a:defRPr sz="20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buFont typeface="Wingdings" pitchFamily="2" charset="2"/>
              <a:buChar char="Ø"/>
              <a:defRPr sz="18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0" indent="0">
              <a:buFontTx/>
              <a:buNone/>
              <a:defRPr sz="2800">
                <a:latin typeface="Comic Sans MS" pitchFamily="66" charset="0"/>
              </a:defRPr>
            </a:lvl1pPr>
            <a:lvl2pPr marL="742950" indent="-285750">
              <a:buFont typeface="Wingdings" pitchFamily="2" charset="2"/>
              <a:buChar char="Ø"/>
              <a:defRPr sz="2400">
                <a:solidFill>
                  <a:srgbClr val="1014FF"/>
                </a:solidFill>
                <a:latin typeface="Comic Sans MS" pitchFamily="66" charset="0"/>
              </a:defRPr>
            </a:lvl2pPr>
            <a:lvl3pPr marL="1143000" indent="-228600">
              <a:buFont typeface="Wingdings" pitchFamily="2" charset="2"/>
              <a:buChar char="Ø"/>
              <a:defRPr sz="2000">
                <a:solidFill>
                  <a:srgbClr val="FF0000"/>
                </a:solidFill>
                <a:latin typeface="Comic Sans MS" pitchFamily="66" charset="0"/>
              </a:defRPr>
            </a:lvl3pPr>
            <a:lvl4pPr marL="1600200" indent="-228600">
              <a:buFont typeface="Wingdings" pitchFamily="2" charset="2"/>
              <a:buChar char="Ø"/>
              <a:defRPr sz="1800">
                <a:solidFill>
                  <a:srgbClr val="009900"/>
                </a:solidFill>
                <a:latin typeface="Comic Sans MS" pitchFamily="66" charset="0"/>
              </a:defRPr>
            </a:lvl4pPr>
            <a:lvl5pPr marL="2057400" indent="-228600">
              <a:buFont typeface="Arial" pitchFamily="34" charset="0"/>
              <a:buChar char="•"/>
              <a:defRPr sz="1800">
                <a:latin typeface="Comic Sans MS" pitchFamily="66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6701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13807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22863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976434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430126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426490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27482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it-IT" smtClean="0"/>
              <a:t>Hadron Collider Physics, Kyoto 2012</a:t>
            </a:r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359514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noFill/>
        </p:spPr>
        <p:txBody>
          <a:bodyPr/>
          <a:lstStyle>
            <a:lvl1pPr>
              <a:defRPr>
                <a:latin typeface="Helvetic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it-IT" smtClean="0"/>
              <a:t>Giorgio</a:t>
            </a:r>
            <a:endParaRPr lang="en-US" dirty="0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377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540903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  <a:latin typeface="Helvetica" pitchFamily="34" charset="0"/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>
                <a:solidFill>
                  <a:srgbClr val="1014FF"/>
                </a:solidFill>
                <a:latin typeface="Helvetica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>
                <a:solidFill>
                  <a:srgbClr val="FF0000"/>
                </a:solidFill>
                <a:latin typeface="Helvetica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>
                <a:latin typeface="Helvetica" pitchFamily="34" charset="0"/>
              </a:defRPr>
            </a:lvl3pPr>
            <a:lvl4pPr>
              <a:defRPr sz="2000">
                <a:latin typeface="Helvetica" pitchFamily="34" charset="0"/>
              </a:defRPr>
            </a:lvl4pPr>
            <a:lvl5pPr>
              <a:defRPr>
                <a:latin typeface="Helvetica" pitchFamily="34" charset="0"/>
              </a:defRPr>
            </a:lvl5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63023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1760280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>
                <a:solidFill>
                  <a:srgbClr val="1014FF"/>
                </a:solidFill>
              </a:defRPr>
            </a:lvl1pPr>
            <a:lvl2pPr marL="742950" indent="-285750">
              <a:buFont typeface="Wingdings" panose="05000000000000000000" pitchFamily="2" charset="2"/>
              <a:buChar char="Ø"/>
              <a:defRPr sz="2400">
                <a:solidFill>
                  <a:srgbClr val="FF0000"/>
                </a:solidFill>
              </a:defRPr>
            </a:lvl2pPr>
            <a:lvl3pPr marL="1143000" indent="-228600">
              <a:buFont typeface="Wingdings" panose="05000000000000000000" pitchFamily="2" charset="2"/>
              <a:buChar char="Ø"/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 marL="342900" indent="-342900">
              <a:buFont typeface="Wingdings" panose="05000000000000000000" pitchFamily="2" charset="2"/>
              <a:buChar char="Ø"/>
              <a:defRPr sz="2800">
                <a:solidFill>
                  <a:srgbClr val="1014FF"/>
                </a:solidFill>
                <a:latin typeface="Helvetica" pitchFamily="34" charset="0"/>
              </a:defRPr>
            </a:lvl1pPr>
            <a:lvl2pPr marL="742950" indent="-285750">
              <a:buFont typeface="Wingdings" panose="05000000000000000000" pitchFamily="2" charset="2"/>
              <a:buChar char="Ø"/>
              <a:defRPr sz="2400">
                <a:solidFill>
                  <a:srgbClr val="FF0000"/>
                </a:solidFill>
                <a:latin typeface="Helvetica" pitchFamily="34" charset="0"/>
              </a:defRPr>
            </a:lvl2pPr>
            <a:lvl3pPr marL="1143000" indent="-228600">
              <a:buFont typeface="Wingdings" panose="05000000000000000000" pitchFamily="2" charset="2"/>
              <a:buChar char="Ø"/>
              <a:defRPr sz="2000">
                <a:latin typeface="Helvetica" pitchFamily="34" charset="0"/>
              </a:defRPr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265168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228519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5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8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Giorgio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810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en-US" dirty="0" smtClean="0"/>
              <a:t>Giorgio </a:t>
            </a:r>
            <a:r>
              <a:rPr lang="en-US" dirty="0" err="1" smtClean="0"/>
              <a:t>Chiarelli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09D3965-9E58-4453-9992-68241A1B3A5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11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79" r:id="rId1"/>
    <p:sldLayoutId id="2147484093" r:id="rId2"/>
    <p:sldLayoutId id="2147484108" r:id="rId3"/>
    <p:sldLayoutId id="2147484122" r:id="rId4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Helvetica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ct val="20000"/>
        </a:spcBef>
        <a:buFontTx/>
        <a:buNone/>
        <a:defRPr sz="2800" kern="1200">
          <a:solidFill>
            <a:schemeClr val="tx1"/>
          </a:solidFill>
          <a:latin typeface="Helvetica" pitchFamily="34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Wingdings" pitchFamily="2" charset="2"/>
        <a:buChar char="Ø"/>
        <a:defRPr sz="2400" kern="1200">
          <a:solidFill>
            <a:srgbClr val="FF0000"/>
          </a:solidFill>
          <a:latin typeface="Helvetica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2000" kern="1200">
          <a:solidFill>
            <a:srgbClr val="1014FF"/>
          </a:solidFill>
          <a:latin typeface="Helvetica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Wingdings" pitchFamily="2" charset="2"/>
        <a:buChar char="Ø"/>
        <a:defRPr sz="18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4pPr>
      <a:lvl5pPr marL="21717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Helvetica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 smtClean="0"/>
              <a:t>Fare clic per modificare lo stile del titolo</a:t>
            </a:r>
            <a:endParaRPr lang="it-IT" dirty="0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dirty="0" smtClean="0"/>
              <a:t>Fare clic per modificare stili del testo dello schema</a:t>
            </a:r>
          </a:p>
          <a:p>
            <a:pPr lvl="1"/>
            <a:r>
              <a:rPr lang="it-IT" dirty="0" smtClean="0"/>
              <a:t>Secondo livello</a:t>
            </a:r>
          </a:p>
          <a:p>
            <a:pPr lvl="2"/>
            <a:r>
              <a:rPr lang="it-IT" dirty="0" smtClean="0"/>
              <a:t>Terzo livello</a:t>
            </a:r>
          </a:p>
          <a:p>
            <a:pPr lvl="3"/>
            <a:r>
              <a:rPr lang="it-IT" dirty="0" smtClean="0"/>
              <a:t>Quarto livello</a:t>
            </a:r>
          </a:p>
          <a:p>
            <a:pPr lvl="4"/>
            <a:r>
              <a:rPr lang="it-IT" dirty="0" smtClean="0"/>
              <a:t>Quinto livello</a:t>
            </a:r>
            <a:endParaRPr lang="it-IT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90ABF7-AB6E-4CE7-8B55-36CF23CB855B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263CAA-66C9-49C1-BA71-0FAF89BDB1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88061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24" r:id="rId1"/>
    <p:sldLayoutId id="2147484125" r:id="rId2"/>
    <p:sldLayoutId id="2147484126" r:id="rId3"/>
    <p:sldLayoutId id="2147484127" r:id="rId4"/>
    <p:sldLayoutId id="2147484128" r:id="rId5"/>
    <p:sldLayoutId id="2147484129" r:id="rId6"/>
    <p:sldLayoutId id="2147484130" r:id="rId7"/>
    <p:sldLayoutId id="2147484131" r:id="rId8"/>
    <p:sldLayoutId id="2147484132" r:id="rId9"/>
    <p:sldLayoutId id="2147484133" r:id="rId10"/>
    <p:sldLayoutId id="2147484134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DBE4F4-8405-4D6F-811D-B06F6330F9A9}" type="datetimeFigureOut">
              <a:rPr lang="it-IT" smtClean="0"/>
              <a:t>04/06/2019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0F39DB-F58F-449E-A11E-E94F71927DC4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32318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111" r:id="rId1"/>
    <p:sldLayoutId id="2147484112" r:id="rId2"/>
    <p:sldLayoutId id="2147484113" r:id="rId3"/>
    <p:sldLayoutId id="2147484114" r:id="rId4"/>
    <p:sldLayoutId id="2147484115" r:id="rId5"/>
    <p:sldLayoutId id="2147484116" r:id="rId6"/>
    <p:sldLayoutId id="2147484117" r:id="rId7"/>
    <p:sldLayoutId id="2147484118" r:id="rId8"/>
    <p:sldLayoutId id="2147484119" r:id="rId9"/>
    <p:sldLayoutId id="2147484120" r:id="rId10"/>
    <p:sldLayoutId id="2147484121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smtClean="0"/>
              <a:t>Giorgio</a:t>
            </a:r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it-IT" dirty="0" smtClean="0"/>
              <a:t>Giorgio Chiarelli, HCP Kyoto 2012</a:t>
            </a:r>
            <a:endParaRPr lang="it-IT" dirty="0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5FAE9-74FF-4FF9-978A-E783919AB6B3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5796447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2" r:id="rId6"/>
    <p:sldLayoutId id="2147484103" r:id="rId7"/>
    <p:sldLayoutId id="2147484104" r:id="rId8"/>
    <p:sldLayoutId id="2147484105" r:id="rId9"/>
    <p:sldLayoutId id="2147484106" r:id="rId10"/>
    <p:sldLayoutId id="2147484107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Apenet &amp; Il </a:t>
            </a:r>
            <a:r>
              <a:rPr lang="en-US" smtClean="0"/>
              <a:t>Manifesto del PE</a:t>
            </a:r>
            <a:endParaRPr lang="it-IT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89759"/>
            <a:ext cx="8229600" cy="5331715"/>
          </a:xfrm>
        </p:spPr>
        <p:txBody>
          <a:bodyPr>
            <a:normAutofit fontScale="92500" lnSpcReduction="20000"/>
          </a:bodyPr>
          <a:lstStyle/>
          <a:p>
            <a:r>
              <a:rPr lang="en-US" smtClean="0"/>
              <a:t>APENET è composto da 45 atenei SISSA e GSSI+FBK, INFN, </a:t>
            </a:r>
            <a:r>
              <a:rPr lang="en-US" smtClean="0"/>
              <a:t>INGOS</a:t>
            </a:r>
          </a:p>
          <a:p>
            <a:pPr lvl="1"/>
            <a:r>
              <a:rPr lang="en-US" smtClean="0"/>
              <a:t>Partito nel marzo 2018 con evento alla CRUI</a:t>
            </a:r>
          </a:p>
          <a:p>
            <a:pPr lvl="2"/>
            <a:r>
              <a:rPr lang="en-US" smtClean="0"/>
              <a:t>Presenza CRUI, ANVUR etc.</a:t>
            </a:r>
            <a:endParaRPr lang="en-US" smtClean="0"/>
          </a:p>
          <a:p>
            <a:pPr lvl="1"/>
            <a:r>
              <a:rPr lang="en-US" smtClean="0"/>
              <a:t>Nell'ultimo anno sviluppato un dibattito su "cosa si intende per </a:t>
            </a:r>
            <a:r>
              <a:rPr lang="en-US" i="1" smtClean="0"/>
              <a:t>Public Engagement</a:t>
            </a:r>
          </a:p>
          <a:p>
            <a:pPr lvl="2"/>
            <a:r>
              <a:rPr lang="en-US" smtClean="0"/>
              <a:t>In gran parte guidato da una originale richiesta da parte di alcuni tra i fondatori di dare una traduzione in italiano del concetto</a:t>
            </a:r>
          </a:p>
          <a:p>
            <a:pPr lvl="2"/>
            <a:r>
              <a:rPr lang="en-US" smtClean="0"/>
              <a:t>Si è esteso affrontando gli scopi stessi di APENET e la definizione del tipo di impegno richiesto alle Strutture</a:t>
            </a:r>
          </a:p>
          <a:p>
            <a:pPr lvl="1"/>
            <a:r>
              <a:rPr lang="en-US" smtClean="0"/>
              <a:t>Nel dibattito emerso che il termine include il senso di </a:t>
            </a:r>
            <a:r>
              <a:rPr lang="en-US" i="1" smtClean="0"/>
              <a:t>engage</a:t>
            </a:r>
            <a:r>
              <a:rPr lang="en-US" smtClean="0"/>
              <a:t> come </a:t>
            </a:r>
            <a:r>
              <a:rPr lang="en-US" i="1" smtClean="0"/>
              <a:t>partecipazione</a:t>
            </a:r>
            <a:r>
              <a:rPr lang="en-US" smtClean="0"/>
              <a:t> e come </a:t>
            </a:r>
            <a:r>
              <a:rPr lang="en-US" i="1" smtClean="0"/>
              <a:t>impegno</a:t>
            </a:r>
            <a:endParaRPr lang="en-US" smtClean="0"/>
          </a:p>
          <a:p>
            <a:pPr lvl="2"/>
            <a:r>
              <a:rPr lang="en-US" smtClean="0"/>
              <a:t>In generale che il termine, per come nasce nel mondo anglosassone, non è semplicemente traducibile</a:t>
            </a:r>
          </a:p>
          <a:p>
            <a:pPr lvl="2"/>
            <a:r>
              <a:rPr lang="en-US" smtClean="0"/>
              <a:t>Si è quindi preferito mantenere il termine e descrivere il PE in un </a:t>
            </a:r>
            <a:r>
              <a:rPr lang="en-US" i="1" smtClean="0"/>
              <a:t>Manifesto</a:t>
            </a:r>
          </a:p>
          <a:p>
            <a:pPr lvl="1"/>
            <a:r>
              <a:rPr lang="en-US" smtClean="0"/>
              <a:t>Lancio del Manifesto a Milano il 29 e 30 maggio </a:t>
            </a:r>
            <a:endParaRPr lang="it-IT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9377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Giorgio Chiarelli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66F1CA-680D-4161-9176-76E7FB29465C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2"/>
          <a:srcRect l="6571" t="4096" r="7863"/>
          <a:stretch/>
        </p:blipFill>
        <p:spPr>
          <a:xfrm>
            <a:off x="4572000" y="276921"/>
            <a:ext cx="4398311" cy="66440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9600"/>
            <a:ext cx="4470915" cy="6337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73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45288"/>
            <a:ext cx="4724400" cy="6712712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45288"/>
            <a:ext cx="4672778" cy="645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087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37429" y="380999"/>
            <a:ext cx="4254171" cy="47336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52400"/>
            <a:ext cx="4737429" cy="551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29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04800"/>
            <a:ext cx="3874738" cy="558140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4637" y="-2185401"/>
            <a:ext cx="7114726" cy="11228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184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Blac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ersonalizza struttur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13008</TotalTime>
  <Words>149</Words>
  <Application>Microsoft Office PowerPoint</Application>
  <PresentationFormat>On-screen Show (4:3)</PresentationFormat>
  <Paragraphs>14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5</vt:i4>
      </vt:variant>
    </vt:vector>
  </HeadingPairs>
  <TitlesOfParts>
    <vt:vector size="16" baseType="lpstr">
      <vt:lpstr>Arial</vt:lpstr>
      <vt:lpstr>Arial Narrow</vt:lpstr>
      <vt:lpstr>Calibri</vt:lpstr>
      <vt:lpstr>Comic Sans MS</vt:lpstr>
      <vt:lpstr>Helvetica</vt:lpstr>
      <vt:lpstr>Times New Roman</vt:lpstr>
      <vt:lpstr>Wingdings</vt:lpstr>
      <vt:lpstr>Black</vt:lpstr>
      <vt:lpstr>2_Personalizza struttura</vt:lpstr>
      <vt:lpstr>1_Personalizza struttura</vt:lpstr>
      <vt:lpstr>Personalizza struttura</vt:lpstr>
      <vt:lpstr>Apenet &amp; Il Manifesto del PE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Important communication talk</dc:title>
  <dc:creator>Young-kee Kim x3384 05917V</dc:creator>
  <cp:lastModifiedBy>Giorgio</cp:lastModifiedBy>
  <cp:revision>1164</cp:revision>
  <cp:lastPrinted>2017-05-30T16:59:35Z</cp:lastPrinted>
  <dcterms:created xsi:type="dcterms:W3CDTF">2008-08-01T20:03:26Z</dcterms:created>
  <dcterms:modified xsi:type="dcterms:W3CDTF">2019-06-04T11:39:14Z</dcterms:modified>
</cp:coreProperties>
</file>