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68" r:id="rId4"/>
    <p:sldId id="258" r:id="rId5"/>
    <p:sldId id="259" r:id="rId6"/>
    <p:sldId id="260" r:id="rId7"/>
    <p:sldId id="271" r:id="rId8"/>
    <p:sldId id="262" r:id="rId9"/>
    <p:sldId id="273" r:id="rId10"/>
    <p:sldId id="261" r:id="rId11"/>
    <p:sldId id="266" r:id="rId12"/>
    <p:sldId id="264" r:id="rId13"/>
    <p:sldId id="274" r:id="rId14"/>
    <p:sldId id="267" r:id="rId15"/>
    <p:sldId id="279" r:id="rId16"/>
    <p:sldId id="280" r:id="rId17"/>
    <p:sldId id="265" r:id="rId18"/>
    <p:sldId id="281" r:id="rId19"/>
    <p:sldId id="270" r:id="rId20"/>
    <p:sldId id="272" r:id="rId21"/>
    <p:sldId id="263" r:id="rId22"/>
    <p:sldId id="275" r:id="rId23"/>
    <p:sldId id="278" r:id="rId24"/>
    <p:sldId id="277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B8043231-237B-40E0-9B59-D12CA188C96C}">
          <p14:sldIdLst>
            <p14:sldId id="256"/>
            <p14:sldId id="257"/>
            <p14:sldId id="268"/>
            <p14:sldId id="258"/>
            <p14:sldId id="259"/>
          </p14:sldIdLst>
        </p14:section>
        <p14:section name="PRT description" id="{9B3E685E-26EA-419C-BADE-F77476767E83}">
          <p14:sldIdLst>
            <p14:sldId id="260"/>
            <p14:sldId id="271"/>
          </p14:sldIdLst>
        </p14:section>
        <p14:section name="Monte Carlo application details" id="{8F78399B-88C7-496F-B34E-B5FAFB231BE2}">
          <p14:sldIdLst>
            <p14:sldId id="262"/>
            <p14:sldId id="273"/>
            <p14:sldId id="261"/>
            <p14:sldId id="266"/>
          </p14:sldIdLst>
        </p14:section>
        <p14:section name="Preliminary Results" id="{476D69C8-5A0B-4F18-A4F3-AAC541F83D38}">
          <p14:sldIdLst>
            <p14:sldId id="264"/>
            <p14:sldId id="274"/>
            <p14:sldId id="267"/>
            <p14:sldId id="279"/>
            <p14:sldId id="280"/>
          </p14:sldIdLst>
        </p14:section>
        <p14:section name="Outlook" id="{94C87B32-D65D-4D45-A869-837D987AC743}">
          <p14:sldIdLst>
            <p14:sldId id="265"/>
            <p14:sldId id="281"/>
            <p14:sldId id="270"/>
            <p14:sldId id="272"/>
            <p14:sldId id="263"/>
            <p14:sldId id="275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94660" autoAdjust="0"/>
  </p:normalViewPr>
  <p:slideViewPr>
    <p:cSldViewPr snapToGrid="0">
      <p:cViewPr varScale="1">
        <p:scale>
          <a:sx n="115" d="100"/>
          <a:sy n="115" d="100"/>
        </p:scale>
        <p:origin x="1308" y="114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Terranova" userId="0187fb8af28e356e" providerId="Windows Live" clId="Web-{AFF1782F-1A74-4957-A05D-A12AD4D4A963}"/>
    <pc:docChg chg="modSld">
      <pc:chgData name="Nicholas Terranova" userId="0187fb8af28e356e" providerId="Windows Live" clId="Web-{AFF1782F-1A74-4957-A05D-A12AD4D4A963}" dt="2019-05-06T13:37:54.482" v="35"/>
      <pc:docMkLst>
        <pc:docMk/>
      </pc:docMkLst>
      <pc:sldChg chg="addSp delSp modSp mod setBg delDesignElem">
        <pc:chgData name="Nicholas Terranova" userId="0187fb8af28e356e" providerId="Windows Live" clId="Web-{AFF1782F-1A74-4957-A05D-A12AD4D4A963}" dt="2019-05-06T13:37:54.482" v="35"/>
        <pc:sldMkLst>
          <pc:docMk/>
          <pc:sldMk cId="3962583941" sldId="256"/>
        </pc:sldMkLst>
        <pc:spChg chg="mo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3" creationId="{00000000-0000-0000-0000-000000000000}"/>
          </ac:spMkLst>
        </pc:spChg>
        <pc:spChg chg="ad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5" creationId="{D8386171-E87D-46AB-8718-4CE2A88748BD}"/>
          </ac:spMkLst>
        </pc:spChg>
        <pc:spChg chg="ad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6" creationId="{207CB456-8849-413C-8210-B663779A32E0}"/>
          </ac:spMkLst>
        </pc:spChg>
        <pc:spChg chg="add del">
          <ac:chgData name="Nicholas Terranova" userId="0187fb8af28e356e" providerId="Windows Live" clId="Web-{AFF1782F-1A74-4957-A05D-A12AD4D4A963}" dt="2019-05-06T13:37:47.638" v="33"/>
          <ac:spMkLst>
            <pc:docMk/>
            <pc:sldMk cId="3962583941" sldId="256"/>
            <ac:spMk id="8" creationId="{6F9EB9F2-07E2-4D64-BBD8-BB5B217F1218}"/>
          </ac:spMkLst>
        </pc:spChg>
        <pc:spChg chg="add">
          <ac:chgData name="Nicholas Terranova" userId="0187fb8af28e356e" providerId="Windows Live" clId="Web-{AFF1782F-1A74-4957-A05D-A12AD4D4A963}" dt="2019-05-06T13:37:47.655" v="34"/>
          <ac:spMkLst>
            <pc:docMk/>
            <pc:sldMk cId="3962583941" sldId="256"/>
            <ac:spMk id="12" creationId="{E513936D-D1EB-4E42-A97F-942BA1F3DFA7}"/>
          </ac:spMkLst>
        </pc:spChg>
        <pc:cxnChg chg="add del">
          <ac:chgData name="Nicholas Terranova" userId="0187fb8af28e356e" providerId="Windows Live" clId="Web-{AFF1782F-1A74-4957-A05D-A12AD4D4A963}" dt="2019-05-06T13:37:47.638" v="33"/>
          <ac:cxnSpMkLst>
            <pc:docMk/>
            <pc:sldMk cId="3962583941" sldId="256"/>
            <ac:cxnSpMk id="10" creationId="{F0C57C7C-DFE9-4A1E-B7A9-DF40E63366BB}"/>
          </ac:cxnSpMkLst>
        </pc:cxnChg>
      </pc:sldChg>
    </pc:docChg>
  </pc:docChgLst>
  <pc:docChgLst>
    <pc:chgData name="Nicholas Terranova" userId="0187fb8af28e356e" providerId="Windows Live" clId="Web-{C3030908-18A8-4E67-B8D4-22D84682D12E}"/>
    <pc:docChg chg="modSld">
      <pc:chgData name="Nicholas Terranova" userId="0187fb8af28e356e" providerId="Windows Live" clId="Web-{C3030908-18A8-4E67-B8D4-22D84682D12E}" dt="2019-05-11T18:34:29.790" v="1" actId="20577"/>
      <pc:docMkLst>
        <pc:docMk/>
      </pc:docMkLst>
      <pc:sldChg chg="modSp">
        <pc:chgData name="Nicholas Terranova" userId="0187fb8af28e356e" providerId="Windows Live" clId="Web-{C3030908-18A8-4E67-B8D4-22D84682D12E}" dt="2019-05-11T18:34:29.790" v="0" actId="20577"/>
        <pc:sldMkLst>
          <pc:docMk/>
          <pc:sldMk cId="1971646383" sldId="272"/>
        </pc:sldMkLst>
        <pc:spChg chg="mod">
          <ac:chgData name="Nicholas Terranova" userId="0187fb8af28e356e" providerId="Windows Live" clId="Web-{C3030908-18A8-4E67-B8D4-22D84682D12E}" dt="2019-05-11T18:34:29.790" v="0" actId="20577"/>
          <ac:spMkLst>
            <pc:docMk/>
            <pc:sldMk cId="1971646383" sldId="272"/>
            <ac:spMk id="2" creationId="{00000000-0000-0000-0000-000000000000}"/>
          </ac:spMkLst>
        </pc:spChg>
      </pc:sldChg>
    </pc:docChg>
  </pc:docChgLst>
  <pc:docChgLst>
    <pc:chgData name="Nicholas Terranova" userId="0187fb8af28e356e" providerId="Windows Live" clId="Web-{AE2C25DE-92DA-4975-8395-CB4D6B8A1F41}"/>
    <pc:docChg chg="modSld sldOrd modSection">
      <pc:chgData name="Nicholas Terranova" userId="0187fb8af28e356e" providerId="Windows Live" clId="Web-{AE2C25DE-92DA-4975-8395-CB4D6B8A1F41}" dt="2019-05-17T21:45:33.737" v="6"/>
      <pc:docMkLst>
        <pc:docMk/>
      </pc:docMkLst>
      <pc:sldChg chg="ord">
        <pc:chgData name="Nicholas Terranova" userId="0187fb8af28e356e" providerId="Windows Live" clId="Web-{AE2C25DE-92DA-4975-8395-CB4D6B8A1F41}" dt="2019-05-17T21:45:33.737" v="6"/>
        <pc:sldMkLst>
          <pc:docMk/>
          <pc:sldMk cId="1703196240" sldId="263"/>
        </pc:sldMkLst>
      </pc:sldChg>
      <pc:sldChg chg="addSp modSp">
        <pc:chgData name="Nicholas Terranova" userId="0187fb8af28e356e" providerId="Windows Live" clId="Web-{AE2C25DE-92DA-4975-8395-CB4D6B8A1F41}" dt="2019-05-17T21:43:29.517" v="5" actId="1076"/>
        <pc:sldMkLst>
          <pc:docMk/>
          <pc:sldMk cId="2171943313" sldId="274"/>
        </pc:sldMkLst>
        <pc:picChg chg="add mod">
          <ac:chgData name="Nicholas Terranova" userId="0187fb8af28e356e" providerId="Windows Live" clId="Web-{AE2C25DE-92DA-4975-8395-CB4D6B8A1F41}" dt="2019-05-17T21:43:29.517" v="5" actId="1076"/>
          <ac:picMkLst>
            <pc:docMk/>
            <pc:sldMk cId="2171943313" sldId="274"/>
            <ac:picMk id="6" creationId="{C49A04B8-F41F-4CD8-8B4A-8362B8646A3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72721-6EEF-404F-B946-17F9C8D8C7CA}" type="datetimeFigureOut">
              <a:rPr lang="en-GB" smtClean="0"/>
              <a:t>19/06/2019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2F2C4-B5FA-4F80-9243-981F46FF8C9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7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F2C4-B5FA-4F80-9243-981F46FF8C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543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2F2C4-B5FA-4F80-9243-981F46FF8C9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29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9D78-8AB4-40BC-B392-0A5B0587BA20}" type="datetime1">
              <a:rPr lang="de-DE" smtClean="0"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526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EBFE1-2F10-40D4-8744-E1692293AA60}" type="datetime1">
              <a:rPr lang="de-DE" smtClean="0"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34C1F-EBBE-4FD1-B32A-75C807D40337}" type="datetime1">
              <a:rPr lang="de-DE" smtClean="0"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22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A529C-9D95-45DF-AED9-3FABBE4BE4C8}" type="datetime1">
              <a:rPr lang="de-DE" smtClean="0"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363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0914F-1FDF-4A7D-AA64-2E08576D7A66}" type="datetime1">
              <a:rPr lang="de-DE" smtClean="0"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24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8A155-DDD1-4DB5-9010-2B36725B3423}" type="datetime1">
              <a:rPr lang="de-DE" smtClean="0"/>
              <a:t>19.06.2019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1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1" cy="1325563"/>
          </a:xfrm>
        </p:spPr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616F5-41A1-4786-A02A-003D7DDCA367}" type="datetime1">
              <a:rPr lang="de-DE" smtClean="0"/>
              <a:t>19.06.2019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81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CCC6-FC16-468F-B49C-806371505E1C}" type="datetime1">
              <a:rPr lang="de-DE" smtClean="0"/>
              <a:t>19.06.2019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251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D179-EC56-49EA-854B-C88B01FC5AA0}" type="datetime1">
              <a:rPr lang="de-DE" smtClean="0"/>
              <a:t>19.06.2019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991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28C14-6642-4ADA-B4A8-626FF27817E0}" type="datetime1">
              <a:rPr lang="de-DE" smtClean="0"/>
              <a:t>19.06.2019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1186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3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3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A920B-3DD6-40B9-B06B-B47804979636}" type="datetime1">
              <a:rPr lang="de-DE" smtClean="0"/>
              <a:t>19.06.2019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84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9"/>
            <a:ext cx="78867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Click to edit Master text styles</a:t>
            </a:r>
          </a:p>
          <a:p>
            <a:pPr lvl="1"/>
            <a:r>
              <a:rPr lang="it-IT" dirty="0"/>
              <a:t>Second level</a:t>
            </a:r>
          </a:p>
          <a:p>
            <a:pPr lvl="2"/>
            <a:r>
              <a:rPr lang="it-IT" dirty="0"/>
              <a:t>Third level</a:t>
            </a:r>
          </a:p>
          <a:p>
            <a:pPr lvl="3"/>
            <a:r>
              <a:rPr lang="it-IT" dirty="0"/>
              <a:t>Fourth level</a:t>
            </a:r>
          </a:p>
          <a:p>
            <a:pPr lvl="4"/>
            <a:r>
              <a:rPr lang="it-IT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3B91C-36A5-4889-A510-B3C5264A3988}" type="datetime1">
              <a:rPr lang="de-DE" smtClean="0"/>
              <a:t>19.06.2019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2" y="6356355"/>
            <a:ext cx="3086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N. Terranova et al., ND-2019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9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nicholas.terranova@enea.i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4.png"/><Relationship Id="rId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77" y="-9975"/>
            <a:ext cx="9119723" cy="3509963"/>
          </a:xfrm>
        </p:spPr>
        <p:txBody>
          <a:bodyPr>
            <a:normAutofit/>
          </a:bodyPr>
          <a:lstStyle/>
          <a:p>
            <a:r>
              <a:rPr lang="en-US" sz="4800" dirty="0"/>
              <a:t>Monte Carlo simulations and n-p differential scattering data measured with Recoil Proton Telescopes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21347" y="5187142"/>
            <a:ext cx="6858000" cy="162762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N. Terranova, A. Manna, C. </a:t>
            </a:r>
            <a:r>
              <a:rPr lang="en-US" sz="1800" dirty="0" err="1" smtClean="0"/>
              <a:t>Massimi</a:t>
            </a:r>
            <a:endParaRPr lang="en-US" sz="1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64029" y="3998752"/>
            <a:ext cx="7290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err="1" smtClean="0">
                <a:solidFill>
                  <a:schemeClr val="accent1"/>
                </a:solidFill>
              </a:rPr>
              <a:t>n_TOF</a:t>
            </a:r>
            <a:r>
              <a:rPr lang="it-IT" sz="2000" dirty="0" smtClean="0">
                <a:solidFill>
                  <a:schemeClr val="accent1"/>
                </a:solidFill>
              </a:rPr>
              <a:t> </a:t>
            </a:r>
            <a:r>
              <a:rPr lang="it-IT" sz="2000" dirty="0" err="1" smtClean="0">
                <a:solidFill>
                  <a:schemeClr val="accent1"/>
                </a:solidFill>
              </a:rPr>
              <a:t>Italian</a:t>
            </a:r>
            <a:r>
              <a:rPr lang="it-IT" sz="2000" dirty="0" smtClean="0">
                <a:solidFill>
                  <a:schemeClr val="accent1"/>
                </a:solidFill>
              </a:rPr>
              <a:t> National Meeting, Catania, LNS, 20 </a:t>
            </a:r>
            <a:r>
              <a:rPr lang="it-IT" sz="2000" dirty="0" err="1" smtClean="0">
                <a:solidFill>
                  <a:schemeClr val="accent1"/>
                </a:solidFill>
              </a:rPr>
              <a:t>June</a:t>
            </a:r>
            <a:r>
              <a:rPr lang="it-IT" sz="2000" dirty="0" smtClean="0">
                <a:solidFill>
                  <a:schemeClr val="accent1"/>
                </a:solidFill>
              </a:rPr>
              <a:t> 2019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87089"/>
            <a:ext cx="788670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Monte Carlo simulation development for detector characterization</a:t>
            </a:r>
          </a:p>
        </p:txBody>
      </p:sp>
      <p:pic>
        <p:nvPicPr>
          <p:cNvPr id="7170" name="Picture 2" descr="C:\Users\newla\OneDrive\Documenti\n_TOF\ND2019\img\G4-PR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291" y="2200275"/>
            <a:ext cx="5329172" cy="191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55418" y="1472557"/>
                <a:ext cx="3726873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Geometry: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Angle: </a:t>
                </a:r>
                <a:r>
                  <a:rPr lang="en-US" sz="2400" b="1" dirty="0"/>
                  <a:t>25,07°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Si</a:t>
                </a:r>
                <a:r>
                  <a:rPr lang="en-US" sz="2400" dirty="0"/>
                  <a:t> in a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156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sz="2400" dirty="0"/>
                  <a:t>-thick case made of </a:t>
                </a:r>
                <a:r>
                  <a:rPr lang="en-US" sz="2400" b="1" dirty="0"/>
                  <a:t>Aluminum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Frontal Al foil of </a:t>
                </a:r>
                <a14:m>
                  <m:oMath xmlns:m="http://schemas.openxmlformats.org/officeDocument/2006/math">
                    <m:r>
                      <a:rPr lang="it-IT" sz="2400" b="0" i="1" smtClean="0">
                        <a:latin typeface="Cambria Math"/>
                      </a:rPr>
                      <m:t>30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𝜇</m:t>
                    </m:r>
                    <m:r>
                      <a:rPr lang="it-IT" sz="2400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endParaRPr lang="it-IT" sz="2400" b="0" dirty="0">
                  <a:ea typeface="Cambria Math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/>
                  <a:t>Plastic</a:t>
                </a:r>
                <a:r>
                  <a:rPr lang="en-US" sz="2400" dirty="0"/>
                  <a:t> (polyvinyl-toluene) scintillators wrapped in </a:t>
                </a:r>
                <a:r>
                  <a:rPr lang="en-US" sz="2400" b="1" dirty="0"/>
                  <a:t>Mylar</a:t>
                </a:r>
                <a:r>
                  <a:rPr lang="en-US" sz="2400" dirty="0"/>
                  <a:t> and </a:t>
                </a:r>
                <a:r>
                  <a:rPr lang="en-US" sz="2400" b="1" dirty="0"/>
                  <a:t>Teflon</a:t>
                </a:r>
                <a:r>
                  <a:rPr lang="en-US" sz="2400" dirty="0"/>
                  <a:t> cases (not visible)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Neutron beam in air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endParaRPr lang="en-US" sz="2400" b="1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18" y="1472557"/>
                <a:ext cx="3726873" cy="4524315"/>
              </a:xfrm>
              <a:prstGeom prst="rect">
                <a:avLst/>
              </a:prstGeom>
              <a:blipFill rotWithShape="1">
                <a:blip r:embed="rId4"/>
                <a:stretch>
                  <a:fillRect l="-2455" t="-10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4433456" y="4442694"/>
            <a:ext cx="3678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Slabs of Polyethylene and Carbon (10x10cm) of different thicknesses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surroundings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7396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1" y="36874"/>
            <a:ext cx="4474843" cy="1325563"/>
          </a:xfrm>
        </p:spPr>
        <p:txBody>
          <a:bodyPr/>
          <a:lstStyle/>
          <a:p>
            <a:r>
              <a:rPr lang="en-US" dirty="0"/>
              <a:t>Statistical considerations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" y="1466850"/>
            <a:ext cx="4474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A single thread simulations -&gt; not feasible, or poor FOM (Figures of Merit)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Multi-thread simulations are necessary</a:t>
            </a:r>
            <a:r>
              <a:rPr lang="en-US" dirty="0"/>
              <a:t>, but they can take days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/>
              <a:t>25000 entries (in </a:t>
            </a:r>
            <a:r>
              <a:rPr lang="en-US" dirty="0"/>
              <a:t>coincidence Sci1+Sci2, any particle) for 10</a:t>
            </a:r>
            <a:r>
              <a:rPr lang="en-US" baseline="30000" dirty="0"/>
              <a:t>9</a:t>
            </a:r>
            <a:r>
              <a:rPr lang="en-US" dirty="0"/>
              <a:t> neutrons @50MeV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73183" y="3870295"/>
            <a:ext cx="4301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to limited execution time for a single job: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Parallel simulations </a:t>
            </a:r>
            <a:r>
              <a:rPr lang="en-US" dirty="0"/>
              <a:t>using </a:t>
            </a:r>
            <a:r>
              <a:rPr lang="en-US" b="1" dirty="0"/>
              <a:t>MPI</a:t>
            </a:r>
            <a:r>
              <a:rPr lang="en-US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C++11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seed_seq</a:t>
            </a:r>
            <a:r>
              <a:rPr lang="en-US" dirty="0"/>
              <a:t> used to initialize </a:t>
            </a:r>
            <a:r>
              <a:rPr lang="en-US" dirty="0" err="1"/>
              <a:t>Ranecu</a:t>
            </a:r>
            <a:r>
              <a:rPr lang="en-US" dirty="0"/>
              <a:t> engine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/>
              <a:t>Batch averages </a:t>
            </a:r>
          </a:p>
        </p:txBody>
      </p:sp>
      <p:pic>
        <p:nvPicPr>
          <p:cNvPr id="1026" name="Picture 2" descr="C:\Users\newla\OneDrive\Documenti\n_TOF\ND2019\img\Sci1ru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44" y="8426"/>
            <a:ext cx="4707256" cy="377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ewla\OneDrive\Documenti\n_TOF\ND2019\img\Sc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744" y="3444995"/>
            <a:ext cx="4707256" cy="341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5566931" y="8426"/>
            <a:ext cx="10391" cy="6478676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5796396" y="1089995"/>
            <a:ext cx="87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512 runs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6522034" y="4223907"/>
                <a:ext cx="2126666" cy="667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𝑑𝑒𝑝</m:t>
                        </m:r>
                      </m:sub>
                    </m:sSub>
                  </m:oMath>
                </a14:m>
                <a:r>
                  <a:rPr lang="en-GB" dirty="0"/>
                  <a:t> in the first Scintillator</a:t>
                </a: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034" y="4223907"/>
                <a:ext cx="2126666" cy="667747"/>
              </a:xfrm>
              <a:prstGeom prst="rect">
                <a:avLst/>
              </a:prstGeom>
              <a:blipFill rotWithShape="1">
                <a:blip r:embed="rId4"/>
                <a:stretch>
                  <a:fillRect l="-2579" t="-3670" b="-14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088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newla\OneDrive\Documenti\n_TOF\ND2019\img\Sci3_carb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51901"/>
            <a:ext cx="7077075" cy="481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5438775" y="2200275"/>
            <a:ext cx="8953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Carbon</a:t>
            </a:r>
            <a:endParaRPr lang="en-GB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486400" y="2981325"/>
            <a:ext cx="1038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C</a:t>
            </a:r>
            <a:r>
              <a:rPr lang="it-IT" baseline="-25000" dirty="0"/>
              <a:t>2</a:t>
            </a:r>
            <a:r>
              <a:rPr lang="it-IT" dirty="0"/>
              <a:t>H</a:t>
            </a:r>
            <a:r>
              <a:rPr lang="it-IT" baseline="-25000" dirty="0"/>
              <a:t>4</a:t>
            </a:r>
            <a:endParaRPr lang="en-GB" baseline="-2500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791575" cy="1325563"/>
          </a:xfrm>
        </p:spPr>
        <p:txBody>
          <a:bodyPr/>
          <a:lstStyle/>
          <a:p>
            <a:r>
              <a:rPr lang="en-US" dirty="0"/>
              <a:t>Preliminary background calculations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38100" y="1045607"/>
            <a:ext cx="3800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estimate background due to reactions on Carbon (C2H4)</a:t>
            </a:r>
          </a:p>
        </p:txBody>
      </p:sp>
      <p:sp>
        <p:nvSpPr>
          <p:cNvPr id="6" name="Freccia a destra 5"/>
          <p:cNvSpPr/>
          <p:nvPr/>
        </p:nvSpPr>
        <p:spPr>
          <a:xfrm>
            <a:off x="3209925" y="1291158"/>
            <a:ext cx="628650" cy="1566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4000500" y="1152525"/>
            <a:ext cx="4000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Carbon target of equivalent thickness</a:t>
            </a:r>
          </a:p>
        </p:txBody>
      </p:sp>
      <p:pic>
        <p:nvPicPr>
          <p:cNvPr id="2050" name="Picture 2" descr="C:\Users\newla\OneDrive\Documenti\n_TOF\ND2019\img\Sci3-Sci4_Carb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521857"/>
            <a:ext cx="4917101" cy="277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C:\Users\newla\OneDrive\Documenti\n_TOF\ND2019\img\DE3_E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059932"/>
            <a:ext cx="4906852" cy="276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938337" y="3276600"/>
            <a:ext cx="206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scintillator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7543800" y="4457700"/>
                <a:ext cx="14859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sub>
                      </m:sSub>
                      <m:r>
                        <a:rPr lang="it-IT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3-first sci</a:t>
                </a:r>
              </a:p>
              <a:p>
                <a:r>
                  <a:rPr lang="it-IT" dirty="0">
                    <a:solidFill>
                      <a:srgbClr val="FF0000"/>
                    </a:solidFill>
                  </a:rPr>
                  <a:t>4-second sci</a:t>
                </a: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4457700"/>
                <a:ext cx="14859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3704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egnaposto numero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12</a:t>
            </a:fld>
            <a:endParaRPr lang="de-DE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753350" y="1045607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n@50MeV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4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0" y="-18097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900" dirty="0"/>
              <a:t>Preliminary background calculations (cont’d)</a:t>
            </a:r>
          </a:p>
        </p:txBody>
      </p:sp>
      <p:pic>
        <p:nvPicPr>
          <p:cNvPr id="1026" name="Picture 2" descr="C:\Users\newla\OneDrive\Documenti\n_TOF\ND2019\img\bkg-pr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4" y="4104736"/>
            <a:ext cx="4513435" cy="170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13</a:t>
            </a:fld>
            <a:endParaRPr lang="de-DE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96664" y="3336466"/>
            <a:ext cx="443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From the first (thinner) target  on the second PRT-H telescope: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381625" y="860402"/>
            <a:ext cx="3267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Backscattering from the second (thicker) target on the first</a:t>
            </a:r>
          </a:p>
        </p:txBody>
      </p:sp>
      <p:pic>
        <p:nvPicPr>
          <p:cNvPr id="7" name="Picture 5" descr="C:\Users\newla\OneDrive\Documenti\n_TOF\ND2019\img\Exp-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" y="778773"/>
            <a:ext cx="3375695" cy="142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ttore 2 7"/>
          <p:cNvCxnSpPr/>
          <p:nvPr/>
        </p:nvCxnSpPr>
        <p:spPr>
          <a:xfrm>
            <a:off x="2353382" y="1183567"/>
            <a:ext cx="290441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>
            <a:endCxn id="2" idx="0"/>
          </p:cNvCxnSpPr>
          <p:nvPr/>
        </p:nvCxnSpPr>
        <p:spPr>
          <a:xfrm flipH="1">
            <a:off x="2315282" y="1352550"/>
            <a:ext cx="761294" cy="198391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5486400" y="1533525"/>
            <a:ext cx="3267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Background on PRT-L is negligible according to preliminary estimations. (n@50MeV)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5257800" y="778773"/>
            <a:ext cx="3362325" cy="19358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8" descr="Immagine che contiene testo, mappa&#10;&#10;Descrizione generata con affidabilità molto elevata">
            <a:extLst>
              <a:ext uri="{FF2B5EF4-FFF2-40B4-BE49-F238E27FC236}">
                <a16:creationId xmlns:a16="http://schemas.microsoft.com/office/drawing/2014/main" id="{C49A04B8-F41F-4CD8-8B4A-8362B8646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156" y="2900002"/>
            <a:ext cx="4267200" cy="240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4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6701" cy="1325563"/>
          </a:xfrm>
        </p:spPr>
        <p:txBody>
          <a:bodyPr/>
          <a:lstStyle/>
          <a:p>
            <a:r>
              <a:rPr lang="en-US" dirty="0"/>
              <a:t>Comparisons to experimental data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5249" y="1181100"/>
            <a:ext cx="225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n @ 48-52MeV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newla\OneDrive\Documenti\n_TOF\ND2019\img\Sci1_data_M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4" y="1906466"/>
            <a:ext cx="3057526" cy="379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ewla\OneDrive\Documenti\n_TOF\ND2019\img\Si1_data_M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9" y="1914525"/>
            <a:ext cx="3074343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ewla\OneDrive\Documenti\n_TOF\ND2019\img\Si2_data_M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583" y="1914526"/>
            <a:ext cx="3079891" cy="37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66700" y="5654714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silicon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219450" y="5638800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Second silicon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400800" y="5638800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First scintillator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3006583" y="1518084"/>
            <a:ext cx="4333874" cy="388382"/>
            <a:chOff x="1866900" y="1604665"/>
            <a:chExt cx="4333874" cy="388382"/>
          </a:xfrm>
        </p:grpSpPr>
        <p:cxnSp>
          <p:nvCxnSpPr>
            <p:cNvPr id="9" name="Connettore 1 8"/>
            <p:cNvCxnSpPr/>
            <p:nvPr/>
          </p:nvCxnSpPr>
          <p:spPr>
            <a:xfrm>
              <a:off x="1866900" y="1809750"/>
              <a:ext cx="733425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/>
            <p:cNvSpPr txBox="1"/>
            <p:nvPr/>
          </p:nvSpPr>
          <p:spPr>
            <a:xfrm>
              <a:off x="2647950" y="1623715"/>
              <a:ext cx="571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/>
                <a:t>MC</a:t>
              </a:r>
              <a:endParaRPr lang="en-GB" dirty="0"/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4219575" y="1604665"/>
              <a:ext cx="19811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Exp</a:t>
              </a:r>
              <a:endParaRPr lang="en-US" dirty="0"/>
            </a:p>
          </p:txBody>
        </p:sp>
        <p:cxnSp>
          <p:nvCxnSpPr>
            <p:cNvPr id="15" name="Connettore 1 14"/>
            <p:cNvCxnSpPr/>
            <p:nvPr/>
          </p:nvCxnSpPr>
          <p:spPr>
            <a:xfrm>
              <a:off x="3486150" y="1809750"/>
              <a:ext cx="733425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123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Cluster upgrade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Cloud@CNAF</a:t>
            </a:r>
            <a:r>
              <a:rPr lang="it-IT" dirty="0" smtClean="0"/>
              <a:t>	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1" y="2390890"/>
            <a:ext cx="7886701" cy="2854440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Old</a:t>
            </a:r>
            <a:r>
              <a:rPr lang="it-IT" dirty="0" smtClean="0"/>
              <a:t> machine: 16 </a:t>
            </a:r>
            <a:r>
              <a:rPr lang="it-IT" dirty="0" err="1" smtClean="0"/>
              <a:t>cores</a:t>
            </a:r>
            <a:r>
              <a:rPr lang="it-IT" dirty="0" smtClean="0"/>
              <a:t>, 8 </a:t>
            </a:r>
            <a:r>
              <a:rPr lang="it-IT" dirty="0" err="1" smtClean="0"/>
              <a:t>Gb</a:t>
            </a:r>
            <a:r>
              <a:rPr lang="it-IT" dirty="0" smtClean="0"/>
              <a:t> RAM, 10Tb Storage @Tier1</a:t>
            </a:r>
          </a:p>
          <a:p>
            <a:r>
              <a:rPr lang="it-IT" b="1" dirty="0" smtClean="0"/>
              <a:t>UPGRADE:</a:t>
            </a:r>
          </a:p>
          <a:p>
            <a:pPr marL="971550" lvl="1" indent="-514350">
              <a:buFont typeface="+mj-lt"/>
              <a:buAutoNum type="romanLcPeriod"/>
            </a:pPr>
            <a:r>
              <a:rPr lang="it-IT" dirty="0" smtClean="0"/>
              <a:t>4 </a:t>
            </a:r>
            <a:r>
              <a:rPr lang="it-IT" dirty="0" err="1" smtClean="0"/>
              <a:t>identical</a:t>
            </a:r>
            <a:r>
              <a:rPr lang="it-IT" dirty="0" smtClean="0"/>
              <a:t> </a:t>
            </a:r>
            <a:r>
              <a:rPr lang="it-IT" dirty="0" err="1" smtClean="0"/>
              <a:t>machines</a:t>
            </a:r>
            <a:endParaRPr lang="it-IT" dirty="0" smtClean="0"/>
          </a:p>
          <a:p>
            <a:pPr marL="971550" lvl="1" indent="-514350">
              <a:buFont typeface="+mj-lt"/>
              <a:buAutoNum type="romanLcPeriod"/>
            </a:pPr>
            <a:r>
              <a:rPr lang="it-IT" dirty="0" smtClean="0"/>
              <a:t>In </a:t>
            </a:r>
            <a:r>
              <a:rPr lang="it-IT" dirty="0" err="1" smtClean="0"/>
              <a:t>total</a:t>
            </a:r>
            <a:r>
              <a:rPr lang="it-IT" dirty="0" smtClean="0"/>
              <a:t>: 64 (16x4) </a:t>
            </a:r>
            <a:r>
              <a:rPr lang="it-IT" dirty="0" err="1" smtClean="0"/>
              <a:t>cores</a:t>
            </a:r>
            <a:r>
              <a:rPr lang="it-IT" dirty="0" smtClean="0"/>
              <a:t>, 32 (8x4) </a:t>
            </a:r>
            <a:r>
              <a:rPr lang="it-IT" dirty="0" err="1" smtClean="0"/>
              <a:t>Gb</a:t>
            </a:r>
            <a:r>
              <a:rPr lang="it-IT" dirty="0" smtClean="0"/>
              <a:t> RAM, 10 </a:t>
            </a:r>
            <a:r>
              <a:rPr lang="it-IT" dirty="0" err="1" smtClean="0"/>
              <a:t>Tb</a:t>
            </a:r>
            <a:r>
              <a:rPr lang="it-IT" dirty="0" smtClean="0"/>
              <a:t> Storage @Tier1</a:t>
            </a:r>
          </a:p>
          <a:p>
            <a:pPr marL="971550" lvl="1" indent="-514350">
              <a:buFont typeface="+mj-lt"/>
              <a:buAutoNum type="romanLcPeriod"/>
            </a:pPr>
            <a:r>
              <a:rPr lang="it-IT" dirty="0" smtClean="0"/>
              <a:t>+ 1Tb </a:t>
            </a:r>
            <a:r>
              <a:rPr lang="it-IT" dirty="0" err="1" smtClean="0"/>
              <a:t>shared</a:t>
            </a:r>
            <a:r>
              <a:rPr lang="it-IT" dirty="0" smtClean="0"/>
              <a:t> </a:t>
            </a:r>
            <a:r>
              <a:rPr lang="it-IT" dirty="0" err="1" smtClean="0"/>
              <a:t>storage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Cloud@CNAF</a:t>
            </a:r>
            <a:endParaRPr lang="it-IT" dirty="0" smtClean="0"/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1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Computational</a:t>
            </a:r>
            <a:r>
              <a:rPr lang="it-IT" dirty="0" smtClean="0"/>
              <a:t> </a:t>
            </a:r>
            <a:r>
              <a:rPr lang="it-IT" dirty="0" err="1" smtClean="0"/>
              <a:t>needs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 smtClean="0"/>
              <a:t>Rough</a:t>
            </a:r>
            <a:r>
              <a:rPr lang="it-IT" dirty="0" smtClean="0"/>
              <a:t> </a:t>
            </a:r>
            <a:r>
              <a:rPr lang="it-IT" dirty="0" err="1" smtClean="0"/>
              <a:t>calculation</a:t>
            </a:r>
            <a:r>
              <a:rPr lang="it-IT" dirty="0" smtClean="0"/>
              <a:t>:</a:t>
            </a:r>
            <a:endParaRPr lang="it-IT" dirty="0"/>
          </a:p>
          <a:p>
            <a:pPr>
              <a:buFontTx/>
              <a:buChar char="-"/>
            </a:pPr>
            <a:r>
              <a:rPr lang="it-IT" dirty="0" smtClean="0"/>
              <a:t>E=100-200MeV: </a:t>
            </a:r>
          </a:p>
          <a:p>
            <a:pPr lvl="1">
              <a:buFontTx/>
              <a:buChar char="-"/>
            </a:pPr>
            <a:r>
              <a:rPr lang="it-IT" dirty="0" smtClean="0"/>
              <a:t>20 </a:t>
            </a:r>
            <a:r>
              <a:rPr lang="it-IT" dirty="0" err="1" smtClean="0"/>
              <a:t>points</a:t>
            </a:r>
            <a:r>
              <a:rPr lang="it-IT" dirty="0" smtClean="0"/>
              <a:t>, 2 </a:t>
            </a:r>
            <a:r>
              <a:rPr lang="it-IT" dirty="0" err="1" smtClean="0"/>
              <a:t>samples</a:t>
            </a:r>
            <a:r>
              <a:rPr lang="it-IT" dirty="0" smtClean="0"/>
              <a:t>, 2 </a:t>
            </a:r>
            <a:r>
              <a:rPr lang="it-IT" dirty="0" err="1" smtClean="0"/>
              <a:t>thicknesses</a:t>
            </a:r>
            <a:r>
              <a:rPr lang="it-IT" dirty="0" smtClean="0"/>
              <a:t>, 2 detectors (H-L) = 160 </a:t>
            </a:r>
            <a:r>
              <a:rPr lang="it-IT" dirty="0" err="1" smtClean="0"/>
              <a:t>simulations</a:t>
            </a:r>
            <a:r>
              <a:rPr lang="it-IT" dirty="0" smtClean="0"/>
              <a:t>;</a:t>
            </a:r>
          </a:p>
          <a:p>
            <a:pPr lvl="1">
              <a:buFontTx/>
              <a:buChar char="-"/>
            </a:pPr>
            <a:r>
              <a:rPr lang="it-IT" dirty="0" smtClean="0"/>
              <a:t>MPI: 160 x N=64(?, </a:t>
            </a:r>
            <a:r>
              <a:rPr lang="it-IT" dirty="0" err="1" smtClean="0"/>
              <a:t>optimistic</a:t>
            </a:r>
            <a:r>
              <a:rPr lang="it-IT" dirty="0" smtClean="0"/>
              <a:t>) = 10240</a:t>
            </a:r>
          </a:p>
          <a:p>
            <a:pPr lvl="1">
              <a:buFontTx/>
              <a:buChar char="-"/>
            </a:pPr>
            <a:r>
              <a:rPr lang="it-IT" dirty="0" smtClean="0"/>
              <a:t>10240 x 2h (</a:t>
            </a:r>
            <a:r>
              <a:rPr lang="it-IT" dirty="0" err="1" smtClean="0"/>
              <a:t>roughly</a:t>
            </a:r>
            <a:r>
              <a:rPr lang="it-IT" dirty="0" smtClean="0"/>
              <a:t> for 1E8 n, </a:t>
            </a:r>
            <a:r>
              <a:rPr lang="it-IT" dirty="0" err="1" smtClean="0"/>
              <a:t>maybe</a:t>
            </a:r>
            <a:r>
              <a:rPr lang="it-IT" dirty="0" smtClean="0"/>
              <a:t> </a:t>
            </a:r>
            <a:r>
              <a:rPr lang="it-IT" dirty="0" err="1" smtClean="0"/>
              <a:t>less</a:t>
            </a:r>
            <a:r>
              <a:rPr lang="it-IT" dirty="0" smtClean="0"/>
              <a:t>)   =               </a:t>
            </a:r>
            <a:r>
              <a:rPr lang="it-IT" b="1" dirty="0" smtClean="0">
                <a:solidFill>
                  <a:srgbClr val="FF0000"/>
                </a:solidFill>
              </a:rPr>
              <a:t>853 CPU-</a:t>
            </a:r>
            <a:r>
              <a:rPr lang="it-IT" b="1" dirty="0" err="1" smtClean="0">
                <a:solidFill>
                  <a:srgbClr val="FF0000"/>
                </a:solidFill>
              </a:rPr>
              <a:t>days</a:t>
            </a:r>
            <a:endParaRPr lang="it-IT" b="1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it-IT" dirty="0" smtClean="0"/>
              <a:t>853 / 64 (</a:t>
            </a:r>
            <a:r>
              <a:rPr lang="it-IT" dirty="0" err="1" smtClean="0"/>
              <a:t>unrealistic</a:t>
            </a:r>
            <a:r>
              <a:rPr lang="it-IT" dirty="0" smtClean="0"/>
              <a:t>) = </a:t>
            </a:r>
            <a:r>
              <a:rPr lang="it-IT" b="1" dirty="0" smtClean="0"/>
              <a:t>13,3 </a:t>
            </a:r>
            <a:r>
              <a:rPr lang="it-IT" b="1" dirty="0" err="1" smtClean="0"/>
              <a:t>days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FF0000"/>
                </a:solidFill>
              </a:rPr>
              <a:t>Ok, </a:t>
            </a:r>
            <a:r>
              <a:rPr lang="it-IT" b="1" dirty="0" err="1" smtClean="0">
                <a:solidFill>
                  <a:srgbClr val="FF0000"/>
                </a:solidFill>
              </a:rPr>
              <a:t>let’s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say</a:t>
            </a:r>
            <a:r>
              <a:rPr lang="it-IT" b="1" dirty="0" smtClean="0">
                <a:solidFill>
                  <a:srgbClr val="FF0000"/>
                </a:solidFill>
              </a:rPr>
              <a:t> 26 </a:t>
            </a:r>
            <a:r>
              <a:rPr lang="it-IT" b="1" dirty="0" err="1" smtClean="0">
                <a:solidFill>
                  <a:srgbClr val="FF0000"/>
                </a:solidFill>
              </a:rPr>
              <a:t>days</a:t>
            </a:r>
            <a:r>
              <a:rPr lang="it-IT" b="1" dirty="0" smtClean="0">
                <a:solidFill>
                  <a:srgbClr val="FF0000"/>
                </a:solidFill>
              </a:rPr>
              <a:t> -&gt; 1 </a:t>
            </a:r>
            <a:r>
              <a:rPr lang="it-IT" b="1" dirty="0" err="1" smtClean="0">
                <a:solidFill>
                  <a:srgbClr val="FF0000"/>
                </a:solidFill>
              </a:rPr>
              <a:t>month</a:t>
            </a:r>
            <a:r>
              <a:rPr lang="it-IT" b="1" dirty="0" smtClean="0">
                <a:solidFill>
                  <a:srgbClr val="FF0000"/>
                </a:solidFill>
              </a:rPr>
              <a:t> (</a:t>
            </a:r>
            <a:r>
              <a:rPr lang="it-IT" b="1" dirty="0" err="1" smtClean="0">
                <a:solidFill>
                  <a:srgbClr val="FF0000"/>
                </a:solidFill>
              </a:rPr>
              <a:t>real</a:t>
            </a:r>
            <a:r>
              <a:rPr lang="it-IT" b="1" dirty="0" smtClean="0">
                <a:solidFill>
                  <a:srgbClr val="FF0000"/>
                </a:solidFill>
              </a:rPr>
              <a:t> time)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16</a:t>
            </a:fld>
            <a:endParaRPr lang="de-DE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622" y="434798"/>
            <a:ext cx="1986742" cy="19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1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i="1" dirty="0"/>
              <a:t>S</a:t>
            </a:r>
            <a:r>
              <a:rPr lang="en-GB" b="1" i="1" dirty="0" smtClean="0"/>
              <a:t>imulation 1</a:t>
            </a:r>
            <a:r>
              <a:rPr lang="en-GB" i="1" dirty="0" smtClean="0"/>
              <a:t>: </a:t>
            </a:r>
            <a:r>
              <a:rPr lang="en-GB" i="1" dirty="0"/>
              <a:t>explaining why the telescope was built as it is, giving the detection limits (minimum detected energy, punch-through) / like the SRIM calculations but more proper</a:t>
            </a:r>
            <a:br>
              <a:rPr lang="en-GB" i="1" dirty="0"/>
            </a:br>
            <a:r>
              <a:rPr lang="en-GB" i="1" dirty="0"/>
              <a:t>- pencil beam of p, d, alphas, parallel to the telescope axis</a:t>
            </a:r>
            <a:br>
              <a:rPr lang="en-GB" i="1" dirty="0"/>
            </a:br>
            <a:r>
              <a:rPr lang="en-GB" i="1" dirty="0"/>
              <a:t>- energy uniformly distributed from 10 MeV to 500 MeV</a:t>
            </a:r>
            <a:br>
              <a:rPr lang="en-GB" i="1" dirty="0"/>
            </a:br>
            <a:endParaRPr lang="en-GB" i="1" dirty="0"/>
          </a:p>
          <a:p>
            <a:r>
              <a:rPr lang="en-GB" b="1" i="1" dirty="0"/>
              <a:t>S</a:t>
            </a:r>
            <a:r>
              <a:rPr lang="en-GB" b="1" i="1" dirty="0" smtClean="0"/>
              <a:t>imulation </a:t>
            </a:r>
            <a:r>
              <a:rPr lang="en-GB" b="1" i="1" dirty="0"/>
              <a:t>2:</a:t>
            </a:r>
            <a:r>
              <a:rPr lang="en-GB" i="1" dirty="0"/>
              <a:t> detection efficiency for protons (and deuterons) </a:t>
            </a:r>
            <a:br>
              <a:rPr lang="en-GB" i="1" dirty="0"/>
            </a:br>
            <a:r>
              <a:rPr lang="en-GB" i="1" dirty="0"/>
              <a:t>- beam of p, d; G</a:t>
            </a:r>
            <a:r>
              <a:rPr lang="en-GB" i="1" dirty="0" smtClean="0"/>
              <a:t>aussian </a:t>
            </a:r>
            <a:r>
              <a:rPr lang="en-GB" i="1" dirty="0"/>
              <a:t>profile with sigma=0.5 cm; emission uniform on the 4 pi (or uniform in the solid angle covered by the telescope)</a:t>
            </a:r>
            <a:br>
              <a:rPr lang="en-GB" i="1" dirty="0"/>
            </a:br>
            <a:r>
              <a:rPr lang="en-GB" i="1" dirty="0"/>
              <a:t>- telescope at 25 degrees (20 degrees) - same as the October campaign</a:t>
            </a:r>
            <a:br>
              <a:rPr lang="en-GB" i="1" dirty="0"/>
            </a:br>
            <a:r>
              <a:rPr lang="en-GB" i="1" dirty="0"/>
              <a:t>- energy uniformly distributed from 10 MeV to 500 </a:t>
            </a:r>
            <a:r>
              <a:rPr lang="en-GB" i="1" dirty="0" smtClean="0"/>
              <a:t>MeV</a:t>
            </a:r>
          </a:p>
          <a:p>
            <a:pPr marL="0" indent="0">
              <a:buNone/>
            </a:pPr>
            <a:endParaRPr lang="en-GB" i="1" dirty="0" smtClean="0"/>
          </a:p>
          <a:p>
            <a:r>
              <a:rPr lang="en-GB" b="1" i="1" dirty="0"/>
              <a:t>S</a:t>
            </a:r>
            <a:r>
              <a:rPr lang="en-GB" b="1" i="1" dirty="0" smtClean="0"/>
              <a:t>imulation </a:t>
            </a:r>
            <a:r>
              <a:rPr lang="en-GB" b="1" i="1" dirty="0"/>
              <a:t>3</a:t>
            </a:r>
            <a:r>
              <a:rPr lang="en-GB" i="1" dirty="0"/>
              <a:t>: “real” efficiency (np cross section included)</a:t>
            </a:r>
            <a:br>
              <a:rPr lang="en-GB" i="1" dirty="0"/>
            </a:br>
            <a:r>
              <a:rPr lang="en-GB" i="1" dirty="0"/>
              <a:t>- neutron beam; distribution as per the </a:t>
            </a:r>
            <a:r>
              <a:rPr lang="en-GB" i="1" dirty="0" err="1"/>
              <a:t>n_TOF</a:t>
            </a:r>
            <a:r>
              <a:rPr lang="en-GB" i="1" dirty="0"/>
              <a:t> official flux</a:t>
            </a:r>
            <a:br>
              <a:rPr lang="en-GB" i="1" dirty="0"/>
            </a:br>
            <a:r>
              <a:rPr lang="en-GB" i="1" dirty="0"/>
              <a:t>- CH2 radiator</a:t>
            </a:r>
            <a:br>
              <a:rPr lang="en-GB" i="1" dirty="0"/>
            </a:br>
            <a:r>
              <a:rPr lang="en-GB" i="1" dirty="0"/>
              <a:t>+ comparison with the experimental data (CH2 data, not corrected for the carbon)</a:t>
            </a:r>
            <a:br>
              <a:rPr lang="en-GB" i="1" dirty="0"/>
            </a:br>
            <a:endParaRPr lang="en-GB" i="1" dirty="0"/>
          </a:p>
          <a:p>
            <a:endParaRPr lang="en-GB" dirty="0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with PTB</a:t>
            </a:r>
            <a:br>
              <a:rPr lang="en-GB" dirty="0" smtClean="0"/>
            </a:br>
            <a:r>
              <a:rPr lang="en-GB" sz="2800" dirty="0" smtClean="0"/>
              <a:t>Summary </a:t>
            </a:r>
            <a:r>
              <a:rPr lang="en-GB" sz="2800" dirty="0" smtClean="0"/>
              <a:t>by </a:t>
            </a:r>
            <a:r>
              <a:rPr lang="en-GB" sz="2800" dirty="0" smtClean="0"/>
              <a:t>E. </a:t>
            </a:r>
            <a:r>
              <a:rPr lang="en-GB" sz="2800" dirty="0" err="1" smtClean="0"/>
              <a:t>Pirovano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812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Conclusions</a:t>
            </a:r>
            <a:r>
              <a:rPr lang="it-IT" dirty="0" smtClean="0"/>
              <a:t> and Outlook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Geometries</a:t>
            </a:r>
            <a:r>
              <a:rPr lang="it-IT" dirty="0" smtClean="0"/>
              <a:t> for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telescopes</a:t>
            </a:r>
            <a:r>
              <a:rPr lang="it-IT" dirty="0" smtClean="0"/>
              <a:t> are </a:t>
            </a:r>
            <a:r>
              <a:rPr lang="it-IT" dirty="0" err="1" smtClean="0"/>
              <a:t>completed</a:t>
            </a:r>
            <a:r>
              <a:rPr lang="it-IT" dirty="0" smtClean="0"/>
              <a:t> and </a:t>
            </a:r>
            <a:r>
              <a:rPr lang="it-IT" dirty="0" err="1" smtClean="0"/>
              <a:t>outputs</a:t>
            </a:r>
            <a:r>
              <a:rPr lang="it-IT" dirty="0" smtClean="0"/>
              <a:t> </a:t>
            </a:r>
            <a:r>
              <a:rPr lang="it-IT" dirty="0" smtClean="0"/>
              <a:t>can </a:t>
            </a:r>
            <a:r>
              <a:rPr lang="it-IT" dirty="0" smtClean="0"/>
              <a:t>be </a:t>
            </a:r>
            <a:r>
              <a:rPr lang="it-IT" dirty="0" err="1" smtClean="0"/>
              <a:t>printed</a:t>
            </a:r>
            <a:r>
              <a:rPr lang="it-IT" dirty="0" smtClean="0"/>
              <a:t> on a </a:t>
            </a:r>
            <a:r>
              <a:rPr lang="it-IT" dirty="0" err="1" smtClean="0"/>
              <a:t>root</a:t>
            </a:r>
            <a:r>
              <a:rPr lang="it-IT" dirty="0" smtClean="0"/>
              <a:t> file</a:t>
            </a:r>
          </a:p>
          <a:p>
            <a:r>
              <a:rPr lang="it-IT" dirty="0" err="1" smtClean="0"/>
              <a:t>Simulations</a:t>
            </a:r>
            <a:r>
              <a:rPr lang="it-IT" dirty="0" smtClean="0"/>
              <a:t> are </a:t>
            </a:r>
            <a:r>
              <a:rPr lang="it-IT" dirty="0" err="1" smtClean="0"/>
              <a:t>ongoing</a:t>
            </a:r>
            <a:r>
              <a:rPr lang="it-IT" dirty="0" smtClean="0"/>
              <a:t>, </a:t>
            </a:r>
            <a:r>
              <a:rPr lang="it-IT" dirty="0" err="1" smtClean="0"/>
              <a:t>scheduling</a:t>
            </a:r>
            <a:r>
              <a:rPr lang="it-IT" dirty="0" smtClean="0"/>
              <a:t> future </a:t>
            </a:r>
            <a:r>
              <a:rPr lang="it-IT" dirty="0" err="1" smtClean="0"/>
              <a:t>simulations</a:t>
            </a:r>
            <a:endParaRPr lang="it-IT" dirty="0"/>
          </a:p>
          <a:p>
            <a:r>
              <a:rPr lang="it-IT" dirty="0" err="1" smtClean="0"/>
              <a:t>Comparison</a:t>
            </a:r>
            <a:r>
              <a:rPr lang="it-IT" dirty="0" smtClean="0"/>
              <a:t> to MCNP ?</a:t>
            </a:r>
          </a:p>
          <a:p>
            <a:r>
              <a:rPr lang="it-IT" dirty="0" smtClean="0"/>
              <a:t>New </a:t>
            </a:r>
            <a:r>
              <a:rPr lang="it-IT" dirty="0" err="1" smtClean="0"/>
              <a:t>machines</a:t>
            </a:r>
            <a:r>
              <a:rPr lang="it-IT" dirty="0" smtClean="0"/>
              <a:t> </a:t>
            </a:r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Cloud@CNAF</a:t>
            </a:r>
            <a:r>
              <a:rPr lang="it-IT" dirty="0" smtClean="0"/>
              <a:t>, new </a:t>
            </a:r>
            <a:r>
              <a:rPr lang="it-IT" dirty="0" err="1" smtClean="0"/>
              <a:t>users</a:t>
            </a:r>
            <a:r>
              <a:rPr lang="it-IT" dirty="0" smtClean="0"/>
              <a:t> ?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0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9267" y="2650671"/>
            <a:ext cx="7886701" cy="5715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4000" dirty="0"/>
              <a:t>THANK YOU FOR YOUR ATTENTION</a:t>
            </a:r>
            <a:endParaRPr lang="en-GB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665319" y="3299992"/>
            <a:ext cx="5564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hlinkClick r:id="rId2"/>
              </a:rPr>
              <a:t>nicholas.terranova@enea.it</a:t>
            </a:r>
            <a:r>
              <a:rPr lang="it-IT" dirty="0"/>
              <a:t> </a:t>
            </a:r>
            <a:r>
              <a:rPr lang="it-IT" dirty="0" smtClean="0"/>
              <a:t> </a:t>
            </a:r>
            <a:endParaRPr lang="en-GB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58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63" y="16793"/>
            <a:ext cx="7886701" cy="1325563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pic>
        <p:nvPicPr>
          <p:cNvPr id="2050" name="Picture 2" descr="C:\Users\newla\OneDrive\Documenti\n_TOF\ND2019\img\motivation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1680"/>
            <a:ext cx="4847771" cy="41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5014660" y="1067717"/>
                <a:ext cx="3940639" cy="55444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Pre>
                      <m:sPrePr>
                        <m:ctrlPr>
                          <a:rPr lang="en-GB" sz="260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a:rPr lang="it-IT" sz="2600" b="0" i="1" smtClean="0">
                            <a:latin typeface="Cambria Math" panose="02040503050406030204" pitchFamily="18" charset="0"/>
                          </a:rPr>
                          <m:t>92</m:t>
                        </m:r>
                      </m:sub>
                      <m:sup>
                        <m:r>
                          <a:rPr lang="it-IT" sz="2600" b="0" i="1" smtClean="0">
                            <a:latin typeface="Cambria Math"/>
                          </a:rPr>
                          <m:t>235</m:t>
                        </m:r>
                      </m:sup>
                      <m:e>
                        <m:r>
                          <a:rPr lang="it-IT" sz="2600" b="0" i="1" smtClean="0">
                            <a:latin typeface="Cambria Math"/>
                          </a:rPr>
                          <m:t>𝑈</m:t>
                        </m:r>
                        <m:r>
                          <a:rPr lang="it-IT" sz="2600" b="0" i="1" smtClean="0">
                            <a:latin typeface="Cambria Math"/>
                          </a:rPr>
                          <m:t>(</m:t>
                        </m:r>
                        <m:r>
                          <a:rPr lang="it-IT" sz="2600" b="0" i="1" smtClean="0">
                            <a:latin typeface="Cambria Math"/>
                          </a:rPr>
                          <m:t>𝑛</m:t>
                        </m:r>
                        <m:r>
                          <a:rPr lang="it-IT" sz="2600" b="0" i="1" smtClean="0">
                            <a:latin typeface="Cambria Math"/>
                          </a:rPr>
                          <m:t>,</m:t>
                        </m:r>
                        <m:r>
                          <a:rPr lang="it-IT" sz="2600" b="0" i="1" smtClean="0">
                            <a:latin typeface="Cambria Math"/>
                          </a:rPr>
                          <m:t>𝑓</m:t>
                        </m:r>
                        <m:r>
                          <a:rPr lang="it-IT" sz="2600" b="0" i="1" smtClean="0">
                            <a:latin typeface="Cambria Math"/>
                          </a:rPr>
                          <m:t>)</m:t>
                        </m:r>
                      </m:e>
                    </m:sPre>
                  </m:oMath>
                </a14:m>
                <a:r>
                  <a:rPr lang="en-GB" sz="2600" dirty="0"/>
                  <a:t> cross section is one of the most important </a:t>
                </a:r>
                <a:r>
                  <a:rPr lang="en-GB" sz="2600" b="1" dirty="0"/>
                  <a:t>standard </a:t>
                </a:r>
                <a:r>
                  <a:rPr lang="en-GB" sz="2600" dirty="0"/>
                  <a:t>@</a:t>
                </a:r>
                <a:r>
                  <a:rPr lang="en-GB" sz="2600" b="1" dirty="0"/>
                  <a:t> thermal energy </a:t>
                </a:r>
                <a:r>
                  <a:rPr lang="en-GB" sz="2600" dirty="0"/>
                  <a:t>and @</a:t>
                </a:r>
                <a:r>
                  <a:rPr lang="en-GB" sz="2600" b="1" dirty="0"/>
                  <a:t>0.15MeV </a:t>
                </a:r>
                <a:r>
                  <a:rPr lang="en-GB" sz="2600" dirty="0"/>
                  <a:t>-</a:t>
                </a:r>
                <a:r>
                  <a:rPr lang="en-GB" sz="2600" b="1" dirty="0"/>
                  <a:t>200MeV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2600" dirty="0"/>
                  <a:t>20-200MeV only few measurements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b="1" dirty="0"/>
                  <a:t>No data above 200MeV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600" dirty="0"/>
                  <a:t>IAEA demand for fission experiments </a:t>
                </a:r>
                <a:r>
                  <a:rPr lang="en-US" sz="2600" b="1" dirty="0"/>
                  <a:t>relative to n-p scattering</a:t>
                </a:r>
                <a:r>
                  <a:rPr lang="en-US" sz="2600" dirty="0"/>
                  <a:t>  between 20MeV and 1GeV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GB" dirty="0"/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660" y="1067717"/>
                <a:ext cx="3940639" cy="5544467"/>
              </a:xfrm>
              <a:prstGeom prst="rect">
                <a:avLst/>
              </a:prstGeom>
              <a:blipFill>
                <a:blip r:embed="rId4"/>
                <a:stretch>
                  <a:fillRect l="-2477" t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sellaDiTesto 4"/>
          <p:cNvSpPr txBox="1"/>
          <p:nvPr/>
        </p:nvSpPr>
        <p:spPr>
          <a:xfrm>
            <a:off x="130628" y="5430761"/>
            <a:ext cx="4913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/>
              <a:t>From:</a:t>
            </a:r>
            <a:r>
              <a:rPr lang="it-IT" sz="1600" b="1" dirty="0"/>
              <a:t> </a:t>
            </a:r>
            <a:r>
              <a:rPr lang="it-IT" sz="1600" dirty="0"/>
              <a:t>S. Lo Meo et al., </a:t>
            </a:r>
            <a:r>
              <a:rPr lang="it-IT" sz="1600" dirty="0" err="1"/>
              <a:t>Nucl</a:t>
            </a:r>
            <a:r>
              <a:rPr lang="it-IT" sz="1600" dirty="0"/>
              <a:t>. </a:t>
            </a:r>
            <a:r>
              <a:rPr lang="it-IT" sz="1600" dirty="0" err="1"/>
              <a:t>Ph</a:t>
            </a:r>
            <a:r>
              <a:rPr lang="it-IT" sz="1600" dirty="0"/>
              <a:t>. A 933, 43-67, (2015).</a:t>
            </a:r>
          </a:p>
          <a:p>
            <a:pPr algn="just"/>
            <a:r>
              <a:rPr lang="it-IT" sz="1600" dirty="0" err="1"/>
              <a:t>Comparison</a:t>
            </a:r>
            <a:r>
              <a:rPr lang="it-IT" sz="1600" dirty="0"/>
              <a:t> </a:t>
            </a:r>
            <a:r>
              <a:rPr lang="it-IT" sz="1600" dirty="0" err="1"/>
              <a:t>between</a:t>
            </a:r>
            <a:r>
              <a:rPr lang="it-IT" sz="1600" dirty="0"/>
              <a:t> JENDL/HE </a:t>
            </a:r>
            <a:r>
              <a:rPr lang="it-IT" sz="1600" dirty="0" err="1"/>
              <a:t>evaluation</a:t>
            </a:r>
            <a:r>
              <a:rPr lang="it-IT" sz="1600" dirty="0"/>
              <a:t> (2007), IAEA </a:t>
            </a:r>
            <a:r>
              <a:rPr lang="it-IT" sz="1600" dirty="0" err="1"/>
              <a:t>evaluation</a:t>
            </a:r>
            <a:r>
              <a:rPr lang="it-IT" sz="1600" dirty="0"/>
              <a:t> (2015) and </a:t>
            </a:r>
            <a:r>
              <a:rPr lang="it-IT" sz="1600" dirty="0" err="1"/>
              <a:t>calculation</a:t>
            </a:r>
            <a:r>
              <a:rPr lang="it-IT" sz="1600" dirty="0"/>
              <a:t> </a:t>
            </a:r>
            <a:r>
              <a:rPr lang="it-IT" sz="1600" dirty="0" err="1"/>
              <a:t>using</a:t>
            </a:r>
            <a:r>
              <a:rPr lang="it-IT" sz="1600" dirty="0"/>
              <a:t> INCL++/GEMINI++.</a:t>
            </a:r>
            <a:endParaRPr lang="en-GB" sz="16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1209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6701" cy="1325563"/>
          </a:xfrm>
        </p:spPr>
        <p:txBody>
          <a:bodyPr/>
          <a:lstStyle/>
          <a:p>
            <a:r>
              <a:rPr lang="en-US" dirty="0"/>
              <a:t>PRT detector characterization</a:t>
            </a:r>
            <a:br>
              <a:rPr lang="en-US" dirty="0"/>
            </a:br>
            <a:r>
              <a:rPr lang="en-US" sz="3200" dirty="0"/>
              <a:t>Particle identification capability</a:t>
            </a:r>
            <a:endParaRPr lang="en-US" sz="3200" dirty="0">
              <a:cs typeface="Calibri Ligh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04773" y="1154668"/>
            <a:ext cx="5676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Reactions on Carbon -&gt; secondary particles (background)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581650" y="1147286"/>
            <a:ext cx="2781300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MULTI-STAGE DETECTOR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443"/>
            <a:ext cx="4754242" cy="283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916"/>
            <a:ext cx="4754242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443"/>
            <a:ext cx="4754242" cy="28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7" y="1640442"/>
            <a:ext cx="4754242" cy="283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640443"/>
            <a:ext cx="4752973" cy="283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" y="2610716"/>
            <a:ext cx="3944617" cy="185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7724"/>
            <a:ext cx="3952875" cy="185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C:\Users\newla\OneDrive\Documenti\n_TOF\ND2019\img\DE3_E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3050"/>
            <a:ext cx="4720896" cy="26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newla\OneDrive\Documenti\n_TOF\ND2019\img\DE1-E23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90130"/>
            <a:ext cx="4720895" cy="265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sellaDiTesto 5"/>
              <p:cNvSpPr txBox="1"/>
              <p:nvPr/>
            </p:nvSpPr>
            <p:spPr>
              <a:xfrm>
                <a:off x="5534025" y="4762500"/>
                <a:ext cx="19145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en-GB" dirty="0"/>
                  <a:t> particles</a:t>
                </a:r>
              </a:p>
            </p:txBody>
          </p:sp>
        </mc:Choice>
        <mc:Fallback xmlns="">
          <p:sp>
            <p:nvSpPr>
              <p:cNvPr id="6" name="CasellaDiTes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025" y="4762500"/>
                <a:ext cx="1914525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64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0812"/>
            <a:ext cx="9144000" cy="1918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78"/>
            <a:ext cx="9143999" cy="2113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9718"/>
            <a:ext cx="9143999" cy="20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asellaDiTesto 19"/>
          <p:cNvSpPr txBox="1"/>
          <p:nvPr/>
        </p:nvSpPr>
        <p:spPr>
          <a:xfrm>
            <a:off x="2638425" y="1025228"/>
            <a:ext cx="1057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r>
              <a:rPr lang="it-IT" sz="2800" baseline="-25000" dirty="0">
                <a:solidFill>
                  <a:schemeClr val="accent1"/>
                </a:solidFill>
              </a:rPr>
              <a:t>2</a:t>
            </a:r>
            <a:r>
              <a:rPr lang="it-IT" sz="2800" dirty="0">
                <a:solidFill>
                  <a:schemeClr val="accent1"/>
                </a:solidFill>
              </a:rPr>
              <a:t>H</a:t>
            </a:r>
            <a:r>
              <a:rPr lang="it-IT" sz="2800" baseline="-25000" dirty="0">
                <a:solidFill>
                  <a:schemeClr val="accent1"/>
                </a:solidFill>
              </a:rPr>
              <a:t>4</a:t>
            </a:r>
            <a:endParaRPr lang="en-GB" sz="2800" baseline="-25000" dirty="0">
              <a:solidFill>
                <a:schemeClr val="accent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847109" y="2975426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856634" y="4963881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H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775" y="-94368"/>
            <a:ext cx="9582149" cy="961143"/>
          </a:xfrm>
        </p:spPr>
        <p:txBody>
          <a:bodyPr>
            <a:normAutofit/>
          </a:bodyPr>
          <a:lstStyle/>
          <a:p>
            <a:r>
              <a:rPr lang="en-US" sz="4000" dirty="0"/>
              <a:t>Carbon contribution preliminary estimation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268686" y="873391"/>
            <a:ext cx="117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r>
              <a:rPr lang="it-IT" sz="2800" baseline="-25000" dirty="0">
                <a:solidFill>
                  <a:schemeClr val="accent1"/>
                </a:solidFill>
              </a:rPr>
              <a:t>2</a:t>
            </a:r>
            <a:r>
              <a:rPr lang="it-IT" sz="2800" dirty="0">
                <a:solidFill>
                  <a:schemeClr val="accent1"/>
                </a:solidFill>
              </a:rPr>
              <a:t>H</a:t>
            </a:r>
            <a:r>
              <a:rPr lang="it-IT" sz="2800" baseline="-25000" dirty="0">
                <a:solidFill>
                  <a:schemeClr val="accent1"/>
                </a:solidFill>
              </a:rPr>
              <a:t>4</a:t>
            </a:r>
            <a:endParaRPr lang="en-GB" sz="2800" baseline="-25000" dirty="0">
              <a:solidFill>
                <a:schemeClr val="accent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438776" y="2960913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C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440136" y="4963881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H</a:t>
            </a:r>
            <a:endParaRPr lang="en-GB" sz="2800" dirty="0">
              <a:solidFill>
                <a:schemeClr val="accent1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340930" y="3821085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protons only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340930" y="5832825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protons only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6340930" y="1676439"/>
            <a:ext cx="1719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protons only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196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wla\OneDrive\Documenti\n_TOF\ND2019\img\Efirstsc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71" y="1019175"/>
            <a:ext cx="8601979" cy="514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855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23</a:t>
            </a:fld>
            <a:endParaRPr lang="de-DE" dirty="0"/>
          </a:p>
        </p:txBody>
      </p:sp>
      <p:pic>
        <p:nvPicPr>
          <p:cNvPr id="1026" name="Picture 2" descr="C:\Users\newla\OneDrive\Documenti\n_TOF\ND2019\img\Efirstsili_sumNichol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878647"/>
            <a:ext cx="8534399" cy="5107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2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newla\OneDrive\Documenti\n_TOF\ND2019\img\Si2_20xdeuto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1493" cy="463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newla\OneDrive\Documenti\n_TOF\ND2019\img\Si1_20xdeuto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5" y="2238375"/>
            <a:ext cx="3040893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newla\OneDrive\Documenti\n_TOF\ND2019\img\Sci1_20xdeuton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760" y="0"/>
            <a:ext cx="3237079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937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605" y="-231757"/>
            <a:ext cx="7886701" cy="1325563"/>
          </a:xfrm>
        </p:spPr>
        <p:txBody>
          <a:bodyPr/>
          <a:lstStyle/>
          <a:p>
            <a:r>
              <a:rPr lang="en-US" dirty="0"/>
              <a:t>Context (cont’d)</a:t>
            </a:r>
          </a:p>
        </p:txBody>
      </p:sp>
      <p:pic>
        <p:nvPicPr>
          <p:cNvPr id="3074" name="Picture 2" descr="C:\Users\newla\OneDrive\Documenti\n_TOF\ND2019\img\motivati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1" y="629722"/>
            <a:ext cx="4266052" cy="305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ewla\OneDrive\Documenti\n_TOF\ND2019\img\motivation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0" y="3541491"/>
            <a:ext cx="4244373" cy="301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newla\OneDrive\Documenti\n_TOF\ND2019\img\logo_nto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768" y="17913"/>
            <a:ext cx="1350266" cy="9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90525" y="6549339"/>
            <a:ext cx="37301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From: M. </a:t>
            </a:r>
            <a:r>
              <a:rPr lang="en-US" sz="1200" dirty="0" err="1"/>
              <a:t>Barbagallo</a:t>
            </a:r>
            <a:r>
              <a:rPr lang="en-US" sz="1200" dirty="0"/>
              <a:t> et al., Eur. Phys. J. A 49, 156, (2013).</a:t>
            </a:r>
          </a:p>
          <a:p>
            <a:pPr algn="just"/>
            <a:endParaRPr lang="en-US" sz="1500" dirty="0"/>
          </a:p>
          <a:p>
            <a:endParaRPr lang="en-US" sz="1500" dirty="0"/>
          </a:p>
        </p:txBody>
      </p:sp>
      <p:sp>
        <p:nvSpPr>
          <p:cNvPr id="5" name="Ovale 4"/>
          <p:cNvSpPr/>
          <p:nvPr/>
        </p:nvSpPr>
        <p:spPr>
          <a:xfrm>
            <a:off x="3495967" y="4567254"/>
            <a:ext cx="581893" cy="877455"/>
          </a:xfrm>
          <a:prstGeom prst="ellipse">
            <a:avLst/>
          </a:prstGeom>
          <a:solidFill>
            <a:srgbClr val="FFC000">
              <a:alpha val="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7" name="Picture 5" descr="C:\Users\newla\OneDrive\Documenti\n_TOF\ND2019\img\Exp-sche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89" y="3802744"/>
            <a:ext cx="4557656" cy="19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4505389" y="1077877"/>
            <a:ext cx="43124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/>
              <a:t>Measurement of the </a:t>
            </a:r>
            <a:r>
              <a:rPr lang="en-GB" sz="2400" b="1" baseline="30000" dirty="0"/>
              <a:t>235</a:t>
            </a:r>
            <a:r>
              <a:rPr lang="en-GB" sz="2400" b="1" dirty="0"/>
              <a:t>U(</a:t>
            </a:r>
            <a:r>
              <a:rPr lang="en-GB" sz="2400" b="1" dirty="0" err="1"/>
              <a:t>n,f</a:t>
            </a:r>
            <a:r>
              <a:rPr lang="en-GB" sz="2400" b="1" dirty="0"/>
              <a:t>) cross section relative to n-p scattering up to 1 GeV at </a:t>
            </a:r>
            <a:r>
              <a:rPr lang="en-GB" sz="2400" b="1" dirty="0" err="1"/>
              <a:t>n_TOF</a:t>
            </a:r>
            <a:r>
              <a:rPr lang="en-GB" sz="2400" b="1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2 Fission chambers: IC + PPAC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000" dirty="0"/>
              <a:t>3 Proton Recoil Telescopes (PRT) for n-p scattering (2 on a thin target one on a thick one).</a:t>
            </a:r>
            <a:r>
              <a:rPr lang="en-GB" sz="2400" b="1" dirty="0"/>
              <a:t>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496628" y="5100176"/>
            <a:ext cx="1595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>
                <a:solidFill>
                  <a:srgbClr val="0070C0"/>
                </a:solidFill>
              </a:rPr>
              <a:t>Courtesy of A. Manna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862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633" y="74849"/>
            <a:ext cx="7886701" cy="1325563"/>
          </a:xfrm>
        </p:spPr>
        <p:txBody>
          <a:bodyPr/>
          <a:lstStyle/>
          <a:p>
            <a:r>
              <a:rPr lang="en-US" dirty="0"/>
              <a:t>Aim</a:t>
            </a:r>
            <a:r>
              <a:rPr lang="it-IT" dirty="0"/>
              <a:t> of the work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240" y="1110850"/>
            <a:ext cx="5396589" cy="2791091"/>
          </a:xfrm>
        </p:spPr>
        <p:txBody>
          <a:bodyPr>
            <a:noAutofit/>
          </a:bodyPr>
          <a:lstStyle/>
          <a:p>
            <a:r>
              <a:rPr lang="en-US" sz="2600" dirty="0"/>
              <a:t>INFN-PRT detectors characterization</a:t>
            </a:r>
          </a:p>
          <a:p>
            <a:r>
              <a:rPr lang="en-US" sz="2600" dirty="0"/>
              <a:t>Background estimation</a:t>
            </a:r>
          </a:p>
          <a:p>
            <a:r>
              <a:rPr lang="en-US" sz="2600" dirty="0"/>
              <a:t>Multiple-scattering</a:t>
            </a:r>
          </a:p>
          <a:p>
            <a:r>
              <a:rPr lang="en-US" sz="2600" dirty="0"/>
              <a:t>Efficiency determination</a:t>
            </a:r>
          </a:p>
          <a:p>
            <a:r>
              <a:rPr lang="en-US" sz="2600" dirty="0"/>
              <a:t>Uncertainty quantification</a:t>
            </a:r>
          </a:p>
        </p:txBody>
      </p:sp>
      <p:pic>
        <p:nvPicPr>
          <p:cNvPr id="4098" name="Picture 2" descr="C:\Users\newla\OneDrive\Documenti\n_TOF\ND2019\img\G4-PRT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91" y="3562350"/>
            <a:ext cx="4874717" cy="222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ewla\OneDrive\Documenti\n_TOF\ND2019\img\logo_geant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66" y="2325603"/>
            <a:ext cx="2798367" cy="88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65100" y="4105136"/>
            <a:ext cx="41529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 Monte Carlo simulation application has been developed to support the INFN-PRT experimental measurements using the Geant4 toolkit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032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4355" y="2079620"/>
            <a:ext cx="6480808" cy="3063880"/>
          </a:xfrm>
        </p:spPr>
        <p:txBody>
          <a:bodyPr>
            <a:noAutofit/>
          </a:bodyPr>
          <a:lstStyle/>
          <a:p>
            <a:r>
              <a:rPr lang="en-US" sz="3600" dirty="0"/>
              <a:t>PRT description</a:t>
            </a:r>
          </a:p>
          <a:p>
            <a:r>
              <a:rPr lang="en-US" sz="3600" dirty="0"/>
              <a:t>Monte Carlo application development using Geant4 </a:t>
            </a:r>
          </a:p>
          <a:p>
            <a:r>
              <a:rPr lang="en-US" sz="3600" dirty="0"/>
              <a:t>Preliminary Results</a:t>
            </a:r>
          </a:p>
          <a:p>
            <a:r>
              <a:rPr lang="en-US" sz="3600" dirty="0" smtClean="0"/>
              <a:t>Outlook</a:t>
            </a:r>
            <a:endParaRPr lang="en-US" sz="360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403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8103" y="-242308"/>
            <a:ext cx="7886701" cy="1325563"/>
          </a:xfrm>
        </p:spPr>
        <p:txBody>
          <a:bodyPr/>
          <a:lstStyle/>
          <a:p>
            <a:r>
              <a:rPr lang="en-US" dirty="0"/>
              <a:t>PRT (Proton Recoil Telescope)</a:t>
            </a:r>
          </a:p>
        </p:txBody>
      </p:sp>
      <p:grpSp>
        <p:nvGrpSpPr>
          <p:cNvPr id="8" name="Gruppo 7"/>
          <p:cNvGrpSpPr/>
          <p:nvPr/>
        </p:nvGrpSpPr>
        <p:grpSpPr>
          <a:xfrm>
            <a:off x="695135" y="2799206"/>
            <a:ext cx="1924240" cy="544695"/>
            <a:chOff x="1259830" y="4503420"/>
            <a:chExt cx="1455622" cy="646331"/>
          </a:xfrm>
        </p:grpSpPr>
        <p:sp>
          <p:nvSpPr>
            <p:cNvPr id="4" name="CasellaDiTesto 3"/>
            <p:cNvSpPr txBox="1"/>
            <p:nvPr/>
          </p:nvSpPr>
          <p:spPr>
            <a:xfrm>
              <a:off x="1259830" y="4503420"/>
              <a:ext cx="14556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n + p      n + p</a:t>
              </a:r>
              <a:r>
                <a:rPr lang="it-IT" dirty="0"/>
                <a:t> </a:t>
              </a:r>
              <a:endParaRPr lang="en-GB" dirty="0"/>
            </a:p>
          </p:txBody>
        </p:sp>
        <p:cxnSp>
          <p:nvCxnSpPr>
            <p:cNvPr id="6" name="Connettore 2 5"/>
            <p:cNvCxnSpPr/>
            <p:nvPr/>
          </p:nvCxnSpPr>
          <p:spPr>
            <a:xfrm>
              <a:off x="1714587" y="4742937"/>
              <a:ext cx="15701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CasellaDiTesto 8"/>
          <p:cNvSpPr txBox="1"/>
          <p:nvPr/>
        </p:nvSpPr>
        <p:spPr>
          <a:xfrm>
            <a:off x="-3" y="3030921"/>
            <a:ext cx="4057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Pure Hydrogen cannot be used as a target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Polyethylene is used instead </a:t>
            </a:r>
            <a:r>
              <a:rPr lang="en-US" dirty="0"/>
              <a:t>(C</a:t>
            </a:r>
            <a:r>
              <a:rPr lang="en-US" baseline="-25000" dirty="0"/>
              <a:t>2</a:t>
            </a:r>
            <a:r>
              <a:rPr lang="en-US" dirty="0"/>
              <a:t>H</a:t>
            </a:r>
            <a:r>
              <a:rPr lang="en-US" baseline="-25000" dirty="0"/>
              <a:t>4</a:t>
            </a:r>
            <a:r>
              <a:rPr lang="en-US" dirty="0"/>
              <a:t>)</a:t>
            </a:r>
          </a:p>
        </p:txBody>
      </p:sp>
      <p:pic>
        <p:nvPicPr>
          <p:cNvPr id="5124" name="Picture 4" descr="C:\Users\newla\OneDrive\Documenti\n_TOF\ND2019\img\H-Creac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42" y="5486379"/>
            <a:ext cx="3294407" cy="13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" y="3995831"/>
            <a:ext cx="3980222" cy="279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7" y="680775"/>
            <a:ext cx="3446853" cy="2232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uppo 14"/>
          <p:cNvGrpSpPr/>
          <p:nvPr/>
        </p:nvGrpSpPr>
        <p:grpSpPr>
          <a:xfrm>
            <a:off x="4959934" y="676324"/>
            <a:ext cx="3519055" cy="1751589"/>
            <a:chOff x="6840682" y="787732"/>
            <a:chExt cx="4692073" cy="1751589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840682" y="787732"/>
              <a:ext cx="46920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Particle discrimination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sellaDiTesto 11"/>
                <p:cNvSpPr txBox="1"/>
                <p:nvPr/>
              </p:nvSpPr>
              <p:spPr>
                <a:xfrm>
                  <a:off x="7808365" y="1200497"/>
                  <a:ext cx="26934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∝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2" name="CasellaDiTes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08365" y="1200497"/>
                  <a:ext cx="269347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sellaDiTesto 13"/>
                <p:cNvSpPr txBox="1"/>
                <p:nvPr/>
              </p:nvSpPr>
              <p:spPr>
                <a:xfrm>
                  <a:off x="7208983" y="1615991"/>
                  <a:ext cx="3777672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a14:m>
                  <a:r>
                    <a:rPr lang="en-GB" dirty="0"/>
                    <a:t> : material characteristics</a:t>
                  </a:r>
                </a:p>
                <a:p>
                  <a14:m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𝑧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𝑀</m:t>
                      </m:r>
                      <m:r>
                        <a:rPr lang="it-IT" b="0" i="1" smtClean="0">
                          <a:latin typeface="Cambria Math"/>
                        </a:rPr>
                        <m:t>, </m:t>
                      </m:r>
                      <m:r>
                        <a:rPr lang="it-IT" b="0" i="1" smtClean="0">
                          <a:latin typeface="Cambria Math"/>
                        </a:rPr>
                        <m:t>𝐸</m:t>
                      </m:r>
                    </m:oMath>
                  </a14:m>
                  <a:r>
                    <a:rPr lang="en-GB" dirty="0"/>
                    <a:t> : interacting particle properties</a:t>
                  </a:r>
                </a:p>
              </p:txBody>
            </p:sp>
          </mc:Choice>
          <mc:Fallback xmlns="">
            <p:sp>
              <p:nvSpPr>
                <p:cNvPr id="14" name="CasellaDiTes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8982" y="1615991"/>
                  <a:ext cx="3777672" cy="646331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4717" r="-968" b="-141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1278649" y="1781582"/>
                <a:ext cx="14824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𝐸</m:t>
                    </m:r>
                  </m:oMath>
                </a14:m>
                <a:r>
                  <a:rPr lang="en-GB" dirty="0"/>
                  <a:t>-detector</a:t>
                </a:r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8649" y="1781582"/>
                <a:ext cx="1482430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1657255" y="2564223"/>
                <a:ext cx="14599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GB" dirty="0"/>
                  <a:t>-detector </a:t>
                </a:r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255" y="2564223"/>
                <a:ext cx="1459908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8" name="Picture 8" descr="C:\Users\newla\OneDrive\Documenti\n_TOF\ND2019\img\2D-descripti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74" y="2172201"/>
            <a:ext cx="2547559" cy="205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ewla\OneDrive\Documenti\n_TOF\ND2019\img\2D-description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008" y="2172201"/>
            <a:ext cx="2595992" cy="20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4224345"/>
            <a:ext cx="2422073" cy="131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62" y="4205873"/>
            <a:ext cx="2424538" cy="137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7286676" y="5837095"/>
                <a:ext cx="1666824" cy="396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/>
                            </a:rPr>
                            <m:t>𝑐𝑜𝑠</m:t>
                          </m:r>
                        </m:e>
                        <m:sup>
                          <m:r>
                            <a:rPr lang="it-IT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it-IT" b="0" i="1" smtClean="0"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6676" y="5837095"/>
                <a:ext cx="1666824" cy="396262"/>
              </a:xfrm>
              <a:prstGeom prst="rect">
                <a:avLst/>
              </a:prstGeom>
              <a:blipFill rotWithShape="1">
                <a:blip r:embed="rId13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6</a:t>
            </a:fld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229101" y="4064495"/>
            <a:ext cx="49149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9</a:t>
            </a:r>
            <a:r>
              <a:rPr lang="en-GB" dirty="0"/>
              <a:t>Be +a : Q =-5.7; </a:t>
            </a:r>
            <a:r>
              <a:rPr lang="en-GB" dirty="0" err="1"/>
              <a:t>th</a:t>
            </a:r>
            <a:r>
              <a:rPr lang="en-GB" dirty="0"/>
              <a:t>=6.18 MeV</a:t>
            </a:r>
          </a:p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12</a:t>
            </a:r>
            <a:r>
              <a:rPr lang="en-GB" dirty="0"/>
              <a:t>B +p : Q =-12.6; </a:t>
            </a:r>
            <a:r>
              <a:rPr lang="en-GB" dirty="0" err="1"/>
              <a:t>th</a:t>
            </a:r>
            <a:r>
              <a:rPr lang="en-GB" dirty="0"/>
              <a:t>=13.6 MeV</a:t>
            </a:r>
          </a:p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11</a:t>
            </a:r>
            <a:r>
              <a:rPr lang="en-GB" dirty="0"/>
              <a:t>B +d : Q =-13.7; </a:t>
            </a:r>
            <a:r>
              <a:rPr lang="en-GB" dirty="0" err="1"/>
              <a:t>th</a:t>
            </a:r>
            <a:r>
              <a:rPr lang="en-GB" dirty="0"/>
              <a:t>=14.9 MeV</a:t>
            </a:r>
          </a:p>
          <a:p>
            <a:r>
              <a:rPr lang="en-GB" dirty="0"/>
              <a:t>n+</a:t>
            </a:r>
            <a:r>
              <a:rPr lang="en-GB" baseline="30000" dirty="0"/>
              <a:t>12</a:t>
            </a:r>
            <a:r>
              <a:rPr lang="en-GB" dirty="0"/>
              <a:t>C —&gt; </a:t>
            </a:r>
            <a:r>
              <a:rPr lang="en-GB" baseline="30000" dirty="0"/>
              <a:t>10</a:t>
            </a:r>
            <a:r>
              <a:rPr lang="en-GB" dirty="0"/>
              <a:t>B +t : Q =-18.9; </a:t>
            </a:r>
            <a:r>
              <a:rPr lang="en-GB" dirty="0" err="1"/>
              <a:t>th</a:t>
            </a:r>
            <a:r>
              <a:rPr lang="en-GB" dirty="0"/>
              <a:t>=20.5 MeV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0223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-14697" y="-271299"/>
            <a:ext cx="8993307" cy="1325563"/>
          </a:xfrm>
        </p:spPr>
        <p:txBody>
          <a:bodyPr/>
          <a:lstStyle/>
          <a:p>
            <a:r>
              <a:rPr lang="en-US" dirty="0"/>
              <a:t>PRT (Proton Recoil Telescope) (cont’d)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8493" y="712874"/>
            <a:ext cx="5964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INFN-PRT Description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4" y="1518746"/>
            <a:ext cx="3551956" cy="319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7775" y="5846409"/>
            <a:ext cx="3830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PRT-H towards the thick target is identical, without Si detectors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114348"/>
            <a:ext cx="5425785" cy="356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/>
              <p:cNvSpPr txBox="1"/>
              <p:nvPr/>
            </p:nvSpPr>
            <p:spPr>
              <a:xfrm>
                <a:off x="3248890" y="1193587"/>
                <a:ext cx="557125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Coincidences</a:t>
                </a:r>
                <a:r>
                  <a:rPr lang="it-IT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1° &amp; 2°  Silicon                        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&lt;15</m:t>
                    </m:r>
                    <m:r>
                      <a:rPr lang="en-US" b="0" i="1" smtClean="0">
                        <a:latin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    + 1</a:t>
                </a:r>
                <a:r>
                  <a:rPr lang="en-US" dirty="0"/>
                  <a:t>° Scintillator                   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15</m:t>
                    </m:r>
                    <m:r>
                      <a:rPr lang="en-US" b="0" i="1" smtClean="0">
                        <a:latin typeface="Cambria Math"/>
                      </a:rPr>
                      <m:t>−35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       + 2° Scintillator               </a:t>
                </a:r>
                <a:r>
                  <a:rPr lang="it-IT" dirty="0"/>
                  <a:t>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it-IT" i="1">
                        <a:latin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</a:rPr>
                      <m:t>3</m:t>
                    </m:r>
                    <m:r>
                      <a:rPr lang="it-IT" i="1">
                        <a:latin typeface="Cambria Math"/>
                      </a:rPr>
                      <m:t>5−</m:t>
                    </m:r>
                    <m:r>
                      <a:rPr lang="it-IT" b="0" i="1" smtClean="0">
                        <a:latin typeface="Cambria Math"/>
                      </a:rPr>
                      <m:t>70</m:t>
                    </m:r>
                    <m:r>
                      <a:rPr lang="it-IT" i="1">
                        <a:latin typeface="Cambria Math"/>
                      </a:rPr>
                      <m:t>𝑀𝑒𝑉</m:t>
                    </m:r>
                  </m:oMath>
                </a14:m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dirty="0"/>
                  <a:t>           + 3°  </a:t>
                </a:r>
                <a:r>
                  <a:rPr lang="en-US" dirty="0"/>
                  <a:t>Scintillator           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70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130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              + 4° Scintillator         </a:t>
                </a:r>
                <a:r>
                  <a:rPr lang="it-IT" dirty="0"/>
                  <a:t>-&gt;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&gt;</m:t>
                    </m:r>
                    <m:r>
                      <a:rPr lang="en-US" i="1">
                        <a:latin typeface="Cambria Math"/>
                      </a:rPr>
                      <m:t>1</m:t>
                    </m:r>
                    <m:r>
                      <a:rPr lang="it-IT" b="0" i="1" smtClean="0">
                        <a:latin typeface="Cambria Math"/>
                      </a:rPr>
                      <m:t>30</m:t>
                    </m:r>
                    <m:r>
                      <a:rPr lang="en-US" i="1">
                        <a:latin typeface="Cambria Math"/>
                      </a:rPr>
                      <m:t>𝑀𝑒𝑉</m:t>
                    </m:r>
                  </m:oMath>
                </a14:m>
                <a:endParaRPr lang="it-IT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7" name="CasellaDiTes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890" y="1193587"/>
                <a:ext cx="5571259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985" t="-15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7</a:t>
            </a:fld>
            <a:endParaRPr lang="de-DE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161067" y="3224912"/>
            <a:ext cx="1192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PRT-L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9768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newla\OneDrive\Documenti\n_TOF\ND2019\img\G4-simpl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0" y="2100553"/>
            <a:ext cx="3984803" cy="170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63" y="-231556"/>
            <a:ext cx="7886701" cy="1325563"/>
          </a:xfrm>
        </p:spPr>
        <p:txBody>
          <a:bodyPr/>
          <a:lstStyle/>
          <a:p>
            <a:r>
              <a:rPr lang="en-US" dirty="0"/>
              <a:t>Physics Lists (PL)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8215" y="757308"/>
            <a:ext cx="42256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SIMPLIFIED GEOMETRY: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0.5cm thick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 3x3x0.03cm</a:t>
            </a:r>
            <a:r>
              <a:rPr lang="en-US" sz="1600" baseline="30000" dirty="0"/>
              <a:t>3</a:t>
            </a:r>
            <a:r>
              <a:rPr lang="en-US" sz="1600" dirty="0"/>
              <a:t> </a:t>
            </a:r>
            <a:r>
              <a:rPr lang="en-US" sz="1600" dirty="0" err="1"/>
              <a:t>Sci</a:t>
            </a:r>
            <a:r>
              <a:rPr lang="en-US" sz="1600" dirty="0"/>
              <a:t> 3x3x3cm</a:t>
            </a:r>
            <a:r>
              <a:rPr lang="en-US" sz="1600" baseline="30000" dirty="0"/>
              <a:t>3</a:t>
            </a:r>
            <a:r>
              <a:rPr lang="en-US" sz="1600" dirty="0"/>
              <a:t> @16cm (gap 2cm), angle -25°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0" y="3844059"/>
                <a:ext cx="46135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10</a:t>
                </a:r>
                <a:r>
                  <a:rPr lang="en-US" baseline="30000" dirty="0"/>
                  <a:t>9</a:t>
                </a:r>
                <a:r>
                  <a:rPr lang="en-US" dirty="0"/>
                  <a:t> neutrons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Gaussian profile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𝜎</m:t>
                    </m:r>
                  </m:oMath>
                </a14:m>
                <a:r>
                  <a:rPr lang="en-US" dirty="0"/>
                  <a:t>=0.5cm)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Polyethylene (H or C, see in the following)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Simple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𝑬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it-IT" b="1" i="1" smtClean="0"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en-US" b="1" dirty="0"/>
                  <a:t> detector </a:t>
                </a:r>
                <a:r>
                  <a:rPr lang="en-US" dirty="0"/>
                  <a:t>(Si + plastic scintillator)</a:t>
                </a:r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4059"/>
                <a:ext cx="4613565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793" t="-2066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sellaDiTesto 5"/>
          <p:cNvSpPr txBox="1"/>
          <p:nvPr/>
        </p:nvSpPr>
        <p:spPr>
          <a:xfrm>
            <a:off x="4371974" y="190500"/>
            <a:ext cx="45642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n-p scattering Arndt Evaluation: NEANDC/INDC standard for x-sec measurements  20-350MeV</a:t>
            </a:r>
          </a:p>
        </p:txBody>
      </p:sp>
      <p:grpSp>
        <p:nvGrpSpPr>
          <p:cNvPr id="10" name="Gruppo 9"/>
          <p:cNvGrpSpPr/>
          <p:nvPr/>
        </p:nvGrpSpPr>
        <p:grpSpPr>
          <a:xfrm>
            <a:off x="19051" y="5293561"/>
            <a:ext cx="4613564" cy="923330"/>
            <a:chOff x="1" y="5245936"/>
            <a:chExt cx="4440380" cy="923330"/>
          </a:xfrm>
        </p:grpSpPr>
        <p:sp>
          <p:nvSpPr>
            <p:cNvPr id="7" name="CasellaDiTesto 6"/>
            <p:cNvSpPr txBox="1"/>
            <p:nvPr/>
          </p:nvSpPr>
          <p:spPr>
            <a:xfrm>
              <a:off x="1" y="5245936"/>
              <a:ext cx="44403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                    the </a:t>
              </a:r>
              <a:r>
                <a:rPr lang="en-US" b="1" dirty="0">
                  <a:solidFill>
                    <a:srgbClr val="FF0000"/>
                  </a:solidFill>
                </a:rPr>
                <a:t>PLs ARE DEFINED BY THE USER (app. developer) AND THEY ARE PROBLEM-DEPENDENT</a:t>
              </a:r>
            </a:p>
          </p:txBody>
        </p:sp>
        <p:pic>
          <p:nvPicPr>
            <p:cNvPr id="8196" name="Picture 4" descr="C:\Users\newla\OneDrive\Documenti\n_TOF\ND2019\img\logo_geant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45" y="5265199"/>
              <a:ext cx="887579" cy="32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sellaDiTesto 8"/>
          <p:cNvSpPr txBox="1"/>
          <p:nvPr/>
        </p:nvSpPr>
        <p:spPr>
          <a:xfrm>
            <a:off x="4388429" y="5102611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Drawback: </a:t>
            </a:r>
            <a:r>
              <a:rPr lang="en-US" b="1" dirty="0"/>
              <a:t>INCL++</a:t>
            </a:r>
            <a:r>
              <a:rPr lang="en-US" dirty="0"/>
              <a:t> and </a:t>
            </a:r>
            <a:r>
              <a:rPr lang="en-US" b="1" dirty="0"/>
              <a:t>Arndt</a:t>
            </a:r>
            <a:r>
              <a:rPr lang="en-US" dirty="0"/>
              <a:t> slow down the calculation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+10% </a:t>
            </a:r>
            <a:r>
              <a:rPr lang="en-US" dirty="0"/>
              <a:t>in CPU time for INCL++ vs BERT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+13% </a:t>
            </a:r>
            <a:r>
              <a:rPr lang="en-US" dirty="0"/>
              <a:t>for INCL++/Arndt vs BERT</a:t>
            </a:r>
          </a:p>
          <a:p>
            <a:r>
              <a:rPr lang="en-US" dirty="0"/>
              <a:t>(1E8n, simplified geometry, single thread)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362449" y="1008495"/>
            <a:ext cx="48863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Elastic Scattering Model (custom)</a:t>
            </a:r>
            <a:r>
              <a:rPr lang="en-US" dirty="0"/>
              <a:t> -&gt; forces Arndt 1998-evaluation data (tables between 10 and 1200MeV) </a:t>
            </a:r>
            <a:r>
              <a:rPr lang="en-US" b="1" dirty="0"/>
              <a:t>for n-p scattering only </a:t>
            </a:r>
          </a:p>
        </p:txBody>
      </p:sp>
      <p:pic>
        <p:nvPicPr>
          <p:cNvPr id="3074" name="Picture 2" descr="C:\Users\newla\OneDrive\Documenti\n_TOF\ND2019\img\Edep1_PhL_linsc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87" y="1883436"/>
            <a:ext cx="4627092" cy="314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ewla\OneDrive\Documenti\n_TOF\ND2019\img\Edep1_Ph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326" y="1900429"/>
            <a:ext cx="4622328" cy="314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8</a:t>
            </a:fld>
            <a:endParaRPr lang="de-DE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097854" y="3171753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n@50MeV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1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3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574960"/>
              </p:ext>
            </p:extLst>
          </p:nvPr>
        </p:nvGraphicFramePr>
        <p:xfrm>
          <a:off x="159327" y="932633"/>
          <a:ext cx="8689399" cy="14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1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754">
                <a:tc>
                  <a:txBody>
                    <a:bodyPr/>
                    <a:lstStyle/>
                    <a:p>
                      <a:r>
                        <a:rPr lang="en-US" dirty="0"/>
                        <a:t>Physics List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particle  </a:t>
                      </a:r>
                      <a:endParaRPr lang="en-US" dirty="0"/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Deuterons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988">
                <a:tc>
                  <a:txBody>
                    <a:bodyPr/>
                    <a:lstStyle/>
                    <a:p>
                      <a:r>
                        <a:rPr lang="en-US" dirty="0"/>
                        <a:t>BERT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76700+/-300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(7830)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76200+/-300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450+/-20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027">
                <a:tc>
                  <a:txBody>
                    <a:bodyPr/>
                    <a:lstStyle/>
                    <a:p>
                      <a:r>
                        <a:rPr lang="en-US" dirty="0"/>
                        <a:t>BIC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82600+/-300(85200)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82100+/-300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430+/-20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19">
                <a:tc>
                  <a:txBody>
                    <a:bodyPr/>
                    <a:lstStyle/>
                    <a:p>
                      <a:r>
                        <a:rPr lang="en-US" dirty="0"/>
                        <a:t>INCLXX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85800+/-300(89200)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83600+/-300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1970+/-40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7752033"/>
              </p:ext>
            </p:extLst>
          </p:nvPr>
        </p:nvGraphicFramePr>
        <p:xfrm>
          <a:off x="163277" y="2636607"/>
          <a:ext cx="8656873" cy="1463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0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5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2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Physics List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particle  </a:t>
                      </a:r>
                      <a:endParaRPr lang="en-US" dirty="0"/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Deuterons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BERT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6790+/-80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6120+/-80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610+/-30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BIC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13700+/-100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13100+/-100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530+/-20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835">
                <a:tc>
                  <a:txBody>
                    <a:bodyPr/>
                    <a:lstStyle/>
                    <a:p>
                      <a:r>
                        <a:rPr lang="en-US" dirty="0"/>
                        <a:t>INCLXX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17600+/-100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14900+/-100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2500+/-50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45873"/>
              </p:ext>
            </p:extLst>
          </p:nvPr>
        </p:nvGraphicFramePr>
        <p:xfrm>
          <a:off x="183963" y="4320097"/>
          <a:ext cx="8607613" cy="1463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46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0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Physics List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Any</a:t>
                      </a:r>
                      <a:r>
                        <a:rPr lang="en-US" baseline="0" dirty="0"/>
                        <a:t> particle  </a:t>
                      </a:r>
                      <a:endParaRPr lang="en-US" dirty="0"/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Protons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Deuterons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BERT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71583+/-300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71566+/-300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2+/-1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BIC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71582+/-300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71538+/-300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19+/-4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INCLXX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71600+/-300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71581+/-300</a:t>
                      </a:r>
                    </a:p>
                  </a:txBody>
                  <a:tcPr marL="68581" marR="68581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6+/-3</a:t>
                      </a:r>
                    </a:p>
                  </a:txBody>
                  <a:tcPr marL="68581" marR="6858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221676" y="5865096"/>
            <a:ext cx="3692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SIMPLIFIED GEOMETRY</a:t>
            </a:r>
          </a:p>
          <a:p>
            <a:r>
              <a:rPr lang="en-US" b="1" dirty="0">
                <a:solidFill>
                  <a:srgbClr val="FF0000"/>
                </a:solidFill>
              </a:rPr>
              <a:t>n @50MeV</a:t>
            </a:r>
          </a:p>
          <a:p>
            <a:r>
              <a:rPr lang="en-US" b="1" dirty="0">
                <a:solidFill>
                  <a:srgbClr val="FF0000"/>
                </a:solidFill>
              </a:rPr>
              <a:t>Threshold 200keV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972423" y="1582627"/>
            <a:ext cx="1170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C</a:t>
            </a:r>
            <a:r>
              <a:rPr lang="it-IT" sz="2800" baseline="-25000" dirty="0">
                <a:solidFill>
                  <a:srgbClr val="FF0000"/>
                </a:solidFill>
              </a:rPr>
              <a:t>2</a:t>
            </a:r>
            <a:r>
              <a:rPr lang="it-IT" sz="2800" dirty="0">
                <a:solidFill>
                  <a:srgbClr val="FF0000"/>
                </a:solidFill>
              </a:rPr>
              <a:t>H</a:t>
            </a:r>
            <a:r>
              <a:rPr lang="it-IT" sz="2800" baseline="-25000" dirty="0">
                <a:solidFill>
                  <a:srgbClr val="FF0000"/>
                </a:solidFill>
              </a:rPr>
              <a:t>4</a:t>
            </a:r>
            <a:endParaRPr lang="en-GB" sz="2800" baseline="-250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142514" y="3310333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C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153399" y="4932301"/>
            <a:ext cx="544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H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9</a:t>
            </a:fld>
            <a:endParaRPr lang="de-DE" dirty="0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76200" y="-94368"/>
            <a:ext cx="9582149" cy="961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Carbon contribution preliminary estimation</a:t>
            </a:r>
          </a:p>
        </p:txBody>
      </p:sp>
    </p:spTree>
    <p:extLst>
      <p:ext uri="{BB962C8B-B14F-4D97-AF65-F5344CB8AC3E}">
        <p14:creationId xmlns:p14="http://schemas.microsoft.com/office/powerpoint/2010/main" val="1158195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5998</TotalTime>
  <Words>1087</Words>
  <Application>Microsoft Office PowerPoint</Application>
  <PresentationFormat>Presentazione su schermo (4:3)</PresentationFormat>
  <Paragraphs>229</Paragraphs>
  <Slides>24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Courier New</vt:lpstr>
      <vt:lpstr>Office Theme</vt:lpstr>
      <vt:lpstr>Monte Carlo simulations and n-p differential scattering data measured with Recoil Proton Telescopes</vt:lpstr>
      <vt:lpstr>Context</vt:lpstr>
      <vt:lpstr>Context (cont’d)</vt:lpstr>
      <vt:lpstr>Aim of the work</vt:lpstr>
      <vt:lpstr>Outline</vt:lpstr>
      <vt:lpstr>PRT (Proton Recoil Telescope)</vt:lpstr>
      <vt:lpstr>PRT (Proton Recoil Telescope) (cont’d)</vt:lpstr>
      <vt:lpstr>Physics Lists (PL)</vt:lpstr>
      <vt:lpstr>Presentazione standard di PowerPoint</vt:lpstr>
      <vt:lpstr>Monte Carlo simulation development for detector characterization</vt:lpstr>
      <vt:lpstr>Statistical considerations</vt:lpstr>
      <vt:lpstr>Preliminary background calculations</vt:lpstr>
      <vt:lpstr>Presentazione standard di PowerPoint</vt:lpstr>
      <vt:lpstr>Comparisons to experimental data</vt:lpstr>
      <vt:lpstr>Cluster upgrade at Cloud@CNAF </vt:lpstr>
      <vt:lpstr>Computational needs</vt:lpstr>
      <vt:lpstr>Discussion with PTB Summary by E. Pirovano</vt:lpstr>
      <vt:lpstr>Conclusions and Outlook</vt:lpstr>
      <vt:lpstr>Presentazione standard di PowerPoint</vt:lpstr>
      <vt:lpstr>PRT detector characterization Particle identification capability</vt:lpstr>
      <vt:lpstr>Carbon contribution preliminary estimation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 simula</dc:title>
  <dc:creator/>
  <cp:lastModifiedBy>Nicholas Terranova</cp:lastModifiedBy>
  <cp:revision>256</cp:revision>
  <dcterms:created xsi:type="dcterms:W3CDTF">2012-07-30T23:18:30Z</dcterms:created>
  <dcterms:modified xsi:type="dcterms:W3CDTF">2019-06-19T15:42:30Z</dcterms:modified>
</cp:coreProperties>
</file>