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1568" r:id="rId2"/>
    <p:sldId id="1993" r:id="rId3"/>
    <p:sldId id="1972" r:id="rId4"/>
    <p:sldId id="2005" r:id="rId5"/>
    <p:sldId id="1970" r:id="rId6"/>
    <p:sldId id="1981" r:id="rId7"/>
    <p:sldId id="1992" r:id="rId8"/>
    <p:sldId id="2006" r:id="rId9"/>
    <p:sldId id="2007" r:id="rId10"/>
    <p:sldId id="2004" r:id="rId11"/>
    <p:sldId id="1997" r:id="rId12"/>
    <p:sldId id="2002" r:id="rId13"/>
    <p:sldId id="2003" r:id="rId14"/>
    <p:sldId id="1982" r:id="rId15"/>
    <p:sldId id="1990" r:id="rId16"/>
    <p:sldId id="1998" r:id="rId17"/>
    <p:sldId id="1999" r:id="rId18"/>
    <p:sldId id="1979" r:id="rId19"/>
  </p:sldIdLst>
  <p:sldSz cx="9144000" cy="5143500" type="screen16x9"/>
  <p:notesSz cx="6805613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orient="horz" pos="628" userDrawn="1">
          <p15:clr>
            <a:srgbClr val="A4A3A4"/>
          </p15:clr>
        </p15:guide>
        <p15:guide id="4" pos="5251" userDrawn="1">
          <p15:clr>
            <a:srgbClr val="A4A3A4"/>
          </p15:clr>
        </p15:guide>
        <p15:guide id="5" pos="8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7E"/>
    <a:srgbClr val="FF0000"/>
    <a:srgbClr val="009644"/>
    <a:srgbClr val="4F81BD"/>
    <a:srgbClr val="FFC000"/>
    <a:srgbClr val="17375E"/>
    <a:srgbClr val="C0C0C0"/>
    <a:srgbClr val="00FF00"/>
    <a:srgbClr val="990099"/>
    <a:srgbClr val="0036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70" autoAdjust="0"/>
    <p:restoredTop sz="88429" autoAdjust="0"/>
  </p:normalViewPr>
  <p:slideViewPr>
    <p:cSldViewPr>
      <p:cViewPr varScale="1">
        <p:scale>
          <a:sx n="82" d="100"/>
          <a:sy n="82" d="100"/>
        </p:scale>
        <p:origin x="774" y="78"/>
      </p:cViewPr>
      <p:guideLst>
        <p:guide orient="horz" pos="3240"/>
        <p:guide orient="horz" pos="628"/>
        <p:guide pos="5251"/>
        <p:guide pos="8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5" d="100"/>
        <a:sy n="75" d="100"/>
      </p:scale>
      <p:origin x="0" y="1136"/>
    </p:cViewPr>
  </p:sorterViewPr>
  <p:notesViewPr>
    <p:cSldViewPr>
      <p:cViewPr varScale="1">
        <p:scale>
          <a:sx n="77" d="100"/>
          <a:sy n="77" d="100"/>
        </p:scale>
        <p:origin x="-2208" y="-90"/>
      </p:cViewPr>
      <p:guideLst>
        <p:guide orient="horz" pos="3132"/>
        <p:guide pos="2144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8565" cy="496564"/>
          </a:xfrm>
          <a:prstGeom prst="rect">
            <a:avLst/>
          </a:prstGeom>
        </p:spPr>
        <p:txBody>
          <a:bodyPr vert="horz" lIns="92325" tIns="46162" rIns="92325" bIns="46162" rtlCol="0"/>
          <a:lstStyle>
            <a:lvl1pPr algn="l">
              <a:defRPr sz="1300"/>
            </a:lvl1pPr>
          </a:lstStyle>
          <a:p>
            <a:pPr>
              <a:defRPr/>
            </a:pPr>
            <a:r>
              <a:rPr lang="en-US"/>
              <a:t>This is a test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443" y="2"/>
            <a:ext cx="2948565" cy="496564"/>
          </a:xfrm>
          <a:prstGeom prst="rect">
            <a:avLst/>
          </a:prstGeom>
        </p:spPr>
        <p:txBody>
          <a:bodyPr vert="horz" lIns="92325" tIns="46162" rIns="92325" bIns="46162" rtlCol="0"/>
          <a:lstStyle>
            <a:lvl1pPr algn="r">
              <a:defRPr sz="1300"/>
            </a:lvl1pPr>
          </a:lstStyle>
          <a:p>
            <a:pPr>
              <a:defRPr/>
            </a:pPr>
            <a:fld id="{D0617223-37D1-4538-923C-6B117196357E}" type="datetimeFigureOut">
              <a:rPr lang="en-US"/>
              <a:pPr>
                <a:defRPr/>
              </a:pPr>
              <a:t>6/21/2019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936"/>
            <a:ext cx="2948565" cy="496564"/>
          </a:xfrm>
          <a:prstGeom prst="rect">
            <a:avLst/>
          </a:prstGeom>
        </p:spPr>
        <p:txBody>
          <a:bodyPr vert="horz" lIns="92325" tIns="46162" rIns="92325" bIns="46162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443" y="9445936"/>
            <a:ext cx="2948565" cy="496564"/>
          </a:xfrm>
          <a:prstGeom prst="rect">
            <a:avLst/>
          </a:prstGeom>
        </p:spPr>
        <p:txBody>
          <a:bodyPr vert="horz" lIns="92325" tIns="46162" rIns="92325" bIns="46162" rtlCol="0" anchor="b"/>
          <a:lstStyle>
            <a:lvl1pPr algn="r">
              <a:defRPr sz="1300"/>
            </a:lvl1pPr>
          </a:lstStyle>
          <a:p>
            <a:pPr>
              <a:defRPr/>
            </a:pPr>
            <a:fld id="{602268FF-81BF-4736-830D-281BB962F3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0901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50169" cy="49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97" tIns="48799" rIns="97597" bIns="48799" numCol="1" anchor="t" anchorCtr="0" compatLnSpc="1">
            <a:prstTxWarp prst="textNoShape">
              <a:avLst/>
            </a:prstTxWarp>
          </a:bodyPr>
          <a:lstStyle>
            <a:lvl1pPr algn="l" defTabSz="976145">
              <a:defRPr sz="1400"/>
            </a:lvl1pPr>
          </a:lstStyle>
          <a:p>
            <a:pPr>
              <a:defRPr/>
            </a:pPr>
            <a:r>
              <a:rPr lang="en-US"/>
              <a:t>This is a test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443" y="2"/>
            <a:ext cx="2948565" cy="49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97" tIns="48799" rIns="97597" bIns="48799" numCol="1" anchor="t" anchorCtr="0" compatLnSpc="1">
            <a:prstTxWarp prst="textNoShape">
              <a:avLst/>
            </a:prstTxWarp>
          </a:bodyPr>
          <a:lstStyle>
            <a:lvl1pPr algn="r" defTabSz="976145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3" y="746125"/>
            <a:ext cx="6630987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3769"/>
            <a:ext cx="5444490" cy="447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97" tIns="48799" rIns="97597" bIns="487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5936"/>
            <a:ext cx="2950169" cy="49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97" tIns="48799" rIns="97597" bIns="48799" numCol="1" anchor="b" anchorCtr="0" compatLnSpc="1">
            <a:prstTxWarp prst="textNoShape">
              <a:avLst/>
            </a:prstTxWarp>
          </a:bodyPr>
          <a:lstStyle>
            <a:lvl1pPr algn="l" defTabSz="976145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443" y="9445936"/>
            <a:ext cx="2948565" cy="49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97" tIns="48799" rIns="97597" bIns="48799" numCol="1" anchor="b" anchorCtr="0" compatLnSpc="1">
            <a:prstTxWarp prst="textNoShape">
              <a:avLst/>
            </a:prstTxWarp>
          </a:bodyPr>
          <a:lstStyle>
            <a:lvl1pPr algn="r" defTabSz="976145">
              <a:defRPr sz="1400"/>
            </a:lvl1pPr>
          </a:lstStyle>
          <a:p>
            <a:pPr>
              <a:defRPr/>
            </a:pPr>
            <a:fld id="{B16AB1AD-67F4-4C8E-A88E-285F0961BB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14033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6125"/>
            <a:ext cx="6630987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7243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19893" y="9720785"/>
            <a:ext cx="3077805" cy="512081"/>
          </a:xfrm>
          <a:ln>
            <a:miter lim="800000"/>
            <a:headEnd/>
            <a:tailEnd/>
          </a:ln>
        </p:spPr>
        <p:txBody>
          <a:bodyPr lIns="93075" tIns="46537" rIns="93075" bIns="46537"/>
          <a:lstStyle/>
          <a:p>
            <a:pPr>
              <a:defRPr/>
            </a:pPr>
            <a:fld id="{5BFD637F-9286-5748-9311-D21C796D2EB7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901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46125"/>
            <a:ext cx="6823075" cy="3838575"/>
          </a:xfrm>
          <a:solidFill>
            <a:srgbClr val="FFFFFF"/>
          </a:solidFill>
          <a:ln/>
        </p:spPr>
      </p:sp>
      <p:sp>
        <p:nvSpPr>
          <p:cNvPr id="901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45292" y="4853403"/>
            <a:ext cx="5208717" cy="4636685"/>
          </a:xfrm>
          <a:ln>
            <a:miter lim="800000"/>
            <a:headEnd/>
            <a:tailEnd/>
          </a:ln>
        </p:spPr>
        <p:txBody>
          <a:bodyPr wrap="none" lIns="99823" tIns="49912" rIns="99823" bIns="49912" anchor="ctr"/>
          <a:lstStyle/>
          <a:p>
            <a:pPr>
              <a:defRPr/>
            </a:pPr>
            <a:r>
              <a:rPr lang="de-DE" dirty="0" err="1" smtClean="0"/>
              <a:t>Mention</a:t>
            </a:r>
            <a:r>
              <a:rPr lang="de-DE" dirty="0" smtClean="0"/>
              <a:t> </a:t>
            </a:r>
            <a:r>
              <a:rPr lang="de-DE" dirty="0" err="1" smtClean="0"/>
              <a:t>signal</a:t>
            </a:r>
            <a:r>
              <a:rPr lang="de-DE" dirty="0" smtClean="0"/>
              <a:t> </a:t>
            </a:r>
            <a:r>
              <a:rPr lang="de-DE" dirty="0" err="1" smtClean="0"/>
              <a:t>generation</a:t>
            </a:r>
            <a:r>
              <a:rPr lang="de-DE" dirty="0" smtClean="0"/>
              <a:t> Add X </a:t>
            </a:r>
            <a:r>
              <a:rPr lang="de-DE" dirty="0" err="1" smtClean="0"/>
              <a:t>section</a:t>
            </a:r>
            <a:r>
              <a:rPr lang="de-DE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60830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9C265-F566-43B5-AF49-036FDDA9067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11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9C265-F566-43B5-AF49-036FDDA9067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00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344260"/>
            <a:ext cx="9144000" cy="729695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65000"/>
                  <a:alpha val="31000"/>
                </a:schemeClr>
              </a:gs>
              <a:gs pos="85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sz="1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360" y="421070"/>
            <a:ext cx="7162800" cy="45983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037285"/>
            <a:ext cx="7162800" cy="1077515"/>
          </a:xfrm>
        </p:spPr>
        <p:txBody>
          <a:bodyPr anchor="b"/>
          <a:lstStyle>
            <a:lvl1pPr marL="0" indent="0">
              <a:buNone/>
              <a:defRPr sz="1500" i="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244" y="-35845"/>
            <a:ext cx="1057276" cy="74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\\cern.ch\dfs\Users\f\flatorre\Documents\My Pictures\Cern3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6" y="-35845"/>
            <a:ext cx="744268" cy="74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877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262788"/>
          </a:xfrm>
        </p:spPr>
        <p:txBody>
          <a:bodyPr/>
          <a:lstStyle>
            <a:lvl1pPr>
              <a:defRPr sz="195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200150"/>
            <a:ext cx="3657600" cy="3262789"/>
          </a:xfrm>
        </p:spPr>
        <p:txBody>
          <a:bodyPr/>
          <a:lstStyle>
            <a:lvl1pPr>
              <a:defRPr sz="195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17/10/2016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CERN - EURADOS WG9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188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"/>
            <a:ext cx="9144000" cy="788306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177838"/>
            <a:ext cx="8229600" cy="400110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it-IT" dirty="0" smtClean="0"/>
              <a:t>Titolo della slide – </a:t>
            </a:r>
            <a:r>
              <a:rPr lang="it-IT" dirty="0" err="1" smtClean="0"/>
              <a:t>Arial</a:t>
            </a:r>
            <a:r>
              <a:rPr lang="it-IT" dirty="0" smtClean="0"/>
              <a:t> 26pt </a:t>
            </a:r>
            <a:endParaRPr lang="it-IT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939800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 smtClean="0"/>
              <a:t>Titolo di secondo livello 20pt </a:t>
            </a: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 hasCustomPrompt="1"/>
          </p:nvPr>
        </p:nvSpPr>
        <p:spPr>
          <a:xfrm>
            <a:off x="413413" y="1513047"/>
            <a:ext cx="8229599" cy="769441"/>
          </a:xfrm>
        </p:spPr>
        <p:txBody>
          <a:bodyPr wrap="square">
            <a:spAutoFit/>
          </a:bodyPr>
          <a:lstStyle>
            <a:lvl1pPr marL="457200" indent="-457200">
              <a:buFont typeface="+mj-lt"/>
              <a:buAutoNum type="arabicPeriod"/>
              <a:defRPr sz="2000" baseline="0"/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 smtClean="0"/>
              <a:t>Corpo del testo 20pt </a:t>
            </a:r>
            <a:r>
              <a:rPr lang="it-IT" dirty="0" err="1" smtClean="0"/>
              <a:t>Arial</a:t>
            </a:r>
            <a:r>
              <a:rPr lang="it-IT" dirty="0" smtClean="0"/>
              <a:t> regular</a:t>
            </a:r>
          </a:p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ipsum</a:t>
            </a:r>
            <a:r>
              <a:rPr lang="it-IT" dirty="0" smtClean="0"/>
              <a:t> </a:t>
            </a:r>
            <a:r>
              <a:rPr lang="it-IT" dirty="0" err="1" smtClean="0"/>
              <a:t>dolor</a:t>
            </a:r>
            <a:r>
              <a:rPr lang="it-IT" dirty="0" smtClean="0"/>
              <a:t> sic </a:t>
            </a:r>
            <a:r>
              <a:rPr lang="it-IT" dirty="0" err="1" smtClean="0"/>
              <a:t>amet</a:t>
            </a:r>
            <a:endParaRPr lang="it-IT" dirty="0" smtClean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5" hasCustomPrompt="1"/>
          </p:nvPr>
        </p:nvSpPr>
        <p:spPr>
          <a:xfrm>
            <a:off x="413413" y="2556815"/>
            <a:ext cx="8229599" cy="929485"/>
          </a:xfrm>
        </p:spPr>
        <p:txBody>
          <a:bodyPr wrap="square">
            <a:spAutoFit/>
          </a:bodyPr>
          <a:lstStyle>
            <a:lvl1pPr>
              <a:defRPr sz="16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 smtClean="0"/>
              <a:t>Lista 16pt </a:t>
            </a:r>
            <a:r>
              <a:rPr lang="it-IT" dirty="0" err="1" smtClean="0"/>
              <a:t>Arial</a:t>
            </a:r>
            <a:r>
              <a:rPr lang="it-IT" dirty="0" smtClean="0"/>
              <a:t> regular</a:t>
            </a:r>
          </a:p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ipsum</a:t>
            </a:r>
            <a:endParaRPr lang="it-IT" dirty="0" smtClean="0"/>
          </a:p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ipusm</a:t>
            </a:r>
            <a:endParaRPr lang="it-IT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38560" y="4767264"/>
            <a:ext cx="5482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‹#›</a:t>
            </a:fld>
            <a:endParaRPr lang="it-IT" dirty="0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3413" y="4767263"/>
            <a:ext cx="766466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aseline="30000" dirty="0" smtClean="0"/>
              <a:t>10</a:t>
            </a:r>
            <a:r>
              <a:rPr lang="en-US" dirty="0" smtClean="0"/>
              <a:t>B-based GEM neutron detectors           </a:t>
            </a:r>
            <a:r>
              <a:rPr lang="en-US" dirty="0" err="1" smtClean="0"/>
              <a:t>F.Murtas</a:t>
            </a:r>
            <a:r>
              <a:rPr lang="en-US" dirty="0" smtClean="0"/>
              <a:t>                            </a:t>
            </a:r>
            <a:r>
              <a:rPr lang="it-IT" dirty="0" smtClean="0"/>
              <a:t>IEEE NSS MIC 2018,  Sydney, 15 -11-2018 </a:t>
            </a:r>
          </a:p>
        </p:txBody>
      </p:sp>
    </p:spTree>
    <p:extLst>
      <p:ext uri="{BB962C8B-B14F-4D97-AF65-F5344CB8AC3E}">
        <p14:creationId xmlns:p14="http://schemas.microsoft.com/office/powerpoint/2010/main" val="3276779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 userDrawn="1"/>
        </p:nvSpPr>
        <p:spPr bwMode="auto">
          <a:xfrm>
            <a:off x="0" y="0"/>
            <a:ext cx="9144000" cy="742950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65000"/>
                  <a:alpha val="31000"/>
                </a:schemeClr>
              </a:gs>
              <a:gs pos="85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sz="1500" dirty="0"/>
          </a:p>
        </p:txBody>
      </p:sp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"/>
            <a:ext cx="7467600" cy="70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914400"/>
            <a:ext cx="3657600" cy="38290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334000" y="914400"/>
            <a:ext cx="3657600" cy="38290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"/>
            <a:ext cx="7467600" cy="70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6212" y="914400"/>
            <a:ext cx="3659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6212" y="1394221"/>
            <a:ext cx="3659188" cy="3406379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0976" y="914400"/>
            <a:ext cx="366062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0976" y="1394221"/>
            <a:ext cx="3660625" cy="3406379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"/>
            <a:ext cx="7467600" cy="70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47800" y="857251"/>
            <a:ext cx="3657600" cy="19595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57800" y="857251"/>
            <a:ext cx="3657600" cy="19595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447800" y="2896792"/>
            <a:ext cx="3657600" cy="196095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7800" y="2896792"/>
            <a:ext cx="3657600" cy="19609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"/>
            <a:ext cx="7467600" cy="70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1600" y="914400"/>
            <a:ext cx="7543800" cy="38862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5" name="Title 4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"/>
            <a:ext cx="7467600" cy="70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65000"/>
                  <a:alpha val="31000"/>
                </a:schemeClr>
              </a:gs>
              <a:gs pos="85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sz="1500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"/>
            <a:ext cx="7467600" cy="70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914400"/>
            <a:ext cx="7467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533400" y="4686300"/>
            <a:ext cx="12954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>
              <a:defRPr/>
            </a:pPr>
            <a:endParaRPr lang="en-US" sz="105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4857750"/>
            <a:ext cx="12192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en-US" sz="1050" dirty="0">
                <a:solidFill>
                  <a:schemeClr val="bg1"/>
                </a:solidFill>
              </a:rPr>
              <a:t> -</a:t>
            </a:r>
            <a:fld id="{6A59D7EB-9048-4DBB-B21A-D5AD76E636FE}" type="slidenum">
              <a:rPr lang="en-US" sz="1050">
                <a:solidFill>
                  <a:schemeClr val="bg1"/>
                </a:solidFill>
              </a:rPr>
              <a:pPr algn="ctr">
                <a:defRPr/>
              </a:pPr>
              <a:t>‹#›</a:t>
            </a:fld>
            <a:r>
              <a:rPr lang="en-US" sz="1050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7" name="NameInfo"/>
          <p:cNvSpPr txBox="1"/>
          <p:nvPr/>
        </p:nvSpPr>
        <p:spPr>
          <a:xfrm>
            <a:off x="7874000" y="4857750"/>
            <a:ext cx="1905000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endParaRPr lang="en-US" sz="105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19740" y="4837645"/>
            <a:ext cx="4242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EAA5DB9-D22A-4160-9776-E969CB8E7A13}" type="slidenum">
              <a:rPr lang="en-GB" sz="900" smtClean="0"/>
              <a:pPr/>
              <a:t>‹#›</a:t>
            </a:fld>
            <a:endParaRPr lang="en-GB" sz="900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3561" y="4857074"/>
            <a:ext cx="2116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 smtClean="0">
                <a:solidFill>
                  <a:srgbClr val="003F7E"/>
                </a:solidFill>
              </a:rPr>
              <a:t>F.Murtas</a:t>
            </a:r>
            <a:r>
              <a:rPr lang="it-IT" sz="1200" dirty="0" smtClean="0">
                <a:solidFill>
                  <a:srgbClr val="003F7E"/>
                </a:solidFill>
              </a:rPr>
              <a:t> CERN &amp; INFN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266230" y="487321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0" dirty="0" err="1" smtClean="0">
                <a:solidFill>
                  <a:srgbClr val="003F7E"/>
                </a:solidFill>
                <a:effectLst/>
                <a:latin typeface="Arial" panose="020B0604020202020204" pitchFamily="34" charset="0"/>
              </a:rPr>
              <a:t>nToF</a:t>
            </a:r>
            <a:r>
              <a:rPr lang="en-US" sz="1200" b="0" baseline="0" dirty="0" smtClean="0">
                <a:solidFill>
                  <a:srgbClr val="003F7E"/>
                </a:solidFill>
                <a:effectLst/>
                <a:latin typeface="Arial" panose="020B0604020202020204" pitchFamily="34" charset="0"/>
              </a:rPr>
              <a:t> Detector Meeting</a:t>
            </a:r>
            <a:r>
              <a:rPr lang="en-US" sz="1200" b="0" dirty="0" smtClean="0">
                <a:solidFill>
                  <a:srgbClr val="003F7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baseline="0" dirty="0" smtClean="0">
                <a:solidFill>
                  <a:srgbClr val="003F7E"/>
                </a:solidFill>
                <a:effectLst/>
                <a:latin typeface="Arial" panose="020B0604020202020204" pitchFamily="34" charset="0"/>
              </a:rPr>
              <a:t> January</a:t>
            </a:r>
            <a:r>
              <a:rPr lang="en-US" sz="1200" b="0" dirty="0" smtClean="0">
                <a:solidFill>
                  <a:srgbClr val="003F7E"/>
                </a:solidFill>
                <a:effectLst/>
                <a:latin typeface="Arial" panose="020B0604020202020204" pitchFamily="34" charset="0"/>
              </a:rPr>
              <a:t> 24</a:t>
            </a:r>
            <a:r>
              <a:rPr lang="en-US" sz="1200" b="0" baseline="30000" dirty="0" smtClean="0">
                <a:solidFill>
                  <a:srgbClr val="003F7E"/>
                </a:solidFill>
                <a:effectLst/>
                <a:latin typeface="Arial" panose="020B0604020202020204" pitchFamily="34" charset="0"/>
              </a:rPr>
              <a:t>rd</a:t>
            </a:r>
            <a:r>
              <a:rPr lang="en-US" sz="1200" b="0" dirty="0" smtClean="0">
                <a:solidFill>
                  <a:srgbClr val="003F7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baseline="0" dirty="0" smtClean="0">
                <a:solidFill>
                  <a:srgbClr val="003F7E"/>
                </a:solidFill>
                <a:effectLst/>
                <a:latin typeface="Arial" panose="020B0604020202020204" pitchFamily="34" charset="0"/>
              </a:rPr>
              <a:t>2019 </a:t>
            </a:r>
            <a:endParaRPr lang="en-US" sz="1200" b="0" dirty="0">
              <a:solidFill>
                <a:srgbClr val="003F7E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59" r:id="rId4"/>
    <p:sldLayoutId id="2147483660" r:id="rId5"/>
    <p:sldLayoutId id="2147483661" r:id="rId6"/>
    <p:sldLayoutId id="2147483664" r:id="rId7"/>
    <p:sldLayoutId id="2147483665" r:id="rId8"/>
    <p:sldLayoutId id="2147483666" r:id="rId9"/>
    <p:sldLayoutId id="2147483674" r:id="rId10"/>
    <p:sldLayoutId id="2147483675" r:id="rId11"/>
    <p:sldLayoutId id="2147483676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effectLst/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effectLst>
            <a:outerShdw blurRad="38100" dist="38100" dir="2700000" algn="tl">
              <a:srgbClr val="C0C0C0"/>
            </a:outerShdw>
          </a:effectLst>
          <a:latin typeface="Franklin Gothic Medium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effectLst>
            <a:outerShdw blurRad="38100" dist="38100" dir="2700000" algn="tl">
              <a:srgbClr val="C0C0C0"/>
            </a:outerShdw>
          </a:effectLst>
          <a:latin typeface="Franklin Gothic Medium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effectLst>
            <a:outerShdw blurRad="38100" dist="38100" dir="2700000" algn="tl">
              <a:srgbClr val="C0C0C0"/>
            </a:outerShdw>
          </a:effectLst>
          <a:latin typeface="Franklin Gothic Medium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effectLst>
            <a:outerShdw blurRad="38100" dist="38100" dir="2700000" algn="tl">
              <a:srgbClr val="C0C0C0"/>
            </a:outerShdw>
          </a:effectLst>
          <a:latin typeface="Franklin Gothic Medium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990099"/>
          </a:solidFill>
          <a:effectLst>
            <a:outerShdw blurRad="38100" dist="38100" dir="2700000" algn="tl">
              <a:srgbClr val="C0C0C0"/>
            </a:outerShdw>
          </a:effectLst>
          <a:latin typeface="Franklin Gothic Medium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990099"/>
          </a:solidFill>
          <a:effectLst>
            <a:outerShdw blurRad="38100" dist="38100" dir="2700000" algn="tl">
              <a:srgbClr val="C0C0C0"/>
            </a:outerShdw>
          </a:effectLst>
          <a:latin typeface="Franklin Gothic Medium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990099"/>
          </a:solidFill>
          <a:effectLst>
            <a:outerShdw blurRad="38100" dist="38100" dir="2700000" algn="tl">
              <a:srgbClr val="C0C0C0"/>
            </a:outerShdw>
          </a:effectLst>
          <a:latin typeface="Franklin Gothic Medium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990099"/>
          </a:solidFill>
          <a:effectLst>
            <a:outerShdw blurRad="38100" dist="38100" dir="2700000" algn="tl">
              <a:srgbClr val="C0C0C0"/>
            </a:outerShdw>
          </a:effectLst>
          <a:latin typeface="Franklin Gothic Medium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1800" b="1">
          <a:solidFill>
            <a:srgbClr val="376092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rgbClr val="376092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200" b="1">
          <a:solidFill>
            <a:srgbClr val="376092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200" b="1">
          <a:solidFill>
            <a:srgbClr val="376092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rgbClr val="376092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 b="1">
          <a:solidFill>
            <a:srgbClr val="004F9E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 b="1">
          <a:solidFill>
            <a:srgbClr val="004F9E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 b="1">
          <a:solidFill>
            <a:srgbClr val="004F9E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 b="1">
          <a:solidFill>
            <a:srgbClr val="004F9E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310" y="382665"/>
            <a:ext cx="7181734" cy="537670"/>
          </a:xfrm>
        </p:spPr>
        <p:txBody>
          <a:bodyPr anchor="ctr"/>
          <a:lstStyle/>
          <a:p>
            <a:pPr algn="ctr" eaLnBrk="1" hangingPunct="1">
              <a:defRPr/>
            </a:pPr>
            <a:r>
              <a:rPr lang="it-IT" sz="2400" dirty="0" err="1" smtClean="0"/>
              <a:t>Timepix</a:t>
            </a:r>
            <a:r>
              <a:rPr lang="it-IT" sz="2400" dirty="0" smtClean="0"/>
              <a:t> and </a:t>
            </a:r>
            <a:r>
              <a:rPr lang="it-IT" sz="2400" dirty="0" err="1" smtClean="0"/>
              <a:t>Beam</a:t>
            </a:r>
            <a:r>
              <a:rPr lang="it-IT" sz="2400" dirty="0" smtClean="0"/>
              <a:t> monitor</a:t>
            </a:r>
            <a:endParaRPr lang="en-US" cap="none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530" name="Text Placeholder 2"/>
          <p:cNvSpPr>
            <a:spLocks noGrp="1"/>
          </p:cNvSpPr>
          <p:nvPr>
            <p:ph type="body" idx="1"/>
          </p:nvPr>
        </p:nvSpPr>
        <p:spPr>
          <a:xfrm>
            <a:off x="1576410" y="1073955"/>
            <a:ext cx="5847161" cy="645107"/>
          </a:xfrm>
        </p:spPr>
        <p:txBody>
          <a:bodyPr/>
          <a:lstStyle/>
          <a:p>
            <a:pPr algn="ctr" eaLnBrk="1" hangingPunct="1"/>
            <a:r>
              <a:rPr lang="en-US" dirty="0" err="1" smtClean="0">
                <a:solidFill>
                  <a:srgbClr val="003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F.Murtas</a:t>
            </a:r>
            <a:r>
              <a:rPr lang="en-US" dirty="0" smtClean="0">
                <a:solidFill>
                  <a:srgbClr val="003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 eaLnBrk="1" hangingPunct="1"/>
            <a:r>
              <a:rPr lang="en-US" dirty="0" smtClean="0">
                <a:solidFill>
                  <a:srgbClr val="003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INFN - </a:t>
            </a:r>
            <a:r>
              <a:rPr lang="en-US" dirty="0" err="1" smtClean="0">
                <a:solidFill>
                  <a:srgbClr val="003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Laboratori</a:t>
            </a:r>
            <a:r>
              <a:rPr lang="en-US" dirty="0" smtClean="0">
                <a:solidFill>
                  <a:srgbClr val="003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003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Nazionali</a:t>
            </a:r>
            <a:r>
              <a:rPr lang="en-US" dirty="0" smtClean="0">
                <a:solidFill>
                  <a:srgbClr val="003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US" dirty="0" err="1" smtClean="0">
                <a:solidFill>
                  <a:srgbClr val="003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Frascati</a:t>
            </a:r>
            <a:r>
              <a:rPr lang="en-US" dirty="0" smtClean="0">
                <a:solidFill>
                  <a:srgbClr val="003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CERN </a:t>
            </a:r>
            <a:endParaRPr lang="en-US" sz="1350" i="1" dirty="0">
              <a:solidFill>
                <a:srgbClr val="003F7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01070" y="1872682"/>
            <a:ext cx="8295480" cy="184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Aft>
                <a:spcPts val="45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rgbClr val="FF0000"/>
                </a:solidFill>
              </a:rPr>
              <a:t>Timepix</a:t>
            </a:r>
            <a:r>
              <a:rPr lang="en-US" dirty="0" smtClean="0">
                <a:solidFill>
                  <a:srgbClr val="003F7E"/>
                </a:solidFill>
              </a:rPr>
              <a:t> as user friendly silicon detector</a:t>
            </a:r>
          </a:p>
          <a:p>
            <a:pPr marL="342900" indent="-342900">
              <a:spcAft>
                <a:spcPts val="45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3F7E"/>
                </a:solidFill>
              </a:rPr>
              <a:t>Installation of </a:t>
            </a:r>
            <a:r>
              <a:rPr lang="en-US" dirty="0" err="1" smtClean="0">
                <a:solidFill>
                  <a:srgbClr val="FF0000"/>
                </a:solidFill>
              </a:rPr>
              <a:t>Timepixes</a:t>
            </a:r>
            <a:r>
              <a:rPr lang="en-US" dirty="0" smtClean="0">
                <a:solidFill>
                  <a:srgbClr val="003F7E"/>
                </a:solidFill>
              </a:rPr>
              <a:t> and </a:t>
            </a:r>
            <a:r>
              <a:rPr lang="en-US" dirty="0">
                <a:solidFill>
                  <a:srgbClr val="FF0000"/>
                </a:solidFill>
              </a:rPr>
              <a:t>Timepix3</a:t>
            </a:r>
            <a:r>
              <a:rPr lang="en-US" dirty="0">
                <a:solidFill>
                  <a:srgbClr val="003F7E"/>
                </a:solidFill>
              </a:rPr>
              <a:t> </a:t>
            </a:r>
            <a:r>
              <a:rPr lang="en-US" dirty="0" smtClean="0">
                <a:solidFill>
                  <a:srgbClr val="003F7E"/>
                </a:solidFill>
              </a:rPr>
              <a:t>in Ua9-SPS at CERN  </a:t>
            </a:r>
            <a:endParaRPr lang="en-GB" dirty="0">
              <a:solidFill>
                <a:srgbClr val="003F7E"/>
              </a:solidFill>
            </a:endParaRPr>
          </a:p>
          <a:p>
            <a:pPr marL="342900" indent="-342900">
              <a:spcAft>
                <a:spcPts val="45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3F7E"/>
                </a:solidFill>
              </a:rPr>
              <a:t>Instrumentation for extracted beams</a:t>
            </a:r>
          </a:p>
          <a:p>
            <a:pPr marL="342900" indent="-342900">
              <a:spcAft>
                <a:spcPts val="45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it-IT" dirty="0" err="1" smtClean="0">
                <a:solidFill>
                  <a:srgbClr val="FF0000"/>
                </a:solidFill>
              </a:rPr>
              <a:t>nGEM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003F7E"/>
                </a:solidFill>
              </a:rPr>
              <a:t>: a gas chamber for </a:t>
            </a:r>
            <a:r>
              <a:rPr lang="it-IT" dirty="0" err="1" smtClean="0">
                <a:solidFill>
                  <a:srgbClr val="FF0000"/>
                </a:solidFill>
              </a:rPr>
              <a:t>thermal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neutron</a:t>
            </a:r>
            <a:r>
              <a:rPr lang="it-IT" dirty="0" smtClean="0">
                <a:solidFill>
                  <a:srgbClr val="FF0000"/>
                </a:solidFill>
              </a:rPr>
              <a:t> high </a:t>
            </a:r>
            <a:r>
              <a:rPr lang="it-IT" dirty="0" err="1" smtClean="0">
                <a:solidFill>
                  <a:srgbClr val="FF0000"/>
                </a:solidFill>
              </a:rPr>
              <a:t>efficiency</a:t>
            </a:r>
            <a:endParaRPr lang="en-GB" dirty="0" smtClean="0">
              <a:solidFill>
                <a:srgbClr val="003F7E"/>
              </a:solidFill>
            </a:endParaRPr>
          </a:p>
          <a:p>
            <a:pPr marL="342900" indent="-342900">
              <a:spcAft>
                <a:spcPts val="45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fr-CH" b="1" dirty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spcAft>
                <a:spcPts val="45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28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43594" y="119743"/>
            <a:ext cx="7886700" cy="631372"/>
          </a:xfrm>
        </p:spPr>
        <p:txBody>
          <a:bodyPr/>
          <a:lstStyle/>
          <a:p>
            <a:r>
              <a:rPr lang="en-US" dirty="0" smtClean="0"/>
              <a:t>Timepix for BIM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717" y="1178771"/>
            <a:ext cx="3778172" cy="24001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733" y="1178770"/>
            <a:ext cx="3892211" cy="240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4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408" y="1765245"/>
            <a:ext cx="49167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 err="1" smtClean="0">
                <a:solidFill>
                  <a:srgbClr val="003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</a:t>
            </a:r>
            <a:r>
              <a:rPr lang="it-IT" sz="4000" b="1" dirty="0" smtClean="0">
                <a:solidFill>
                  <a:srgbClr val="003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Monitor </a:t>
            </a:r>
          </a:p>
          <a:p>
            <a:pPr algn="ctr"/>
            <a:r>
              <a:rPr lang="it-IT" sz="4000" b="1" dirty="0">
                <a:solidFill>
                  <a:srgbClr val="003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it-IT" sz="4000" b="1" dirty="0" smtClean="0">
                <a:solidFill>
                  <a:srgbClr val="003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  <a:r>
              <a:rPr lang="it-IT" sz="4000" b="1" dirty="0" err="1" smtClean="0">
                <a:solidFill>
                  <a:srgbClr val="003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thermal</a:t>
            </a:r>
            <a:r>
              <a:rPr lang="it-IT" sz="4000" b="1" dirty="0" smtClean="0">
                <a:solidFill>
                  <a:srgbClr val="003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4000" b="1" dirty="0" err="1" smtClean="0">
                <a:solidFill>
                  <a:srgbClr val="003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neutron</a:t>
            </a:r>
            <a:endParaRPr lang="it-IT" sz="4000" b="1" dirty="0">
              <a:solidFill>
                <a:srgbClr val="003F7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588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272394" y="1095841"/>
            <a:ext cx="8520723" cy="3576998"/>
            <a:chOff x="272394" y="1095841"/>
            <a:chExt cx="8520723" cy="3576998"/>
          </a:xfrm>
        </p:grpSpPr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6815" y="2354507"/>
              <a:ext cx="6036302" cy="2318332"/>
            </a:xfrm>
            <a:prstGeom prst="rect">
              <a:avLst/>
            </a:prstGeom>
          </p:spPr>
        </p:pic>
        <p:grpSp>
          <p:nvGrpSpPr>
            <p:cNvPr id="93" name="Group 92"/>
            <p:cNvGrpSpPr/>
            <p:nvPr/>
          </p:nvGrpSpPr>
          <p:grpSpPr>
            <a:xfrm>
              <a:off x="7247620" y="1095841"/>
              <a:ext cx="602772" cy="1195995"/>
              <a:chOff x="7247620" y="1095841"/>
              <a:chExt cx="602772" cy="1195995"/>
            </a:xfrm>
          </p:grpSpPr>
          <p:sp>
            <p:nvSpPr>
              <p:cNvPr id="90" name="Isosceles Triangle 89"/>
              <p:cNvSpPr/>
              <p:nvPr/>
            </p:nvSpPr>
            <p:spPr>
              <a:xfrm>
                <a:off x="7364181" y="1095841"/>
                <a:ext cx="369651" cy="751346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Isosceles Triangle 90"/>
              <p:cNvSpPr/>
              <p:nvPr/>
            </p:nvSpPr>
            <p:spPr>
              <a:xfrm rot="10800000">
                <a:off x="7247620" y="1835488"/>
                <a:ext cx="602772" cy="456348"/>
              </a:xfrm>
              <a:prstGeom prst="triangle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2" name="TextBox 91"/>
            <p:cNvSpPr txBox="1"/>
            <p:nvPr/>
          </p:nvSpPr>
          <p:spPr>
            <a:xfrm>
              <a:off x="272394" y="3075466"/>
              <a:ext cx="2536925" cy="276999"/>
            </a:xfrm>
            <a:prstGeom prst="rect">
              <a:avLst/>
            </a:prstGeom>
          </p:spPr>
          <p:txBody>
            <a:bodyPr vert="horz" wrap="square" lIns="91440" tIns="0" rIns="91440" bIns="0" rtlCol="0">
              <a:spAutoFit/>
            </a:bodyPr>
            <a:lstStyle/>
            <a:p>
              <a:r>
                <a:rPr lang="en-US" dirty="0" smtClean="0">
                  <a:solidFill>
                    <a:srgbClr val="004884"/>
                  </a:solidFill>
                </a:rPr>
                <a:t>Detector cross section 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511929" y="2341580"/>
              <a:ext cx="2275585" cy="276999"/>
            </a:xfrm>
            <a:prstGeom prst="rect">
              <a:avLst/>
            </a:prstGeom>
          </p:spPr>
          <p:txBody>
            <a:bodyPr vert="horz" wrap="square" lIns="91440" tIns="0" rIns="91440" bIns="0" rtlCol="0">
              <a:spAutoFit/>
            </a:bodyPr>
            <a:lstStyle/>
            <a:p>
              <a:r>
                <a:rPr lang="en-US" dirty="0" smtClean="0"/>
                <a:t>Borated Slides 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-120811" y="812348"/>
            <a:ext cx="4104897" cy="1806231"/>
            <a:chOff x="2475765" y="1386900"/>
            <a:chExt cx="4104897" cy="1806231"/>
          </a:xfrm>
        </p:grpSpPr>
        <p:pic>
          <p:nvPicPr>
            <p:cNvPr id="39" name="Immagine 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75765" y="1386900"/>
              <a:ext cx="4104897" cy="1806231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2926080" y="2635624"/>
              <a:ext cx="451821" cy="1936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</a:t>
            </a:r>
            <a:r>
              <a:rPr lang="it-IT" dirty="0" smtClean="0"/>
              <a:t>he side-on </a:t>
            </a:r>
            <a:r>
              <a:rPr lang="it-IT" dirty="0" err="1" smtClean="0"/>
              <a:t>nGEM</a:t>
            </a:r>
            <a:r>
              <a:rPr lang="it-IT" dirty="0" smtClean="0"/>
              <a:t> detector</a:t>
            </a:r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3"/>
          </p:nvPr>
        </p:nvSpPr>
        <p:spPr>
          <a:xfrm>
            <a:off x="413413" y="4645620"/>
            <a:ext cx="7664669" cy="274637"/>
          </a:xfrm>
        </p:spPr>
        <p:txBody>
          <a:bodyPr/>
          <a:lstStyle/>
          <a:p>
            <a:r>
              <a:rPr lang="en-US" baseline="30000" dirty="0" smtClean="0"/>
              <a:t>10</a:t>
            </a:r>
            <a:r>
              <a:rPr lang="en-US" dirty="0" smtClean="0"/>
              <a:t>B-based GEM neutron detectors</a:t>
            </a:r>
            <a:endParaRPr lang="it-IT" dirty="0"/>
          </a:p>
        </p:txBody>
      </p:sp>
      <p:grpSp>
        <p:nvGrpSpPr>
          <p:cNvPr id="31" name="Group 30"/>
          <p:cNvGrpSpPr/>
          <p:nvPr/>
        </p:nvGrpSpPr>
        <p:grpSpPr>
          <a:xfrm>
            <a:off x="372475" y="1095841"/>
            <a:ext cx="3056770" cy="269148"/>
            <a:chOff x="372475" y="1095841"/>
            <a:chExt cx="3056770" cy="269148"/>
          </a:xfrm>
        </p:grpSpPr>
        <p:cxnSp>
          <p:nvCxnSpPr>
            <p:cNvPr id="25" name="Connettore 1 24"/>
            <p:cNvCxnSpPr/>
            <p:nvPr/>
          </p:nvCxnSpPr>
          <p:spPr>
            <a:xfrm>
              <a:off x="2411889" y="1097556"/>
              <a:ext cx="0" cy="261257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" name="Rettangolo 4"/>
            <p:cNvSpPr/>
            <p:nvPr/>
          </p:nvSpPr>
          <p:spPr>
            <a:xfrm>
              <a:off x="3383526" y="1103732"/>
              <a:ext cx="45719" cy="26125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5" name="Connettore 1 14"/>
            <p:cNvCxnSpPr/>
            <p:nvPr/>
          </p:nvCxnSpPr>
          <p:spPr>
            <a:xfrm>
              <a:off x="372475" y="1103732"/>
              <a:ext cx="0" cy="261257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/>
          </p:nvCxnSpPr>
          <p:spPr>
            <a:xfrm>
              <a:off x="555056" y="1098288"/>
              <a:ext cx="0" cy="261257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>
            <a:xfrm>
              <a:off x="742098" y="1102243"/>
              <a:ext cx="0" cy="261257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/>
            <p:nvPr/>
          </p:nvCxnSpPr>
          <p:spPr>
            <a:xfrm>
              <a:off x="945463" y="1096799"/>
              <a:ext cx="0" cy="261257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Connettore 1 18"/>
            <p:cNvCxnSpPr/>
            <p:nvPr/>
          </p:nvCxnSpPr>
          <p:spPr>
            <a:xfrm>
              <a:off x="1140421" y="1099299"/>
              <a:ext cx="0" cy="261257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/>
          </p:nvCxnSpPr>
          <p:spPr>
            <a:xfrm>
              <a:off x="1333400" y="1100262"/>
              <a:ext cx="0" cy="261257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/>
          </p:nvCxnSpPr>
          <p:spPr>
            <a:xfrm>
              <a:off x="1540857" y="1098281"/>
              <a:ext cx="0" cy="261257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onnettore 1 21"/>
            <p:cNvCxnSpPr/>
            <p:nvPr/>
          </p:nvCxnSpPr>
          <p:spPr>
            <a:xfrm>
              <a:off x="1752783" y="1097319"/>
              <a:ext cx="0" cy="261257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Connettore 1 22"/>
            <p:cNvCxnSpPr/>
            <p:nvPr/>
          </p:nvCxnSpPr>
          <p:spPr>
            <a:xfrm>
              <a:off x="1978647" y="1097327"/>
              <a:ext cx="0" cy="261257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nettore 1 23"/>
            <p:cNvCxnSpPr/>
            <p:nvPr/>
          </p:nvCxnSpPr>
          <p:spPr>
            <a:xfrm>
              <a:off x="2194241" y="1098811"/>
              <a:ext cx="0" cy="261257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nettore 1 25"/>
            <p:cNvCxnSpPr/>
            <p:nvPr/>
          </p:nvCxnSpPr>
          <p:spPr>
            <a:xfrm>
              <a:off x="2620146" y="1096799"/>
              <a:ext cx="0" cy="261257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nettore 1 26"/>
            <p:cNvCxnSpPr/>
            <p:nvPr/>
          </p:nvCxnSpPr>
          <p:spPr>
            <a:xfrm>
              <a:off x="2824701" y="1095842"/>
              <a:ext cx="0" cy="261257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onnettore 1 27"/>
            <p:cNvCxnSpPr/>
            <p:nvPr/>
          </p:nvCxnSpPr>
          <p:spPr>
            <a:xfrm>
              <a:off x="3023994" y="1097326"/>
              <a:ext cx="0" cy="261257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nettore 1 28"/>
            <p:cNvCxnSpPr/>
            <p:nvPr/>
          </p:nvCxnSpPr>
          <p:spPr>
            <a:xfrm>
              <a:off x="3218186" y="1095841"/>
              <a:ext cx="0" cy="261257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CasellaDiTesto 35"/>
          <p:cNvSpPr txBox="1"/>
          <p:nvPr/>
        </p:nvSpPr>
        <p:spPr>
          <a:xfrm>
            <a:off x="217924" y="1526680"/>
            <a:ext cx="569387" cy="184666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1200" dirty="0" smtClean="0">
                <a:solidFill>
                  <a:srgbClr val="FF0000"/>
                </a:solidFill>
              </a:rPr>
              <a:t>1 mm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226881" y="1743155"/>
            <a:ext cx="569387" cy="184666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1200" dirty="0" smtClean="0">
                <a:solidFill>
                  <a:srgbClr val="FF0000"/>
                </a:solidFill>
              </a:rPr>
              <a:t>2 mm</a:t>
            </a:r>
          </a:p>
        </p:txBody>
      </p:sp>
      <p:sp>
        <p:nvSpPr>
          <p:cNvPr id="38" name="CasellaDiTesto 37"/>
          <p:cNvSpPr txBox="1"/>
          <p:nvPr/>
        </p:nvSpPr>
        <p:spPr>
          <a:xfrm>
            <a:off x="230656" y="1955196"/>
            <a:ext cx="569387" cy="184666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1200" dirty="0" smtClean="0">
                <a:solidFill>
                  <a:srgbClr val="FF0000"/>
                </a:solidFill>
              </a:rPr>
              <a:t>1 mm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2132149" y="1026169"/>
            <a:ext cx="3986549" cy="338820"/>
            <a:chOff x="2132149" y="1026169"/>
            <a:chExt cx="3986549" cy="338820"/>
          </a:xfrm>
        </p:grpSpPr>
        <p:cxnSp>
          <p:nvCxnSpPr>
            <p:cNvPr id="43" name="Straight Arrow Connector 42"/>
            <p:cNvCxnSpPr/>
            <p:nvPr/>
          </p:nvCxnSpPr>
          <p:spPr>
            <a:xfrm flipH="1">
              <a:off x="2276272" y="1232871"/>
              <a:ext cx="135617" cy="13211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3849716" y="1026169"/>
              <a:ext cx="1600118" cy="169277"/>
            </a:xfrm>
            <a:prstGeom prst="rect">
              <a:avLst/>
            </a:prstGeom>
          </p:spPr>
          <p:txBody>
            <a:bodyPr vert="horz" wrap="none" lIns="91440" tIns="0" rIns="91440" bIns="0" rtlCol="0">
              <a:spAutoFit/>
            </a:bodyPr>
            <a:lstStyle/>
            <a:p>
              <a:r>
                <a:rPr lang="en-US" sz="1100" dirty="0" smtClean="0"/>
                <a:t>THERMAL NEUTRON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132149" y="1026169"/>
              <a:ext cx="330540" cy="276999"/>
            </a:xfrm>
            <a:prstGeom prst="rect">
              <a:avLst/>
            </a:prstGeom>
          </p:spPr>
          <p:txBody>
            <a:bodyPr vert="horz" wrap="none" lIns="91440" tIns="0" rIns="91440" bIns="0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a</a:t>
              </a: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H="1">
              <a:off x="2411889" y="1232871"/>
              <a:ext cx="3706809" cy="0"/>
            </a:xfrm>
            <a:prstGeom prst="straightConnector1">
              <a:avLst/>
            </a:prstGeom>
            <a:ln>
              <a:solidFill>
                <a:srgbClr val="003A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2146207" y="1375810"/>
            <a:ext cx="237767" cy="1163108"/>
            <a:chOff x="2146207" y="1375810"/>
            <a:chExt cx="237767" cy="1163108"/>
          </a:xfrm>
        </p:grpSpPr>
        <p:grpSp>
          <p:nvGrpSpPr>
            <p:cNvPr id="47" name="Group 46"/>
            <p:cNvGrpSpPr/>
            <p:nvPr/>
          </p:nvGrpSpPr>
          <p:grpSpPr>
            <a:xfrm rot="16200000">
              <a:off x="2097322" y="1475725"/>
              <a:ext cx="335536" cy="135705"/>
              <a:chOff x="6218341" y="2885647"/>
              <a:chExt cx="1688869" cy="365978"/>
            </a:xfrm>
          </p:grpSpPr>
          <p:sp>
            <p:nvSpPr>
              <p:cNvPr id="80" name="Arc 79"/>
              <p:cNvSpPr/>
              <p:nvPr/>
            </p:nvSpPr>
            <p:spPr>
              <a:xfrm>
                <a:off x="6218341" y="2885647"/>
                <a:ext cx="1687130" cy="343466"/>
              </a:xfrm>
              <a:prstGeom prst="arc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Arc 80"/>
              <p:cNvSpPr/>
              <p:nvPr/>
            </p:nvSpPr>
            <p:spPr>
              <a:xfrm>
                <a:off x="6218342" y="2946778"/>
                <a:ext cx="1672104" cy="251167"/>
              </a:xfrm>
              <a:prstGeom prst="arc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Arc 81"/>
              <p:cNvSpPr/>
              <p:nvPr/>
            </p:nvSpPr>
            <p:spPr>
              <a:xfrm>
                <a:off x="6218344" y="3061971"/>
                <a:ext cx="1672105" cy="45719"/>
              </a:xfrm>
              <a:prstGeom prst="arc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Arc 82"/>
              <p:cNvSpPr/>
              <p:nvPr/>
            </p:nvSpPr>
            <p:spPr>
              <a:xfrm flipV="1">
                <a:off x="6220079" y="2908159"/>
                <a:ext cx="1687131" cy="343466"/>
              </a:xfrm>
              <a:prstGeom prst="arc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Arc 83"/>
              <p:cNvSpPr/>
              <p:nvPr/>
            </p:nvSpPr>
            <p:spPr>
              <a:xfrm flipV="1">
                <a:off x="6225276" y="2927722"/>
                <a:ext cx="1672105" cy="251167"/>
              </a:xfrm>
              <a:prstGeom prst="arc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 rot="16200000">
              <a:off x="2153337" y="1613165"/>
              <a:ext cx="240435" cy="151834"/>
              <a:chOff x="6218347" y="2885643"/>
              <a:chExt cx="1688866" cy="365976"/>
            </a:xfrm>
          </p:grpSpPr>
          <p:sp>
            <p:nvSpPr>
              <p:cNvPr id="75" name="Arc 74"/>
              <p:cNvSpPr/>
              <p:nvPr/>
            </p:nvSpPr>
            <p:spPr>
              <a:xfrm>
                <a:off x="6218347" y="2885643"/>
                <a:ext cx="1687132" cy="343466"/>
              </a:xfrm>
              <a:prstGeom prst="arc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Arc 75"/>
              <p:cNvSpPr/>
              <p:nvPr/>
            </p:nvSpPr>
            <p:spPr>
              <a:xfrm>
                <a:off x="6218347" y="2946773"/>
                <a:ext cx="1672105" cy="251166"/>
              </a:xfrm>
              <a:prstGeom prst="arc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Arc 76"/>
              <p:cNvSpPr/>
              <p:nvPr/>
            </p:nvSpPr>
            <p:spPr>
              <a:xfrm>
                <a:off x="6218347" y="3061966"/>
                <a:ext cx="1672105" cy="45719"/>
              </a:xfrm>
              <a:prstGeom prst="arc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Arc 77"/>
              <p:cNvSpPr/>
              <p:nvPr/>
            </p:nvSpPr>
            <p:spPr>
              <a:xfrm flipV="1">
                <a:off x="6220081" y="2908153"/>
                <a:ext cx="1687132" cy="343466"/>
              </a:xfrm>
              <a:prstGeom prst="arc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Arc 78"/>
              <p:cNvSpPr/>
              <p:nvPr/>
            </p:nvSpPr>
            <p:spPr>
              <a:xfrm flipV="1">
                <a:off x="6225276" y="2927723"/>
                <a:ext cx="1672105" cy="251166"/>
              </a:xfrm>
              <a:prstGeom prst="arc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 rot="16200000">
              <a:off x="2076489" y="1828796"/>
              <a:ext cx="377202" cy="198050"/>
              <a:chOff x="1648399" y="2242339"/>
              <a:chExt cx="766745" cy="289686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1648399" y="2242339"/>
                <a:ext cx="755024" cy="179489"/>
                <a:chOff x="6218347" y="2885643"/>
                <a:chExt cx="1688866" cy="365976"/>
              </a:xfrm>
            </p:grpSpPr>
            <p:sp>
              <p:nvSpPr>
                <p:cNvPr id="70" name="Arc 69"/>
                <p:cNvSpPr/>
                <p:nvPr/>
              </p:nvSpPr>
              <p:spPr>
                <a:xfrm>
                  <a:off x="6218347" y="2885643"/>
                  <a:ext cx="1687132" cy="343466"/>
                </a:xfrm>
                <a:prstGeom prst="arc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1" name="Arc 70"/>
                <p:cNvSpPr/>
                <p:nvPr/>
              </p:nvSpPr>
              <p:spPr>
                <a:xfrm>
                  <a:off x="6218347" y="2946773"/>
                  <a:ext cx="1672105" cy="251166"/>
                </a:xfrm>
                <a:prstGeom prst="arc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Arc 71"/>
                <p:cNvSpPr/>
                <p:nvPr/>
              </p:nvSpPr>
              <p:spPr>
                <a:xfrm>
                  <a:off x="6218347" y="3061966"/>
                  <a:ext cx="1672105" cy="45719"/>
                </a:xfrm>
                <a:prstGeom prst="arc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" name="Arc 72"/>
                <p:cNvSpPr/>
                <p:nvPr/>
              </p:nvSpPr>
              <p:spPr>
                <a:xfrm flipV="1">
                  <a:off x="6220081" y="2908153"/>
                  <a:ext cx="1687132" cy="343466"/>
                </a:xfrm>
                <a:prstGeom prst="arc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" name="Arc 73"/>
                <p:cNvSpPr/>
                <p:nvPr/>
              </p:nvSpPr>
              <p:spPr>
                <a:xfrm flipV="1">
                  <a:off x="6225276" y="2927723"/>
                  <a:ext cx="1672105" cy="251166"/>
                </a:xfrm>
                <a:prstGeom prst="arc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>
                <a:off x="1660120" y="2352536"/>
                <a:ext cx="755024" cy="179489"/>
                <a:chOff x="6218347" y="2885643"/>
                <a:chExt cx="1688866" cy="365976"/>
              </a:xfrm>
            </p:grpSpPr>
            <p:sp>
              <p:nvSpPr>
                <p:cNvPr id="65" name="Arc 64"/>
                <p:cNvSpPr/>
                <p:nvPr/>
              </p:nvSpPr>
              <p:spPr>
                <a:xfrm>
                  <a:off x="6218347" y="2885643"/>
                  <a:ext cx="1687132" cy="343466"/>
                </a:xfrm>
                <a:prstGeom prst="arc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" name="Arc 65"/>
                <p:cNvSpPr/>
                <p:nvPr/>
              </p:nvSpPr>
              <p:spPr>
                <a:xfrm>
                  <a:off x="6218347" y="2946773"/>
                  <a:ext cx="1672105" cy="251166"/>
                </a:xfrm>
                <a:prstGeom prst="arc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7" name="Arc 66"/>
                <p:cNvSpPr/>
                <p:nvPr/>
              </p:nvSpPr>
              <p:spPr>
                <a:xfrm>
                  <a:off x="6218347" y="3061966"/>
                  <a:ext cx="1672105" cy="45719"/>
                </a:xfrm>
                <a:prstGeom prst="arc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8" name="Arc 67"/>
                <p:cNvSpPr/>
                <p:nvPr/>
              </p:nvSpPr>
              <p:spPr>
                <a:xfrm flipV="1">
                  <a:off x="6220081" y="2908153"/>
                  <a:ext cx="1687132" cy="343466"/>
                </a:xfrm>
                <a:prstGeom prst="arc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9" name="Arc 68"/>
                <p:cNvSpPr/>
                <p:nvPr/>
              </p:nvSpPr>
              <p:spPr>
                <a:xfrm flipV="1">
                  <a:off x="6225276" y="2927723"/>
                  <a:ext cx="1672105" cy="251166"/>
                </a:xfrm>
                <a:prstGeom prst="arc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50" name="Group 49"/>
            <p:cNvGrpSpPr/>
            <p:nvPr/>
          </p:nvGrpSpPr>
          <p:grpSpPr>
            <a:xfrm rot="16200000">
              <a:off x="1990568" y="2145512"/>
              <a:ext cx="549045" cy="237767"/>
              <a:chOff x="1648399" y="2242339"/>
              <a:chExt cx="766745" cy="289686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1648399" y="2242339"/>
                <a:ext cx="755024" cy="179489"/>
                <a:chOff x="6218347" y="2885643"/>
                <a:chExt cx="1688866" cy="365976"/>
              </a:xfrm>
            </p:grpSpPr>
            <p:sp>
              <p:nvSpPr>
                <p:cNvPr id="58" name="Arc 57"/>
                <p:cNvSpPr/>
                <p:nvPr/>
              </p:nvSpPr>
              <p:spPr>
                <a:xfrm>
                  <a:off x="6218347" y="2885643"/>
                  <a:ext cx="1687132" cy="343466"/>
                </a:xfrm>
                <a:prstGeom prst="arc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9" name="Arc 58"/>
                <p:cNvSpPr/>
                <p:nvPr/>
              </p:nvSpPr>
              <p:spPr>
                <a:xfrm>
                  <a:off x="6218347" y="2946773"/>
                  <a:ext cx="1672105" cy="251166"/>
                </a:xfrm>
                <a:prstGeom prst="arc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0" name="Arc 59"/>
                <p:cNvSpPr/>
                <p:nvPr/>
              </p:nvSpPr>
              <p:spPr>
                <a:xfrm>
                  <a:off x="6218347" y="3061966"/>
                  <a:ext cx="1672105" cy="45719"/>
                </a:xfrm>
                <a:prstGeom prst="arc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1" name="Arc 60"/>
                <p:cNvSpPr/>
                <p:nvPr/>
              </p:nvSpPr>
              <p:spPr>
                <a:xfrm flipV="1">
                  <a:off x="6220081" y="2908153"/>
                  <a:ext cx="1687132" cy="343466"/>
                </a:xfrm>
                <a:prstGeom prst="arc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2" name="Arc 61"/>
                <p:cNvSpPr/>
                <p:nvPr/>
              </p:nvSpPr>
              <p:spPr>
                <a:xfrm flipV="1">
                  <a:off x="6225276" y="2927723"/>
                  <a:ext cx="1672105" cy="251166"/>
                </a:xfrm>
                <a:prstGeom prst="arc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1660120" y="2352536"/>
                <a:ext cx="755024" cy="179489"/>
                <a:chOff x="6218347" y="2885643"/>
                <a:chExt cx="1688866" cy="365976"/>
              </a:xfrm>
            </p:grpSpPr>
            <p:sp>
              <p:nvSpPr>
                <p:cNvPr id="53" name="Arc 52"/>
                <p:cNvSpPr/>
                <p:nvPr/>
              </p:nvSpPr>
              <p:spPr>
                <a:xfrm>
                  <a:off x="6218347" y="2885643"/>
                  <a:ext cx="1687132" cy="343466"/>
                </a:xfrm>
                <a:prstGeom prst="arc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4" name="Arc 53"/>
                <p:cNvSpPr/>
                <p:nvPr/>
              </p:nvSpPr>
              <p:spPr>
                <a:xfrm>
                  <a:off x="6218347" y="2946773"/>
                  <a:ext cx="1672105" cy="251166"/>
                </a:xfrm>
                <a:prstGeom prst="arc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5" name="Arc 54"/>
                <p:cNvSpPr/>
                <p:nvPr/>
              </p:nvSpPr>
              <p:spPr>
                <a:xfrm>
                  <a:off x="6218347" y="3061966"/>
                  <a:ext cx="1672105" cy="45719"/>
                </a:xfrm>
                <a:prstGeom prst="arc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" name="Arc 55"/>
                <p:cNvSpPr/>
                <p:nvPr/>
              </p:nvSpPr>
              <p:spPr>
                <a:xfrm flipV="1">
                  <a:off x="6220081" y="2908153"/>
                  <a:ext cx="1687132" cy="343466"/>
                </a:xfrm>
                <a:prstGeom prst="arc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" name="Arc 56"/>
                <p:cNvSpPr/>
                <p:nvPr/>
              </p:nvSpPr>
              <p:spPr>
                <a:xfrm flipV="1">
                  <a:off x="6225276" y="2927723"/>
                  <a:ext cx="1672105" cy="251166"/>
                </a:xfrm>
                <a:prstGeom prst="arc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sp>
        <p:nvSpPr>
          <p:cNvPr id="96" name="Rectangle 95"/>
          <p:cNvSpPr/>
          <p:nvPr/>
        </p:nvSpPr>
        <p:spPr>
          <a:xfrm>
            <a:off x="346137" y="908424"/>
            <a:ext cx="11416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Borated Slides 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94714" y="3869944"/>
            <a:ext cx="2492990" cy="553998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30% neutron detection</a:t>
            </a:r>
          </a:p>
          <a:p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fficiency at 25 </a:t>
            </a:r>
            <a:r>
              <a:rPr lang="en-US" dirty="0" err="1" smtClean="0">
                <a:solidFill>
                  <a:srgbClr val="FF0000"/>
                </a:solidFill>
              </a:rPr>
              <a:t>meV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940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3"/>
          </p:nvPr>
        </p:nvSpPr>
        <p:spPr>
          <a:xfrm>
            <a:off x="413413" y="4415190"/>
            <a:ext cx="7664669" cy="274637"/>
          </a:xfrm>
        </p:spPr>
        <p:txBody>
          <a:bodyPr/>
          <a:lstStyle/>
          <a:p>
            <a:r>
              <a:rPr lang="en-US" baseline="30000" dirty="0" smtClean="0"/>
              <a:t>10</a:t>
            </a:r>
            <a:r>
              <a:rPr lang="en-US" dirty="0" smtClean="0"/>
              <a:t>B-based GEM neutron detectors</a:t>
            </a:r>
            <a:endParaRPr lang="it-IT" dirty="0"/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13414" y="177838"/>
            <a:ext cx="8730586" cy="400110"/>
          </a:xfrm>
        </p:spPr>
        <p:txBody>
          <a:bodyPr/>
          <a:lstStyle/>
          <a:p>
            <a:r>
              <a:rPr lang="en-US" dirty="0" smtClean="0"/>
              <a:t>Future project : </a:t>
            </a:r>
            <a:r>
              <a:rPr lang="en-US" dirty="0" err="1" smtClean="0"/>
              <a:t>multiborated</a:t>
            </a:r>
            <a:r>
              <a:rPr lang="en-US" dirty="0" smtClean="0"/>
              <a:t> head-on converter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911268" y="2262377"/>
            <a:ext cx="4943396" cy="1538883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3A69"/>
                </a:solidFill>
              </a:rPr>
              <a:t>Preliminary good results on B</a:t>
            </a:r>
            <a:r>
              <a:rPr lang="en-US" sz="2000" baseline="-25000" dirty="0" smtClean="0">
                <a:solidFill>
                  <a:srgbClr val="003A69"/>
                </a:solidFill>
              </a:rPr>
              <a:t>4</a:t>
            </a:r>
            <a:r>
              <a:rPr lang="en-US" sz="2000" dirty="0" smtClean="0">
                <a:solidFill>
                  <a:srgbClr val="003A69"/>
                </a:solidFill>
              </a:rPr>
              <a:t>C deposition on GEM foils</a:t>
            </a:r>
          </a:p>
          <a:p>
            <a:pPr algn="ctr"/>
            <a:r>
              <a:rPr lang="en-US" sz="2000" dirty="0">
                <a:solidFill>
                  <a:srgbClr val="003A69"/>
                </a:solidFill>
              </a:rPr>
              <a:t>w</a:t>
            </a:r>
            <a:r>
              <a:rPr lang="en-US" sz="2000" dirty="0" smtClean="0">
                <a:solidFill>
                  <a:srgbClr val="003A69"/>
                </a:solidFill>
              </a:rPr>
              <a:t>ithin a Milano Bicocca, </a:t>
            </a:r>
          </a:p>
          <a:p>
            <a:pPr algn="ctr"/>
            <a:r>
              <a:rPr lang="en-US" sz="2000" dirty="0" smtClean="0">
                <a:solidFill>
                  <a:srgbClr val="003A69"/>
                </a:solidFill>
              </a:rPr>
              <a:t>CERN and </a:t>
            </a:r>
            <a:r>
              <a:rPr lang="en-US" sz="2000" dirty="0" err="1" smtClean="0">
                <a:solidFill>
                  <a:srgbClr val="003A69"/>
                </a:solidFill>
              </a:rPr>
              <a:t>Liopking</a:t>
            </a:r>
            <a:r>
              <a:rPr lang="en-US" sz="2000" dirty="0" smtClean="0">
                <a:solidFill>
                  <a:srgbClr val="003A69"/>
                </a:solidFill>
              </a:rPr>
              <a:t> collaboration.</a:t>
            </a:r>
          </a:p>
          <a:p>
            <a:pPr algn="ctr"/>
            <a:endParaRPr lang="en-US" sz="2000" dirty="0">
              <a:solidFill>
                <a:srgbClr val="003A6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87" y="1073755"/>
            <a:ext cx="3564581" cy="3197700"/>
          </a:xfrm>
          <a:prstGeom prst="rect">
            <a:avLst/>
          </a:prstGeom>
        </p:spPr>
      </p:pic>
      <p:sp>
        <p:nvSpPr>
          <p:cNvPr id="98" name="TextBox 97"/>
          <p:cNvSpPr txBox="1"/>
          <p:nvPr/>
        </p:nvSpPr>
        <p:spPr>
          <a:xfrm>
            <a:off x="3621932" y="988598"/>
            <a:ext cx="5522068" cy="615553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4884"/>
                </a:solidFill>
              </a:rPr>
              <a:t>Proposed for the first time by Cascade project </a:t>
            </a:r>
          </a:p>
          <a:p>
            <a:pPr algn="ctr"/>
            <a:r>
              <a:rPr lang="en-US" sz="2000" dirty="0">
                <a:solidFill>
                  <a:srgbClr val="004884"/>
                </a:solidFill>
              </a:rPr>
              <a:t>b</a:t>
            </a:r>
            <a:r>
              <a:rPr lang="en-US" sz="2000" dirty="0" smtClean="0">
                <a:solidFill>
                  <a:srgbClr val="004884"/>
                </a:solidFill>
              </a:rPr>
              <a:t>ut problems on boron deposition stability. </a:t>
            </a:r>
          </a:p>
        </p:txBody>
      </p:sp>
    </p:spTree>
    <p:extLst>
      <p:ext uri="{BB962C8B-B14F-4D97-AF65-F5344CB8AC3E}">
        <p14:creationId xmlns:p14="http://schemas.microsoft.com/office/powerpoint/2010/main" val="92955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6285"/>
            <a:ext cx="7467600" cy="708422"/>
          </a:xfrm>
        </p:spPr>
        <p:txBody>
          <a:bodyPr/>
          <a:lstStyle/>
          <a:p>
            <a:r>
              <a:rPr lang="it-IT" dirty="0" smtClean="0"/>
              <a:t>Summary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70640" y="843525"/>
            <a:ext cx="725397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003F7E"/>
                </a:solidFill>
              </a:rPr>
              <a:t>Timepixes</a:t>
            </a:r>
            <a:r>
              <a:rPr lang="en-US" sz="1800" dirty="0" smtClean="0">
                <a:solidFill>
                  <a:srgbClr val="003F7E"/>
                </a:solidFill>
              </a:rPr>
              <a:t> (</a:t>
            </a:r>
            <a:r>
              <a:rPr lang="en-US" sz="1800" dirty="0" smtClean="0">
                <a:solidFill>
                  <a:srgbClr val="FF0000"/>
                </a:solidFill>
              </a:rPr>
              <a:t>Timepix, Timepix3, Quads, </a:t>
            </a:r>
            <a:r>
              <a:rPr lang="en-US" sz="1800" dirty="0" err="1" smtClean="0">
                <a:solidFill>
                  <a:srgbClr val="FF0000"/>
                </a:solidFill>
              </a:rPr>
              <a:t>Diamondpix</a:t>
            </a:r>
            <a:r>
              <a:rPr lang="en-US" sz="1800" dirty="0" smtClean="0">
                <a:solidFill>
                  <a:srgbClr val="FF0000"/>
                </a:solidFill>
              </a:rPr>
              <a:t>, </a:t>
            </a:r>
            <a:r>
              <a:rPr lang="en-US" sz="1800" dirty="0" err="1" smtClean="0">
                <a:solidFill>
                  <a:srgbClr val="FF0000"/>
                </a:solidFill>
              </a:rPr>
              <a:t>GEMPix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003F7E"/>
                </a:solidFill>
              </a:rPr>
              <a:t>) </a:t>
            </a:r>
          </a:p>
          <a:p>
            <a:r>
              <a:rPr lang="en-US" sz="1800" dirty="0" smtClean="0">
                <a:solidFill>
                  <a:srgbClr val="003F7E"/>
                </a:solidFill>
              </a:rPr>
              <a:t>show good performances in high intensity beam monitoring.</a:t>
            </a:r>
          </a:p>
          <a:p>
            <a:endParaRPr lang="en-US" sz="1800" dirty="0" smtClean="0">
              <a:solidFill>
                <a:srgbClr val="003F7E"/>
              </a:solidFill>
            </a:endParaRPr>
          </a:p>
          <a:p>
            <a:r>
              <a:rPr lang="en-US" sz="1800" dirty="0" smtClean="0">
                <a:solidFill>
                  <a:srgbClr val="003F7E"/>
                </a:solidFill>
              </a:rPr>
              <a:t>They have been installed successfully in different facility </a:t>
            </a:r>
          </a:p>
          <a:p>
            <a:r>
              <a:rPr lang="en-US" sz="1800" dirty="0" smtClean="0">
                <a:solidFill>
                  <a:srgbClr val="003F7E"/>
                </a:solidFill>
              </a:rPr>
              <a:t>(</a:t>
            </a:r>
            <a:r>
              <a:rPr lang="en-US" sz="1800" dirty="0" smtClean="0">
                <a:solidFill>
                  <a:srgbClr val="FF0000"/>
                </a:solidFill>
              </a:rPr>
              <a:t>UA9, </a:t>
            </a:r>
            <a:r>
              <a:rPr lang="en-US" sz="1800" dirty="0" err="1" smtClean="0">
                <a:solidFill>
                  <a:srgbClr val="FF0000"/>
                </a:solidFill>
              </a:rPr>
              <a:t>NToF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003F7E"/>
                </a:solidFill>
              </a:rPr>
              <a:t>@CERN and </a:t>
            </a:r>
            <a:r>
              <a:rPr lang="en-US" sz="1800" dirty="0" smtClean="0">
                <a:solidFill>
                  <a:srgbClr val="FF0000"/>
                </a:solidFill>
              </a:rPr>
              <a:t>CNAO</a:t>
            </a:r>
            <a:r>
              <a:rPr lang="en-US" sz="1800" dirty="0" smtClean="0">
                <a:solidFill>
                  <a:srgbClr val="003F7E"/>
                </a:solidFill>
              </a:rPr>
              <a:t> and </a:t>
            </a:r>
            <a:r>
              <a:rPr lang="en-US" sz="1800" dirty="0" smtClean="0">
                <a:solidFill>
                  <a:srgbClr val="FF0000"/>
                </a:solidFill>
              </a:rPr>
              <a:t>BTF</a:t>
            </a:r>
            <a:r>
              <a:rPr lang="en-US" sz="1800" dirty="0" smtClean="0">
                <a:solidFill>
                  <a:srgbClr val="003F7E"/>
                </a:solidFill>
              </a:rPr>
              <a:t> in Italy  …. but also in </a:t>
            </a:r>
            <a:r>
              <a:rPr lang="en-US" sz="1800" dirty="0" smtClean="0">
                <a:solidFill>
                  <a:srgbClr val="FF0000"/>
                </a:solidFill>
              </a:rPr>
              <a:t>ISS</a:t>
            </a:r>
            <a:r>
              <a:rPr lang="en-US" sz="1800" dirty="0" smtClean="0">
                <a:solidFill>
                  <a:srgbClr val="003F7E"/>
                </a:solidFill>
              </a:rPr>
              <a:t>)</a:t>
            </a:r>
          </a:p>
          <a:p>
            <a:r>
              <a:rPr lang="en-US" sz="1800" dirty="0">
                <a:solidFill>
                  <a:srgbClr val="003F7E"/>
                </a:solidFill>
              </a:rPr>
              <a:t>a</a:t>
            </a:r>
            <a:r>
              <a:rPr lang="en-US" sz="1800" dirty="0" smtClean="0">
                <a:solidFill>
                  <a:srgbClr val="003F7E"/>
                </a:solidFill>
              </a:rPr>
              <a:t>nd they provide useful information on beam characteristics </a:t>
            </a:r>
          </a:p>
          <a:p>
            <a:r>
              <a:rPr lang="en-US" sz="1800" dirty="0" smtClean="0">
                <a:solidFill>
                  <a:srgbClr val="003F7E"/>
                </a:solidFill>
              </a:rPr>
              <a:t>and they become important for future project .</a:t>
            </a:r>
          </a:p>
          <a:p>
            <a:endParaRPr lang="en-US" sz="1800" dirty="0">
              <a:solidFill>
                <a:srgbClr val="003F7E"/>
              </a:solidFill>
            </a:endParaRPr>
          </a:p>
          <a:p>
            <a:r>
              <a:rPr lang="en-US" sz="1800" dirty="0" smtClean="0">
                <a:solidFill>
                  <a:srgbClr val="003F7E"/>
                </a:solidFill>
              </a:rPr>
              <a:t>Improvement on acquisition software are fundamental</a:t>
            </a:r>
          </a:p>
          <a:p>
            <a:endParaRPr lang="en-US" sz="1800" dirty="0" smtClean="0">
              <a:solidFill>
                <a:srgbClr val="003F7E"/>
              </a:solidFill>
            </a:endParaRPr>
          </a:p>
          <a:p>
            <a:r>
              <a:rPr lang="en-US" sz="1800" dirty="0">
                <a:solidFill>
                  <a:srgbClr val="003F7E"/>
                </a:solidFill>
              </a:rPr>
              <a:t>W</a:t>
            </a:r>
            <a:r>
              <a:rPr lang="en-US" sz="1800" dirty="0" smtClean="0">
                <a:solidFill>
                  <a:srgbClr val="003F7E"/>
                </a:solidFill>
              </a:rPr>
              <a:t>aiting </a:t>
            </a:r>
            <a:r>
              <a:rPr lang="en-US" sz="1800" dirty="0" smtClean="0">
                <a:solidFill>
                  <a:srgbClr val="FF0000"/>
                </a:solidFill>
              </a:rPr>
              <a:t>Timepix2 </a:t>
            </a:r>
            <a:r>
              <a:rPr lang="en-US" sz="1800" dirty="0" smtClean="0">
                <a:solidFill>
                  <a:srgbClr val="003F7E"/>
                </a:solidFill>
              </a:rPr>
              <a:t>test and results on performances </a:t>
            </a:r>
          </a:p>
          <a:p>
            <a:endParaRPr lang="en-US" sz="1800" dirty="0">
              <a:solidFill>
                <a:srgbClr val="003F7E"/>
              </a:solidFill>
            </a:endParaRPr>
          </a:p>
          <a:p>
            <a:r>
              <a:rPr lang="en-US" sz="1800" dirty="0" smtClean="0">
                <a:solidFill>
                  <a:srgbClr val="003F7E"/>
                </a:solidFill>
              </a:rPr>
              <a:t>Waiting results on borated GEM prototype performance </a:t>
            </a:r>
          </a:p>
          <a:p>
            <a:r>
              <a:rPr lang="en-US" sz="1800" dirty="0" smtClean="0">
                <a:solidFill>
                  <a:srgbClr val="003F7E"/>
                </a:solidFill>
              </a:rPr>
              <a:t> </a:t>
            </a:r>
            <a:endParaRPr lang="en-US" sz="1800" dirty="0">
              <a:solidFill>
                <a:srgbClr val="003F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78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363" y="0"/>
            <a:ext cx="7467600" cy="708422"/>
          </a:xfrm>
        </p:spPr>
        <p:txBody>
          <a:bodyPr/>
          <a:lstStyle/>
          <a:p>
            <a:r>
              <a:rPr lang="it-IT" dirty="0" smtClean="0"/>
              <a:t>Timepix family</a:t>
            </a:r>
            <a:endParaRPr lang="it-IT" dirty="0"/>
          </a:p>
        </p:txBody>
      </p:sp>
      <p:sp>
        <p:nvSpPr>
          <p:cNvPr id="10" name="AutoShape 4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18" name="Group 17"/>
          <p:cNvGrpSpPr/>
          <p:nvPr/>
        </p:nvGrpSpPr>
        <p:grpSpPr>
          <a:xfrm>
            <a:off x="269362" y="843525"/>
            <a:ext cx="2996868" cy="3994120"/>
            <a:chOff x="269362" y="843525"/>
            <a:chExt cx="2996868" cy="3994120"/>
          </a:xfrm>
        </p:grpSpPr>
        <p:sp>
          <p:nvSpPr>
            <p:cNvPr id="6" name="TextBox 5"/>
            <p:cNvSpPr txBox="1"/>
            <p:nvPr/>
          </p:nvSpPr>
          <p:spPr>
            <a:xfrm>
              <a:off x="472272" y="843525"/>
              <a:ext cx="2014078" cy="23391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003F7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Timepix :</a:t>
              </a:r>
            </a:p>
            <a:p>
              <a:r>
                <a:rPr lang="it-IT" sz="16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Time frame oriented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dirty="0" smtClean="0">
                  <a:solidFill>
                    <a:srgbClr val="003F7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Counting mode </a:t>
              </a:r>
              <a:r>
                <a:rPr lang="it-IT" sz="1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dirty="0" smtClean="0">
                  <a:solidFill>
                    <a:srgbClr val="003F7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Time of arrival   </a:t>
              </a:r>
              <a:r>
                <a:rPr lang="it-IT" sz="1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dirty="0" smtClean="0">
                  <a:solidFill>
                    <a:srgbClr val="003F7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Charge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it-IT" sz="1200" dirty="0">
                <a:solidFill>
                  <a:srgbClr val="003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285750" indent="-285750">
                <a:buFont typeface="Wingdings" panose="05000000000000000000" pitchFamily="2" charset="2"/>
                <a:buChar char="J"/>
              </a:pPr>
              <a:r>
                <a:rPr lang="it-IT" sz="1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Dead Time</a:t>
              </a:r>
              <a:endParaRPr lang="it-IT" sz="1400" dirty="0">
                <a:solidFill>
                  <a:srgbClr val="0096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endParaRPr>
            </a:p>
            <a:p>
              <a:pPr marL="285750" indent="-285750">
                <a:buFont typeface="Wingdings" panose="05000000000000000000" pitchFamily="2" charset="2"/>
                <a:buChar char="J"/>
              </a:pPr>
              <a:r>
                <a:rPr lang="it-IT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anose="05000000000000000000" pitchFamily="2" charset="2"/>
                </a:rPr>
                <a:t>&gt; </a:t>
              </a:r>
              <a:r>
                <a:rPr lang="it-IT" sz="1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anose="05000000000000000000" pitchFamily="2" charset="2"/>
                </a:rPr>
                <a:t>5 keV</a:t>
              </a:r>
            </a:p>
            <a:p>
              <a:pPr marL="285750" indent="-285750">
                <a:buFont typeface="Wingdings" panose="05000000000000000000" pitchFamily="2" charset="2"/>
                <a:buChar char="J"/>
              </a:pPr>
              <a:r>
                <a:rPr lang="it-IT" sz="1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anose="05000000000000000000" pitchFamily="2" charset="2"/>
                </a:rPr>
                <a:t>10 ns resolution</a:t>
              </a:r>
              <a:endParaRPr lang="it-IT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285750" indent="-285750">
                <a:buFont typeface="Wingdings" panose="05000000000000000000" pitchFamily="2" charset="2"/>
                <a:buChar char="J"/>
              </a:pPr>
              <a:r>
                <a:rPr lang="it-IT" sz="1400" dirty="0" smtClean="0">
                  <a:solidFill>
                    <a:srgbClr val="0096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anose="05000000000000000000" pitchFamily="2" charset="2"/>
                </a:rPr>
                <a:t>kB/s</a:t>
              </a:r>
              <a:endParaRPr lang="it-IT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269362" y="3374293"/>
              <a:ext cx="2996868" cy="1463352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2034034" y="843525"/>
            <a:ext cx="3731464" cy="3994120"/>
            <a:chOff x="2034034" y="843525"/>
            <a:chExt cx="3731464" cy="39941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58255" y="3380909"/>
              <a:ext cx="1869405" cy="145673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343040" y="843525"/>
              <a:ext cx="2422458" cy="2893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003F7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Timepix3</a:t>
              </a:r>
            </a:p>
            <a:p>
              <a:pPr lvl="0"/>
              <a:r>
                <a:rPr lang="it-IT" sz="16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Pixel oriented</a:t>
              </a:r>
              <a:endParaRPr lang="it-IT" sz="2400" dirty="0" smtClean="0">
                <a:solidFill>
                  <a:srgbClr val="003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it-IT" sz="1400" dirty="0" smtClean="0">
                  <a:solidFill>
                    <a:srgbClr val="003F7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Counting </a:t>
              </a:r>
              <a:r>
                <a:rPr lang="it-IT" sz="1400" dirty="0">
                  <a:solidFill>
                    <a:srgbClr val="003F7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mode </a:t>
              </a:r>
              <a:r>
                <a:rPr lang="it-IT" sz="1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and</a:t>
              </a:r>
              <a:endParaRPr lang="it-IT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it-IT" sz="1400" dirty="0">
                  <a:solidFill>
                    <a:srgbClr val="003F7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Time of </a:t>
              </a:r>
              <a:r>
                <a:rPr lang="it-IT" sz="1400" dirty="0" smtClean="0">
                  <a:solidFill>
                    <a:srgbClr val="003F7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arrival   </a:t>
              </a:r>
              <a:r>
                <a:rPr lang="it-IT" sz="1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and</a:t>
              </a:r>
              <a:endParaRPr lang="it-IT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it-IT" sz="1400" dirty="0" smtClean="0">
                  <a:solidFill>
                    <a:srgbClr val="003F7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Charge</a:t>
              </a:r>
            </a:p>
            <a:p>
              <a:pPr lvl="0"/>
              <a:r>
                <a:rPr lang="it-IT" sz="1400" dirty="0" smtClean="0">
                  <a:solidFill>
                    <a:srgbClr val="003F7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it-IT" sz="1400" dirty="0">
                <a:solidFill>
                  <a:srgbClr val="003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285750" indent="-285750">
                <a:buFont typeface="Wingdings" panose="05000000000000000000" pitchFamily="2" charset="2"/>
                <a:buChar char="J"/>
              </a:pPr>
              <a:r>
                <a:rPr lang="it-IT" sz="1400" dirty="0" smtClean="0">
                  <a:solidFill>
                    <a:srgbClr val="0096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anose="05000000000000000000" pitchFamily="2" charset="2"/>
                </a:rPr>
                <a:t>Continous measurement</a:t>
              </a:r>
            </a:p>
            <a:p>
              <a:pPr marL="285750" indent="-285750">
                <a:buFont typeface="Wingdings" panose="05000000000000000000" pitchFamily="2" charset="2"/>
                <a:buChar char="J"/>
              </a:pPr>
              <a:r>
                <a:rPr lang="it-IT" sz="1400" dirty="0" smtClean="0">
                  <a:solidFill>
                    <a:srgbClr val="0096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anose="05000000000000000000" pitchFamily="2" charset="2"/>
                </a:rPr>
                <a:t>&gt; 3 keV</a:t>
              </a:r>
            </a:p>
            <a:p>
              <a:pPr marL="285750" indent="-285750">
                <a:buFont typeface="Wingdings" panose="05000000000000000000" pitchFamily="2" charset="2"/>
                <a:buChar char="J"/>
              </a:pPr>
              <a:r>
                <a:rPr lang="it-IT" sz="1400" dirty="0" smtClean="0">
                  <a:solidFill>
                    <a:srgbClr val="0096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anose="05000000000000000000" pitchFamily="2" charset="2"/>
                </a:rPr>
                <a:t>1.5 ns resoution</a:t>
              </a:r>
            </a:p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it-IT" sz="1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anose="05000000000000000000" pitchFamily="2" charset="2"/>
                </a:rPr>
                <a:t>MB/s</a:t>
              </a:r>
            </a:p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it-IT" sz="1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High Temperature</a:t>
              </a:r>
              <a:endParaRPr lang="it-IT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it-IT" dirty="0">
                <a:solidFill>
                  <a:srgbClr val="003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Right Arrow 12"/>
            <p:cNvSpPr/>
            <p:nvPr/>
          </p:nvSpPr>
          <p:spPr bwMode="auto">
            <a:xfrm>
              <a:off x="2034034" y="943553"/>
              <a:ext cx="1113745" cy="200055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86480" y="854870"/>
            <a:ext cx="3544591" cy="3994120"/>
            <a:chOff x="5268977" y="843525"/>
            <a:chExt cx="3544591" cy="3994120"/>
          </a:xfrm>
        </p:grpSpPr>
        <p:sp>
          <p:nvSpPr>
            <p:cNvPr id="7" name="TextBox 6"/>
            <p:cNvSpPr txBox="1"/>
            <p:nvPr/>
          </p:nvSpPr>
          <p:spPr>
            <a:xfrm>
              <a:off x="6799490" y="843525"/>
              <a:ext cx="2014078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003F7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Timepix2</a:t>
              </a:r>
            </a:p>
            <a:p>
              <a:pPr lvl="0"/>
              <a:r>
                <a:rPr lang="it-IT" sz="1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Pixel </a:t>
              </a:r>
              <a:r>
                <a:rPr lang="it-IT" sz="16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oriented</a:t>
              </a:r>
            </a:p>
            <a:p>
              <a:pPr lvl="0"/>
              <a:r>
                <a:rPr lang="it-IT" sz="16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Time frame oriented</a:t>
              </a:r>
              <a:endParaRPr lang="it-IT" sz="2400" dirty="0">
                <a:solidFill>
                  <a:srgbClr val="003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7035" y="3380909"/>
              <a:ext cx="2189085" cy="1456736"/>
            </a:xfrm>
            <a:prstGeom prst="rect">
              <a:avLst/>
            </a:prstGeom>
          </p:spPr>
        </p:pic>
        <p:sp>
          <p:nvSpPr>
            <p:cNvPr id="14" name="Right Arrow 13"/>
            <p:cNvSpPr/>
            <p:nvPr/>
          </p:nvSpPr>
          <p:spPr bwMode="auto">
            <a:xfrm>
              <a:off x="5268977" y="943553"/>
              <a:ext cx="1113745" cy="200055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979398" y="1923603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44400" y="2277546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4000" b="1" dirty="0" smtClean="0">
                  <a:solidFill>
                    <a:srgbClr val="0096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it-IT" sz="4000" b="1" dirty="0">
                <a:solidFill>
                  <a:srgbClr val="0096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025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089" y="1765245"/>
            <a:ext cx="82493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003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DIAMONDPix</a:t>
            </a:r>
          </a:p>
          <a:p>
            <a:pPr algn="ctr"/>
            <a:r>
              <a:rPr lang="it-IT" sz="4000" b="1" dirty="0" smtClean="0">
                <a:solidFill>
                  <a:srgbClr val="003F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Higly pixelated diamond detector</a:t>
            </a:r>
            <a:endParaRPr lang="it-IT" sz="4000" b="1" dirty="0">
              <a:solidFill>
                <a:srgbClr val="003F7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15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126" y="-6053"/>
            <a:ext cx="7467600" cy="708422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Diamondpix</a:t>
            </a:r>
            <a:r>
              <a:rPr lang="it-IT" dirty="0" smtClean="0"/>
              <a:t> : a radiation hardness detector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069795" y="2514142"/>
            <a:ext cx="2492834" cy="19586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51" y="3685495"/>
            <a:ext cx="5288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2060"/>
                </a:solidFill>
              </a:rPr>
              <a:t>Recently two </a:t>
            </a:r>
            <a:r>
              <a:rPr lang="en-US" sz="1800" dirty="0" err="1">
                <a:solidFill>
                  <a:srgbClr val="002060"/>
                </a:solidFill>
              </a:rPr>
              <a:t>D</a:t>
            </a:r>
            <a:r>
              <a:rPr lang="en-US" sz="1800" dirty="0" err="1" smtClean="0">
                <a:solidFill>
                  <a:srgbClr val="002060"/>
                </a:solidFill>
              </a:rPr>
              <a:t>iamondpix</a:t>
            </a:r>
            <a:r>
              <a:rPr lang="en-US" sz="1800" dirty="0" smtClean="0">
                <a:solidFill>
                  <a:srgbClr val="002060"/>
                </a:solidFill>
              </a:rPr>
              <a:t> have been tested on </a:t>
            </a:r>
          </a:p>
          <a:p>
            <a:r>
              <a:rPr lang="en-US" sz="1800" dirty="0" smtClean="0">
                <a:solidFill>
                  <a:srgbClr val="002060"/>
                </a:solidFill>
              </a:rPr>
              <a:t>charged and neutron beam for future applications.</a:t>
            </a:r>
          </a:p>
        </p:txBody>
      </p:sp>
      <p:pic>
        <p:nvPicPr>
          <p:cNvPr id="7" name="Picture" descr="C:\Users\claps\Desktop\DIAMONDs\ImmaginiPoster\project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4691" y="1864826"/>
            <a:ext cx="2401170" cy="162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" descr="C:\Users\claps\Desktop\DIAMONDs\ImmaginiPaper\tiff files\2AFIG.t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447" y="836409"/>
            <a:ext cx="3168650" cy="90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5"/>
          <p:cNvGrpSpPr/>
          <p:nvPr/>
        </p:nvGrpSpPr>
        <p:grpSpPr>
          <a:xfrm>
            <a:off x="3157901" y="971016"/>
            <a:ext cx="4992787" cy="1525374"/>
            <a:chOff x="3157901" y="971016"/>
            <a:chExt cx="4992787" cy="1525374"/>
          </a:xfrm>
        </p:grpSpPr>
        <p:pic>
          <p:nvPicPr>
            <p:cNvPr id="11" name="Picture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496660" y="971016"/>
              <a:ext cx="1438275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109670" y="985764"/>
              <a:ext cx="1438275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725748" y="995289"/>
              <a:ext cx="1424940" cy="105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5149189" y="2034725"/>
              <a:ext cx="14285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rgbClr val="003F7E"/>
                  </a:solidFill>
                </a:rPr>
                <a:t>Pads on diamond </a:t>
              </a:r>
            </a:p>
            <a:p>
              <a:pPr algn="ctr"/>
              <a:r>
                <a:rPr lang="it-IT" sz="1200" dirty="0" smtClean="0">
                  <a:solidFill>
                    <a:srgbClr val="003F7E"/>
                  </a:solidFill>
                </a:rPr>
                <a:t>downward surface</a:t>
              </a:r>
              <a:endParaRPr lang="it-IT" sz="1200" dirty="0">
                <a:solidFill>
                  <a:srgbClr val="003F7E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57901" y="2016885"/>
              <a:ext cx="19832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rgbClr val="003F7E"/>
                  </a:solidFill>
                </a:rPr>
                <a:t>Gold cathode on diamond </a:t>
              </a:r>
            </a:p>
            <a:p>
              <a:pPr algn="ctr"/>
              <a:r>
                <a:rPr lang="it-IT" sz="1200" dirty="0" smtClean="0">
                  <a:solidFill>
                    <a:srgbClr val="003F7E"/>
                  </a:solidFill>
                </a:rPr>
                <a:t>upward surface</a:t>
              </a:r>
              <a:endParaRPr lang="it-IT" sz="1200" dirty="0">
                <a:solidFill>
                  <a:srgbClr val="003F7E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29007" y="2108598"/>
              <a:ext cx="11936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rgbClr val="003F7E"/>
                  </a:solidFill>
                </a:rPr>
                <a:t>Timepix3 Pads</a:t>
              </a:r>
              <a:endParaRPr lang="it-IT" sz="1200" dirty="0">
                <a:solidFill>
                  <a:srgbClr val="003F7E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4409403" y="689280"/>
            <a:ext cx="29081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3F7E"/>
                </a:solidFill>
                <a:latin typeface="+mn-lt"/>
                <a:ea typeface="Droid Sans Fallback"/>
              </a:rPr>
              <a:t>Made by Element6 and </a:t>
            </a:r>
            <a:r>
              <a:rPr lang="en-US" sz="1200" dirty="0" err="1" smtClean="0">
                <a:solidFill>
                  <a:srgbClr val="003F7E"/>
                </a:solidFill>
                <a:latin typeface="+mn-lt"/>
                <a:ea typeface="Droid Sans Fallback"/>
              </a:rPr>
              <a:t>Fraunhofer</a:t>
            </a:r>
            <a:r>
              <a:rPr lang="en-US" sz="1200" dirty="0" smtClean="0">
                <a:solidFill>
                  <a:srgbClr val="003F7E"/>
                </a:solidFill>
                <a:latin typeface="+mn-lt"/>
                <a:ea typeface="Droid Sans Fallback"/>
              </a:rPr>
              <a:t> </a:t>
            </a:r>
            <a:r>
              <a:rPr lang="en-US" sz="1200" dirty="0">
                <a:solidFill>
                  <a:srgbClr val="003F7E"/>
                </a:solidFill>
                <a:latin typeface="+mn-lt"/>
                <a:ea typeface="Droid Sans Fallback"/>
              </a:rPr>
              <a:t>IZM </a:t>
            </a:r>
            <a:endParaRPr lang="it-IT" sz="1200" dirty="0">
              <a:solidFill>
                <a:srgbClr val="003F7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894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145" y="0"/>
            <a:ext cx="7467600" cy="708422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Diamondpix</a:t>
            </a:r>
            <a:r>
              <a:rPr lang="it-IT" dirty="0" smtClean="0"/>
              <a:t> : a radiation hardness detector </a:t>
            </a:r>
            <a:endParaRPr lang="en-GB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5445" y="422869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2495" y="4109066"/>
            <a:ext cx="9336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2060"/>
                </a:solidFill>
              </a:rPr>
              <a:t>Details on :</a:t>
            </a:r>
          </a:p>
          <a:p>
            <a:r>
              <a:rPr lang="en-US" sz="1800" dirty="0" err="1" smtClean="0">
                <a:solidFill>
                  <a:srgbClr val="009644"/>
                </a:solidFill>
              </a:rPr>
              <a:t>Diamondpix</a:t>
            </a:r>
            <a:r>
              <a:rPr lang="en-US" sz="1800" dirty="0" smtClean="0">
                <a:solidFill>
                  <a:srgbClr val="009644"/>
                </a:solidFill>
              </a:rPr>
              <a:t>: a CVD diamond detector with Timepix3 chip interface  </a:t>
            </a:r>
            <a:r>
              <a:rPr lang="en-US" sz="1800" dirty="0" smtClean="0">
                <a:solidFill>
                  <a:srgbClr val="FF0000"/>
                </a:solidFill>
              </a:rPr>
              <a:t>TNS 00581-2018-R1  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10" name="Picture" descr="C:\Users\claps\Desktop\DIAMONDs\ImmaginiPoster\neutron&amp;gamma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0176" y="798218"/>
            <a:ext cx="3286964" cy="29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5835" y="3656770"/>
            <a:ext cx="3858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3F7E"/>
                </a:solidFill>
              </a:rPr>
              <a:t>Neutron / Gamma discrimination</a:t>
            </a:r>
            <a:endParaRPr lang="it-IT" dirty="0">
              <a:solidFill>
                <a:srgbClr val="003F7E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942041" y="613572"/>
            <a:ext cx="7991850" cy="3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049" name="Picture" descr="n14MeVimage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7991" y="1246298"/>
            <a:ext cx="5327900" cy="166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 flipV="1">
            <a:off x="3942041" y="2911267"/>
            <a:ext cx="79918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16" name="Group 15"/>
          <p:cNvGrpSpPr/>
          <p:nvPr/>
        </p:nvGrpSpPr>
        <p:grpSpPr>
          <a:xfrm>
            <a:off x="3727090" y="2863633"/>
            <a:ext cx="4698866" cy="400110"/>
            <a:chOff x="3727090" y="2863633"/>
            <a:chExt cx="4698866" cy="400110"/>
          </a:xfrm>
        </p:grpSpPr>
        <p:sp>
          <p:nvSpPr>
            <p:cNvPr id="12" name="TextBox 11"/>
            <p:cNvSpPr txBox="1"/>
            <p:nvPr/>
          </p:nvSpPr>
          <p:spPr>
            <a:xfrm>
              <a:off x="5631074" y="2863633"/>
              <a:ext cx="12250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3F7E"/>
                  </a:solidFill>
                </a:rPr>
                <a:t>N</a:t>
              </a:r>
              <a:r>
                <a:rPr lang="it-IT" dirty="0" smtClean="0">
                  <a:solidFill>
                    <a:srgbClr val="003F7E"/>
                  </a:solidFill>
                </a:rPr>
                <a:t>eutrons</a:t>
              </a:r>
              <a:endParaRPr lang="it-IT" dirty="0">
                <a:solidFill>
                  <a:srgbClr val="003F7E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02544" y="2863633"/>
              <a:ext cx="12234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3F7E"/>
                  </a:solidFill>
                </a:rPr>
                <a:t>G</a:t>
              </a:r>
              <a:r>
                <a:rPr lang="it-IT" dirty="0" smtClean="0">
                  <a:solidFill>
                    <a:srgbClr val="003F7E"/>
                  </a:solidFill>
                </a:rPr>
                <a:t>ammas</a:t>
              </a:r>
              <a:endParaRPr lang="it-IT" dirty="0">
                <a:solidFill>
                  <a:srgbClr val="003F7E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27090" y="2863633"/>
              <a:ext cx="16241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003F7E"/>
                  </a:solidFill>
                </a:rPr>
                <a:t>Beam image</a:t>
              </a:r>
              <a:endParaRPr lang="it-IT" dirty="0">
                <a:solidFill>
                  <a:srgbClr val="003F7E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047230" y="3743115"/>
            <a:ext cx="3288733" cy="27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err="1" smtClean="0"/>
              <a:t>G.Claps</a:t>
            </a:r>
            <a:r>
              <a:rPr lang="en-GB" sz="1200" dirty="0" smtClean="0"/>
              <a:t>,  F, </a:t>
            </a:r>
            <a:r>
              <a:rPr lang="en-GB" sz="1200" dirty="0" err="1" smtClean="0"/>
              <a:t>Cordella</a:t>
            </a:r>
            <a:r>
              <a:rPr lang="en-GB" sz="1200" dirty="0"/>
              <a:t>, </a:t>
            </a:r>
            <a:r>
              <a:rPr lang="en-GB" sz="1200" dirty="0" err="1" smtClean="0"/>
              <a:t>C.Digiulio</a:t>
            </a:r>
            <a:r>
              <a:rPr lang="en-GB" sz="1200" dirty="0" smtClean="0"/>
              <a:t>, L. </a:t>
            </a:r>
            <a:r>
              <a:rPr lang="en-GB" sz="1200" dirty="0" err="1" smtClean="0"/>
              <a:t>Foggetta</a:t>
            </a:r>
            <a:r>
              <a:rPr lang="en-GB" sz="1200" dirty="0" smtClean="0"/>
              <a:t>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07510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0" y="775367"/>
            <a:ext cx="3645694" cy="243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85825" y="7144"/>
            <a:ext cx="7450138" cy="685800"/>
          </a:xfrm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GB" dirty="0" smtClean="0"/>
              <a:t>Hybrid Silicon Pixel Detectors</a:t>
            </a:r>
            <a:endParaRPr lang="en-GB" dirty="0"/>
          </a:p>
        </p:txBody>
      </p:sp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654690" y="3591262"/>
            <a:ext cx="7988240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500" dirty="0" smtClean="0">
                <a:solidFill>
                  <a:srgbClr val="003F7E"/>
                </a:solidFill>
              </a:rPr>
              <a:t>Standard </a:t>
            </a:r>
            <a:r>
              <a:rPr lang="en-GB" sz="1500" dirty="0">
                <a:solidFill>
                  <a:srgbClr val="003F7E"/>
                </a:solidFill>
              </a:rPr>
              <a:t>CMOS can be used allowing on-pixel signal processing </a:t>
            </a:r>
          </a:p>
          <a:p>
            <a:endParaRPr lang="en-GB" sz="1500" dirty="0" smtClean="0">
              <a:solidFill>
                <a:srgbClr val="003F7E"/>
              </a:solidFill>
            </a:endParaRPr>
          </a:p>
          <a:p>
            <a:r>
              <a:rPr lang="en-GB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 </a:t>
            </a:r>
            <a:r>
              <a:rPr lang="en-GB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 can be changed </a:t>
            </a:r>
            <a:r>
              <a:rPr lang="en-GB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according to the application(Si</a:t>
            </a:r>
            <a:r>
              <a:rPr lang="en-GB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GaAs, </a:t>
            </a:r>
            <a:r>
              <a:rPr lang="en-GB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CdTe</a:t>
            </a:r>
            <a:r>
              <a:rPr lang="en-GB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..)</a:t>
            </a:r>
            <a:endParaRPr lang="en-GB" sz="1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1500" dirty="0">
              <a:solidFill>
                <a:srgbClr val="003F7E"/>
              </a:solidFill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5010" y="958850"/>
            <a:ext cx="2571768" cy="267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54222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/>
          <p:cNvSpPr/>
          <p:nvPr/>
        </p:nvSpPr>
        <p:spPr>
          <a:xfrm rot="325748" flipV="1">
            <a:off x="3011975" y="2007187"/>
            <a:ext cx="2680956" cy="45719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it-IT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UA9 SPS </a:t>
            </a:r>
            <a:r>
              <a:rPr lang="it-IT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experimental</a:t>
            </a: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setup 2018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Rectangle 5"/>
          <p:cNvSpPr>
            <a:spLocks noChangeArrowheads="1"/>
          </p:cNvSpPr>
          <p:nvPr/>
        </p:nvSpPr>
        <p:spPr bwMode="auto">
          <a:xfrm>
            <a:off x="414294" y="1616742"/>
            <a:ext cx="1191" cy="1191"/>
          </a:xfrm>
          <a:prstGeom prst="rect">
            <a:avLst/>
          </a:prstGeom>
          <a:solidFill>
            <a:srgbClr val="8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91" name="Rectangle 7"/>
          <p:cNvSpPr>
            <a:spLocks noChangeArrowheads="1"/>
          </p:cNvSpPr>
          <p:nvPr/>
        </p:nvSpPr>
        <p:spPr bwMode="auto">
          <a:xfrm>
            <a:off x="4054079" y="1682353"/>
            <a:ext cx="642805" cy="12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825">
                <a:solidFill>
                  <a:srgbClr val="FFFFFF"/>
                </a:solidFill>
                <a:latin typeface="Helvetica Neue Light" charset="-95"/>
              </a:rPr>
              <a:t>Primary Beam</a:t>
            </a:r>
            <a:endParaRPr lang="en-US" altLang="en-US" sz="1350"/>
          </a:p>
        </p:txBody>
      </p:sp>
      <p:sp>
        <p:nvSpPr>
          <p:cNvPr id="92" name="Rectangle 8"/>
          <p:cNvSpPr>
            <a:spLocks noChangeArrowheads="1"/>
          </p:cNvSpPr>
          <p:nvPr/>
        </p:nvSpPr>
        <p:spPr bwMode="auto">
          <a:xfrm>
            <a:off x="4688682" y="1682354"/>
            <a:ext cx="6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endParaRPr lang="en-US" altLang="en-US" sz="1350"/>
          </a:p>
        </p:txBody>
      </p:sp>
      <p:sp>
        <p:nvSpPr>
          <p:cNvPr id="93" name="Freeform 9"/>
          <p:cNvSpPr>
            <a:spLocks/>
          </p:cNvSpPr>
          <p:nvPr/>
        </p:nvSpPr>
        <p:spPr bwMode="auto">
          <a:xfrm>
            <a:off x="145460" y="1614287"/>
            <a:ext cx="8804710" cy="336553"/>
          </a:xfrm>
          <a:custGeom>
            <a:avLst/>
            <a:gdLst>
              <a:gd name="T0" fmla="*/ 0 w 12888"/>
              <a:gd name="T1" fmla="*/ 0 h 236"/>
              <a:gd name="T2" fmla="*/ 0 w 12888"/>
              <a:gd name="T3" fmla="*/ 0 h 236"/>
              <a:gd name="T4" fmla="*/ 12888 w 12888"/>
              <a:gd name="T5" fmla="*/ 0 h 236"/>
              <a:gd name="T6" fmla="*/ 12888 w 12888"/>
              <a:gd name="T7" fmla="*/ 236 h 236"/>
              <a:gd name="T8" fmla="*/ 0 w 12888"/>
              <a:gd name="T9" fmla="*/ 236 h 236"/>
              <a:gd name="T10" fmla="*/ 0 w 12888"/>
              <a:gd name="T11" fmla="*/ 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88" h="236">
                <a:moveTo>
                  <a:pt x="0" y="0"/>
                </a:moveTo>
                <a:lnTo>
                  <a:pt x="0" y="0"/>
                </a:lnTo>
                <a:lnTo>
                  <a:pt x="12888" y="0"/>
                </a:lnTo>
                <a:lnTo>
                  <a:pt x="12888" y="236"/>
                </a:lnTo>
                <a:lnTo>
                  <a:pt x="0" y="2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FFFFF">
                  <a:shade val="30000"/>
                  <a:satMod val="115000"/>
                </a:srgbClr>
              </a:gs>
              <a:gs pos="50000">
                <a:srgbClr val="FFFFFF">
                  <a:shade val="67500"/>
                  <a:satMod val="115000"/>
                </a:srgbClr>
              </a:gs>
              <a:gs pos="100000">
                <a:srgbClr val="FFFF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302" name="Rectangle 301"/>
          <p:cNvSpPr/>
          <p:nvPr/>
        </p:nvSpPr>
        <p:spPr>
          <a:xfrm rot="163850" flipV="1">
            <a:off x="412472" y="1876258"/>
            <a:ext cx="5129449" cy="45719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01" name="Rectangle 300"/>
          <p:cNvSpPr/>
          <p:nvPr/>
        </p:nvSpPr>
        <p:spPr>
          <a:xfrm>
            <a:off x="145460" y="1755577"/>
            <a:ext cx="8766305" cy="45719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grpSp>
        <p:nvGrpSpPr>
          <p:cNvPr id="83" name="Group 82"/>
          <p:cNvGrpSpPr/>
          <p:nvPr/>
        </p:nvGrpSpPr>
        <p:grpSpPr>
          <a:xfrm>
            <a:off x="3523060" y="2078714"/>
            <a:ext cx="835819" cy="301011"/>
            <a:chOff x="3523060" y="2073833"/>
            <a:chExt cx="835819" cy="301011"/>
          </a:xfrm>
        </p:grpSpPr>
        <p:sp>
          <p:nvSpPr>
            <p:cNvPr id="105" name="Freeform 21"/>
            <p:cNvSpPr>
              <a:spLocks/>
            </p:cNvSpPr>
            <p:nvPr/>
          </p:nvSpPr>
          <p:spPr bwMode="auto">
            <a:xfrm>
              <a:off x="3523060" y="2073833"/>
              <a:ext cx="835819" cy="301011"/>
            </a:xfrm>
            <a:custGeom>
              <a:avLst/>
              <a:gdLst>
                <a:gd name="T0" fmla="*/ 0 w 1921"/>
                <a:gd name="T1" fmla="*/ 0 h 347"/>
                <a:gd name="T2" fmla="*/ 0 w 1921"/>
                <a:gd name="T3" fmla="*/ 0 h 347"/>
                <a:gd name="T4" fmla="*/ 1921 w 1921"/>
                <a:gd name="T5" fmla="*/ 0 h 347"/>
                <a:gd name="T6" fmla="*/ 1921 w 1921"/>
                <a:gd name="T7" fmla="*/ 347 h 347"/>
                <a:gd name="T8" fmla="*/ 0 w 1921"/>
                <a:gd name="T9" fmla="*/ 347 h 347"/>
                <a:gd name="T10" fmla="*/ 0 w 1921"/>
                <a:gd name="T11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1" h="347">
                  <a:moveTo>
                    <a:pt x="0" y="0"/>
                  </a:moveTo>
                  <a:lnTo>
                    <a:pt x="0" y="0"/>
                  </a:lnTo>
                  <a:lnTo>
                    <a:pt x="1921" y="0"/>
                  </a:lnTo>
                  <a:lnTo>
                    <a:pt x="1921" y="347"/>
                  </a:lnTo>
                  <a:lnTo>
                    <a:pt x="0" y="3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4C4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07" name="Rectangle 23"/>
            <p:cNvSpPr>
              <a:spLocks noChangeArrowheads="1"/>
            </p:cNvSpPr>
            <p:nvPr/>
          </p:nvSpPr>
          <p:spPr bwMode="auto">
            <a:xfrm>
              <a:off x="3649223" y="2097380"/>
              <a:ext cx="583493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/>
              <a:r>
                <a:rPr lang="en-US" altLang="en-US" sz="825" dirty="0" smtClean="0">
                  <a:solidFill>
                    <a:srgbClr val="FFFFFF"/>
                  </a:solidFill>
                  <a:latin typeface="Helvetica Neue Light" charset="-95"/>
                </a:rPr>
                <a:t>Collimator</a:t>
              </a:r>
            </a:p>
            <a:p>
              <a:pPr algn="ctr" defTabSz="685800"/>
              <a:r>
                <a:rPr lang="en-US" altLang="en-US" sz="825" dirty="0" smtClean="0">
                  <a:solidFill>
                    <a:srgbClr val="FFFFFF"/>
                  </a:solidFill>
                </a:rPr>
                <a:t>Graphite 1m</a:t>
              </a:r>
              <a:endParaRPr lang="en-US" altLang="en-US" sz="1350" dirty="0"/>
            </a:p>
          </p:txBody>
        </p:sp>
      </p:grpSp>
      <p:sp>
        <p:nvSpPr>
          <p:cNvPr id="108" name="Rectangle 24"/>
          <p:cNvSpPr>
            <a:spLocks noChangeArrowheads="1"/>
          </p:cNvSpPr>
          <p:nvPr/>
        </p:nvSpPr>
        <p:spPr bwMode="auto">
          <a:xfrm>
            <a:off x="4121944" y="2199085"/>
            <a:ext cx="6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endParaRPr lang="en-US" altLang="en-US" sz="1350"/>
          </a:p>
        </p:txBody>
      </p:sp>
      <p:sp>
        <p:nvSpPr>
          <p:cNvPr id="109" name="Rectangle 25"/>
          <p:cNvSpPr>
            <a:spLocks noChangeArrowheads="1"/>
          </p:cNvSpPr>
          <p:nvPr/>
        </p:nvSpPr>
        <p:spPr bwMode="auto">
          <a:xfrm>
            <a:off x="863776" y="1619262"/>
            <a:ext cx="453650" cy="11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750" dirty="0">
                <a:solidFill>
                  <a:srgbClr val="000000"/>
                </a:solidFill>
                <a:latin typeface="Helvetica Neue Light" charset="-95"/>
              </a:rPr>
              <a:t>Beam Pipe</a:t>
            </a:r>
            <a:endParaRPr lang="en-US" altLang="en-US" sz="1350" dirty="0"/>
          </a:p>
        </p:txBody>
      </p:sp>
      <p:sp>
        <p:nvSpPr>
          <p:cNvPr id="110" name="Rectangle 26"/>
          <p:cNvSpPr>
            <a:spLocks noChangeArrowheads="1"/>
          </p:cNvSpPr>
          <p:nvPr/>
        </p:nvSpPr>
        <p:spPr bwMode="auto">
          <a:xfrm>
            <a:off x="4496991" y="1935957"/>
            <a:ext cx="6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endParaRPr lang="en-US" altLang="en-US" sz="1350"/>
          </a:p>
        </p:txBody>
      </p:sp>
      <p:grpSp>
        <p:nvGrpSpPr>
          <p:cNvPr id="82" name="Group 81"/>
          <p:cNvGrpSpPr/>
          <p:nvPr/>
        </p:nvGrpSpPr>
        <p:grpSpPr>
          <a:xfrm>
            <a:off x="3523060" y="1227575"/>
            <a:ext cx="835819" cy="275597"/>
            <a:chOff x="3523060" y="1259218"/>
            <a:chExt cx="835819" cy="275597"/>
          </a:xfrm>
        </p:grpSpPr>
        <p:sp>
          <p:nvSpPr>
            <p:cNvPr id="126" name="Freeform 42"/>
            <p:cNvSpPr>
              <a:spLocks/>
            </p:cNvSpPr>
            <p:nvPr/>
          </p:nvSpPr>
          <p:spPr bwMode="auto">
            <a:xfrm>
              <a:off x="3523060" y="1259218"/>
              <a:ext cx="835819" cy="275597"/>
            </a:xfrm>
            <a:custGeom>
              <a:avLst/>
              <a:gdLst>
                <a:gd name="T0" fmla="*/ 0 w 1921"/>
                <a:gd name="T1" fmla="*/ 0 h 348"/>
                <a:gd name="T2" fmla="*/ 0 w 1921"/>
                <a:gd name="T3" fmla="*/ 0 h 348"/>
                <a:gd name="T4" fmla="*/ 1921 w 1921"/>
                <a:gd name="T5" fmla="*/ 0 h 348"/>
                <a:gd name="T6" fmla="*/ 1921 w 1921"/>
                <a:gd name="T7" fmla="*/ 348 h 348"/>
                <a:gd name="T8" fmla="*/ 0 w 1921"/>
                <a:gd name="T9" fmla="*/ 348 h 348"/>
                <a:gd name="T10" fmla="*/ 0 w 1921"/>
                <a:gd name="T11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1" h="348">
                  <a:moveTo>
                    <a:pt x="0" y="0"/>
                  </a:moveTo>
                  <a:lnTo>
                    <a:pt x="0" y="0"/>
                  </a:lnTo>
                  <a:lnTo>
                    <a:pt x="1921" y="0"/>
                  </a:lnTo>
                  <a:lnTo>
                    <a:pt x="1921" y="348"/>
                  </a:lnTo>
                  <a:lnTo>
                    <a:pt x="0" y="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4C4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28" name="Rectangle 44"/>
            <p:cNvSpPr>
              <a:spLocks noChangeArrowheads="1"/>
            </p:cNvSpPr>
            <p:nvPr/>
          </p:nvSpPr>
          <p:spPr bwMode="auto">
            <a:xfrm>
              <a:off x="3669507" y="1263253"/>
              <a:ext cx="583493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825" dirty="0" smtClean="0">
                  <a:solidFill>
                    <a:srgbClr val="FFFFFF"/>
                  </a:solidFill>
                  <a:latin typeface="Helvetica Neue Light" charset="-95"/>
                </a:rPr>
                <a:t>Collimator</a:t>
              </a:r>
            </a:p>
            <a:p>
              <a:pPr defTabSz="685800"/>
              <a:r>
                <a:rPr lang="en-US" altLang="en-US" sz="825" dirty="0" smtClean="0">
                  <a:solidFill>
                    <a:srgbClr val="FFFFFF"/>
                  </a:solidFill>
                </a:rPr>
                <a:t>Graphite 1m</a:t>
              </a:r>
              <a:endParaRPr lang="en-US" altLang="en-US" sz="1350" dirty="0"/>
            </a:p>
          </p:txBody>
        </p:sp>
        <p:sp>
          <p:nvSpPr>
            <p:cNvPr id="129" name="Rectangle 45"/>
            <p:cNvSpPr>
              <a:spLocks noChangeArrowheads="1"/>
            </p:cNvSpPr>
            <p:nvPr/>
          </p:nvSpPr>
          <p:spPr bwMode="auto">
            <a:xfrm>
              <a:off x="4121944" y="1263254"/>
              <a:ext cx="65" cy="207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endParaRPr lang="en-US" altLang="en-US" sz="1350"/>
            </a:p>
          </p:txBody>
        </p:sp>
      </p:grpSp>
      <p:sp>
        <p:nvSpPr>
          <p:cNvPr id="147" name="Rectangle 63"/>
          <p:cNvSpPr>
            <a:spLocks noChangeArrowheads="1"/>
          </p:cNvSpPr>
          <p:nvPr/>
        </p:nvSpPr>
        <p:spPr bwMode="auto">
          <a:xfrm>
            <a:off x="3466278" y="804852"/>
            <a:ext cx="39433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000" dirty="0">
                <a:solidFill>
                  <a:srgbClr val="000000"/>
                </a:solidFill>
                <a:latin typeface="Helvetica Neue Light" charset="-95"/>
              </a:rPr>
              <a:t>~ </a:t>
            </a:r>
            <a:r>
              <a:rPr lang="en-US" altLang="en-US" sz="1000" dirty="0" smtClean="0">
                <a:solidFill>
                  <a:srgbClr val="000000"/>
                </a:solidFill>
                <a:latin typeface="Helvetica Neue Light" charset="-95"/>
              </a:rPr>
              <a:t>43 m</a:t>
            </a:r>
            <a:endParaRPr lang="en-US" altLang="en-US" sz="1800" dirty="0"/>
          </a:p>
        </p:txBody>
      </p:sp>
      <p:sp>
        <p:nvSpPr>
          <p:cNvPr id="156" name="Rectangle 72"/>
          <p:cNvSpPr>
            <a:spLocks noChangeArrowheads="1"/>
          </p:cNvSpPr>
          <p:nvPr/>
        </p:nvSpPr>
        <p:spPr bwMode="auto">
          <a:xfrm>
            <a:off x="6101050" y="804852"/>
            <a:ext cx="42960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000" dirty="0">
                <a:solidFill>
                  <a:srgbClr val="000000"/>
                </a:solidFill>
                <a:latin typeface="Helvetica Neue Light" charset="-95"/>
              </a:rPr>
              <a:t>~ </a:t>
            </a:r>
            <a:r>
              <a:rPr lang="en-US" altLang="en-US" sz="1000" dirty="0" smtClean="0">
                <a:solidFill>
                  <a:srgbClr val="000000"/>
                </a:solidFill>
                <a:latin typeface="Helvetica Neue Light" charset="-95"/>
              </a:rPr>
              <a:t>85 m </a:t>
            </a:r>
            <a:endParaRPr lang="en-US" altLang="en-US" sz="1800" dirty="0"/>
          </a:p>
        </p:txBody>
      </p:sp>
      <p:sp>
        <p:nvSpPr>
          <p:cNvPr id="161" name="Rectangle 77"/>
          <p:cNvSpPr>
            <a:spLocks noChangeArrowheads="1"/>
          </p:cNvSpPr>
          <p:nvPr/>
        </p:nvSpPr>
        <p:spPr bwMode="auto">
          <a:xfrm>
            <a:off x="6407944" y="808435"/>
            <a:ext cx="20840" cy="8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525">
                <a:solidFill>
                  <a:srgbClr val="000000"/>
                </a:solidFill>
                <a:latin typeface="Lucida Sans Unicode" panose="020B0602030504020204" pitchFamily="34" charset="0"/>
              </a:rPr>
              <a:t> </a:t>
            </a:r>
            <a:endParaRPr lang="en-US" altLang="en-US" sz="1350"/>
          </a:p>
        </p:txBody>
      </p:sp>
      <p:sp>
        <p:nvSpPr>
          <p:cNvPr id="165" name="Rectangle 81"/>
          <p:cNvSpPr>
            <a:spLocks noChangeArrowheads="1"/>
          </p:cNvSpPr>
          <p:nvPr/>
        </p:nvSpPr>
        <p:spPr bwMode="auto">
          <a:xfrm>
            <a:off x="769905" y="804852"/>
            <a:ext cx="42960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000" dirty="0">
                <a:solidFill>
                  <a:srgbClr val="000000"/>
                </a:solidFill>
                <a:latin typeface="Helvetica Neue Light" charset="-95"/>
              </a:rPr>
              <a:t> </a:t>
            </a:r>
            <a:r>
              <a:rPr lang="en-US" altLang="en-US" sz="1000" dirty="0" smtClean="0">
                <a:solidFill>
                  <a:srgbClr val="000000"/>
                </a:solidFill>
                <a:latin typeface="Helvetica Neue Light" charset="-95"/>
              </a:rPr>
              <a:t>~ 44 m</a:t>
            </a:r>
            <a:endParaRPr lang="en-US" altLang="en-US" sz="1800" dirty="0"/>
          </a:p>
        </p:txBody>
      </p:sp>
      <p:sp>
        <p:nvSpPr>
          <p:cNvPr id="170" name="Rectangle 86"/>
          <p:cNvSpPr>
            <a:spLocks noChangeArrowheads="1"/>
          </p:cNvSpPr>
          <p:nvPr/>
        </p:nvSpPr>
        <p:spPr bwMode="auto">
          <a:xfrm>
            <a:off x="2377679" y="808435"/>
            <a:ext cx="20840" cy="8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525">
                <a:solidFill>
                  <a:srgbClr val="000000"/>
                </a:solidFill>
                <a:latin typeface="Lucida Sans Unicode" panose="020B0602030504020204" pitchFamily="34" charset="0"/>
              </a:rPr>
              <a:t> </a:t>
            </a:r>
            <a:endParaRPr lang="en-US" altLang="en-US" sz="1350"/>
          </a:p>
        </p:txBody>
      </p:sp>
      <p:sp>
        <p:nvSpPr>
          <p:cNvPr id="183" name="Rectangle 99"/>
          <p:cNvSpPr>
            <a:spLocks noChangeArrowheads="1"/>
          </p:cNvSpPr>
          <p:nvPr/>
        </p:nvSpPr>
        <p:spPr bwMode="auto">
          <a:xfrm rot="16200000">
            <a:off x="4476012" y="2323130"/>
            <a:ext cx="70532" cy="12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825">
                <a:solidFill>
                  <a:srgbClr val="FFFFFF"/>
                </a:solidFill>
                <a:latin typeface="Helvetica Neue Light" charset="-95"/>
              </a:rPr>
              <a:t>B</a:t>
            </a:r>
            <a:endParaRPr lang="en-US" altLang="en-US" sz="1350"/>
          </a:p>
        </p:txBody>
      </p:sp>
      <p:sp>
        <p:nvSpPr>
          <p:cNvPr id="184" name="Rectangle 100"/>
          <p:cNvSpPr>
            <a:spLocks noChangeArrowheads="1"/>
          </p:cNvSpPr>
          <p:nvPr/>
        </p:nvSpPr>
        <p:spPr bwMode="auto">
          <a:xfrm rot="16200000">
            <a:off x="4483226" y="2258836"/>
            <a:ext cx="56106" cy="12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825">
                <a:solidFill>
                  <a:srgbClr val="FFFFFF"/>
                </a:solidFill>
                <a:latin typeface="Helvetica Neue Light" charset="-95"/>
              </a:rPr>
              <a:t>L</a:t>
            </a:r>
            <a:endParaRPr lang="en-US" altLang="en-US" sz="1350"/>
          </a:p>
        </p:txBody>
      </p:sp>
      <p:sp>
        <p:nvSpPr>
          <p:cNvPr id="185" name="Rectangle 101"/>
          <p:cNvSpPr>
            <a:spLocks noChangeArrowheads="1"/>
          </p:cNvSpPr>
          <p:nvPr/>
        </p:nvSpPr>
        <p:spPr bwMode="auto">
          <a:xfrm rot="16200000">
            <a:off x="4467998" y="2188589"/>
            <a:ext cx="86562" cy="12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825">
                <a:solidFill>
                  <a:srgbClr val="FFFFFF"/>
                </a:solidFill>
                <a:latin typeface="Helvetica Neue Light" charset="-95"/>
              </a:rPr>
              <a:t>M</a:t>
            </a:r>
            <a:endParaRPr lang="en-US" altLang="en-US" sz="1350"/>
          </a:p>
        </p:txBody>
      </p:sp>
      <p:sp>
        <p:nvSpPr>
          <p:cNvPr id="186" name="Rectangle 102"/>
          <p:cNvSpPr>
            <a:spLocks noChangeArrowheads="1"/>
          </p:cNvSpPr>
          <p:nvPr/>
        </p:nvSpPr>
        <p:spPr bwMode="auto">
          <a:xfrm rot="16200000">
            <a:off x="4510651" y="2105332"/>
            <a:ext cx="6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endParaRPr lang="en-US" altLang="en-US" sz="1350"/>
          </a:p>
        </p:txBody>
      </p:sp>
      <p:grpSp>
        <p:nvGrpSpPr>
          <p:cNvPr id="23" name="Group 22"/>
          <p:cNvGrpSpPr/>
          <p:nvPr/>
        </p:nvGrpSpPr>
        <p:grpSpPr>
          <a:xfrm>
            <a:off x="5528062" y="1842055"/>
            <a:ext cx="580138" cy="287565"/>
            <a:chOff x="5074141" y="2015350"/>
            <a:chExt cx="580138" cy="287565"/>
          </a:xfrm>
        </p:grpSpPr>
        <p:sp>
          <p:nvSpPr>
            <p:cNvPr id="234" name="Freeform 150"/>
            <p:cNvSpPr>
              <a:spLocks/>
            </p:cNvSpPr>
            <p:nvPr/>
          </p:nvSpPr>
          <p:spPr bwMode="auto">
            <a:xfrm>
              <a:off x="5074141" y="2015350"/>
              <a:ext cx="580138" cy="287565"/>
            </a:xfrm>
            <a:custGeom>
              <a:avLst/>
              <a:gdLst>
                <a:gd name="T0" fmla="*/ 0 w 1120"/>
                <a:gd name="T1" fmla="*/ 0 h 348"/>
                <a:gd name="T2" fmla="*/ 0 w 1120"/>
                <a:gd name="T3" fmla="*/ 0 h 348"/>
                <a:gd name="T4" fmla="*/ 1120 w 1120"/>
                <a:gd name="T5" fmla="*/ 0 h 348"/>
                <a:gd name="T6" fmla="*/ 1120 w 1120"/>
                <a:gd name="T7" fmla="*/ 348 h 348"/>
                <a:gd name="T8" fmla="*/ 0 w 1120"/>
                <a:gd name="T9" fmla="*/ 348 h 348"/>
                <a:gd name="T10" fmla="*/ 0 w 1120"/>
                <a:gd name="T11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0" h="348">
                  <a:moveTo>
                    <a:pt x="0" y="0"/>
                  </a:moveTo>
                  <a:lnTo>
                    <a:pt x="0" y="0"/>
                  </a:lnTo>
                  <a:lnTo>
                    <a:pt x="1120" y="0"/>
                  </a:lnTo>
                  <a:lnTo>
                    <a:pt x="1120" y="348"/>
                  </a:lnTo>
                  <a:lnTo>
                    <a:pt x="0" y="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236" name="Rectangle 152"/>
            <p:cNvSpPr>
              <a:spLocks noChangeArrowheads="1"/>
            </p:cNvSpPr>
            <p:nvPr/>
          </p:nvSpPr>
          <p:spPr bwMode="auto">
            <a:xfrm>
              <a:off x="5113171" y="2025916"/>
              <a:ext cx="50207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/>
              <a:r>
                <a:rPr lang="en-US" altLang="en-US" sz="900" dirty="0" smtClean="0">
                  <a:solidFill>
                    <a:srgbClr val="FFFFFF"/>
                  </a:solidFill>
                  <a:latin typeface="Helvetica Neue Light" charset="-95"/>
                </a:rPr>
                <a:t>Absorber</a:t>
              </a:r>
            </a:p>
            <a:p>
              <a:pPr algn="ctr" defTabSz="685800"/>
              <a:r>
                <a:rPr lang="en-US" altLang="en-US" sz="900" dirty="0" smtClean="0">
                  <a:solidFill>
                    <a:srgbClr val="FFFFFF"/>
                  </a:solidFill>
                </a:rPr>
                <a:t>W 60cm</a:t>
              </a:r>
              <a:endParaRPr lang="en-US" altLang="en-US" sz="1400" dirty="0"/>
            </a:p>
          </p:txBody>
        </p:sp>
      </p:grpSp>
      <p:sp>
        <p:nvSpPr>
          <p:cNvPr id="237" name="Rectangle 153"/>
          <p:cNvSpPr>
            <a:spLocks noChangeArrowheads="1"/>
          </p:cNvSpPr>
          <p:nvPr/>
        </p:nvSpPr>
        <p:spPr bwMode="auto">
          <a:xfrm>
            <a:off x="5614988" y="2058591"/>
            <a:ext cx="6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endParaRPr lang="en-US" altLang="en-US" sz="1350"/>
          </a:p>
        </p:txBody>
      </p:sp>
      <p:sp>
        <p:nvSpPr>
          <p:cNvPr id="271" name="Rectangle 187"/>
          <p:cNvSpPr>
            <a:spLocks noChangeArrowheads="1"/>
          </p:cNvSpPr>
          <p:nvPr/>
        </p:nvSpPr>
        <p:spPr bwMode="auto">
          <a:xfrm>
            <a:off x="7937024" y="1150621"/>
            <a:ext cx="78707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900" b="1" dirty="0">
                <a:solidFill>
                  <a:schemeClr val="tx2"/>
                </a:solidFill>
                <a:latin typeface="Helvetica Neue Light" charset="-95"/>
              </a:rPr>
              <a:t>2 </a:t>
            </a:r>
            <a:r>
              <a:rPr lang="en-US" altLang="en-US" sz="900" b="1" dirty="0" err="1">
                <a:solidFill>
                  <a:schemeClr val="tx2"/>
                </a:solidFill>
                <a:latin typeface="Helvetica Neue Light" charset="-95"/>
              </a:rPr>
              <a:t>Timepixes</a:t>
            </a:r>
            <a:r>
              <a:rPr lang="en-US" altLang="en-US" sz="900" b="1" dirty="0">
                <a:solidFill>
                  <a:schemeClr val="tx2"/>
                </a:solidFill>
                <a:latin typeface="Helvetica Neue Light" charset="-95"/>
              </a:rPr>
              <a:t>    </a:t>
            </a:r>
            <a:endParaRPr lang="en-US" altLang="en-US" sz="2100" b="1" dirty="0">
              <a:solidFill>
                <a:schemeClr val="tx2"/>
              </a:solidFill>
            </a:endParaRPr>
          </a:p>
        </p:txBody>
      </p:sp>
      <p:sp>
        <p:nvSpPr>
          <p:cNvPr id="276" name="Rectangle 192"/>
          <p:cNvSpPr>
            <a:spLocks noChangeArrowheads="1"/>
          </p:cNvSpPr>
          <p:nvPr/>
        </p:nvSpPr>
        <p:spPr bwMode="auto">
          <a:xfrm>
            <a:off x="5254186" y="1150765"/>
            <a:ext cx="83561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 b="1" dirty="0">
                <a:solidFill>
                  <a:srgbClr val="FF0000"/>
                </a:solidFill>
                <a:latin typeface="Helvetica Neue Light" charset="-95"/>
              </a:rPr>
              <a:t>1 </a:t>
            </a:r>
            <a:r>
              <a:rPr lang="en-US" altLang="en-US" sz="1200" b="1" dirty="0" smtClean="0">
                <a:solidFill>
                  <a:srgbClr val="FF0000"/>
                </a:solidFill>
                <a:latin typeface="Helvetica Neue Light" charset="-95"/>
              </a:rPr>
              <a:t>Timepix3 </a:t>
            </a:r>
            <a:endParaRPr lang="en-US" altLang="en-US" sz="3600" b="1" dirty="0">
              <a:solidFill>
                <a:srgbClr val="FF0000"/>
              </a:solidFill>
            </a:endParaRPr>
          </a:p>
        </p:txBody>
      </p:sp>
      <p:sp>
        <p:nvSpPr>
          <p:cNvPr id="16" name="Rectangle 207"/>
          <p:cNvSpPr>
            <a:spLocks noChangeArrowheads="1"/>
          </p:cNvSpPr>
          <p:nvPr/>
        </p:nvSpPr>
        <p:spPr bwMode="auto">
          <a:xfrm>
            <a:off x="6271023" y="2551510"/>
            <a:ext cx="6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endParaRPr lang="en-US" altLang="en-US" sz="1350"/>
          </a:p>
        </p:txBody>
      </p:sp>
      <p:sp>
        <p:nvSpPr>
          <p:cNvPr id="19" name="Rectangle 210"/>
          <p:cNvSpPr>
            <a:spLocks noChangeArrowheads="1"/>
          </p:cNvSpPr>
          <p:nvPr/>
        </p:nvSpPr>
        <p:spPr bwMode="auto">
          <a:xfrm>
            <a:off x="5360194" y="2559845"/>
            <a:ext cx="6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endParaRPr lang="en-US" altLang="en-US" sz="1350" dirty="0"/>
          </a:p>
        </p:txBody>
      </p:sp>
      <p:sp>
        <p:nvSpPr>
          <p:cNvPr id="20" name="Rectangle 211"/>
          <p:cNvSpPr>
            <a:spLocks noChangeArrowheads="1"/>
          </p:cNvSpPr>
          <p:nvPr/>
        </p:nvSpPr>
        <p:spPr bwMode="auto">
          <a:xfrm>
            <a:off x="4923183" y="1886099"/>
            <a:ext cx="6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endParaRPr lang="en-US" altLang="en-US" sz="1350"/>
          </a:p>
        </p:txBody>
      </p:sp>
      <p:sp>
        <p:nvSpPr>
          <p:cNvPr id="80" name="Rectangle 271"/>
          <p:cNvSpPr>
            <a:spLocks noChangeArrowheads="1"/>
          </p:cNvSpPr>
          <p:nvPr/>
        </p:nvSpPr>
        <p:spPr bwMode="auto">
          <a:xfrm>
            <a:off x="7722394" y="808435"/>
            <a:ext cx="20840" cy="8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525">
                <a:solidFill>
                  <a:srgbClr val="000000"/>
                </a:solidFill>
                <a:latin typeface="Lucida Sans Unicode" panose="020B0602030504020204" pitchFamily="34" charset="0"/>
              </a:rPr>
              <a:t> </a:t>
            </a:r>
            <a:endParaRPr lang="en-US" altLang="en-US" sz="135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7834346" y="1286670"/>
            <a:ext cx="193217" cy="80569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/>
          <p:cNvCxnSpPr/>
          <p:nvPr/>
        </p:nvCxnSpPr>
        <p:spPr>
          <a:xfrm flipH="1">
            <a:off x="7812538" y="1280717"/>
            <a:ext cx="226932" cy="62682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Arrow Connector 295"/>
          <p:cNvCxnSpPr>
            <a:stCxn id="276" idx="2"/>
            <a:endCxn id="318" idx="2"/>
          </p:cNvCxnSpPr>
          <p:nvPr/>
        </p:nvCxnSpPr>
        <p:spPr>
          <a:xfrm flipH="1">
            <a:off x="4955354" y="1335431"/>
            <a:ext cx="716639" cy="121642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4" name="TextBox 293"/>
          <p:cNvSpPr txBox="1"/>
          <p:nvPr/>
        </p:nvSpPr>
        <p:spPr>
          <a:xfrm>
            <a:off x="107445" y="2763775"/>
            <a:ext cx="3983783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FF0000"/>
                </a:solidFill>
              </a:rPr>
              <a:t>We doubled </a:t>
            </a:r>
            <a:r>
              <a:rPr lang="en-US" sz="1500" dirty="0" smtClean="0">
                <a:solidFill>
                  <a:srgbClr val="003F7E"/>
                </a:solidFill>
              </a:rPr>
              <a:t>the number of </a:t>
            </a:r>
            <a:r>
              <a:rPr lang="en-US" sz="1500" dirty="0" err="1">
                <a:solidFill>
                  <a:srgbClr val="003F7E"/>
                </a:solidFill>
              </a:rPr>
              <a:t>T</a:t>
            </a:r>
            <a:r>
              <a:rPr lang="en-US" sz="1500" dirty="0" err="1" smtClean="0">
                <a:solidFill>
                  <a:srgbClr val="003F7E"/>
                </a:solidFill>
              </a:rPr>
              <a:t>imepix</a:t>
            </a:r>
            <a:r>
              <a:rPr lang="en-US" sz="1500" dirty="0" smtClean="0">
                <a:solidFill>
                  <a:srgbClr val="003F7E"/>
                </a:solidFill>
              </a:rPr>
              <a:t> detectors</a:t>
            </a:r>
          </a:p>
          <a:p>
            <a:endParaRPr lang="en-US" sz="1500" dirty="0">
              <a:solidFill>
                <a:srgbClr val="003F7E"/>
              </a:solidFill>
            </a:endParaRPr>
          </a:p>
          <a:p>
            <a:r>
              <a:rPr lang="en-US" sz="1500" dirty="0" smtClean="0">
                <a:solidFill>
                  <a:srgbClr val="003F7E"/>
                </a:solidFill>
              </a:rPr>
              <a:t>A </a:t>
            </a:r>
            <a:r>
              <a:rPr lang="en-US" sz="1500" dirty="0">
                <a:solidFill>
                  <a:srgbClr val="003F7E"/>
                </a:solidFill>
              </a:rPr>
              <a:t>third </a:t>
            </a:r>
            <a:r>
              <a:rPr lang="en-US" sz="1500" dirty="0" smtClean="0">
                <a:solidFill>
                  <a:srgbClr val="003F7E"/>
                </a:solidFill>
              </a:rPr>
              <a:t>Roman Pot  was installed on </a:t>
            </a:r>
          </a:p>
          <a:p>
            <a:r>
              <a:rPr lang="en-US" sz="1500" dirty="0" smtClean="0">
                <a:solidFill>
                  <a:srgbClr val="003F7E"/>
                </a:solidFill>
              </a:rPr>
              <a:t>January 2018 with </a:t>
            </a:r>
            <a:r>
              <a:rPr lang="en-US" sz="1500" dirty="0" smtClean="0">
                <a:solidFill>
                  <a:srgbClr val="FF0000"/>
                </a:solidFill>
              </a:rPr>
              <a:t>2 </a:t>
            </a:r>
            <a:r>
              <a:rPr lang="en-US" sz="1500" dirty="0" err="1" smtClean="0">
                <a:solidFill>
                  <a:srgbClr val="FF0000"/>
                </a:solidFill>
              </a:rPr>
              <a:t>Timepixes</a:t>
            </a:r>
            <a:endParaRPr lang="en-US" sz="1500" dirty="0" smtClean="0">
              <a:solidFill>
                <a:srgbClr val="FF0000"/>
              </a:solidFill>
            </a:endParaRPr>
          </a:p>
          <a:p>
            <a:endParaRPr lang="en-US" sz="1500" dirty="0">
              <a:solidFill>
                <a:srgbClr val="003F7E"/>
              </a:solidFill>
            </a:endParaRPr>
          </a:p>
          <a:p>
            <a:r>
              <a:rPr lang="en-US" sz="1500" dirty="0" smtClean="0">
                <a:solidFill>
                  <a:srgbClr val="003F7E"/>
                </a:solidFill>
              </a:rPr>
              <a:t>A new </a:t>
            </a:r>
            <a:r>
              <a:rPr lang="en-US" sz="1500" dirty="0" smtClean="0">
                <a:solidFill>
                  <a:srgbClr val="FF0000"/>
                </a:solidFill>
              </a:rPr>
              <a:t>Timepix3 </a:t>
            </a:r>
            <a:r>
              <a:rPr lang="en-US" sz="1500" dirty="0" smtClean="0">
                <a:solidFill>
                  <a:srgbClr val="003F7E"/>
                </a:solidFill>
              </a:rPr>
              <a:t>has been installed in June</a:t>
            </a:r>
          </a:p>
          <a:p>
            <a:r>
              <a:rPr lang="en-US" sz="1500" dirty="0">
                <a:solidFill>
                  <a:srgbClr val="003F7E"/>
                </a:solidFill>
              </a:rPr>
              <a:t>o</a:t>
            </a:r>
            <a:r>
              <a:rPr lang="en-US" sz="1500" dirty="0" smtClean="0">
                <a:solidFill>
                  <a:srgbClr val="003F7E"/>
                </a:solidFill>
              </a:rPr>
              <a:t>n Roman Pot  1 external side</a:t>
            </a:r>
            <a:endParaRPr lang="en-US" sz="1500" dirty="0">
              <a:solidFill>
                <a:srgbClr val="003F7E"/>
              </a:solidFill>
            </a:endParaRPr>
          </a:p>
        </p:txBody>
      </p:sp>
      <p:sp>
        <p:nvSpPr>
          <p:cNvPr id="297" name="Right Brace 296"/>
          <p:cNvSpPr/>
          <p:nvPr/>
        </p:nvSpPr>
        <p:spPr>
          <a:xfrm rot="16200000">
            <a:off x="5954173" y="667927"/>
            <a:ext cx="736874" cy="4179785"/>
          </a:xfrm>
          <a:prstGeom prst="rightBrace">
            <a:avLst>
              <a:gd name="adj1" fmla="val 68600"/>
              <a:gd name="adj2" fmla="val 1514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cxnSp>
        <p:nvCxnSpPr>
          <p:cNvPr id="284" name="Straight Arrow Connector 283"/>
          <p:cNvCxnSpPr/>
          <p:nvPr/>
        </p:nvCxnSpPr>
        <p:spPr bwMode="auto">
          <a:xfrm>
            <a:off x="4879240" y="996951"/>
            <a:ext cx="2843154" cy="78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  <a:effectLst/>
        </p:spPr>
      </p:cxnSp>
      <p:cxnSp>
        <p:nvCxnSpPr>
          <p:cNvPr id="285" name="Straight Arrow Connector 284"/>
          <p:cNvCxnSpPr/>
          <p:nvPr/>
        </p:nvCxnSpPr>
        <p:spPr bwMode="auto">
          <a:xfrm>
            <a:off x="2968503" y="996950"/>
            <a:ext cx="1890838" cy="27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  <a:effectLst/>
        </p:spPr>
      </p:cxnSp>
      <p:cxnSp>
        <p:nvCxnSpPr>
          <p:cNvPr id="286" name="Straight Arrow Connector 285"/>
          <p:cNvCxnSpPr/>
          <p:nvPr/>
        </p:nvCxnSpPr>
        <p:spPr bwMode="auto">
          <a:xfrm flipV="1">
            <a:off x="500644" y="996950"/>
            <a:ext cx="1056563" cy="35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  <a:effectLst/>
        </p:spPr>
      </p:cxnSp>
      <p:grpSp>
        <p:nvGrpSpPr>
          <p:cNvPr id="22" name="Group 21"/>
          <p:cNvGrpSpPr/>
          <p:nvPr/>
        </p:nvGrpSpPr>
        <p:grpSpPr>
          <a:xfrm rot="16200000">
            <a:off x="1075915" y="2052809"/>
            <a:ext cx="421910" cy="230832"/>
            <a:chOff x="401972" y="2750741"/>
            <a:chExt cx="421910" cy="230832"/>
          </a:xfrm>
        </p:grpSpPr>
        <p:sp>
          <p:nvSpPr>
            <p:cNvPr id="18" name="Rectangle 17"/>
            <p:cNvSpPr/>
            <p:nvPr/>
          </p:nvSpPr>
          <p:spPr bwMode="auto">
            <a:xfrm>
              <a:off x="455500" y="2783335"/>
              <a:ext cx="314854" cy="165645"/>
            </a:xfrm>
            <a:prstGeom prst="rect">
              <a:avLst/>
            </a:prstGeom>
            <a:solidFill>
              <a:srgbClr val="00964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1972" y="2750741"/>
              <a:ext cx="42191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</a:rPr>
                <a:t>BLM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8" name="Group 287"/>
          <p:cNvGrpSpPr/>
          <p:nvPr/>
        </p:nvGrpSpPr>
        <p:grpSpPr>
          <a:xfrm rot="16200000">
            <a:off x="3202835" y="2052810"/>
            <a:ext cx="421910" cy="230832"/>
            <a:chOff x="401972" y="2750741"/>
            <a:chExt cx="421910" cy="230832"/>
          </a:xfrm>
        </p:grpSpPr>
        <p:sp>
          <p:nvSpPr>
            <p:cNvPr id="289" name="Rectangle 288"/>
            <p:cNvSpPr/>
            <p:nvPr/>
          </p:nvSpPr>
          <p:spPr bwMode="auto">
            <a:xfrm>
              <a:off x="455500" y="2783335"/>
              <a:ext cx="314854" cy="165645"/>
            </a:xfrm>
            <a:prstGeom prst="rect">
              <a:avLst/>
            </a:prstGeom>
            <a:solidFill>
              <a:srgbClr val="00964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2" name="TextBox 291"/>
            <p:cNvSpPr txBox="1"/>
            <p:nvPr/>
          </p:nvSpPr>
          <p:spPr>
            <a:xfrm>
              <a:off x="401972" y="2750741"/>
              <a:ext cx="42191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</a:rPr>
                <a:t>BLM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8" name="Group 297"/>
          <p:cNvGrpSpPr/>
          <p:nvPr/>
        </p:nvGrpSpPr>
        <p:grpSpPr>
          <a:xfrm rot="16200000">
            <a:off x="4354235" y="2052809"/>
            <a:ext cx="421910" cy="230832"/>
            <a:chOff x="401972" y="2750741"/>
            <a:chExt cx="421910" cy="230832"/>
          </a:xfrm>
        </p:grpSpPr>
        <p:sp>
          <p:nvSpPr>
            <p:cNvPr id="299" name="Rectangle 298"/>
            <p:cNvSpPr/>
            <p:nvPr/>
          </p:nvSpPr>
          <p:spPr bwMode="auto">
            <a:xfrm>
              <a:off x="455500" y="2783335"/>
              <a:ext cx="314854" cy="165645"/>
            </a:xfrm>
            <a:prstGeom prst="rect">
              <a:avLst/>
            </a:prstGeom>
            <a:solidFill>
              <a:srgbClr val="00964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0" name="TextBox 299"/>
            <p:cNvSpPr txBox="1"/>
            <p:nvPr/>
          </p:nvSpPr>
          <p:spPr>
            <a:xfrm>
              <a:off x="401972" y="2750741"/>
              <a:ext cx="42191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</a:rPr>
                <a:t>BLM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3" name="Group 302"/>
          <p:cNvGrpSpPr/>
          <p:nvPr/>
        </p:nvGrpSpPr>
        <p:grpSpPr>
          <a:xfrm rot="16200000">
            <a:off x="6012259" y="2052809"/>
            <a:ext cx="421910" cy="230832"/>
            <a:chOff x="401972" y="2750741"/>
            <a:chExt cx="421910" cy="230832"/>
          </a:xfrm>
        </p:grpSpPr>
        <p:sp>
          <p:nvSpPr>
            <p:cNvPr id="304" name="Rectangle 303"/>
            <p:cNvSpPr/>
            <p:nvPr/>
          </p:nvSpPr>
          <p:spPr bwMode="auto">
            <a:xfrm>
              <a:off x="455500" y="2783335"/>
              <a:ext cx="314854" cy="165645"/>
            </a:xfrm>
            <a:prstGeom prst="rect">
              <a:avLst/>
            </a:prstGeom>
            <a:solidFill>
              <a:srgbClr val="00964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6" name="TextBox 305"/>
            <p:cNvSpPr txBox="1"/>
            <p:nvPr/>
          </p:nvSpPr>
          <p:spPr>
            <a:xfrm>
              <a:off x="401972" y="2750741"/>
              <a:ext cx="42191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</a:rPr>
                <a:t>BLM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7" name="Group 306"/>
          <p:cNvGrpSpPr/>
          <p:nvPr/>
        </p:nvGrpSpPr>
        <p:grpSpPr>
          <a:xfrm rot="16200000">
            <a:off x="7744870" y="2052809"/>
            <a:ext cx="421910" cy="230832"/>
            <a:chOff x="401972" y="2750741"/>
            <a:chExt cx="421910" cy="230832"/>
          </a:xfrm>
        </p:grpSpPr>
        <p:sp>
          <p:nvSpPr>
            <p:cNvPr id="308" name="Rectangle 307"/>
            <p:cNvSpPr/>
            <p:nvPr/>
          </p:nvSpPr>
          <p:spPr bwMode="auto">
            <a:xfrm>
              <a:off x="455500" y="2783335"/>
              <a:ext cx="314854" cy="165645"/>
            </a:xfrm>
            <a:prstGeom prst="rect">
              <a:avLst/>
            </a:prstGeom>
            <a:solidFill>
              <a:srgbClr val="00964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0" name="TextBox 309"/>
            <p:cNvSpPr txBox="1"/>
            <p:nvPr/>
          </p:nvSpPr>
          <p:spPr>
            <a:xfrm>
              <a:off x="401972" y="2750741"/>
              <a:ext cx="42191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</a:rPr>
                <a:t>BLM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1" name="Group 310"/>
          <p:cNvGrpSpPr/>
          <p:nvPr/>
        </p:nvGrpSpPr>
        <p:grpSpPr>
          <a:xfrm rot="16200000">
            <a:off x="8400616" y="2052809"/>
            <a:ext cx="421910" cy="230832"/>
            <a:chOff x="401972" y="2750741"/>
            <a:chExt cx="421910" cy="230832"/>
          </a:xfrm>
        </p:grpSpPr>
        <p:sp>
          <p:nvSpPr>
            <p:cNvPr id="312" name="Rectangle 311"/>
            <p:cNvSpPr/>
            <p:nvPr/>
          </p:nvSpPr>
          <p:spPr bwMode="auto">
            <a:xfrm>
              <a:off x="455500" y="2783335"/>
              <a:ext cx="314854" cy="165645"/>
            </a:xfrm>
            <a:prstGeom prst="rect">
              <a:avLst/>
            </a:prstGeom>
            <a:solidFill>
              <a:srgbClr val="00964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3" name="TextBox 312"/>
            <p:cNvSpPr txBox="1"/>
            <p:nvPr/>
          </p:nvSpPr>
          <p:spPr>
            <a:xfrm>
              <a:off x="401972" y="2750741"/>
              <a:ext cx="42191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</a:rPr>
                <a:t>BLM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318" name="Rectangle 317"/>
          <p:cNvSpPr/>
          <p:nvPr/>
        </p:nvSpPr>
        <p:spPr bwMode="auto">
          <a:xfrm rot="16200000">
            <a:off x="4612041" y="1361060"/>
            <a:ext cx="494600" cy="192026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dirty="0" smtClean="0">
                <a:solidFill>
                  <a:schemeClr val="bg1"/>
                </a:solidFill>
              </a:rPr>
              <a:t>RP1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grpSp>
        <p:nvGrpSpPr>
          <p:cNvPr id="336" name="Group 335"/>
          <p:cNvGrpSpPr/>
          <p:nvPr/>
        </p:nvGrpSpPr>
        <p:grpSpPr>
          <a:xfrm rot="16200000">
            <a:off x="5958233" y="1680593"/>
            <a:ext cx="916781" cy="215444"/>
            <a:chOff x="70410" y="2382256"/>
            <a:chExt cx="916781" cy="215444"/>
          </a:xfrm>
        </p:grpSpPr>
        <p:sp>
          <p:nvSpPr>
            <p:cNvPr id="337" name="Freeform 174"/>
            <p:cNvSpPr>
              <a:spLocks/>
            </p:cNvSpPr>
            <p:nvPr/>
          </p:nvSpPr>
          <p:spPr bwMode="auto">
            <a:xfrm rot="5400000">
              <a:off x="460340" y="2039542"/>
              <a:ext cx="136922" cy="916781"/>
            </a:xfrm>
            <a:custGeom>
              <a:avLst/>
              <a:gdLst>
                <a:gd name="T0" fmla="*/ 0 w 316"/>
                <a:gd name="T1" fmla="*/ 0 h 2103"/>
                <a:gd name="T2" fmla="*/ 0 w 316"/>
                <a:gd name="T3" fmla="*/ 0 h 2103"/>
                <a:gd name="T4" fmla="*/ 316 w 316"/>
                <a:gd name="T5" fmla="*/ 0 h 2103"/>
                <a:gd name="T6" fmla="*/ 316 w 316"/>
                <a:gd name="T7" fmla="*/ 2103 h 2103"/>
                <a:gd name="T8" fmla="*/ 0 w 316"/>
                <a:gd name="T9" fmla="*/ 2103 h 2103"/>
                <a:gd name="T10" fmla="*/ 0 w 316"/>
                <a:gd name="T11" fmla="*/ 0 h 2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" h="2103">
                  <a:moveTo>
                    <a:pt x="0" y="0"/>
                  </a:moveTo>
                  <a:lnTo>
                    <a:pt x="0" y="0"/>
                  </a:lnTo>
                  <a:lnTo>
                    <a:pt x="316" y="0"/>
                  </a:lnTo>
                  <a:lnTo>
                    <a:pt x="316" y="2103"/>
                  </a:lnTo>
                  <a:lnTo>
                    <a:pt x="0" y="21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205765" y="2382256"/>
              <a:ext cx="64472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QF 52010</a:t>
              </a:r>
              <a:endParaRPr lang="en-GB" sz="800" dirty="0"/>
            </a:p>
          </p:txBody>
        </p:sp>
      </p:grpSp>
      <p:grpSp>
        <p:nvGrpSpPr>
          <p:cNvPr id="339" name="Group 338"/>
          <p:cNvGrpSpPr/>
          <p:nvPr/>
        </p:nvGrpSpPr>
        <p:grpSpPr>
          <a:xfrm rot="16200000">
            <a:off x="6173324" y="1680593"/>
            <a:ext cx="916781" cy="215444"/>
            <a:chOff x="70410" y="2382256"/>
            <a:chExt cx="916781" cy="215444"/>
          </a:xfrm>
        </p:grpSpPr>
        <p:sp>
          <p:nvSpPr>
            <p:cNvPr id="340" name="Freeform 174"/>
            <p:cNvSpPr>
              <a:spLocks/>
            </p:cNvSpPr>
            <p:nvPr/>
          </p:nvSpPr>
          <p:spPr bwMode="auto">
            <a:xfrm rot="5400000">
              <a:off x="460340" y="2039542"/>
              <a:ext cx="136922" cy="916781"/>
            </a:xfrm>
            <a:custGeom>
              <a:avLst/>
              <a:gdLst>
                <a:gd name="T0" fmla="*/ 0 w 316"/>
                <a:gd name="T1" fmla="*/ 0 h 2103"/>
                <a:gd name="T2" fmla="*/ 0 w 316"/>
                <a:gd name="T3" fmla="*/ 0 h 2103"/>
                <a:gd name="T4" fmla="*/ 316 w 316"/>
                <a:gd name="T5" fmla="*/ 0 h 2103"/>
                <a:gd name="T6" fmla="*/ 316 w 316"/>
                <a:gd name="T7" fmla="*/ 2103 h 2103"/>
                <a:gd name="T8" fmla="*/ 0 w 316"/>
                <a:gd name="T9" fmla="*/ 2103 h 2103"/>
                <a:gd name="T10" fmla="*/ 0 w 316"/>
                <a:gd name="T11" fmla="*/ 0 h 2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" h="2103">
                  <a:moveTo>
                    <a:pt x="0" y="0"/>
                  </a:moveTo>
                  <a:lnTo>
                    <a:pt x="0" y="0"/>
                  </a:lnTo>
                  <a:lnTo>
                    <a:pt x="316" y="0"/>
                  </a:lnTo>
                  <a:lnTo>
                    <a:pt x="316" y="2103"/>
                  </a:lnTo>
                  <a:lnTo>
                    <a:pt x="0" y="21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341" name="TextBox 340"/>
            <p:cNvSpPr txBox="1"/>
            <p:nvPr/>
          </p:nvSpPr>
          <p:spPr>
            <a:xfrm>
              <a:off x="205765" y="2382256"/>
              <a:ext cx="65594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QD 52110</a:t>
              </a:r>
              <a:endParaRPr lang="en-GB" sz="800" dirty="0"/>
            </a:p>
          </p:txBody>
        </p:sp>
      </p:grpSp>
      <p:grpSp>
        <p:nvGrpSpPr>
          <p:cNvPr id="342" name="Group 341"/>
          <p:cNvGrpSpPr/>
          <p:nvPr/>
        </p:nvGrpSpPr>
        <p:grpSpPr>
          <a:xfrm rot="16200000">
            <a:off x="7728710" y="1678436"/>
            <a:ext cx="916781" cy="215444"/>
            <a:chOff x="70410" y="2382256"/>
            <a:chExt cx="916781" cy="215444"/>
          </a:xfrm>
        </p:grpSpPr>
        <p:sp>
          <p:nvSpPr>
            <p:cNvPr id="343" name="Freeform 174"/>
            <p:cNvSpPr>
              <a:spLocks/>
            </p:cNvSpPr>
            <p:nvPr/>
          </p:nvSpPr>
          <p:spPr bwMode="auto">
            <a:xfrm rot="5400000">
              <a:off x="460340" y="2039542"/>
              <a:ext cx="136922" cy="916781"/>
            </a:xfrm>
            <a:custGeom>
              <a:avLst/>
              <a:gdLst>
                <a:gd name="T0" fmla="*/ 0 w 316"/>
                <a:gd name="T1" fmla="*/ 0 h 2103"/>
                <a:gd name="T2" fmla="*/ 0 w 316"/>
                <a:gd name="T3" fmla="*/ 0 h 2103"/>
                <a:gd name="T4" fmla="*/ 316 w 316"/>
                <a:gd name="T5" fmla="*/ 0 h 2103"/>
                <a:gd name="T6" fmla="*/ 316 w 316"/>
                <a:gd name="T7" fmla="*/ 2103 h 2103"/>
                <a:gd name="T8" fmla="*/ 0 w 316"/>
                <a:gd name="T9" fmla="*/ 2103 h 2103"/>
                <a:gd name="T10" fmla="*/ 0 w 316"/>
                <a:gd name="T11" fmla="*/ 0 h 2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" h="2103">
                  <a:moveTo>
                    <a:pt x="0" y="0"/>
                  </a:moveTo>
                  <a:lnTo>
                    <a:pt x="0" y="0"/>
                  </a:lnTo>
                  <a:lnTo>
                    <a:pt x="316" y="0"/>
                  </a:lnTo>
                  <a:lnTo>
                    <a:pt x="316" y="2103"/>
                  </a:lnTo>
                  <a:lnTo>
                    <a:pt x="0" y="21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344" name="TextBox 343"/>
            <p:cNvSpPr txBox="1"/>
            <p:nvPr/>
          </p:nvSpPr>
          <p:spPr>
            <a:xfrm>
              <a:off x="205765" y="2382256"/>
              <a:ext cx="64472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QF 52210</a:t>
              </a:r>
              <a:endParaRPr lang="en-GB" sz="800" dirty="0"/>
            </a:p>
          </p:txBody>
        </p:sp>
      </p:grpSp>
      <p:grpSp>
        <p:nvGrpSpPr>
          <p:cNvPr id="345" name="Group 344"/>
          <p:cNvGrpSpPr/>
          <p:nvPr/>
        </p:nvGrpSpPr>
        <p:grpSpPr>
          <a:xfrm rot="16200000">
            <a:off x="7934144" y="1678436"/>
            <a:ext cx="916781" cy="215444"/>
            <a:chOff x="70410" y="2382256"/>
            <a:chExt cx="916781" cy="215444"/>
          </a:xfrm>
        </p:grpSpPr>
        <p:sp>
          <p:nvSpPr>
            <p:cNvPr id="346" name="Freeform 174"/>
            <p:cNvSpPr>
              <a:spLocks/>
            </p:cNvSpPr>
            <p:nvPr/>
          </p:nvSpPr>
          <p:spPr bwMode="auto">
            <a:xfrm rot="5400000">
              <a:off x="460340" y="2039542"/>
              <a:ext cx="136922" cy="916781"/>
            </a:xfrm>
            <a:custGeom>
              <a:avLst/>
              <a:gdLst>
                <a:gd name="T0" fmla="*/ 0 w 316"/>
                <a:gd name="T1" fmla="*/ 0 h 2103"/>
                <a:gd name="T2" fmla="*/ 0 w 316"/>
                <a:gd name="T3" fmla="*/ 0 h 2103"/>
                <a:gd name="T4" fmla="*/ 316 w 316"/>
                <a:gd name="T5" fmla="*/ 0 h 2103"/>
                <a:gd name="T6" fmla="*/ 316 w 316"/>
                <a:gd name="T7" fmla="*/ 2103 h 2103"/>
                <a:gd name="T8" fmla="*/ 0 w 316"/>
                <a:gd name="T9" fmla="*/ 2103 h 2103"/>
                <a:gd name="T10" fmla="*/ 0 w 316"/>
                <a:gd name="T11" fmla="*/ 0 h 2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" h="2103">
                  <a:moveTo>
                    <a:pt x="0" y="0"/>
                  </a:moveTo>
                  <a:lnTo>
                    <a:pt x="0" y="0"/>
                  </a:lnTo>
                  <a:lnTo>
                    <a:pt x="316" y="0"/>
                  </a:lnTo>
                  <a:lnTo>
                    <a:pt x="316" y="2103"/>
                  </a:lnTo>
                  <a:lnTo>
                    <a:pt x="0" y="21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347" name="TextBox 346"/>
            <p:cNvSpPr txBox="1"/>
            <p:nvPr/>
          </p:nvSpPr>
          <p:spPr>
            <a:xfrm>
              <a:off x="205765" y="2382256"/>
              <a:ext cx="65594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QD 52310</a:t>
              </a:r>
              <a:endParaRPr lang="en-GB" sz="800" dirty="0"/>
            </a:p>
          </p:txBody>
        </p:sp>
      </p:grpSp>
      <p:sp>
        <p:nvSpPr>
          <p:cNvPr id="351" name="Rectangle 350"/>
          <p:cNvSpPr/>
          <p:nvPr/>
        </p:nvSpPr>
        <p:spPr bwMode="auto">
          <a:xfrm rot="16200000">
            <a:off x="4612041" y="1996181"/>
            <a:ext cx="494600" cy="192026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dirty="0" smtClean="0">
                <a:solidFill>
                  <a:schemeClr val="bg1"/>
                </a:solidFill>
              </a:rPr>
              <a:t>RP1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352" name="Rectangle 351"/>
          <p:cNvSpPr/>
          <p:nvPr/>
        </p:nvSpPr>
        <p:spPr bwMode="auto">
          <a:xfrm rot="16200000">
            <a:off x="7445375" y="1366387"/>
            <a:ext cx="494600" cy="192026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dirty="0" smtClean="0">
                <a:solidFill>
                  <a:schemeClr val="bg1"/>
                </a:solidFill>
              </a:rPr>
              <a:t>RP3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353" name="Rectangle 352"/>
          <p:cNvSpPr/>
          <p:nvPr/>
        </p:nvSpPr>
        <p:spPr bwMode="auto">
          <a:xfrm rot="16200000">
            <a:off x="7445375" y="2001508"/>
            <a:ext cx="494600" cy="192026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dirty="0" smtClean="0">
                <a:solidFill>
                  <a:schemeClr val="bg1"/>
                </a:solidFill>
              </a:rPr>
              <a:t>RP3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27" name="Rectangle 187"/>
          <p:cNvSpPr>
            <a:spLocks noChangeArrowheads="1"/>
          </p:cNvSpPr>
          <p:nvPr/>
        </p:nvSpPr>
        <p:spPr bwMode="auto">
          <a:xfrm>
            <a:off x="1691625" y="1150765"/>
            <a:ext cx="1050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200" b="1" dirty="0">
                <a:solidFill>
                  <a:srgbClr val="FF0000"/>
                </a:solidFill>
                <a:latin typeface="Helvetica Neue Light" charset="-95"/>
              </a:rPr>
              <a:t>2 </a:t>
            </a:r>
            <a:r>
              <a:rPr lang="en-US" altLang="en-US" sz="1200" b="1" dirty="0" err="1">
                <a:solidFill>
                  <a:srgbClr val="FF0000"/>
                </a:solidFill>
                <a:latin typeface="Helvetica Neue Light" charset="-95"/>
              </a:rPr>
              <a:t>Timepixes</a:t>
            </a:r>
            <a:r>
              <a:rPr lang="en-US" altLang="en-US" sz="1200" b="1" dirty="0">
                <a:solidFill>
                  <a:srgbClr val="FF0000"/>
                </a:solidFill>
                <a:latin typeface="Helvetica Neue Light" charset="-95"/>
              </a:rPr>
              <a:t>    </a:t>
            </a:r>
            <a:endParaRPr lang="en-US" altLang="en-US" sz="3600" b="1" dirty="0">
              <a:solidFill>
                <a:srgbClr val="FF0000"/>
              </a:solidFill>
            </a:endParaRPr>
          </a:p>
        </p:txBody>
      </p:sp>
      <p:cxnSp>
        <p:nvCxnSpPr>
          <p:cNvPr id="130" name="Straight Arrow Connector 129"/>
          <p:cNvCxnSpPr/>
          <p:nvPr/>
        </p:nvCxnSpPr>
        <p:spPr>
          <a:xfrm flipH="1">
            <a:off x="1686924" y="1358019"/>
            <a:ext cx="193217" cy="80569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flipH="1">
            <a:off x="1665116" y="1352066"/>
            <a:ext cx="226932" cy="62682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122"/>
          <p:cNvSpPr/>
          <p:nvPr/>
        </p:nvSpPr>
        <p:spPr bwMode="auto">
          <a:xfrm rot="16200000">
            <a:off x="1309907" y="1360402"/>
            <a:ext cx="494600" cy="192026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dirty="0" smtClean="0">
                <a:solidFill>
                  <a:schemeClr val="bg1"/>
                </a:solidFill>
              </a:rPr>
              <a:t>RP0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24" name="Rectangle 123"/>
          <p:cNvSpPr/>
          <p:nvPr/>
        </p:nvSpPr>
        <p:spPr bwMode="auto">
          <a:xfrm rot="16200000">
            <a:off x="1309907" y="1995523"/>
            <a:ext cx="494600" cy="192026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dirty="0" smtClean="0">
                <a:solidFill>
                  <a:schemeClr val="bg1"/>
                </a:solidFill>
              </a:rPr>
              <a:t>RP0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3830" y="1209114"/>
            <a:ext cx="633507" cy="1164783"/>
            <a:chOff x="558810" y="1209114"/>
            <a:chExt cx="633507" cy="1164783"/>
          </a:xfrm>
        </p:grpSpPr>
        <p:sp>
          <p:nvSpPr>
            <p:cNvPr id="111" name="Rectangle 27"/>
            <p:cNvSpPr>
              <a:spLocks noChangeArrowheads="1"/>
            </p:cNvSpPr>
            <p:nvPr/>
          </p:nvSpPr>
          <p:spPr bwMode="auto">
            <a:xfrm>
              <a:off x="659919" y="1232511"/>
              <a:ext cx="41998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/>
              <a:r>
                <a:rPr lang="en-US" altLang="en-US" sz="105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Neue Light" charset="-95"/>
                </a:rPr>
                <a:t>Crystal</a:t>
              </a:r>
            </a:p>
            <a:p>
              <a:pPr algn="ctr" defTabSz="685800"/>
              <a:r>
                <a:rPr lang="en-US" altLang="en-US" sz="105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Neue Light" charset="-95"/>
                </a:rPr>
                <a:t>1    2 </a:t>
              </a:r>
              <a:endParaRPr lang="en-US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" name="Rectangle 1"/>
            <p:cNvSpPr/>
            <p:nvPr/>
          </p:nvSpPr>
          <p:spPr bwMode="auto">
            <a:xfrm>
              <a:off x="607973" y="1209114"/>
              <a:ext cx="515303" cy="1142644"/>
            </a:xfrm>
            <a:prstGeom prst="rect">
              <a:avLst/>
            </a:prstGeom>
            <a:solidFill>
              <a:srgbClr val="FFC000">
                <a:alpha val="14118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58810" y="2004565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 smtClean="0"/>
                <a:t>IHEP</a:t>
              </a:r>
            </a:p>
            <a:p>
              <a:pPr algn="ctr"/>
              <a:r>
                <a:rPr lang="en-US" sz="900" dirty="0" smtClean="0"/>
                <a:t>GONIO1</a:t>
              </a:r>
              <a:endParaRPr lang="en-GB" sz="900" dirty="0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1917399" y="1848054"/>
            <a:ext cx="580138" cy="364509"/>
            <a:chOff x="5074141" y="2015350"/>
            <a:chExt cx="580138" cy="364509"/>
          </a:xfrm>
        </p:grpSpPr>
        <p:sp>
          <p:nvSpPr>
            <p:cNvPr id="134" name="Freeform 150"/>
            <p:cNvSpPr>
              <a:spLocks/>
            </p:cNvSpPr>
            <p:nvPr/>
          </p:nvSpPr>
          <p:spPr bwMode="auto">
            <a:xfrm>
              <a:off x="5074141" y="2015350"/>
              <a:ext cx="580138" cy="287565"/>
            </a:xfrm>
            <a:custGeom>
              <a:avLst/>
              <a:gdLst>
                <a:gd name="T0" fmla="*/ 0 w 1120"/>
                <a:gd name="T1" fmla="*/ 0 h 348"/>
                <a:gd name="T2" fmla="*/ 0 w 1120"/>
                <a:gd name="T3" fmla="*/ 0 h 348"/>
                <a:gd name="T4" fmla="*/ 1120 w 1120"/>
                <a:gd name="T5" fmla="*/ 0 h 348"/>
                <a:gd name="T6" fmla="*/ 1120 w 1120"/>
                <a:gd name="T7" fmla="*/ 348 h 348"/>
                <a:gd name="T8" fmla="*/ 0 w 1120"/>
                <a:gd name="T9" fmla="*/ 348 h 348"/>
                <a:gd name="T10" fmla="*/ 0 w 1120"/>
                <a:gd name="T11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0" h="348">
                  <a:moveTo>
                    <a:pt x="0" y="0"/>
                  </a:moveTo>
                  <a:lnTo>
                    <a:pt x="0" y="0"/>
                  </a:lnTo>
                  <a:lnTo>
                    <a:pt x="1120" y="0"/>
                  </a:lnTo>
                  <a:lnTo>
                    <a:pt x="1120" y="348"/>
                  </a:lnTo>
                  <a:lnTo>
                    <a:pt x="0" y="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35" name="Rectangle 152"/>
            <p:cNvSpPr>
              <a:spLocks noChangeArrowheads="1"/>
            </p:cNvSpPr>
            <p:nvPr/>
          </p:nvSpPr>
          <p:spPr bwMode="auto">
            <a:xfrm>
              <a:off x="5113171" y="2025916"/>
              <a:ext cx="50207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/>
              <a:r>
                <a:rPr lang="en-US" altLang="en-US" sz="900" dirty="0" smtClean="0">
                  <a:solidFill>
                    <a:srgbClr val="FFFFFF"/>
                  </a:solidFill>
                  <a:latin typeface="Helvetica Neue Light" charset="-95"/>
                </a:rPr>
                <a:t>Absorber</a:t>
              </a:r>
            </a:p>
            <a:p>
              <a:pPr algn="ctr" defTabSz="685800"/>
              <a:endParaRPr lang="en-US" altLang="en-US" sz="1400" dirty="0"/>
            </a:p>
          </p:txBody>
        </p:sp>
      </p:grpSp>
      <p:sp>
        <p:nvSpPr>
          <p:cNvPr id="137" name="Rectangle 136"/>
          <p:cNvSpPr/>
          <p:nvPr/>
        </p:nvSpPr>
        <p:spPr bwMode="auto">
          <a:xfrm>
            <a:off x="2690155" y="1200749"/>
            <a:ext cx="515303" cy="1142644"/>
          </a:xfrm>
          <a:prstGeom prst="rect">
            <a:avLst/>
          </a:prstGeom>
          <a:solidFill>
            <a:srgbClr val="FFC000">
              <a:alpha val="1411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651750" y="200047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IHEP</a:t>
            </a:r>
          </a:p>
          <a:p>
            <a:pPr algn="ctr"/>
            <a:r>
              <a:rPr lang="en-US" sz="900" dirty="0" smtClean="0"/>
              <a:t>GONIO2</a:t>
            </a:r>
            <a:endParaRPr lang="en-GB" sz="900" dirty="0"/>
          </a:p>
        </p:txBody>
      </p:sp>
      <p:sp>
        <p:nvSpPr>
          <p:cNvPr id="136" name="Rectangle 27"/>
          <p:cNvSpPr>
            <a:spLocks noChangeArrowheads="1"/>
          </p:cNvSpPr>
          <p:nvPr/>
        </p:nvSpPr>
        <p:spPr bwMode="auto">
          <a:xfrm>
            <a:off x="2747638" y="1232511"/>
            <a:ext cx="4199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/>
            <a:r>
              <a:rPr lang="en-US" altLang="en-US" sz="10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Light" charset="-95"/>
              </a:rPr>
              <a:t>Crystal</a:t>
            </a:r>
          </a:p>
          <a:p>
            <a:pPr algn="ctr" defTabSz="685800"/>
            <a:r>
              <a:rPr lang="en-US" altLang="en-US" sz="10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Light" charset="-95"/>
              </a:rPr>
              <a:t>3</a:t>
            </a:r>
            <a:r>
              <a:rPr lang="en-US" altLang="en-US" sz="10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Light" charset="-95"/>
              </a:rPr>
              <a:t>    </a:t>
            </a:r>
            <a:r>
              <a:rPr lang="en-US" altLang="en-US" sz="10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Light" charset="-95"/>
              </a:rPr>
              <a:t>4</a:t>
            </a:r>
            <a:r>
              <a:rPr lang="en-US" altLang="en-US" sz="10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Light" charset="-95"/>
              </a:rPr>
              <a:t> </a:t>
            </a:r>
            <a:endParaRPr lang="en-US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9" name="Block Arc 138"/>
          <p:cNvSpPr/>
          <p:nvPr/>
        </p:nvSpPr>
        <p:spPr>
          <a:xfrm rot="16642938">
            <a:off x="2749989" y="1777186"/>
            <a:ext cx="202406" cy="685800"/>
          </a:xfrm>
          <a:prstGeom prst="blockArc">
            <a:avLst>
              <a:gd name="adj1" fmla="val 18724492"/>
              <a:gd name="adj2" fmla="val 0"/>
              <a:gd name="adj3" fmla="val 25000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tx1"/>
              </a:solidFill>
            </a:endParaRPr>
          </a:p>
        </p:txBody>
      </p:sp>
      <p:sp>
        <p:nvSpPr>
          <p:cNvPr id="140" name="Block Arc 139"/>
          <p:cNvSpPr/>
          <p:nvPr/>
        </p:nvSpPr>
        <p:spPr>
          <a:xfrm rot="16642938">
            <a:off x="3006648" y="1758794"/>
            <a:ext cx="202406" cy="685800"/>
          </a:xfrm>
          <a:prstGeom prst="blockArc">
            <a:avLst>
              <a:gd name="adj1" fmla="val 18724492"/>
              <a:gd name="adj2" fmla="val 0"/>
              <a:gd name="adj3" fmla="val 25000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tx1"/>
              </a:solidFill>
            </a:endParaRPr>
          </a:p>
        </p:txBody>
      </p:sp>
      <p:sp>
        <p:nvSpPr>
          <p:cNvPr id="141" name="Rectangle 140"/>
          <p:cNvSpPr/>
          <p:nvPr/>
        </p:nvSpPr>
        <p:spPr bwMode="auto">
          <a:xfrm rot="16200000">
            <a:off x="4958383" y="1992658"/>
            <a:ext cx="494600" cy="192026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dirty="0" err="1" smtClean="0">
                <a:solidFill>
                  <a:schemeClr val="bg1"/>
                </a:solidFill>
              </a:rPr>
              <a:t>CpFM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grpSp>
        <p:nvGrpSpPr>
          <p:cNvPr id="142" name="Group 141"/>
          <p:cNvGrpSpPr/>
          <p:nvPr/>
        </p:nvGrpSpPr>
        <p:grpSpPr>
          <a:xfrm>
            <a:off x="6928729" y="1850130"/>
            <a:ext cx="580138" cy="287565"/>
            <a:chOff x="5074141" y="2015350"/>
            <a:chExt cx="580138" cy="287565"/>
          </a:xfrm>
        </p:grpSpPr>
        <p:sp>
          <p:nvSpPr>
            <p:cNvPr id="143" name="Freeform 150"/>
            <p:cNvSpPr>
              <a:spLocks/>
            </p:cNvSpPr>
            <p:nvPr/>
          </p:nvSpPr>
          <p:spPr bwMode="auto">
            <a:xfrm>
              <a:off x="5074141" y="2015350"/>
              <a:ext cx="580138" cy="287565"/>
            </a:xfrm>
            <a:custGeom>
              <a:avLst/>
              <a:gdLst>
                <a:gd name="T0" fmla="*/ 0 w 1120"/>
                <a:gd name="T1" fmla="*/ 0 h 348"/>
                <a:gd name="T2" fmla="*/ 0 w 1120"/>
                <a:gd name="T3" fmla="*/ 0 h 348"/>
                <a:gd name="T4" fmla="*/ 1120 w 1120"/>
                <a:gd name="T5" fmla="*/ 0 h 348"/>
                <a:gd name="T6" fmla="*/ 1120 w 1120"/>
                <a:gd name="T7" fmla="*/ 348 h 348"/>
                <a:gd name="T8" fmla="*/ 0 w 1120"/>
                <a:gd name="T9" fmla="*/ 348 h 348"/>
                <a:gd name="T10" fmla="*/ 0 w 1120"/>
                <a:gd name="T11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0" h="348">
                  <a:moveTo>
                    <a:pt x="0" y="0"/>
                  </a:moveTo>
                  <a:lnTo>
                    <a:pt x="0" y="0"/>
                  </a:lnTo>
                  <a:lnTo>
                    <a:pt x="1120" y="0"/>
                  </a:lnTo>
                  <a:lnTo>
                    <a:pt x="1120" y="348"/>
                  </a:lnTo>
                  <a:lnTo>
                    <a:pt x="0" y="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500"/>
            </a:p>
          </p:txBody>
        </p:sp>
        <p:sp>
          <p:nvSpPr>
            <p:cNvPr id="144" name="Rectangle 152"/>
            <p:cNvSpPr>
              <a:spLocks noChangeArrowheads="1"/>
            </p:cNvSpPr>
            <p:nvPr/>
          </p:nvSpPr>
          <p:spPr bwMode="auto">
            <a:xfrm>
              <a:off x="5113171" y="2025916"/>
              <a:ext cx="50207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/>
              <a:r>
                <a:rPr lang="en-US" altLang="en-US" sz="900" dirty="0" smtClean="0">
                  <a:solidFill>
                    <a:srgbClr val="FFFFFF"/>
                  </a:solidFill>
                  <a:latin typeface="Helvetica Neue Light" charset="-95"/>
                </a:rPr>
                <a:t>Absorber</a:t>
              </a:r>
            </a:p>
            <a:p>
              <a:pPr algn="ctr" defTabSz="685800"/>
              <a:r>
                <a:rPr lang="en-US" altLang="en-US" sz="900" dirty="0" smtClean="0">
                  <a:solidFill>
                    <a:srgbClr val="FFFFFF"/>
                  </a:solidFill>
                </a:rPr>
                <a:t>W 100cm</a:t>
              </a:r>
              <a:endParaRPr lang="en-US" altLang="en-US" sz="1400" dirty="0"/>
            </a:p>
          </p:txBody>
        </p:sp>
      </p:grpSp>
      <p:sp>
        <p:nvSpPr>
          <p:cNvPr id="145" name="Rectangle 187"/>
          <p:cNvSpPr>
            <a:spLocks noChangeArrowheads="1"/>
          </p:cNvSpPr>
          <p:nvPr/>
        </p:nvSpPr>
        <p:spPr bwMode="auto">
          <a:xfrm>
            <a:off x="5167356" y="2444257"/>
            <a:ext cx="78867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900" b="1" dirty="0">
                <a:solidFill>
                  <a:schemeClr val="tx2"/>
                </a:solidFill>
                <a:latin typeface="Helvetica Neue Light" charset="-95"/>
              </a:rPr>
              <a:t>1</a:t>
            </a:r>
            <a:r>
              <a:rPr lang="en-US" altLang="en-US" sz="900" b="1" dirty="0" smtClean="0">
                <a:solidFill>
                  <a:schemeClr val="tx2"/>
                </a:solidFill>
                <a:latin typeface="Helvetica Neue Light" charset="-95"/>
              </a:rPr>
              <a:t> </a:t>
            </a:r>
            <a:r>
              <a:rPr lang="en-US" altLang="en-US" sz="900" b="1" dirty="0" err="1">
                <a:solidFill>
                  <a:schemeClr val="tx2"/>
                </a:solidFill>
                <a:latin typeface="Helvetica Neue Light" charset="-95"/>
              </a:rPr>
              <a:t>Timepixes</a:t>
            </a:r>
            <a:r>
              <a:rPr lang="en-US" altLang="en-US" sz="900" b="1" dirty="0">
                <a:solidFill>
                  <a:schemeClr val="tx2"/>
                </a:solidFill>
                <a:latin typeface="Helvetica Neue Light" charset="-95"/>
              </a:rPr>
              <a:t>    </a:t>
            </a:r>
            <a:endParaRPr lang="en-US" altLang="en-US" sz="2100" b="1" dirty="0">
              <a:solidFill>
                <a:schemeClr val="tx2"/>
              </a:solidFill>
            </a:endParaRPr>
          </a:p>
        </p:txBody>
      </p:sp>
      <p:cxnSp>
        <p:nvCxnSpPr>
          <p:cNvPr id="146" name="Straight Arrow Connector 145"/>
          <p:cNvCxnSpPr/>
          <p:nvPr/>
        </p:nvCxnSpPr>
        <p:spPr>
          <a:xfrm flipH="1" flipV="1">
            <a:off x="4954070" y="2297208"/>
            <a:ext cx="133621" cy="200724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8" name="Group 147"/>
          <p:cNvGrpSpPr/>
          <p:nvPr/>
        </p:nvGrpSpPr>
        <p:grpSpPr>
          <a:xfrm rot="16200000">
            <a:off x="5205754" y="2052029"/>
            <a:ext cx="421910" cy="230832"/>
            <a:chOff x="401972" y="2750741"/>
            <a:chExt cx="421910" cy="230832"/>
          </a:xfrm>
        </p:grpSpPr>
        <p:sp>
          <p:nvSpPr>
            <p:cNvPr id="149" name="Rectangle 148"/>
            <p:cNvSpPr/>
            <p:nvPr/>
          </p:nvSpPr>
          <p:spPr bwMode="auto">
            <a:xfrm>
              <a:off x="455500" y="2783335"/>
              <a:ext cx="314854" cy="165645"/>
            </a:xfrm>
            <a:prstGeom prst="rect">
              <a:avLst/>
            </a:prstGeom>
            <a:solidFill>
              <a:srgbClr val="00964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401972" y="2750741"/>
              <a:ext cx="42191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</a:rPr>
                <a:t>BLM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Block Arc 11"/>
          <p:cNvSpPr/>
          <p:nvPr/>
        </p:nvSpPr>
        <p:spPr>
          <a:xfrm rot="16642938">
            <a:off x="292069" y="1645623"/>
            <a:ext cx="202406" cy="685800"/>
          </a:xfrm>
          <a:prstGeom prst="blockArc">
            <a:avLst>
              <a:gd name="adj1" fmla="val 18724492"/>
              <a:gd name="adj2" fmla="val 0"/>
              <a:gd name="adj3" fmla="val 25000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tx1"/>
              </a:solidFill>
            </a:endParaRPr>
          </a:p>
        </p:txBody>
      </p:sp>
      <p:pic>
        <p:nvPicPr>
          <p:cNvPr id="151" name="Picture 15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784904" y="2597635"/>
            <a:ext cx="1405879" cy="22579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20695" y="3617855"/>
            <a:ext cx="2104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3F7E"/>
                </a:solidFill>
              </a:rPr>
              <a:t>Katrine readout of Timepix3 </a:t>
            </a:r>
          </a:p>
          <a:p>
            <a:r>
              <a:rPr lang="en-US" sz="1200" dirty="0" smtClean="0">
                <a:solidFill>
                  <a:srgbClr val="003F7E"/>
                </a:solidFill>
              </a:rPr>
              <a:t>(P. </a:t>
            </a:r>
            <a:r>
              <a:rPr lang="en-US" sz="1200" dirty="0" err="1" smtClean="0">
                <a:solidFill>
                  <a:srgbClr val="003F7E"/>
                </a:solidFill>
              </a:rPr>
              <a:t>Burian</a:t>
            </a:r>
            <a:r>
              <a:rPr lang="en-US" sz="1200" dirty="0" smtClean="0">
                <a:solidFill>
                  <a:srgbClr val="003F7E"/>
                </a:solidFill>
              </a:rPr>
              <a:t>)</a:t>
            </a:r>
            <a:endParaRPr lang="en-GB" sz="1200" dirty="0">
              <a:solidFill>
                <a:srgbClr val="003F7E"/>
              </a:solidFill>
            </a:endParaRPr>
          </a:p>
        </p:txBody>
      </p:sp>
      <p:cxnSp>
        <p:nvCxnSpPr>
          <p:cNvPr id="113" name="Straight Arrow Connector 112"/>
          <p:cNvCxnSpPr/>
          <p:nvPr/>
        </p:nvCxnSpPr>
        <p:spPr bwMode="auto">
          <a:xfrm flipV="1">
            <a:off x="1557207" y="996950"/>
            <a:ext cx="1390599" cy="61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  <a:effectLst/>
        </p:spPr>
      </p:cxnSp>
      <p:sp>
        <p:nvSpPr>
          <p:cNvPr id="114" name="Rectangle 81"/>
          <p:cNvSpPr>
            <a:spLocks noChangeArrowheads="1"/>
          </p:cNvSpPr>
          <p:nvPr/>
        </p:nvSpPr>
        <p:spPr bwMode="auto">
          <a:xfrm>
            <a:off x="1928166" y="804852"/>
            <a:ext cx="35907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000" dirty="0">
                <a:solidFill>
                  <a:srgbClr val="000000"/>
                </a:solidFill>
                <a:latin typeface="Helvetica Neue Light" charset="-95"/>
              </a:rPr>
              <a:t> ~ 6</a:t>
            </a:r>
            <a:r>
              <a:rPr lang="en-US" altLang="en-US" sz="1000" dirty="0" smtClean="0">
                <a:solidFill>
                  <a:srgbClr val="000000"/>
                </a:solidFill>
                <a:latin typeface="Helvetica Neue Light" charset="-95"/>
              </a:rPr>
              <a:t> m</a:t>
            </a:r>
            <a:endParaRPr lang="en-US" altLang="en-US" sz="1800" dirty="0"/>
          </a:p>
        </p:txBody>
      </p:sp>
      <p:sp>
        <p:nvSpPr>
          <p:cNvPr id="116" name="Block Arc 115"/>
          <p:cNvSpPr/>
          <p:nvPr/>
        </p:nvSpPr>
        <p:spPr>
          <a:xfrm rot="16642938">
            <a:off x="560904" y="1643579"/>
            <a:ext cx="202406" cy="685800"/>
          </a:xfrm>
          <a:prstGeom prst="blockArc">
            <a:avLst>
              <a:gd name="adj1" fmla="val 18724492"/>
              <a:gd name="adj2" fmla="val 0"/>
              <a:gd name="adj3" fmla="val 25000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57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L -0.00017 -0.0115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" y="-5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97531E-6 L -0.00018 -0.0114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302" grpId="0" animBg="1"/>
      <p:bldP spid="301" grpId="0" animBg="1"/>
      <p:bldP spid="14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Roman Pot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75" y="920335"/>
            <a:ext cx="2919084" cy="22553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0410" y="1488281"/>
            <a:ext cx="3518389" cy="26387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190445" y="2911134"/>
            <a:ext cx="1661747" cy="24763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26076" y="3723900"/>
            <a:ext cx="16087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New design </a:t>
            </a:r>
          </a:p>
          <a:p>
            <a:r>
              <a:rPr lang="en-US" sz="1500" dirty="0"/>
              <a:t>of Timepix board</a:t>
            </a:r>
          </a:p>
        </p:txBody>
      </p:sp>
    </p:spTree>
    <p:extLst>
      <p:ext uri="{BB962C8B-B14F-4D97-AF65-F5344CB8AC3E}">
        <p14:creationId xmlns:p14="http://schemas.microsoft.com/office/powerpoint/2010/main" val="1869800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85825" y="1"/>
            <a:ext cx="8105775" cy="708422"/>
          </a:xfrm>
        </p:spPr>
        <p:txBody>
          <a:bodyPr/>
          <a:lstStyle/>
          <a:p>
            <a:r>
              <a:rPr lang="en-US" dirty="0" smtClean="0"/>
              <a:t>The UA9 detectors : Timepix3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640" y="844963"/>
            <a:ext cx="2600872" cy="20267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35800" y="844963"/>
            <a:ext cx="49715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Based on silicon sensor </a:t>
            </a:r>
            <a:r>
              <a:rPr lang="en-US" sz="1200" dirty="0" smtClean="0">
                <a:solidFill>
                  <a:srgbClr val="002060"/>
                </a:solidFill>
              </a:rPr>
              <a:t>300 </a:t>
            </a:r>
            <a:r>
              <a:rPr lang="en-US" sz="1200" dirty="0" smtClean="0">
                <a:solidFill>
                  <a:srgbClr val="002060"/>
                </a:solidFill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1200" dirty="0" smtClean="0">
                <a:solidFill>
                  <a:srgbClr val="002060"/>
                </a:solidFill>
              </a:rPr>
              <a:t>m thick 14x14 </a:t>
            </a:r>
            <a:r>
              <a:rPr lang="en-US" sz="1200" dirty="0">
                <a:solidFill>
                  <a:srgbClr val="002060"/>
                </a:solidFill>
              </a:rPr>
              <a:t>mm</a:t>
            </a:r>
            <a:r>
              <a:rPr lang="en-US" sz="1200" baseline="30000" dirty="0">
                <a:solidFill>
                  <a:srgbClr val="002060"/>
                </a:solidFill>
              </a:rPr>
              <a:t>2 </a:t>
            </a:r>
            <a:r>
              <a:rPr lang="en-US" sz="1200" dirty="0">
                <a:solidFill>
                  <a:srgbClr val="002060"/>
                </a:solidFill>
              </a:rPr>
              <a:t>active area (2 cm</a:t>
            </a:r>
            <a:r>
              <a:rPr lang="en-US" sz="1200" baseline="30000" dirty="0">
                <a:solidFill>
                  <a:srgbClr val="002060"/>
                </a:solidFill>
              </a:rPr>
              <a:t>2</a:t>
            </a:r>
            <a:r>
              <a:rPr lang="en-US" sz="1200" dirty="0" smtClean="0">
                <a:solidFill>
                  <a:srgbClr val="002060"/>
                </a:solidFill>
              </a:rPr>
              <a:t>)</a:t>
            </a:r>
            <a:endParaRPr lang="en-US" sz="1200" dirty="0">
              <a:solidFill>
                <a:srgbClr val="002060"/>
              </a:solidFill>
            </a:endParaRPr>
          </a:p>
          <a:p>
            <a:endParaRPr lang="en-US" sz="1200" dirty="0" smtClean="0">
              <a:solidFill>
                <a:srgbClr val="002060"/>
              </a:solidFill>
            </a:endParaRPr>
          </a:p>
          <a:p>
            <a:r>
              <a:rPr lang="en-US" sz="1200" dirty="0" smtClean="0">
                <a:solidFill>
                  <a:srgbClr val="002060"/>
                </a:solidFill>
              </a:rPr>
              <a:t>Chips provided by Medipix Collaboration </a:t>
            </a:r>
          </a:p>
          <a:p>
            <a:endParaRPr lang="en-US" sz="1200" dirty="0" smtClean="0">
              <a:solidFill>
                <a:srgbClr val="002060"/>
              </a:solidFill>
            </a:endParaRPr>
          </a:p>
          <a:p>
            <a:r>
              <a:rPr lang="en-US" sz="1200" dirty="0" smtClean="0">
                <a:solidFill>
                  <a:srgbClr val="002060"/>
                </a:solidFill>
              </a:rPr>
              <a:t>Timepix3 board designed and built by </a:t>
            </a:r>
            <a:r>
              <a:rPr lang="en-US" sz="1200" dirty="0" smtClean="0">
                <a:solidFill>
                  <a:srgbClr val="FF0000"/>
                </a:solidFill>
              </a:rPr>
              <a:t>University of West </a:t>
            </a:r>
            <a:r>
              <a:rPr lang="en-US" sz="1200" dirty="0" err="1" smtClean="0">
                <a:solidFill>
                  <a:srgbClr val="FF0000"/>
                </a:solidFill>
              </a:rPr>
              <a:t>Boemia</a:t>
            </a:r>
            <a:r>
              <a:rPr lang="en-US" sz="1200" dirty="0" smtClean="0">
                <a:solidFill>
                  <a:srgbClr val="FF0000"/>
                </a:solidFill>
              </a:rPr>
              <a:t> and IEAP in Prague </a:t>
            </a:r>
          </a:p>
          <a:p>
            <a:endParaRPr lang="en-US" sz="1200" dirty="0">
              <a:solidFill>
                <a:srgbClr val="002060"/>
              </a:solidFill>
            </a:endParaRPr>
          </a:p>
          <a:p>
            <a:r>
              <a:rPr lang="en-US" sz="1200" dirty="0" smtClean="0">
                <a:solidFill>
                  <a:srgbClr val="002060"/>
                </a:solidFill>
              </a:rPr>
              <a:t>Also the holder was realized by the same group</a:t>
            </a:r>
          </a:p>
          <a:p>
            <a:r>
              <a:rPr lang="en-US" sz="1200" dirty="0">
                <a:solidFill>
                  <a:srgbClr val="002060"/>
                </a:solidFill>
              </a:rPr>
              <a:t>d</a:t>
            </a:r>
            <a:r>
              <a:rPr lang="en-US" sz="1200" dirty="0" smtClean="0">
                <a:solidFill>
                  <a:srgbClr val="002060"/>
                </a:solidFill>
              </a:rPr>
              <a:t>esigned also for the </a:t>
            </a:r>
            <a:r>
              <a:rPr lang="en-US" sz="1200" dirty="0" smtClean="0">
                <a:solidFill>
                  <a:srgbClr val="FF0000"/>
                </a:solidFill>
              </a:rPr>
              <a:t>chip heat extraction </a:t>
            </a:r>
          </a:p>
          <a:p>
            <a:endParaRPr lang="en-US" sz="1200" dirty="0" smtClean="0">
              <a:solidFill>
                <a:srgbClr val="002060"/>
              </a:solidFill>
            </a:endParaRPr>
          </a:p>
          <a:p>
            <a:r>
              <a:rPr lang="en-US" sz="1200" dirty="0" smtClean="0">
                <a:solidFill>
                  <a:srgbClr val="002060"/>
                </a:solidFill>
              </a:rPr>
              <a:t>Data acquisition with time frame and continuous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1.56 ns resolution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c</a:t>
            </a:r>
            <a:r>
              <a:rPr lang="en-US" sz="1200" dirty="0" smtClean="0">
                <a:solidFill>
                  <a:srgbClr val="FF0000"/>
                </a:solidFill>
              </a:rPr>
              <a:t>harge and time at the same time  </a:t>
            </a:r>
            <a:endParaRPr lang="en-US" sz="1200" dirty="0">
              <a:solidFill>
                <a:srgbClr val="FF0000"/>
              </a:solidFill>
            </a:endParaRPr>
          </a:p>
          <a:p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sz="1200" dirty="0" smtClean="0">
                <a:solidFill>
                  <a:srgbClr val="FF0000"/>
                </a:solidFill>
              </a:rPr>
              <a:t>Possibility to read the beam without dead time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(Data Driven Mode)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640" y="2941684"/>
            <a:ext cx="2600872" cy="19506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83711" y="4382687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holder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1806840" y="3839116"/>
            <a:ext cx="422455" cy="6528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628815" y="2358375"/>
            <a:ext cx="2594362" cy="19457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83944" y="4667282"/>
            <a:ext cx="2814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Timepix3 data acquisition system</a:t>
            </a:r>
            <a:endParaRPr lang="en-GB" sz="1400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6453845" y="4209907"/>
            <a:ext cx="481371" cy="5728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Rectangle 2"/>
          <p:cNvSpPr/>
          <p:nvPr/>
        </p:nvSpPr>
        <p:spPr>
          <a:xfrm>
            <a:off x="3015345" y="3918298"/>
            <a:ext cx="3284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09644"/>
                </a:solidFill>
              </a:rPr>
              <a:t>Petr </a:t>
            </a:r>
            <a:r>
              <a:rPr lang="en-GB" sz="1200" dirty="0" err="1" smtClean="0">
                <a:solidFill>
                  <a:srgbClr val="009644"/>
                </a:solidFill>
              </a:rPr>
              <a:t>Burian</a:t>
            </a:r>
            <a:r>
              <a:rPr lang="en-GB" sz="1200" dirty="0" smtClean="0">
                <a:solidFill>
                  <a:srgbClr val="009644"/>
                </a:solidFill>
              </a:rPr>
              <a:t>        (Technical Coordinator) </a:t>
            </a:r>
            <a:r>
              <a:rPr lang="en-GB" sz="1200" dirty="0">
                <a:solidFill>
                  <a:srgbClr val="009644"/>
                </a:solidFill>
              </a:rPr>
              <a:t/>
            </a:r>
            <a:br>
              <a:rPr lang="en-GB" sz="1200" dirty="0">
                <a:solidFill>
                  <a:srgbClr val="009644"/>
                </a:solidFill>
              </a:rPr>
            </a:br>
            <a:r>
              <a:rPr lang="en-GB" sz="1200" dirty="0">
                <a:solidFill>
                  <a:srgbClr val="009644"/>
                </a:solidFill>
              </a:rPr>
              <a:t>Pavel </a:t>
            </a:r>
            <a:r>
              <a:rPr lang="en-GB" sz="1200" dirty="0" err="1" smtClean="0">
                <a:solidFill>
                  <a:srgbClr val="009644"/>
                </a:solidFill>
              </a:rPr>
              <a:t>Broulím</a:t>
            </a:r>
            <a:r>
              <a:rPr lang="en-GB" sz="1200" dirty="0">
                <a:solidFill>
                  <a:srgbClr val="009644"/>
                </a:solidFill>
              </a:rPr>
              <a:t> </a:t>
            </a:r>
            <a:r>
              <a:rPr lang="en-GB" sz="1200" dirty="0" smtClean="0">
                <a:solidFill>
                  <a:srgbClr val="009644"/>
                </a:solidFill>
              </a:rPr>
              <a:t>   (HW </a:t>
            </a:r>
            <a:r>
              <a:rPr lang="en-GB" sz="1200" dirty="0">
                <a:solidFill>
                  <a:srgbClr val="009644"/>
                </a:solidFill>
              </a:rPr>
              <a:t>designer) </a:t>
            </a:r>
            <a:br>
              <a:rPr lang="en-GB" sz="1200" dirty="0">
                <a:solidFill>
                  <a:srgbClr val="009644"/>
                </a:solidFill>
              </a:rPr>
            </a:br>
            <a:r>
              <a:rPr lang="en-GB" sz="1200" dirty="0" err="1">
                <a:solidFill>
                  <a:srgbClr val="009644"/>
                </a:solidFill>
              </a:rPr>
              <a:t>Lukáš</a:t>
            </a:r>
            <a:r>
              <a:rPr lang="en-GB" sz="1200" dirty="0">
                <a:solidFill>
                  <a:srgbClr val="009644"/>
                </a:solidFill>
              </a:rPr>
              <a:t> </a:t>
            </a:r>
            <a:r>
              <a:rPr lang="en-GB" sz="1200" dirty="0" err="1">
                <a:solidFill>
                  <a:srgbClr val="009644"/>
                </a:solidFill>
              </a:rPr>
              <a:t>Pušman</a:t>
            </a:r>
            <a:r>
              <a:rPr lang="en-GB" sz="1200" dirty="0">
                <a:solidFill>
                  <a:srgbClr val="009644"/>
                </a:solidFill>
              </a:rPr>
              <a:t>, </a:t>
            </a:r>
            <a:r>
              <a:rPr lang="en-GB" sz="1200" dirty="0" smtClean="0">
                <a:solidFill>
                  <a:srgbClr val="009644"/>
                </a:solidFill>
              </a:rPr>
              <a:t> </a:t>
            </a:r>
            <a:r>
              <a:rPr lang="en-GB" sz="1200" dirty="0">
                <a:solidFill>
                  <a:srgbClr val="009644"/>
                </a:solidFill>
              </a:rPr>
              <a:t>(mechanics designer) </a:t>
            </a:r>
            <a:br>
              <a:rPr lang="en-GB" sz="1200" dirty="0">
                <a:solidFill>
                  <a:srgbClr val="009644"/>
                </a:solidFill>
              </a:rPr>
            </a:br>
            <a:r>
              <a:rPr lang="en-GB" sz="1200" dirty="0" err="1">
                <a:solidFill>
                  <a:srgbClr val="009644"/>
                </a:solidFill>
              </a:rPr>
              <a:t>Benedikt</a:t>
            </a:r>
            <a:r>
              <a:rPr lang="en-GB" sz="1200" dirty="0">
                <a:solidFill>
                  <a:srgbClr val="009644"/>
                </a:solidFill>
              </a:rPr>
              <a:t> Ludwig </a:t>
            </a:r>
            <a:r>
              <a:rPr lang="en-GB" sz="1200" dirty="0" smtClean="0">
                <a:solidFill>
                  <a:srgbClr val="009644"/>
                </a:solidFill>
              </a:rPr>
              <a:t>Bergmann (data </a:t>
            </a:r>
            <a:r>
              <a:rPr lang="en-GB" sz="1200" dirty="0">
                <a:solidFill>
                  <a:srgbClr val="009644"/>
                </a:solidFill>
              </a:rPr>
              <a:t>evaluation) </a:t>
            </a:r>
          </a:p>
        </p:txBody>
      </p:sp>
    </p:spTree>
    <p:extLst>
      <p:ext uri="{BB962C8B-B14F-4D97-AF65-F5344CB8AC3E}">
        <p14:creationId xmlns:p14="http://schemas.microsoft.com/office/powerpoint/2010/main" val="222388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62661" y="-22936"/>
            <a:ext cx="7427807" cy="708422"/>
          </a:xfrm>
        </p:spPr>
        <p:txBody>
          <a:bodyPr/>
          <a:lstStyle/>
          <a:p>
            <a:r>
              <a:rPr lang="en-US" dirty="0" err="1" smtClean="0"/>
              <a:t>TimepixQuad</a:t>
            </a:r>
            <a:r>
              <a:rPr lang="en-US" dirty="0" smtClean="0"/>
              <a:t> detector for test on beam extraction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9262" y="2989745"/>
            <a:ext cx="2411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We have used two quads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as beam monitor near the crystals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n counting mode for studies on beam extraction</a:t>
            </a:r>
            <a:endParaRPr lang="en-US" sz="1600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871" y="1013334"/>
            <a:ext cx="2404867" cy="180365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876413" y="920335"/>
            <a:ext cx="3018447" cy="3983243"/>
            <a:chOff x="2876413" y="920335"/>
            <a:chExt cx="3018447" cy="3983243"/>
          </a:xfrm>
        </p:grpSpPr>
        <p:sp>
          <p:nvSpPr>
            <p:cNvPr id="10" name="Down Arrow 9"/>
            <p:cNvSpPr/>
            <p:nvPr/>
          </p:nvSpPr>
          <p:spPr bwMode="auto">
            <a:xfrm>
              <a:off x="4283075" y="2610155"/>
              <a:ext cx="365735" cy="674906"/>
            </a:xfrm>
            <a:prstGeom prst="downArrow">
              <a:avLst/>
            </a:prstGeom>
            <a:solidFill>
              <a:srgbClr val="4F81BD">
                <a:alpha val="52157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2180" y="920335"/>
              <a:ext cx="3012680" cy="165161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76413" y="3263040"/>
              <a:ext cx="2999748" cy="164053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803900" y="2648560"/>
              <a:ext cx="14382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/>
                <a:t>subtraction</a:t>
              </a:r>
              <a:endParaRPr lang="en-GB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647340" y="1061744"/>
            <a:ext cx="3578203" cy="3863447"/>
            <a:chOff x="5647340" y="1061744"/>
            <a:chExt cx="3578203" cy="386344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7340" y="1061744"/>
              <a:ext cx="1766559" cy="1718160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5876161" y="1124126"/>
              <a:ext cx="3349382" cy="3801065"/>
              <a:chOff x="5876161" y="1124126"/>
              <a:chExt cx="3349382" cy="3801065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52375" y="1124126"/>
                <a:ext cx="1638093" cy="1552058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28162" y="2851365"/>
                <a:ext cx="2211249" cy="2073826"/>
              </a:xfrm>
              <a:prstGeom prst="rect">
                <a:avLst/>
              </a:prstGeom>
            </p:spPr>
          </p:pic>
          <p:sp>
            <p:nvSpPr>
              <p:cNvPr id="24" name="Rectangle 23"/>
              <p:cNvSpPr/>
              <p:nvPr/>
            </p:nvSpPr>
            <p:spPr>
              <a:xfrm>
                <a:off x="5876161" y="1295953"/>
                <a:ext cx="159184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050" dirty="0">
                    <a:solidFill>
                      <a:schemeClr val="bg1"/>
                    </a:solidFill>
                    <a:latin typeface="LiberationSans"/>
                  </a:rPr>
                  <a:t>Without any object</a:t>
                </a:r>
              </a:p>
              <a:p>
                <a:r>
                  <a:rPr lang="en-GB" sz="1050" dirty="0">
                    <a:solidFill>
                      <a:schemeClr val="bg1"/>
                    </a:solidFill>
                    <a:latin typeface="LiberationSans"/>
                  </a:rPr>
                  <a:t>on the beam</a:t>
                </a:r>
                <a:endParaRPr lang="en-GB" sz="105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841403" y="1284475"/>
                <a:ext cx="124906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200" dirty="0">
                    <a:latin typeface="LiberationSans"/>
                  </a:rPr>
                  <a:t>Crystal in VR</a:t>
                </a:r>
              </a:p>
              <a:p>
                <a:r>
                  <a:rPr lang="en-GB" sz="1200" dirty="0">
                    <a:latin typeface="LiberationSans"/>
                  </a:rPr>
                  <a:t>+ septum</a:t>
                </a:r>
                <a:endParaRPr lang="en-GB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648810" y="3139155"/>
                <a:ext cx="1740132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200" dirty="0" smtClean="0">
                    <a:latin typeface="LiberationSans"/>
                  </a:rPr>
                  <a:t>Image subtraction</a:t>
                </a:r>
                <a:endParaRPr lang="en-GB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684275" y="4383876"/>
                <a:ext cx="8547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100" dirty="0" err="1" smtClean="0"/>
                  <a:t>Chanelling</a:t>
                </a:r>
                <a:endParaRPr lang="en-GB" sz="1100" dirty="0"/>
              </a:p>
            </p:txBody>
          </p:sp>
          <p:cxnSp>
            <p:nvCxnSpPr>
              <p:cNvPr id="32" name="Straight Arrow Connector 31"/>
              <p:cNvCxnSpPr/>
              <p:nvPr/>
            </p:nvCxnSpPr>
            <p:spPr bwMode="auto">
              <a:xfrm flipV="1">
                <a:off x="7555513" y="4261570"/>
                <a:ext cx="165697" cy="15362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33" name="TextBox 32"/>
              <p:cNvSpPr txBox="1"/>
              <p:nvPr/>
            </p:nvSpPr>
            <p:spPr>
              <a:xfrm>
                <a:off x="8412500" y="3612472"/>
                <a:ext cx="81304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050" dirty="0" smtClean="0"/>
                  <a:t>Volume</a:t>
                </a:r>
              </a:p>
              <a:p>
                <a:r>
                  <a:rPr lang="it-IT" sz="1050" dirty="0" err="1" smtClean="0"/>
                  <a:t>Reflection</a:t>
                </a:r>
                <a:endParaRPr lang="en-GB" sz="1050" dirty="0"/>
              </a:p>
            </p:txBody>
          </p:sp>
          <p:cxnSp>
            <p:nvCxnSpPr>
              <p:cNvPr id="34" name="Straight Arrow Connector 33"/>
              <p:cNvCxnSpPr>
                <a:stCxn id="33" idx="1"/>
              </p:cNvCxnSpPr>
              <p:nvPr/>
            </p:nvCxnSpPr>
            <p:spPr bwMode="auto">
              <a:xfrm flipH="1">
                <a:off x="8068288" y="3827916"/>
                <a:ext cx="344212" cy="10136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  <p:sp>
        <p:nvSpPr>
          <p:cNvPr id="22" name="TextBox 21"/>
          <p:cNvSpPr txBox="1"/>
          <p:nvPr/>
        </p:nvSpPr>
        <p:spPr>
          <a:xfrm>
            <a:off x="6229188" y="4854072"/>
            <a:ext cx="2579376" cy="27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err="1"/>
              <a:t>F.Murtas</a:t>
            </a:r>
            <a:r>
              <a:rPr lang="en-GB" sz="1200" dirty="0"/>
              <a:t>,  A. </a:t>
            </a:r>
            <a:r>
              <a:rPr lang="en-GB" sz="1200" dirty="0" err="1"/>
              <a:t>Natochi</a:t>
            </a:r>
            <a:r>
              <a:rPr lang="en-GB" sz="1200" dirty="0"/>
              <a:t>,  </a:t>
            </a:r>
            <a:r>
              <a:rPr lang="en-GB" sz="1200" dirty="0" err="1" smtClean="0"/>
              <a:t>W.Scandale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4915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887" y="0"/>
            <a:ext cx="7467600" cy="708422"/>
          </a:xfrm>
        </p:spPr>
        <p:txBody>
          <a:bodyPr/>
          <a:lstStyle/>
          <a:p>
            <a:r>
              <a:rPr lang="it-IT" dirty="0" smtClean="0"/>
              <a:t>Measurements on neutron beam (nTOF@CERN) </a:t>
            </a:r>
            <a:endParaRPr lang="it-I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035" y="967130"/>
            <a:ext cx="3380030" cy="23045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88573" y="1485583"/>
            <a:ext cx="2286225" cy="12860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1599" y="1688435"/>
            <a:ext cx="3377476" cy="27445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8507" y="3451009"/>
            <a:ext cx="51667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003F7E"/>
                </a:solidFill>
              </a:rPr>
              <a:t>There is a big interest in the Neutron Spallation </a:t>
            </a:r>
            <a:r>
              <a:rPr lang="it-IT" sz="1600" dirty="0">
                <a:solidFill>
                  <a:srgbClr val="003F7E"/>
                </a:solidFill>
              </a:rPr>
              <a:t>S</a:t>
            </a:r>
            <a:r>
              <a:rPr lang="it-IT" sz="1600" dirty="0" smtClean="0">
                <a:solidFill>
                  <a:srgbClr val="003F7E"/>
                </a:solidFill>
              </a:rPr>
              <a:t>ource</a:t>
            </a:r>
          </a:p>
          <a:p>
            <a:r>
              <a:rPr lang="it-IT" sz="1600" dirty="0" smtClean="0">
                <a:solidFill>
                  <a:srgbClr val="003F7E"/>
                </a:solidFill>
              </a:rPr>
              <a:t>for a good monitoring of beam position and intensity</a:t>
            </a:r>
          </a:p>
          <a:p>
            <a:endParaRPr lang="it-IT" sz="1600" dirty="0" smtClean="0">
              <a:solidFill>
                <a:srgbClr val="003F7E"/>
              </a:solidFill>
            </a:endParaRPr>
          </a:p>
          <a:p>
            <a:r>
              <a:rPr lang="it-IT" sz="1600" dirty="0" smtClean="0">
                <a:solidFill>
                  <a:srgbClr val="003F7E"/>
                </a:solidFill>
              </a:rPr>
              <a:t>The Timepix-quad has been recently </a:t>
            </a:r>
          </a:p>
          <a:p>
            <a:r>
              <a:rPr lang="it-IT" sz="1600" dirty="0" smtClean="0">
                <a:solidFill>
                  <a:srgbClr val="003F7E"/>
                </a:solidFill>
              </a:rPr>
              <a:t>used for the beam alignment at nTOF faclity at CERN </a:t>
            </a:r>
          </a:p>
          <a:p>
            <a:r>
              <a:rPr lang="it-IT" sz="1600" dirty="0" smtClean="0">
                <a:solidFill>
                  <a:srgbClr val="003F7E"/>
                </a:solidFill>
              </a:rPr>
              <a:t> </a:t>
            </a:r>
            <a:endParaRPr lang="it-IT" sz="1600" dirty="0">
              <a:solidFill>
                <a:srgbClr val="003F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96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37742" y="4341945"/>
            <a:ext cx="168039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Vacuum chamber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346" y="2642925"/>
            <a:ext cx="4865424" cy="22684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2018" y="912164"/>
            <a:ext cx="3093092" cy="309309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6942407" y="3210423"/>
            <a:ext cx="1076178" cy="999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6778" y="912164"/>
            <a:ext cx="2377815" cy="16899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4375" y="2446221"/>
            <a:ext cx="15872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New Roman Pot</a:t>
            </a:r>
          </a:p>
          <a:p>
            <a:r>
              <a:rPr lang="en-US" sz="1500" dirty="0"/>
              <a:t>Structure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065628" y="2034080"/>
            <a:ext cx="1361150" cy="412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179928" y="2825755"/>
            <a:ext cx="1625442" cy="215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6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44" y="1545771"/>
            <a:ext cx="4263442" cy="31692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45523" y="1072264"/>
            <a:ext cx="15872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New Roman Pot</a:t>
            </a:r>
          </a:p>
          <a:p>
            <a:r>
              <a:rPr lang="en-US" sz="1500" dirty="0"/>
              <a:t>Structure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762983" y="1423360"/>
            <a:ext cx="982541" cy="508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0677" y="829890"/>
            <a:ext cx="15872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New Roman Pot</a:t>
            </a:r>
          </a:p>
          <a:p>
            <a:r>
              <a:rPr lang="en-US" sz="1500" dirty="0"/>
              <a:t>Feed Through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17499" y="1314639"/>
            <a:ext cx="272723" cy="514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756790" y="1251331"/>
            <a:ext cx="3944875" cy="28901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54286" y="2240457"/>
            <a:ext cx="141987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Timepix Board</a:t>
            </a:r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 flipH="1">
            <a:off x="3389436" y="2402040"/>
            <a:ext cx="964850" cy="1165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3"/>
          </p:cNvCxnSpPr>
          <p:nvPr/>
        </p:nvCxnSpPr>
        <p:spPr>
          <a:xfrm flipV="1">
            <a:off x="5774162" y="1279050"/>
            <a:ext cx="1301448" cy="1122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57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dipix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Franklin Gothic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MedipixTemplate</Template>
  <TotalTime>106747</TotalTime>
  <Words>729</Words>
  <Application>Microsoft Office PowerPoint</Application>
  <PresentationFormat>On-screen Show (16:9)</PresentationFormat>
  <Paragraphs>210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Droid Sans Fallback</vt:lpstr>
      <vt:lpstr>Franklin Gothic Medium</vt:lpstr>
      <vt:lpstr>Helvetica Neue Light</vt:lpstr>
      <vt:lpstr>LiberationSans</vt:lpstr>
      <vt:lpstr>Lucida Sans Unicode</vt:lpstr>
      <vt:lpstr>Symbol</vt:lpstr>
      <vt:lpstr>Wingdings</vt:lpstr>
      <vt:lpstr>MedipixTemplate</vt:lpstr>
      <vt:lpstr>Timepix and Beam monitor</vt:lpstr>
      <vt:lpstr>Hybrid Silicon Pixel Detectors</vt:lpstr>
      <vt:lpstr>The UA9 SPS experimental setup 2018 </vt:lpstr>
      <vt:lpstr>Old Roman Pot</vt:lpstr>
      <vt:lpstr>The UA9 detectors : Timepix3 </vt:lpstr>
      <vt:lpstr>TimepixQuad detector for test on beam extraction</vt:lpstr>
      <vt:lpstr>Measurements on neutron beam (nTOF@CERN) </vt:lpstr>
      <vt:lpstr>New design</vt:lpstr>
      <vt:lpstr>PowerPoint Presentation</vt:lpstr>
      <vt:lpstr>Timepix for BIM</vt:lpstr>
      <vt:lpstr>PowerPoint Presentation</vt:lpstr>
      <vt:lpstr>The side-on nGEM detector</vt:lpstr>
      <vt:lpstr>Future project : multiborated head-on converter</vt:lpstr>
      <vt:lpstr>Summary</vt:lpstr>
      <vt:lpstr>Timepix family</vt:lpstr>
      <vt:lpstr>PowerPoint Presentation</vt:lpstr>
      <vt:lpstr>Diamondpix : a radiation hardness detector </vt:lpstr>
      <vt:lpstr>Diamondpix : a radiation hardness detector 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Medipix3 Test set up</dc:title>
  <dc:creator>Xavier Llopart</dc:creator>
  <cp:lastModifiedBy>fabrizio murtas</cp:lastModifiedBy>
  <cp:revision>1347</cp:revision>
  <cp:lastPrinted>2018-10-02T14:52:45Z</cp:lastPrinted>
  <dcterms:created xsi:type="dcterms:W3CDTF">2009-01-28T08:24:25Z</dcterms:created>
  <dcterms:modified xsi:type="dcterms:W3CDTF">2019-06-21T10:07:16Z</dcterms:modified>
</cp:coreProperties>
</file>