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8" r:id="rId2"/>
    <p:sldId id="312" r:id="rId3"/>
    <p:sldId id="256" r:id="rId4"/>
    <p:sldId id="291" r:id="rId5"/>
    <p:sldId id="295" r:id="rId6"/>
    <p:sldId id="327" r:id="rId7"/>
    <p:sldId id="3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5332" autoAdjust="0"/>
  </p:normalViewPr>
  <p:slideViewPr>
    <p:cSldViewPr>
      <p:cViewPr varScale="1">
        <p:scale>
          <a:sx n="88" d="100"/>
          <a:sy n="88" d="100"/>
        </p:scale>
        <p:origin x="132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944C-D1A5-4812-8E2D-AFEA10CA190C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656A-7744-4DE9-B4A0-7B8D4C307C7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7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6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4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9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E21D-DF5F-4278-AEB0-169866A3D2DB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539552" y="332656"/>
            <a:ext cx="7900449" cy="11038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755576" y="692696"/>
            <a:ext cx="7772400" cy="85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F0000"/>
                </a:solidFill>
              </a:rPr>
              <a:t>High </a:t>
            </a:r>
            <a:r>
              <a:rPr lang="it-IT" sz="3200" b="1" dirty="0" err="1" smtClean="0">
                <a:solidFill>
                  <a:srgbClr val="FF0000"/>
                </a:solidFill>
              </a:rPr>
              <a:t>transparent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neutron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beam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profile</a:t>
            </a:r>
            <a:r>
              <a:rPr lang="it-IT" sz="3200" b="1" dirty="0" smtClean="0">
                <a:solidFill>
                  <a:srgbClr val="FF0000"/>
                </a:solidFill>
              </a:rPr>
              <a:t> monitor: </a:t>
            </a:r>
            <a:r>
              <a:rPr lang="it-IT" sz="3200" b="1" dirty="0" err="1" smtClean="0">
                <a:solidFill>
                  <a:srgbClr val="FF0000"/>
                </a:solidFill>
              </a:rPr>
              <a:t>beam</a:t>
            </a:r>
            <a:r>
              <a:rPr lang="it-IT" sz="3200" b="1" dirty="0" smtClean="0">
                <a:solidFill>
                  <a:srgbClr val="FF0000"/>
                </a:solidFill>
              </a:rPr>
              <a:t> image </a:t>
            </a:r>
            <a:r>
              <a:rPr lang="it-IT" sz="3200" b="1" dirty="0" err="1" smtClean="0">
                <a:solidFill>
                  <a:srgbClr val="FF0000"/>
                </a:solidFill>
              </a:rPr>
              <a:t>quality</a:t>
            </a:r>
            <a:r>
              <a:rPr lang="it-IT" sz="3200" b="1" dirty="0" smtClean="0">
                <a:solidFill>
                  <a:srgbClr val="FF0000"/>
                </a:solidFill>
              </a:rPr>
              <a:t> test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endParaRPr lang="en-US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2564904"/>
            <a:ext cx="312091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   Vincenzo Variale, INFN-</a:t>
            </a:r>
            <a:r>
              <a:rPr lang="it-IT" sz="2000" dirty="0" err="1" smtClean="0"/>
              <a:t>Ba</a:t>
            </a:r>
            <a:endParaRPr lang="it-IT" sz="2000" dirty="0" smtClean="0"/>
          </a:p>
          <a:p>
            <a:pPr algn="ctr"/>
            <a:r>
              <a:rPr lang="it-IT" sz="2000" dirty="0" smtClean="0"/>
              <a:t>Meeting </a:t>
            </a:r>
            <a:r>
              <a:rPr lang="it-IT" sz="2000" dirty="0" err="1" smtClean="0"/>
              <a:t>n_TOF</a:t>
            </a:r>
            <a:r>
              <a:rPr lang="it-IT" sz="2000" dirty="0" smtClean="0"/>
              <a:t>, 20/06/2019</a:t>
            </a:r>
          </a:p>
          <a:p>
            <a:pPr algn="ctr"/>
            <a:r>
              <a:rPr lang="it-IT" sz="2000" dirty="0" smtClean="0"/>
              <a:t> Catania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7686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8452" y="3429000"/>
            <a:ext cx="7776864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The </a:t>
            </a:r>
            <a:r>
              <a:rPr lang="it-IT" sz="2000" dirty="0" err="1" smtClean="0"/>
              <a:t>results</a:t>
            </a:r>
            <a:r>
              <a:rPr lang="it-IT" sz="2000" dirty="0" smtClean="0"/>
              <a:t> show a </a:t>
            </a:r>
            <a:r>
              <a:rPr lang="it-IT" sz="2000" dirty="0" err="1" smtClean="0"/>
              <a:t>partial</a:t>
            </a:r>
            <a:r>
              <a:rPr lang="it-IT" sz="2000" dirty="0" smtClean="0"/>
              <a:t>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/>
              <a:t>profile</a:t>
            </a:r>
            <a:r>
              <a:rPr lang="it-IT" sz="2000" dirty="0"/>
              <a:t> </a:t>
            </a:r>
            <a:r>
              <a:rPr lang="it-IT" sz="2000" dirty="0" err="1" smtClean="0"/>
              <a:t>slightly</a:t>
            </a:r>
            <a:r>
              <a:rPr lang="it-IT" sz="2000" dirty="0" smtClean="0"/>
              <a:t> off </a:t>
            </a:r>
            <a:r>
              <a:rPr lang="it-IT" sz="2000" dirty="0" err="1" smtClean="0"/>
              <a:t>axis</a:t>
            </a:r>
            <a:r>
              <a:rPr lang="it-IT" sz="20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ym typeface="Wingdings" panose="05000000000000000000" pitchFamily="2" charset="2"/>
              </a:rPr>
              <a:t>A test with the small </a:t>
            </a:r>
            <a:r>
              <a:rPr lang="it-IT" sz="2000" dirty="0" err="1" smtClean="0">
                <a:sym typeface="Wingdings" panose="05000000000000000000" pitchFamily="2" charset="2"/>
              </a:rPr>
              <a:t>collimator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should</a:t>
            </a:r>
            <a:r>
              <a:rPr lang="it-IT" sz="2000" dirty="0" smtClean="0">
                <a:sym typeface="Wingdings" panose="05000000000000000000" pitchFamily="2" charset="2"/>
              </a:rPr>
              <a:t> be </a:t>
            </a:r>
            <a:r>
              <a:rPr lang="it-IT" sz="2000" dirty="0" err="1" smtClean="0">
                <a:sym typeface="Wingdings" panose="05000000000000000000" pitchFamily="2" charset="2"/>
              </a:rPr>
              <a:t>planned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i="1" dirty="0"/>
              <a:t>(The test </a:t>
            </a:r>
            <a:r>
              <a:rPr lang="it-IT" i="1" dirty="0" err="1"/>
              <a:t>has</a:t>
            </a:r>
            <a:r>
              <a:rPr lang="it-IT" i="1" dirty="0"/>
              <a:t> </a:t>
            </a:r>
            <a:r>
              <a:rPr lang="it-IT" i="1" dirty="0" err="1"/>
              <a:t>been</a:t>
            </a:r>
            <a:r>
              <a:rPr lang="it-IT" i="1" dirty="0"/>
              <a:t> </a:t>
            </a:r>
            <a:r>
              <a:rPr lang="it-IT" i="1" dirty="0" err="1"/>
              <a:t>done</a:t>
            </a:r>
            <a:r>
              <a:rPr lang="it-IT" i="1" dirty="0"/>
              <a:t> with the big </a:t>
            </a:r>
            <a:r>
              <a:rPr lang="it-IT" i="1" dirty="0" err="1"/>
              <a:t>collimator</a:t>
            </a:r>
            <a:r>
              <a:rPr lang="it-IT" i="1" dirty="0"/>
              <a:t> </a:t>
            </a:r>
            <a:r>
              <a:rPr lang="it-IT" i="1" dirty="0">
                <a:sym typeface="Wingdings" panose="05000000000000000000" pitchFamily="2" charset="2"/>
              </a:rPr>
              <a:t> </a:t>
            </a:r>
            <a:r>
              <a:rPr lang="it-IT" i="1" dirty="0" err="1">
                <a:sym typeface="Wingdings" panose="05000000000000000000" pitchFamily="2" charset="2"/>
              </a:rPr>
              <a:t>neutron</a:t>
            </a:r>
            <a:r>
              <a:rPr lang="it-IT" i="1" dirty="0">
                <a:sym typeface="Wingdings" panose="05000000000000000000" pitchFamily="2" charset="2"/>
              </a:rPr>
              <a:t> </a:t>
            </a:r>
            <a:r>
              <a:rPr lang="it-IT" i="1" dirty="0" err="1">
                <a:sym typeface="Wingdings" panose="05000000000000000000" pitchFamily="2" charset="2"/>
              </a:rPr>
              <a:t>beam</a:t>
            </a:r>
            <a:r>
              <a:rPr lang="it-IT" i="1" dirty="0">
                <a:sym typeface="Wingdings" panose="05000000000000000000" pitchFamily="2" charset="2"/>
              </a:rPr>
              <a:t> spot,  d=8 cm, </a:t>
            </a:r>
            <a:r>
              <a:rPr lang="it-IT" i="1" dirty="0" err="1">
                <a:sym typeface="Wingdings" panose="05000000000000000000" pitchFamily="2" charset="2"/>
              </a:rPr>
              <a:t>larger</a:t>
            </a:r>
            <a:r>
              <a:rPr lang="it-IT" i="1" dirty="0">
                <a:sym typeface="Wingdings" panose="05000000000000000000" pitchFamily="2" charset="2"/>
              </a:rPr>
              <a:t> </a:t>
            </a:r>
            <a:r>
              <a:rPr lang="it-IT" i="1" dirty="0" err="1">
                <a:sym typeface="Wingdings" panose="05000000000000000000" pitchFamily="2" charset="2"/>
              </a:rPr>
              <a:t>than</a:t>
            </a:r>
            <a:r>
              <a:rPr lang="it-IT" i="1" dirty="0">
                <a:sym typeface="Wingdings" panose="05000000000000000000" pitchFamily="2" charset="2"/>
              </a:rPr>
              <a:t> the monitor sensitive area, d=2.5 cm</a:t>
            </a:r>
            <a:r>
              <a:rPr lang="it-IT" i="1" dirty="0" smtClean="0">
                <a:sym typeface="Wingdings" panose="05000000000000000000" pitchFamily="2" charset="2"/>
              </a:rPr>
              <a:t>)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;</a:t>
            </a:r>
            <a:endParaRPr lang="it-IT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FF0000"/>
                </a:solidFill>
              </a:rPr>
              <a:t>In </a:t>
            </a:r>
            <a:r>
              <a:rPr lang="it-IT" sz="2000" dirty="0" err="1" smtClean="0">
                <a:solidFill>
                  <a:srgbClr val="FF0000"/>
                </a:solidFill>
              </a:rPr>
              <a:t>order</a:t>
            </a:r>
            <a:r>
              <a:rPr lang="it-IT" sz="2000" dirty="0" smtClean="0">
                <a:solidFill>
                  <a:srgbClr val="FF0000"/>
                </a:solidFill>
              </a:rPr>
              <a:t> to </a:t>
            </a:r>
            <a:r>
              <a:rPr lang="it-IT" sz="2000" dirty="0" err="1" smtClean="0">
                <a:solidFill>
                  <a:srgbClr val="FF0000"/>
                </a:solidFill>
              </a:rPr>
              <a:t>verify</a:t>
            </a:r>
            <a:r>
              <a:rPr lang="it-IT" sz="2000" dirty="0" smtClean="0">
                <a:solidFill>
                  <a:srgbClr val="FF0000"/>
                </a:solidFill>
              </a:rPr>
              <a:t> the image </a:t>
            </a:r>
            <a:r>
              <a:rPr lang="it-IT" sz="2000" dirty="0" err="1" smtClean="0">
                <a:solidFill>
                  <a:srgbClr val="FF0000"/>
                </a:solidFill>
              </a:rPr>
              <a:t>quality</a:t>
            </a:r>
            <a:r>
              <a:rPr lang="it-IT" sz="2000" dirty="0" smtClean="0">
                <a:solidFill>
                  <a:srgbClr val="FF0000"/>
                </a:solidFill>
              </a:rPr>
              <a:t> of the </a:t>
            </a:r>
            <a:r>
              <a:rPr lang="it-IT" sz="2000" dirty="0" err="1" smtClean="0">
                <a:solidFill>
                  <a:srgbClr val="FF0000"/>
                </a:solidFill>
              </a:rPr>
              <a:t>device</a:t>
            </a:r>
            <a:r>
              <a:rPr lang="it-IT" sz="2000" dirty="0" smtClean="0">
                <a:solidFill>
                  <a:srgbClr val="FF0000"/>
                </a:solidFill>
              </a:rPr>
              <a:t>, some test with a </a:t>
            </a:r>
            <a:r>
              <a:rPr lang="it-IT" sz="2000" dirty="0" err="1" smtClean="0">
                <a:solidFill>
                  <a:srgbClr val="FF0000"/>
                </a:solidFill>
              </a:rPr>
              <a:t>proper</a:t>
            </a:r>
            <a:r>
              <a:rPr lang="it-IT" sz="2000" dirty="0" smtClean="0">
                <a:solidFill>
                  <a:srgbClr val="FF0000"/>
                </a:solidFill>
              </a:rPr>
              <a:t> ‘</a:t>
            </a:r>
            <a:r>
              <a:rPr lang="it-IT" sz="2000" dirty="0" err="1" smtClean="0">
                <a:solidFill>
                  <a:srgbClr val="FF0000"/>
                </a:solidFill>
              </a:rPr>
              <a:t>mask</a:t>
            </a:r>
            <a:r>
              <a:rPr lang="it-IT" sz="2000" dirty="0" smtClean="0">
                <a:solidFill>
                  <a:srgbClr val="FF0000"/>
                </a:solidFill>
              </a:rPr>
              <a:t>’ and/or </a:t>
            </a:r>
            <a:r>
              <a:rPr lang="it-IT" sz="2000" dirty="0" err="1" smtClean="0">
                <a:solidFill>
                  <a:srgbClr val="FF0000"/>
                </a:solidFill>
              </a:rPr>
              <a:t>reference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objects</a:t>
            </a:r>
            <a:r>
              <a:rPr lang="it-IT" sz="2000" dirty="0" smtClean="0">
                <a:solidFill>
                  <a:srgbClr val="FF0000"/>
                </a:solidFill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</a:rPr>
              <a:t>like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wires</a:t>
            </a:r>
            <a:r>
              <a:rPr lang="it-IT" sz="2000" dirty="0" smtClean="0">
                <a:solidFill>
                  <a:srgbClr val="FF0000"/>
                </a:solidFill>
              </a:rPr>
              <a:t> ..) in front to the monitor </a:t>
            </a:r>
            <a:r>
              <a:rPr lang="it-IT" sz="2000" i="1" dirty="0" smtClean="0">
                <a:solidFill>
                  <a:srgbClr val="FF0000"/>
                </a:solidFill>
              </a:rPr>
              <a:t>(</a:t>
            </a:r>
            <a:r>
              <a:rPr lang="it-IT" i="1" dirty="0" smtClean="0">
                <a:solidFill>
                  <a:srgbClr val="FF0000"/>
                </a:solidFill>
              </a:rPr>
              <a:t>the Al </a:t>
            </a:r>
            <a:r>
              <a:rPr lang="it-IT" i="1" dirty="0" err="1" smtClean="0">
                <a:solidFill>
                  <a:srgbClr val="FF0000"/>
                </a:solidFill>
              </a:rPr>
              <a:t>foil</a:t>
            </a:r>
            <a:r>
              <a:rPr lang="it-IT" sz="2000" i="1" dirty="0" smtClean="0">
                <a:solidFill>
                  <a:srgbClr val="FF0000"/>
                </a:solidFill>
              </a:rPr>
              <a:t>) </a:t>
            </a:r>
            <a:r>
              <a:rPr lang="it-IT" sz="2000" dirty="0" err="1" smtClean="0">
                <a:solidFill>
                  <a:srgbClr val="FF0000"/>
                </a:solidFill>
              </a:rPr>
              <a:t>should</a:t>
            </a:r>
            <a:r>
              <a:rPr lang="it-IT" sz="2000" dirty="0" smtClean="0">
                <a:solidFill>
                  <a:srgbClr val="FF0000"/>
                </a:solidFill>
              </a:rPr>
              <a:t> be </a:t>
            </a:r>
            <a:r>
              <a:rPr lang="it-IT" sz="2000" dirty="0" err="1" smtClean="0">
                <a:solidFill>
                  <a:srgbClr val="FF0000"/>
                </a:solidFill>
              </a:rPr>
              <a:t>planned</a:t>
            </a:r>
            <a:r>
              <a:rPr lang="it-IT" sz="2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89657"/>
            <a:ext cx="810080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Partendo dalle conclusioni della presentazione del CERN </a:t>
            </a:r>
            <a:r>
              <a:rPr lang="it-IT" dirty="0" smtClean="0">
                <a:sym typeface="Wingdings" panose="05000000000000000000" pitchFamily="2" charset="2"/>
              </a:rPr>
              <a:t>  </a:t>
            </a:r>
            <a:r>
              <a:rPr lang="it-IT" dirty="0" smtClean="0">
                <a:sym typeface="Wingdings" panose="05000000000000000000" pitchFamily="2" charset="2"/>
              </a:rPr>
              <a:t>La statistica molto bassa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 non permetteva nessuna valutazione sulla </a:t>
            </a:r>
            <a:r>
              <a:rPr lang="it-IT" dirty="0" smtClean="0">
                <a:sym typeface="Wingdings" panose="05000000000000000000" pitchFamily="2" charset="2"/>
              </a:rPr>
              <a:t>qualità </a:t>
            </a:r>
            <a:r>
              <a:rPr lang="it-IT" dirty="0" smtClean="0">
                <a:sym typeface="Wingdings" panose="05000000000000000000" pitchFamily="2" charset="2"/>
              </a:rPr>
              <a:t>dell’ immagine: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4283968" y="1052736"/>
            <a:ext cx="57606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59869"/>
            <a:ext cx="3240859" cy="24306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66" y="952474"/>
            <a:ext cx="3270193" cy="24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9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162098" y="2094775"/>
            <a:ext cx="99246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Neutron</a:t>
            </a:r>
            <a:endParaRPr lang="it-IT" sz="1100" dirty="0" smtClean="0"/>
          </a:p>
          <a:p>
            <a:r>
              <a:rPr lang="it-IT" sz="1100" dirty="0" err="1" smtClean="0"/>
              <a:t>beam</a:t>
            </a:r>
            <a:endParaRPr lang="en-US" sz="11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213" y="4963631"/>
            <a:ext cx="2357547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The </a:t>
            </a:r>
            <a:r>
              <a:rPr lang="it-IT" sz="1100" dirty="0" err="1" smtClean="0"/>
              <a:t>converter</a:t>
            </a:r>
            <a:r>
              <a:rPr lang="it-IT" sz="1100" dirty="0" smtClean="0"/>
              <a:t> </a:t>
            </a:r>
            <a:r>
              <a:rPr lang="it-IT" sz="1100" dirty="0" err="1"/>
              <a:t>i</a:t>
            </a:r>
            <a:r>
              <a:rPr lang="it-IT" sz="1100" dirty="0" err="1" smtClean="0"/>
              <a:t>s</a:t>
            </a:r>
            <a:r>
              <a:rPr lang="it-IT" sz="1100" dirty="0" smtClean="0"/>
              <a:t> an </a:t>
            </a:r>
            <a:r>
              <a:rPr lang="it-IT" sz="1100" i="1" dirty="0" smtClean="0"/>
              <a:t>Al</a:t>
            </a:r>
            <a:r>
              <a:rPr lang="it-IT" sz="1100" dirty="0" smtClean="0"/>
              <a:t> </a:t>
            </a:r>
            <a:r>
              <a:rPr lang="it-IT" sz="1100" dirty="0" err="1" smtClean="0"/>
              <a:t>foil</a:t>
            </a:r>
            <a:r>
              <a:rPr lang="it-IT" sz="1100" dirty="0" smtClean="0"/>
              <a:t> of </a:t>
            </a:r>
            <a:r>
              <a:rPr lang="it-IT" sz="1100" i="1" dirty="0" smtClean="0"/>
              <a:t>14 </a:t>
            </a:r>
            <a:r>
              <a:rPr lang="it-IT" sz="1100" i="1" dirty="0" smtClean="0">
                <a:latin typeface="Symbol" pitchFamily="18" charset="2"/>
              </a:rPr>
              <a:t>m</a:t>
            </a:r>
            <a:r>
              <a:rPr lang="it-IT" sz="1100" dirty="0" smtClean="0"/>
              <a:t> with </a:t>
            </a:r>
          </a:p>
          <a:p>
            <a:r>
              <a:rPr lang="it-IT" sz="1100" dirty="0" smtClean="0"/>
              <a:t>a </a:t>
            </a:r>
            <a:r>
              <a:rPr lang="it-IT" sz="1100" i="1" dirty="0" smtClean="0"/>
              <a:t>1.6 </a:t>
            </a:r>
            <a:r>
              <a:rPr lang="it-IT" sz="1100" i="1" dirty="0" smtClean="0">
                <a:latin typeface="Symbol" pitchFamily="18" charset="2"/>
              </a:rPr>
              <a:t>m</a:t>
            </a:r>
            <a:r>
              <a:rPr lang="it-IT" sz="1100" dirty="0" smtClean="0"/>
              <a:t> </a:t>
            </a:r>
            <a:r>
              <a:rPr lang="it-IT" sz="1100" dirty="0" err="1" smtClean="0"/>
              <a:t>deposite</a:t>
            </a:r>
            <a:r>
              <a:rPr lang="it-IT" sz="1100" dirty="0" smtClean="0"/>
              <a:t> of </a:t>
            </a:r>
            <a:r>
              <a:rPr lang="it-IT" sz="1100" i="1" baseline="30000" dirty="0" smtClean="0"/>
              <a:t>6</a:t>
            </a:r>
            <a:r>
              <a:rPr lang="it-IT" sz="1100" i="1" dirty="0" smtClean="0"/>
              <a:t>L</a:t>
            </a:r>
            <a:r>
              <a:rPr lang="it-IT" sz="1100" dirty="0" smtClean="0"/>
              <a:t>i</a:t>
            </a:r>
            <a:endParaRPr lang="en-US" sz="11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6279" y="3680866"/>
            <a:ext cx="124239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Accelerating</a:t>
            </a:r>
            <a:r>
              <a:rPr lang="it-IT" sz="1100" dirty="0" smtClean="0"/>
              <a:t> </a:t>
            </a:r>
            <a:r>
              <a:rPr lang="it-IT" sz="1100" dirty="0" err="1" smtClean="0"/>
              <a:t>Grids</a:t>
            </a:r>
            <a:r>
              <a:rPr lang="it-IT" sz="1100" dirty="0" smtClean="0"/>
              <a:t> </a:t>
            </a:r>
            <a:endParaRPr lang="en-US" sz="1100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299045" y="3650240"/>
            <a:ext cx="1998293" cy="25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3236236" y="3900640"/>
            <a:ext cx="1646102" cy="52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257091" y="3198549"/>
            <a:ext cx="1087855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Stainless</a:t>
            </a:r>
            <a:r>
              <a:rPr lang="it-IT" sz="1100" dirty="0" smtClean="0"/>
              <a:t> </a:t>
            </a:r>
            <a:r>
              <a:rPr lang="it-IT" sz="1100" dirty="0" err="1" smtClean="0"/>
              <a:t>steel</a:t>
            </a:r>
            <a:endParaRPr lang="en-US" sz="1100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7450930" y="3475548"/>
            <a:ext cx="13391" cy="234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259964" y="2520280"/>
            <a:ext cx="60006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Plastic</a:t>
            </a:r>
            <a:endParaRPr lang="en-US" sz="11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345302" y="5488157"/>
            <a:ext cx="43585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</a:t>
            </a:r>
            <a:endParaRPr lang="en-US" sz="11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849905" y="5143233"/>
            <a:ext cx="177811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Deflecting</a:t>
            </a:r>
            <a:r>
              <a:rPr lang="it-IT" sz="1100" dirty="0" smtClean="0"/>
              <a:t> </a:t>
            </a:r>
            <a:r>
              <a:rPr lang="it-IT" sz="1100" dirty="0" err="1" smtClean="0"/>
              <a:t>Grids</a:t>
            </a:r>
            <a:r>
              <a:rPr lang="it-IT" sz="1100" dirty="0" smtClean="0"/>
              <a:t> </a:t>
            </a:r>
            <a:endParaRPr lang="en-US" sz="1100" dirty="0"/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4552608" y="5268473"/>
            <a:ext cx="574526" cy="66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Sim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054" y="908721"/>
            <a:ext cx="6367100" cy="5544616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55630" y="420256"/>
            <a:ext cx="800866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In attesa del fascio si propongono dei </a:t>
            </a:r>
            <a:r>
              <a:rPr lang="it-IT" sz="1400" dirty="0" err="1" smtClean="0"/>
              <a:t>tests</a:t>
            </a:r>
            <a:r>
              <a:rPr lang="it-IT" sz="1400" dirty="0" smtClean="0"/>
              <a:t> per caratterizzare la qualità dell’immagine prodotta dal monitor. </a:t>
            </a:r>
            <a:endParaRPr lang="it-IT" sz="1400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2483768" y="5143233"/>
            <a:ext cx="288032" cy="12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9" idx="3"/>
          </p:cNvCxnSpPr>
          <p:nvPr/>
        </p:nvCxnSpPr>
        <p:spPr>
          <a:xfrm>
            <a:off x="1618672" y="3811671"/>
            <a:ext cx="937104" cy="91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9" idx="3"/>
          </p:cNvCxnSpPr>
          <p:nvPr/>
        </p:nvCxnSpPr>
        <p:spPr>
          <a:xfrm>
            <a:off x="1618672" y="3811671"/>
            <a:ext cx="1513168" cy="115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59345" y="6396839"/>
            <a:ext cx="4737355" cy="27194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1000" i="1" u="sng" dirty="0" smtClean="0"/>
              <a:t>Vincenzo Variale </a:t>
            </a:r>
            <a:r>
              <a:rPr lang="it-IT" sz="1000" i="1" dirty="0" smtClean="0"/>
              <a:t>INFN-Bari, </a:t>
            </a:r>
            <a:r>
              <a:rPr lang="it-IT" sz="1000" i="1" dirty="0" err="1" smtClean="0"/>
              <a:t>N_TOFmeeting</a:t>
            </a:r>
            <a:r>
              <a:rPr lang="it-IT" sz="1000" i="1" dirty="0" smtClean="0"/>
              <a:t>, Catania 2019</a:t>
            </a:r>
            <a:endParaRPr lang="en-US" sz="1000" i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829733" y="5618962"/>
            <a:ext cx="124239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Deflecting</a:t>
            </a:r>
            <a:r>
              <a:rPr lang="it-IT" sz="1100" dirty="0" smtClean="0"/>
              <a:t> </a:t>
            </a:r>
            <a:r>
              <a:rPr lang="it-IT" sz="1100" dirty="0" err="1" smtClean="0"/>
              <a:t>Grids</a:t>
            </a:r>
            <a:r>
              <a:rPr lang="it-IT" sz="1100" dirty="0" smtClean="0"/>
              <a:t> </a:t>
            </a:r>
            <a:endParaRPr lang="en-US" sz="1100" dirty="0"/>
          </a:p>
        </p:txBody>
      </p:sp>
      <p:cxnSp>
        <p:nvCxnSpPr>
          <p:cNvPr id="28" name="Connettore 2 27"/>
          <p:cNvCxnSpPr/>
          <p:nvPr/>
        </p:nvCxnSpPr>
        <p:spPr>
          <a:xfrm flipH="1" flipV="1">
            <a:off x="6228184" y="5394518"/>
            <a:ext cx="576064" cy="355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083288" y="3120085"/>
            <a:ext cx="12293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MCP and </a:t>
            </a:r>
          </a:p>
          <a:p>
            <a:r>
              <a:rPr lang="it-IT" sz="1200" dirty="0" err="1" smtClean="0"/>
              <a:t>Phosphor</a:t>
            </a:r>
            <a:r>
              <a:rPr lang="it-IT" sz="1200" dirty="0" smtClean="0"/>
              <a:t> screen</a:t>
            </a:r>
            <a:endParaRPr lang="it-IT" sz="1200" dirty="0"/>
          </a:p>
        </p:txBody>
      </p:sp>
      <p:cxnSp>
        <p:nvCxnSpPr>
          <p:cNvPr id="31" name="Connettore 2 30"/>
          <p:cNvCxnSpPr>
            <a:stCxn id="29" idx="0"/>
          </p:cNvCxnSpPr>
          <p:nvPr/>
        </p:nvCxnSpPr>
        <p:spPr>
          <a:xfrm flipH="1" flipV="1">
            <a:off x="5833366" y="1758780"/>
            <a:ext cx="864610" cy="136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971600" y="260648"/>
            <a:ext cx="7344816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123" y="101704"/>
            <a:ext cx="8229600" cy="10950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Monitor </a:t>
            </a:r>
            <a:r>
              <a:rPr lang="en-US" sz="3600" b="1" dirty="0" err="1" smtClean="0"/>
              <a:t>montato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sulla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flangia</a:t>
            </a:r>
            <a:endParaRPr lang="en-US" sz="3600" b="1" dirty="0"/>
          </a:p>
        </p:txBody>
      </p:sp>
      <p:pic>
        <p:nvPicPr>
          <p:cNvPr id="4" name="Immagine 3" descr="MCP2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414" y="1374058"/>
            <a:ext cx="4252001" cy="3423094"/>
          </a:xfrm>
          <a:prstGeom prst="rect">
            <a:avLst/>
          </a:prstGeom>
        </p:spPr>
      </p:pic>
      <p:pic>
        <p:nvPicPr>
          <p:cNvPr id="6" name="Immagine 5" descr="MC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679" y="3997402"/>
            <a:ext cx="3166932" cy="23751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45560" y="357301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46044" y="606000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69463" y="45091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11366" y="4984884"/>
            <a:ext cx="480182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The vacuum chamber;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The Electrostatic Mirror mounted on the CF flange where there is also the ‘MCP assembly’;</a:t>
            </a:r>
          </a:p>
          <a:p>
            <a:pPr marL="342900" indent="-342900"/>
            <a:r>
              <a:rPr lang="en-US" sz="1400" dirty="0" smtClean="0"/>
              <a:t>c)      The monitor mounted inside the vacuum chamber. </a:t>
            </a:r>
          </a:p>
          <a:p>
            <a:pPr marL="342900" indent="-342900"/>
            <a:endParaRPr lang="en-US" sz="1400" dirty="0"/>
          </a:p>
        </p:txBody>
      </p:sp>
      <p:pic>
        <p:nvPicPr>
          <p:cNvPr id="12" name="Immagine 11" descr="vacuum_cham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39" y="1374058"/>
            <a:ext cx="3315985" cy="248698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86679" y="6429338"/>
            <a:ext cx="320741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Notice no </a:t>
            </a:r>
            <a:r>
              <a:rPr lang="en-US" sz="1400" dirty="0" smtClean="0"/>
              <a:t>hindrance along </a:t>
            </a:r>
            <a:r>
              <a:rPr lang="en-US" sz="1400" dirty="0"/>
              <a:t>the beam axis;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990387" y="5651375"/>
            <a:ext cx="91717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Beam</a:t>
            </a:r>
            <a:r>
              <a:rPr lang="it-IT" sz="1400" dirty="0" smtClean="0"/>
              <a:t> </a:t>
            </a:r>
            <a:r>
              <a:rPr lang="it-IT" sz="1400" dirty="0" err="1" smtClean="0"/>
              <a:t>axis</a:t>
            </a:r>
            <a:endParaRPr lang="it-IT" sz="1400" dirty="0"/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1907704" y="5085185"/>
            <a:ext cx="72008" cy="648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043608" y="181108"/>
            <a:ext cx="6696744" cy="919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4927" y="695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Monitor test with</a:t>
            </a:r>
            <a:r>
              <a:rPr lang="en-US" sz="3600" b="1" dirty="0" smtClean="0">
                <a:latin typeface="Symbol" pitchFamily="18" charset="2"/>
              </a:rPr>
              <a:t> </a:t>
            </a:r>
            <a:r>
              <a:rPr lang="en-US" sz="3600" b="1" dirty="0" smtClean="0">
                <a:latin typeface="Symbol" pitchFamily="18" charset="2"/>
              </a:rPr>
              <a:t>a </a:t>
            </a:r>
            <a:r>
              <a:rPr lang="en-US" sz="3600" b="1" dirty="0" smtClean="0">
                <a:latin typeface="+mn-lt"/>
              </a:rPr>
              <a:t>source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376264" cy="41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20160629_112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8485" y="1324108"/>
            <a:ext cx="5832648" cy="328086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346" y="4293096"/>
            <a:ext cx="2448272" cy="23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67544" y="5877272"/>
            <a:ext cx="524521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600" dirty="0" smtClean="0"/>
              <a:t>The neutron converter </a:t>
            </a:r>
            <a:r>
              <a:rPr lang="en-US" sz="1600" i="1" dirty="0"/>
              <a:t>Al</a:t>
            </a:r>
            <a:r>
              <a:rPr lang="en-US" sz="1600" dirty="0" smtClean="0"/>
              <a:t> foil (the old one was </a:t>
            </a:r>
            <a:r>
              <a:rPr lang="en-US" sz="1600" dirty="0" err="1" smtClean="0"/>
              <a:t>dameged</a:t>
            </a:r>
            <a:r>
              <a:rPr lang="en-US" sz="1600" dirty="0" smtClean="0"/>
              <a:t>)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The </a:t>
            </a:r>
            <a:r>
              <a:rPr lang="en-US" sz="1600" dirty="0" smtClean="0">
                <a:latin typeface="Symbol" pitchFamily="18" charset="2"/>
              </a:rPr>
              <a:t>a </a:t>
            </a:r>
            <a:r>
              <a:rPr lang="en-US" sz="1600" dirty="0" smtClean="0"/>
              <a:t>source mounted in the vacuum chamber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Zoomed </a:t>
            </a:r>
            <a:r>
              <a:rPr lang="en-US" sz="1600" dirty="0" smtClean="0">
                <a:latin typeface="Symbol" pitchFamily="18" charset="2"/>
              </a:rPr>
              <a:t>a </a:t>
            </a:r>
            <a:r>
              <a:rPr lang="en-US" sz="1600" dirty="0" smtClean="0"/>
              <a:t>source view</a:t>
            </a:r>
            <a:endParaRPr lang="en-US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99792" y="537321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604448" y="39330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779902" y="626492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2627784" y="188640"/>
            <a:ext cx="388843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Maschera proposta</a:t>
            </a:r>
            <a:endParaRPr lang="it-IT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3" y="1412776"/>
            <a:ext cx="459336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28" y="3645024"/>
            <a:ext cx="38758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1074758"/>
            <a:ext cx="822379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 controllare le dimensioni sia sull’asse orizzontale che su quello verticale si propone una croce: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27873" y="3068960"/>
            <a:ext cx="225702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Per attaccarla alla griglia:</a:t>
            </a:r>
            <a:endParaRPr lang="it-IT" sz="1600" dirty="0"/>
          </a:p>
        </p:txBody>
      </p:sp>
      <p:cxnSp>
        <p:nvCxnSpPr>
          <p:cNvPr id="9" name="Connettore 2 8"/>
          <p:cNvCxnSpPr>
            <a:stCxn id="7" idx="2"/>
          </p:cNvCxnSpPr>
          <p:nvPr/>
        </p:nvCxnSpPr>
        <p:spPr>
          <a:xfrm>
            <a:off x="6556387" y="3407514"/>
            <a:ext cx="31837" cy="74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79512" y="4954553"/>
            <a:ext cx="425930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Nota: per un test co sorgente a la maschera</a:t>
            </a:r>
          </a:p>
          <a:p>
            <a:r>
              <a:rPr lang="it-IT" dirty="0" smtClean="0"/>
              <a:t> potrebbe essere di alluminio per un test </a:t>
            </a:r>
          </a:p>
          <a:p>
            <a:r>
              <a:rPr lang="it-IT" dirty="0" smtClean="0"/>
              <a:t>con sorgente di neutroni?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55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899592" y="188640"/>
            <a:ext cx="712879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816424" cy="36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7" y="1125615"/>
            <a:ext cx="40000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03361" y="261518"/>
            <a:ext cx="724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Montaggio su specchio Elettrostatico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5805264"/>
            <a:ext cx="57620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Dalla forma della croce sul fosforo e quindi sulla ‘CCD camera’ si dovrebbero </a:t>
            </a:r>
          </a:p>
          <a:p>
            <a:r>
              <a:rPr lang="it-IT" sz="1400" dirty="0" smtClean="0"/>
              <a:t>ricavare informazioni sulla qualità dell’immagine ottenibile col dispositivo.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71297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77171</TotalTime>
  <Words>352</Words>
  <Application>Microsoft Office PowerPoint</Application>
  <PresentationFormat>Presentazione su schermo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Monitor montato sulla flangia</vt:lpstr>
      <vt:lpstr> Monitor test with a source</vt:lpstr>
      <vt:lpstr>Maschera proposta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Rivelatori di neutroni basati su Micro Channel Plate</dc:title>
  <dc:creator>vvariale</dc:creator>
  <cp:lastModifiedBy>vincenzo variale</cp:lastModifiedBy>
  <cp:revision>404</cp:revision>
  <dcterms:created xsi:type="dcterms:W3CDTF">2013-04-23T08:48:13Z</dcterms:created>
  <dcterms:modified xsi:type="dcterms:W3CDTF">2019-06-20T07:55:13Z</dcterms:modified>
</cp:coreProperties>
</file>