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1" r:id="rId1"/>
  </p:sldMasterIdLst>
  <p:notesMasterIdLst>
    <p:notesMasterId r:id="rId11"/>
  </p:notesMasterIdLst>
  <p:handoutMasterIdLst>
    <p:handoutMasterId r:id="rId12"/>
  </p:handoutMasterIdLst>
  <p:sldIdLst>
    <p:sldId id="338" r:id="rId2"/>
    <p:sldId id="346" r:id="rId3"/>
    <p:sldId id="339" r:id="rId4"/>
    <p:sldId id="340" r:id="rId5"/>
    <p:sldId id="341" r:id="rId6"/>
    <p:sldId id="347" r:id="rId7"/>
    <p:sldId id="348" r:id="rId8"/>
    <p:sldId id="350" r:id="rId9"/>
    <p:sldId id="351" r:id="rId1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o Grancagnolo" initials="FG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CCFF"/>
    <a:srgbClr val="00FF00"/>
    <a:srgbClr val="FFFF66"/>
    <a:srgbClr val="FFCC66"/>
    <a:srgbClr val="66FF66"/>
    <a:srgbClr val="66FFFF"/>
    <a:srgbClr val="FF8000"/>
    <a:srgbClr val="CCFF66"/>
    <a:srgbClr val="00FF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937" autoAdjust="0"/>
    <p:restoredTop sz="94660"/>
  </p:normalViewPr>
  <p:slideViewPr>
    <p:cSldViewPr snapToGrid="0" snapToObjects="1">
      <p:cViewPr varScale="1">
        <p:scale>
          <a:sx n="206" d="100"/>
          <a:sy n="206" d="100"/>
        </p:scale>
        <p:origin x="-112" y="-7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83" d="100"/>
        <a:sy n="38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1T16:55:59.168" idx="9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1T16:55:59.168" idx="10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1T16:55:59.168" idx="11">
    <p:pos x="10" y="10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1T16:55:59.168" idx="12">
    <p:pos x="10" y="10"/>
    <p:text/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1T16:55:59.168" idx="13">
    <p:pos x="10" y="10"/>
    <p:text/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1T16:55:59.168" idx="15">
    <p:pos x="10" y="10"/>
    <p:text/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3-21T16:55:59.168" idx="16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B054E335-8EF4-D24D-B8C0-8C704FECAEA9}" type="datetime1">
              <a:rPr lang="en-US" smtClean="0"/>
              <a:t>07/06/19</a:t>
            </a:fld>
            <a:endParaRPr lang="en-US" dirty="0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80CB2CF9-9216-F948-AB54-CE21175F81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767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35A0A6B-83A4-0542-A241-6376A414D81F}" type="datetime1">
              <a:rPr lang="en-US" smtClean="0"/>
              <a:t>07/06/19</a:t>
            </a:fld>
            <a:endParaRPr lang="en-US" dirty="0"/>
          </a:p>
        </p:txBody>
      </p:sp>
      <p:sp>
        <p:nvSpPr>
          <p:cNvPr id="17412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3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Click to edit Master text styles</a:t>
            </a:r>
          </a:p>
          <a:p>
            <a:pPr lvl="1"/>
            <a:r>
              <a:rPr lang="it-IT" noProof="0"/>
              <a:t>Second level</a:t>
            </a:r>
          </a:p>
          <a:p>
            <a:pPr lvl="2"/>
            <a:r>
              <a:rPr lang="it-IT" noProof="0"/>
              <a:t>Third level</a:t>
            </a:r>
          </a:p>
          <a:p>
            <a:pPr lvl="3"/>
            <a:r>
              <a:rPr lang="it-IT" noProof="0"/>
              <a:t>Fourth level</a:t>
            </a:r>
          </a:p>
          <a:p>
            <a:pPr lvl="4"/>
            <a:r>
              <a:rPr lang="it-IT" noProof="0"/>
              <a:t>Fifth level</a:t>
            </a:r>
            <a:endParaRPr lang="en-US" noProof="0"/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961DB91-3D9A-3648-B68C-B31E62E6A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875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3936"/>
            <a:ext cx="7772400" cy="733806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658368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pPr>
              <a:defRPr/>
            </a:pPr>
            <a:r>
              <a:rPr lang="it-IT" smtClean="0"/>
              <a:t>June 13,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IDEA Collaboration Meeting, Bologna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027B3-D80F-4247-9BA1-F04FAD2624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726948"/>
            <a:ext cx="3657600" cy="870966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383241"/>
            <a:ext cx="3657600" cy="4165227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1597914"/>
            <a:ext cx="3657600" cy="2688336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pPr>
              <a:defRPr/>
            </a:pPr>
            <a:r>
              <a:rPr lang="it-IT" smtClean="0"/>
              <a:t>June 13,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IDEA Collaboration Meeting, Bologna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EF935-ECE6-A246-ACAB-1BF5F8026E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67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3532"/>
            <a:ext cx="7776882" cy="761238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342900"/>
            <a:ext cx="5486400" cy="2733115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3886200"/>
            <a:ext cx="7776882" cy="712694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pPr>
              <a:defRPr/>
            </a:pPr>
            <a:r>
              <a:rPr lang="it-IT" smtClean="0"/>
              <a:t>June 13,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IDEA Collaboration Meeting, Bologna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C4660-8D83-B042-915A-CFB9C4F832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484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6356"/>
            <a:ext cx="7776882" cy="759758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3886200"/>
            <a:ext cx="7776882" cy="712694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pPr>
              <a:defRPr/>
            </a:pPr>
            <a:r>
              <a:rPr lang="it-IT" smtClean="0"/>
              <a:t>June 13, 2019</a:t>
            </a:r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IDEA Collaboration Meeting, Bologna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FF7B1-AAB1-3644-8F20-281613A37C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93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pPr>
              <a:defRPr/>
            </a:pPr>
            <a:r>
              <a:rPr lang="it-IT" smtClean="0"/>
              <a:t>June 13,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IDEA Collaboration Meeting, Bologna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0D47D-64A6-D44D-A40B-4B0EADBBC4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72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400051"/>
            <a:ext cx="1600200" cy="4194572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1"/>
            <a:ext cx="6019800" cy="419457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pPr>
              <a:defRPr/>
            </a:pPr>
            <a:r>
              <a:rPr lang="it-IT" smtClean="0"/>
              <a:t>June 13,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IDEA Collaboration Meeting, Bologna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DC077-E38D-4D4F-B5D5-0B59098E3B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8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01856"/>
            <a:ext cx="7770813" cy="319276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pPr>
              <a:defRPr/>
            </a:pPr>
            <a:r>
              <a:rPr lang="it-IT" smtClean="0"/>
              <a:t>June 13,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IDEA Collaboration Meeting, Bologna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D5628-B946-DF4D-B314-8C9F58FBE6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732865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43350"/>
            <a:ext cx="7770813" cy="655544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7" y="318488"/>
            <a:ext cx="5031609" cy="253185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it-IT" noProof="0" dirty="0" smtClean="0"/>
              <a:t>Drag picture to placeholder or click icon to add</a:t>
            </a:r>
            <a:endParaRPr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pPr>
              <a:defRPr/>
            </a:pPr>
            <a:r>
              <a:rPr lang="it-IT" smtClean="0"/>
              <a:t>June 13, 2019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IDEA Collaboration Meeting, Bologna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2C8B9-2707-CB4F-881D-059F17946D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02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742950"/>
            <a:ext cx="7770813" cy="1307306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67486"/>
            <a:ext cx="7770813" cy="961465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pPr>
              <a:defRPr/>
            </a:pPr>
            <a:r>
              <a:rPr lang="it-IT" smtClean="0"/>
              <a:t>June 13,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IDEA Collaboration Meeting, Bologna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9B39A-1AF8-0F45-B92E-0BE3F99008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63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20404"/>
            <a:ext cx="3611880" cy="327421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320404"/>
            <a:ext cx="3611880" cy="327421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pPr>
              <a:defRPr/>
            </a:pPr>
            <a:r>
              <a:rPr lang="it-IT" smtClean="0"/>
              <a:t>June 13,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IDEA Collaboration Meeting, Bologna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E08B2-2AC8-7D4D-988E-2E2FC68370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85813" y="1644254"/>
            <a:ext cx="3429000" cy="1190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37125" y="1644254"/>
            <a:ext cx="3429000" cy="1190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63171"/>
            <a:ext cx="3611880" cy="4605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828800"/>
            <a:ext cx="3611880" cy="276582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163171"/>
            <a:ext cx="3611880" cy="4605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1828800"/>
            <a:ext cx="3611880" cy="276582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pPr>
              <a:defRPr/>
            </a:pPr>
            <a:r>
              <a:rPr lang="it-IT" smtClean="0"/>
              <a:t>June 13, 2019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IDEA Collaboration Meeting, Bologna</a:t>
            </a: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7CB36-F4EA-2149-9986-E4F9FD3772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1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pPr>
              <a:defRPr/>
            </a:pPr>
            <a:r>
              <a:rPr lang="it-IT" smtClean="0"/>
              <a:t>June 13,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IDEA Collaboration Meeting, Bologna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39AD4-21F2-A549-9E3F-AC3DEE64F3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pPr>
              <a:defRPr/>
            </a:pPr>
            <a:r>
              <a:rPr lang="it-IT" smtClean="0"/>
              <a:t>June 13,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IDEA Collaboration Meeting, Bologna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556F3-EC96-6B4C-B360-0B8E79AFD5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15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728662"/>
            <a:ext cx="3657600" cy="8715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342901"/>
            <a:ext cx="3657600" cy="425172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1600201"/>
            <a:ext cx="3657600" cy="268605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halkboard"/>
              </a:defRPr>
            </a:lvl1pPr>
          </a:lstStyle>
          <a:p>
            <a:pPr>
              <a:defRPr/>
            </a:pPr>
            <a:r>
              <a:rPr lang="it-IT" smtClean="0"/>
              <a:t>June 13,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IDEA Collaboration Meeting, Bologna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BDCD3-D65B-8C46-B89F-D52A3355F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21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90487"/>
            <a:ext cx="7770813" cy="107275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314451"/>
            <a:ext cx="7770813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19875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 smtClean="0"/>
              <a:t>June 13,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013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IDEA Collaboration Meeting, Bologna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4767263"/>
            <a:ext cx="685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11E2B03E-9C1E-844F-98D8-491B0A235F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Arial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514350" indent="-514350" algn="l" rtl="0" eaLnBrk="0" fontAlgn="base" hangingPunct="0">
        <a:spcBef>
          <a:spcPts val="2000"/>
        </a:spcBef>
        <a:spcAft>
          <a:spcPct val="0"/>
        </a:spcAft>
        <a:buFont typeface="Calisto MT" charset="0"/>
        <a:buAutoNum type="romanUcPeriod"/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Arial"/>
          <a:ea typeface="ＭＳ Ｐゴシック" charset="0"/>
          <a:cs typeface="ＭＳ Ｐゴシック" charset="0"/>
        </a:defRPr>
      </a:lvl1pPr>
      <a:lvl2pPr marL="863600" indent="-514350" algn="l" rtl="0" eaLnBrk="0" fontAlgn="base" hangingPunct="0">
        <a:spcBef>
          <a:spcPts val="600"/>
        </a:spcBef>
        <a:spcAft>
          <a:spcPct val="0"/>
        </a:spcAft>
        <a:buFont typeface="Calisto MT" charset="0"/>
        <a:buAutoNum type="romanUcPeriod"/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Arial"/>
          <a:ea typeface="ＭＳ Ｐゴシック" charset="0"/>
          <a:cs typeface="+mn-cs"/>
        </a:defRPr>
      </a:lvl2pPr>
      <a:lvl3pPr marL="1085850" indent="-400050" algn="l" rtl="0" eaLnBrk="0" fontAlgn="base" hangingPunct="0">
        <a:spcBef>
          <a:spcPts val="600"/>
        </a:spcBef>
        <a:spcAft>
          <a:spcPct val="0"/>
        </a:spcAft>
        <a:buFont typeface="Calisto MT" charset="0"/>
        <a:buAutoNum type="romanUcPeriod"/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Arial"/>
          <a:ea typeface="ＭＳ Ｐゴシック" charset="0"/>
          <a:cs typeface="+mn-cs"/>
        </a:defRPr>
      </a:lvl3pPr>
      <a:lvl4pPr marL="1435100" indent="-400050" algn="l" rtl="0" eaLnBrk="0" fontAlgn="base" hangingPunct="0">
        <a:spcBef>
          <a:spcPts val="600"/>
        </a:spcBef>
        <a:spcAft>
          <a:spcPct val="0"/>
        </a:spcAft>
        <a:buFont typeface="Calisto MT" charset="0"/>
        <a:buAutoNum type="romanUcPeriod"/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Arial"/>
          <a:ea typeface="ＭＳ Ｐゴシック" charset="0"/>
          <a:cs typeface="+mn-cs"/>
        </a:defRPr>
      </a:lvl4pPr>
      <a:lvl5pPr marL="1771650" indent="-400050" algn="l" rtl="0" eaLnBrk="0" fontAlgn="base" hangingPunct="0">
        <a:spcBef>
          <a:spcPts val="600"/>
        </a:spcBef>
        <a:spcAft>
          <a:spcPct val="0"/>
        </a:spcAft>
        <a:buFont typeface="Calisto MT" charset="0"/>
        <a:buAutoNum type="romanUcPeriod"/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Arial"/>
          <a:ea typeface="ＭＳ Ｐゴシック" charset="0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5" Type="http://schemas.openxmlformats.org/officeDocument/2006/relationships/comments" Target="../comments/comment1.xm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comments" Target="../comments/comment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4" Type="http://schemas.openxmlformats.org/officeDocument/2006/relationships/image" Target="../media/image23.tiff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comments" Target="../comments/comment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comments" Target="../comments/comment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comments" Target="../comments/comment6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710252"/>
            <a:ext cx="9139722" cy="1582990"/>
          </a:xfrm>
        </p:spPr>
        <p:txBody>
          <a:bodyPr/>
          <a:lstStyle/>
          <a:p>
            <a:r>
              <a: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cs typeface="Arial"/>
              </a:rPr>
              <a:t>A prototype of an ultra-light drift chamber with new materials for the next generation of lepton colliders</a:t>
            </a:r>
            <a:r>
              <a:rPr lang="en-US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cs typeface="Arial"/>
              </a:rPr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98846"/>
            <a:ext cx="9144000" cy="20596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  <a:ea typeface="ＭＳ Ｐゴシック" charset="0"/>
                <a:cs typeface="ＭＳ Ｐゴシック" charset="0"/>
              </a:rPr>
              <a:t>AIDA++ DCH#2 LoI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2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2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  <a:ea typeface="ＭＳ Ｐゴシック" charset="0"/>
                <a:cs typeface="ＭＳ Ｐゴシック" charset="0"/>
              </a:rPr>
              <a:t>Grancagnolo </a:t>
            </a:r>
            <a:endParaRPr lang="en-US" sz="2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1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  <a:ea typeface="ＭＳ Ｐゴシック" charset="0"/>
                <a:cs typeface="ＭＳ Ｐゴシック" charset="0"/>
              </a:rPr>
              <a:t>INFN </a:t>
            </a:r>
            <a:r>
              <a:rPr lang="en-US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sz="1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  <a:ea typeface="ＭＳ Ｐゴシック" charset="0"/>
                <a:cs typeface="ＭＳ Ｐゴシック" charset="0"/>
              </a:rPr>
              <a:t>Lecce</a:t>
            </a:r>
          </a:p>
          <a:p>
            <a:endParaRPr lang="en-US" sz="1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17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49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40481"/>
            <a:ext cx="9144000" cy="62269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The IDEA Drift Chamber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1597879"/>
            <a:ext cx="3892905" cy="31820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4168" y="582216"/>
            <a:ext cx="31341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The </a:t>
            </a:r>
            <a:r>
              <a:rPr lang="en-US" sz="2400" b="1" dirty="0" smtClean="0">
                <a:latin typeface="Arial"/>
                <a:cs typeface="Arial"/>
              </a:rPr>
              <a:t>IDEA</a:t>
            </a:r>
            <a:r>
              <a:rPr lang="en-US" sz="2400" dirty="0" smtClean="0">
                <a:latin typeface="Arial"/>
                <a:cs typeface="Arial"/>
              </a:rPr>
              <a:t> Detector at</a:t>
            </a:r>
          </a:p>
          <a:p>
            <a:pPr algn="ctr"/>
            <a:r>
              <a:rPr lang="en-US" b="1" dirty="0" smtClean="0">
                <a:solidFill>
                  <a:srgbClr val="66CCFF"/>
                </a:solidFill>
                <a:latin typeface="Arial"/>
                <a:cs typeface="Arial"/>
              </a:rPr>
              <a:t>FCC-ee </a:t>
            </a:r>
            <a:r>
              <a:rPr lang="en-US" dirty="0" smtClean="0">
                <a:solidFill>
                  <a:srgbClr val="66CCFF"/>
                </a:solidFill>
                <a:latin typeface="Arial"/>
                <a:cs typeface="Arial"/>
              </a:rPr>
              <a:t>at CERN</a:t>
            </a:r>
            <a:endParaRPr lang="en-US" dirty="0" smtClean="0">
              <a:latin typeface="Arial"/>
              <a:cs typeface="Arial"/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/>
                <a:cs typeface="Arial"/>
              </a:rPr>
              <a:t>CEPC</a:t>
            </a:r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 at IHEP-China</a:t>
            </a:r>
            <a:endParaRPr lang="en-US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1351" y="3667739"/>
            <a:ext cx="1552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"/>
                <a:cs typeface="Arial"/>
              </a:rPr>
              <a:t>The IDEA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"/>
                <a:cs typeface="Arial"/>
              </a:rPr>
              <a:t>Drift Chamber</a:t>
            </a:r>
            <a:endParaRPr lang="en-US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539" y="673301"/>
            <a:ext cx="4908671" cy="20834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540" y="2751180"/>
            <a:ext cx="3493336" cy="20215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009" y="2745801"/>
            <a:ext cx="1564201" cy="77944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June 13,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IDEA Collaboration Meeting, Bologna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D5628-B946-DF4D-B314-8C9F58FBE66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57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122943"/>
              </p:ext>
            </p:extLst>
          </p:nvPr>
        </p:nvGraphicFramePr>
        <p:xfrm>
          <a:off x="4102184" y="817426"/>
          <a:ext cx="1244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1244600" imgH="647700" progId="Equation.3">
                  <p:embed/>
                </p:oleObj>
              </mc:Choice>
              <mc:Fallback>
                <p:oleObj name="Equation" r:id="rId3" imgW="1244600" imgH="647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02184" y="817426"/>
                        <a:ext cx="1244600" cy="6477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9384" y="969826"/>
            <a:ext cx="3263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Electrostatic stability condition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774554"/>
            <a:ext cx="21462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latin typeface="Arial"/>
                <a:cs typeface="Arial"/>
              </a:rPr>
              <a:t>T</a:t>
            </a:r>
            <a:r>
              <a:rPr lang="en-US" sz="1100" dirty="0" smtClean="0">
                <a:latin typeface="Arial"/>
                <a:cs typeface="Arial"/>
              </a:rPr>
              <a:t> = wire tension</a:t>
            </a:r>
          </a:p>
          <a:p>
            <a:r>
              <a:rPr lang="en-US" sz="1100" i="1" dirty="0" smtClean="0">
                <a:latin typeface="Arial"/>
                <a:cs typeface="Arial"/>
              </a:rPr>
              <a:t>C</a:t>
            </a:r>
            <a:r>
              <a:rPr lang="en-US" sz="1100" dirty="0" smtClean="0">
                <a:latin typeface="Arial"/>
                <a:cs typeface="Arial"/>
              </a:rPr>
              <a:t> = capacitance per unit length</a:t>
            </a:r>
          </a:p>
          <a:p>
            <a:r>
              <a:rPr lang="en-US" sz="1100" i="1" dirty="0" smtClean="0">
                <a:latin typeface="Arial"/>
                <a:cs typeface="Arial"/>
              </a:rPr>
              <a:t>V</a:t>
            </a:r>
            <a:r>
              <a:rPr lang="en-US" sz="1100" i="1" baseline="-25000" dirty="0" smtClean="0">
                <a:latin typeface="Arial"/>
                <a:cs typeface="Arial"/>
              </a:rPr>
              <a:t>0</a:t>
            </a:r>
            <a:r>
              <a:rPr lang="en-US" sz="1100" dirty="0" smtClean="0">
                <a:latin typeface="Arial"/>
                <a:cs typeface="Arial"/>
              </a:rPr>
              <a:t> = anode-cathode voltage</a:t>
            </a:r>
          </a:p>
          <a:p>
            <a:r>
              <a:rPr lang="en-US" sz="1100" i="1" dirty="0" smtClean="0">
                <a:latin typeface="Arial"/>
                <a:cs typeface="Arial"/>
              </a:rPr>
              <a:t>L</a:t>
            </a:r>
            <a:r>
              <a:rPr lang="en-US" sz="1100" dirty="0" smtClean="0">
                <a:latin typeface="Arial"/>
                <a:cs typeface="Arial"/>
              </a:rPr>
              <a:t> = wire length, </a:t>
            </a:r>
            <a:r>
              <a:rPr lang="en-US" sz="1100" i="1" dirty="0" smtClean="0">
                <a:latin typeface="Arial"/>
                <a:cs typeface="Arial"/>
              </a:rPr>
              <a:t>w</a:t>
            </a:r>
            <a:r>
              <a:rPr lang="en-US" sz="1100" dirty="0" smtClean="0">
                <a:latin typeface="Arial"/>
                <a:cs typeface="Arial"/>
              </a:rPr>
              <a:t> = cell width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013" y="1575241"/>
            <a:ext cx="8399462" cy="3354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"/>
                <a:cs typeface="Arial"/>
              </a:rPr>
              <a:t>IDEA Drift Chamber</a:t>
            </a:r>
            <a:r>
              <a:rPr lang="en-US" dirty="0" smtClean="0">
                <a:latin typeface="Arial"/>
                <a:cs typeface="Arial"/>
              </a:rPr>
              <a:t>:   </a:t>
            </a:r>
            <a:r>
              <a:rPr lang="en-US" b="1" i="1" dirty="0" smtClean="0">
                <a:latin typeface="Arial"/>
                <a:cs typeface="Arial"/>
              </a:rPr>
              <a:t>C</a:t>
            </a:r>
            <a:r>
              <a:rPr lang="en-US" b="1" dirty="0" smtClean="0">
                <a:latin typeface="Arial"/>
                <a:cs typeface="Arial"/>
              </a:rPr>
              <a:t> = 10 pF/m, </a:t>
            </a:r>
            <a:r>
              <a:rPr lang="en-US" b="1" i="1" dirty="0" smtClean="0">
                <a:latin typeface="Arial"/>
                <a:cs typeface="Arial"/>
              </a:rPr>
              <a:t>V</a:t>
            </a:r>
            <a:r>
              <a:rPr lang="en-US" b="1" i="1" baseline="-25000" dirty="0" smtClean="0">
                <a:latin typeface="Arial"/>
                <a:cs typeface="Arial"/>
              </a:rPr>
              <a:t>0</a:t>
            </a:r>
            <a:r>
              <a:rPr lang="en-US" b="1" dirty="0" smtClean="0">
                <a:latin typeface="Arial"/>
                <a:cs typeface="Arial"/>
              </a:rPr>
              <a:t> = 1500 V, </a:t>
            </a:r>
            <a:r>
              <a:rPr lang="en-US" b="1" i="1" dirty="0" smtClean="0">
                <a:solidFill>
                  <a:srgbClr val="FF6600"/>
                </a:solidFill>
                <a:latin typeface="Arial"/>
                <a:cs typeface="Arial"/>
              </a:rPr>
              <a:t>L</a:t>
            </a:r>
            <a:r>
              <a:rPr lang="en-US" b="1" dirty="0" smtClean="0">
                <a:solidFill>
                  <a:srgbClr val="FF6600"/>
                </a:solidFill>
                <a:latin typeface="Arial"/>
                <a:cs typeface="Arial"/>
              </a:rPr>
              <a:t> = 4.0 m</a:t>
            </a:r>
            <a:r>
              <a:rPr lang="en-US" b="1" dirty="0" smtClean="0">
                <a:latin typeface="Arial"/>
                <a:cs typeface="Arial"/>
              </a:rPr>
              <a:t>, </a:t>
            </a:r>
            <a:r>
              <a:rPr lang="en-US" b="1" i="1" dirty="0" smtClean="0">
                <a:latin typeface="Arial"/>
                <a:cs typeface="Arial"/>
              </a:rPr>
              <a:t>w</a:t>
            </a:r>
            <a:r>
              <a:rPr lang="en-US" b="1" dirty="0" smtClean="0">
                <a:latin typeface="Arial"/>
                <a:cs typeface="Arial"/>
              </a:rPr>
              <a:t> = 1.0 cm</a:t>
            </a:r>
          </a:p>
          <a:p>
            <a:r>
              <a:rPr lang="en-US" b="1" dirty="0">
                <a:latin typeface="Arial"/>
                <a:cs typeface="Arial"/>
              </a:rPr>
              <a:t>	</a:t>
            </a:r>
            <a:r>
              <a:rPr lang="en-US" b="1" dirty="0" smtClean="0">
                <a:latin typeface="Arial"/>
                <a:cs typeface="Arial"/>
              </a:rPr>
              <a:t>		       </a:t>
            </a:r>
            <a:r>
              <a:rPr lang="en-US" sz="2400" b="1" i="1" dirty="0" smtClean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lang="en-US" sz="2400" b="1" dirty="0" smtClean="0">
                <a:solidFill>
                  <a:srgbClr val="FFFF00"/>
                </a:solidFill>
                <a:latin typeface="Arial"/>
                <a:cs typeface="Arial"/>
              </a:rPr>
              <a:t> &gt; 0.32 N</a:t>
            </a:r>
          </a:p>
          <a:p>
            <a:r>
              <a:rPr lang="en-US" sz="1000" b="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endParaRPr lang="en-US" sz="1000" b="1" dirty="0">
              <a:solidFill>
                <a:srgbClr val="FFFF00"/>
              </a:solidFill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20 μm W sense wire (Y.S. ≈ 1200 MPa): </a:t>
            </a:r>
            <a:r>
              <a:rPr lang="en-US" sz="1600" b="1" i="1" dirty="0" smtClean="0">
                <a:solidFill>
                  <a:srgbClr val="FF6600"/>
                </a:solidFill>
                <a:latin typeface="Arial"/>
                <a:cs typeface="Arial"/>
              </a:rPr>
              <a:t>T</a:t>
            </a:r>
            <a:r>
              <a:rPr lang="en-US" sz="1600" b="1" i="1" baseline="-25000" dirty="0" smtClean="0">
                <a:solidFill>
                  <a:srgbClr val="FF6600"/>
                </a:solidFill>
                <a:latin typeface="Arial"/>
                <a:cs typeface="Arial"/>
              </a:rPr>
              <a:t>max</a:t>
            </a:r>
            <a:r>
              <a:rPr lang="en-US" sz="1600" b="1" dirty="0" smtClean="0">
                <a:solidFill>
                  <a:srgbClr val="FF6600"/>
                </a:solidFill>
                <a:latin typeface="Arial"/>
                <a:cs typeface="Arial"/>
              </a:rPr>
              <a:t> = 0.38 N </a:t>
            </a:r>
            <a:r>
              <a:rPr lang="en-US" sz="1600" dirty="0" smtClean="0">
                <a:solidFill>
                  <a:srgbClr val="FF6600"/>
                </a:solidFill>
                <a:latin typeface="Arial"/>
                <a:cs typeface="Arial"/>
              </a:rPr>
              <a:t>(marginal)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40 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μm 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Al field wire 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(Y.S. ≈ 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300 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MPa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): </a:t>
            </a:r>
            <a:r>
              <a:rPr lang="en-US" sz="1600" b="1" i="1" dirty="0">
                <a:solidFill>
                  <a:srgbClr val="FF6600"/>
                </a:solidFill>
                <a:latin typeface="Arial"/>
                <a:cs typeface="Arial"/>
              </a:rPr>
              <a:t>T</a:t>
            </a:r>
            <a:r>
              <a:rPr lang="en-US" sz="1600" b="1" i="1" baseline="-25000" dirty="0">
                <a:solidFill>
                  <a:srgbClr val="FF6600"/>
                </a:solidFill>
                <a:latin typeface="Arial"/>
                <a:cs typeface="Arial"/>
              </a:rPr>
              <a:t>max</a:t>
            </a:r>
            <a:r>
              <a:rPr lang="en-US" sz="1600" b="1" dirty="0">
                <a:solidFill>
                  <a:srgbClr val="FF6600"/>
                </a:solidFill>
                <a:latin typeface="Arial"/>
                <a:cs typeface="Arial"/>
              </a:rPr>
              <a:t> = </a:t>
            </a:r>
            <a:r>
              <a:rPr lang="en-US" sz="1600" b="1" dirty="0" smtClean="0">
                <a:solidFill>
                  <a:srgbClr val="FF6600"/>
                </a:solidFill>
                <a:latin typeface="Arial"/>
                <a:cs typeface="Arial"/>
              </a:rPr>
              <a:t>0.38 N </a:t>
            </a:r>
            <a:r>
              <a:rPr lang="en-US" sz="1600" dirty="0">
                <a:solidFill>
                  <a:srgbClr val="FF6600"/>
                </a:solidFill>
                <a:latin typeface="Arial"/>
                <a:cs typeface="Arial"/>
              </a:rPr>
              <a:t>(marginal</a:t>
            </a:r>
            <a:r>
              <a:rPr lang="en-US" sz="1600" dirty="0" smtClean="0">
                <a:solidFill>
                  <a:srgbClr val="FF6600"/>
                </a:solidFill>
                <a:latin typeface="Arial"/>
                <a:cs typeface="Arial"/>
              </a:rPr>
              <a:t>)</a:t>
            </a:r>
            <a:endParaRPr lang="en-US" sz="1600" b="1" dirty="0" smtClean="0">
              <a:solidFill>
                <a:srgbClr val="FF6600"/>
              </a:solidFill>
              <a:latin typeface="Arial"/>
              <a:cs typeface="Arial"/>
            </a:endParaRPr>
          </a:p>
          <a:p>
            <a:pPr lvl="2"/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=&gt; </a:t>
            </a:r>
            <a:r>
              <a:rPr lang="en-US" sz="1600" b="1" dirty="0" smtClean="0">
                <a:solidFill>
                  <a:srgbClr val="FFFF00"/>
                </a:solidFill>
                <a:latin typeface="Arial"/>
                <a:cs typeface="Arial"/>
              </a:rPr>
              <a:t>shorten chamber 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(loss of acceptance) </a:t>
            </a:r>
            <a:endParaRPr lang="en-US" sz="16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lvl="2"/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&gt; </a:t>
            </a:r>
            <a:r>
              <a:rPr lang="en-US" sz="1600" b="1" dirty="0" smtClean="0">
                <a:solidFill>
                  <a:srgbClr val="FFFF00"/>
                </a:solidFill>
                <a:latin typeface="Arial"/>
                <a:cs typeface="Arial"/>
              </a:rPr>
              <a:t>widen cell </a:t>
            </a:r>
            <a:r>
              <a:rPr lang="en-US" sz="1600" b="1" dirty="0" smtClean="0">
                <a:solidFill>
                  <a:srgbClr val="FFFF00"/>
                </a:solidFill>
                <a:latin typeface="Arial"/>
                <a:cs typeface="Arial"/>
              </a:rPr>
              <a:t>size 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(increase occupancy)</a:t>
            </a:r>
          </a:p>
          <a:p>
            <a:pPr lvl="2"/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=&gt; </a:t>
            </a:r>
            <a:r>
              <a:rPr lang="en-US" sz="1600" b="1" dirty="0" smtClean="0">
                <a:solidFill>
                  <a:srgbClr val="FFFF00"/>
                </a:solidFill>
                <a:latin typeface="Arial"/>
                <a:cs typeface="Arial"/>
              </a:rPr>
              <a:t>increase wire diameter 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(increase multiple </a:t>
            </a: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scattering and endplate load)</a:t>
            </a:r>
            <a:endParaRPr lang="en-US" sz="16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lvl="1"/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or, </a:t>
            </a:r>
          </a:p>
          <a:p>
            <a:pPr lvl="2"/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=&gt; </a:t>
            </a:r>
            <a:r>
              <a:rPr lang="en-US" sz="1600" dirty="0" smtClean="0">
                <a:solidFill>
                  <a:srgbClr val="6FC09C"/>
                </a:solidFill>
                <a:latin typeface="Arial"/>
                <a:cs typeface="Arial"/>
              </a:rPr>
              <a:t>replace </a:t>
            </a:r>
            <a:r>
              <a:rPr lang="en-US" sz="1600" dirty="0">
                <a:solidFill>
                  <a:srgbClr val="6FC09C"/>
                </a:solidFill>
                <a:latin typeface="Arial"/>
                <a:cs typeface="Arial"/>
              </a:rPr>
              <a:t>40 μm </a:t>
            </a:r>
            <a:r>
              <a:rPr lang="en-US" sz="1600" dirty="0" smtClean="0">
                <a:solidFill>
                  <a:srgbClr val="6FC09C"/>
                </a:solidFill>
                <a:latin typeface="Arial"/>
                <a:cs typeface="Arial"/>
              </a:rPr>
              <a:t>Al with </a:t>
            </a:r>
            <a:r>
              <a:rPr lang="en-US" sz="1600" b="1" dirty="0" smtClean="0">
                <a:solidFill>
                  <a:srgbClr val="3AFF31"/>
                </a:solidFill>
                <a:latin typeface="Arial"/>
                <a:cs typeface="Arial"/>
              </a:rPr>
              <a:t>Titanium</a:t>
            </a:r>
            <a:r>
              <a:rPr lang="en-US" sz="1600" dirty="0" smtClean="0">
                <a:solidFill>
                  <a:srgbClr val="6FC09C"/>
                </a:solidFill>
                <a:latin typeface="Arial"/>
                <a:cs typeface="Arial"/>
              </a:rPr>
              <a:t> (Y.S. ≈ 550 MPa): </a:t>
            </a:r>
            <a:r>
              <a:rPr lang="en-US" sz="1600" b="1" i="1" dirty="0">
                <a:solidFill>
                  <a:srgbClr val="3AFF31"/>
                </a:solidFill>
                <a:latin typeface="Arial"/>
                <a:cs typeface="Arial"/>
              </a:rPr>
              <a:t>T</a:t>
            </a:r>
            <a:r>
              <a:rPr lang="en-US" sz="1600" b="1" i="1" baseline="-25000" dirty="0">
                <a:solidFill>
                  <a:srgbClr val="3AFF31"/>
                </a:solidFill>
                <a:latin typeface="Arial"/>
                <a:cs typeface="Arial"/>
              </a:rPr>
              <a:t>max</a:t>
            </a:r>
            <a:r>
              <a:rPr lang="en-US" sz="1600" b="1" dirty="0">
                <a:solidFill>
                  <a:srgbClr val="3AFF31"/>
                </a:solidFill>
                <a:latin typeface="Arial"/>
                <a:cs typeface="Arial"/>
              </a:rPr>
              <a:t> = </a:t>
            </a:r>
            <a:r>
              <a:rPr lang="en-US" sz="1600" b="1" dirty="0" smtClean="0">
                <a:solidFill>
                  <a:srgbClr val="3AFF31"/>
                </a:solidFill>
                <a:latin typeface="Arial"/>
                <a:cs typeface="Arial"/>
              </a:rPr>
              <a:t>0.70 N</a:t>
            </a:r>
          </a:p>
          <a:p>
            <a:pPr lvl="2"/>
            <a:r>
              <a:rPr lang="en-US" sz="1600" dirty="0" smtClean="0">
                <a:solidFill>
                  <a:srgbClr val="6FC09C"/>
                </a:solidFill>
                <a:latin typeface="Arial"/>
                <a:cs typeface="Arial"/>
              </a:rPr>
              <a:t>but Ti G5 (90%Ti-6%Al-4%V) hard to draw in such sizes ("</a:t>
            </a:r>
            <a:r>
              <a:rPr lang="en-US" sz="1600" dirty="0" smtClean="0">
                <a:solidFill>
                  <a:srgbClr val="6FC09C"/>
                </a:solidFill>
                <a:latin typeface="Arial"/>
                <a:cs typeface="Arial"/>
              </a:rPr>
              <a:t>galling phenomenon"</a:t>
            </a:r>
            <a:r>
              <a:rPr lang="en-US" sz="1600" dirty="0" smtClean="0">
                <a:solidFill>
                  <a:srgbClr val="6FC09C"/>
                </a:solidFill>
                <a:latin typeface="Arial"/>
                <a:cs typeface="Arial"/>
              </a:rPr>
              <a:t>)</a:t>
            </a:r>
          </a:p>
          <a:p>
            <a:pPr lvl="2"/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=&gt; </a:t>
            </a:r>
            <a:r>
              <a:rPr lang="en-US" sz="1600" dirty="0">
                <a:solidFill>
                  <a:srgbClr val="6FC09C"/>
                </a:solidFill>
                <a:latin typeface="Arial"/>
                <a:cs typeface="Arial"/>
              </a:rPr>
              <a:t>replace 40 </a:t>
            </a:r>
            <a:r>
              <a:rPr lang="en-US" sz="1600" dirty="0">
                <a:solidFill>
                  <a:srgbClr val="6FC09C"/>
                </a:solidFill>
                <a:latin typeface="Arial"/>
                <a:cs typeface="Arial"/>
              </a:rPr>
              <a:t>μm </a:t>
            </a:r>
            <a:r>
              <a:rPr lang="en-US" sz="1600" dirty="0" smtClean="0">
                <a:solidFill>
                  <a:srgbClr val="6FC09C"/>
                </a:solidFill>
                <a:latin typeface="Arial"/>
                <a:cs typeface="Arial"/>
              </a:rPr>
              <a:t>Al </a:t>
            </a:r>
            <a:r>
              <a:rPr lang="en-US" sz="1600" dirty="0">
                <a:solidFill>
                  <a:srgbClr val="6FC09C"/>
                </a:solidFill>
                <a:latin typeface="Arial"/>
                <a:cs typeface="Arial"/>
              </a:rPr>
              <a:t>with </a:t>
            </a:r>
            <a:r>
              <a:rPr lang="en-US" sz="1600" b="1" dirty="0">
                <a:solidFill>
                  <a:srgbClr val="3AFF31"/>
                </a:solidFill>
                <a:latin typeface="Arial"/>
                <a:cs typeface="Arial"/>
              </a:rPr>
              <a:t>35 μm </a:t>
            </a:r>
            <a:r>
              <a:rPr lang="en-US" sz="1600" b="1" dirty="0" smtClean="0">
                <a:solidFill>
                  <a:srgbClr val="3AFF31"/>
                </a:solidFill>
                <a:latin typeface="Arial"/>
                <a:cs typeface="Arial"/>
              </a:rPr>
              <a:t>Carbon monofilament</a:t>
            </a:r>
            <a:r>
              <a:rPr lang="en-US" sz="1600" dirty="0" smtClean="0">
                <a:solidFill>
                  <a:srgbClr val="3AFF31"/>
                </a:solidFill>
                <a:latin typeface="Arial"/>
                <a:cs typeface="Arial"/>
              </a:rPr>
              <a:t>  </a:t>
            </a:r>
          </a:p>
          <a:p>
            <a:pPr lvl="2"/>
            <a:r>
              <a:rPr lang="en-US" sz="1600" dirty="0" smtClean="0">
                <a:solidFill>
                  <a:srgbClr val="6FC09C"/>
                </a:solidFill>
                <a:latin typeface="Arial"/>
                <a:cs typeface="Arial"/>
              </a:rPr>
              <a:t>                                             (</a:t>
            </a:r>
            <a:r>
              <a:rPr lang="en-US" sz="1600" dirty="0">
                <a:solidFill>
                  <a:srgbClr val="6FC09C"/>
                </a:solidFill>
                <a:latin typeface="Arial"/>
                <a:cs typeface="Arial"/>
              </a:rPr>
              <a:t>Y.S. </a:t>
            </a:r>
            <a:r>
              <a:rPr lang="en-US" sz="1600" dirty="0" smtClean="0">
                <a:solidFill>
                  <a:srgbClr val="6FC09C"/>
                </a:solidFill>
                <a:latin typeface="Arial"/>
                <a:cs typeface="Arial"/>
              </a:rPr>
              <a:t>&gt; 860 </a:t>
            </a:r>
            <a:r>
              <a:rPr lang="en-US" sz="1600" dirty="0">
                <a:solidFill>
                  <a:srgbClr val="6FC09C"/>
                </a:solidFill>
                <a:latin typeface="Arial"/>
                <a:cs typeface="Arial"/>
              </a:rPr>
              <a:t>MPa): </a:t>
            </a:r>
            <a:r>
              <a:rPr lang="en-US" sz="1600" b="1" i="1" dirty="0">
                <a:solidFill>
                  <a:srgbClr val="3AFF31"/>
                </a:solidFill>
                <a:latin typeface="Arial"/>
                <a:cs typeface="Arial"/>
              </a:rPr>
              <a:t>T</a:t>
            </a:r>
            <a:r>
              <a:rPr lang="en-US" sz="1600" b="1" i="1" baseline="-25000" dirty="0">
                <a:solidFill>
                  <a:srgbClr val="3AFF31"/>
                </a:solidFill>
                <a:latin typeface="Arial"/>
                <a:cs typeface="Arial"/>
              </a:rPr>
              <a:t>max</a:t>
            </a:r>
            <a:r>
              <a:rPr lang="en-US" sz="1600" b="1" dirty="0">
                <a:solidFill>
                  <a:srgbClr val="3AFF31"/>
                </a:solidFill>
                <a:latin typeface="Arial"/>
                <a:cs typeface="Arial"/>
              </a:rPr>
              <a:t> </a:t>
            </a:r>
            <a:r>
              <a:rPr lang="en-US" sz="1600" b="1" dirty="0" smtClean="0">
                <a:solidFill>
                  <a:srgbClr val="3AFF31"/>
                </a:solidFill>
                <a:latin typeface="Arial"/>
                <a:cs typeface="Arial"/>
              </a:rPr>
              <a:t>&gt; </a:t>
            </a:r>
            <a:r>
              <a:rPr lang="en-US" sz="1600" b="1" dirty="0">
                <a:solidFill>
                  <a:srgbClr val="3AFF31"/>
                </a:solidFill>
                <a:latin typeface="Arial"/>
                <a:cs typeface="Arial"/>
              </a:rPr>
              <a:t>0.83 </a:t>
            </a:r>
            <a:r>
              <a:rPr lang="en-US" sz="1600" b="1" dirty="0" smtClean="0">
                <a:solidFill>
                  <a:srgbClr val="3AFF31"/>
                </a:solidFill>
                <a:latin typeface="Arial"/>
                <a:cs typeface="Arial"/>
              </a:rPr>
              <a:t>N</a:t>
            </a:r>
            <a:endParaRPr lang="en-US" sz="1600" b="1" dirty="0">
              <a:solidFill>
                <a:srgbClr val="3AFF31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1"/>
            <a:ext cx="9144000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  <a:latin typeface="Arial"/>
                <a:cs typeface="Arial"/>
              </a:rPr>
              <a:t>Wire length problem</a:t>
            </a:r>
            <a:endParaRPr lang="en-US" sz="3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latin typeface="Arial"/>
                <a:cs typeface="Arial"/>
              </a:rPr>
              <a:t>June 13, 2019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Arial"/>
              </a:rPr>
              <a:t>IDEA Collaboration Meeting, Bologna</a:t>
            </a:r>
            <a:endParaRPr lang="en-US" dirty="0"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D5628-B946-DF4D-B314-8C9F58FBE66F}" type="slidenum">
              <a:rPr lang="en-US" smtClean="0">
                <a:cs typeface="Arial"/>
              </a:rPr>
              <a:pPr>
                <a:defRPr/>
              </a:pPr>
              <a:t>3</a:t>
            </a:fld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1375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698070"/>
            <a:ext cx="2438400" cy="18288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1"/>
            <a:ext cx="9144000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  <a:latin typeface="Arial"/>
                <a:cs typeface="Arial"/>
              </a:rPr>
              <a:t>New </a:t>
            </a:r>
            <a:r>
              <a:rPr lang="en-US" sz="3200" dirty="0" smtClean="0">
                <a:solidFill>
                  <a:schemeClr val="tx1"/>
                </a:solidFill>
                <a:latin typeface="Arial"/>
                <a:cs typeface="Arial"/>
              </a:rPr>
              <a:t>wires: Carbon monofilaments</a:t>
            </a:r>
            <a:endParaRPr lang="en-US" sz="3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47041" y="771563"/>
            <a:ext cx="2519960" cy="4034619"/>
            <a:chOff x="147041" y="785618"/>
            <a:chExt cx="2519960" cy="40346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1" y="785618"/>
              <a:ext cx="2514600" cy="292211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147041" y="1297548"/>
              <a:ext cx="2516247" cy="3522689"/>
              <a:chOff x="152400" y="1217163"/>
              <a:chExt cx="2516247" cy="352268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761" y="1217163"/>
                <a:ext cx="2509240" cy="2198957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400" y="4140970"/>
                <a:ext cx="1041704" cy="59888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2402" y="3384092"/>
                <a:ext cx="2514598" cy="762523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3000" y="4130253"/>
                <a:ext cx="1525647" cy="608678"/>
              </a:xfrm>
              <a:prstGeom prst="rect">
                <a:avLst/>
              </a:prstGeom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2400" y="1047750"/>
              <a:ext cx="2514600" cy="26413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3000" y="774270"/>
            <a:ext cx="2133600" cy="1600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3200" y="774270"/>
            <a:ext cx="2667000" cy="2000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3200" y="2641170"/>
            <a:ext cx="2667000" cy="200025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5623956" y="2755470"/>
            <a:ext cx="3443844" cy="2002144"/>
            <a:chOff x="5486400" y="2708555"/>
            <a:chExt cx="3544320" cy="206055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86400" y="2708555"/>
              <a:ext cx="2590800" cy="206055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3"/>
            <a:srcRect t="1" b="60874"/>
            <a:stretch/>
          </p:blipFill>
          <p:spPr>
            <a:xfrm>
              <a:off x="6851008" y="2724150"/>
              <a:ext cx="2179712" cy="2044700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atin typeface="Arial"/>
                <a:cs typeface="Arial"/>
              </a:rPr>
              <a:t>June 13, 2019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IDEA Collaboration Meeting, Bologna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D5628-B946-DF4D-B314-8C9F58FBE66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852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1"/>
            <a:ext cx="9144000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C wire metal coating</a:t>
            </a:r>
            <a:endParaRPr lang="en-US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8600" y="68352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"/>
                <a:cs typeface="Arial"/>
              </a:rPr>
              <a:t>HiPIMS: High</a:t>
            </a:r>
            <a:r>
              <a:rPr lang="en-US" sz="2000" b="1" dirty="0">
                <a:solidFill>
                  <a:srgbClr val="FFFF00"/>
                </a:solidFill>
                <a:latin typeface="Arial"/>
                <a:cs typeface="Arial"/>
              </a:rPr>
              <a:t>-power impulse magnetron </a:t>
            </a:r>
            <a:r>
              <a:rPr lang="en-US" sz="2000" b="1" dirty="0" smtClean="0">
                <a:solidFill>
                  <a:srgbClr val="FFFF00"/>
                </a:solidFill>
                <a:latin typeface="Arial"/>
                <a:cs typeface="Arial"/>
              </a:rPr>
              <a:t>sputtering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physical </a:t>
            </a:r>
            <a:r>
              <a:rPr lang="en-US" sz="1400" dirty="0">
                <a:latin typeface="Arial"/>
                <a:cs typeface="Arial"/>
              </a:rPr>
              <a:t>vapor </a:t>
            </a:r>
            <a:r>
              <a:rPr lang="en-US" sz="1400" dirty="0" smtClean="0">
                <a:latin typeface="Arial"/>
                <a:cs typeface="Arial"/>
              </a:rPr>
              <a:t>deposition (PVD) </a:t>
            </a:r>
            <a:r>
              <a:rPr lang="en-US" sz="1400" dirty="0">
                <a:latin typeface="Arial"/>
                <a:cs typeface="Arial"/>
              </a:rPr>
              <a:t>of thin films </a:t>
            </a:r>
            <a:r>
              <a:rPr lang="en-US" sz="1400" dirty="0" smtClean="0">
                <a:latin typeface="Arial"/>
                <a:cs typeface="Arial"/>
              </a:rPr>
              <a:t>based </a:t>
            </a:r>
            <a:r>
              <a:rPr lang="en-US" sz="1400" dirty="0">
                <a:latin typeface="Arial"/>
                <a:cs typeface="Arial"/>
              </a:rPr>
              <a:t>on magnetron sputter </a:t>
            </a:r>
            <a:r>
              <a:rPr lang="en-US" sz="1400" dirty="0" smtClean="0">
                <a:latin typeface="Arial"/>
                <a:cs typeface="Arial"/>
              </a:rPr>
              <a:t>deposition (extremely </a:t>
            </a:r>
            <a:r>
              <a:rPr lang="en-US" sz="1400" dirty="0">
                <a:latin typeface="Arial"/>
                <a:cs typeface="Arial"/>
              </a:rPr>
              <a:t>high power densities of the order of kW/cm</a:t>
            </a:r>
            <a:r>
              <a:rPr lang="en-US" sz="1400" baseline="30000" dirty="0">
                <a:latin typeface="Arial"/>
                <a:cs typeface="Arial"/>
              </a:rPr>
              <a:t>2</a:t>
            </a:r>
            <a:r>
              <a:rPr lang="en-US" sz="1400" dirty="0">
                <a:latin typeface="Arial"/>
                <a:cs typeface="Arial"/>
              </a:rPr>
              <a:t> in short pulses </a:t>
            </a:r>
            <a:r>
              <a:rPr lang="en-US" sz="1400" dirty="0" smtClean="0">
                <a:latin typeface="Arial"/>
                <a:cs typeface="Arial"/>
              </a:rPr>
              <a:t>of </a:t>
            </a:r>
            <a:r>
              <a:rPr lang="en-US" sz="1400" dirty="0">
                <a:latin typeface="Arial"/>
                <a:cs typeface="Arial"/>
              </a:rPr>
              <a:t>tens of </a:t>
            </a:r>
            <a:r>
              <a:rPr lang="en-US" sz="1400" dirty="0" smtClean="0">
                <a:latin typeface="Arial"/>
                <a:cs typeface="Arial"/>
              </a:rPr>
              <a:t>microseconds at low duty cycle &lt;10%)</a:t>
            </a:r>
            <a:endParaRPr lang="en-US" sz="1400" dirty="0">
              <a:latin typeface="Arial"/>
              <a:cs typeface="Arial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91561" y="1750320"/>
            <a:ext cx="2330227" cy="1747670"/>
            <a:chOff x="4724400" y="1581150"/>
            <a:chExt cx="1676401" cy="1257301"/>
          </a:xfrm>
        </p:grpSpPr>
        <p:pic>
          <p:nvPicPr>
            <p:cNvPr id="19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1581150"/>
              <a:ext cx="1676401" cy="125730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798148" y="1581150"/>
              <a:ext cx="522650" cy="28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10 nm Cr  </a:t>
              </a:r>
            </a:p>
            <a:p>
              <a:pPr algn="ctr"/>
              <a:r>
                <a:rPr lang="en-US" sz="1000" dirty="0" smtClean="0">
                  <a:latin typeface="Arial"/>
                  <a:cs typeface="Arial"/>
                </a:rPr>
                <a:t>50 nm Au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00600" y="2266950"/>
              <a:ext cx="305024" cy="221420"/>
            </a:xfrm>
            <a:prstGeom prst="rect">
              <a:avLst/>
            </a:prstGeom>
            <a:noFill/>
            <a:ln w="28575" cmpd="sng"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6600"/>
                  </a:solidFill>
                  <a:latin typeface="Arial"/>
                  <a:cs typeface="Arial"/>
                </a:rPr>
                <a:t>Au</a:t>
              </a:r>
              <a:endParaRPr lang="en-US" sz="1000" b="1" dirty="0">
                <a:solidFill>
                  <a:srgbClr val="FF6600"/>
                </a:solidFill>
                <a:latin typeface="Arial"/>
                <a:cs typeface="Arial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2200" y="1809750"/>
              <a:ext cx="226127" cy="221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6600"/>
                  </a:solidFill>
                  <a:latin typeface="Arial"/>
                  <a:cs typeface="Arial"/>
                </a:rPr>
                <a:t>C</a:t>
              </a:r>
              <a:endParaRPr lang="en-US" sz="1400" b="1" dirty="0">
                <a:solidFill>
                  <a:srgbClr val="FF6600"/>
                </a:solidFill>
                <a:latin typeface="Arial"/>
                <a:cs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20304500">
              <a:off x="5474741" y="1727671"/>
              <a:ext cx="785974" cy="221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6600"/>
                  </a:solidFill>
                  <a:latin typeface="Arial"/>
                  <a:cs typeface="Arial"/>
                </a:rPr>
                <a:t>Au+Pb+Sn</a:t>
              </a:r>
              <a:endParaRPr lang="en-US" sz="1400" b="1" dirty="0">
                <a:solidFill>
                  <a:srgbClr val="FF66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33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50320"/>
            <a:ext cx="2590800" cy="1943100"/>
          </a:xfrm>
          <a:prstGeom prst="rect">
            <a:avLst/>
          </a:prstGeom>
        </p:spPr>
      </p:pic>
      <p:pic>
        <p:nvPicPr>
          <p:cNvPr id="3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960120"/>
            <a:ext cx="1259305" cy="94447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399" y="3502920"/>
            <a:ext cx="2359505" cy="1281211"/>
            <a:chOff x="6705600" y="1981429"/>
            <a:chExt cx="2209800" cy="1199921"/>
          </a:xfrm>
        </p:grpSpPr>
        <p:sp>
          <p:nvSpPr>
            <p:cNvPr id="26" name="TextBox 25"/>
            <p:cNvSpPr txBox="1"/>
            <p:nvPr/>
          </p:nvSpPr>
          <p:spPr>
            <a:xfrm>
              <a:off x="6705600" y="2132655"/>
              <a:ext cx="2209800" cy="317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latin typeface="Arial"/>
                  <a:cs typeface="Arial"/>
                </a:rPr>
                <a:t>Lead forms intermetallic compound with gold and completely dissolves the 50 nm Au layer.</a:t>
              </a:r>
              <a:endParaRPr lang="ru-RU" sz="800" dirty="0">
                <a:latin typeface="Arial"/>
                <a:cs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40190" y="1981429"/>
              <a:ext cx="1180577" cy="230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FFFF00"/>
                  </a:solidFill>
                  <a:latin typeface="Arial"/>
                  <a:cs typeface="Arial"/>
                </a:rPr>
                <a:t>soldering attempt</a:t>
              </a:r>
              <a:endParaRPr lang="en-US" sz="1000" b="1" dirty="0">
                <a:solidFill>
                  <a:srgbClr val="FFFF00"/>
                </a:solidFill>
                <a:latin typeface="Arial"/>
                <a:cs typeface="Arial"/>
              </a:endParaRPr>
            </a:p>
          </p:txBody>
        </p:sp>
        <p:pic>
          <p:nvPicPr>
            <p:cNvPr id="35" name="Picture 2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7162800" y="2486860"/>
              <a:ext cx="1261921" cy="694490"/>
            </a:xfrm>
            <a:prstGeom prst="rect">
              <a:avLst/>
            </a:prstGeom>
          </p:spPr>
        </p:pic>
      </p:grpSp>
      <p:pic>
        <p:nvPicPr>
          <p:cNvPr id="36" name="Picture 2"/>
          <p:cNvPicPr/>
          <p:nvPr/>
        </p:nvPicPr>
        <p:blipFill>
          <a:blip r:embed="rId6"/>
          <a:stretch>
            <a:fillRect/>
          </a:stretch>
        </p:blipFill>
        <p:spPr>
          <a:xfrm>
            <a:off x="3962400" y="4036320"/>
            <a:ext cx="1371600" cy="762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200400" y="2055120"/>
            <a:ext cx="423989" cy="307777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6600"/>
                </a:solidFill>
                <a:latin typeface="Arial"/>
                <a:cs typeface="Arial"/>
              </a:rPr>
              <a:t>C</a:t>
            </a:r>
            <a:r>
              <a:rPr lang="en-US" sz="1400" b="1" dirty="0" smtClean="0">
                <a:solidFill>
                  <a:srgbClr val="FF6600"/>
                </a:solidFill>
                <a:latin typeface="Arial"/>
                <a:cs typeface="Arial"/>
              </a:rPr>
              <a:t>u</a:t>
            </a:r>
            <a:endParaRPr lang="en-US" sz="10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33643" y="3560010"/>
            <a:ext cx="1581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FF00"/>
                </a:solidFill>
                <a:latin typeface="Arial"/>
                <a:cs typeface="Arial"/>
              </a:rPr>
              <a:t>good solder wettability </a:t>
            </a:r>
          </a:p>
          <a:p>
            <a:pPr algn="ctr"/>
            <a:r>
              <a:rPr lang="en-US" sz="1000" b="1" dirty="0" smtClean="0">
                <a:solidFill>
                  <a:srgbClr val="FFFF00"/>
                </a:solidFill>
                <a:latin typeface="Arial"/>
                <a:cs typeface="Arial"/>
              </a:rPr>
              <a:t>on Cu</a:t>
            </a:r>
            <a:endParaRPr lang="en-US" sz="10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68600" y="438189"/>
            <a:ext cx="1210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BINP</a:t>
            </a:r>
          </a:p>
          <a:p>
            <a:pPr algn="ctr"/>
            <a:r>
              <a:rPr lang="en-US" sz="1200" dirty="0" smtClean="0">
                <a:latin typeface="Arial"/>
                <a:cs typeface="Arial"/>
              </a:rPr>
              <a:t>A. Popov</a:t>
            </a:r>
          </a:p>
          <a:p>
            <a:pPr algn="ctr"/>
            <a:r>
              <a:rPr lang="en-US" sz="1200" dirty="0" smtClean="0">
                <a:latin typeface="Arial"/>
                <a:cs typeface="Arial"/>
              </a:rPr>
              <a:t>V. Logashenko</a:t>
            </a:r>
            <a:endParaRPr lang="en-US" sz="1200" dirty="0"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486400" y="1750320"/>
            <a:ext cx="3613849" cy="2045338"/>
            <a:chOff x="4040755" y="3022463"/>
            <a:chExt cx="3106353" cy="1758109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40755" y="3022463"/>
              <a:ext cx="3106353" cy="1758109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5874732" y="3939451"/>
              <a:ext cx="834708" cy="343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  <a:latin typeface="Arial"/>
                  <a:cs typeface="Arial"/>
                </a:rPr>
                <a:t>35 μm C wire</a:t>
              </a:r>
            </a:p>
            <a:p>
              <a:r>
                <a:rPr lang="en-US" sz="1000" dirty="0" smtClean="0">
                  <a:solidFill>
                    <a:srgbClr val="3366FF"/>
                  </a:solidFill>
                  <a:latin typeface="Arial"/>
                  <a:cs typeface="Arial"/>
                </a:rPr>
                <a:t>20 μm W wire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486400" y="3796348"/>
            <a:ext cx="1797266" cy="1063521"/>
            <a:chOff x="7211700" y="2607271"/>
            <a:chExt cx="1797266" cy="1063521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11700" y="2607271"/>
              <a:ext cx="1797266" cy="1063521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7530802" y="2718107"/>
              <a:ext cx="90281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Charge distribution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85249" y="3796348"/>
            <a:ext cx="1827001" cy="1067058"/>
            <a:chOff x="7227438" y="3740073"/>
            <a:chExt cx="1781527" cy="1040499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27438" y="3740073"/>
              <a:ext cx="1781527" cy="1040499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7530802" y="3854988"/>
              <a:ext cx="112082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>
                  <a:solidFill>
                    <a:srgbClr val="FF0000"/>
                  </a:solidFill>
                  <a:latin typeface="Arial"/>
                  <a:cs typeface="Arial"/>
                </a:rPr>
                <a:t>E</a:t>
              </a:r>
              <a:r>
                <a:rPr lang="en-US" sz="6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xponential amplification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19800" y="242474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2"/>
                </a:solidFill>
                <a:latin typeface="Arial"/>
                <a:cs typeface="Arial"/>
              </a:rPr>
              <a:t>Drift tube</a:t>
            </a:r>
            <a:endParaRPr lang="it-IT" b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5105" y="1750320"/>
            <a:ext cx="1297876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003366"/>
                </a:solidFill>
                <a:latin typeface="Arial"/>
                <a:cs typeface="Arial"/>
              </a:rPr>
              <a:t>INFN-Le + BINP</a:t>
            </a:r>
            <a:endParaRPr lang="it-IT" sz="1200" dirty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45" name="Date Placeholder 4"/>
          <p:cNvSpPr>
            <a:spLocks noGrp="1"/>
          </p:cNvSpPr>
          <p:nvPr>
            <p:ph type="dt" sz="half" idx="10"/>
          </p:nvPr>
        </p:nvSpPr>
        <p:spPr>
          <a:xfrm>
            <a:off x="6619875" y="4767263"/>
            <a:ext cx="2133600" cy="273844"/>
          </a:xfrm>
        </p:spPr>
        <p:txBody>
          <a:bodyPr/>
          <a:lstStyle/>
          <a:p>
            <a:pPr>
              <a:defRPr/>
            </a:pPr>
            <a:r>
              <a:rPr lang="it-IT" smtClean="0">
                <a:latin typeface="Arial"/>
                <a:cs typeface="Arial"/>
              </a:rPr>
              <a:t>June 13, 2019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013" y="4767263"/>
            <a:ext cx="2895600" cy="273844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Arial"/>
              </a:rPr>
              <a:t>IDEA Collaboration Meeting, Bologna</a:t>
            </a:r>
            <a:endParaRPr lang="en-US" dirty="0">
              <a:cs typeface="Arial"/>
            </a:endParaRPr>
          </a:p>
        </p:txBody>
      </p:sp>
      <p:sp>
        <p:nvSpPr>
          <p:cNvPr id="4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29100" y="4767263"/>
            <a:ext cx="685800" cy="273844"/>
          </a:xfrm>
        </p:spPr>
        <p:txBody>
          <a:bodyPr/>
          <a:lstStyle/>
          <a:p>
            <a:pPr>
              <a:defRPr/>
            </a:pPr>
            <a:fld id="{FABD5628-B946-DF4D-B314-8C9F58FBE66F}" type="slidenum">
              <a:rPr lang="en-US" smtClean="0">
                <a:cs typeface="Arial"/>
              </a:rPr>
              <a:pPr>
                <a:defRPr/>
              </a:pPr>
              <a:t>5</a:t>
            </a:fld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1529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1"/>
            <a:ext cx="9144000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C wire metal coating</a:t>
            </a:r>
            <a:endParaRPr lang="en-US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5" name="Date Placeholder 4"/>
          <p:cNvSpPr>
            <a:spLocks noGrp="1"/>
          </p:cNvSpPr>
          <p:nvPr>
            <p:ph type="dt" sz="half" idx="10"/>
          </p:nvPr>
        </p:nvSpPr>
        <p:spPr>
          <a:xfrm>
            <a:off x="6619875" y="4767263"/>
            <a:ext cx="2133600" cy="273844"/>
          </a:xfrm>
        </p:spPr>
        <p:txBody>
          <a:bodyPr/>
          <a:lstStyle/>
          <a:p>
            <a:pPr>
              <a:defRPr/>
            </a:pPr>
            <a:r>
              <a:rPr lang="it-IT" smtClean="0">
                <a:latin typeface="Arial"/>
                <a:cs typeface="Arial"/>
              </a:rPr>
              <a:t>June 13, 2019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013" y="4767263"/>
            <a:ext cx="2895600" cy="273844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Arial"/>
              </a:rPr>
              <a:t>IDEA Collaboration Meeting, Bologna</a:t>
            </a:r>
            <a:endParaRPr lang="en-US" dirty="0">
              <a:cs typeface="Arial"/>
            </a:endParaRPr>
          </a:p>
        </p:txBody>
      </p:sp>
      <p:sp>
        <p:nvSpPr>
          <p:cNvPr id="4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29100" y="4767263"/>
            <a:ext cx="685800" cy="273844"/>
          </a:xfrm>
        </p:spPr>
        <p:txBody>
          <a:bodyPr/>
          <a:lstStyle/>
          <a:p>
            <a:pPr>
              <a:defRPr/>
            </a:pPr>
            <a:fld id="{FABD5628-B946-DF4D-B314-8C9F58FBE66F}" type="slidenum">
              <a:rPr lang="en-US" smtClean="0">
                <a:cs typeface="Arial"/>
              </a:rPr>
              <a:pPr>
                <a:defRPr/>
              </a:pPr>
              <a:t>6</a:t>
            </a:fld>
            <a:endParaRPr lang="en-US" dirty="0"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858" y="1189926"/>
            <a:ext cx="77923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CCFF"/>
                </a:solidFill>
                <a:latin typeface="Arial"/>
                <a:cs typeface="Arial"/>
              </a:rPr>
              <a:t>Considerations</a:t>
            </a:r>
            <a:r>
              <a:rPr lang="en-US" dirty="0" smtClean="0">
                <a:latin typeface="Arial"/>
                <a:cs typeface="Arial"/>
              </a:rPr>
              <a:t>:</a:t>
            </a:r>
          </a:p>
          <a:p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Cu coating test of 35 μm carbon monofilament very successful on short samples with HiPIMS at BINP, Novosibirsk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Investigation of magnetron sputtering facility at INFN LNL in progress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Industrialization of process for coating continuous monofilament under spooling very costly (estimate 200,000 euro)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FF00"/>
                </a:solidFill>
                <a:latin typeface="Arial"/>
                <a:cs typeface="Arial"/>
              </a:rPr>
              <a:t>Alternatives?</a:t>
            </a:r>
            <a:endParaRPr lang="en-US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1"/>
            <a:ext cx="9144000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C wire 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Ag gluing</a:t>
            </a:r>
            <a:endParaRPr lang="en-US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5" name="Date Placeholder 4"/>
          <p:cNvSpPr>
            <a:spLocks noGrp="1"/>
          </p:cNvSpPr>
          <p:nvPr>
            <p:ph type="dt" sz="half" idx="10"/>
          </p:nvPr>
        </p:nvSpPr>
        <p:spPr>
          <a:xfrm>
            <a:off x="6619875" y="4767263"/>
            <a:ext cx="2133600" cy="273844"/>
          </a:xfrm>
        </p:spPr>
        <p:txBody>
          <a:bodyPr/>
          <a:lstStyle/>
          <a:p>
            <a:pPr>
              <a:defRPr/>
            </a:pPr>
            <a:r>
              <a:rPr lang="it-IT" smtClean="0">
                <a:latin typeface="Arial"/>
                <a:cs typeface="Arial"/>
              </a:rPr>
              <a:t>June 13, 2019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013" y="4767263"/>
            <a:ext cx="2895600" cy="273844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Arial"/>
              </a:rPr>
              <a:t>IDEA Collaboration Meeting, Bologna</a:t>
            </a:r>
            <a:endParaRPr lang="en-US" dirty="0">
              <a:cs typeface="Arial"/>
            </a:endParaRPr>
          </a:p>
        </p:txBody>
      </p:sp>
      <p:sp>
        <p:nvSpPr>
          <p:cNvPr id="4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29100" y="4767263"/>
            <a:ext cx="685800" cy="273844"/>
          </a:xfrm>
        </p:spPr>
        <p:txBody>
          <a:bodyPr/>
          <a:lstStyle/>
          <a:p>
            <a:pPr>
              <a:defRPr/>
            </a:pPr>
            <a:fld id="{FABD5628-B946-DF4D-B314-8C9F58FBE66F}" type="slidenum">
              <a:rPr lang="en-US" smtClean="0">
                <a:cs typeface="Arial"/>
              </a:rPr>
              <a:pPr>
                <a:defRPr/>
              </a:pPr>
              <a:t>7</a:t>
            </a:fld>
            <a:endParaRPr lang="en-US" dirty="0"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8707" y="804660"/>
            <a:ext cx="7094117" cy="3962603"/>
            <a:chOff x="1117613" y="804660"/>
            <a:chExt cx="7094117" cy="396260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7613" y="804660"/>
              <a:ext cx="3518518" cy="396260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3212" y="804660"/>
              <a:ext cx="3518518" cy="327897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128146" y="1405713"/>
            <a:ext cx="2022068" cy="3278267"/>
            <a:chOff x="1880276" y="1405713"/>
            <a:chExt cx="2022068" cy="3278267"/>
          </a:xfrm>
        </p:grpSpPr>
        <p:sp>
          <p:nvSpPr>
            <p:cNvPr id="6" name="Oval 5"/>
            <p:cNvSpPr/>
            <p:nvPr/>
          </p:nvSpPr>
          <p:spPr>
            <a:xfrm>
              <a:off x="2755684" y="1405713"/>
              <a:ext cx="1146660" cy="184962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028233" y="2297962"/>
              <a:ext cx="1417913" cy="184962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880276" y="4499018"/>
              <a:ext cx="702792" cy="184962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348491" y="1575972"/>
            <a:ext cx="15953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CCFF"/>
                </a:solidFill>
                <a:latin typeface="Arial"/>
                <a:cs typeface="Arial"/>
              </a:rPr>
              <a:t>drawbacks:</a:t>
            </a:r>
          </a:p>
          <a:p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curing time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dispensing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cost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106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1"/>
            <a:ext cx="9144000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C wire 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soldering </a:t>
            </a:r>
            <a:r>
              <a:rPr lang="en-US" sz="3200" b="1" u="sng" dirty="0" smtClean="0">
                <a:solidFill>
                  <a:srgbClr val="FFFFFF"/>
                </a:solidFill>
                <a:latin typeface="Arial"/>
                <a:cs typeface="Arial"/>
              </a:rPr>
              <a:t>without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 metal coating</a:t>
            </a:r>
            <a:endParaRPr lang="en-US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5" name="Date Placeholder 4"/>
          <p:cNvSpPr>
            <a:spLocks noGrp="1"/>
          </p:cNvSpPr>
          <p:nvPr>
            <p:ph type="dt" sz="half" idx="10"/>
          </p:nvPr>
        </p:nvSpPr>
        <p:spPr>
          <a:xfrm>
            <a:off x="6619875" y="4767263"/>
            <a:ext cx="2133600" cy="273844"/>
          </a:xfrm>
        </p:spPr>
        <p:txBody>
          <a:bodyPr/>
          <a:lstStyle/>
          <a:p>
            <a:pPr>
              <a:defRPr/>
            </a:pPr>
            <a:r>
              <a:rPr lang="it-IT" smtClean="0">
                <a:latin typeface="Arial"/>
                <a:cs typeface="Arial"/>
              </a:rPr>
              <a:t>June 13, 2019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013" y="4767263"/>
            <a:ext cx="2895600" cy="273844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Arial"/>
              </a:rPr>
              <a:t>IDEA Collaboration Meeting, Bologna</a:t>
            </a:r>
            <a:endParaRPr lang="en-US" dirty="0">
              <a:cs typeface="Arial"/>
            </a:endParaRPr>
          </a:p>
        </p:txBody>
      </p:sp>
      <p:sp>
        <p:nvSpPr>
          <p:cNvPr id="4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29100" y="4767263"/>
            <a:ext cx="685800" cy="273844"/>
          </a:xfrm>
        </p:spPr>
        <p:txBody>
          <a:bodyPr/>
          <a:lstStyle/>
          <a:p>
            <a:pPr>
              <a:defRPr/>
            </a:pPr>
            <a:fld id="{FABD5628-B946-DF4D-B314-8C9F58FBE66F}" type="slidenum">
              <a:rPr lang="en-US" smtClean="0">
                <a:cs typeface="Arial"/>
              </a:rPr>
              <a:pPr>
                <a:defRPr/>
              </a:pPr>
              <a:t>8</a:t>
            </a:fld>
            <a:endParaRPr lang="en-US" dirty="0"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125" y="796985"/>
            <a:ext cx="1565531" cy="3236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877" y="798557"/>
            <a:ext cx="5918247" cy="396870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420173" y="3099468"/>
            <a:ext cx="517867" cy="18496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73466" y="3258033"/>
            <a:ext cx="819923" cy="18496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330310" y="3577855"/>
            <a:ext cx="1380924" cy="18496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6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1"/>
            <a:ext cx="9144000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Goal of the AIDA++ call</a:t>
            </a:r>
            <a:endParaRPr lang="en-US" sz="2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619875" y="4767263"/>
            <a:ext cx="2133600" cy="273844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latin typeface="Arial"/>
                <a:cs typeface="Arial"/>
              </a:rPr>
              <a:t>June 13, 2019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013" y="4767263"/>
            <a:ext cx="2895600" cy="273844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Arial"/>
              </a:rPr>
              <a:t>IDEA Collaboration Meeting, Bologna</a:t>
            </a:r>
            <a:endParaRPr lang="en-US" dirty="0">
              <a:cs typeface="Arial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9100" y="4767263"/>
            <a:ext cx="685800" cy="273844"/>
          </a:xfrm>
        </p:spPr>
        <p:txBody>
          <a:bodyPr/>
          <a:lstStyle/>
          <a:p>
            <a:pPr>
              <a:defRPr/>
            </a:pPr>
            <a:fld id="{FABD5628-B946-DF4D-B314-8C9F58FBE66F}" type="slidenum">
              <a:rPr lang="en-US" smtClean="0">
                <a:cs typeface="Arial"/>
              </a:rPr>
              <a:pPr>
                <a:defRPr/>
              </a:pPr>
              <a:t>9</a:t>
            </a:fld>
            <a:endParaRPr lang="en-US" dirty="0"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297" y="736094"/>
            <a:ext cx="88773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The goal of the proposed activity is </a:t>
            </a:r>
            <a:endParaRPr lang="en-US" sz="16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to seek industrial partners willing to investigate the possibility of industrializing a PVD or similar processes to metal coat </a:t>
            </a:r>
            <a:r>
              <a:rPr lang="en-US" sz="1600" dirty="0">
                <a:latin typeface="Arial"/>
                <a:cs typeface="Arial"/>
              </a:rPr>
              <a:t>carbon </a:t>
            </a:r>
            <a:r>
              <a:rPr lang="en-US" sz="1600" dirty="0" smtClean="0">
                <a:latin typeface="Arial"/>
                <a:cs typeface="Arial"/>
              </a:rPr>
              <a:t>monofilaments or </a:t>
            </a:r>
            <a:r>
              <a:rPr lang="en-US" sz="1600" dirty="0" smtClean="0">
                <a:latin typeface="Arial"/>
                <a:cs typeface="Arial"/>
              </a:rPr>
              <a:t>alternative polymeric fibers, to be used as cathode wires for drift chambers at the next generation of lepton colliders;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to build full length (at least 4 m long) </a:t>
            </a:r>
            <a:r>
              <a:rPr lang="en-US" sz="1600" dirty="0">
                <a:latin typeface="Arial"/>
                <a:cs typeface="Arial"/>
              </a:rPr>
              <a:t>drift chamber </a:t>
            </a:r>
            <a:r>
              <a:rPr lang="en-US" sz="1600" dirty="0" smtClean="0">
                <a:latin typeface="Arial"/>
                <a:cs typeface="Arial"/>
              </a:rPr>
              <a:t>prototypes </a:t>
            </a:r>
            <a:r>
              <a:rPr lang="en-US" sz="1600" dirty="0">
                <a:latin typeface="Arial"/>
                <a:cs typeface="Arial"/>
              </a:rPr>
              <a:t>to test the electrostatic stability against the drift cell size and the mechanical wire tension </a:t>
            </a:r>
            <a:r>
              <a:rPr lang="en-US" sz="1600" dirty="0" smtClean="0">
                <a:latin typeface="Arial"/>
                <a:cs typeface="Arial"/>
              </a:rPr>
              <a:t>applicable </a:t>
            </a:r>
            <a:r>
              <a:rPr lang="en-US" sz="1600" dirty="0">
                <a:latin typeface="Arial"/>
                <a:cs typeface="Arial"/>
              </a:rPr>
              <a:t>to these new </a:t>
            </a:r>
            <a:r>
              <a:rPr lang="en-US" sz="1600" dirty="0" smtClean="0">
                <a:latin typeface="Arial"/>
                <a:cs typeface="Arial"/>
              </a:rPr>
              <a:t>wires;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to develop </a:t>
            </a:r>
            <a:r>
              <a:rPr lang="en-US" sz="1600" dirty="0">
                <a:latin typeface="Arial"/>
                <a:cs typeface="Arial"/>
              </a:rPr>
              <a:t>specific first stage front end </a:t>
            </a:r>
            <a:r>
              <a:rPr lang="en-US" sz="1600" dirty="0" smtClean="0">
                <a:latin typeface="Arial"/>
                <a:cs typeface="Arial"/>
              </a:rPr>
              <a:t>electronics, since the unusual drift chamber length and the consequent increased cell capacitance and sense wire </a:t>
            </a:r>
            <a:r>
              <a:rPr lang="en-US" sz="1600" dirty="0">
                <a:latin typeface="Arial"/>
                <a:cs typeface="Arial"/>
              </a:rPr>
              <a:t>resistance</a:t>
            </a:r>
            <a:r>
              <a:rPr lang="en-US" sz="1600" dirty="0" smtClean="0">
                <a:latin typeface="Arial"/>
                <a:cs typeface="Arial"/>
              </a:rPr>
              <a:t> might </a:t>
            </a:r>
            <a:r>
              <a:rPr lang="en-US" sz="1600" dirty="0">
                <a:latin typeface="Arial"/>
                <a:cs typeface="Arial"/>
              </a:rPr>
              <a:t>affect the performance of the cluster counting/timing </a:t>
            </a:r>
            <a:r>
              <a:rPr lang="en-US" sz="1600" dirty="0" smtClean="0">
                <a:latin typeface="Arial"/>
                <a:cs typeface="Arial"/>
              </a:rPr>
              <a:t>techniques in addition to the rate behavior limitations due to the cathode wires resistance.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3125578"/>
            <a:ext cx="9144000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Contacts - Partners  </a:t>
            </a:r>
            <a:endParaRPr lang="en-US" sz="2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3297" y="3860721"/>
            <a:ext cx="8877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F. Grancagnolo – INFN Lecce</a:t>
            </a:r>
          </a:p>
          <a:p>
            <a:r>
              <a:rPr lang="en-US" sz="1400" dirty="0" smtClean="0">
                <a:latin typeface="Arial"/>
                <a:cs typeface="Arial"/>
              </a:rPr>
              <a:t>M. Panareo – Università del Salento e INFN Lecce</a:t>
            </a:r>
          </a:p>
          <a:p>
            <a:r>
              <a:rPr lang="en-US" sz="1400" dirty="0" smtClean="0">
                <a:latin typeface="Arial"/>
                <a:cs typeface="Arial"/>
              </a:rPr>
              <a:t>N. De Filippis – Politecnico di Bari e INFN Bari</a:t>
            </a:r>
          </a:p>
          <a:p>
            <a:r>
              <a:rPr lang="en-US" sz="1400" dirty="0" smtClean="0">
                <a:latin typeface="Arial"/>
                <a:cs typeface="Arial"/>
              </a:rPr>
              <a:t>I. Logashenko – Budker Institute for Nuclear Physics, Novosibirsk, </a:t>
            </a:r>
            <a:r>
              <a:rPr lang="en-US" sz="1400" dirty="0" smtClean="0">
                <a:latin typeface="Arial"/>
                <a:cs typeface="Arial"/>
              </a:rPr>
              <a:t>Russia</a:t>
            </a:r>
            <a:endParaRPr lang="en-US" sz="1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6085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Custom 45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75370</TotalTime>
  <Words>566</Words>
  <Application>Microsoft Macintosh PowerPoint</Application>
  <PresentationFormat>On-screen Show (16:9)</PresentationFormat>
  <Paragraphs>102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Story</vt:lpstr>
      <vt:lpstr>Equation</vt:lpstr>
      <vt:lpstr>A prototype of an ultra-light drift chamber with new materials for the next generation of lepton colliders </vt:lpstr>
      <vt:lpstr>The IDEA Drift Chamber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infn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Franco Grancagnolo</dc:creator>
  <cp:keywords/>
  <dc:description/>
  <cp:lastModifiedBy>Franco Grancagnolo</cp:lastModifiedBy>
  <cp:revision>663</cp:revision>
  <cp:lastPrinted>2018-12-02T22:06:37Z</cp:lastPrinted>
  <dcterms:created xsi:type="dcterms:W3CDTF">2013-05-11T17:29:20Z</dcterms:created>
  <dcterms:modified xsi:type="dcterms:W3CDTF">2019-06-07T16:43:17Z</dcterms:modified>
  <cp:category/>
</cp:coreProperties>
</file>