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1" r:id="rId1"/>
  </p:sldMasterIdLst>
  <p:notesMasterIdLst>
    <p:notesMasterId r:id="rId12"/>
  </p:notesMasterIdLst>
  <p:handoutMasterIdLst>
    <p:handoutMasterId r:id="rId13"/>
  </p:handoutMasterIdLst>
  <p:sldIdLst>
    <p:sldId id="338" r:id="rId2"/>
    <p:sldId id="372" r:id="rId3"/>
    <p:sldId id="374" r:id="rId4"/>
    <p:sldId id="367" r:id="rId5"/>
    <p:sldId id="368" r:id="rId6"/>
    <p:sldId id="369" r:id="rId7"/>
    <p:sldId id="370" r:id="rId8"/>
    <p:sldId id="371" r:id="rId9"/>
    <p:sldId id="375" r:id="rId10"/>
    <p:sldId id="377" r:id="rId1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o Grancagnolo" initials="FG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CCFF"/>
    <a:srgbClr val="00FF00"/>
    <a:srgbClr val="FFFF66"/>
    <a:srgbClr val="FFCC66"/>
    <a:srgbClr val="66FF66"/>
    <a:srgbClr val="66FFFF"/>
    <a:srgbClr val="FF8000"/>
    <a:srgbClr val="CCFF66"/>
    <a:srgbClr val="00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37" autoAdjust="0"/>
    <p:restoredTop sz="94660"/>
  </p:normalViewPr>
  <p:slideViewPr>
    <p:cSldViewPr snapToGrid="0" snapToObjects="1">
      <p:cViewPr varScale="1">
        <p:scale>
          <a:sx n="205" d="100"/>
          <a:sy n="205" d="100"/>
        </p:scale>
        <p:origin x="-112" y="-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83" d="100"/>
        <a:sy n="383" d="100"/>
      </p:scale>
      <p:origin x="0" y="2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2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3">
    <p:pos x="10" y="10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4">
    <p:pos x="10" y="10"/>
    <p:text/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5">
    <p:pos x="10" y="10"/>
    <p:text/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6">
    <p:pos x="10" y="10"/>
    <p:text/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8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B054E335-8EF4-D24D-B8C0-8C704FECAEA9}" type="datetime1">
              <a:rPr lang="en-US" smtClean="0"/>
              <a:t>07/06/19</a:t>
            </a:fld>
            <a:endParaRPr lang="en-US" dirty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80CB2CF9-9216-F948-AB54-CE21175F8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767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35A0A6B-83A4-0542-A241-6376A414D81F}" type="datetime1">
              <a:rPr lang="en-US" smtClean="0"/>
              <a:t>07/06/19</a:t>
            </a:fld>
            <a:endParaRPr lang="en-US" dirty="0"/>
          </a:p>
        </p:txBody>
      </p:sp>
      <p:sp>
        <p:nvSpPr>
          <p:cNvPr id="17412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3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Click to edit Master text styles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  <a:endParaRPr lang="en-US" noProof="0"/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961DB91-3D9A-3648-B68C-B31E62E6A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875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2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3936"/>
            <a:ext cx="7772400" cy="733806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658368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pPr>
              <a:defRPr/>
            </a:pPr>
            <a:r>
              <a:rPr lang="it-IT" dirty="0" smtClean="0"/>
              <a:t>June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027B3-D80F-4247-9BA1-F04FAD262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726948"/>
            <a:ext cx="3657600" cy="870966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383241"/>
            <a:ext cx="3657600" cy="4165227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1597914"/>
            <a:ext cx="3657600" cy="2688336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pPr>
              <a:defRPr/>
            </a:pPr>
            <a:r>
              <a:rPr lang="it-IT" dirty="0" smtClean="0"/>
              <a:t>June 13,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EF935-ECE6-A246-ACAB-1BF5F8026E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7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3532"/>
            <a:ext cx="7776882" cy="761238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342900"/>
            <a:ext cx="5486400" cy="2733115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3886200"/>
            <a:ext cx="7776882" cy="712694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pPr>
              <a:defRPr/>
            </a:pPr>
            <a:r>
              <a:rPr lang="it-IT" dirty="0" smtClean="0"/>
              <a:t>June 13,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C4660-8D83-B042-915A-CFB9C4F832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484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6356"/>
            <a:ext cx="7776882" cy="759758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3886200"/>
            <a:ext cx="7776882" cy="712694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pPr>
              <a:defRPr/>
            </a:pPr>
            <a:r>
              <a:rPr lang="it-IT" dirty="0" smtClean="0"/>
              <a:t>June 13, 2019</a:t>
            </a:r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FF7B1-AAB1-3644-8F20-281613A37C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93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pPr>
              <a:defRPr/>
            </a:pPr>
            <a:r>
              <a:rPr lang="it-IT" dirty="0" smtClean="0"/>
              <a:t>June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0D47D-64A6-D44D-A40B-4B0EADBBC4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72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400051"/>
            <a:ext cx="1600200" cy="4194572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1"/>
            <a:ext cx="6019800" cy="419457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pPr>
              <a:defRPr/>
            </a:pPr>
            <a:r>
              <a:rPr lang="it-IT" dirty="0" smtClean="0"/>
              <a:t>June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DC077-E38D-4D4F-B5D5-0B59098E3B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8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01856"/>
            <a:ext cx="7770813" cy="319276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pPr>
              <a:defRPr/>
            </a:pPr>
            <a:r>
              <a:rPr lang="it-IT" dirty="0" smtClean="0"/>
              <a:t>June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D5628-B946-DF4D-B314-8C9F58FBE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732865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43350"/>
            <a:ext cx="7770813" cy="655544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7" y="318488"/>
            <a:ext cx="5031609" cy="253185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it-IT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pPr>
              <a:defRPr/>
            </a:pPr>
            <a:r>
              <a:rPr lang="it-IT" dirty="0" smtClean="0"/>
              <a:t>June 13, 2019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2C8B9-2707-CB4F-881D-059F17946D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2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742950"/>
            <a:ext cx="7770813" cy="1307306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7486"/>
            <a:ext cx="7770813" cy="961465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pPr>
              <a:defRPr/>
            </a:pPr>
            <a:r>
              <a:rPr lang="it-IT" dirty="0" smtClean="0"/>
              <a:t>June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9B39A-1AF8-0F45-B92E-0BE3F99008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3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20404"/>
            <a:ext cx="3611880" cy="327421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320404"/>
            <a:ext cx="3611880" cy="327421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pPr>
              <a:defRPr/>
            </a:pPr>
            <a:r>
              <a:rPr lang="it-IT" dirty="0" smtClean="0"/>
              <a:t>June 13,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E08B2-2AC8-7D4D-988E-2E2FC68370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5813" y="1644254"/>
            <a:ext cx="3429000" cy="1190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37125" y="1644254"/>
            <a:ext cx="3429000" cy="1190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63171"/>
            <a:ext cx="3611880" cy="4605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828800"/>
            <a:ext cx="3611880" cy="27658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163171"/>
            <a:ext cx="3611880" cy="4605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1828800"/>
            <a:ext cx="3611880" cy="27658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pPr>
              <a:defRPr/>
            </a:pPr>
            <a:r>
              <a:rPr lang="it-IT" dirty="0" smtClean="0"/>
              <a:t>June 13, 2019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7CB36-F4EA-2149-9986-E4F9FD3772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1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pPr>
              <a:defRPr/>
            </a:pPr>
            <a:r>
              <a:rPr lang="it-IT" dirty="0" smtClean="0"/>
              <a:t>June 13,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39AD4-21F2-A549-9E3F-AC3DEE64F3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pPr>
              <a:defRPr/>
            </a:pPr>
            <a:r>
              <a:rPr lang="it-IT" dirty="0" smtClean="0"/>
              <a:t>June 13,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556F3-EC96-6B4C-B360-0B8E79AFD5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15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728662"/>
            <a:ext cx="3657600" cy="8715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42901"/>
            <a:ext cx="3657600" cy="42517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1600201"/>
            <a:ext cx="3657600" cy="268605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pPr>
              <a:defRPr/>
            </a:pPr>
            <a:r>
              <a:rPr lang="it-IT" dirty="0" smtClean="0"/>
              <a:t>June 13,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BDCD3-D65B-8C46-B89F-D52A3355F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1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90487"/>
            <a:ext cx="7770813" cy="107275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314451"/>
            <a:ext cx="7770813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19875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June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13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4767263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11E2B03E-9C1E-844F-98D8-491B0A235F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Arial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514350" indent="-514350" algn="l" rtl="0" eaLnBrk="0" fontAlgn="base" hangingPunct="0">
        <a:spcBef>
          <a:spcPts val="2000"/>
        </a:spcBef>
        <a:spcAft>
          <a:spcPct val="0"/>
        </a:spcAft>
        <a:buFont typeface="Calisto MT" charset="0"/>
        <a:buAutoNum type="romanUcPeriod"/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Arial"/>
          <a:ea typeface="ＭＳ Ｐゴシック" charset="0"/>
          <a:cs typeface="ＭＳ Ｐゴシック" charset="0"/>
        </a:defRPr>
      </a:lvl1pPr>
      <a:lvl2pPr marL="863600" indent="-514350" algn="l" rtl="0" eaLnBrk="0" fontAlgn="base" hangingPunct="0">
        <a:spcBef>
          <a:spcPts val="600"/>
        </a:spcBef>
        <a:spcAft>
          <a:spcPct val="0"/>
        </a:spcAft>
        <a:buFont typeface="Calisto MT" charset="0"/>
        <a:buAutoNum type="romanUcPeriod"/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Arial"/>
          <a:ea typeface="ＭＳ Ｐゴシック" charset="0"/>
          <a:cs typeface="+mn-cs"/>
        </a:defRPr>
      </a:lvl2pPr>
      <a:lvl3pPr marL="1085850" indent="-400050" algn="l" rtl="0" eaLnBrk="0" fontAlgn="base" hangingPunct="0">
        <a:spcBef>
          <a:spcPts val="600"/>
        </a:spcBef>
        <a:spcAft>
          <a:spcPct val="0"/>
        </a:spcAft>
        <a:buFont typeface="Calisto MT" charset="0"/>
        <a:buAutoNum type="romanUcPeriod"/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Arial"/>
          <a:ea typeface="ＭＳ Ｐゴシック" charset="0"/>
          <a:cs typeface="+mn-cs"/>
        </a:defRPr>
      </a:lvl3pPr>
      <a:lvl4pPr marL="1435100" indent="-400050" algn="l" rtl="0" eaLnBrk="0" fontAlgn="base" hangingPunct="0">
        <a:spcBef>
          <a:spcPts val="600"/>
        </a:spcBef>
        <a:spcAft>
          <a:spcPct val="0"/>
        </a:spcAft>
        <a:buFont typeface="Calisto MT" charset="0"/>
        <a:buAutoNum type="romanUcPeriod"/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Arial"/>
          <a:ea typeface="ＭＳ Ｐゴシック" charset="0"/>
          <a:cs typeface="+mn-cs"/>
        </a:defRPr>
      </a:lvl4pPr>
      <a:lvl5pPr marL="1771650" indent="-400050" algn="l" rtl="0" eaLnBrk="0" fontAlgn="base" hangingPunct="0">
        <a:spcBef>
          <a:spcPts val="600"/>
        </a:spcBef>
        <a:spcAft>
          <a:spcPct val="0"/>
        </a:spcAft>
        <a:buFont typeface="Calisto MT" charset="0"/>
        <a:buAutoNum type="romanUcPeriod"/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Arial"/>
          <a:ea typeface="ＭＳ Ｐゴシック" charset="0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comments" Target="../comments/commen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comments" Target="../comments/comment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comments" Target="../comments/comment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710252"/>
            <a:ext cx="9139722" cy="1582990"/>
          </a:xfrm>
        </p:spPr>
        <p:txBody>
          <a:bodyPr/>
          <a:lstStyle/>
          <a:p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>Cluster Counting/Timing: data reduction and pre-processing of drift chamber signals sampled at high rates 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/>
            </a:r>
            <a:b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</a:br>
            <a:r>
              <a:rPr lang="en-US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98846"/>
            <a:ext cx="9144000" cy="2059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ea typeface="ＭＳ Ｐゴシック" charset="0"/>
                <a:cs typeface="ＭＳ Ｐゴシック" charset="0"/>
              </a:rPr>
              <a:t>AIDA++ DCH#1 LoI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2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ea typeface="ＭＳ Ｐゴシック" charset="0"/>
                <a:cs typeface="ＭＳ Ｐゴシック" charset="0"/>
              </a:rPr>
              <a:t>Grancagnolo </a:t>
            </a:r>
            <a:endParaRPr lang="en-US" sz="2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1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ea typeface="ＭＳ Ｐゴシック" charset="0"/>
                <a:cs typeface="ＭＳ Ｐゴシック" charset="0"/>
              </a:rPr>
              <a:t>INFN </a:t>
            </a:r>
            <a:r>
              <a:rPr lang="en-US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sz="1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ea typeface="ＭＳ Ｐゴシック" charset="0"/>
                <a:cs typeface="ＭＳ Ｐゴシック" charset="0"/>
              </a:rPr>
              <a:t>Lecce</a:t>
            </a:r>
          </a:p>
          <a:p>
            <a:endParaRPr lang="en-US" sz="1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17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9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Shopping list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619875" y="4767263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latin typeface="Arial"/>
                <a:cs typeface="Arial"/>
              </a:rPr>
              <a:t>June 13, 2019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013" y="4767263"/>
            <a:ext cx="2895600" cy="273844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Arial"/>
              </a:rPr>
              <a:t>IDEA Collaboration Meeting, Bologna</a:t>
            </a:r>
            <a:endParaRPr lang="en-US" dirty="0">
              <a:cs typeface="Arial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9100" y="4767263"/>
            <a:ext cx="685800" cy="273844"/>
          </a:xfrm>
        </p:spPr>
        <p:txBody>
          <a:bodyPr/>
          <a:lstStyle/>
          <a:p>
            <a:pPr>
              <a:defRPr/>
            </a:pPr>
            <a:fld id="{FABD5628-B946-DF4D-B314-8C9F58FBE66F}" type="slidenum">
              <a:rPr lang="en-US" smtClean="0">
                <a:cs typeface="Arial"/>
              </a:rPr>
              <a:pPr>
                <a:defRPr/>
              </a:pPr>
              <a:t>10</a:t>
            </a:fld>
            <a:endParaRPr lang="en-US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15" y="795338"/>
            <a:ext cx="642797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0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617" y="629771"/>
            <a:ext cx="6613696" cy="415718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40481"/>
            <a:ext cx="9144000" cy="62269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a typeface="+mj-ea"/>
                <a:cs typeface="+mj-cs"/>
              </a:rPr>
              <a:t>Cluster Timing for spatial resolution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June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D5628-B946-DF4D-B314-8C9F58FBE6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0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40481"/>
            <a:ext cx="9144000" cy="62269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a typeface="+mj-ea"/>
                <a:cs typeface="+mj-cs"/>
              </a:rPr>
              <a:t>Cluster Counting for particle identification</a:t>
            </a:r>
            <a:endParaRPr lang="en-US" sz="3600" dirty="0"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853" y="604234"/>
            <a:ext cx="6339806" cy="416302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June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D5628-B946-DF4D-B314-8C9F58FBE66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0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9144000" cy="120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Arial"/>
                <a:cs typeface="Arial"/>
              </a:rPr>
              <a:t>Data Transfer issues: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Arial"/>
                <a:cs typeface="Arial"/>
              </a:rPr>
              <a:t>IDEA DCH at Z-pole - Example</a:t>
            </a:r>
            <a:endParaRPr lang="en-US" sz="3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30" y="1241442"/>
            <a:ext cx="4314001" cy="2554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  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smtClean="0">
                <a:solidFill>
                  <a:srgbClr val="66CCFF"/>
                </a:solidFill>
                <a:latin typeface="Arial"/>
                <a:cs typeface="Arial"/>
              </a:rPr>
              <a:t>Running conditions</a:t>
            </a:r>
          </a:p>
          <a:p>
            <a:r>
              <a:rPr lang="en-US" b="1" dirty="0" smtClean="0">
                <a:latin typeface="Arial"/>
                <a:cs typeface="Arial"/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Arial"/>
                <a:cs typeface="Arial"/>
              </a:rPr>
              <a:t> 91 GeV </a:t>
            </a:r>
            <a:r>
              <a:rPr lang="en-US" sz="2000" dirty="0" smtClean="0">
                <a:latin typeface="Arial"/>
                <a:cs typeface="Arial"/>
              </a:rPr>
              <a:t>c.m. energy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 dirty="0" smtClean="0">
                <a:solidFill>
                  <a:srgbClr val="FFFF00"/>
                </a:solidFill>
                <a:latin typeface="Arial"/>
                <a:cs typeface="Arial"/>
              </a:rPr>
              <a:t>200 KHz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trigger rate</a:t>
            </a:r>
          </a:p>
          <a:p>
            <a:pPr marL="1200150" lvl="2" indent="-285750">
              <a:buFont typeface="Courier New"/>
              <a:buChar char="o"/>
            </a:pPr>
            <a:r>
              <a:rPr lang="en-US" b="1" dirty="0" smtClean="0">
                <a:solidFill>
                  <a:srgbClr val="FFFF00"/>
                </a:solidFill>
                <a:latin typeface="Arial"/>
                <a:cs typeface="Arial"/>
              </a:rPr>
              <a:t>100 KHz 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Z decays</a:t>
            </a:r>
          </a:p>
          <a:p>
            <a:pPr marL="1200150" lvl="2" indent="-285750">
              <a:buFont typeface="Courier New"/>
              <a:buChar char="o"/>
            </a:pPr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  </a:t>
            </a:r>
            <a:r>
              <a:rPr lang="en-US" b="1" dirty="0" smtClean="0">
                <a:solidFill>
                  <a:srgbClr val="FFFF00"/>
                </a:solidFill>
                <a:latin typeface="Arial"/>
                <a:cs typeface="Arial"/>
              </a:rPr>
              <a:t>30 KHz 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γγ 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Wingdings"/>
                <a:cs typeface="Arial"/>
                <a:sym typeface="Wingdings"/>
              </a:rPr>
              <a:t> hadrons</a:t>
            </a:r>
          </a:p>
          <a:p>
            <a:pPr marL="1200150" lvl="2" indent="-285750">
              <a:buFont typeface="Courier New"/>
              <a:buChar char="o"/>
            </a:pPr>
            <a:r>
              <a:rPr lang="en-US" dirty="0">
                <a:solidFill>
                  <a:srgbClr val="FFFF00"/>
                </a:solidFill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"/>
                <a:ea typeface="Wingdings"/>
                <a:cs typeface="Arial"/>
                <a:sym typeface="Wingdings"/>
              </a:rPr>
              <a:t>50 KHz 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Wingdings"/>
                <a:cs typeface="Arial"/>
                <a:sym typeface="Wingdings"/>
              </a:rPr>
              <a:t>Bhabha</a:t>
            </a:r>
          </a:p>
          <a:p>
            <a:pPr marL="1200150" lvl="2" indent="-285750">
              <a:buFont typeface="Courier New"/>
              <a:buChar char="o"/>
            </a:pPr>
            <a:r>
              <a:rPr lang="en-US" dirty="0">
                <a:solidFill>
                  <a:srgbClr val="FFFF00"/>
                </a:solidFill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"/>
                <a:ea typeface="Wingdings"/>
                <a:cs typeface="Arial"/>
                <a:sym typeface="Wingdings"/>
              </a:rPr>
              <a:t>20 KHz </a:t>
            </a:r>
            <a:r>
              <a:rPr lang="en-US" dirty="0" smtClean="0">
                <a:latin typeface="Arial"/>
                <a:ea typeface="Wingdings"/>
                <a:cs typeface="Arial"/>
                <a:sym typeface="Wingdings"/>
              </a:rPr>
              <a:t>beam b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Wingdings"/>
                <a:cs typeface="Arial"/>
                <a:sym typeface="Wingdings"/>
              </a:rPr>
              <a:t>ackgrounds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19572" y="1201752"/>
            <a:ext cx="4876800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smtClean="0">
                <a:solidFill>
                  <a:srgbClr val="66CCFF"/>
                </a:solidFill>
                <a:latin typeface="Arial"/>
                <a:cs typeface="Arial"/>
              </a:rPr>
              <a:t>DCH operating conditions</a:t>
            </a:r>
            <a:endParaRPr lang="en-US" sz="3200" b="1" dirty="0" smtClean="0">
              <a:solidFill>
                <a:srgbClr val="66CCFF"/>
              </a:solidFill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drift cells: </a:t>
            </a:r>
            <a:r>
              <a:rPr lang="en-US" sz="2000" b="1" dirty="0">
                <a:solidFill>
                  <a:srgbClr val="FFFF00"/>
                </a:solidFill>
                <a:latin typeface="Arial"/>
                <a:cs typeface="Arial"/>
              </a:rPr>
              <a:t>56,000</a:t>
            </a:r>
            <a:r>
              <a:rPr lang="en-US" sz="20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, layers: </a:t>
            </a:r>
            <a:r>
              <a:rPr lang="en-US" sz="2000" b="1" dirty="0">
                <a:solidFill>
                  <a:srgbClr val="FFFF00"/>
                </a:solidFill>
                <a:latin typeface="Arial"/>
                <a:cs typeface="Arial"/>
              </a:rPr>
              <a:t>112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2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max drift time </a:t>
            </a:r>
            <a:r>
              <a:rPr lang="en-US" sz="2000" dirty="0" smtClean="0">
                <a:latin typeface="Arial"/>
                <a:cs typeface="Arial"/>
              </a:rPr>
              <a:t>(≈1 </a:t>
            </a:r>
            <a:r>
              <a:rPr lang="en-US" sz="2000" dirty="0">
                <a:latin typeface="Arial"/>
                <a:cs typeface="Arial"/>
              </a:rPr>
              <a:t>cm</a:t>
            </a:r>
            <a:r>
              <a:rPr lang="en-US" sz="2000" dirty="0" smtClean="0">
                <a:latin typeface="Arial"/>
                <a:cs typeface="Arial"/>
              </a:rPr>
              <a:t>):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Arial"/>
                <a:cs typeface="Arial"/>
              </a:rPr>
              <a:t>400 ns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cluster density: </a:t>
            </a:r>
            <a:r>
              <a:rPr lang="en-US" sz="2000" b="1" dirty="0" smtClean="0">
                <a:solidFill>
                  <a:srgbClr val="FFFF00"/>
                </a:solidFill>
                <a:latin typeface="Arial"/>
                <a:cs typeface="Arial"/>
              </a:rPr>
              <a:t>20/cm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gas gain: </a:t>
            </a:r>
            <a:r>
              <a:rPr lang="en-US" sz="2000" b="1" dirty="0" smtClean="0">
                <a:solidFill>
                  <a:srgbClr val="FFFF00"/>
                </a:solidFill>
                <a:latin typeface="Arial"/>
                <a:cs typeface="Arial"/>
              </a:rPr>
              <a:t>6×10</a:t>
            </a:r>
            <a:r>
              <a:rPr lang="en-US" sz="2000" b="1" baseline="30000" dirty="0" smtClean="0">
                <a:solidFill>
                  <a:srgbClr val="FFFF00"/>
                </a:solidFill>
                <a:latin typeface="Arial"/>
                <a:cs typeface="Arial"/>
              </a:rPr>
              <a:t>5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single </a:t>
            </a:r>
            <a:r>
              <a:rPr lang="en-US" sz="2000" i="1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2000" i="1" baseline="30000" dirty="0" smtClean="0">
                <a:solidFill>
                  <a:srgbClr val="FFFFFF"/>
                </a:solidFill>
                <a:latin typeface="Arial"/>
                <a:cs typeface="Arial"/>
              </a:rPr>
              <a:t>−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 p.h.: </a:t>
            </a:r>
            <a:r>
              <a:rPr lang="en-US" sz="2000" b="1" dirty="0" smtClean="0">
                <a:solidFill>
                  <a:srgbClr val="FFFF00"/>
                </a:solidFill>
                <a:latin typeface="Arial"/>
                <a:cs typeface="Arial"/>
              </a:rPr>
              <a:t>6 mV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r.m.s. electronics noise: </a:t>
            </a:r>
            <a:r>
              <a:rPr lang="en-US" sz="2000" b="1" dirty="0" smtClean="0">
                <a:solidFill>
                  <a:srgbClr val="FFFF00"/>
                </a:solidFill>
                <a:latin typeface="Arial"/>
                <a:cs typeface="Arial"/>
              </a:rPr>
              <a:t>1 mV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2000" i="1" baseline="30000" dirty="0" smtClean="0">
                <a:solidFill>
                  <a:srgbClr val="FFFFFF"/>
                </a:solidFill>
                <a:latin typeface="Arial"/>
                <a:cs typeface="Arial"/>
              </a:rPr>
              <a:t>−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threshold: </a:t>
            </a:r>
            <a:r>
              <a:rPr lang="en-US" sz="2000" b="1" dirty="0" smtClean="0">
                <a:solidFill>
                  <a:srgbClr val="FFFF00"/>
                </a:solidFill>
                <a:latin typeface="Arial"/>
                <a:cs typeface="Arial"/>
              </a:rPr>
              <a:t>2 mV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; rise time </a:t>
            </a:r>
            <a:r>
              <a:rPr lang="en-US" sz="2000" b="1" dirty="0" smtClean="0">
                <a:solidFill>
                  <a:srgbClr val="FFFF00"/>
                </a:solidFill>
                <a:latin typeface="Arial"/>
                <a:cs typeface="Arial"/>
              </a:rPr>
              <a:t>1 ns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signal digitization: </a:t>
            </a:r>
          </a:p>
          <a:p>
            <a:pPr lvl="3"/>
            <a:r>
              <a:rPr lang="en-US" sz="2000" b="1" dirty="0" smtClean="0">
                <a:solidFill>
                  <a:srgbClr val="FFFF00"/>
                </a:solidFill>
                <a:latin typeface="Arial"/>
                <a:cs typeface="Arial"/>
              </a:rPr>
              <a:t>12 bits at 2×10</a:t>
            </a:r>
            <a:r>
              <a:rPr lang="en-US" sz="2000" b="1" baseline="30000" dirty="0" smtClean="0">
                <a:solidFill>
                  <a:srgbClr val="FFFF00"/>
                </a:solidFill>
                <a:latin typeface="Arial"/>
                <a:cs typeface="Arial"/>
              </a:rPr>
              <a:t>9</a:t>
            </a:r>
            <a:r>
              <a:rPr lang="en-US" sz="2000" b="1" dirty="0" smtClean="0">
                <a:solidFill>
                  <a:srgbClr val="FFFF00"/>
                </a:solidFill>
                <a:latin typeface="Arial"/>
                <a:cs typeface="Arial"/>
              </a:rPr>
              <a:t> bytes/s</a:t>
            </a:r>
            <a:endParaRPr lang="en-US" sz="2000" b="1" baseline="30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619875" y="4767263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latin typeface="Arial"/>
                <a:cs typeface="Arial"/>
              </a:rPr>
              <a:t>June 13, 2019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013" y="4767263"/>
            <a:ext cx="2895600" cy="273844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Arial"/>
              </a:rPr>
              <a:t>IDEA Collaboration Meeting, Bologna</a:t>
            </a:r>
            <a:endParaRPr lang="en-US" dirty="0">
              <a:cs typeface="Arial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9100" y="4767263"/>
            <a:ext cx="685800" cy="273844"/>
          </a:xfrm>
        </p:spPr>
        <p:txBody>
          <a:bodyPr/>
          <a:lstStyle/>
          <a:p>
            <a:pPr>
              <a:defRPr/>
            </a:pPr>
            <a:fld id="{FABD5628-B946-DF4D-B314-8C9F58FBE66F}" type="slidenum">
              <a:rPr lang="en-US" smtClean="0">
                <a:cs typeface="Arial"/>
              </a:rPr>
              <a:pPr>
                <a:defRPr/>
              </a:pPr>
              <a:t>4</a:t>
            </a:fld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819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" y="809634"/>
            <a:ext cx="8763000" cy="3951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Z decays:</a:t>
            </a:r>
          </a:p>
          <a:p>
            <a:r>
              <a:rPr lang="en-US" b="1" dirty="0" smtClean="0">
                <a:latin typeface="Arial"/>
                <a:cs typeface="Arial"/>
              </a:rPr>
              <a:t> 	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r>
              <a:rPr lang="en-US" sz="1400" baseline="30000" dirty="0" smtClean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 events/s × 20 tracks/event × 130 cells/track × 4×10</a:t>
            </a:r>
            <a:r>
              <a:rPr lang="en-US" sz="1400" baseline="30000" dirty="0" smtClean="0">
                <a:solidFill>
                  <a:srgbClr val="FFFF00"/>
                </a:solidFill>
                <a:latin typeface="Arial"/>
                <a:cs typeface="Arial"/>
              </a:rPr>
              <a:t>−7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 s × 2×10</a:t>
            </a:r>
            <a:r>
              <a:rPr lang="en-US" sz="1400" baseline="30000" dirty="0" smtClean="0">
                <a:solidFill>
                  <a:srgbClr val="FFFF00"/>
                </a:solidFill>
                <a:latin typeface="Arial"/>
                <a:cs typeface="Arial"/>
              </a:rPr>
              <a:t>9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 bytes/cell/s </a:t>
            </a:r>
            <a:r>
              <a:rPr lang="en-US" sz="1600" b="1" dirty="0" smtClean="0">
                <a:solidFill>
                  <a:srgbClr val="FFFF00"/>
                </a:solidFill>
                <a:latin typeface="Arial"/>
                <a:ea typeface="ＭＳ ゴシック"/>
                <a:cs typeface="Arial"/>
              </a:rPr>
              <a:t>≅ </a:t>
            </a:r>
            <a:r>
              <a:rPr lang="en-US" sz="1600" b="1" dirty="0" smtClean="0">
                <a:solidFill>
                  <a:srgbClr val="3AFF31"/>
                </a:solidFill>
                <a:latin typeface="Arial"/>
                <a:ea typeface="ＭＳ ゴシック"/>
                <a:cs typeface="Arial"/>
              </a:rPr>
              <a:t>200 Gb/s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γγ </a:t>
            </a:r>
            <a:r>
              <a:rPr lang="en-US" b="1" dirty="0" smtClean="0">
                <a:latin typeface="Arial"/>
                <a:cs typeface="Arial"/>
                <a:sym typeface="Wingdings"/>
              </a:rPr>
              <a:t> hadrons</a:t>
            </a:r>
            <a:r>
              <a:rPr lang="en-US" b="1" dirty="0" smtClean="0">
                <a:latin typeface="Arial"/>
                <a:cs typeface="Arial"/>
              </a:rPr>
              <a:t>:</a:t>
            </a:r>
            <a:endParaRPr lang="en-US" b="1" dirty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smtClean="0">
                <a:latin typeface="Arial"/>
                <a:cs typeface="Arial"/>
              </a:rPr>
              <a:t>	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3×10</a:t>
            </a:r>
            <a:r>
              <a:rPr lang="en-US" sz="1400" baseline="30000" dirty="0" smtClean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events/s × 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10 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tracks/event × 130 cells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/track 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× 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×10</a:t>
            </a:r>
            <a:r>
              <a:rPr lang="en-US" sz="1400" baseline="30000" dirty="0">
                <a:solidFill>
                  <a:srgbClr val="FFFF00"/>
                </a:solidFill>
                <a:latin typeface="Arial"/>
                <a:cs typeface="Arial"/>
              </a:rPr>
              <a:t>−7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 s × 2×10</a:t>
            </a:r>
            <a:r>
              <a:rPr lang="en-US" sz="1400" baseline="30000" dirty="0">
                <a:solidFill>
                  <a:srgbClr val="FFFF00"/>
                </a:solidFill>
                <a:latin typeface="Arial"/>
                <a:cs typeface="Arial"/>
              </a:rPr>
              <a:t>9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 bytes/cell/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s </a:t>
            </a:r>
            <a:r>
              <a:rPr lang="en-US" sz="1600" b="1" dirty="0" smtClean="0">
                <a:solidFill>
                  <a:srgbClr val="FFFF00"/>
                </a:solidFill>
                <a:latin typeface="Arial"/>
                <a:ea typeface="ＭＳ ゴシック"/>
                <a:cs typeface="Arial"/>
              </a:rPr>
              <a:t>≅ </a:t>
            </a:r>
            <a:r>
              <a:rPr lang="en-US" sz="1600" b="1" dirty="0" smtClean="0">
                <a:solidFill>
                  <a:srgbClr val="3AFF31"/>
                </a:solidFill>
                <a:latin typeface="Arial"/>
                <a:ea typeface="ＭＳ ゴシック"/>
                <a:cs typeface="Arial"/>
              </a:rPr>
              <a:t>30 </a:t>
            </a:r>
            <a:r>
              <a:rPr lang="en-US" sz="1600" b="1" dirty="0">
                <a:solidFill>
                  <a:srgbClr val="3AFF31"/>
                </a:solidFill>
                <a:latin typeface="Arial"/>
                <a:ea typeface="ＭＳ ゴシック"/>
                <a:cs typeface="Arial"/>
              </a:rPr>
              <a:t>Gb/s</a:t>
            </a:r>
            <a:endParaRPr lang="en-US" sz="1600" b="1" dirty="0">
              <a:solidFill>
                <a:srgbClr val="3AFF3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Bhabha:</a:t>
            </a:r>
            <a:endParaRPr lang="en-US" b="1" dirty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smtClean="0">
                <a:latin typeface="Arial"/>
                <a:cs typeface="Arial"/>
              </a:rPr>
              <a:t>	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5×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r>
              <a:rPr lang="en-US" sz="1400" baseline="30000" dirty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 events/s × 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2 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tracks/event × 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0 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cells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/track 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× 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×10</a:t>
            </a:r>
            <a:r>
              <a:rPr lang="en-US" sz="1400" baseline="30000" dirty="0">
                <a:solidFill>
                  <a:srgbClr val="FFFF00"/>
                </a:solidFill>
                <a:latin typeface="Arial"/>
                <a:cs typeface="Arial"/>
              </a:rPr>
              <a:t>−7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 s × 2×10</a:t>
            </a:r>
            <a:r>
              <a:rPr lang="en-US" sz="1400" baseline="30000" dirty="0">
                <a:solidFill>
                  <a:srgbClr val="FFFF00"/>
                </a:solidFill>
                <a:latin typeface="Arial"/>
                <a:cs typeface="Arial"/>
              </a:rPr>
              <a:t>9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 bytes/cell/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s </a:t>
            </a:r>
            <a:r>
              <a:rPr lang="en-US" sz="1600" b="1" dirty="0" smtClean="0">
                <a:solidFill>
                  <a:srgbClr val="FFFF00"/>
                </a:solidFill>
                <a:latin typeface="Arial"/>
                <a:ea typeface="ＭＳ ゴシック"/>
                <a:cs typeface="Arial"/>
              </a:rPr>
              <a:t>≅ </a:t>
            </a:r>
            <a:r>
              <a:rPr lang="en-US" sz="1600" b="1" dirty="0" smtClean="0">
                <a:solidFill>
                  <a:srgbClr val="3AFF31"/>
                </a:solidFill>
                <a:latin typeface="Arial"/>
                <a:ea typeface="ＭＳ ゴシック"/>
                <a:cs typeface="Arial"/>
              </a:rPr>
              <a:t>0 </a:t>
            </a:r>
            <a:r>
              <a:rPr lang="en-US" sz="1600" b="1" dirty="0">
                <a:solidFill>
                  <a:srgbClr val="3AFF31"/>
                </a:solidFill>
                <a:latin typeface="Arial"/>
                <a:ea typeface="ＭＳ ゴシック"/>
                <a:cs typeface="Arial"/>
              </a:rPr>
              <a:t>Gb/s</a:t>
            </a:r>
            <a:endParaRPr lang="en-US" sz="1600" b="1" dirty="0">
              <a:solidFill>
                <a:srgbClr val="3AFF3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Beam noise </a:t>
            </a:r>
            <a:r>
              <a:rPr lang="en-US" dirty="0" smtClean="0">
                <a:latin typeface="Arial"/>
                <a:cs typeface="Arial"/>
              </a:rPr>
              <a:t>(assume 2.5% occupancy)</a:t>
            </a:r>
            <a:r>
              <a:rPr lang="en-US" b="1" dirty="0" smtClean="0">
                <a:latin typeface="Arial"/>
                <a:cs typeface="Arial"/>
              </a:rPr>
              <a:t>:</a:t>
            </a:r>
            <a:endParaRPr lang="en-US" b="1" dirty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latin typeface="Arial"/>
                <a:cs typeface="Arial"/>
              </a:rPr>
              <a:t>	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2×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r>
              <a:rPr lang="en-US" sz="1400" baseline="30000" dirty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 events/s × 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1.5×10</a:t>
            </a:r>
            <a:r>
              <a:rPr lang="en-US" sz="1400" baseline="30000" dirty="0" smtClean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cells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/event × 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4×10</a:t>
            </a:r>
            <a:r>
              <a:rPr lang="en-US" sz="1400" baseline="30000" dirty="0">
                <a:solidFill>
                  <a:srgbClr val="FFFF00"/>
                </a:solidFill>
                <a:latin typeface="Arial"/>
                <a:cs typeface="Arial"/>
              </a:rPr>
              <a:t>−7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 s 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× 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2×10</a:t>
            </a:r>
            <a:r>
              <a:rPr lang="en-US" sz="1400" baseline="30000" dirty="0">
                <a:solidFill>
                  <a:srgbClr val="FFFF00"/>
                </a:solidFill>
                <a:latin typeface="Arial"/>
                <a:cs typeface="Arial"/>
              </a:rPr>
              <a:t>9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 bytes/cell/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s </a:t>
            </a:r>
            <a:r>
              <a:rPr lang="en-US" sz="1600" b="1" dirty="0" smtClean="0">
                <a:solidFill>
                  <a:srgbClr val="FFFF00"/>
                </a:solidFill>
                <a:latin typeface="Arial"/>
                <a:ea typeface="ＭＳ ゴシック"/>
                <a:cs typeface="Arial"/>
              </a:rPr>
              <a:t>≅ </a:t>
            </a:r>
            <a:r>
              <a:rPr lang="en-US" sz="1600" b="1" dirty="0" smtClean="0">
                <a:solidFill>
                  <a:srgbClr val="3AFF31"/>
                </a:solidFill>
                <a:latin typeface="Arial"/>
                <a:ea typeface="ＭＳ ゴシック"/>
                <a:cs typeface="Arial"/>
              </a:rPr>
              <a:t>25 </a:t>
            </a:r>
            <a:r>
              <a:rPr lang="en-US" sz="1600" b="1" dirty="0">
                <a:solidFill>
                  <a:srgbClr val="3AFF31"/>
                </a:solidFill>
                <a:latin typeface="Arial"/>
                <a:ea typeface="ＭＳ ゴシック"/>
                <a:cs typeface="Arial"/>
              </a:rPr>
              <a:t>Gb/s</a:t>
            </a:r>
            <a:endParaRPr lang="en-US" sz="1600" b="1" dirty="0">
              <a:solidFill>
                <a:srgbClr val="3AFF3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Isolated peaks </a:t>
            </a: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>
                <a:latin typeface="Arial"/>
                <a:cs typeface="Arial"/>
              </a:rPr>
              <a:t>assume </a:t>
            </a:r>
            <a:r>
              <a:rPr lang="en-US" dirty="0" smtClean="0">
                <a:latin typeface="Arial"/>
                <a:cs typeface="Arial"/>
              </a:rPr>
              <a:t>2.5</a:t>
            </a:r>
            <a:r>
              <a:rPr lang="en-US" dirty="0">
                <a:latin typeface="Arial"/>
                <a:cs typeface="Arial"/>
              </a:rPr>
              <a:t>% occupancy)</a:t>
            </a:r>
            <a:r>
              <a:rPr lang="en-US" b="1" dirty="0">
                <a:latin typeface="Arial"/>
                <a:cs typeface="Arial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Arial"/>
                <a:cs typeface="Arial"/>
              </a:rPr>
              <a:t>	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2×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r>
              <a:rPr lang="en-US" sz="1400" baseline="30000" dirty="0" smtClean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events/s × 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1.5×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r>
              <a:rPr lang="en-US" sz="1400" baseline="30000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 cells/event × 4×10</a:t>
            </a:r>
            <a:r>
              <a:rPr lang="en-US" sz="1400" baseline="30000" dirty="0">
                <a:solidFill>
                  <a:srgbClr val="FFFF00"/>
                </a:solidFill>
                <a:latin typeface="Arial"/>
                <a:cs typeface="Arial"/>
              </a:rPr>
              <a:t>−7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 s 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× 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2×10</a:t>
            </a:r>
            <a:r>
              <a:rPr lang="en-US" sz="1400" baseline="30000" dirty="0">
                <a:solidFill>
                  <a:srgbClr val="FFFF00"/>
                </a:solidFill>
                <a:latin typeface="Arial"/>
                <a:cs typeface="Arial"/>
              </a:rPr>
              <a:t>9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 bytes/cell/s </a:t>
            </a:r>
            <a:r>
              <a:rPr lang="en-US" sz="1400" b="1" dirty="0">
                <a:solidFill>
                  <a:srgbClr val="FFFF00"/>
                </a:solidFill>
                <a:latin typeface="Arial"/>
                <a:ea typeface="ＭＳ ゴシック"/>
                <a:cs typeface="Arial"/>
              </a:rPr>
              <a:t>≅ </a:t>
            </a:r>
            <a:r>
              <a:rPr lang="en-US" sz="1600" b="1" dirty="0" smtClean="0">
                <a:solidFill>
                  <a:srgbClr val="3AFF31"/>
                </a:solidFill>
                <a:latin typeface="Arial"/>
                <a:ea typeface="ＭＳ ゴシック"/>
                <a:cs typeface="Arial"/>
              </a:rPr>
              <a:t>250 </a:t>
            </a:r>
            <a:r>
              <a:rPr lang="en-US" sz="1600" b="1" dirty="0">
                <a:solidFill>
                  <a:srgbClr val="3AFF31"/>
                </a:solidFill>
                <a:latin typeface="Arial"/>
                <a:ea typeface="ＭＳ ゴシック"/>
                <a:cs typeface="Arial"/>
              </a:rPr>
              <a:t>Gb/</a:t>
            </a:r>
            <a:r>
              <a:rPr lang="en-US" sz="1600" b="1" dirty="0" smtClean="0">
                <a:solidFill>
                  <a:srgbClr val="3AFF31"/>
                </a:solidFill>
                <a:latin typeface="Arial"/>
                <a:ea typeface="ＭＳ ゴシック"/>
                <a:cs typeface="Arial"/>
              </a:rPr>
              <a:t>s</a:t>
            </a:r>
          </a:p>
          <a:p>
            <a:pPr>
              <a:lnSpc>
                <a:spcPct val="90000"/>
              </a:lnSpc>
            </a:pPr>
            <a:endParaRPr lang="en-US" sz="1400" b="1" dirty="0">
              <a:solidFill>
                <a:srgbClr val="3AFF31"/>
              </a:solidFill>
              <a:latin typeface="Arial"/>
              <a:ea typeface="ＭＳ ゴシック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Arial"/>
                <a:ea typeface="ＭＳ ゴシック"/>
                <a:cs typeface="Arial"/>
              </a:rPr>
              <a:t>Transferring all digitized data (reading both ends of wires):</a:t>
            </a:r>
          </a:p>
          <a:p>
            <a:pPr>
              <a:lnSpc>
                <a:spcPct val="90000"/>
              </a:lnSpc>
            </a:pPr>
            <a:r>
              <a:rPr lang="en-US" sz="1400" b="1" dirty="0" smtClean="0">
                <a:latin typeface="Arial"/>
                <a:ea typeface="ＭＳ ゴシック"/>
                <a:cs typeface="Arial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3600" b="1" dirty="0" smtClean="0">
                <a:solidFill>
                  <a:srgbClr val="3AFF31"/>
                </a:solidFill>
                <a:latin typeface="Arial"/>
                <a:ea typeface="ＭＳ ゴシック"/>
                <a:cs typeface="Arial"/>
              </a:rPr>
              <a:t>≥ 1 TB/s!</a:t>
            </a:r>
            <a:endParaRPr lang="en-US" sz="3600" b="1" dirty="0">
              <a:solidFill>
                <a:srgbClr val="3AFF31"/>
              </a:solidFill>
              <a:latin typeface="Arial"/>
              <a:cs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Arial"/>
                <a:cs typeface="Arial"/>
              </a:rPr>
              <a:t>Example: "full signal spectrum" data transfer </a:t>
            </a:r>
            <a:endParaRPr lang="en-US" sz="3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619875" y="4767263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latin typeface="Arial"/>
                <a:cs typeface="Arial"/>
              </a:rPr>
              <a:t>June 13, 2019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013" y="4767263"/>
            <a:ext cx="2895600" cy="273844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Arial"/>
              </a:rPr>
              <a:t>IDEA Collaboration Meeting, Bologna</a:t>
            </a:r>
            <a:endParaRPr lang="en-US" dirty="0">
              <a:cs typeface="Arial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9100" y="4767263"/>
            <a:ext cx="685800" cy="273844"/>
          </a:xfrm>
        </p:spPr>
        <p:txBody>
          <a:bodyPr/>
          <a:lstStyle/>
          <a:p>
            <a:pPr>
              <a:defRPr/>
            </a:pPr>
            <a:fld id="{FABD5628-B946-DF4D-B314-8C9F58FBE66F}" type="slidenum">
              <a:rPr lang="en-US" smtClean="0">
                <a:cs typeface="Arial"/>
              </a:rPr>
              <a:pPr>
                <a:defRPr/>
              </a:pPr>
              <a:t>5</a:t>
            </a:fld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03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The proposed solution for a </a:t>
            </a:r>
            <a:r>
              <a:rPr lang="en-US" sz="3600" b="1" u="sng" dirty="0" smtClean="0">
                <a:solidFill>
                  <a:srgbClr val="FFFFFF"/>
                </a:solidFill>
                <a:latin typeface="Arial"/>
                <a:cs typeface="Arial"/>
              </a:rPr>
              <a:t>single channel</a:t>
            </a:r>
            <a:endParaRPr lang="en-US" sz="3600" b="1" u="sng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49060" y="2261705"/>
            <a:ext cx="3752133" cy="895350"/>
            <a:chOff x="1524000" y="3181350"/>
            <a:chExt cx="6096000" cy="14546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0" y="3181350"/>
              <a:ext cx="6096000" cy="1454654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 bwMode="auto">
            <a:xfrm>
              <a:off x="5486479" y="3532053"/>
              <a:ext cx="965477" cy="965477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05660" y="972965"/>
            <a:ext cx="838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The </a:t>
            </a:r>
            <a:r>
              <a:rPr lang="en-US" sz="1400" dirty="0">
                <a:latin typeface="Arial"/>
                <a:cs typeface="Arial"/>
              </a:rPr>
              <a:t>solution consists in transferring, for each hit drift cell, </a:t>
            </a:r>
            <a:r>
              <a:rPr lang="en-US" sz="1400" b="1" dirty="0">
                <a:solidFill>
                  <a:srgbClr val="FF6600"/>
                </a:solidFill>
                <a:latin typeface="Arial"/>
                <a:cs typeface="Arial"/>
              </a:rPr>
              <a:t>instead of the </a:t>
            </a:r>
            <a:r>
              <a:rPr lang="en-US" sz="1400" b="1" dirty="0" smtClean="0">
                <a:solidFill>
                  <a:srgbClr val="FF6600"/>
                </a:solidFill>
                <a:latin typeface="Arial"/>
                <a:cs typeface="Arial"/>
              </a:rPr>
              <a:t>full spectrum </a:t>
            </a:r>
            <a:r>
              <a:rPr lang="en-US" sz="1400" b="1" dirty="0">
                <a:solidFill>
                  <a:srgbClr val="FF6600"/>
                </a:solidFill>
                <a:latin typeface="Arial"/>
                <a:cs typeface="Arial"/>
              </a:rPr>
              <a:t>of the signal</a:t>
            </a:r>
            <a:r>
              <a:rPr lang="en-US" sz="1400" dirty="0">
                <a:latin typeface="Arial"/>
                <a:cs typeface="Arial"/>
              </a:rPr>
              <a:t>, only the minimal </a:t>
            </a:r>
            <a:r>
              <a:rPr lang="en-US" sz="1400" dirty="0" smtClean="0">
                <a:latin typeface="Arial"/>
                <a:cs typeface="Arial"/>
              </a:rPr>
              <a:t>information </a:t>
            </a:r>
            <a:r>
              <a:rPr lang="en-US" sz="1400" dirty="0">
                <a:latin typeface="Arial"/>
                <a:cs typeface="Arial"/>
              </a:rPr>
              <a:t>relevant to the </a:t>
            </a:r>
            <a:r>
              <a:rPr lang="en-US" sz="1400" dirty="0" smtClean="0">
                <a:latin typeface="Arial"/>
                <a:cs typeface="Arial"/>
              </a:rPr>
              <a:t>application </a:t>
            </a:r>
            <a:r>
              <a:rPr lang="en-US" sz="1400" dirty="0">
                <a:latin typeface="Arial"/>
                <a:cs typeface="Arial"/>
              </a:rPr>
              <a:t>of the cluster timing/counting techniques, i.e. </a:t>
            </a:r>
            <a:r>
              <a:rPr lang="en-US" sz="1400" b="1" dirty="0">
                <a:solidFill>
                  <a:srgbClr val="6FC09C"/>
                </a:solidFill>
                <a:latin typeface="Arial"/>
                <a:cs typeface="Arial"/>
              </a:rPr>
              <a:t>the amplitude and the </a:t>
            </a:r>
            <a:r>
              <a:rPr lang="en-US" sz="1400" b="1" dirty="0" smtClean="0">
                <a:solidFill>
                  <a:srgbClr val="6FC09C"/>
                </a:solidFill>
                <a:latin typeface="Arial"/>
                <a:cs typeface="Arial"/>
              </a:rPr>
              <a:t>arrival time </a:t>
            </a:r>
            <a:r>
              <a:rPr lang="en-US" sz="1400" b="1" dirty="0">
                <a:solidFill>
                  <a:srgbClr val="6FC09C"/>
                </a:solidFill>
                <a:latin typeface="Arial"/>
                <a:cs typeface="Arial"/>
              </a:rPr>
              <a:t>of each peak associated with each individual ionisation electron</a:t>
            </a:r>
            <a:r>
              <a:rPr lang="en-US" sz="1400" dirty="0">
                <a:latin typeface="Arial"/>
                <a:cs typeface="Arial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5660" y="1722635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This is accomplished </a:t>
            </a:r>
            <a:r>
              <a:rPr lang="en-US" sz="1400" dirty="0">
                <a:latin typeface="Arial"/>
                <a:cs typeface="Arial"/>
              </a:rPr>
              <a:t>by using a </a:t>
            </a:r>
            <a:r>
              <a:rPr lang="en-US" sz="1400" b="1" dirty="0">
                <a:solidFill>
                  <a:srgbClr val="3AFF31"/>
                </a:solidFill>
                <a:latin typeface="Arial"/>
                <a:cs typeface="Arial"/>
              </a:rPr>
              <a:t>FPGA</a:t>
            </a:r>
            <a:r>
              <a:rPr lang="en-US" sz="1400" dirty="0">
                <a:latin typeface="Arial"/>
                <a:cs typeface="Arial"/>
              </a:rPr>
              <a:t> for the real time analysis of the data </a:t>
            </a:r>
            <a:r>
              <a:rPr lang="en-US" sz="1400" dirty="0" smtClean="0">
                <a:latin typeface="Arial"/>
                <a:cs typeface="Arial"/>
              </a:rPr>
              <a:t>generated by </a:t>
            </a:r>
            <a:r>
              <a:rPr lang="en-US" sz="1400" dirty="0">
                <a:latin typeface="Arial"/>
                <a:cs typeface="Arial"/>
              </a:rPr>
              <a:t>the drift chamber and successively </a:t>
            </a:r>
            <a:r>
              <a:rPr lang="en-US" sz="1400" dirty="0" smtClean="0">
                <a:latin typeface="Arial"/>
                <a:cs typeface="Arial"/>
              </a:rPr>
              <a:t>digitized </a:t>
            </a:r>
            <a:r>
              <a:rPr lang="en-US" sz="1400" dirty="0">
                <a:latin typeface="Arial"/>
                <a:cs typeface="Arial"/>
              </a:rPr>
              <a:t>by an </a:t>
            </a:r>
            <a:r>
              <a:rPr lang="en-US" sz="1400" dirty="0" smtClean="0">
                <a:latin typeface="Arial"/>
                <a:cs typeface="Arial"/>
              </a:rPr>
              <a:t>ADC.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4" r="7398"/>
          <a:stretch/>
        </p:blipFill>
        <p:spPr bwMode="auto">
          <a:xfrm>
            <a:off x="6143306" y="3176104"/>
            <a:ext cx="2358604" cy="1061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59" y="3176104"/>
            <a:ext cx="1374775" cy="106261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 bwMode="auto">
          <a:xfrm>
            <a:off x="6547035" y="2484140"/>
            <a:ext cx="594258" cy="59425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5892060" y="2782775"/>
            <a:ext cx="640425" cy="5457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7187460" y="2782775"/>
            <a:ext cx="3946" cy="4695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Rectangle 22"/>
          <p:cNvSpPr/>
          <p:nvPr/>
        </p:nvSpPr>
        <p:spPr>
          <a:xfrm>
            <a:off x="405660" y="2241485"/>
            <a:ext cx="4267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A </a:t>
            </a:r>
            <a:r>
              <a:rPr lang="en-US" sz="1400" dirty="0">
                <a:latin typeface="Arial"/>
                <a:cs typeface="Arial"/>
              </a:rPr>
              <a:t>fast readout algorithm </a:t>
            </a:r>
            <a:r>
              <a:rPr lang="en-US" sz="1400" dirty="0" smtClean="0">
                <a:latin typeface="Arial"/>
                <a:cs typeface="Arial"/>
              </a:rPr>
              <a:t>(</a:t>
            </a:r>
            <a:r>
              <a:rPr lang="en-US" sz="1400" b="1" dirty="0" smtClean="0">
                <a:solidFill>
                  <a:srgbClr val="FFFF00"/>
                </a:solidFill>
                <a:latin typeface="Arial"/>
                <a:cs typeface="Arial"/>
              </a:rPr>
              <a:t>CluTim</a:t>
            </a:r>
            <a:r>
              <a:rPr lang="en-US" sz="1400" dirty="0" smtClean="0">
                <a:latin typeface="Arial"/>
                <a:cs typeface="Arial"/>
              </a:rPr>
              <a:t>) for </a:t>
            </a:r>
            <a:r>
              <a:rPr lang="en-US" sz="1400" dirty="0">
                <a:latin typeface="Arial"/>
                <a:cs typeface="Arial"/>
              </a:rPr>
              <a:t>identifying, in the digitized drift chamber signals, the individual </a:t>
            </a:r>
            <a:r>
              <a:rPr lang="en-US" sz="1400" dirty="0" smtClean="0">
                <a:latin typeface="Arial"/>
                <a:cs typeface="Arial"/>
              </a:rPr>
              <a:t>ionization peaks </a:t>
            </a:r>
            <a:r>
              <a:rPr lang="en-US" sz="1400" dirty="0">
                <a:latin typeface="Arial"/>
                <a:cs typeface="Arial"/>
              </a:rPr>
              <a:t>and recording their time and amplitude has been developed as </a:t>
            </a: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VHDL/Verilog </a:t>
            </a:r>
            <a:r>
              <a:rPr lang="en-US" sz="1400" dirty="0">
                <a:latin typeface="Arial"/>
                <a:cs typeface="Arial"/>
              </a:rPr>
              <a:t>code implemented on </a:t>
            </a:r>
            <a:r>
              <a:rPr lang="en-US" sz="1400" dirty="0" smtClean="0">
                <a:latin typeface="Arial"/>
                <a:cs typeface="Arial"/>
              </a:rPr>
              <a:t>a </a:t>
            </a: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Virtex 6 </a:t>
            </a:r>
            <a:r>
              <a:rPr lang="en-US" sz="1400" b="1" dirty="0" smtClean="0">
                <a:solidFill>
                  <a:srgbClr val="FFFF00"/>
                </a:solidFill>
                <a:latin typeface="Arial"/>
                <a:cs typeface="Arial"/>
              </a:rPr>
              <a:t>FPGA</a:t>
            </a:r>
            <a:r>
              <a:rPr lang="en-US" sz="1400" dirty="0" smtClean="0">
                <a:latin typeface="Arial"/>
                <a:cs typeface="Arial"/>
              </a:rPr>
              <a:t>, which </a:t>
            </a:r>
            <a:r>
              <a:rPr lang="en-US" sz="1400" dirty="0">
                <a:latin typeface="Arial"/>
                <a:cs typeface="Arial"/>
              </a:rPr>
              <a:t>allows for a maximum input/output clock switching frequency of </a:t>
            </a: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710 MHz</a:t>
            </a:r>
            <a:r>
              <a:rPr lang="en-US" sz="1400" dirty="0">
                <a:latin typeface="Arial"/>
                <a:cs typeface="Arial"/>
              </a:rPr>
              <a:t>. The hardware setup includes also </a:t>
            </a:r>
            <a:r>
              <a:rPr lang="it-IT" sz="1400" dirty="0">
                <a:latin typeface="Arial"/>
                <a:cs typeface="Arial"/>
              </a:rPr>
              <a:t>a 12-bit monolithic </a:t>
            </a: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pipeline </a:t>
            </a:r>
            <a:r>
              <a:rPr lang="it-IT" sz="1400" b="1" dirty="0" smtClean="0">
                <a:solidFill>
                  <a:srgbClr val="FFFF00"/>
                </a:solidFill>
                <a:latin typeface="Arial"/>
                <a:cs typeface="Arial"/>
              </a:rPr>
              <a:t>sampling ADC</a:t>
            </a:r>
            <a:r>
              <a:rPr lang="it-IT" sz="1400" dirty="0" smtClean="0">
                <a:latin typeface="Arial"/>
                <a:cs typeface="Arial"/>
              </a:rPr>
              <a:t> at </a:t>
            </a:r>
            <a:r>
              <a:rPr lang="it-IT" sz="1400" dirty="0">
                <a:latin typeface="Arial"/>
                <a:cs typeface="Arial"/>
              </a:rPr>
              <a:t>conversion rates of up to </a:t>
            </a:r>
            <a:r>
              <a:rPr lang="it-IT" sz="1400" b="1" dirty="0">
                <a:solidFill>
                  <a:srgbClr val="FFFF00"/>
                </a:solidFill>
                <a:latin typeface="Arial"/>
                <a:cs typeface="Arial"/>
              </a:rPr>
              <a:t>2.0 </a:t>
            </a:r>
            <a:r>
              <a:rPr lang="it-IT" sz="1400" b="1" dirty="0" smtClean="0">
                <a:solidFill>
                  <a:srgbClr val="FFFF00"/>
                </a:solidFill>
                <a:latin typeface="Arial"/>
                <a:cs typeface="Arial"/>
              </a:rPr>
              <a:t>GSPS</a:t>
            </a:r>
            <a:r>
              <a:rPr lang="en-US" sz="1400" dirty="0" smtClean="0">
                <a:latin typeface="Arial"/>
                <a:cs typeface="Arial"/>
              </a:rPr>
              <a:t>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619875" y="4767263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latin typeface="Arial"/>
                <a:cs typeface="Arial"/>
              </a:rPr>
              <a:t>June 13, 2019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013" y="4767263"/>
            <a:ext cx="2895600" cy="273844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Arial"/>
              </a:rPr>
              <a:t>IDEA Collaboration Meeting, Bologna</a:t>
            </a:r>
            <a:endParaRPr lang="en-US" dirty="0">
              <a:cs typeface="Arial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9100" y="4767263"/>
            <a:ext cx="685800" cy="273844"/>
          </a:xfrm>
        </p:spPr>
        <p:txBody>
          <a:bodyPr/>
          <a:lstStyle/>
          <a:p>
            <a:pPr>
              <a:defRPr/>
            </a:pPr>
            <a:fld id="{FABD5628-B946-DF4D-B314-8C9F58FBE66F}" type="slidenum">
              <a:rPr lang="en-US" smtClean="0">
                <a:cs typeface="Arial"/>
              </a:rPr>
              <a:pPr>
                <a:defRPr/>
              </a:pPr>
              <a:t>6</a:t>
            </a:fld>
            <a:endParaRPr lang="en-US" dirty="0"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47471" y="4237521"/>
            <a:ext cx="1330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Xilinx ML605 </a:t>
            </a:r>
            <a:endParaRPr lang="en-US" sz="1200" dirty="0" smtClean="0"/>
          </a:p>
          <a:p>
            <a:r>
              <a:rPr lang="en-US" sz="1200" dirty="0" smtClean="0"/>
              <a:t>Evaluation </a:t>
            </a:r>
            <a:r>
              <a:rPr lang="en-US" sz="1200" dirty="0"/>
              <a:t>Board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68282" y="4237521"/>
            <a:ext cx="1330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AD9625-2.0EBZ </a:t>
            </a:r>
            <a:endParaRPr lang="en-US" sz="1200" dirty="0" smtClean="0"/>
          </a:p>
          <a:p>
            <a:r>
              <a:rPr lang="en-US" sz="1200" dirty="0" smtClean="0"/>
              <a:t>Evaluation </a:t>
            </a:r>
            <a:r>
              <a:rPr lang="en-US" sz="1200" dirty="0"/>
              <a:t>Board </a:t>
            </a:r>
          </a:p>
        </p:txBody>
      </p:sp>
    </p:spTree>
    <p:extLst>
      <p:ext uri="{BB962C8B-B14F-4D97-AF65-F5344CB8AC3E}">
        <p14:creationId xmlns:p14="http://schemas.microsoft.com/office/powerpoint/2010/main" val="278762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Example: CluTim algorithm</a:t>
            </a:r>
            <a:endParaRPr lang="en-US" sz="3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15586" y="21657265"/>
            <a:ext cx="4915613" cy="2631489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1100" dirty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Sixteen samples </a:t>
            </a:r>
            <a:r>
              <a:rPr lang="en-US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 S</a:t>
            </a:r>
            <a:r>
              <a:rPr lang="en-US" sz="1100" baseline="-300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K,X    </a:t>
            </a:r>
            <a:r>
              <a:rPr lang="en-US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at 125MHz  to the FPGA input.</a:t>
            </a:r>
            <a:endParaRPr lang="en-US" sz="1100" dirty="0">
              <a:solidFill>
                <a:srgbClr val="212121"/>
              </a:solidFill>
              <a:latin typeface="Arial"/>
              <a:ea typeface="Times New Roman" panose="02020603050405020304" pitchFamily="18" charset="0"/>
              <a:cs typeface="Arial"/>
            </a:endParaRPr>
          </a:p>
          <a:p>
            <a:pPr lvl="0"/>
            <a:endParaRPr lang="en-US" sz="1100" dirty="0" smtClean="0">
              <a:solidFill>
                <a:srgbClr val="212121"/>
              </a:solidFill>
              <a:latin typeface="Arial"/>
              <a:ea typeface="Times New Roman" panose="02020603050405020304" pitchFamily="18" charset="0"/>
              <a:cs typeface="Arial"/>
            </a:endParaRPr>
          </a:p>
          <a:p>
            <a:pPr lvl="0" algn="just"/>
            <a:r>
              <a:rPr lang="en-US" sz="1100" b="1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STEP 1</a:t>
            </a:r>
            <a:r>
              <a:rPr lang="en-US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: Of </a:t>
            </a:r>
            <a:r>
              <a:rPr lang="en-US" sz="1100" dirty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the Sixteen samples </a:t>
            </a:r>
            <a:r>
              <a:rPr lang="en-US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S</a:t>
            </a:r>
            <a:r>
              <a:rPr lang="en-US" sz="1100" baseline="-300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K,X</a:t>
            </a:r>
            <a:r>
              <a:rPr lang="en-US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 ,where </a:t>
            </a:r>
            <a:r>
              <a:rPr lang="en-US" sz="1100" dirty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K is the sample number among those available , and X is the time instant in which they are present, the functions D1</a:t>
            </a:r>
            <a:r>
              <a:rPr lang="en-US" sz="1100" baseline="-30000" dirty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K,X </a:t>
            </a:r>
            <a:r>
              <a:rPr lang="en-US" sz="1100" dirty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e D2</a:t>
            </a:r>
            <a:r>
              <a:rPr lang="en-US" sz="1100" baseline="-30000" dirty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K,X</a:t>
            </a:r>
            <a:r>
              <a:rPr lang="en-US" sz="1100" dirty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 are  calculated  with use of the </a:t>
            </a:r>
            <a:r>
              <a:rPr lang="en-US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following equations :</a:t>
            </a:r>
          </a:p>
          <a:p>
            <a:pPr lvl="0" algn="just"/>
            <a:endParaRPr lang="it-IT" sz="1100" dirty="0" smtClean="0">
              <a:solidFill>
                <a:srgbClr val="212121"/>
              </a:solidFill>
              <a:latin typeface="Arial"/>
              <a:ea typeface="Times New Roman" panose="02020603050405020304" pitchFamily="18" charset="0"/>
              <a:cs typeface="Arial"/>
            </a:endParaRPr>
          </a:p>
          <a:p>
            <a:pPr lvl="0" algn="just"/>
            <a:r>
              <a:rPr lang="it-IT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D1</a:t>
            </a:r>
            <a:r>
              <a:rPr lang="it-IT" sz="1100" baseline="-250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K,X</a:t>
            </a:r>
            <a:r>
              <a:rPr lang="it-IT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=((2*S</a:t>
            </a:r>
            <a:r>
              <a:rPr lang="it-IT" sz="1100" baseline="-250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k,X</a:t>
            </a:r>
            <a:r>
              <a:rPr lang="it-IT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-S</a:t>
            </a:r>
            <a:r>
              <a:rPr lang="it-IT" sz="1100" baseline="-250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K-1,X</a:t>
            </a:r>
            <a:r>
              <a:rPr lang="it-IT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-S</a:t>
            </a:r>
            <a:r>
              <a:rPr lang="it-IT" sz="1100" baseline="-250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K-2,X</a:t>
            </a:r>
            <a:r>
              <a:rPr lang="it-IT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)/16)*3</a:t>
            </a:r>
          </a:p>
          <a:p>
            <a:pPr lvl="0" algn="just"/>
            <a:r>
              <a:rPr lang="it-IT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D2K,X</a:t>
            </a:r>
            <a:r>
              <a:rPr lang="it-IT" sz="1100" dirty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 =((</a:t>
            </a:r>
            <a:r>
              <a:rPr lang="it-IT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2*S</a:t>
            </a:r>
            <a:r>
              <a:rPr lang="it-IT" sz="1100" baseline="-250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k,X</a:t>
            </a:r>
            <a:r>
              <a:rPr lang="it-IT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-S</a:t>
            </a:r>
            <a:r>
              <a:rPr lang="it-IT" sz="1100" baseline="-250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K-2,X</a:t>
            </a:r>
            <a:r>
              <a:rPr lang="it-IT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-S</a:t>
            </a:r>
            <a:r>
              <a:rPr lang="it-IT" sz="1100" baseline="-250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K-3,X</a:t>
            </a:r>
            <a:r>
              <a:rPr lang="it-IT" sz="1100" dirty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)/16</a:t>
            </a:r>
            <a:r>
              <a:rPr lang="it-IT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)*5</a:t>
            </a:r>
            <a:endParaRPr lang="en-US" sz="1100" dirty="0" smtClean="0">
              <a:solidFill>
                <a:srgbClr val="212121"/>
              </a:solidFill>
              <a:latin typeface="Arial"/>
              <a:ea typeface="Times New Roman" panose="02020603050405020304" pitchFamily="18" charset="0"/>
              <a:cs typeface="Arial"/>
            </a:endParaRPr>
          </a:p>
          <a:p>
            <a:pPr algn="just"/>
            <a:endParaRPr lang="en-US" sz="1100" dirty="0">
              <a:latin typeface="Arial"/>
              <a:cs typeface="Arial"/>
            </a:endParaRPr>
          </a:p>
          <a:p>
            <a:pPr algn="just"/>
            <a:r>
              <a:rPr lang="en-US" sz="1100" b="1" dirty="0">
                <a:latin typeface="Arial"/>
                <a:cs typeface="Arial"/>
              </a:rPr>
              <a:t>STEP 2: </a:t>
            </a:r>
            <a:r>
              <a:rPr lang="en-US" sz="1100" dirty="0">
                <a:latin typeface="Arial"/>
                <a:cs typeface="Arial"/>
              </a:rPr>
              <a:t>The values ​​of D1</a:t>
            </a:r>
            <a:r>
              <a:rPr lang="en-US" sz="1100" baseline="-25000" dirty="0">
                <a:latin typeface="Arial"/>
                <a:cs typeface="Arial"/>
              </a:rPr>
              <a:t>K,X</a:t>
            </a:r>
            <a:r>
              <a:rPr lang="en-US" sz="1100" dirty="0">
                <a:latin typeface="Arial"/>
                <a:cs typeface="Arial"/>
              </a:rPr>
              <a:t> and D2</a:t>
            </a:r>
            <a:r>
              <a:rPr lang="en-US" sz="1100" baseline="-25000" dirty="0">
                <a:latin typeface="Arial"/>
                <a:cs typeface="Arial"/>
              </a:rPr>
              <a:t>K,X</a:t>
            </a:r>
            <a:r>
              <a:rPr lang="en-US" sz="1100" dirty="0">
                <a:latin typeface="Arial"/>
                <a:cs typeface="Arial"/>
              </a:rPr>
              <a:t> and the differences between D1</a:t>
            </a:r>
            <a:r>
              <a:rPr lang="en-US" sz="1100" baseline="-25000" dirty="0">
                <a:latin typeface="Arial"/>
                <a:cs typeface="Arial"/>
              </a:rPr>
              <a:t>K,X </a:t>
            </a:r>
            <a:r>
              <a:rPr lang="en-US" sz="1100" dirty="0">
                <a:latin typeface="Arial"/>
                <a:cs typeface="Arial"/>
              </a:rPr>
              <a:t>and D1</a:t>
            </a:r>
            <a:r>
              <a:rPr lang="en-US" sz="1100" baseline="-25000" dirty="0">
                <a:latin typeface="Arial"/>
                <a:cs typeface="Arial"/>
              </a:rPr>
              <a:t>K-1,X </a:t>
            </a:r>
            <a:r>
              <a:rPr lang="en-US" sz="1100" dirty="0">
                <a:latin typeface="Arial"/>
                <a:cs typeface="Arial"/>
              </a:rPr>
              <a:t> and between D2</a:t>
            </a:r>
            <a:r>
              <a:rPr lang="en-US" sz="1100" baseline="-25000" dirty="0">
                <a:latin typeface="Arial"/>
                <a:cs typeface="Arial"/>
              </a:rPr>
              <a:t>K,X </a:t>
            </a:r>
            <a:r>
              <a:rPr lang="en-US" sz="1100" dirty="0">
                <a:latin typeface="Arial"/>
                <a:cs typeface="Arial"/>
              </a:rPr>
              <a:t>and  D2</a:t>
            </a:r>
            <a:r>
              <a:rPr lang="en-US" sz="1100" baseline="-25000" dirty="0">
                <a:latin typeface="Arial"/>
                <a:cs typeface="Arial"/>
              </a:rPr>
              <a:t>K-1,X</a:t>
            </a:r>
            <a:r>
              <a:rPr lang="en-US" sz="1100" dirty="0">
                <a:latin typeface="Arial"/>
                <a:cs typeface="Arial"/>
              </a:rPr>
              <a:t>  are compared with the thresholds proportional to the level of noise present </a:t>
            </a:r>
            <a:r>
              <a:rPr lang="en-US" sz="1100" dirty="0" smtClean="0">
                <a:latin typeface="Arial"/>
                <a:cs typeface="Arial"/>
              </a:rPr>
              <a:t>in </a:t>
            </a:r>
            <a:r>
              <a:rPr lang="en-US" sz="1100" dirty="0">
                <a:latin typeface="Arial"/>
                <a:cs typeface="Arial"/>
              </a:rPr>
              <a:t>the input signal.  </a:t>
            </a:r>
          </a:p>
          <a:p>
            <a:pPr algn="just"/>
            <a:endParaRPr lang="it-IT" sz="1100" dirty="0">
              <a:latin typeface="Arial"/>
              <a:cs typeface="Arial"/>
            </a:endParaRPr>
          </a:p>
          <a:p>
            <a:pPr algn="just"/>
            <a:r>
              <a:rPr lang="it-IT" sz="1100" b="1" dirty="0">
                <a:latin typeface="Arial"/>
                <a:cs typeface="Arial"/>
              </a:rPr>
              <a:t>STEP 3:</a:t>
            </a:r>
            <a:r>
              <a:rPr lang="en-US" sz="1100" b="1" dirty="0">
                <a:latin typeface="Arial"/>
                <a:cs typeface="Arial"/>
              </a:rPr>
              <a:t> </a:t>
            </a:r>
            <a:r>
              <a:rPr lang="en-US" sz="1100" dirty="0">
                <a:latin typeface="Arial"/>
                <a:cs typeface="Arial"/>
              </a:rPr>
              <a:t>In order to transfer the data in memory , the last step before being sent to an external device is to check that there are no adjacent </a:t>
            </a:r>
            <a:r>
              <a:rPr lang="en-US" sz="1100" dirty="0" smtClean="0">
                <a:latin typeface="Arial"/>
                <a:cs typeface="Arial"/>
              </a:rPr>
              <a:t>peaks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267986" y="21809665"/>
            <a:ext cx="4915613" cy="2631489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1100" dirty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Sixteen samples </a:t>
            </a:r>
            <a:r>
              <a:rPr lang="en-US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 S</a:t>
            </a:r>
            <a:r>
              <a:rPr lang="en-US" sz="1100" baseline="-300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K,X    </a:t>
            </a:r>
            <a:r>
              <a:rPr lang="en-US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at 125MHz  to the FPGA input.</a:t>
            </a:r>
            <a:endParaRPr lang="en-US" sz="1100" dirty="0">
              <a:solidFill>
                <a:srgbClr val="212121"/>
              </a:solidFill>
              <a:latin typeface="Arial"/>
              <a:ea typeface="Times New Roman" panose="02020603050405020304" pitchFamily="18" charset="0"/>
              <a:cs typeface="Arial"/>
            </a:endParaRPr>
          </a:p>
          <a:p>
            <a:pPr lvl="0"/>
            <a:endParaRPr lang="en-US" sz="1100" dirty="0" smtClean="0">
              <a:solidFill>
                <a:srgbClr val="212121"/>
              </a:solidFill>
              <a:latin typeface="Arial"/>
              <a:ea typeface="Times New Roman" panose="02020603050405020304" pitchFamily="18" charset="0"/>
              <a:cs typeface="Arial"/>
            </a:endParaRPr>
          </a:p>
          <a:p>
            <a:pPr lvl="0" algn="just"/>
            <a:r>
              <a:rPr lang="en-US" sz="1100" b="1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STEP 1</a:t>
            </a:r>
            <a:r>
              <a:rPr lang="en-US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: Of </a:t>
            </a:r>
            <a:r>
              <a:rPr lang="en-US" sz="1100" dirty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the Sixteen samples </a:t>
            </a:r>
            <a:r>
              <a:rPr lang="en-US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S</a:t>
            </a:r>
            <a:r>
              <a:rPr lang="en-US" sz="1100" baseline="-300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K,X</a:t>
            </a:r>
            <a:r>
              <a:rPr lang="en-US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 ,where </a:t>
            </a:r>
            <a:r>
              <a:rPr lang="en-US" sz="1100" dirty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K is the sample number among those available , and X is the time instant in which they are present, the functions D1</a:t>
            </a:r>
            <a:r>
              <a:rPr lang="en-US" sz="1100" baseline="-30000" dirty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K,X </a:t>
            </a:r>
            <a:r>
              <a:rPr lang="en-US" sz="1100" dirty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e D2</a:t>
            </a:r>
            <a:r>
              <a:rPr lang="en-US" sz="1100" baseline="-30000" dirty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K,X</a:t>
            </a:r>
            <a:r>
              <a:rPr lang="en-US" sz="1100" dirty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 are  calculated  with use of the </a:t>
            </a:r>
            <a:r>
              <a:rPr lang="en-US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following equations :</a:t>
            </a:r>
          </a:p>
          <a:p>
            <a:pPr lvl="0" algn="just"/>
            <a:endParaRPr lang="it-IT" sz="1100" dirty="0" smtClean="0">
              <a:solidFill>
                <a:srgbClr val="212121"/>
              </a:solidFill>
              <a:latin typeface="Arial"/>
              <a:ea typeface="Times New Roman" panose="02020603050405020304" pitchFamily="18" charset="0"/>
              <a:cs typeface="Arial"/>
            </a:endParaRPr>
          </a:p>
          <a:p>
            <a:pPr lvl="0" algn="just"/>
            <a:r>
              <a:rPr lang="it-IT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D1</a:t>
            </a:r>
            <a:r>
              <a:rPr lang="it-IT" sz="1100" baseline="-250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K,X</a:t>
            </a:r>
            <a:r>
              <a:rPr lang="it-IT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=((2*S</a:t>
            </a:r>
            <a:r>
              <a:rPr lang="it-IT" sz="1100" baseline="-250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k,X</a:t>
            </a:r>
            <a:r>
              <a:rPr lang="it-IT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-S</a:t>
            </a:r>
            <a:r>
              <a:rPr lang="it-IT" sz="1100" baseline="-250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K-1,X</a:t>
            </a:r>
            <a:r>
              <a:rPr lang="it-IT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-S</a:t>
            </a:r>
            <a:r>
              <a:rPr lang="it-IT" sz="1100" baseline="-250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K-2,X</a:t>
            </a:r>
            <a:r>
              <a:rPr lang="it-IT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)/16)*3</a:t>
            </a:r>
          </a:p>
          <a:p>
            <a:pPr lvl="0" algn="just"/>
            <a:r>
              <a:rPr lang="it-IT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D2K,X</a:t>
            </a:r>
            <a:r>
              <a:rPr lang="it-IT" sz="1100" dirty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 =((</a:t>
            </a:r>
            <a:r>
              <a:rPr lang="it-IT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2*S</a:t>
            </a:r>
            <a:r>
              <a:rPr lang="it-IT" sz="1100" baseline="-250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k,X</a:t>
            </a:r>
            <a:r>
              <a:rPr lang="it-IT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-S</a:t>
            </a:r>
            <a:r>
              <a:rPr lang="it-IT" sz="1100" baseline="-250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K-2,X</a:t>
            </a:r>
            <a:r>
              <a:rPr lang="it-IT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-S</a:t>
            </a:r>
            <a:r>
              <a:rPr lang="it-IT" sz="1100" baseline="-250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K-3,X</a:t>
            </a:r>
            <a:r>
              <a:rPr lang="it-IT" sz="1100" dirty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)/16</a:t>
            </a:r>
            <a:r>
              <a:rPr lang="it-IT" sz="1100" dirty="0" smtClean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)*5</a:t>
            </a:r>
            <a:endParaRPr lang="en-US" sz="1100" dirty="0" smtClean="0">
              <a:solidFill>
                <a:srgbClr val="212121"/>
              </a:solidFill>
              <a:latin typeface="Arial"/>
              <a:ea typeface="Times New Roman" panose="02020603050405020304" pitchFamily="18" charset="0"/>
              <a:cs typeface="Arial"/>
            </a:endParaRPr>
          </a:p>
          <a:p>
            <a:pPr algn="just"/>
            <a:endParaRPr lang="en-US" sz="1100" dirty="0">
              <a:latin typeface="Arial"/>
              <a:cs typeface="Arial"/>
            </a:endParaRPr>
          </a:p>
          <a:p>
            <a:pPr algn="just"/>
            <a:r>
              <a:rPr lang="en-US" sz="1100" b="1" dirty="0">
                <a:latin typeface="Arial"/>
                <a:cs typeface="Arial"/>
              </a:rPr>
              <a:t>STEP 2: </a:t>
            </a:r>
            <a:r>
              <a:rPr lang="en-US" sz="1100" dirty="0">
                <a:latin typeface="Arial"/>
                <a:cs typeface="Arial"/>
              </a:rPr>
              <a:t>The values ​​of D1</a:t>
            </a:r>
            <a:r>
              <a:rPr lang="en-US" sz="1100" baseline="-25000" dirty="0">
                <a:latin typeface="Arial"/>
                <a:cs typeface="Arial"/>
              </a:rPr>
              <a:t>K,X</a:t>
            </a:r>
            <a:r>
              <a:rPr lang="en-US" sz="1100" dirty="0">
                <a:latin typeface="Arial"/>
                <a:cs typeface="Arial"/>
              </a:rPr>
              <a:t> and D2</a:t>
            </a:r>
            <a:r>
              <a:rPr lang="en-US" sz="1100" baseline="-25000" dirty="0">
                <a:latin typeface="Arial"/>
                <a:cs typeface="Arial"/>
              </a:rPr>
              <a:t>K,X</a:t>
            </a:r>
            <a:r>
              <a:rPr lang="en-US" sz="1100" dirty="0">
                <a:latin typeface="Arial"/>
                <a:cs typeface="Arial"/>
              </a:rPr>
              <a:t> and the differences between D1</a:t>
            </a:r>
            <a:r>
              <a:rPr lang="en-US" sz="1100" baseline="-25000" dirty="0">
                <a:latin typeface="Arial"/>
                <a:cs typeface="Arial"/>
              </a:rPr>
              <a:t>K,X </a:t>
            </a:r>
            <a:r>
              <a:rPr lang="en-US" sz="1100" dirty="0">
                <a:latin typeface="Arial"/>
                <a:cs typeface="Arial"/>
              </a:rPr>
              <a:t>and D1</a:t>
            </a:r>
            <a:r>
              <a:rPr lang="en-US" sz="1100" baseline="-25000" dirty="0">
                <a:latin typeface="Arial"/>
                <a:cs typeface="Arial"/>
              </a:rPr>
              <a:t>K-1,X </a:t>
            </a:r>
            <a:r>
              <a:rPr lang="en-US" sz="1100" dirty="0">
                <a:latin typeface="Arial"/>
                <a:cs typeface="Arial"/>
              </a:rPr>
              <a:t> and between D2</a:t>
            </a:r>
            <a:r>
              <a:rPr lang="en-US" sz="1100" baseline="-25000" dirty="0">
                <a:latin typeface="Arial"/>
                <a:cs typeface="Arial"/>
              </a:rPr>
              <a:t>K,X </a:t>
            </a:r>
            <a:r>
              <a:rPr lang="en-US" sz="1100" dirty="0">
                <a:latin typeface="Arial"/>
                <a:cs typeface="Arial"/>
              </a:rPr>
              <a:t>and  D2</a:t>
            </a:r>
            <a:r>
              <a:rPr lang="en-US" sz="1100" baseline="-25000" dirty="0">
                <a:latin typeface="Arial"/>
                <a:cs typeface="Arial"/>
              </a:rPr>
              <a:t>K-1,X</a:t>
            </a:r>
            <a:r>
              <a:rPr lang="en-US" sz="1100" dirty="0">
                <a:latin typeface="Arial"/>
                <a:cs typeface="Arial"/>
              </a:rPr>
              <a:t>  are compared with the thresholds proportional to the level of noise present </a:t>
            </a:r>
            <a:r>
              <a:rPr lang="en-US" sz="1100" dirty="0" smtClean="0">
                <a:latin typeface="Arial"/>
                <a:cs typeface="Arial"/>
              </a:rPr>
              <a:t>in </a:t>
            </a:r>
            <a:r>
              <a:rPr lang="en-US" sz="1100" dirty="0">
                <a:latin typeface="Arial"/>
                <a:cs typeface="Arial"/>
              </a:rPr>
              <a:t>the input signal.  </a:t>
            </a:r>
          </a:p>
          <a:p>
            <a:pPr algn="just"/>
            <a:endParaRPr lang="it-IT" sz="1100" dirty="0">
              <a:latin typeface="Arial"/>
              <a:cs typeface="Arial"/>
            </a:endParaRPr>
          </a:p>
          <a:p>
            <a:pPr algn="just"/>
            <a:r>
              <a:rPr lang="it-IT" sz="1100" b="1" dirty="0">
                <a:latin typeface="Arial"/>
                <a:cs typeface="Arial"/>
              </a:rPr>
              <a:t>STEP 3:</a:t>
            </a:r>
            <a:r>
              <a:rPr lang="en-US" sz="1100" b="1" dirty="0">
                <a:latin typeface="Arial"/>
                <a:cs typeface="Arial"/>
              </a:rPr>
              <a:t> </a:t>
            </a:r>
            <a:r>
              <a:rPr lang="en-US" sz="1100" dirty="0">
                <a:latin typeface="Arial"/>
                <a:cs typeface="Arial"/>
              </a:rPr>
              <a:t>In order to transfer the data in memory , the last step before being sent to an external device is to check that there are no adjacent </a:t>
            </a:r>
            <a:r>
              <a:rPr lang="en-US" sz="1100" dirty="0" smtClean="0">
                <a:latin typeface="Arial"/>
                <a:cs typeface="Arial"/>
              </a:rPr>
              <a:t>peaks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200" y="1214667"/>
            <a:ext cx="8991600" cy="3785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At </a:t>
            </a:r>
            <a:r>
              <a:rPr lang="en-US" sz="1200" dirty="0">
                <a:latin typeface="Arial"/>
                <a:cs typeface="Arial"/>
              </a:rPr>
              <a:t>the beginning of the signal processing procedure, a counter starts </a:t>
            </a:r>
            <a:r>
              <a:rPr lang="en-US" sz="1200" dirty="0" smtClean="0">
                <a:latin typeface="Arial"/>
                <a:cs typeface="Arial"/>
              </a:rPr>
              <a:t>to count, </a:t>
            </a:r>
            <a:r>
              <a:rPr lang="en-US" sz="1200" dirty="0">
                <a:latin typeface="Arial"/>
                <a:cs typeface="Arial"/>
              </a:rPr>
              <a:t>providing the timing information related to the signal under </a:t>
            </a:r>
            <a:r>
              <a:rPr lang="en-US" sz="1200" dirty="0" smtClean="0">
                <a:latin typeface="Arial"/>
                <a:cs typeface="Arial"/>
              </a:rPr>
              <a:t>scrutiny. The </a:t>
            </a:r>
            <a:r>
              <a:rPr lang="en-US" sz="1200" dirty="0">
                <a:latin typeface="Arial"/>
                <a:cs typeface="Arial"/>
              </a:rPr>
              <a:t>determination of a peak is done by relating the </a:t>
            </a:r>
            <a:r>
              <a:rPr lang="en-US" sz="1200" dirty="0" smtClean="0">
                <a:latin typeface="Arial"/>
                <a:cs typeface="Arial"/>
              </a:rPr>
              <a:t>i-th </a:t>
            </a:r>
            <a:r>
              <a:rPr lang="en-US" sz="1200" dirty="0">
                <a:latin typeface="Arial"/>
                <a:cs typeface="Arial"/>
              </a:rPr>
              <a:t>sampled bin to </a:t>
            </a:r>
            <a:r>
              <a:rPr lang="en-US" sz="1200" dirty="0" smtClean="0">
                <a:latin typeface="Arial"/>
                <a:cs typeface="Arial"/>
              </a:rPr>
              <a:t>a number n </a:t>
            </a:r>
            <a:r>
              <a:rPr lang="en-US" sz="1200" dirty="0">
                <a:latin typeface="Arial"/>
                <a:cs typeface="Arial"/>
              </a:rPr>
              <a:t>of preceding bins, where </a:t>
            </a:r>
            <a:r>
              <a:rPr lang="en-US" sz="1200" dirty="0" smtClean="0">
                <a:latin typeface="Arial"/>
                <a:cs typeface="Arial"/>
              </a:rPr>
              <a:t>n </a:t>
            </a:r>
            <a:r>
              <a:rPr lang="en-US" sz="1200" dirty="0">
                <a:latin typeface="Arial"/>
                <a:cs typeface="Arial"/>
              </a:rPr>
              <a:t>is </a:t>
            </a:r>
            <a:r>
              <a:rPr lang="en-US" sz="1200" dirty="0" smtClean="0">
                <a:latin typeface="Arial"/>
                <a:cs typeface="Arial"/>
              </a:rPr>
              <a:t>related </a:t>
            </a:r>
            <a:r>
              <a:rPr lang="en-US" sz="1200" dirty="0">
                <a:latin typeface="Arial"/>
                <a:cs typeface="Arial"/>
              </a:rPr>
              <a:t>to the rise </a:t>
            </a:r>
            <a:r>
              <a:rPr lang="en-US" sz="1200" dirty="0" smtClean="0">
                <a:latin typeface="Arial"/>
                <a:cs typeface="Arial"/>
              </a:rPr>
              <a:t>times of </a:t>
            </a:r>
            <a:r>
              <a:rPr lang="en-US" sz="1200" dirty="0">
                <a:latin typeface="Arial"/>
                <a:cs typeface="Arial"/>
              </a:rPr>
              <a:t>the signal peak. </a:t>
            </a:r>
            <a:r>
              <a:rPr lang="en-US" sz="1200" dirty="0" smtClean="0">
                <a:latin typeface="Arial"/>
                <a:cs typeface="Arial"/>
              </a:rPr>
              <a:t>Once a peak is found, it is sent to pipeline memories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which are are </a:t>
            </a:r>
            <a:r>
              <a:rPr lang="en-US" sz="1200" dirty="0">
                <a:latin typeface="Arial"/>
                <a:cs typeface="Arial"/>
              </a:rPr>
              <a:t>continuously filled as new peaks are found. When a trigger signal occurs at time t</a:t>
            </a:r>
            <a:r>
              <a:rPr lang="en-US" sz="1200" baseline="-25000" dirty="0">
                <a:latin typeface="Arial"/>
                <a:cs typeface="Arial"/>
              </a:rPr>
              <a:t>0</a:t>
            </a:r>
            <a:r>
              <a:rPr lang="en-US" sz="1200" dirty="0">
                <a:latin typeface="Arial"/>
                <a:cs typeface="Arial"/>
              </a:rPr>
              <a:t>, the reading procedure is enabled and only the data relative to the found peaks in the [t</a:t>
            </a:r>
            <a:r>
              <a:rPr lang="en-US" sz="1200" baseline="-25000" dirty="0">
                <a:latin typeface="Arial"/>
                <a:cs typeface="Arial"/>
              </a:rPr>
              <a:t>0</a:t>
            </a:r>
            <a:r>
              <a:rPr lang="en-US" sz="1200" dirty="0">
                <a:latin typeface="Arial"/>
                <a:cs typeface="Arial"/>
              </a:rPr>
              <a:t>; t</a:t>
            </a:r>
            <a:r>
              <a:rPr lang="en-US" sz="1200" baseline="-25000" dirty="0">
                <a:latin typeface="Arial"/>
                <a:cs typeface="Arial"/>
              </a:rPr>
              <a:t>0</a:t>
            </a:r>
            <a:r>
              <a:rPr lang="en-US" sz="1200" dirty="0">
                <a:latin typeface="Arial"/>
                <a:cs typeface="Arial"/>
              </a:rPr>
              <a:t> + t</a:t>
            </a:r>
            <a:r>
              <a:rPr lang="en-US" sz="1200" baseline="-25000" dirty="0">
                <a:latin typeface="Arial"/>
                <a:cs typeface="Arial"/>
              </a:rPr>
              <a:t>max</a:t>
            </a:r>
            <a:r>
              <a:rPr lang="en-US" sz="1200" dirty="0">
                <a:latin typeface="Arial"/>
                <a:cs typeface="Arial"/>
              </a:rPr>
              <a:t>] time interval are transferred to an external </a:t>
            </a:r>
            <a:r>
              <a:rPr lang="en-US" sz="1200" dirty="0" smtClean="0">
                <a:latin typeface="Arial"/>
                <a:cs typeface="Arial"/>
              </a:rPr>
              <a:t>device</a:t>
            </a:r>
          </a:p>
          <a:p>
            <a:endParaRPr lang="en-US" sz="1200" dirty="0">
              <a:latin typeface="Arial"/>
              <a:cs typeface="Arial"/>
            </a:endParaRPr>
          </a:p>
          <a:p>
            <a:endParaRPr lang="en-US" sz="1200" dirty="0" smtClean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endParaRPr lang="en-US" sz="1200" dirty="0" smtClean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endParaRPr lang="en-US" sz="1200" dirty="0" smtClean="0">
              <a:latin typeface="Arial"/>
              <a:cs typeface="Arial"/>
            </a:endParaRPr>
          </a:p>
          <a:p>
            <a:endParaRPr lang="en-US" sz="1200" dirty="0" smtClean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endParaRPr lang="en-US" sz="1200" dirty="0" smtClean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endParaRPr lang="en-US" sz="1200" dirty="0" smtClean="0">
              <a:latin typeface="Arial"/>
              <a:cs typeface="Arial"/>
            </a:endParaRPr>
          </a:p>
          <a:p>
            <a:endParaRPr lang="en-US" sz="1200" dirty="0" smtClean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1200" i="1" dirty="0" smtClean="0">
                <a:latin typeface="Arial"/>
                <a:cs typeface="Arial"/>
              </a:rPr>
              <a:t> Input signal</a:t>
            </a:r>
            <a:r>
              <a:rPr lang="en-US" sz="1200" i="1" dirty="0">
                <a:latin typeface="Arial"/>
                <a:cs typeface="Arial"/>
              </a:rPr>
              <a:t>, values of the auxiliary functions </a:t>
            </a:r>
            <a:r>
              <a:rPr lang="en-US" sz="1200" i="1" dirty="0" smtClean="0">
                <a:latin typeface="Arial"/>
                <a:cs typeface="Arial"/>
              </a:rPr>
              <a:t>and found peaks.     				 Efficiency and fake rate</a:t>
            </a:r>
          </a:p>
          <a:p>
            <a:endParaRPr lang="en-US" sz="1200" dirty="0">
              <a:latin typeface="Arial"/>
              <a:cs typeface="Arial"/>
            </a:endParaRPr>
          </a:p>
        </p:txBody>
      </p:sp>
      <p:pic>
        <p:nvPicPr>
          <p:cNvPr id="32" name="Picture 3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6" t="6848" r="8954" b="4457"/>
          <a:stretch/>
        </p:blipFill>
        <p:spPr bwMode="auto">
          <a:xfrm>
            <a:off x="140907" y="2268208"/>
            <a:ext cx="4410263" cy="22759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r="6931"/>
          <a:stretch/>
        </p:blipFill>
        <p:spPr bwMode="auto">
          <a:xfrm>
            <a:off x="4611387" y="2268207"/>
            <a:ext cx="4413789" cy="2279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619875" y="4767263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latin typeface="Arial"/>
                <a:cs typeface="Arial"/>
              </a:rPr>
              <a:t>June 13, 2019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013" y="4767263"/>
            <a:ext cx="2895600" cy="273844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Arial"/>
              </a:rPr>
              <a:t>IDEA Collaboration Meeting, Bologna</a:t>
            </a:r>
            <a:endParaRPr lang="en-US" dirty="0">
              <a:cs typeface="Arial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9100" y="4767263"/>
            <a:ext cx="685800" cy="273844"/>
          </a:xfrm>
        </p:spPr>
        <p:txBody>
          <a:bodyPr/>
          <a:lstStyle/>
          <a:p>
            <a:pPr>
              <a:defRPr/>
            </a:pPr>
            <a:fld id="{FABD5628-B946-DF4D-B314-8C9F58FBE66F}" type="slidenum">
              <a:rPr lang="en-US" smtClean="0">
                <a:cs typeface="Arial"/>
              </a:rPr>
              <a:pPr>
                <a:defRPr/>
              </a:pPr>
              <a:t>7</a:t>
            </a:fld>
            <a:endParaRPr lang="en-US" dirty="0"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42435" y="784893"/>
            <a:ext cx="3801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800" i="1" dirty="0" smtClean="0">
                <a:solidFill>
                  <a:srgbClr val="66CCFF"/>
                </a:solidFill>
                <a:latin typeface="Arial"/>
                <a:cs typeface="Arial"/>
              </a:rPr>
              <a:t>The </a:t>
            </a:r>
            <a:r>
              <a:rPr lang="en-US" sz="800" i="1" dirty="0">
                <a:solidFill>
                  <a:srgbClr val="66CCFF"/>
                </a:solidFill>
                <a:latin typeface="Arial"/>
                <a:cs typeface="Arial"/>
              </a:rPr>
              <a:t>Use of FPGA in Drift Chambers for High Energy Physics </a:t>
            </a:r>
            <a:r>
              <a:rPr lang="en-US" sz="800" i="1" dirty="0" smtClean="0">
                <a:solidFill>
                  <a:srgbClr val="66CCFF"/>
                </a:solidFill>
                <a:latin typeface="Arial"/>
                <a:cs typeface="Arial"/>
              </a:rPr>
              <a:t>Experiments</a:t>
            </a:r>
          </a:p>
          <a:p>
            <a:r>
              <a:rPr lang="en-US" sz="800" i="1" dirty="0" smtClean="0">
                <a:solidFill>
                  <a:srgbClr val="66CCFF"/>
                </a:solidFill>
                <a:latin typeface="Arial"/>
                <a:cs typeface="Arial"/>
              </a:rPr>
              <a:t>	Field Programmable </a:t>
            </a:r>
            <a:r>
              <a:rPr lang="en-US" sz="800" i="1" dirty="0">
                <a:solidFill>
                  <a:srgbClr val="66CCFF"/>
                </a:solidFill>
                <a:latin typeface="Arial"/>
                <a:cs typeface="Arial"/>
              </a:rPr>
              <a:t>Gate </a:t>
            </a:r>
            <a:r>
              <a:rPr lang="en-US" sz="800" i="1" dirty="0" smtClean="0">
                <a:solidFill>
                  <a:srgbClr val="66CCFF"/>
                </a:solidFill>
                <a:latin typeface="Arial"/>
                <a:cs typeface="Arial"/>
              </a:rPr>
              <a:t>Array, </a:t>
            </a:r>
            <a:r>
              <a:rPr lang="en-US" sz="800" i="1" dirty="0">
                <a:solidFill>
                  <a:srgbClr val="66CCFF"/>
                </a:solidFill>
                <a:latin typeface="Arial"/>
                <a:cs typeface="Arial"/>
              </a:rPr>
              <a:t>May </a:t>
            </a:r>
            <a:r>
              <a:rPr lang="en-US" sz="800" i="1" dirty="0" smtClean="0">
                <a:solidFill>
                  <a:srgbClr val="66CCFF"/>
                </a:solidFill>
                <a:latin typeface="Arial"/>
                <a:cs typeface="Arial"/>
              </a:rPr>
              <a:t>2017, </a:t>
            </a:r>
            <a:r>
              <a:rPr lang="en-US" sz="800" i="1" dirty="0">
                <a:solidFill>
                  <a:srgbClr val="66CCFF"/>
                </a:solidFill>
                <a:latin typeface="Arial"/>
                <a:cs typeface="Arial"/>
              </a:rPr>
              <a:t>ISBN 978-953-51-3207-</a:t>
            </a:r>
            <a:r>
              <a:rPr lang="en-US" sz="800" i="1" dirty="0" smtClean="0">
                <a:solidFill>
                  <a:srgbClr val="66CCFF"/>
                </a:solidFill>
                <a:latin typeface="Arial"/>
                <a:cs typeface="Arial"/>
              </a:rPr>
              <a:t>3</a:t>
            </a:r>
          </a:p>
          <a:p>
            <a:pPr marL="171450" indent="-171450">
              <a:buFont typeface="Arial"/>
              <a:buChar char="•"/>
            </a:pPr>
            <a:r>
              <a:rPr lang="it-IT" sz="800" i="1" dirty="0">
                <a:solidFill>
                  <a:srgbClr val="66CCFF"/>
                </a:solidFill>
                <a:latin typeface="Arial"/>
                <a:cs typeface="Arial"/>
              </a:rPr>
              <a:t>G. Chiarello et al 2017 JINST 12 </a:t>
            </a:r>
            <a:r>
              <a:rPr lang="it-IT" sz="800" i="1" dirty="0" smtClean="0">
                <a:solidFill>
                  <a:srgbClr val="66CCFF"/>
                </a:solidFill>
                <a:latin typeface="Arial"/>
                <a:cs typeface="Arial"/>
              </a:rPr>
              <a:t>C03056</a:t>
            </a:r>
            <a:endParaRPr lang="it-IT" sz="800" i="1" dirty="0">
              <a:solidFill>
                <a:srgbClr val="66CC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134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" y="722316"/>
            <a:ext cx="8763000" cy="43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Z decays:</a:t>
            </a:r>
          </a:p>
          <a:p>
            <a:r>
              <a:rPr lang="en-US" b="1" dirty="0" smtClean="0">
                <a:latin typeface="Arial"/>
                <a:cs typeface="Arial"/>
              </a:rPr>
              <a:t> 	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r>
              <a:rPr lang="en-US" sz="1400" baseline="30000" dirty="0" smtClean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 events/s × 20 tracks/event × 130 cells/track × 50 peaks/cell × 2 bytes/peak </a:t>
            </a:r>
            <a:r>
              <a:rPr lang="en-US" sz="1600" b="1" dirty="0" smtClean="0">
                <a:solidFill>
                  <a:srgbClr val="FFFF00"/>
                </a:solidFill>
                <a:latin typeface="Arial"/>
                <a:ea typeface="ＭＳ ゴシック"/>
                <a:cs typeface="Arial"/>
              </a:rPr>
              <a:t>≅ </a:t>
            </a:r>
            <a:r>
              <a:rPr lang="en-US" sz="1600" b="1" dirty="0" smtClean="0">
                <a:solidFill>
                  <a:srgbClr val="3AFF31"/>
                </a:solidFill>
                <a:latin typeface="Arial"/>
                <a:ea typeface="ＭＳ ゴシック"/>
                <a:cs typeface="Arial"/>
              </a:rPr>
              <a:t>25 Gb/s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γγ </a:t>
            </a:r>
            <a:r>
              <a:rPr lang="en-US" b="1" dirty="0" smtClean="0">
                <a:latin typeface="Arial"/>
                <a:cs typeface="Arial"/>
                <a:sym typeface="Wingdings"/>
              </a:rPr>
              <a:t> hadrons</a:t>
            </a:r>
            <a:r>
              <a:rPr lang="en-US" b="1" dirty="0" smtClean="0">
                <a:latin typeface="Arial"/>
                <a:cs typeface="Arial"/>
              </a:rPr>
              <a:t>:</a:t>
            </a:r>
            <a:endParaRPr lang="en-US" b="1" dirty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smtClean="0">
                <a:latin typeface="Arial"/>
                <a:cs typeface="Arial"/>
              </a:rPr>
              <a:t>	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3×10</a:t>
            </a:r>
            <a:r>
              <a:rPr lang="en-US" sz="1400" baseline="30000" dirty="0" smtClean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events/s × 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10 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tracks/event × 130 cells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/track 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× 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50 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peaks/cell × 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2 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bytes/peak </a:t>
            </a:r>
            <a:r>
              <a:rPr lang="en-US" sz="1600" b="1" dirty="0" smtClean="0">
                <a:solidFill>
                  <a:srgbClr val="FFFF00"/>
                </a:solidFill>
                <a:latin typeface="Arial"/>
                <a:ea typeface="ＭＳ ゴシック"/>
                <a:cs typeface="Arial"/>
              </a:rPr>
              <a:t>≅ </a:t>
            </a:r>
            <a:r>
              <a:rPr lang="en-US" sz="1600" b="1" dirty="0" smtClean="0">
                <a:solidFill>
                  <a:srgbClr val="3AFF31"/>
                </a:solidFill>
                <a:latin typeface="Arial"/>
                <a:ea typeface="ＭＳ ゴシック"/>
                <a:cs typeface="Arial"/>
              </a:rPr>
              <a:t>4 </a:t>
            </a:r>
            <a:r>
              <a:rPr lang="en-US" sz="1600" b="1" dirty="0">
                <a:solidFill>
                  <a:srgbClr val="3AFF31"/>
                </a:solidFill>
                <a:latin typeface="Arial"/>
                <a:ea typeface="ＭＳ ゴシック"/>
                <a:cs typeface="Arial"/>
              </a:rPr>
              <a:t>Gb/s</a:t>
            </a:r>
            <a:endParaRPr lang="en-US" sz="1600" b="1" dirty="0">
              <a:solidFill>
                <a:srgbClr val="3AFF3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Bhabha:</a:t>
            </a:r>
            <a:endParaRPr lang="en-US" b="1" dirty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smtClean="0">
                <a:latin typeface="Arial"/>
                <a:cs typeface="Arial"/>
              </a:rPr>
              <a:t>	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5×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r>
              <a:rPr lang="en-US" sz="1400" baseline="30000" dirty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 events/s × 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2 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tracks/event × 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0 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cells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/track 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× 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50 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peaks/cell × 2 bytes/peak </a:t>
            </a:r>
            <a:r>
              <a:rPr lang="en-US" sz="1600" b="1" dirty="0" smtClean="0">
                <a:solidFill>
                  <a:srgbClr val="FFFF00"/>
                </a:solidFill>
                <a:latin typeface="Arial"/>
                <a:ea typeface="ＭＳ ゴシック"/>
                <a:cs typeface="Arial"/>
              </a:rPr>
              <a:t>≅ </a:t>
            </a:r>
            <a:r>
              <a:rPr lang="en-US" sz="1600" b="1" dirty="0" smtClean="0">
                <a:solidFill>
                  <a:srgbClr val="3AFF31"/>
                </a:solidFill>
                <a:latin typeface="Arial"/>
                <a:ea typeface="ＭＳ ゴシック"/>
                <a:cs typeface="Arial"/>
              </a:rPr>
              <a:t>0 </a:t>
            </a:r>
            <a:r>
              <a:rPr lang="en-US" sz="1600" b="1" dirty="0">
                <a:solidFill>
                  <a:srgbClr val="3AFF31"/>
                </a:solidFill>
                <a:latin typeface="Arial"/>
                <a:ea typeface="ＭＳ ゴシック"/>
                <a:cs typeface="Arial"/>
              </a:rPr>
              <a:t>Gb/s</a:t>
            </a:r>
            <a:endParaRPr lang="en-US" sz="1600" b="1" dirty="0">
              <a:solidFill>
                <a:srgbClr val="3AFF3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Beam noise </a:t>
            </a:r>
            <a:r>
              <a:rPr lang="en-US" dirty="0" smtClean="0">
                <a:latin typeface="Arial"/>
                <a:cs typeface="Arial"/>
              </a:rPr>
              <a:t>(assume 2.5% occupancy)</a:t>
            </a:r>
            <a:r>
              <a:rPr lang="en-US" b="1" dirty="0" smtClean="0">
                <a:latin typeface="Arial"/>
                <a:cs typeface="Arial"/>
              </a:rPr>
              <a:t>:</a:t>
            </a:r>
            <a:endParaRPr lang="en-US" b="1" dirty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latin typeface="Arial"/>
                <a:cs typeface="Arial"/>
              </a:rPr>
              <a:t>	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2×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r>
              <a:rPr lang="en-US" sz="1400" baseline="30000" dirty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 events/s × 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1.5×10</a:t>
            </a:r>
            <a:r>
              <a:rPr lang="en-US" sz="1400" baseline="30000" dirty="0" smtClean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cells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/event × a few 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peaks/cell × 2 bytes/peak </a:t>
            </a:r>
            <a:r>
              <a:rPr lang="en-US" sz="1600" b="1" dirty="0" smtClean="0">
                <a:solidFill>
                  <a:srgbClr val="FFFF00"/>
                </a:solidFill>
                <a:latin typeface="Arial"/>
                <a:ea typeface="ＭＳ ゴシック"/>
                <a:cs typeface="Arial"/>
              </a:rPr>
              <a:t>≅ </a:t>
            </a:r>
            <a:r>
              <a:rPr lang="en-US" sz="1600" b="1" dirty="0" smtClean="0">
                <a:solidFill>
                  <a:srgbClr val="3AFF31"/>
                </a:solidFill>
                <a:latin typeface="Arial"/>
                <a:ea typeface="ＭＳ ゴシック"/>
                <a:cs typeface="Arial"/>
              </a:rPr>
              <a:t>0 </a:t>
            </a:r>
            <a:r>
              <a:rPr lang="en-US" sz="1600" b="1" dirty="0">
                <a:solidFill>
                  <a:srgbClr val="3AFF31"/>
                </a:solidFill>
                <a:latin typeface="Arial"/>
                <a:ea typeface="ＭＳ ゴシック"/>
                <a:cs typeface="Arial"/>
              </a:rPr>
              <a:t>Gb/s</a:t>
            </a:r>
            <a:endParaRPr lang="en-US" sz="1600" b="1" dirty="0">
              <a:solidFill>
                <a:srgbClr val="3AFF3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Isolated peaks </a:t>
            </a: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>
                <a:latin typeface="Arial"/>
                <a:cs typeface="Arial"/>
              </a:rPr>
              <a:t>assume </a:t>
            </a:r>
            <a:r>
              <a:rPr lang="en-US" dirty="0" smtClean="0">
                <a:latin typeface="Arial"/>
                <a:cs typeface="Arial"/>
              </a:rPr>
              <a:t>2.5</a:t>
            </a:r>
            <a:r>
              <a:rPr lang="en-US" dirty="0">
                <a:latin typeface="Arial"/>
                <a:cs typeface="Arial"/>
              </a:rPr>
              <a:t>% occupancy)</a:t>
            </a:r>
            <a:r>
              <a:rPr lang="en-US" b="1" dirty="0">
                <a:latin typeface="Arial"/>
                <a:cs typeface="Arial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Arial"/>
                <a:cs typeface="Arial"/>
              </a:rPr>
              <a:t>	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2×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r>
              <a:rPr lang="en-US" sz="1400" baseline="30000" dirty="0" smtClean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events/s × 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1.5×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r>
              <a:rPr lang="en-US" sz="1400" baseline="30000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 cells/event × 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a few peaks/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cell × 2 bytes/peak </a:t>
            </a:r>
            <a:r>
              <a:rPr lang="en-US" sz="1400" b="1" dirty="0" smtClean="0">
                <a:solidFill>
                  <a:srgbClr val="FFFF00"/>
                </a:solidFill>
                <a:latin typeface="Arial"/>
                <a:ea typeface="ＭＳ ゴシック"/>
                <a:cs typeface="Arial"/>
              </a:rPr>
              <a:t>≅ </a:t>
            </a:r>
            <a:r>
              <a:rPr lang="en-US" sz="1600" b="1" dirty="0" smtClean="0">
                <a:solidFill>
                  <a:srgbClr val="3AFF31"/>
                </a:solidFill>
                <a:latin typeface="Arial"/>
                <a:ea typeface="ＭＳ ゴシック"/>
                <a:cs typeface="Arial"/>
              </a:rPr>
              <a:t>0 </a:t>
            </a:r>
            <a:r>
              <a:rPr lang="en-US" sz="1600" b="1" dirty="0">
                <a:solidFill>
                  <a:srgbClr val="3AFF31"/>
                </a:solidFill>
                <a:latin typeface="Arial"/>
                <a:ea typeface="ＭＳ ゴシック"/>
                <a:cs typeface="Arial"/>
              </a:rPr>
              <a:t>Gb/</a:t>
            </a:r>
            <a:r>
              <a:rPr lang="en-US" sz="1600" b="1" dirty="0" smtClean="0">
                <a:solidFill>
                  <a:srgbClr val="3AFF31"/>
                </a:solidFill>
                <a:latin typeface="Arial"/>
                <a:ea typeface="ＭＳ ゴシック"/>
                <a:cs typeface="Arial"/>
              </a:rPr>
              <a:t>s</a:t>
            </a:r>
          </a:p>
          <a:p>
            <a:pPr>
              <a:lnSpc>
                <a:spcPct val="90000"/>
              </a:lnSpc>
            </a:pPr>
            <a:endParaRPr lang="en-US" sz="1400" b="1" dirty="0">
              <a:solidFill>
                <a:srgbClr val="3AFF31"/>
              </a:solidFill>
              <a:latin typeface="Arial"/>
              <a:ea typeface="ＭＳ ゴシック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Arial"/>
                <a:ea typeface="ＭＳ ゴシック"/>
                <a:cs typeface="Arial"/>
              </a:rPr>
              <a:t>Transferring only time and amplitude of each electron peak (reading both ends of wires):</a:t>
            </a:r>
          </a:p>
          <a:p>
            <a:pPr>
              <a:lnSpc>
                <a:spcPct val="90000"/>
              </a:lnSpc>
            </a:pPr>
            <a:r>
              <a:rPr lang="en-US" sz="1400" b="1" dirty="0" smtClean="0">
                <a:latin typeface="Arial"/>
                <a:ea typeface="ＭＳ ゴシック"/>
                <a:cs typeface="Arial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3600" b="1" dirty="0" smtClean="0">
                <a:solidFill>
                  <a:srgbClr val="3AFF31"/>
                </a:solidFill>
                <a:latin typeface="Arial"/>
                <a:ea typeface="ＭＳ ゴシック"/>
                <a:cs typeface="Arial"/>
              </a:rPr>
              <a:t>≈ 60 GB/s!</a:t>
            </a:r>
            <a:endParaRPr lang="en-US" sz="3600" b="1" dirty="0">
              <a:solidFill>
                <a:srgbClr val="3AFF31"/>
              </a:solidFill>
              <a:latin typeface="Arial"/>
              <a:cs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Example: CluTim data transfer </a:t>
            </a:r>
            <a:endParaRPr lang="en-US" sz="3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619875" y="4767263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latin typeface="Arial"/>
                <a:cs typeface="Arial"/>
              </a:rPr>
              <a:t>June 13, 2019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013" y="4767263"/>
            <a:ext cx="2895600" cy="273844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Arial"/>
              </a:rPr>
              <a:t>IDEA Collaboration Meeting, Bologna</a:t>
            </a:r>
            <a:endParaRPr lang="en-US" dirty="0">
              <a:cs typeface="Arial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9100" y="4767263"/>
            <a:ext cx="685800" cy="273844"/>
          </a:xfrm>
        </p:spPr>
        <p:txBody>
          <a:bodyPr/>
          <a:lstStyle/>
          <a:p>
            <a:pPr>
              <a:defRPr/>
            </a:pPr>
            <a:fld id="{FABD5628-B946-DF4D-B314-8C9F58FBE66F}" type="slidenum">
              <a:rPr lang="en-US" smtClean="0">
                <a:cs typeface="Arial"/>
              </a:rPr>
              <a:pPr>
                <a:defRPr/>
              </a:pPr>
              <a:t>8</a:t>
            </a:fld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401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Goal of the AIDA++ call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619875" y="4767263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latin typeface="Arial"/>
                <a:cs typeface="Arial"/>
              </a:rPr>
              <a:t>June 13, 2019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013" y="4767263"/>
            <a:ext cx="2895600" cy="273844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Arial"/>
              </a:rPr>
              <a:t>IDEA Collaboration Meeting, Bologna</a:t>
            </a:r>
            <a:endParaRPr lang="en-US" dirty="0">
              <a:cs typeface="Arial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9100" y="4767263"/>
            <a:ext cx="685800" cy="273844"/>
          </a:xfrm>
        </p:spPr>
        <p:txBody>
          <a:bodyPr/>
          <a:lstStyle/>
          <a:p>
            <a:pPr>
              <a:defRPr/>
            </a:pPr>
            <a:fld id="{FABD5628-B946-DF4D-B314-8C9F58FBE66F}" type="slidenum">
              <a:rPr lang="en-US" smtClean="0">
                <a:cs typeface="Arial"/>
              </a:rPr>
              <a:pPr>
                <a:defRPr/>
              </a:pPr>
              <a:t>9</a:t>
            </a:fld>
            <a:endParaRPr lang="en-US" dirty="0"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297" y="834734"/>
            <a:ext cx="8877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The goal of the proposed activity is to be able to implement, within a single FPGA board, </a:t>
            </a:r>
            <a:r>
              <a:rPr lang="en-US" sz="1600" dirty="0" smtClean="0">
                <a:latin typeface="Arial"/>
                <a:cs typeface="Arial"/>
              </a:rPr>
              <a:t>more sophisticated </a:t>
            </a:r>
            <a:r>
              <a:rPr lang="en-US" sz="1600" dirty="0">
                <a:latin typeface="Arial"/>
                <a:cs typeface="Arial"/>
              </a:rPr>
              <a:t>peak finding algorithms on as many analog to digital conversion channels as possible </a:t>
            </a:r>
            <a:r>
              <a:rPr lang="en-US" sz="1600" dirty="0" smtClean="0">
                <a:latin typeface="Arial"/>
                <a:cs typeface="Arial"/>
              </a:rPr>
              <a:t>for </a:t>
            </a:r>
            <a:r>
              <a:rPr lang="en-US" sz="1600" dirty="0">
                <a:latin typeface="Arial"/>
                <a:cs typeface="Arial"/>
              </a:rPr>
              <a:t>parallel pre-processing, in order to reduce costs and system </a:t>
            </a:r>
            <a:r>
              <a:rPr lang="en-US" sz="1600" dirty="0" smtClean="0">
                <a:latin typeface="Arial"/>
                <a:cs typeface="Arial"/>
              </a:rPr>
              <a:t>complexity for a tracking detector designed to operate at the next generation of lepton colliders. 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1943158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Contacts - Partners  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3297" y="2789271"/>
            <a:ext cx="88773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F. Grancagnolo – INFN Lecce</a:t>
            </a:r>
          </a:p>
          <a:p>
            <a:r>
              <a:rPr lang="en-US" sz="1400" dirty="0" smtClean="0">
                <a:latin typeface="Arial"/>
                <a:cs typeface="Arial"/>
              </a:rPr>
              <a:t>M. Panareo – Università del Salento e INFN Lecce</a:t>
            </a:r>
          </a:p>
          <a:p>
            <a:r>
              <a:rPr lang="en-US" sz="1400" dirty="0" smtClean="0">
                <a:latin typeface="Arial"/>
                <a:cs typeface="Arial"/>
              </a:rPr>
              <a:t>N. De Filippis – Politecnico di Bari e INFN Bari</a:t>
            </a:r>
          </a:p>
          <a:p>
            <a:r>
              <a:rPr lang="en-US" sz="1400" dirty="0" smtClean="0">
                <a:latin typeface="Arial"/>
                <a:cs typeface="Arial"/>
              </a:rPr>
              <a:t>I. Logashenko – Budker Institute for Nuclear Physics, Novosibirsk, Russia</a:t>
            </a:r>
          </a:p>
          <a:p>
            <a:r>
              <a:rPr lang="en-US" sz="1400" dirty="0" smtClean="0">
                <a:latin typeface="Arial"/>
                <a:cs typeface="Arial"/>
              </a:rPr>
              <a:t>F. Vivaldi – CAEN SpA, Italia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3199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Custom 45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75283</TotalTime>
  <Words>980</Words>
  <Application>Microsoft Macintosh PowerPoint</Application>
  <PresentationFormat>On-screen Show (16:9)</PresentationFormat>
  <Paragraphs>142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Story</vt:lpstr>
      <vt:lpstr>Cluster Counting/Timing: data reduction and pre-processing of drift chamber signals sampled at high rates   </vt:lpstr>
      <vt:lpstr>Cluster Timing for spatial resolution</vt:lpstr>
      <vt:lpstr>Cluster Counting for particle identification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infn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Franco Grancagnolo</dc:creator>
  <cp:keywords/>
  <dc:description/>
  <cp:lastModifiedBy>Franco Grancagnolo</cp:lastModifiedBy>
  <cp:revision>647</cp:revision>
  <cp:lastPrinted>2018-12-02T22:06:37Z</cp:lastPrinted>
  <dcterms:created xsi:type="dcterms:W3CDTF">2013-05-11T17:29:20Z</dcterms:created>
  <dcterms:modified xsi:type="dcterms:W3CDTF">2019-06-07T16:43:29Z</dcterms:modified>
  <cp:category/>
</cp:coreProperties>
</file>