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54" r:id="rId3"/>
    <p:sldId id="371" r:id="rId4"/>
    <p:sldId id="370" r:id="rId5"/>
    <p:sldId id="374" r:id="rId6"/>
    <p:sldId id="372" r:id="rId7"/>
    <p:sldId id="375" r:id="rId8"/>
    <p:sldId id="373" r:id="rId9"/>
    <p:sldId id="376" r:id="rId10"/>
    <p:sldId id="377" r:id="rId11"/>
    <p:sldId id="379" r:id="rId12"/>
    <p:sldId id="378" r:id="rId13"/>
    <p:sldId id="380" r:id="rId14"/>
    <p:sldId id="385" r:id="rId15"/>
    <p:sldId id="381" r:id="rId16"/>
    <p:sldId id="368" r:id="rId17"/>
    <p:sldId id="382" r:id="rId18"/>
    <p:sldId id="383" r:id="rId19"/>
    <p:sldId id="384" r:id="rId20"/>
  </p:sldIdLst>
  <p:sldSz cx="9144000" cy="6858000" type="screen4x3"/>
  <p:notesSz cx="9855200" cy="67183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16" userDrawn="1">
          <p15:clr>
            <a:srgbClr val="A4A3A4"/>
          </p15:clr>
        </p15:guide>
        <p15:guide id="2" pos="31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68" d="100"/>
          <a:sy n="68" d="100"/>
        </p:scale>
        <p:origin x="57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656" y="-77"/>
      </p:cViewPr>
      <p:guideLst>
        <p:guide orient="horz" pos="2116"/>
        <p:guide pos="31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5582903" y="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/>
          <a:lstStyle>
            <a:lvl1pPr algn="r">
              <a:defRPr sz="1200"/>
            </a:lvl1pPr>
          </a:lstStyle>
          <a:p>
            <a:fld id="{A0686343-6625-45BF-B98A-66A31C62E04C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6380831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5582903" y="6380831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 anchor="b"/>
          <a:lstStyle>
            <a:lvl1pPr algn="r">
              <a:defRPr sz="1200"/>
            </a:lvl1pPr>
          </a:lstStyle>
          <a:p>
            <a:fld id="{1516C1D8-4D45-44EA-A1F9-67E73EF52A9C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1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5582333" y="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/>
          <a:lstStyle>
            <a:lvl1pPr algn="r">
              <a:defRPr sz="1200"/>
            </a:lvl1pPr>
          </a:lstStyle>
          <a:p>
            <a:fld id="{2D7BA7D1-272D-4B97-925A-B1E4D465FE94}" type="datetimeFigureOut">
              <a:rPr lang="en-US" smtClean="0"/>
              <a:pPr/>
              <a:t>5/17/2019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8025" y="503238"/>
            <a:ext cx="3359150" cy="25193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00" tIns="47350" rIns="94700" bIns="4735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985520" y="3191193"/>
            <a:ext cx="7884160" cy="3023235"/>
          </a:xfrm>
          <a:prstGeom prst="rect">
            <a:avLst/>
          </a:prstGeom>
        </p:spPr>
        <p:txBody>
          <a:bodyPr vert="horz" lIns="94700" tIns="47350" rIns="94700" bIns="4735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38122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5582333" y="6381220"/>
            <a:ext cx="4270587" cy="335915"/>
          </a:xfrm>
          <a:prstGeom prst="rect">
            <a:avLst/>
          </a:prstGeom>
        </p:spPr>
        <p:txBody>
          <a:bodyPr vert="horz" lIns="94700" tIns="47350" rIns="94700" bIns="47350" rtlCol="0" anchor="b"/>
          <a:lstStyle>
            <a:lvl1pPr algn="r">
              <a:defRPr sz="1200"/>
            </a:lvl1pPr>
          </a:lstStyle>
          <a:p>
            <a:fld id="{C9F4135A-C806-4D20-BBCD-449507CB8656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416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4135A-C806-4D20-BBCD-449507CB86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60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FF0000"/>
                </a:solidFill>
                <a:latin typeface="Comic Sans MS" pitchFamily="66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olo, contenut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smtClean="0"/>
              <a:t>30/11/2016</a:t>
            </a:r>
            <a:endParaRPr lang="ru-RU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n-NO" smtClean="0"/>
              <a:t>M. Villa - A DAQ system for FOOT</a:t>
            </a:r>
            <a:endParaRPr lang="ru-RU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8CAC4-B3AE-4898-8359-3B65BA96D031}" type="slidenum">
              <a:rPr lang="ru-RU"/>
              <a:pPr>
                <a:defRPr/>
              </a:pPr>
              <a:t>‹N›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>
            <a:lvl1pPr>
              <a:defRPr sz="3600">
                <a:latin typeface="Comic Sans MS" pitchFamily="66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>
            <a:lvl1pPr>
              <a:defRPr>
                <a:latin typeface="Comic Sans MS" pitchFamily="66" charset="0"/>
              </a:defRPr>
            </a:lvl1pPr>
            <a:lvl2pPr>
              <a:defRPr>
                <a:latin typeface="Comic Sans MS" pitchFamily="66" charset="0"/>
              </a:defRPr>
            </a:lvl2pPr>
            <a:lvl3pPr>
              <a:defRPr>
                <a:latin typeface="Comic Sans MS" pitchFamily="66" charset="0"/>
              </a:defRPr>
            </a:lvl3pPr>
            <a:lvl4pPr>
              <a:defRPr>
                <a:latin typeface="Comic Sans MS" pitchFamily="66" charset="0"/>
              </a:defRPr>
            </a:lvl4pPr>
            <a:lvl5pPr>
              <a:defRPr>
                <a:latin typeface="Comic Sans MS" pitchFamily="66" charset="0"/>
              </a:defRPr>
            </a:lvl5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8" name="Connettore 1 7"/>
          <p:cNvCxnSpPr/>
          <p:nvPr userDrawn="1"/>
        </p:nvCxnSpPr>
        <p:spPr>
          <a:xfrm>
            <a:off x="467544" y="1052736"/>
            <a:ext cx="8280920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>
                <a:latin typeface="Comic Sans MS" pitchFamily="66" charset="0"/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FF0000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Comic Sans MS" pitchFamily="66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040160" y="404664"/>
            <a:ext cx="6764288" cy="2736304"/>
          </a:xfrm>
        </p:spPr>
        <p:txBody>
          <a:bodyPr/>
          <a:lstStyle/>
          <a:p>
            <a:r>
              <a:rPr lang="en-US" sz="4000" dirty="0" smtClean="0"/>
              <a:t>GSI Aftermath: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/>
              <a:t>a</a:t>
            </a:r>
            <a:r>
              <a:rPr lang="en-US" sz="4000" dirty="0" smtClean="0"/>
              <a:t> TDAQ account</a:t>
            </a:r>
            <a:endParaRPr lang="en-US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16062" y="3275540"/>
            <a:ext cx="7812483" cy="223224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S. Biondi, A. </a:t>
            </a:r>
            <a:r>
              <a:rPr lang="en-US" dirty="0" err="1" smtClean="0">
                <a:solidFill>
                  <a:schemeClr val="tx1"/>
                </a:solidFill>
              </a:rPr>
              <a:t>Mengarelli</a:t>
            </a:r>
            <a:r>
              <a:rPr lang="en-US" dirty="0" smtClean="0">
                <a:solidFill>
                  <a:schemeClr val="tx1"/>
                </a:solidFill>
              </a:rPr>
              <a:t>, R. </a:t>
            </a:r>
            <a:r>
              <a:rPr lang="en-US" dirty="0" err="1" smtClean="0">
                <a:solidFill>
                  <a:schemeClr val="tx1"/>
                </a:solidFill>
              </a:rPr>
              <a:t>Ridolfi</a:t>
            </a:r>
            <a:r>
              <a:rPr lang="en-US" dirty="0" smtClean="0">
                <a:solidFill>
                  <a:schemeClr val="tx1"/>
                </a:solidFill>
              </a:rPr>
              <a:t>, M. Villa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University and INFN 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Bologna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Bologna, </a:t>
            </a:r>
            <a:r>
              <a:rPr lang="en-US" sz="2400" dirty="0" smtClean="0">
                <a:solidFill>
                  <a:schemeClr val="tx1"/>
                </a:solidFill>
              </a:rPr>
              <a:t>17/05/2019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Immagine 3" descr="Universit___di_Bologna.ai.p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91" t="47726" r="48251" b="49496"/>
          <a:stretch/>
        </p:blipFill>
        <p:spPr>
          <a:xfrm>
            <a:off x="539552" y="3861048"/>
            <a:ext cx="1872208" cy="1749580"/>
          </a:xfrm>
          <a:prstGeom prst="rect">
            <a:avLst/>
          </a:prstGeom>
        </p:spPr>
      </p:pic>
      <p:pic>
        <p:nvPicPr>
          <p:cNvPr id="72706" name="Picture 2" descr="https://upload.wikimedia.org/wikipedia/commons/thumb/d/d0/INFN_logo.svg/2000px-INFN_logo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3835402"/>
            <a:ext cx="1691803" cy="1677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DAQ-VTX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- </a:t>
            </a:r>
            <a:r>
              <a:rPr lang="it-IT" dirty="0" smtClean="0"/>
              <a:t>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 err="1"/>
              <a:t>Basically</a:t>
            </a:r>
            <a:r>
              <a:rPr lang="it-IT" sz="2800" dirty="0"/>
              <a:t> </a:t>
            </a:r>
            <a:r>
              <a:rPr lang="it-IT" sz="2800" dirty="0" err="1"/>
              <a:t>all</a:t>
            </a:r>
            <a:r>
              <a:rPr lang="it-IT" sz="2800" dirty="0"/>
              <a:t> </a:t>
            </a:r>
            <a:r>
              <a:rPr lang="it-IT" sz="2800" dirty="0" err="1"/>
              <a:t>variables</a:t>
            </a:r>
            <a:r>
              <a:rPr lang="it-IT" sz="2800" dirty="0"/>
              <a:t> </a:t>
            </a:r>
            <a:r>
              <a:rPr lang="it-IT" sz="2800" dirty="0" err="1"/>
              <a:t>that</a:t>
            </a:r>
            <a:r>
              <a:rPr lang="it-IT" sz="2800" dirty="0"/>
              <a:t> can be </a:t>
            </a:r>
            <a:r>
              <a:rPr lang="it-IT" sz="2800" dirty="0" err="1"/>
              <a:t>used</a:t>
            </a:r>
            <a:r>
              <a:rPr lang="it-IT" sz="2800" dirty="0"/>
              <a:t> for </a:t>
            </a:r>
            <a:r>
              <a:rPr lang="it-IT" sz="2800" dirty="0" err="1"/>
              <a:t>event</a:t>
            </a:r>
            <a:r>
              <a:rPr lang="it-IT" sz="2800" dirty="0"/>
              <a:t> building are NOT </a:t>
            </a:r>
            <a:r>
              <a:rPr lang="it-IT" sz="2800" dirty="0" err="1" smtClean="0"/>
              <a:t>reliable</a:t>
            </a:r>
            <a:r>
              <a:rPr lang="it-IT" sz="2800" dirty="0" smtClean="0"/>
              <a:t>:</a:t>
            </a:r>
          </a:p>
          <a:p>
            <a:pPr lvl="1"/>
            <a:r>
              <a:rPr lang="it-IT" sz="2400" dirty="0" smtClean="0"/>
              <a:t>HW </a:t>
            </a:r>
            <a:r>
              <a:rPr lang="it-IT" sz="2400" dirty="0" err="1" smtClean="0"/>
              <a:t>triggers</a:t>
            </a:r>
            <a:r>
              <a:rPr lang="it-IT" sz="2400" dirty="0" smtClean="0"/>
              <a:t> </a:t>
            </a:r>
            <a:r>
              <a:rPr lang="it-IT" sz="2400" dirty="0" err="1" smtClean="0"/>
              <a:t>restarts</a:t>
            </a:r>
            <a:r>
              <a:rPr lang="it-IT" sz="2400" dirty="0" smtClean="0"/>
              <a:t> </a:t>
            </a:r>
            <a:r>
              <a:rPr lang="it-IT" sz="2400" dirty="0" err="1" smtClean="0"/>
              <a:t>after</a:t>
            </a:r>
            <a:r>
              <a:rPr lang="it-IT" sz="2400" dirty="0" smtClean="0"/>
              <a:t> the first 100-200 </a:t>
            </a:r>
            <a:r>
              <a:rPr lang="it-IT" sz="2400" dirty="0" err="1" smtClean="0"/>
              <a:t>event</a:t>
            </a:r>
            <a:r>
              <a:rPr lang="it-IT" sz="2400" dirty="0" smtClean="0"/>
              <a:t>  (</a:t>
            </a:r>
            <a:r>
              <a:rPr lang="it-IT" sz="2400" dirty="0" err="1" smtClean="0"/>
              <a:t>approx</a:t>
            </a:r>
            <a:r>
              <a:rPr lang="it-IT" sz="2400" dirty="0" smtClean="0"/>
              <a:t> 11 s VTX black-out)</a:t>
            </a:r>
          </a:p>
          <a:p>
            <a:pPr lvl="1"/>
            <a:r>
              <a:rPr lang="it-IT" sz="2400" dirty="0" err="1" smtClean="0"/>
              <a:t>Sequential</a:t>
            </a:r>
            <a:r>
              <a:rPr lang="it-IT" sz="2400" dirty="0" smtClean="0"/>
              <a:t> </a:t>
            </a:r>
            <a:r>
              <a:rPr lang="it-IT" sz="2400" dirty="0" err="1" smtClean="0"/>
              <a:t>events</a:t>
            </a:r>
            <a:r>
              <a:rPr lang="it-IT" sz="2400" dirty="0" smtClean="0"/>
              <a:t> with the </a:t>
            </a:r>
            <a:r>
              <a:rPr lang="it-IT" sz="2400" dirty="0" err="1" smtClean="0">
                <a:solidFill>
                  <a:srgbClr val="FF0000"/>
                </a:solidFill>
              </a:rPr>
              <a:t>same</a:t>
            </a:r>
            <a:r>
              <a:rPr lang="it-IT" sz="2400" dirty="0" smtClean="0">
                <a:solidFill>
                  <a:srgbClr val="FF0000"/>
                </a:solidFill>
              </a:rPr>
              <a:t> frame </a:t>
            </a:r>
            <a:r>
              <a:rPr lang="it-IT" sz="2400" dirty="0" err="1" smtClean="0">
                <a:solidFill>
                  <a:srgbClr val="FF0000"/>
                </a:solidFill>
              </a:rPr>
              <a:t>counter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value</a:t>
            </a:r>
            <a:r>
              <a:rPr lang="it-IT" sz="2400" dirty="0" smtClean="0"/>
              <a:t> </a:t>
            </a:r>
            <a:r>
              <a:rPr lang="it-IT" sz="2400" dirty="0" err="1" smtClean="0"/>
              <a:t>have</a:t>
            </a:r>
            <a:r>
              <a:rPr lang="it-IT" sz="2400" dirty="0" smtClean="0"/>
              <a:t> </a:t>
            </a:r>
            <a:r>
              <a:rPr lang="it-IT" sz="2400" dirty="0" err="1" smtClean="0"/>
              <a:t>been</a:t>
            </a:r>
            <a:r>
              <a:rPr lang="it-IT" sz="2400" dirty="0" smtClean="0"/>
              <a:t> </a:t>
            </a:r>
            <a:r>
              <a:rPr lang="it-IT" sz="2400" dirty="0" err="1" smtClean="0"/>
              <a:t>observed</a:t>
            </a:r>
            <a:endParaRPr lang="it-IT" sz="2400" dirty="0" smtClean="0"/>
          </a:p>
          <a:p>
            <a:pPr lvl="1"/>
            <a:r>
              <a:rPr lang="it-IT" sz="2400" dirty="0" err="1" smtClean="0"/>
              <a:t>Clearly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wrong</a:t>
            </a:r>
            <a:r>
              <a:rPr lang="it-IT" sz="2400" dirty="0" smtClean="0">
                <a:solidFill>
                  <a:srgbClr val="FF0000"/>
                </a:solidFill>
              </a:rPr>
              <a:t> frame </a:t>
            </a:r>
            <a:r>
              <a:rPr lang="it-IT" sz="2400" dirty="0" err="1" smtClean="0">
                <a:solidFill>
                  <a:srgbClr val="FF0000"/>
                </a:solidFill>
              </a:rPr>
              <a:t>counter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values</a:t>
            </a:r>
            <a:endParaRPr lang="it-IT" sz="2400" dirty="0" smtClean="0">
              <a:solidFill>
                <a:srgbClr val="FF0000"/>
              </a:solidFill>
            </a:endParaRPr>
          </a:p>
          <a:p>
            <a:pPr lvl="1"/>
            <a:r>
              <a:rPr lang="it-IT" sz="2400" dirty="0" smtClean="0">
                <a:solidFill>
                  <a:srgbClr val="FF0000"/>
                </a:solidFill>
              </a:rPr>
              <a:t>Out of </a:t>
            </a:r>
            <a:r>
              <a:rPr lang="it-IT" sz="2400" dirty="0" err="1" smtClean="0">
                <a:solidFill>
                  <a:srgbClr val="FF0000"/>
                </a:solidFill>
              </a:rPr>
              <a:t>sequence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/>
              <a:t>internal</a:t>
            </a:r>
            <a:r>
              <a:rPr lang="it-IT" sz="2400" dirty="0" smtClean="0"/>
              <a:t> clock </a:t>
            </a:r>
            <a:r>
              <a:rPr lang="it-IT" sz="2400" dirty="0" err="1" smtClean="0"/>
              <a:t>values</a:t>
            </a:r>
            <a:r>
              <a:rPr lang="it-IT" sz="2400" dirty="0" smtClean="0"/>
              <a:t> and/or frame </a:t>
            </a:r>
            <a:r>
              <a:rPr lang="it-IT" sz="2400" dirty="0" err="1" smtClean="0"/>
              <a:t>counters</a:t>
            </a:r>
            <a:endParaRPr lang="it-IT" sz="2400" dirty="0" smtClean="0"/>
          </a:p>
          <a:p>
            <a:pPr lvl="1"/>
            <a:r>
              <a:rPr lang="it-IT" sz="2400" dirty="0" err="1" smtClean="0"/>
              <a:t>Buggy</a:t>
            </a:r>
            <a:r>
              <a:rPr lang="it-IT" sz="2400" dirty="0" smtClean="0"/>
              <a:t> HW trigger </a:t>
            </a:r>
            <a:r>
              <a:rPr lang="it-IT" sz="2400" dirty="0" err="1" smtClean="0"/>
              <a:t>counters</a:t>
            </a:r>
            <a:r>
              <a:rPr lang="it-IT" sz="2400" dirty="0" smtClean="0"/>
              <a:t> (rare)</a:t>
            </a:r>
          </a:p>
          <a:p>
            <a:pPr lvl="1"/>
            <a:r>
              <a:rPr lang="it-IT" sz="2400" dirty="0" err="1" smtClean="0">
                <a:solidFill>
                  <a:srgbClr val="FF0000"/>
                </a:solidFill>
              </a:rPr>
              <a:t>Wrong</a:t>
            </a:r>
            <a:r>
              <a:rPr lang="it-IT" sz="2400" dirty="0" smtClean="0"/>
              <a:t> </a:t>
            </a:r>
            <a:r>
              <a:rPr lang="it-IT" sz="2400" dirty="0" err="1" smtClean="0"/>
              <a:t>event-internal</a:t>
            </a:r>
            <a:r>
              <a:rPr lang="it-IT" sz="2400" dirty="0" smtClean="0"/>
              <a:t> clock </a:t>
            </a:r>
            <a:r>
              <a:rPr lang="it-IT" sz="2400" dirty="0" err="1" smtClean="0"/>
              <a:t>value</a:t>
            </a:r>
            <a:r>
              <a:rPr lang="it-IT" sz="2400" dirty="0" smtClean="0"/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association</a:t>
            </a:r>
            <a:r>
              <a:rPr lang="it-IT" sz="2400" dirty="0" smtClean="0"/>
              <a:t> (</a:t>
            </a:r>
            <a:r>
              <a:rPr lang="it-IT" sz="2400" dirty="0" err="1" smtClean="0"/>
              <a:t>constantly</a:t>
            </a:r>
            <a:r>
              <a:rPr lang="it-IT" sz="2400" dirty="0" smtClean="0"/>
              <a:t> off by 1 </a:t>
            </a:r>
            <a:r>
              <a:rPr lang="it-IT" sz="2400" dirty="0" err="1" smtClean="0"/>
              <a:t>event</a:t>
            </a:r>
            <a:r>
              <a:rPr lang="it-IT" sz="2400" dirty="0" smtClean="0"/>
              <a:t>)</a:t>
            </a:r>
          </a:p>
          <a:p>
            <a:pPr lvl="1"/>
            <a:endParaRPr lang="it-IT" sz="2400" dirty="0"/>
          </a:p>
          <a:p>
            <a:endParaRPr lang="it-IT" sz="28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166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DAQ-VTX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- </a:t>
            </a:r>
            <a:r>
              <a:rPr lang="it-IT" dirty="0" smtClean="0"/>
              <a:t>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Observed</a:t>
            </a:r>
            <a:r>
              <a:rPr lang="it-IT" sz="2800" dirty="0" smtClean="0"/>
              <a:t> VTX </a:t>
            </a:r>
            <a:r>
              <a:rPr lang="it-IT" sz="2800" dirty="0" err="1" smtClean="0"/>
              <a:t>freezing</a:t>
            </a:r>
            <a:r>
              <a:rPr lang="it-IT" sz="2800" dirty="0" smtClean="0"/>
              <a:t>:</a:t>
            </a:r>
          </a:p>
          <a:p>
            <a:pPr lvl="1"/>
            <a:r>
              <a:rPr lang="it-IT" sz="2400" dirty="0" err="1" smtClean="0"/>
              <a:t>About</a:t>
            </a:r>
            <a:r>
              <a:rPr lang="it-IT" sz="2400" dirty="0" smtClean="0"/>
              <a:t> 11 s long, </a:t>
            </a:r>
            <a:r>
              <a:rPr lang="it-IT" sz="2400" dirty="0" err="1" smtClean="0"/>
              <a:t>always</a:t>
            </a:r>
            <a:r>
              <a:rPr lang="it-IT" sz="2400" dirty="0" smtClean="0"/>
              <a:t> </a:t>
            </a:r>
            <a:r>
              <a:rPr lang="it-IT" sz="2400" dirty="0" err="1" smtClean="0"/>
              <a:t>after</a:t>
            </a:r>
            <a:r>
              <a:rPr lang="it-IT" sz="2400" dirty="0" smtClean="0"/>
              <a:t> 100-250 </a:t>
            </a:r>
            <a:r>
              <a:rPr lang="it-IT" sz="2400" dirty="0" err="1" smtClean="0"/>
              <a:t>events</a:t>
            </a:r>
            <a:r>
              <a:rPr lang="it-IT" sz="2400" dirty="0" smtClean="0"/>
              <a:t> from the start, </a:t>
            </a:r>
            <a:r>
              <a:rPr lang="it-IT" sz="2400" dirty="0" err="1" smtClean="0"/>
              <a:t>consistently</a:t>
            </a:r>
            <a:r>
              <a:rPr lang="it-IT" sz="2400" dirty="0" smtClean="0"/>
              <a:t> on </a:t>
            </a:r>
            <a:r>
              <a:rPr lang="it-IT" sz="2400" dirty="0" err="1" smtClean="0"/>
              <a:t>all</a:t>
            </a:r>
            <a:r>
              <a:rPr lang="it-IT" sz="2400" dirty="0" smtClean="0"/>
              <a:t> </a:t>
            </a:r>
            <a:r>
              <a:rPr lang="it-IT" sz="2400" dirty="0" err="1" smtClean="0"/>
              <a:t>runs</a:t>
            </a:r>
            <a:r>
              <a:rPr lang="it-IT" sz="2400" dirty="0"/>
              <a:t> </a:t>
            </a:r>
            <a:r>
              <a:rPr lang="it-IT" sz="2400" dirty="0" smtClean="0"/>
              <a:t>and </a:t>
            </a:r>
            <a:r>
              <a:rPr lang="it-IT" sz="2400" dirty="0" err="1" smtClean="0"/>
              <a:t>implying</a:t>
            </a:r>
            <a:r>
              <a:rPr lang="it-IT" sz="2400" dirty="0" smtClean="0"/>
              <a:t> an </a:t>
            </a:r>
            <a:r>
              <a:rPr lang="it-IT" sz="2400" dirty="0" err="1" smtClean="0"/>
              <a:t>hw</a:t>
            </a:r>
            <a:r>
              <a:rPr lang="it-IT" sz="2400" dirty="0" smtClean="0"/>
              <a:t> trigger reset</a:t>
            </a:r>
          </a:p>
          <a:p>
            <a:pPr lvl="1"/>
            <a:r>
              <a:rPr lang="it-IT" sz="2400" dirty="0" smtClean="0"/>
              <a:t>Can </a:t>
            </a:r>
            <a:r>
              <a:rPr lang="it-IT" sz="2400" dirty="0" err="1" smtClean="0"/>
              <a:t>happen</a:t>
            </a:r>
            <a:r>
              <a:rPr lang="it-IT" sz="2400" dirty="0" smtClean="0"/>
              <a:t> </a:t>
            </a:r>
            <a:r>
              <a:rPr lang="it-IT" sz="2400" dirty="0" err="1" smtClean="0"/>
              <a:t>also</a:t>
            </a:r>
            <a:r>
              <a:rPr lang="it-IT" sz="2400" dirty="0" smtClean="0"/>
              <a:t> </a:t>
            </a:r>
            <a:r>
              <a:rPr lang="it-IT" sz="2400" dirty="0" err="1" smtClean="0"/>
              <a:t>during</a:t>
            </a:r>
            <a:r>
              <a:rPr lang="it-IT" sz="2400" dirty="0" smtClean="0"/>
              <a:t> </a:t>
            </a:r>
            <a:r>
              <a:rPr lang="it-IT" sz="2400" dirty="0" err="1" smtClean="0"/>
              <a:t>runs</a:t>
            </a:r>
            <a:r>
              <a:rPr lang="it-IT" sz="2400" dirty="0" smtClean="0"/>
              <a:t> and </a:t>
            </a:r>
            <a:r>
              <a:rPr lang="it-IT" sz="2400" dirty="0" err="1" smtClean="0"/>
              <a:t>without</a:t>
            </a:r>
            <a:r>
              <a:rPr lang="it-IT" sz="2400" dirty="0" smtClean="0"/>
              <a:t> </a:t>
            </a:r>
            <a:r>
              <a:rPr lang="it-IT" sz="2400" dirty="0" err="1" smtClean="0"/>
              <a:t>hw</a:t>
            </a:r>
            <a:r>
              <a:rPr lang="it-IT" sz="2400" dirty="0" smtClean="0"/>
              <a:t> trigger reset (e.g.: </a:t>
            </a:r>
            <a:r>
              <a:rPr lang="it-IT" sz="2400" dirty="0" err="1" smtClean="0"/>
              <a:t>run</a:t>
            </a:r>
            <a:r>
              <a:rPr lang="it-IT" sz="2400" dirty="0" smtClean="0"/>
              <a:t> 2212, VTX </a:t>
            </a:r>
            <a:r>
              <a:rPr lang="it-IT" sz="2400" dirty="0" err="1" smtClean="0"/>
              <a:t>evts</a:t>
            </a:r>
            <a:r>
              <a:rPr lang="it-IT" sz="2400" dirty="0" smtClean="0"/>
              <a:t> 39450-39451 </a:t>
            </a:r>
            <a:r>
              <a:rPr lang="it-IT" sz="2400" dirty="0" err="1" smtClean="0"/>
              <a:t>matched</a:t>
            </a:r>
            <a:r>
              <a:rPr lang="it-IT" sz="2400" dirty="0" smtClean="0"/>
              <a:t> with 40975 and 41248, 930 </a:t>
            </a:r>
            <a:r>
              <a:rPr lang="it-IT" sz="2400" dirty="0" err="1" smtClean="0"/>
              <a:t>ms</a:t>
            </a:r>
            <a:r>
              <a:rPr lang="it-IT" sz="2400" dirty="0" smtClean="0"/>
              <a:t> </a:t>
            </a:r>
            <a:r>
              <a:rPr lang="it-IT" sz="2400" dirty="0" err="1" smtClean="0"/>
              <a:t>apart</a:t>
            </a:r>
            <a:r>
              <a:rPr lang="it-IT" sz="2400" dirty="0" smtClean="0"/>
              <a:t>)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11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629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DAQ-VTX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/>
              <a:t>successes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363272" cy="5001419"/>
          </a:xfrm>
        </p:spPr>
        <p:txBody>
          <a:bodyPr>
            <a:normAutofit fontScale="85000" lnSpcReduction="10000"/>
          </a:bodyPr>
          <a:lstStyle/>
          <a:p>
            <a:r>
              <a:rPr lang="it-IT" dirty="0" smtClean="0"/>
              <a:t>7 </a:t>
            </a:r>
            <a:r>
              <a:rPr lang="it-IT" dirty="0" err="1" smtClean="0"/>
              <a:t>april</a:t>
            </a:r>
            <a:r>
              <a:rPr lang="it-IT" dirty="0" smtClean="0"/>
              <a:t> </a:t>
            </a:r>
            <a:r>
              <a:rPr lang="it-IT" dirty="0" err="1" smtClean="0"/>
              <a:t>runs</a:t>
            </a:r>
            <a:endParaRPr lang="it-IT" dirty="0" smtClean="0"/>
          </a:p>
          <a:p>
            <a:pPr lvl="1"/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Long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sequences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of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events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that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can be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matched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(DAQ-VTX),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starting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from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event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0</a:t>
            </a:r>
          </a:p>
          <a:p>
            <a:pPr lvl="1"/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Not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many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VTX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fragment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losses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(&lt;3%).</a:t>
            </a:r>
          </a:p>
          <a:p>
            <a:r>
              <a:rPr lang="it-IT" dirty="0" smtClean="0"/>
              <a:t>8 </a:t>
            </a:r>
            <a:r>
              <a:rPr lang="it-IT" dirty="0" err="1" smtClean="0"/>
              <a:t>april</a:t>
            </a:r>
            <a:r>
              <a:rPr lang="it-IT" dirty="0" smtClean="0"/>
              <a:t> </a:t>
            </a:r>
            <a:r>
              <a:rPr lang="it-IT" dirty="0" err="1" smtClean="0"/>
              <a:t>runs</a:t>
            </a:r>
            <a:r>
              <a:rPr lang="it-IT" dirty="0" smtClean="0"/>
              <a:t>  (high </a:t>
            </a:r>
            <a:r>
              <a:rPr lang="it-IT" dirty="0" err="1" smtClean="0"/>
              <a:t>vtx</a:t>
            </a:r>
            <a:r>
              <a:rPr lang="it-IT" dirty="0" smtClean="0"/>
              <a:t> </a:t>
            </a:r>
            <a:r>
              <a:rPr lang="it-IT" dirty="0" err="1" smtClean="0"/>
              <a:t>threshold</a:t>
            </a:r>
            <a:r>
              <a:rPr lang="it-IT" dirty="0" smtClean="0"/>
              <a:t>)</a:t>
            </a:r>
          </a:p>
          <a:p>
            <a:pPr lvl="1"/>
            <a:r>
              <a:rPr lang="it-IT" dirty="0" err="1" smtClean="0"/>
              <a:t>Clearly</a:t>
            </a:r>
            <a:r>
              <a:rPr lang="it-IT" dirty="0" smtClean="0"/>
              <a:t> </a:t>
            </a:r>
            <a:r>
              <a:rPr lang="it-IT" dirty="0" err="1" smtClean="0"/>
              <a:t>different</a:t>
            </a:r>
            <a:r>
              <a:rPr lang="it-IT" dirty="0" smtClean="0"/>
              <a:t> from 7 </a:t>
            </a:r>
            <a:r>
              <a:rPr lang="it-IT" dirty="0" err="1" smtClean="0"/>
              <a:t>april</a:t>
            </a:r>
            <a:r>
              <a:rPr lang="it-IT" dirty="0" smtClean="0"/>
              <a:t> </a:t>
            </a:r>
            <a:r>
              <a:rPr lang="it-IT" dirty="0" err="1" smtClean="0"/>
              <a:t>runs</a:t>
            </a:r>
            <a:r>
              <a:rPr lang="it-IT" dirty="0" smtClean="0"/>
              <a:t>.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No </a:t>
            </a:r>
            <a:r>
              <a:rPr lang="it-IT" dirty="0" err="1" smtClean="0">
                <a:solidFill>
                  <a:srgbClr val="FF0000"/>
                </a:solidFill>
              </a:rPr>
              <a:t>matching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starts</a:t>
            </a:r>
            <a:r>
              <a:rPr lang="it-IT" dirty="0" smtClean="0">
                <a:solidFill>
                  <a:srgbClr val="FF0000"/>
                </a:solidFill>
              </a:rPr>
              <a:t> from </a:t>
            </a:r>
            <a:r>
              <a:rPr lang="it-IT" dirty="0" err="1" smtClean="0">
                <a:solidFill>
                  <a:srgbClr val="FF0000"/>
                </a:solidFill>
              </a:rPr>
              <a:t>evt</a:t>
            </a:r>
            <a:r>
              <a:rPr lang="it-IT" dirty="0" smtClean="0">
                <a:solidFill>
                  <a:srgbClr val="FF0000"/>
                </a:solidFill>
              </a:rPr>
              <a:t> #0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LOTS of </a:t>
            </a:r>
            <a:r>
              <a:rPr lang="it-IT" dirty="0" err="1" smtClean="0">
                <a:solidFill>
                  <a:srgbClr val="FF0000"/>
                </a:solidFill>
              </a:rPr>
              <a:t>triggers</a:t>
            </a:r>
            <a:r>
              <a:rPr lang="it-IT" dirty="0" smtClean="0">
                <a:solidFill>
                  <a:srgbClr val="FF0000"/>
                </a:solidFill>
              </a:rPr>
              <a:t> are </a:t>
            </a:r>
            <a:r>
              <a:rPr lang="it-IT" dirty="0" err="1" smtClean="0">
                <a:solidFill>
                  <a:srgbClr val="FF0000"/>
                </a:solidFill>
              </a:rPr>
              <a:t>lost</a:t>
            </a:r>
            <a:r>
              <a:rPr lang="it-IT" dirty="0" smtClean="0"/>
              <a:t> (</a:t>
            </a:r>
            <a:r>
              <a:rPr lang="it-IT" dirty="0" err="1" smtClean="0"/>
              <a:t>busy</a:t>
            </a:r>
            <a:r>
              <a:rPr lang="it-IT" dirty="0" smtClean="0"/>
              <a:t> </a:t>
            </a:r>
            <a:r>
              <a:rPr lang="it-IT" dirty="0" err="1" smtClean="0"/>
              <a:t>too</a:t>
            </a:r>
            <a:r>
              <a:rPr lang="it-IT" dirty="0" smtClean="0"/>
              <a:t> short?)</a:t>
            </a:r>
          </a:p>
          <a:p>
            <a:pPr marL="914400" lvl="2" indent="0">
              <a:buNone/>
            </a:pPr>
            <a:r>
              <a:rPr lang="it-IT" dirty="0" err="1" smtClean="0"/>
              <a:t>eg</a:t>
            </a:r>
            <a:r>
              <a:rPr lang="it-IT" dirty="0" smtClean="0"/>
              <a:t> </a:t>
            </a:r>
            <a:r>
              <a:rPr lang="it-IT" dirty="0" err="1" smtClean="0"/>
              <a:t>run</a:t>
            </a:r>
            <a:r>
              <a:rPr lang="it-IT" dirty="0" smtClean="0"/>
              <a:t> 2240: 20004 </a:t>
            </a:r>
            <a:r>
              <a:rPr lang="it-IT" dirty="0" err="1" smtClean="0"/>
              <a:t>daq</a:t>
            </a:r>
            <a:r>
              <a:rPr lang="it-IT" dirty="0" smtClean="0"/>
              <a:t> </a:t>
            </a:r>
            <a:r>
              <a:rPr lang="it-IT" dirty="0" err="1" smtClean="0"/>
              <a:t>evts</a:t>
            </a:r>
            <a:r>
              <a:rPr lang="it-IT" dirty="0" smtClean="0"/>
              <a:t>, 10238 </a:t>
            </a:r>
            <a:r>
              <a:rPr lang="it-IT" dirty="0" err="1" smtClean="0"/>
              <a:t>vtx</a:t>
            </a:r>
            <a:r>
              <a:rPr lang="it-IT" dirty="0" smtClean="0"/>
              <a:t> </a:t>
            </a:r>
            <a:r>
              <a:rPr lang="it-IT" dirty="0" err="1" smtClean="0"/>
              <a:t>evts</a:t>
            </a:r>
            <a:r>
              <a:rPr lang="it-IT" dirty="0" smtClean="0"/>
              <a:t> (50%), 8749 </a:t>
            </a:r>
            <a:r>
              <a:rPr lang="it-IT" dirty="0" err="1" smtClean="0"/>
              <a:t>matches</a:t>
            </a:r>
            <a:r>
              <a:rPr lang="it-IT" dirty="0" smtClean="0"/>
              <a:t> from </a:t>
            </a:r>
            <a:r>
              <a:rPr lang="it-IT" dirty="0" err="1" smtClean="0"/>
              <a:t>evt</a:t>
            </a:r>
            <a:r>
              <a:rPr lang="it-IT" dirty="0" smtClean="0"/>
              <a:t> 128 to 19954</a:t>
            </a:r>
          </a:p>
          <a:p>
            <a:pPr marL="114300" indent="0">
              <a:buNone/>
            </a:pP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Almost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all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VTX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triggered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events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are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recorded</a:t>
            </a:r>
            <a:endParaRPr lang="it-IT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marL="114300" indent="0"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wrt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WD,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events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are small)</a:t>
            </a:r>
          </a:p>
          <a:p>
            <a:endParaRPr lang="it-IT" dirty="0" smtClean="0"/>
          </a:p>
          <a:p>
            <a:pPr lvl="1"/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12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921937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Offline </a:t>
            </a:r>
            <a:r>
              <a:rPr lang="it-IT" dirty="0" err="1" smtClean="0"/>
              <a:t>Event</a:t>
            </a:r>
            <a:r>
              <a:rPr lang="it-IT" dirty="0" smtClean="0"/>
              <a:t> building </a:t>
            </a:r>
            <a:r>
              <a:rPr lang="it-IT" dirty="0" err="1" smtClean="0"/>
              <a:t>matches</a:t>
            </a:r>
            <a:endParaRPr lang="it-IT" dirty="0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2514881"/>
              </p:ext>
            </p:extLst>
          </p:nvPr>
        </p:nvGraphicFramePr>
        <p:xfrm>
          <a:off x="457200" y="1069501"/>
          <a:ext cx="8229599" cy="39955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636649">
                <a:tc>
                  <a:txBody>
                    <a:bodyPr/>
                    <a:lstStyle/>
                    <a:p>
                      <a:r>
                        <a:rPr lang="it-IT" dirty="0" smtClean="0"/>
                        <a:t>RUN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DAQ </a:t>
                      </a:r>
                      <a:r>
                        <a:rPr lang="it-IT" dirty="0" err="1" smtClean="0"/>
                        <a:t>EVTs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WD </a:t>
                      </a:r>
                      <a:r>
                        <a:rPr lang="it-IT" dirty="0" err="1" smtClean="0"/>
                        <a:t>EVTs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VTX </a:t>
                      </a:r>
                      <a:r>
                        <a:rPr lang="it-IT" dirty="0" err="1" smtClean="0"/>
                        <a:t>Evts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WD </a:t>
                      </a:r>
                      <a:r>
                        <a:rPr lang="it-IT" dirty="0" err="1" smtClean="0"/>
                        <a:t>matched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VTX </a:t>
                      </a:r>
                    </a:p>
                    <a:p>
                      <a:r>
                        <a:rPr lang="it-IT" dirty="0" err="1" smtClean="0"/>
                        <a:t>Matched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WD&amp;VTX </a:t>
                      </a:r>
                      <a:r>
                        <a:rPr lang="it-IT" dirty="0" err="1" smtClean="0"/>
                        <a:t>matched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2210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20463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15091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19059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15090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19004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13723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2211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62782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26985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61322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26984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61120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25494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2212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116349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41368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114238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41367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113777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39556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2239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20821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15618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10246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15617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448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342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2240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20004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15370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10238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15369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8749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6560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2241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20041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15235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9777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15234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8348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6174</a:t>
                      </a:r>
                      <a:endParaRPr lang="it-IT" dirty="0"/>
                    </a:p>
                  </a:txBody>
                  <a:tcPr/>
                </a:tc>
              </a:tr>
              <a:tr h="479348"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2242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202729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68078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110721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68077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29458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dirty="0" smtClean="0"/>
                        <a:t>21572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13</a:t>
            </a:fld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477451" y="5061584"/>
            <a:ext cx="82093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Note: </a:t>
            </a:r>
          </a:p>
          <a:p>
            <a:r>
              <a:rPr lang="it-IT" dirty="0"/>
              <a:t>	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WD –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all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but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first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events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are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matched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(in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each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run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</a:rPr>
              <a:t>)</a:t>
            </a:r>
            <a:endParaRPr lang="it-IT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it-IT" dirty="0"/>
              <a:t>	</a:t>
            </a:r>
            <a:r>
              <a:rPr lang="it-IT" dirty="0" smtClean="0"/>
              <a:t>VTX - 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#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vtx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/#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daq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>
                <a:solidFill>
                  <a:schemeClr val="accent3">
                    <a:lumMod val="50000"/>
                  </a:schemeClr>
                </a:solidFill>
                <a:sym typeface="Symbol" panose="05050102010706020507" pitchFamily="18" charset="2"/>
              </a:rPr>
              <a:t>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98% first 3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runs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</a:rPr>
              <a:t>#</a:t>
            </a:r>
            <a:r>
              <a:rPr lang="it-IT" dirty="0" err="1">
                <a:solidFill>
                  <a:srgbClr val="FF0000"/>
                </a:solidFill>
              </a:rPr>
              <a:t>vtx</a:t>
            </a:r>
            <a:r>
              <a:rPr lang="it-IT" dirty="0">
                <a:solidFill>
                  <a:srgbClr val="FF0000"/>
                </a:solidFill>
              </a:rPr>
              <a:t>/#</a:t>
            </a:r>
            <a:r>
              <a:rPr lang="it-IT" dirty="0" err="1">
                <a:solidFill>
                  <a:srgbClr val="FF0000"/>
                </a:solidFill>
              </a:rPr>
              <a:t>daq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it-IT" dirty="0" smtClean="0">
                <a:solidFill>
                  <a:srgbClr val="FF0000"/>
                </a:solidFill>
              </a:rPr>
              <a:t> 50% last 3 </a:t>
            </a:r>
            <a:r>
              <a:rPr lang="it-IT" dirty="0" err="1">
                <a:solidFill>
                  <a:srgbClr val="FF0000"/>
                </a:solidFill>
              </a:rPr>
              <a:t>runs</a:t>
            </a:r>
            <a:r>
              <a:rPr lang="it-IT" dirty="0"/>
              <a:t>, </a:t>
            </a:r>
            <a:endParaRPr lang="it-IT" dirty="0" smtClean="0"/>
          </a:p>
          <a:p>
            <a:r>
              <a:rPr lang="it-IT" dirty="0"/>
              <a:t>	</a:t>
            </a:r>
            <a:r>
              <a:rPr lang="it-IT" dirty="0" smtClean="0"/>
              <a:t>VTX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matches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at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99.5% in </a:t>
            </a:r>
            <a:r>
              <a:rPr lang="it-IT" b="1" dirty="0" err="1" smtClean="0">
                <a:solidFill>
                  <a:schemeClr val="accent3">
                    <a:lumMod val="50000"/>
                  </a:schemeClr>
                </a:solidFill>
              </a:rPr>
              <a:t>run</a:t>
            </a:r>
            <a:r>
              <a:rPr lang="it-IT" b="1" dirty="0" smtClean="0">
                <a:solidFill>
                  <a:schemeClr val="accent3">
                    <a:lumMod val="50000"/>
                  </a:schemeClr>
                </a:solidFill>
              </a:rPr>
              <a:t> 2212</a:t>
            </a:r>
            <a:r>
              <a:rPr lang="it-IT" dirty="0" smtClean="0"/>
              <a:t>, </a:t>
            </a:r>
            <a:r>
              <a:rPr lang="it-IT" dirty="0" smtClean="0">
                <a:solidFill>
                  <a:srgbClr val="FF0000"/>
                </a:solidFill>
              </a:rPr>
              <a:t>85.4% in </a:t>
            </a:r>
            <a:r>
              <a:rPr lang="it-IT" dirty="0" err="1" smtClean="0">
                <a:solidFill>
                  <a:srgbClr val="FF0000"/>
                </a:solidFill>
              </a:rPr>
              <a:t>run</a:t>
            </a:r>
            <a:r>
              <a:rPr lang="it-IT" dirty="0" smtClean="0">
                <a:solidFill>
                  <a:srgbClr val="FF0000"/>
                </a:solidFill>
              </a:rPr>
              <a:t> 2240, 27% in </a:t>
            </a:r>
            <a:r>
              <a:rPr lang="it-IT" dirty="0" err="1" smtClean="0">
                <a:solidFill>
                  <a:srgbClr val="FF0000"/>
                </a:solidFill>
              </a:rPr>
              <a:t>run</a:t>
            </a:r>
            <a:r>
              <a:rPr lang="it-IT" dirty="0" smtClean="0">
                <a:solidFill>
                  <a:srgbClr val="FF0000"/>
                </a:solidFill>
              </a:rPr>
              <a:t> 2242</a:t>
            </a:r>
          </a:p>
          <a:p>
            <a:r>
              <a:rPr lang="it-IT" dirty="0"/>
              <a:t>	</a:t>
            </a:r>
            <a:endParaRPr lang="it-IT" dirty="0" smtClean="0"/>
          </a:p>
          <a:p>
            <a:endParaRPr lang="it-IT" dirty="0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802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7" name="Segnaposto contenut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9310" y="3496462"/>
            <a:ext cx="4038600" cy="3042450"/>
          </a:xfrm>
        </p:spPr>
      </p:pic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21" y="-26643"/>
            <a:ext cx="4038600" cy="3311628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742" y="89305"/>
            <a:ext cx="4167737" cy="3195679"/>
          </a:xfrm>
          <a:prstGeom prst="rect">
            <a:avLst/>
          </a:prstGeom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586266"/>
            <a:ext cx="4038600" cy="2916801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1801601" y="3066294"/>
            <a:ext cx="254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BCO </a:t>
            </a:r>
            <a:r>
              <a:rPr lang="it-IT" dirty="0" err="1" smtClean="0"/>
              <a:t>difference</a:t>
            </a:r>
            <a:r>
              <a:rPr lang="it-IT" dirty="0" smtClean="0"/>
              <a:t>: WD-DAQ</a:t>
            </a:r>
            <a:endParaRPr lang="it-IT" dirty="0"/>
          </a:p>
        </p:txBody>
      </p:sp>
      <p:sp>
        <p:nvSpPr>
          <p:cNvPr id="12" name="CasellaDiTesto 11"/>
          <p:cNvSpPr txBox="1"/>
          <p:nvPr/>
        </p:nvSpPr>
        <p:spPr>
          <a:xfrm>
            <a:off x="6012395" y="3021391"/>
            <a:ext cx="288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BCOlike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: VTX-DAQ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888152" y="6318401"/>
            <a:ext cx="2546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BCO </a:t>
            </a:r>
            <a:r>
              <a:rPr lang="it-IT" dirty="0" err="1" smtClean="0"/>
              <a:t>difference</a:t>
            </a:r>
            <a:r>
              <a:rPr lang="it-IT" dirty="0" smtClean="0"/>
              <a:t>: WD-DAQ</a:t>
            </a:r>
            <a:endParaRPr lang="it-IT" dirty="0"/>
          </a:p>
        </p:txBody>
      </p:sp>
      <p:sp>
        <p:nvSpPr>
          <p:cNvPr id="15" name="CasellaDiTesto 14"/>
          <p:cNvSpPr txBox="1"/>
          <p:nvPr/>
        </p:nvSpPr>
        <p:spPr>
          <a:xfrm>
            <a:off x="5996937" y="6352143"/>
            <a:ext cx="2880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BCOlike</a:t>
            </a:r>
            <a:r>
              <a:rPr lang="it-IT" dirty="0" smtClean="0"/>
              <a:t> </a:t>
            </a:r>
            <a:r>
              <a:rPr lang="it-IT" dirty="0" err="1" smtClean="0"/>
              <a:t>difference</a:t>
            </a:r>
            <a:r>
              <a:rPr lang="it-IT" dirty="0" smtClean="0"/>
              <a:t>: VTX-DAQ</a:t>
            </a:r>
            <a:endParaRPr lang="it-IT" dirty="0"/>
          </a:p>
        </p:txBody>
      </p:sp>
      <p:sp>
        <p:nvSpPr>
          <p:cNvPr id="16" name="CasellaDiTesto 15"/>
          <p:cNvSpPr txBox="1"/>
          <p:nvPr/>
        </p:nvSpPr>
        <p:spPr>
          <a:xfrm>
            <a:off x="762096" y="307427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RUN 2212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292080" y="307427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RUN 2212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971600" y="3865141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RUN 2242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5292080" y="3737765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smtClean="0"/>
              <a:t>RUN 2242</a:t>
            </a:r>
          </a:p>
        </p:txBody>
      </p:sp>
    </p:spTree>
    <p:extLst>
      <p:ext uri="{BB962C8B-B14F-4D97-AF65-F5344CB8AC3E}">
        <p14:creationId xmlns:p14="http://schemas.microsoft.com/office/powerpoint/2010/main" val="3818502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Conclusions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sz="2400" dirty="0" err="1" smtClean="0"/>
              <a:t>Several</a:t>
            </a:r>
            <a:r>
              <a:rPr lang="it-IT" sz="2400" dirty="0" smtClean="0"/>
              <a:t>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 </a:t>
            </a:r>
            <a:r>
              <a:rPr lang="it-IT" sz="2400" dirty="0" err="1" smtClean="0"/>
              <a:t>have</a:t>
            </a:r>
            <a:r>
              <a:rPr lang="it-IT" sz="2400" dirty="0" smtClean="0"/>
              <a:t> </a:t>
            </a:r>
            <a:r>
              <a:rPr lang="it-IT" sz="2400" dirty="0" err="1" smtClean="0"/>
              <a:t>been</a:t>
            </a:r>
            <a:r>
              <a:rPr lang="it-IT" sz="2400" dirty="0" smtClean="0"/>
              <a:t> </a:t>
            </a:r>
            <a:r>
              <a:rPr lang="it-IT" sz="2400" dirty="0" err="1" smtClean="0"/>
              <a:t>observed</a:t>
            </a:r>
            <a:r>
              <a:rPr lang="it-IT" sz="2400" dirty="0" smtClean="0"/>
              <a:t> </a:t>
            </a:r>
            <a:r>
              <a:rPr lang="it-IT" sz="2400" dirty="0" err="1" smtClean="0"/>
              <a:t>at</a:t>
            </a:r>
            <a:r>
              <a:rPr lang="it-IT" sz="2400" dirty="0" smtClean="0"/>
              <a:t> GSI – and can be </a:t>
            </a:r>
            <a:r>
              <a:rPr lang="it-IT" sz="2400" dirty="0" err="1" smtClean="0"/>
              <a:t>observed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with </a:t>
            </a:r>
            <a:r>
              <a:rPr lang="it-IT" sz="2400" dirty="0" err="1" smtClean="0"/>
              <a:t>real</a:t>
            </a:r>
            <a:r>
              <a:rPr lang="it-IT" sz="2400" dirty="0" smtClean="0"/>
              <a:t> detectors (</a:t>
            </a:r>
            <a:r>
              <a:rPr lang="it-IT" sz="2400" dirty="0" err="1" smtClean="0"/>
              <a:t>simulations</a:t>
            </a:r>
            <a:r>
              <a:rPr lang="it-IT" sz="2400" dirty="0" smtClean="0"/>
              <a:t> are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enough</a:t>
            </a:r>
            <a:r>
              <a:rPr lang="it-IT" sz="2400" dirty="0" smtClean="0"/>
              <a:t>) and </a:t>
            </a:r>
            <a:r>
              <a:rPr lang="it-IT" sz="2400" dirty="0" err="1" smtClean="0"/>
              <a:t>enough</a:t>
            </a:r>
            <a:r>
              <a:rPr lang="it-IT" sz="2400" dirty="0" smtClean="0"/>
              <a:t> time</a:t>
            </a:r>
          </a:p>
          <a:p>
            <a:endParaRPr lang="it-IT" sz="2400" dirty="0" smtClean="0"/>
          </a:p>
          <a:p>
            <a:r>
              <a:rPr lang="it-IT" sz="2400" dirty="0" smtClean="0"/>
              <a:t>WD </a:t>
            </a:r>
            <a:r>
              <a:rPr lang="it-IT" sz="2400" dirty="0" err="1" smtClean="0"/>
              <a:t>seems</a:t>
            </a:r>
            <a:r>
              <a:rPr lang="it-IT" sz="2400" dirty="0" smtClean="0"/>
              <a:t> </a:t>
            </a:r>
            <a:r>
              <a:rPr lang="it-IT" sz="2400" dirty="0" err="1" smtClean="0"/>
              <a:t>working</a:t>
            </a:r>
            <a:r>
              <a:rPr lang="it-IT" sz="2400" dirty="0" smtClean="0"/>
              <a:t> in a </a:t>
            </a:r>
            <a:r>
              <a:rPr lang="it-IT" sz="2400" dirty="0" err="1" smtClean="0"/>
              <a:t>reproducible</a:t>
            </a:r>
            <a:r>
              <a:rPr lang="it-IT" sz="2400" dirty="0" smtClean="0"/>
              <a:t> </a:t>
            </a:r>
            <a:r>
              <a:rPr lang="it-IT" sz="2400" dirty="0" err="1" smtClean="0"/>
              <a:t>manner</a:t>
            </a:r>
            <a:r>
              <a:rPr lang="it-IT" sz="2400" dirty="0" smtClean="0"/>
              <a:t> -&gt; a </a:t>
            </a:r>
            <a:r>
              <a:rPr lang="it-IT" sz="2400" dirty="0" err="1" smtClean="0"/>
              <a:t>path</a:t>
            </a:r>
            <a:r>
              <a:rPr lang="it-IT" sz="2400" dirty="0" smtClean="0"/>
              <a:t> to </a:t>
            </a:r>
            <a:r>
              <a:rPr lang="it-IT" sz="2400" dirty="0" err="1" smtClean="0"/>
              <a:t>fix</a:t>
            </a:r>
            <a:r>
              <a:rPr lang="it-IT" sz="2400" dirty="0" smtClean="0"/>
              <a:t> </a:t>
            </a:r>
            <a:r>
              <a:rPr lang="it-IT" sz="2400" dirty="0" err="1" smtClean="0"/>
              <a:t>all</a:t>
            </a:r>
            <a:r>
              <a:rPr lang="it-IT" sz="2400" dirty="0" smtClean="0"/>
              <a:t> </a:t>
            </a:r>
            <a:r>
              <a:rPr lang="it-IT" sz="2400" dirty="0" err="1" smtClean="0"/>
              <a:t>problems</a:t>
            </a:r>
            <a:r>
              <a:rPr lang="it-IT" sz="2400" dirty="0" smtClean="0"/>
              <a:t> </a:t>
            </a:r>
            <a:r>
              <a:rPr lang="it-IT" sz="2400" dirty="0" err="1" smtClean="0"/>
              <a:t>has</a:t>
            </a:r>
            <a:r>
              <a:rPr lang="it-IT" sz="2400" dirty="0" smtClean="0"/>
              <a:t> </a:t>
            </a:r>
            <a:r>
              <a:rPr lang="it-IT" sz="2400" dirty="0" err="1" smtClean="0"/>
              <a:t>been</a:t>
            </a:r>
            <a:r>
              <a:rPr lang="it-IT" sz="2400" dirty="0" smtClean="0"/>
              <a:t> </a:t>
            </a:r>
            <a:r>
              <a:rPr lang="it-IT" sz="2400" dirty="0" err="1" smtClean="0"/>
              <a:t>already</a:t>
            </a:r>
            <a:r>
              <a:rPr lang="it-IT" sz="2400" dirty="0" smtClean="0"/>
              <a:t> </a:t>
            </a:r>
            <a:r>
              <a:rPr lang="it-IT" sz="2400" dirty="0" err="1" smtClean="0"/>
              <a:t>drafted</a:t>
            </a:r>
            <a:endParaRPr lang="it-IT" sz="2400" dirty="0" smtClean="0"/>
          </a:p>
          <a:p>
            <a:endParaRPr lang="it-IT" sz="2400" dirty="0" smtClean="0"/>
          </a:p>
          <a:p>
            <a:r>
              <a:rPr lang="it-IT" sz="2400" dirty="0" smtClean="0"/>
              <a:t>VTX shows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behaviour</a:t>
            </a:r>
            <a:r>
              <a:rPr lang="it-IT" sz="2400" dirty="0" smtClean="0"/>
              <a:t> in </a:t>
            </a:r>
            <a:r>
              <a:rPr lang="it-IT" sz="2400" dirty="0" err="1" smtClean="0"/>
              <a:t>different</a:t>
            </a:r>
            <a:r>
              <a:rPr lang="it-IT" sz="2400" dirty="0" smtClean="0"/>
              <a:t> </a:t>
            </a:r>
            <a:r>
              <a:rPr lang="it-IT" sz="2400" dirty="0" err="1" smtClean="0"/>
              <a:t>days</a:t>
            </a:r>
            <a:r>
              <a:rPr lang="it-IT" sz="2400" dirty="0" smtClean="0"/>
              <a:t>/</a:t>
            </a:r>
            <a:r>
              <a:rPr lang="it-IT" sz="2400" dirty="0" err="1" smtClean="0"/>
              <a:t>runs</a:t>
            </a:r>
            <a:r>
              <a:rPr lang="it-IT" sz="2400" dirty="0" smtClean="0"/>
              <a:t>.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need</a:t>
            </a:r>
            <a:r>
              <a:rPr lang="it-IT" sz="2400" dirty="0" smtClean="0"/>
              <a:t> to </a:t>
            </a:r>
            <a:r>
              <a:rPr lang="it-IT" sz="2400" dirty="0" err="1" smtClean="0"/>
              <a:t>study</a:t>
            </a:r>
            <a:r>
              <a:rPr lang="it-IT" sz="2400" dirty="0" smtClean="0"/>
              <a:t> and </a:t>
            </a:r>
            <a:r>
              <a:rPr lang="it-IT" sz="2400" dirty="0" err="1" smtClean="0"/>
              <a:t>understand</a:t>
            </a:r>
            <a:r>
              <a:rPr lang="it-IT" sz="2400" dirty="0" smtClean="0"/>
              <a:t> </a:t>
            </a:r>
            <a:r>
              <a:rPr lang="it-IT" sz="2400" dirty="0" err="1" smtClean="0"/>
              <a:t>all</a:t>
            </a:r>
            <a:r>
              <a:rPr lang="it-IT" sz="2400" dirty="0" smtClean="0"/>
              <a:t> the (TDAQ) </a:t>
            </a:r>
            <a:r>
              <a:rPr lang="it-IT" sz="2400" dirty="0" err="1" smtClean="0"/>
              <a:t>problems</a:t>
            </a:r>
            <a:endParaRPr lang="it-IT" sz="2400" dirty="0"/>
          </a:p>
          <a:p>
            <a:endParaRPr lang="it-IT" sz="2400" dirty="0" smtClean="0"/>
          </a:p>
          <a:p>
            <a:r>
              <a:rPr lang="it-IT" sz="2400" dirty="0" smtClean="0"/>
              <a:t>For </a:t>
            </a:r>
            <a:r>
              <a:rPr lang="it-IT" sz="2400" dirty="0" err="1" smtClean="0"/>
              <a:t>now</a:t>
            </a:r>
            <a:r>
              <a:rPr lang="it-IT" sz="2400" dirty="0" smtClean="0"/>
              <a:t>: </a:t>
            </a:r>
            <a:r>
              <a:rPr lang="it-IT" sz="2400" dirty="0" err="1" smtClean="0"/>
              <a:t>we</a:t>
            </a:r>
            <a:r>
              <a:rPr lang="it-IT" sz="2400" dirty="0" smtClean="0"/>
              <a:t> </a:t>
            </a:r>
            <a:r>
              <a:rPr lang="it-IT" sz="2400" dirty="0" err="1" smtClean="0"/>
              <a:t>have</a:t>
            </a:r>
            <a:r>
              <a:rPr lang="it-IT" sz="2400" dirty="0" smtClean="0"/>
              <a:t> </a:t>
            </a:r>
            <a:r>
              <a:rPr lang="it-IT" sz="2400" dirty="0" smtClean="0"/>
              <a:t>7 </a:t>
            </a:r>
            <a:r>
              <a:rPr lang="it-IT" sz="2400" dirty="0" err="1" smtClean="0"/>
              <a:t>runs</a:t>
            </a:r>
            <a:r>
              <a:rPr lang="it-IT" sz="2400" dirty="0" smtClean="0"/>
              <a:t> with </a:t>
            </a:r>
            <a:r>
              <a:rPr lang="it-IT" sz="2400" dirty="0" err="1" smtClean="0"/>
              <a:t>all</a:t>
            </a:r>
            <a:r>
              <a:rPr lang="it-IT" sz="2400" dirty="0" smtClean="0"/>
              <a:t> detectors in </a:t>
            </a:r>
            <a:r>
              <a:rPr lang="it-IT" sz="2400" dirty="0" err="1" smtClean="0"/>
              <a:t>it</a:t>
            </a:r>
            <a:r>
              <a:rPr lang="it-IT" sz="2400" dirty="0" smtClean="0"/>
              <a:t> (3 </a:t>
            </a:r>
            <a:r>
              <a:rPr lang="it-IT" sz="2400" dirty="0" err="1" smtClean="0"/>
              <a:t>looks</a:t>
            </a:r>
            <a:r>
              <a:rPr lang="it-IT" sz="2400" dirty="0" smtClean="0"/>
              <a:t> </a:t>
            </a:r>
          </a:p>
          <a:p>
            <a:pPr marL="0" indent="0">
              <a:buNone/>
            </a:pPr>
            <a:r>
              <a:rPr lang="it-IT" sz="2400" dirty="0" smtClean="0"/>
              <a:t>    </a:t>
            </a:r>
            <a:r>
              <a:rPr lang="it-IT" sz="2400" dirty="0" err="1" smtClean="0"/>
              <a:t>good</a:t>
            </a:r>
            <a:r>
              <a:rPr lang="it-IT" sz="2400" dirty="0" smtClean="0"/>
              <a:t>). </a:t>
            </a:r>
            <a:r>
              <a:rPr lang="it-IT" sz="2400" dirty="0" err="1" smtClean="0"/>
              <a:t>It’s</a:t>
            </a:r>
            <a:r>
              <a:rPr lang="it-IT" sz="2400" dirty="0" smtClean="0"/>
              <a:t> </a:t>
            </a:r>
            <a:r>
              <a:rPr lang="it-IT" sz="2400" dirty="0" smtClean="0"/>
              <a:t>time </a:t>
            </a:r>
            <a:r>
              <a:rPr lang="it-IT" sz="2400" dirty="0" smtClean="0"/>
              <a:t>to play with                        and to </a:t>
            </a:r>
            <a:r>
              <a:rPr lang="it-IT" sz="2400" dirty="0" err="1" smtClean="0"/>
              <a:t>see</a:t>
            </a:r>
            <a:r>
              <a:rPr lang="it-IT" sz="2400" dirty="0" smtClean="0"/>
              <a:t> </a:t>
            </a:r>
            <a:r>
              <a:rPr lang="it-IT" sz="2400" dirty="0" err="1" smtClean="0"/>
              <a:t>what</a:t>
            </a:r>
            <a:r>
              <a:rPr lang="it-IT" sz="2400" dirty="0" smtClean="0"/>
              <a:t> </a:t>
            </a:r>
            <a:endParaRPr lang="it-IT" sz="2400" dirty="0" smtClean="0"/>
          </a:p>
          <a:p>
            <a:pPr marL="0" indent="0">
              <a:buNone/>
            </a:pPr>
            <a:r>
              <a:rPr lang="it-IT" sz="2400" dirty="0"/>
              <a:t> </a:t>
            </a:r>
            <a:r>
              <a:rPr lang="it-IT" sz="2400" dirty="0" smtClean="0"/>
              <a:t>  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smtClean="0"/>
              <a:t>inside </a:t>
            </a:r>
            <a:r>
              <a:rPr lang="it-IT" sz="2400" dirty="0" smtClean="0"/>
              <a:t>the </a:t>
            </a:r>
            <a:r>
              <a:rPr lang="it-IT" sz="2400" dirty="0" smtClean="0"/>
              <a:t>data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15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4427984" y="5013176"/>
            <a:ext cx="223224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</a:rPr>
              <a:t>Shoe</a:t>
            </a:r>
            <a:r>
              <a:rPr lang="it-IT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/>
              </a:rPr>
              <a:t> !</a:t>
            </a:r>
            <a:endParaRPr lang="it-IT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3">
                  <a:lumMod val="75000"/>
                </a:schemeClr>
              </a:solidFill>
              <a:effectLst/>
            </a:endParaRP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0932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09320"/>
            <a:ext cx="2895600" cy="365125"/>
          </a:xfrm>
        </p:spPr>
        <p:txBody>
          <a:bodyPr/>
          <a:lstStyle/>
          <a:p>
            <a:r>
              <a:rPr lang="nn-NO" dirty="0" smtClean="0"/>
              <a:t> 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434319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16</a:t>
            </a:fld>
            <a:endParaRPr lang="it-IT"/>
          </a:p>
        </p:txBody>
      </p:sp>
      <p:sp>
        <p:nvSpPr>
          <p:cNvPr id="7" name="CasellaDiTesto 6"/>
          <p:cNvSpPr txBox="1"/>
          <p:nvPr/>
        </p:nvSpPr>
        <p:spPr>
          <a:xfrm>
            <a:off x="2483768" y="2780928"/>
            <a:ext cx="315182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0" dirty="0" smtClean="0">
                <a:latin typeface="Vivaldi" panose="03020602050506090804" pitchFamily="66" charset="0"/>
              </a:rPr>
              <a:t>The end</a:t>
            </a:r>
            <a:endParaRPr lang="it-IT" sz="8000" dirty="0">
              <a:latin typeface="Vivaldi" panose="030206020505060908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526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2566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DAQ-WD </a:t>
            </a:r>
            <a:r>
              <a:rPr lang="it-IT" dirty="0" err="1" smtClean="0"/>
              <a:t>matches</a:t>
            </a:r>
            <a:r>
              <a:rPr lang="it-IT" dirty="0" smtClean="0"/>
              <a:t> in </a:t>
            </a:r>
            <a:r>
              <a:rPr lang="it-IT" dirty="0" err="1" smtClean="0"/>
              <a:t>run</a:t>
            </a:r>
            <a:r>
              <a:rPr lang="it-IT" dirty="0" smtClean="0"/>
              <a:t> 2212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3466728" cy="50014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DAQ</a:t>
            </a:r>
          </a:p>
          <a:p>
            <a:pPr marL="0" indent="0">
              <a:buNone/>
            </a:pP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Evt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HWT  BCO     BCODIFF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0   0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33393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33394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35768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2375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1422810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1387042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3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1439408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16598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4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1448413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9005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5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1451440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3027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6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1458024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6584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7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7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1466418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8394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8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1481037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14619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9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1486616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5579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10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1491839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5223</a:t>
            </a:r>
          </a:p>
          <a:p>
            <a:pPr marL="0" indent="0">
              <a:buNone/>
            </a:pPr>
            <a:endParaRPr lang="it-IT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18</a:t>
            </a:fld>
            <a:endParaRPr lang="it-IT"/>
          </a:p>
        </p:txBody>
      </p:sp>
      <p:sp>
        <p:nvSpPr>
          <p:cNvPr id="7" name="Segnaposto contenuto 2"/>
          <p:cNvSpPr txBox="1">
            <a:spLocks/>
          </p:cNvSpPr>
          <p:nvPr/>
        </p:nvSpPr>
        <p:spPr>
          <a:xfrm>
            <a:off x="3707904" y="1122185"/>
            <a:ext cx="5760640" cy="50014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Comic Sans MS" pitchFamily="66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WD</a:t>
            </a:r>
          </a:p>
          <a:p>
            <a:pPr marL="0" indent="0">
              <a:buFont typeface="Arial" pitchFamily="34" charset="0"/>
              <a:buNone/>
            </a:pP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EV HW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BCO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BCODIFF1    BCODIFF2    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0  1  63376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63377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128912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1  2 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2308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4294906228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4467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2  3   4682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2374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2374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3  4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15468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10786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10786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4  5  32067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16599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16599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5  6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41071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9004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9004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6  7  44099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3028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3028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7  8  50682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6583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6583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8  9  59076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8394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8394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9 10 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8160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4294916380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14619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10 11  13739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5579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5579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11 12  18962    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5223   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5223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4357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smtClean="0"/>
              <a:t>30/11/2016</a:t>
            </a:r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smtClean="0"/>
              <a:t>M. Villa - A DAQ system for FOOT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6075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Outline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lnSpcReduction="10000"/>
          </a:bodyPr>
          <a:lstStyle/>
          <a:p>
            <a:r>
              <a:rPr lang="it-IT" dirty="0" err="1" smtClean="0"/>
              <a:t>Runs</a:t>
            </a:r>
            <a:endParaRPr lang="it-IT" dirty="0" smtClean="0"/>
          </a:p>
          <a:p>
            <a:r>
              <a:rPr lang="it-IT" dirty="0" smtClean="0"/>
              <a:t>GSI </a:t>
            </a:r>
            <a:r>
              <a:rPr lang="it-IT" dirty="0" err="1" smtClean="0"/>
              <a:t>integration</a:t>
            </a:r>
            <a:r>
              <a:rPr lang="it-IT" dirty="0" smtClean="0"/>
              <a:t> </a:t>
            </a:r>
            <a:r>
              <a:rPr lang="it-IT" dirty="0" err="1" smtClean="0"/>
              <a:t>experience</a:t>
            </a:r>
            <a:r>
              <a:rPr lang="it-IT" dirty="0" smtClean="0"/>
              <a:t> </a:t>
            </a:r>
            <a:endParaRPr lang="it-IT" dirty="0"/>
          </a:p>
          <a:p>
            <a:pPr lvl="1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worked</a:t>
            </a:r>
            <a:r>
              <a:rPr lang="it-IT" dirty="0"/>
              <a:t> </a:t>
            </a:r>
            <a:endParaRPr lang="it-IT" dirty="0" smtClean="0"/>
          </a:p>
          <a:p>
            <a:pPr lvl="1"/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improvements</a:t>
            </a:r>
            <a:endParaRPr lang="it-IT" dirty="0" smtClean="0"/>
          </a:p>
          <a:p>
            <a:pPr marL="914400" lvl="2" indent="0">
              <a:buNone/>
            </a:pPr>
            <a:r>
              <a:rPr lang="it-IT" dirty="0"/>
              <a:t>f</a:t>
            </a:r>
            <a:r>
              <a:rPr lang="it-IT" dirty="0" smtClean="0"/>
              <a:t>or DAQ-WD and DAQ-VTX </a:t>
            </a:r>
            <a:r>
              <a:rPr lang="it-IT" dirty="0" err="1" smtClean="0"/>
              <a:t>integration</a:t>
            </a:r>
            <a:endParaRPr lang="it-IT" dirty="0" smtClean="0"/>
          </a:p>
          <a:p>
            <a:r>
              <a:rPr lang="it-IT" dirty="0" smtClean="0"/>
              <a:t>DAQ-WD </a:t>
            </a:r>
            <a:r>
              <a:rPr lang="it-IT" dirty="0" err="1" smtClean="0"/>
              <a:t>interface</a:t>
            </a:r>
            <a:r>
              <a:rPr lang="it-IT" dirty="0" smtClean="0"/>
              <a:t> </a:t>
            </a:r>
          </a:p>
          <a:p>
            <a:r>
              <a:rPr lang="it-IT" dirty="0" smtClean="0"/>
              <a:t>DAQ-VTX </a:t>
            </a:r>
            <a:r>
              <a:rPr lang="it-IT" dirty="0" err="1" smtClean="0"/>
              <a:t>interface</a:t>
            </a:r>
            <a:endParaRPr lang="it-IT" dirty="0" smtClean="0"/>
          </a:p>
          <a:p>
            <a:r>
              <a:rPr lang="it-IT" dirty="0" smtClean="0"/>
              <a:t>Offline </a:t>
            </a:r>
            <a:r>
              <a:rPr lang="it-IT" dirty="0" err="1" smtClean="0"/>
              <a:t>event</a:t>
            </a:r>
            <a:r>
              <a:rPr lang="it-IT" dirty="0" smtClean="0"/>
              <a:t> building</a:t>
            </a:r>
          </a:p>
          <a:p>
            <a:r>
              <a:rPr lang="it-IT" dirty="0" err="1" smtClean="0"/>
              <a:t>Next</a:t>
            </a:r>
            <a:r>
              <a:rPr lang="it-IT" dirty="0" smtClean="0"/>
              <a:t> </a:t>
            </a:r>
            <a:r>
              <a:rPr lang="it-IT" dirty="0" err="1" smtClean="0"/>
              <a:t>steps</a:t>
            </a:r>
            <a:endParaRPr lang="it-IT" dirty="0" smtClean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5223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Runs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dirty="0" smtClean="0"/>
              <a:t>14 in </a:t>
            </a:r>
            <a:r>
              <a:rPr lang="it-IT" sz="2400" dirty="0" err="1" smtClean="0"/>
              <a:t>total</a:t>
            </a:r>
            <a:r>
              <a:rPr lang="it-IT" sz="2400" dirty="0" smtClean="0"/>
              <a:t> for 504 MB (</a:t>
            </a:r>
            <a:r>
              <a:rPr lang="it-IT" sz="2400" dirty="0" err="1" smtClean="0"/>
              <a:t>daq</a:t>
            </a:r>
            <a:r>
              <a:rPr lang="it-IT" sz="2400" dirty="0" smtClean="0"/>
              <a:t>) + 223 MB(</a:t>
            </a:r>
            <a:r>
              <a:rPr lang="it-IT" sz="2400" dirty="0" err="1" smtClean="0"/>
              <a:t>vtx</a:t>
            </a:r>
            <a:r>
              <a:rPr lang="it-IT" sz="2400" dirty="0" smtClean="0"/>
              <a:t>)+8726 MB (</a:t>
            </a:r>
            <a:r>
              <a:rPr lang="it-IT" sz="2400" dirty="0" err="1" smtClean="0"/>
              <a:t>wd</a:t>
            </a:r>
            <a:r>
              <a:rPr lang="it-IT" sz="2400" dirty="0" smtClean="0"/>
              <a:t>):</a:t>
            </a:r>
          </a:p>
          <a:p>
            <a:r>
              <a:rPr lang="it-IT" sz="2400" dirty="0" smtClean="0"/>
              <a:t>7 April – no target – first DAQ </a:t>
            </a:r>
            <a:r>
              <a:rPr lang="it-IT" sz="2400" dirty="0" err="1" smtClean="0"/>
              <a:t>runs</a:t>
            </a:r>
            <a:r>
              <a:rPr lang="it-IT" sz="2400" dirty="0" smtClean="0"/>
              <a:t> with </a:t>
            </a:r>
            <a:r>
              <a:rPr lang="it-IT" sz="2400" dirty="0" err="1" smtClean="0"/>
              <a:t>beams</a:t>
            </a:r>
            <a:r>
              <a:rPr lang="it-IT" sz="2400" dirty="0"/>
              <a:t> </a:t>
            </a:r>
            <a:r>
              <a:rPr lang="it-IT" sz="2400" dirty="0" smtClean="0"/>
              <a:t>– </a:t>
            </a:r>
            <a:r>
              <a:rPr lang="it-IT" sz="2400" dirty="0" err="1" smtClean="0"/>
              <a:t>changing</a:t>
            </a:r>
            <a:r>
              <a:rPr lang="it-IT" sz="2400" dirty="0" smtClean="0"/>
              <a:t> detector </a:t>
            </a:r>
            <a:r>
              <a:rPr lang="it-IT" sz="2400" dirty="0" err="1" smtClean="0"/>
              <a:t>conditions</a:t>
            </a:r>
            <a:r>
              <a:rPr lang="it-IT" sz="2400" dirty="0" smtClean="0"/>
              <a:t>…</a:t>
            </a:r>
          </a:p>
          <a:p>
            <a:pPr lvl="1"/>
            <a:r>
              <a:rPr lang="it-IT" sz="2000" dirty="0" smtClean="0"/>
              <a:t>2197 (BM </a:t>
            </a:r>
            <a:r>
              <a:rPr lang="it-IT" sz="2000" dirty="0" err="1" smtClean="0"/>
              <a:t>only</a:t>
            </a:r>
            <a:r>
              <a:rPr lang="it-IT" sz="2000" dirty="0" smtClean="0"/>
              <a:t>), 2199 (BM, VTX), 2200 (BM, VTX), </a:t>
            </a:r>
          </a:p>
          <a:p>
            <a:pPr lvl="1"/>
            <a:r>
              <a:rPr lang="it-IT" sz="2000" dirty="0" err="1" smtClean="0"/>
              <a:t>tests</a:t>
            </a:r>
            <a:r>
              <a:rPr lang="it-IT" sz="2000" dirty="0" smtClean="0"/>
              <a:t>: 2202 (BM, WD, VTX), 2203 (</a:t>
            </a:r>
            <a:r>
              <a:rPr lang="it-IT" sz="2000" dirty="0"/>
              <a:t>BM, </a:t>
            </a:r>
            <a:r>
              <a:rPr lang="it-IT" sz="2000" dirty="0" smtClean="0"/>
              <a:t>WD), 2204 (</a:t>
            </a:r>
            <a:r>
              <a:rPr lang="it-IT" sz="2000" dirty="0"/>
              <a:t>BM, WD,</a:t>
            </a:r>
            <a:r>
              <a:rPr lang="it-IT" sz="2000" dirty="0" smtClean="0"/>
              <a:t>), 2205 (</a:t>
            </a:r>
            <a:r>
              <a:rPr lang="it-IT" sz="2000" dirty="0"/>
              <a:t>BM, WD, </a:t>
            </a:r>
            <a:r>
              <a:rPr lang="it-IT" sz="2000" dirty="0" err="1" smtClean="0"/>
              <a:t>fragm</a:t>
            </a:r>
            <a:r>
              <a:rPr lang="it-IT" sz="2000" dirty="0" smtClean="0"/>
              <a:t>. Trigger),</a:t>
            </a:r>
          </a:p>
          <a:p>
            <a:pPr lvl="1"/>
            <a:r>
              <a:rPr lang="it-IT" sz="2000" dirty="0" err="1" smtClean="0">
                <a:solidFill>
                  <a:srgbClr val="FF0000"/>
                </a:solidFill>
              </a:rPr>
              <a:t>All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good</a:t>
            </a:r>
            <a:r>
              <a:rPr lang="it-IT" sz="2000" dirty="0" smtClean="0">
                <a:solidFill>
                  <a:srgbClr val="FF0000"/>
                </a:solidFill>
              </a:rPr>
              <a:t>, no target</a:t>
            </a:r>
            <a:r>
              <a:rPr lang="it-IT" sz="2000" dirty="0" smtClean="0"/>
              <a:t>, VTX </a:t>
            </a:r>
            <a:r>
              <a:rPr lang="it-IT" sz="2000" dirty="0" err="1" smtClean="0"/>
              <a:t>thresholds</a:t>
            </a:r>
            <a:r>
              <a:rPr lang="it-IT" sz="2000" dirty="0" smtClean="0"/>
              <a:t> </a:t>
            </a:r>
            <a:r>
              <a:rPr lang="it-IT" sz="2000" dirty="0" err="1" smtClean="0"/>
              <a:t>low</a:t>
            </a:r>
            <a:r>
              <a:rPr lang="it-IT" sz="2000" dirty="0" smtClean="0"/>
              <a:t>, BM HV </a:t>
            </a:r>
            <a:r>
              <a:rPr lang="it-IT" sz="2000" dirty="0" err="1" smtClean="0"/>
              <a:t>nominal</a:t>
            </a:r>
            <a:r>
              <a:rPr lang="it-IT" sz="2000" dirty="0" smtClean="0"/>
              <a:t>: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2210, 2211, 2212 </a:t>
            </a:r>
            <a:r>
              <a:rPr lang="it-IT" sz="2000" dirty="0" smtClean="0"/>
              <a:t> (+2209 no </a:t>
            </a:r>
            <a:r>
              <a:rPr lang="it-IT" sz="2000" dirty="0" err="1" smtClean="0"/>
              <a:t>beam</a:t>
            </a:r>
            <a:r>
              <a:rPr lang="it-IT" sz="2000" dirty="0" smtClean="0"/>
              <a:t>, 58k)</a:t>
            </a:r>
          </a:p>
          <a:p>
            <a:r>
              <a:rPr lang="it-IT" sz="2800" dirty="0" smtClean="0"/>
              <a:t>8 April – BM HV &amp; TOF </a:t>
            </a:r>
            <a:r>
              <a:rPr lang="it-IT" sz="2800" dirty="0" err="1" smtClean="0"/>
              <a:t>scans</a:t>
            </a:r>
            <a:endParaRPr lang="it-IT" sz="2800" dirty="0" smtClean="0"/>
          </a:p>
          <a:p>
            <a:pPr lvl="1"/>
            <a:r>
              <a:rPr lang="it-IT" sz="2000" dirty="0" smtClean="0"/>
              <a:t>BM HV </a:t>
            </a:r>
            <a:r>
              <a:rPr lang="it-IT" sz="2000" dirty="0" err="1" smtClean="0"/>
              <a:t>scans</a:t>
            </a:r>
            <a:r>
              <a:rPr lang="it-IT" sz="2000" dirty="0" smtClean="0"/>
              <a:t>, with target &amp; </a:t>
            </a:r>
            <a:r>
              <a:rPr lang="it-IT" sz="2000" dirty="0"/>
              <a:t>high VTX </a:t>
            </a:r>
            <a:r>
              <a:rPr lang="it-IT" sz="2000" dirty="0" err="1" smtClean="0"/>
              <a:t>threholds</a:t>
            </a:r>
            <a:r>
              <a:rPr lang="it-IT" sz="2000" dirty="0" smtClean="0"/>
              <a:t>: </a:t>
            </a:r>
          </a:p>
          <a:p>
            <a:pPr marL="457200" lvl="1" indent="0">
              <a:buNone/>
            </a:pPr>
            <a:r>
              <a:rPr lang="it-IT" sz="2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2239, 2240, 2241</a:t>
            </a:r>
          </a:p>
          <a:p>
            <a:pPr lvl="1"/>
            <a:r>
              <a:rPr lang="it-IT" sz="2000" dirty="0" smtClean="0"/>
              <a:t>TOF </a:t>
            </a:r>
            <a:r>
              <a:rPr lang="it-IT" sz="2000" dirty="0" err="1" smtClean="0"/>
              <a:t>scan</a:t>
            </a:r>
            <a:r>
              <a:rPr lang="it-IT" sz="2000" dirty="0" smtClean="0"/>
              <a:t>: </a:t>
            </a:r>
            <a:r>
              <a:rPr lang="it-IT" sz="20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2242</a:t>
            </a:r>
            <a:endParaRPr lang="it-IT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63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GSI </a:t>
            </a:r>
            <a:r>
              <a:rPr lang="it-IT" dirty="0" err="1"/>
              <a:t>integration</a:t>
            </a:r>
            <a:r>
              <a:rPr lang="it-IT" dirty="0"/>
              <a:t> </a:t>
            </a:r>
            <a:r>
              <a:rPr lang="it-IT" dirty="0" err="1"/>
              <a:t>experience</a:t>
            </a:r>
            <a:r>
              <a:rPr lang="it-IT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err="1" smtClean="0"/>
              <a:t>These</a:t>
            </a:r>
            <a:r>
              <a:rPr lang="it-IT" sz="2800" dirty="0" smtClean="0"/>
              <a:t> </a:t>
            </a:r>
            <a:r>
              <a:rPr lang="it-IT" sz="2800" dirty="0" err="1" smtClean="0"/>
              <a:t>lists</a:t>
            </a:r>
            <a:r>
              <a:rPr lang="it-IT" sz="2800" dirty="0" smtClean="0"/>
              <a:t> show the TDAQ </a:t>
            </a:r>
            <a:r>
              <a:rPr lang="it-IT" sz="2800" dirty="0" err="1" smtClean="0"/>
              <a:t>point</a:t>
            </a:r>
            <a:r>
              <a:rPr lang="it-IT" sz="2800" dirty="0" smtClean="0"/>
              <a:t> of </a:t>
            </a:r>
            <a:r>
              <a:rPr lang="it-IT" sz="2800" dirty="0" err="1" smtClean="0"/>
              <a:t>view</a:t>
            </a:r>
            <a:r>
              <a:rPr lang="it-IT" sz="2800" dirty="0" smtClean="0"/>
              <a:t> (</a:t>
            </a:r>
            <a:r>
              <a:rPr lang="it-IT" sz="2800" dirty="0" err="1" smtClean="0"/>
              <a:t>not</a:t>
            </a:r>
            <a:r>
              <a:rPr lang="it-IT" sz="2800" dirty="0" smtClean="0"/>
              <a:t> the data </a:t>
            </a:r>
            <a:r>
              <a:rPr lang="it-IT" sz="2800" dirty="0" err="1" smtClean="0"/>
              <a:t>content</a:t>
            </a:r>
            <a:r>
              <a:rPr lang="it-IT" sz="2800" dirty="0" smtClean="0"/>
              <a:t>)</a:t>
            </a:r>
          </a:p>
          <a:p>
            <a:r>
              <a:rPr lang="it-IT" sz="2800" dirty="0" err="1" smtClean="0">
                <a:solidFill>
                  <a:schemeClr val="accent3">
                    <a:lumMod val="50000"/>
                  </a:schemeClr>
                </a:solidFill>
              </a:rPr>
              <a:t>What</a:t>
            </a: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accent3">
                    <a:lumMod val="50000"/>
                  </a:schemeClr>
                </a:solidFill>
              </a:rPr>
              <a:t>worked</a:t>
            </a: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accent3">
                    <a:lumMod val="50000"/>
                  </a:schemeClr>
                </a:solidFill>
              </a:rPr>
              <a:t>without</a:t>
            </a:r>
            <a:r>
              <a:rPr lang="it-IT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800" dirty="0" err="1" smtClean="0">
                <a:solidFill>
                  <a:schemeClr val="accent3">
                    <a:lumMod val="50000"/>
                  </a:schemeClr>
                </a:solidFill>
              </a:rPr>
              <a:t>problems</a:t>
            </a:r>
            <a:r>
              <a:rPr lang="it-IT" sz="2800" dirty="0" smtClean="0"/>
              <a:t>:</a:t>
            </a:r>
          </a:p>
          <a:p>
            <a:pPr lvl="1"/>
            <a:r>
              <a:rPr lang="it-IT" sz="2400" dirty="0" err="1" smtClean="0"/>
              <a:t>Beam</a:t>
            </a:r>
            <a:r>
              <a:rPr lang="it-IT" sz="2400" dirty="0" smtClean="0"/>
              <a:t> Monitor  (VME </a:t>
            </a:r>
            <a:r>
              <a:rPr lang="it-IT" sz="2400" dirty="0" err="1" smtClean="0"/>
              <a:t>boards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; </a:t>
            </a:r>
            <a:r>
              <a:rPr lang="it-IT" sz="2400" dirty="0" err="1" smtClean="0"/>
              <a:t>not</a:t>
            </a:r>
            <a:r>
              <a:rPr lang="it-IT" sz="2400" dirty="0" smtClean="0"/>
              <a:t> a single DAQ </a:t>
            </a:r>
            <a:r>
              <a:rPr lang="it-IT" sz="2400" dirty="0" err="1" smtClean="0"/>
              <a:t>problem</a:t>
            </a:r>
            <a:r>
              <a:rPr lang="it-IT" sz="2400" dirty="0" smtClean="0"/>
              <a:t>; </a:t>
            </a:r>
            <a:r>
              <a:rPr lang="it-IT" sz="2400" dirty="0" err="1" smtClean="0"/>
              <a:t>all</a:t>
            </a:r>
            <a:r>
              <a:rPr lang="it-IT" sz="2400" dirty="0" smtClean="0"/>
              <a:t> information </a:t>
            </a:r>
            <a:r>
              <a:rPr lang="it-IT" sz="2400" dirty="0" err="1" smtClean="0"/>
              <a:t>stored</a:t>
            </a:r>
            <a:r>
              <a:rPr lang="it-IT" sz="2400" dirty="0" smtClean="0"/>
              <a:t>; </a:t>
            </a:r>
            <a:r>
              <a:rPr lang="it-IT" sz="2400" dirty="0" err="1" smtClean="0"/>
              <a:t>all</a:t>
            </a:r>
            <a:r>
              <a:rPr lang="it-IT" sz="2400" dirty="0" smtClean="0"/>
              <a:t> </a:t>
            </a:r>
            <a:r>
              <a:rPr lang="it-IT" sz="2400" dirty="0" err="1" smtClean="0"/>
              <a:t>thresholds</a:t>
            </a:r>
            <a:r>
              <a:rPr lang="it-IT" sz="2400" dirty="0" smtClean="0"/>
              <a:t> </a:t>
            </a:r>
            <a:r>
              <a:rPr lang="it-IT" sz="2400" dirty="0" err="1" smtClean="0"/>
              <a:t>stored</a:t>
            </a:r>
            <a:r>
              <a:rPr lang="it-IT" sz="2400" dirty="0" smtClean="0"/>
              <a:t>). </a:t>
            </a:r>
            <a:r>
              <a:rPr lang="it-IT" sz="2400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But</a:t>
            </a:r>
            <a:r>
              <a:rPr lang="it-IT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… no HV in DB!</a:t>
            </a:r>
          </a:p>
          <a:p>
            <a:pPr lvl="1"/>
            <a:r>
              <a:rPr lang="it-IT" sz="2400" dirty="0" smtClean="0"/>
              <a:t>Network: </a:t>
            </a:r>
            <a:r>
              <a:rPr lang="it-IT" sz="2400" dirty="0" err="1" smtClean="0"/>
              <a:t>everybody</a:t>
            </a:r>
            <a:r>
              <a:rPr lang="it-IT" sz="2400" dirty="0" smtClean="0"/>
              <a:t> </a:t>
            </a:r>
            <a:r>
              <a:rPr lang="it-IT" sz="2400" dirty="0" err="1" smtClean="0"/>
              <a:t>was</a:t>
            </a:r>
            <a:r>
              <a:rPr lang="it-IT" sz="2400" dirty="0" smtClean="0"/>
              <a:t> </a:t>
            </a:r>
            <a:r>
              <a:rPr lang="it-IT" sz="2400" dirty="0" err="1" smtClean="0"/>
              <a:t>able</a:t>
            </a:r>
            <a:r>
              <a:rPr lang="it-IT" sz="2400" dirty="0" smtClean="0"/>
              <a:t> to </a:t>
            </a:r>
            <a:r>
              <a:rPr lang="it-IT" sz="2400" dirty="0" err="1" smtClean="0"/>
              <a:t>have</a:t>
            </a:r>
            <a:r>
              <a:rPr lang="it-IT" sz="2400" dirty="0" smtClean="0"/>
              <a:t> a </a:t>
            </a:r>
            <a:r>
              <a:rPr lang="it-IT" sz="2400" dirty="0" err="1" smtClean="0"/>
              <a:t>cable</a:t>
            </a:r>
            <a:r>
              <a:rPr lang="it-IT" sz="2400" dirty="0" smtClean="0"/>
              <a:t> connection.</a:t>
            </a:r>
          </a:p>
          <a:p>
            <a:pPr lvl="1"/>
            <a:r>
              <a:rPr lang="it-IT" sz="2400" dirty="0" smtClean="0"/>
              <a:t>Storage: </a:t>
            </a:r>
            <a:r>
              <a:rPr lang="it-IT" sz="2400" dirty="0" err="1" smtClean="0"/>
              <a:t>too</a:t>
            </a:r>
            <a:r>
              <a:rPr lang="it-IT" sz="2400" dirty="0" smtClean="0"/>
              <a:t> </a:t>
            </a:r>
            <a:r>
              <a:rPr lang="it-IT" sz="2400" dirty="0" err="1" smtClean="0"/>
              <a:t>few</a:t>
            </a:r>
            <a:r>
              <a:rPr lang="it-IT" sz="2400" dirty="0" smtClean="0"/>
              <a:t> data </a:t>
            </a:r>
            <a:r>
              <a:rPr lang="it-IT" sz="2400" dirty="0" err="1" smtClean="0"/>
              <a:t>taken</a:t>
            </a:r>
            <a:r>
              <a:rPr lang="it-IT" sz="2400" dirty="0" smtClean="0"/>
              <a:t> – </a:t>
            </a:r>
            <a:r>
              <a:rPr lang="it-IT" sz="2400" dirty="0" err="1" smtClean="0"/>
              <a:t>good</a:t>
            </a:r>
            <a:r>
              <a:rPr lang="it-IT" sz="2400" dirty="0" smtClean="0"/>
              <a:t> </a:t>
            </a:r>
            <a:r>
              <a:rPr lang="it-IT" sz="2400" dirty="0" err="1" smtClean="0"/>
              <a:t>runs</a:t>
            </a:r>
            <a:r>
              <a:rPr lang="it-IT" sz="2400" dirty="0" smtClean="0"/>
              <a:t> in </a:t>
            </a:r>
            <a:r>
              <a:rPr lang="it-IT" sz="2400" dirty="0" err="1" smtClean="0"/>
              <a:t>less</a:t>
            </a:r>
            <a:r>
              <a:rPr lang="it-IT" sz="2400" dirty="0" smtClean="0"/>
              <a:t> </a:t>
            </a:r>
            <a:r>
              <a:rPr lang="it-IT" sz="2400" dirty="0" err="1" smtClean="0"/>
              <a:t>than</a:t>
            </a:r>
            <a:r>
              <a:rPr lang="it-IT" sz="2400" dirty="0" smtClean="0"/>
              <a:t> 50 GB! </a:t>
            </a:r>
          </a:p>
          <a:p>
            <a:pPr lvl="1"/>
            <a:r>
              <a:rPr lang="it-IT" sz="2400" dirty="0" smtClean="0"/>
              <a:t>DAQ and detectors in </a:t>
            </a:r>
            <a:r>
              <a:rPr lang="it-IT" sz="2400" dirty="0" err="1" smtClean="0"/>
              <a:t>standalone</a:t>
            </a:r>
            <a:r>
              <a:rPr lang="it-IT" sz="2400" dirty="0" smtClean="0"/>
              <a:t> </a:t>
            </a:r>
            <a:r>
              <a:rPr lang="it-IT" sz="2400" dirty="0" err="1" smtClean="0"/>
              <a:t>manner</a:t>
            </a:r>
            <a:r>
              <a:rPr lang="it-IT" sz="2400" dirty="0" smtClean="0"/>
              <a:t>…..</a:t>
            </a:r>
            <a:endParaRPr lang="it-IT" sz="24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778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needs</a:t>
            </a:r>
            <a:r>
              <a:rPr lang="it-IT" dirty="0" smtClean="0"/>
              <a:t> </a:t>
            </a:r>
            <a:r>
              <a:rPr lang="it-IT" dirty="0" err="1" smtClean="0"/>
              <a:t>improvements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Trigger </a:t>
            </a:r>
            <a:r>
              <a:rPr lang="it-IT" sz="2800" dirty="0" err="1" smtClean="0"/>
              <a:t>configuration</a:t>
            </a:r>
            <a:r>
              <a:rPr lang="it-IT" sz="2800" dirty="0" smtClean="0"/>
              <a:t>: </a:t>
            </a:r>
            <a:r>
              <a:rPr lang="it-IT" sz="2800" dirty="0" err="1" smtClean="0"/>
              <a:t>fixed</a:t>
            </a:r>
            <a:r>
              <a:rPr lang="it-IT" sz="2800" dirty="0" smtClean="0"/>
              <a:t> </a:t>
            </a:r>
            <a:r>
              <a:rPr lang="it-IT" sz="2800" dirty="0" err="1" smtClean="0"/>
              <a:t>at</a:t>
            </a:r>
            <a:r>
              <a:rPr lang="it-IT" sz="2800" dirty="0" smtClean="0"/>
              <a:t> GSI; </a:t>
            </a:r>
            <a:r>
              <a:rPr lang="it-IT" sz="2800" dirty="0" err="1" smtClean="0"/>
              <a:t>too</a:t>
            </a:r>
            <a:r>
              <a:rPr lang="it-IT" sz="2800" dirty="0" smtClean="0"/>
              <a:t> </a:t>
            </a:r>
            <a:r>
              <a:rPr lang="it-IT" sz="2800" dirty="0" err="1" smtClean="0"/>
              <a:t>much</a:t>
            </a:r>
            <a:r>
              <a:rPr lang="it-IT" sz="2800" dirty="0" smtClean="0"/>
              <a:t> </a:t>
            </a:r>
            <a:r>
              <a:rPr lang="it-IT" sz="2800" dirty="0" err="1" smtClean="0"/>
              <a:t>workload</a:t>
            </a:r>
            <a:r>
              <a:rPr lang="it-IT" sz="2800" dirty="0" smtClean="0"/>
              <a:t> on the </a:t>
            </a:r>
            <a:r>
              <a:rPr lang="it-IT" sz="2800" dirty="0" err="1" smtClean="0"/>
              <a:t>shifter</a:t>
            </a:r>
            <a:endParaRPr lang="it-IT" sz="2800" dirty="0" smtClean="0"/>
          </a:p>
          <a:p>
            <a:r>
              <a:rPr lang="it-IT" sz="2800" dirty="0" smtClean="0"/>
              <a:t>WD and VTX </a:t>
            </a:r>
            <a:r>
              <a:rPr lang="it-IT" sz="2800" dirty="0" err="1" smtClean="0"/>
              <a:t>starting</a:t>
            </a:r>
            <a:r>
              <a:rPr lang="it-IT" sz="2800" dirty="0" smtClean="0"/>
              <a:t> </a:t>
            </a:r>
            <a:r>
              <a:rPr lang="it-IT" sz="2800" dirty="0" err="1" smtClean="0"/>
              <a:t>procedures</a:t>
            </a:r>
            <a:r>
              <a:rPr lang="it-IT" sz="2800" dirty="0" smtClean="0"/>
              <a:t>: </a:t>
            </a:r>
            <a:r>
              <a:rPr lang="it-IT" sz="2800" dirty="0" err="1" smtClean="0"/>
              <a:t>needs</a:t>
            </a:r>
            <a:r>
              <a:rPr lang="it-IT" sz="2800" dirty="0" smtClean="0"/>
              <a:t> to be </a:t>
            </a:r>
            <a:r>
              <a:rPr lang="it-IT" sz="2800" dirty="0" err="1" smtClean="0"/>
              <a:t>automatic</a:t>
            </a:r>
            <a:endParaRPr lang="it-IT" sz="2800" dirty="0" smtClean="0"/>
          </a:p>
          <a:p>
            <a:r>
              <a:rPr lang="it-IT" sz="2800" dirty="0" err="1" smtClean="0"/>
              <a:t>Several</a:t>
            </a:r>
            <a:r>
              <a:rPr lang="it-IT" sz="2800" dirty="0" smtClean="0"/>
              <a:t> minor </a:t>
            </a:r>
            <a:r>
              <a:rPr lang="it-IT" sz="2800" dirty="0" err="1" smtClean="0"/>
              <a:t>details</a:t>
            </a:r>
            <a:r>
              <a:rPr lang="it-IT" sz="2800" dirty="0" smtClean="0"/>
              <a:t> </a:t>
            </a:r>
            <a:r>
              <a:rPr lang="it-IT" sz="2800" dirty="0" err="1" smtClean="0"/>
              <a:t>at</a:t>
            </a:r>
            <a:r>
              <a:rPr lang="it-IT" sz="2800" dirty="0" smtClean="0"/>
              <a:t> the TDAQ </a:t>
            </a:r>
            <a:r>
              <a:rPr lang="it-IT" sz="2800" dirty="0" err="1" smtClean="0"/>
              <a:t>level</a:t>
            </a:r>
            <a:r>
              <a:rPr lang="it-IT" sz="2800" dirty="0" smtClean="0"/>
              <a:t>: </a:t>
            </a:r>
            <a:r>
              <a:rPr lang="it-IT" sz="2800" dirty="0" err="1" smtClean="0"/>
              <a:t>all</a:t>
            </a:r>
            <a:r>
              <a:rPr lang="it-IT" sz="2800" dirty="0" smtClean="0"/>
              <a:t> </a:t>
            </a:r>
            <a:r>
              <a:rPr lang="it-IT" sz="2800" dirty="0" err="1" smtClean="0"/>
              <a:t>meant</a:t>
            </a:r>
            <a:r>
              <a:rPr lang="it-IT" sz="2800" dirty="0" smtClean="0"/>
              <a:t> to reduce </a:t>
            </a:r>
            <a:r>
              <a:rPr lang="it-IT" sz="2800" dirty="0" err="1" smtClean="0"/>
              <a:t>shifter</a:t>
            </a:r>
            <a:r>
              <a:rPr lang="it-IT" sz="2800" dirty="0" smtClean="0"/>
              <a:t> </a:t>
            </a:r>
            <a:r>
              <a:rPr lang="it-IT" sz="2800" dirty="0" err="1" smtClean="0"/>
              <a:t>workload</a:t>
            </a:r>
            <a:r>
              <a:rPr lang="it-IT" sz="2800" dirty="0" smtClean="0"/>
              <a:t> or to </a:t>
            </a:r>
            <a:r>
              <a:rPr lang="it-IT" sz="2800" dirty="0" err="1" smtClean="0"/>
              <a:t>have</a:t>
            </a:r>
            <a:r>
              <a:rPr lang="it-IT" sz="2800" dirty="0" smtClean="0"/>
              <a:t> </a:t>
            </a:r>
            <a:r>
              <a:rPr lang="it-IT" sz="2800" dirty="0" err="1" smtClean="0"/>
              <a:t>automatic</a:t>
            </a:r>
            <a:r>
              <a:rPr lang="it-IT" sz="2800" dirty="0" smtClean="0"/>
              <a:t> data, </a:t>
            </a:r>
            <a:r>
              <a:rPr lang="it-IT" sz="2800" dirty="0" err="1" smtClean="0"/>
              <a:t>configuration</a:t>
            </a:r>
            <a:r>
              <a:rPr lang="it-IT" sz="2800" dirty="0" smtClean="0"/>
              <a:t> and </a:t>
            </a:r>
            <a:r>
              <a:rPr lang="it-IT" sz="2800" dirty="0" err="1" smtClean="0"/>
              <a:t>counters</a:t>
            </a:r>
            <a:r>
              <a:rPr lang="it-IT" sz="2800" dirty="0" smtClean="0"/>
              <a:t> </a:t>
            </a:r>
            <a:r>
              <a:rPr lang="it-IT" sz="2800" dirty="0" err="1" smtClean="0"/>
              <a:t>savings</a:t>
            </a:r>
            <a:endParaRPr lang="it-IT" sz="2800" dirty="0" smtClean="0"/>
          </a:p>
          <a:p>
            <a:r>
              <a:rPr lang="it-IT" sz="2800" dirty="0" smtClean="0"/>
              <a:t>Online </a:t>
            </a:r>
            <a:r>
              <a:rPr lang="it-IT" sz="2800" dirty="0" err="1" smtClean="0"/>
              <a:t>monitoring</a:t>
            </a:r>
            <a:r>
              <a:rPr lang="it-IT" sz="2800" dirty="0" smtClean="0"/>
              <a:t> and </a:t>
            </a:r>
            <a:r>
              <a:rPr lang="it-IT" sz="2800" dirty="0" err="1" smtClean="0"/>
              <a:t>warnings</a:t>
            </a:r>
            <a:endParaRPr lang="it-IT" sz="28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7179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DAQ-WD </a:t>
            </a:r>
            <a:r>
              <a:rPr lang="it-IT" dirty="0" err="1" smtClean="0"/>
              <a:t>interface</a:t>
            </a:r>
            <a:r>
              <a:rPr lang="it-IT" dirty="0" smtClean="0"/>
              <a:t> </a:t>
            </a:r>
            <a:r>
              <a:rPr lang="it-IT" dirty="0" err="1" smtClean="0"/>
              <a:t>problems</a:t>
            </a:r>
            <a:r>
              <a:rPr lang="it-IT" dirty="0" smtClean="0"/>
              <a:t> - 1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BCO start, </a:t>
            </a:r>
            <a:r>
              <a:rPr lang="it-IT" sz="2800" dirty="0" err="1" smtClean="0"/>
              <a:t>timestamp</a:t>
            </a:r>
            <a:r>
              <a:rPr lang="it-IT" sz="2800" dirty="0" smtClean="0"/>
              <a:t> start</a:t>
            </a:r>
          </a:p>
          <a:p>
            <a:pPr marL="457200" lvl="1" indent="0">
              <a:buNone/>
            </a:pPr>
            <a:r>
              <a:rPr lang="it-IT" sz="2400" dirty="0" smtClean="0"/>
              <a:t> (</a:t>
            </a:r>
            <a:r>
              <a:rPr lang="it-IT" sz="2400" dirty="0" err="1" smtClean="0"/>
              <a:t>used</a:t>
            </a:r>
            <a:r>
              <a:rPr lang="it-IT" sz="2400" dirty="0" smtClean="0"/>
              <a:t> for </a:t>
            </a:r>
            <a:r>
              <a:rPr lang="it-IT" sz="2400" dirty="0" err="1" smtClean="0"/>
              <a:t>event</a:t>
            </a:r>
            <a:r>
              <a:rPr lang="it-IT" sz="2400" dirty="0" smtClean="0"/>
              <a:t> </a:t>
            </a:r>
            <a:r>
              <a:rPr lang="it-IT" sz="2400" dirty="0" err="1" smtClean="0"/>
              <a:t>synchronization</a:t>
            </a:r>
            <a:r>
              <a:rPr lang="it-IT" sz="2400" dirty="0" smtClean="0"/>
              <a:t>);</a:t>
            </a:r>
          </a:p>
          <a:p>
            <a:pPr marL="0" indent="0">
              <a:buNone/>
            </a:pPr>
            <a:r>
              <a:rPr lang="it-IT" sz="2800" dirty="0" smtClean="0"/>
              <a:t>	</a:t>
            </a:r>
            <a:r>
              <a:rPr lang="it-IT" sz="2800" dirty="0" smtClean="0">
                <a:solidFill>
                  <a:srgbClr val="FF0000"/>
                </a:solidFill>
              </a:rPr>
              <a:t>WD </a:t>
            </a:r>
            <a:r>
              <a:rPr lang="it-IT" sz="2800" dirty="0" err="1" smtClean="0">
                <a:solidFill>
                  <a:srgbClr val="FF0000"/>
                </a:solidFill>
              </a:rPr>
              <a:t>starts</a:t>
            </a:r>
            <a:r>
              <a:rPr lang="it-IT" sz="2800" dirty="0" smtClean="0">
                <a:solidFill>
                  <a:srgbClr val="FF0000"/>
                </a:solidFill>
              </a:rPr>
              <a:t> </a:t>
            </a:r>
            <a:r>
              <a:rPr lang="it-IT" sz="2800" dirty="0" err="1" smtClean="0">
                <a:solidFill>
                  <a:srgbClr val="FF0000"/>
                </a:solidFill>
              </a:rPr>
              <a:t>early</a:t>
            </a:r>
            <a:r>
              <a:rPr lang="it-IT" sz="2800" dirty="0" smtClean="0"/>
              <a:t>; </a:t>
            </a:r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TDAQ </a:t>
            </a:r>
            <a:r>
              <a:rPr lang="it-IT" sz="2000" dirty="0" err="1" smtClean="0"/>
              <a:t>sends</a:t>
            </a:r>
            <a:r>
              <a:rPr lang="it-IT" sz="2000" dirty="0" smtClean="0"/>
              <a:t> </a:t>
            </a:r>
            <a:r>
              <a:rPr lang="it-IT" sz="2000" dirty="0" err="1" smtClean="0"/>
              <a:t>two</a:t>
            </a:r>
            <a:r>
              <a:rPr lang="it-IT" sz="2000" dirty="0" smtClean="0"/>
              <a:t> </a:t>
            </a:r>
            <a:r>
              <a:rPr lang="it-IT" sz="2000" dirty="0" err="1" smtClean="0"/>
              <a:t>BCOReset</a:t>
            </a:r>
            <a:r>
              <a:rPr lang="it-IT" sz="2000" dirty="0" smtClean="0"/>
              <a:t>: </a:t>
            </a:r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 WD </a:t>
            </a:r>
            <a:r>
              <a:rPr lang="it-IT" sz="2000" dirty="0" err="1" smtClean="0"/>
              <a:t>uses</a:t>
            </a:r>
            <a:r>
              <a:rPr lang="it-IT" sz="2000" dirty="0" smtClean="0"/>
              <a:t> the first, trigger </a:t>
            </a:r>
            <a:r>
              <a:rPr lang="it-IT" sz="2000" dirty="0" err="1" smtClean="0"/>
              <a:t>module</a:t>
            </a:r>
            <a:r>
              <a:rPr lang="it-IT" sz="2000" dirty="0" smtClean="0"/>
              <a:t> </a:t>
            </a:r>
            <a:r>
              <a:rPr lang="it-IT" sz="2000" dirty="0" err="1" smtClean="0"/>
              <a:t>uses</a:t>
            </a:r>
            <a:r>
              <a:rPr lang="it-IT" sz="2000" dirty="0" smtClean="0"/>
              <a:t> the </a:t>
            </a:r>
            <a:r>
              <a:rPr lang="it-IT" sz="2000" dirty="0" err="1" smtClean="0"/>
              <a:t>second</a:t>
            </a:r>
            <a:endParaRPr lang="it-IT" sz="2000" dirty="0" smtClean="0"/>
          </a:p>
          <a:p>
            <a:pPr marL="0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(BTW: </a:t>
            </a:r>
            <a:r>
              <a:rPr lang="it-IT" sz="2000" dirty="0" err="1" smtClean="0"/>
              <a:t>too</a:t>
            </a:r>
            <a:r>
              <a:rPr lang="it-IT" sz="2000" dirty="0" smtClean="0"/>
              <a:t> </a:t>
            </a:r>
            <a:r>
              <a:rPr lang="it-IT" sz="2000" dirty="0" err="1" smtClean="0"/>
              <a:t>few</a:t>
            </a:r>
            <a:r>
              <a:rPr lang="it-IT" sz="2000" dirty="0" smtClean="0"/>
              <a:t> bits in the BCO#)</a:t>
            </a:r>
          </a:p>
          <a:p>
            <a:r>
              <a:rPr lang="it-IT" sz="2800" dirty="0" smtClean="0"/>
              <a:t>Trigger start;</a:t>
            </a:r>
          </a:p>
          <a:p>
            <a:pPr lvl="1"/>
            <a:r>
              <a:rPr lang="it-IT" sz="2400" dirty="0" smtClean="0">
                <a:solidFill>
                  <a:srgbClr val="FF0000"/>
                </a:solidFill>
              </a:rPr>
              <a:t>WD </a:t>
            </a:r>
            <a:r>
              <a:rPr lang="it-IT" sz="2400" dirty="0" err="1" smtClean="0">
                <a:solidFill>
                  <a:srgbClr val="FF0000"/>
                </a:solidFill>
              </a:rPr>
              <a:t>provides</a:t>
            </a:r>
            <a:r>
              <a:rPr lang="it-IT" sz="2400" dirty="0" smtClean="0">
                <a:solidFill>
                  <a:srgbClr val="FF0000"/>
                </a:solidFill>
              </a:rPr>
              <a:t> first </a:t>
            </a:r>
            <a:r>
              <a:rPr lang="it-IT" sz="2400" dirty="0" err="1" smtClean="0">
                <a:solidFill>
                  <a:srgbClr val="FF0000"/>
                </a:solidFill>
              </a:rPr>
              <a:t>triggers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before</a:t>
            </a:r>
            <a:r>
              <a:rPr lang="it-IT" sz="2400" dirty="0" smtClean="0">
                <a:solidFill>
                  <a:srgbClr val="FF0000"/>
                </a:solidFill>
              </a:rPr>
              <a:t> the </a:t>
            </a:r>
            <a:r>
              <a:rPr lang="it-IT" sz="2400" dirty="0" err="1" smtClean="0">
                <a:solidFill>
                  <a:srgbClr val="FF0000"/>
                </a:solidFill>
              </a:rPr>
              <a:t>actual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 err="1" smtClean="0">
                <a:solidFill>
                  <a:srgbClr val="FF0000"/>
                </a:solidFill>
              </a:rPr>
              <a:t>run</a:t>
            </a:r>
            <a:r>
              <a:rPr lang="it-IT" sz="2400" dirty="0" smtClean="0">
                <a:solidFill>
                  <a:srgbClr val="FF0000"/>
                </a:solidFill>
              </a:rPr>
              <a:t> start</a:t>
            </a:r>
            <a:r>
              <a:rPr lang="it-IT" sz="2400" dirty="0" smtClean="0"/>
              <a:t> (</a:t>
            </a:r>
            <a:r>
              <a:rPr lang="it-IT" sz="2400" dirty="0" err="1" smtClean="0"/>
              <a:t>between</a:t>
            </a:r>
            <a:r>
              <a:rPr lang="it-IT" sz="2400" dirty="0" smtClean="0"/>
              <a:t> the first and the </a:t>
            </a:r>
            <a:r>
              <a:rPr lang="it-IT" sz="2400" dirty="0" err="1" smtClean="0"/>
              <a:t>second</a:t>
            </a:r>
            <a:r>
              <a:rPr lang="it-IT" sz="2400" dirty="0" smtClean="0"/>
              <a:t> </a:t>
            </a:r>
            <a:r>
              <a:rPr lang="it-IT" sz="2400" dirty="0" err="1" smtClean="0"/>
              <a:t>BCOReset</a:t>
            </a:r>
            <a:r>
              <a:rPr lang="it-IT" sz="2400" dirty="0" smtClean="0"/>
              <a:t>)</a:t>
            </a:r>
          </a:p>
          <a:p>
            <a:pPr marL="457200" lvl="1" indent="0">
              <a:buNone/>
            </a:pPr>
            <a:endParaRPr lang="it-IT" sz="2000" dirty="0"/>
          </a:p>
          <a:p>
            <a:pPr lvl="1"/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Cured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with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changes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in the V2495 firmware</a:t>
            </a:r>
            <a:endParaRPr lang="it-IT" sz="2400" dirty="0" smtClean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75369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DAQ-WD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</a:t>
            </a:r>
            <a:r>
              <a:rPr lang="it-IT" dirty="0" smtClean="0"/>
              <a:t>- 2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49722"/>
            <a:ext cx="8363272" cy="5231606"/>
          </a:xfrm>
        </p:spPr>
        <p:txBody>
          <a:bodyPr>
            <a:noAutofit/>
          </a:bodyPr>
          <a:lstStyle/>
          <a:p>
            <a:r>
              <a:rPr lang="it-IT" sz="2800" dirty="0" smtClean="0"/>
              <a:t>WD </a:t>
            </a:r>
            <a:r>
              <a:rPr lang="it-IT" sz="2800" dirty="0" err="1" smtClean="0"/>
              <a:t>event</a:t>
            </a:r>
            <a:r>
              <a:rPr lang="it-IT" sz="2800" dirty="0" smtClean="0"/>
              <a:t> </a:t>
            </a:r>
            <a:r>
              <a:rPr lang="it-IT" sz="2800" dirty="0" err="1" smtClean="0"/>
              <a:t>losses</a:t>
            </a:r>
            <a:endParaRPr lang="it-IT" sz="2800" dirty="0" smtClean="0"/>
          </a:p>
          <a:p>
            <a:pPr lvl="1"/>
            <a:r>
              <a:rPr lang="it-IT" sz="2400" dirty="0" err="1" smtClean="0"/>
              <a:t>Examples</a:t>
            </a:r>
            <a:r>
              <a:rPr lang="it-IT" sz="2400" dirty="0" smtClean="0"/>
              <a:t> from </a:t>
            </a:r>
            <a:r>
              <a:rPr lang="it-IT" sz="2400" dirty="0" err="1" smtClean="0"/>
              <a:t>run</a:t>
            </a:r>
            <a:r>
              <a:rPr lang="it-IT" sz="2400" dirty="0" smtClean="0"/>
              <a:t> 2212 – 116 k </a:t>
            </a:r>
            <a:r>
              <a:rPr lang="it-IT" sz="2400" dirty="0" err="1" smtClean="0"/>
              <a:t>events</a:t>
            </a:r>
            <a:r>
              <a:rPr lang="it-IT" sz="2400" dirty="0" smtClean="0"/>
              <a:t> for </a:t>
            </a:r>
            <a:r>
              <a:rPr lang="it-IT" sz="2400" dirty="0" err="1" smtClean="0"/>
              <a:t>daq</a:t>
            </a:r>
            <a:r>
              <a:rPr lang="it-IT" sz="2400" dirty="0" smtClean="0"/>
              <a:t>:</a:t>
            </a:r>
          </a:p>
          <a:p>
            <a:pPr lvl="2"/>
            <a:r>
              <a:rPr lang="it-IT" sz="2000" dirty="0" smtClean="0"/>
              <a:t>WD </a:t>
            </a:r>
            <a:r>
              <a:rPr lang="it-IT" sz="2000" dirty="0" err="1" smtClean="0"/>
              <a:t>evt</a:t>
            </a:r>
            <a:r>
              <a:rPr lang="it-IT" sz="2000" dirty="0" smtClean="0"/>
              <a:t> 0 </a:t>
            </a:r>
            <a:r>
              <a:rPr lang="it-IT" sz="2000" dirty="0" err="1" smtClean="0"/>
              <a:t>not</a:t>
            </a:r>
            <a:r>
              <a:rPr lang="it-IT" sz="2000" dirty="0" smtClean="0"/>
              <a:t> </a:t>
            </a:r>
            <a:r>
              <a:rPr lang="it-IT" sz="2000" dirty="0" err="1" smtClean="0"/>
              <a:t>matchable</a:t>
            </a:r>
            <a:endParaRPr lang="it-IT" sz="2000" dirty="0" smtClean="0"/>
          </a:p>
          <a:p>
            <a:pPr lvl="2"/>
            <a:r>
              <a:rPr lang="it-IT" sz="2000" dirty="0" smtClean="0"/>
              <a:t>WD </a:t>
            </a:r>
            <a:r>
              <a:rPr lang="it-IT" sz="2000" dirty="0" err="1" smtClean="0"/>
              <a:t>evt</a:t>
            </a:r>
            <a:r>
              <a:rPr lang="it-IT" sz="2000" dirty="0" smtClean="0"/>
              <a:t> 1-12350 </a:t>
            </a:r>
            <a:r>
              <a:rPr lang="it-IT" sz="2000" dirty="0" err="1" smtClean="0"/>
              <a:t>matched</a:t>
            </a:r>
            <a:r>
              <a:rPr lang="it-IT" sz="2000" dirty="0" smtClean="0"/>
              <a:t> with </a:t>
            </a:r>
            <a:r>
              <a:rPr lang="it-IT" sz="2000" dirty="0" err="1" smtClean="0"/>
              <a:t>daq</a:t>
            </a:r>
            <a:r>
              <a:rPr lang="it-IT" sz="2000" dirty="0" smtClean="0"/>
              <a:t> 0-12349</a:t>
            </a:r>
          </a:p>
          <a:p>
            <a:pPr lvl="2"/>
            <a:r>
              <a:rPr lang="it-IT" sz="2000" dirty="0" smtClean="0"/>
              <a:t>From WD </a:t>
            </a:r>
            <a:r>
              <a:rPr lang="it-IT" sz="2000" dirty="0" err="1" smtClean="0"/>
              <a:t>evt</a:t>
            </a:r>
            <a:r>
              <a:rPr lang="it-IT" sz="2000" dirty="0" smtClean="0"/>
              <a:t> 12350-41367 </a:t>
            </a:r>
            <a:r>
              <a:rPr lang="it-IT" sz="2000" dirty="0" err="1" smtClean="0">
                <a:solidFill>
                  <a:srgbClr val="FF0000"/>
                </a:solidFill>
              </a:rPr>
              <a:t>one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every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three</a:t>
            </a:r>
            <a:r>
              <a:rPr lang="it-IT" sz="2000" dirty="0" smtClean="0">
                <a:solidFill>
                  <a:srgbClr val="FF0000"/>
                </a:solidFill>
              </a:rPr>
              <a:t> WD </a:t>
            </a:r>
            <a:r>
              <a:rPr lang="it-IT" sz="2000" dirty="0" err="1" smtClean="0">
                <a:solidFill>
                  <a:srgbClr val="FF0000"/>
                </a:solidFill>
              </a:rPr>
              <a:t>events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is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not</a:t>
            </a:r>
            <a:r>
              <a:rPr lang="it-IT" sz="2000" dirty="0" smtClean="0">
                <a:solidFill>
                  <a:srgbClr val="FF0000"/>
                </a:solidFill>
              </a:rPr>
              <a:t> </a:t>
            </a:r>
            <a:r>
              <a:rPr lang="it-IT" sz="2000" dirty="0" err="1" smtClean="0">
                <a:solidFill>
                  <a:srgbClr val="FF0000"/>
                </a:solidFill>
              </a:rPr>
              <a:t>written</a:t>
            </a:r>
            <a:r>
              <a:rPr lang="it-IT" sz="2000" dirty="0" smtClean="0">
                <a:solidFill>
                  <a:srgbClr val="FF0000"/>
                </a:solidFill>
              </a:rPr>
              <a:t> out</a:t>
            </a:r>
            <a:r>
              <a:rPr lang="it-IT" sz="2000" dirty="0" smtClean="0"/>
              <a:t> (</a:t>
            </a:r>
            <a:r>
              <a:rPr lang="it-IT" sz="2000" dirty="0" err="1" smtClean="0"/>
              <a:t>hw</a:t>
            </a:r>
            <a:r>
              <a:rPr lang="it-IT" sz="2000" dirty="0" smtClean="0"/>
              <a:t> </a:t>
            </a:r>
            <a:r>
              <a:rPr lang="it-IT" sz="2000" dirty="0" err="1" smtClean="0"/>
              <a:t>trig</a:t>
            </a:r>
            <a:r>
              <a:rPr lang="it-IT" sz="2000" dirty="0" smtClean="0"/>
              <a:t> # </a:t>
            </a:r>
            <a:r>
              <a:rPr lang="it-IT" sz="2000" dirty="0" err="1" smtClean="0"/>
              <a:t>jumps</a:t>
            </a:r>
            <a:r>
              <a:rPr lang="it-IT" sz="2000" dirty="0" smtClean="0"/>
              <a:t>)</a:t>
            </a:r>
          </a:p>
          <a:p>
            <a:pPr lvl="2"/>
            <a:r>
              <a:rPr lang="it-IT" sz="2000" dirty="0" smtClean="0">
                <a:solidFill>
                  <a:srgbClr val="FF0000"/>
                </a:solidFill>
              </a:rPr>
              <a:t>No more data </a:t>
            </a:r>
            <a:r>
              <a:rPr lang="it-IT" sz="2000" dirty="0" err="1" smtClean="0">
                <a:solidFill>
                  <a:srgbClr val="FF0000"/>
                </a:solidFill>
              </a:rPr>
              <a:t>after</a:t>
            </a:r>
            <a:r>
              <a:rPr lang="it-IT" sz="2000" dirty="0" smtClean="0">
                <a:solidFill>
                  <a:srgbClr val="FF0000"/>
                </a:solidFill>
              </a:rPr>
              <a:t> WD </a:t>
            </a:r>
            <a:r>
              <a:rPr lang="it-IT" sz="2000" dirty="0" err="1" smtClean="0">
                <a:solidFill>
                  <a:srgbClr val="FF0000"/>
                </a:solidFill>
              </a:rPr>
              <a:t>evt</a:t>
            </a:r>
            <a:r>
              <a:rPr lang="it-IT" sz="2000" dirty="0" smtClean="0">
                <a:solidFill>
                  <a:srgbClr val="FF0000"/>
                </a:solidFill>
              </a:rPr>
              <a:t> 41367</a:t>
            </a:r>
            <a:r>
              <a:rPr lang="it-IT" sz="2000" dirty="0" smtClean="0"/>
              <a:t>,   </a:t>
            </a:r>
            <a:r>
              <a:rPr lang="it-IT" sz="2000" dirty="0" err="1" smtClean="0"/>
              <a:t>hw</a:t>
            </a:r>
            <a:r>
              <a:rPr lang="it-IT" sz="2000" dirty="0" smtClean="0"/>
              <a:t> </a:t>
            </a:r>
            <a:r>
              <a:rPr lang="it-IT" sz="2000" dirty="0" err="1" smtClean="0"/>
              <a:t>trig</a:t>
            </a:r>
            <a:r>
              <a:rPr lang="it-IT" sz="2000" dirty="0" smtClean="0"/>
              <a:t> 51948 (</a:t>
            </a:r>
            <a:r>
              <a:rPr lang="it-IT" sz="2000" dirty="0" err="1" smtClean="0"/>
              <a:t>daq</a:t>
            </a:r>
            <a:r>
              <a:rPr lang="it-IT" sz="2000" dirty="0" smtClean="0"/>
              <a:t> </a:t>
            </a:r>
            <a:r>
              <a:rPr lang="it-IT" sz="2000" dirty="0" err="1" smtClean="0"/>
              <a:t>has</a:t>
            </a:r>
            <a:r>
              <a:rPr lang="it-IT" sz="2000" dirty="0" smtClean="0"/>
              <a:t> 64k more </a:t>
            </a:r>
            <a:r>
              <a:rPr lang="it-IT" sz="2000" dirty="0" err="1" smtClean="0"/>
              <a:t>events</a:t>
            </a:r>
            <a:r>
              <a:rPr lang="it-IT" sz="2000" dirty="0" smtClean="0"/>
              <a:t>)</a:t>
            </a:r>
          </a:p>
          <a:p>
            <a:pPr lvl="1"/>
            <a:r>
              <a:rPr lang="it-IT" sz="2400" dirty="0" err="1" smtClean="0"/>
              <a:t>Same</a:t>
            </a:r>
            <a:r>
              <a:rPr lang="it-IT" sz="2400" dirty="0" smtClean="0"/>
              <a:t> pattern in </a:t>
            </a:r>
            <a:r>
              <a:rPr lang="it-IT" sz="2400" dirty="0" err="1" smtClean="0"/>
              <a:t>other</a:t>
            </a:r>
            <a:r>
              <a:rPr lang="it-IT" sz="2400" dirty="0" smtClean="0"/>
              <a:t> </a:t>
            </a:r>
            <a:r>
              <a:rPr lang="it-IT" sz="2400" dirty="0" err="1" smtClean="0"/>
              <a:t>runs</a:t>
            </a:r>
            <a:r>
              <a:rPr lang="it-IT" sz="2400" dirty="0" smtClean="0"/>
              <a:t>: ONE </a:t>
            </a:r>
            <a:r>
              <a:rPr lang="it-IT" sz="2000" dirty="0" err="1" smtClean="0"/>
              <a:t>unmatchable</a:t>
            </a:r>
            <a:r>
              <a:rPr lang="it-IT" sz="2000" dirty="0" smtClean="0"/>
              <a:t> </a:t>
            </a:r>
            <a:r>
              <a:rPr lang="it-IT" sz="2000" dirty="0" err="1" smtClean="0"/>
              <a:t>event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the </a:t>
            </a:r>
            <a:r>
              <a:rPr lang="it-IT" sz="2000" dirty="0" err="1" smtClean="0"/>
              <a:t>beginning</a:t>
            </a:r>
            <a:r>
              <a:rPr lang="it-IT" sz="2000" dirty="0" smtClean="0"/>
              <a:t>, ~10k </a:t>
            </a:r>
            <a:r>
              <a:rPr lang="it-IT" sz="2000" dirty="0" err="1" smtClean="0"/>
              <a:t>perfect</a:t>
            </a:r>
            <a:r>
              <a:rPr lang="it-IT" sz="2000" dirty="0" smtClean="0"/>
              <a:t>, </a:t>
            </a:r>
            <a:r>
              <a:rPr lang="it-IT" sz="2000" dirty="0" err="1" smtClean="0"/>
              <a:t>then</a:t>
            </a:r>
            <a:r>
              <a:rPr lang="it-IT" sz="2000" dirty="0" smtClean="0"/>
              <a:t> 1 over </a:t>
            </a:r>
            <a:r>
              <a:rPr lang="it-IT" sz="2000" dirty="0" err="1" smtClean="0"/>
              <a:t>three</a:t>
            </a:r>
            <a:r>
              <a:rPr lang="it-IT" sz="2000" dirty="0" smtClean="0"/>
              <a:t> </a:t>
            </a:r>
            <a:r>
              <a:rPr lang="it-IT" sz="2000" dirty="0" err="1" smtClean="0"/>
              <a:t>lost</a:t>
            </a:r>
            <a:r>
              <a:rPr lang="it-IT" sz="2000" dirty="0" smtClean="0"/>
              <a:t>, stop </a:t>
            </a:r>
            <a:r>
              <a:rPr lang="it-IT" sz="2000" dirty="0" err="1" smtClean="0"/>
              <a:t>recording</a:t>
            </a:r>
            <a:r>
              <a:rPr lang="it-IT" sz="2000" dirty="0" smtClean="0"/>
              <a:t> </a:t>
            </a:r>
            <a:r>
              <a:rPr lang="it-IT" sz="2000" dirty="0" err="1" smtClean="0"/>
              <a:t>at</a:t>
            </a:r>
            <a:r>
              <a:rPr lang="it-IT" sz="2000" dirty="0" smtClean="0"/>
              <a:t> some </a:t>
            </a:r>
            <a:r>
              <a:rPr lang="it-IT" sz="2000" dirty="0" err="1" smtClean="0"/>
              <a:t>point</a:t>
            </a:r>
            <a:endParaRPr lang="it-IT" sz="2000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84407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DAQ-WD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 smtClean="0"/>
              <a:t>successes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03833"/>
            <a:ext cx="8229600" cy="5001419"/>
          </a:xfrm>
        </p:spPr>
        <p:txBody>
          <a:bodyPr>
            <a:normAutofit/>
          </a:bodyPr>
          <a:lstStyle/>
          <a:p>
            <a:r>
              <a:rPr lang="it-IT" sz="2400" dirty="0" err="1" smtClean="0"/>
              <a:t>Except</a:t>
            </a:r>
            <a:r>
              <a:rPr lang="it-IT" sz="2400" dirty="0" smtClean="0"/>
              <a:t> for the </a:t>
            </a:r>
            <a:r>
              <a:rPr lang="it-IT" sz="2400" dirty="0" err="1" smtClean="0"/>
              <a:t>begin</a:t>
            </a:r>
            <a:r>
              <a:rPr lang="it-IT" sz="2400" dirty="0" smtClean="0"/>
              <a:t>, </a:t>
            </a:r>
            <a:r>
              <a:rPr lang="it-IT" sz="2400" dirty="0" err="1" smtClean="0"/>
              <a:t>all</a:t>
            </a:r>
            <a:r>
              <a:rPr lang="it-IT" sz="2400" dirty="0" smtClean="0"/>
              <a:t> WD </a:t>
            </a:r>
            <a:r>
              <a:rPr lang="it-IT" sz="2400" dirty="0" err="1" smtClean="0"/>
              <a:t>triggers</a:t>
            </a:r>
            <a:r>
              <a:rPr lang="it-IT" sz="2400" dirty="0" smtClean="0"/>
              <a:t> are </a:t>
            </a:r>
            <a:r>
              <a:rPr lang="it-IT" sz="2400" dirty="0" err="1" smtClean="0"/>
              <a:t>correctly</a:t>
            </a:r>
            <a:r>
              <a:rPr lang="it-IT" sz="2400" dirty="0" smtClean="0"/>
              <a:t> </a:t>
            </a:r>
            <a:r>
              <a:rPr lang="it-IT" sz="2400" dirty="0" err="1" smtClean="0"/>
              <a:t>handled</a:t>
            </a:r>
            <a:r>
              <a:rPr lang="it-IT" sz="2400" dirty="0" smtClean="0"/>
              <a:t> by the DAQ (no </a:t>
            </a:r>
            <a:r>
              <a:rPr lang="it-IT" sz="2400" dirty="0" err="1" smtClean="0"/>
              <a:t>losses</a:t>
            </a:r>
            <a:r>
              <a:rPr lang="it-IT" sz="2400" dirty="0" smtClean="0"/>
              <a:t>), the </a:t>
            </a:r>
            <a:r>
              <a:rPr lang="it-IT" sz="2400" dirty="0" err="1" smtClean="0"/>
              <a:t>busy</a:t>
            </a:r>
            <a:r>
              <a:rPr lang="it-IT" sz="2400" dirty="0" smtClean="0"/>
              <a:t> </a:t>
            </a:r>
            <a:r>
              <a:rPr lang="it-IT" sz="2400" dirty="0" err="1" smtClean="0"/>
              <a:t>logic</a:t>
            </a:r>
            <a:r>
              <a:rPr lang="it-IT" sz="2400" dirty="0" smtClean="0"/>
              <a:t> </a:t>
            </a:r>
            <a:r>
              <a:rPr lang="it-IT" sz="2400" dirty="0" err="1" smtClean="0"/>
              <a:t>works</a:t>
            </a:r>
            <a:r>
              <a:rPr lang="it-IT" sz="2400" dirty="0" smtClean="0"/>
              <a:t> ok,</a:t>
            </a:r>
          </a:p>
          <a:p>
            <a:r>
              <a:rPr lang="it-IT" sz="2400" dirty="0" smtClean="0"/>
              <a:t>BCO timing </a:t>
            </a:r>
            <a:r>
              <a:rPr lang="it-IT" sz="2400" dirty="0" err="1" smtClean="0"/>
              <a:t>difference</a:t>
            </a:r>
            <a:r>
              <a:rPr lang="it-IT" sz="2400" dirty="0" smtClean="0"/>
              <a:t> are OK (</a:t>
            </a:r>
            <a:r>
              <a:rPr lang="it-IT" sz="2400" dirty="0" err="1" smtClean="0"/>
              <a:t>all</a:t>
            </a:r>
            <a:r>
              <a:rPr lang="it-IT" sz="2400" dirty="0" smtClean="0"/>
              <a:t> </a:t>
            </a:r>
            <a:r>
              <a:rPr lang="it-IT" sz="2400" dirty="0" err="1" smtClean="0"/>
              <a:t>matches</a:t>
            </a:r>
            <a:r>
              <a:rPr lang="it-IT" sz="2400" dirty="0" smtClean="0"/>
              <a:t> </a:t>
            </a:r>
            <a:r>
              <a:rPr lang="it-IT" sz="2400" dirty="0" err="1" smtClean="0"/>
              <a:t>within</a:t>
            </a:r>
            <a:r>
              <a:rPr lang="it-IT" sz="2400" dirty="0" smtClean="0"/>
              <a:t> </a:t>
            </a:r>
            <a:r>
              <a:rPr lang="it-IT" sz="2400" dirty="0" smtClean="0"/>
              <a:t>+-1 </a:t>
            </a:r>
            <a:r>
              <a:rPr lang="it-IT" sz="2400" dirty="0" err="1" smtClean="0"/>
              <a:t>us</a:t>
            </a:r>
            <a:r>
              <a:rPr lang="it-IT" sz="2400" dirty="0" smtClean="0"/>
              <a:t>)</a:t>
            </a:r>
          </a:p>
          <a:p>
            <a:endParaRPr lang="it-IT" sz="2400" dirty="0"/>
          </a:p>
          <a:p>
            <a:r>
              <a:rPr lang="it-IT" sz="2400" dirty="0" err="1" smtClean="0"/>
              <a:t>Partial</a:t>
            </a:r>
            <a:r>
              <a:rPr lang="it-IT" sz="2400" dirty="0" smtClean="0"/>
              <a:t> </a:t>
            </a:r>
            <a:r>
              <a:rPr lang="it-IT" sz="2400" dirty="0" err="1" smtClean="0"/>
              <a:t>conclusion</a:t>
            </a:r>
            <a:r>
              <a:rPr lang="it-IT" sz="2400" dirty="0" smtClean="0"/>
              <a:t>:</a:t>
            </a:r>
          </a:p>
          <a:p>
            <a:pPr lvl="1"/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Once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solved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for start-of-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run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problems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event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losses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need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a SSD), the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events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can be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built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online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reliably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and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automatically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</a:p>
          <a:p>
            <a:pPr lvl="1"/>
            <a:endParaRPr lang="it-IT" sz="2000" dirty="0">
              <a:solidFill>
                <a:schemeClr val="accent3">
                  <a:lumMod val="50000"/>
                </a:schemeClr>
              </a:solidFill>
            </a:endParaRPr>
          </a:p>
          <a:p>
            <a:pPr lvl="1"/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Joint work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already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planned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it-IT" sz="2000" dirty="0" err="1" smtClean="0">
                <a:solidFill>
                  <a:schemeClr val="accent3">
                    <a:lumMod val="50000"/>
                  </a:schemeClr>
                </a:solidFill>
              </a:rPr>
              <a:t>june</a:t>
            </a:r>
            <a:r>
              <a:rPr lang="it-IT" sz="2000" dirty="0" smtClean="0">
                <a:solidFill>
                  <a:schemeClr val="accent3">
                    <a:lumMod val="50000"/>
                  </a:schemeClr>
                </a:solidFill>
              </a:rPr>
              <a:t>?)</a:t>
            </a:r>
            <a:endParaRPr lang="it-IT" sz="20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0464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DAQ-VTX </a:t>
            </a:r>
            <a:r>
              <a:rPr lang="it-IT" dirty="0" err="1"/>
              <a:t>interface</a:t>
            </a:r>
            <a:r>
              <a:rPr lang="it-IT" dirty="0"/>
              <a:t> </a:t>
            </a:r>
            <a:r>
              <a:rPr lang="it-IT" dirty="0" err="1"/>
              <a:t>problems</a:t>
            </a:r>
            <a:r>
              <a:rPr lang="it-IT" dirty="0"/>
              <a:t> - 1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001419"/>
          </a:xfrm>
        </p:spPr>
        <p:txBody>
          <a:bodyPr>
            <a:normAutofit/>
          </a:bodyPr>
          <a:lstStyle/>
          <a:p>
            <a:r>
              <a:rPr lang="it-IT" sz="2400" dirty="0" smtClean="0"/>
              <a:t>Integration </a:t>
            </a:r>
            <a:r>
              <a:rPr lang="it-IT" sz="2400" dirty="0" err="1" smtClean="0"/>
              <a:t>done</a:t>
            </a:r>
            <a:r>
              <a:rPr lang="it-IT" sz="2400" dirty="0" smtClean="0"/>
              <a:t> </a:t>
            </a:r>
            <a:r>
              <a:rPr lang="it-IT" sz="2400" dirty="0" err="1" smtClean="0"/>
              <a:t>only</a:t>
            </a:r>
            <a:r>
              <a:rPr lang="it-IT" sz="2400" dirty="0" smtClean="0"/>
              <a:t> </a:t>
            </a:r>
            <a:r>
              <a:rPr lang="it-IT" sz="2400" dirty="0" err="1" smtClean="0"/>
              <a:t>at</a:t>
            </a:r>
            <a:r>
              <a:rPr lang="it-IT" sz="2400" dirty="0" smtClean="0"/>
              <a:t> GSI –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ideal</a:t>
            </a:r>
            <a:r>
              <a:rPr lang="it-IT" sz="2400" dirty="0" smtClean="0"/>
              <a:t>…</a:t>
            </a:r>
          </a:p>
          <a:p>
            <a:r>
              <a:rPr lang="it-IT" sz="2400" dirty="0" err="1" smtClean="0"/>
              <a:t>Busy</a:t>
            </a:r>
            <a:r>
              <a:rPr lang="it-IT" sz="2400" dirty="0" smtClean="0"/>
              <a:t> from </a:t>
            </a:r>
            <a:r>
              <a:rPr lang="it-IT" sz="2400" dirty="0" err="1" smtClean="0"/>
              <a:t>vertex</a:t>
            </a:r>
            <a:r>
              <a:rPr lang="it-IT" sz="2400" dirty="0" smtClean="0"/>
              <a:t> </a:t>
            </a:r>
            <a:r>
              <a:rPr lang="it-IT" sz="2400" dirty="0" err="1" smtClean="0"/>
              <a:t>missing</a:t>
            </a:r>
            <a:r>
              <a:rPr lang="it-IT" sz="2400" dirty="0" smtClean="0"/>
              <a:t>; </a:t>
            </a:r>
            <a:r>
              <a:rPr lang="it-IT" sz="2400" dirty="0" err="1" smtClean="0"/>
              <a:t>decided</a:t>
            </a:r>
            <a:r>
              <a:rPr lang="it-IT" sz="2400" dirty="0" smtClean="0"/>
              <a:t> for a </a:t>
            </a:r>
            <a:r>
              <a:rPr lang="it-IT" sz="2400" dirty="0" err="1" smtClean="0"/>
              <a:t>fixed</a:t>
            </a:r>
            <a:r>
              <a:rPr lang="it-IT" sz="2400" dirty="0" smtClean="0"/>
              <a:t> </a:t>
            </a:r>
            <a:r>
              <a:rPr lang="it-IT" sz="2400" dirty="0" err="1" smtClean="0"/>
              <a:t>busy</a:t>
            </a:r>
            <a:r>
              <a:rPr lang="it-IT" sz="2400" dirty="0" smtClean="0"/>
              <a:t> </a:t>
            </a:r>
            <a:r>
              <a:rPr lang="it-IT" sz="2400" dirty="0" err="1" smtClean="0"/>
              <a:t>lenght</a:t>
            </a:r>
            <a:r>
              <a:rPr lang="it-IT" sz="2400" dirty="0" smtClean="0"/>
              <a:t> (</a:t>
            </a:r>
            <a:r>
              <a:rPr lang="it-IT" sz="2400" dirty="0" err="1" smtClean="0"/>
              <a:t>about</a:t>
            </a:r>
            <a:r>
              <a:rPr lang="it-IT" sz="2400" dirty="0" smtClean="0"/>
              <a:t> 2-3 </a:t>
            </a:r>
            <a:r>
              <a:rPr lang="it-IT" sz="2400" dirty="0" err="1" smtClean="0"/>
              <a:t>us</a:t>
            </a:r>
            <a:r>
              <a:rPr lang="it-IT" sz="2400" dirty="0" smtClean="0"/>
              <a:t>) </a:t>
            </a:r>
            <a:r>
              <a:rPr lang="it-IT" sz="2400" dirty="0" err="1" smtClean="0"/>
              <a:t>costing</a:t>
            </a:r>
            <a:r>
              <a:rPr lang="it-IT" sz="2400" dirty="0" smtClean="0"/>
              <a:t> </a:t>
            </a:r>
            <a:r>
              <a:rPr lang="it-IT" sz="2400" dirty="0" err="1" smtClean="0"/>
              <a:t>us</a:t>
            </a:r>
            <a:r>
              <a:rPr lang="it-IT" sz="2400" dirty="0" smtClean="0"/>
              <a:t> a DAQ rate of 300 </a:t>
            </a:r>
            <a:r>
              <a:rPr lang="it-IT" sz="2400" dirty="0" smtClean="0"/>
              <a:t>Hz</a:t>
            </a:r>
          </a:p>
          <a:p>
            <a:endParaRPr lang="it-IT" sz="2400" dirty="0" smtClean="0"/>
          </a:p>
          <a:p>
            <a:r>
              <a:rPr lang="it-IT" sz="2400" dirty="0" smtClean="0"/>
              <a:t>BCO </a:t>
            </a:r>
            <a:r>
              <a:rPr lang="it-IT" sz="2400" dirty="0" err="1" smtClean="0"/>
              <a:t>not</a:t>
            </a:r>
            <a:r>
              <a:rPr lang="it-IT" sz="2400" dirty="0" smtClean="0"/>
              <a:t> </a:t>
            </a:r>
            <a:r>
              <a:rPr lang="it-IT" sz="2400" dirty="0" err="1" smtClean="0"/>
              <a:t>forwarded</a:t>
            </a:r>
            <a:r>
              <a:rPr lang="it-IT" sz="2400" dirty="0" smtClean="0"/>
              <a:t> to VTX </a:t>
            </a:r>
          </a:p>
          <a:p>
            <a:pPr marL="457200" lvl="1" indent="0">
              <a:buNone/>
            </a:pPr>
            <a:r>
              <a:rPr lang="it-IT" sz="2000" dirty="0"/>
              <a:t>	</a:t>
            </a:r>
            <a:r>
              <a:rPr lang="it-IT" sz="2000" dirty="0" smtClean="0"/>
              <a:t>- &gt; </a:t>
            </a:r>
            <a:r>
              <a:rPr lang="it-IT" sz="2000" dirty="0" err="1" smtClean="0"/>
              <a:t>problems</a:t>
            </a:r>
            <a:r>
              <a:rPr lang="it-IT" sz="2000" dirty="0" smtClean="0"/>
              <a:t> in </a:t>
            </a:r>
            <a:r>
              <a:rPr lang="it-IT" sz="2000" dirty="0" err="1" smtClean="0"/>
              <a:t>event</a:t>
            </a:r>
            <a:r>
              <a:rPr lang="it-IT" sz="2000" dirty="0" smtClean="0"/>
              <a:t> building</a:t>
            </a:r>
          </a:p>
          <a:p>
            <a:pPr marL="0" indent="0">
              <a:buNone/>
            </a:pPr>
            <a:r>
              <a:rPr lang="it-IT" sz="2400" dirty="0" smtClean="0"/>
              <a:t>	-&gt; </a:t>
            </a:r>
            <a:r>
              <a:rPr lang="it-IT" sz="2400" dirty="0" err="1" smtClean="0"/>
              <a:t>Timestamp</a:t>
            </a:r>
            <a:r>
              <a:rPr lang="it-IT" sz="2400" dirty="0" smtClean="0"/>
              <a:t> </a:t>
            </a:r>
            <a:r>
              <a:rPr lang="it-IT" sz="2400" dirty="0" err="1" smtClean="0"/>
              <a:t>candidates</a:t>
            </a:r>
            <a:r>
              <a:rPr lang="it-IT" sz="2400" dirty="0" smtClean="0"/>
              <a:t>: 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	</a:t>
            </a:r>
            <a:r>
              <a:rPr lang="it-IT" sz="2400" dirty="0" err="1" smtClean="0"/>
              <a:t>framecounter</a:t>
            </a:r>
            <a:r>
              <a:rPr lang="it-IT" sz="2400" dirty="0" smtClean="0"/>
              <a:t> (185 </a:t>
            </a:r>
            <a:r>
              <a:rPr lang="it-IT" sz="2400" dirty="0" err="1" smtClean="0"/>
              <a:t>us</a:t>
            </a:r>
            <a:r>
              <a:rPr lang="it-IT" sz="2400" dirty="0" smtClean="0"/>
              <a:t> </a:t>
            </a:r>
            <a:r>
              <a:rPr lang="it-IT" sz="2400" dirty="0" err="1" smtClean="0"/>
              <a:t>period</a:t>
            </a:r>
            <a:r>
              <a:rPr lang="it-IT" sz="2400" dirty="0" smtClean="0"/>
              <a:t>)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 smtClean="0"/>
              <a:t>	</a:t>
            </a:r>
            <a:r>
              <a:rPr lang="it-IT" sz="2400" dirty="0" err="1" smtClean="0">
                <a:solidFill>
                  <a:schemeClr val="accent3">
                    <a:lumMod val="50000"/>
                  </a:schemeClr>
                </a:solidFill>
              </a:rPr>
              <a:t>internal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</a:rPr>
              <a:t> clock </a:t>
            </a:r>
            <a:r>
              <a:rPr lang="it-IT" sz="2400" dirty="0" err="1" smtClean="0">
                <a:solidFill>
                  <a:schemeClr val="accent3">
                    <a:lumMod val="50000"/>
                  </a:schemeClr>
                </a:solidFill>
              </a:rPr>
              <a:t>value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</a:rPr>
              <a:t> (0.5 </a:t>
            </a:r>
            <a:r>
              <a:rPr lang="it-IT" sz="2400" dirty="0" err="1" smtClean="0">
                <a:solidFill>
                  <a:schemeClr val="accent3">
                    <a:lumMod val="50000"/>
                  </a:schemeClr>
                </a:solidFill>
              </a:rPr>
              <a:t>us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it-IT" sz="2400" dirty="0" err="1" smtClean="0">
                <a:solidFill>
                  <a:schemeClr val="accent3">
                    <a:lumMod val="50000"/>
                  </a:schemeClr>
                </a:solidFill>
              </a:rPr>
              <a:t>period</a:t>
            </a:r>
            <a:r>
              <a:rPr lang="it-IT" sz="2400" dirty="0" smtClean="0">
                <a:solidFill>
                  <a:schemeClr val="accent3">
                    <a:lumMod val="50000"/>
                  </a:schemeClr>
                </a:solidFill>
              </a:rPr>
              <a:t>)</a:t>
            </a:r>
          </a:p>
          <a:p>
            <a:r>
              <a:rPr lang="it-IT" sz="2400" dirty="0" smtClean="0"/>
              <a:t>VTX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missing</a:t>
            </a:r>
            <a:r>
              <a:rPr lang="it-IT" sz="2400" dirty="0" smtClean="0"/>
              <a:t> </a:t>
            </a:r>
            <a:r>
              <a:rPr lang="it-IT" sz="2400" dirty="0" err="1" smtClean="0"/>
              <a:t>triggers</a:t>
            </a:r>
            <a:r>
              <a:rPr lang="it-IT" sz="2400" dirty="0" smtClean="0"/>
              <a:t>  (</a:t>
            </a:r>
            <a:r>
              <a:rPr lang="it-IT" sz="2400" dirty="0" err="1" smtClean="0"/>
              <a:t>run</a:t>
            </a:r>
            <a:r>
              <a:rPr lang="it-IT" sz="2400" dirty="0" smtClean="0"/>
              <a:t> </a:t>
            </a:r>
            <a:r>
              <a:rPr lang="it-IT" sz="2400" dirty="0" err="1" smtClean="0"/>
              <a:t>dependent</a:t>
            </a:r>
            <a:r>
              <a:rPr lang="it-IT" sz="2400" dirty="0" smtClean="0"/>
              <a:t>)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it-IT" dirty="0" smtClean="0"/>
              <a:t>13/05/2019</a:t>
            </a:r>
            <a:endParaRPr lang="it-IT" dirty="0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nn-NO" dirty="0" smtClean="0"/>
              <a:t>GSI Aftermath: a TDAQ account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211367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5519</TotalTime>
  <Words>1098</Words>
  <Application>Microsoft Office PowerPoint</Application>
  <PresentationFormat>Presentazione su schermo (4:3)</PresentationFormat>
  <Paragraphs>259</Paragraphs>
  <Slides>19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7" baseType="lpstr">
      <vt:lpstr>Arial</vt:lpstr>
      <vt:lpstr>Calibri</vt:lpstr>
      <vt:lpstr>Comic Sans MS</vt:lpstr>
      <vt:lpstr>Courier New</vt:lpstr>
      <vt:lpstr>Symbol</vt:lpstr>
      <vt:lpstr>Times New Roman</vt:lpstr>
      <vt:lpstr>Vivaldi</vt:lpstr>
      <vt:lpstr>Tema di Office</vt:lpstr>
      <vt:lpstr>GSI Aftermath:  a TDAQ account</vt:lpstr>
      <vt:lpstr>Outline</vt:lpstr>
      <vt:lpstr>Runs</vt:lpstr>
      <vt:lpstr>GSI integration experience </vt:lpstr>
      <vt:lpstr>What needs improvements</vt:lpstr>
      <vt:lpstr>DAQ-WD interface problems - 1</vt:lpstr>
      <vt:lpstr>DAQ-WD interface problems - 2</vt:lpstr>
      <vt:lpstr>DAQ-WD interface successes</vt:lpstr>
      <vt:lpstr>DAQ-VTX interface problems - 1</vt:lpstr>
      <vt:lpstr>DAQ-VTX interface problems - 2</vt:lpstr>
      <vt:lpstr>DAQ-VTX interface problems - 3</vt:lpstr>
      <vt:lpstr>DAQ-VTX interface successes</vt:lpstr>
      <vt:lpstr>Offline Event building matches</vt:lpstr>
      <vt:lpstr>Presentazione standard di PowerPoint</vt:lpstr>
      <vt:lpstr>Conclusions</vt:lpstr>
      <vt:lpstr>Presentazione standard di PowerPoint</vt:lpstr>
      <vt:lpstr>Presentazione standard di PowerPoint</vt:lpstr>
      <vt:lpstr>DAQ-WD matches in run 2212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villa</dc:creator>
  <cp:lastModifiedBy>villa</cp:lastModifiedBy>
  <cp:revision>119</cp:revision>
  <cp:lastPrinted>2019-05-17T08:16:16Z</cp:lastPrinted>
  <dcterms:created xsi:type="dcterms:W3CDTF">2014-09-01T09:12:45Z</dcterms:created>
  <dcterms:modified xsi:type="dcterms:W3CDTF">2019-05-17T08:36:02Z</dcterms:modified>
</cp:coreProperties>
</file>