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hape 2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r>
              <a:t>The Emulsion Cloud Chamber detector is made of three sections:</a:t>
            </a:r>
          </a:p>
          <a:p>
            <a:pPr>
              <a:lnSpc>
                <a:spcPct val="117999"/>
              </a:lnSpc>
            </a:pPr>
            <a:r>
              <a:t>SECTION 1: alternated layers of emulsion films and target (C/C2H4)</a:t>
            </a:r>
          </a:p>
          <a:p>
            <a:pPr>
              <a:lnSpc>
                <a:spcPct val="117999"/>
              </a:lnSpc>
            </a:pPr>
            <a:r>
              <a:t>Vertex detector</a:t>
            </a:r>
          </a:p>
          <a:p>
            <a:pPr>
              <a:lnSpc>
                <a:spcPct val="117999"/>
              </a:lnSpc>
            </a:pPr>
            <a:r>
              <a:t>Tracking of all charged particles </a:t>
            </a:r>
          </a:p>
          <a:p>
            <a:pPr>
              <a:lnSpc>
                <a:spcPct val="117999"/>
              </a:lnSpc>
            </a:pPr>
            <a:r>
              <a:t>SECTION 2: emulsion films only </a:t>
            </a:r>
          </a:p>
          <a:p>
            <a:pPr>
              <a:lnSpc>
                <a:spcPct val="117999"/>
              </a:lnSpc>
            </a:pPr>
            <a:r>
              <a:t>Charge identification for low Z fragments</a:t>
            </a:r>
          </a:p>
          <a:p>
            <a:pPr>
              <a:lnSpc>
                <a:spcPct val="117999"/>
              </a:lnSpc>
            </a:pPr>
            <a:r>
              <a:t>SECTION 3,4,5: alternated layers of emulsion films and passive material</a:t>
            </a:r>
          </a:p>
          <a:p>
            <a:pPr>
              <a:lnSpc>
                <a:spcPct val="117999"/>
              </a:lnSpc>
            </a:pPr>
            <a:r>
              <a:t>Momentum measurement by range and Multiple Coulomb Scattering (MCS)</a:t>
            </a:r>
          </a:p>
          <a:p>
            <a:pPr>
              <a:lnSpc>
                <a:spcPct val="117999"/>
              </a:lnSpc>
            </a:pPr>
            <a:r>
              <a:t>Isotopic identification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–Giovanni Mela</a:t>
            </a:r>
          </a:p>
        </p:txBody>
      </p:sp>
      <p:sp>
        <p:nvSpPr>
          <p:cNvPr id="94" name="“Inserisci qui una citazione”.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o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Linea" descr="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73" y="745433"/>
            <a:ext cx="11938205" cy="101601"/>
          </a:xfrm>
          <a:prstGeom prst="rect">
            <a:avLst/>
          </a:prstGeom>
        </p:spPr>
      </p:pic>
      <p:sp>
        <p:nvSpPr>
          <p:cNvPr id="112" name="Titolo Testo"/>
          <p:cNvSpPr txBox="1"/>
          <p:nvPr>
            <p:ph type="title"/>
          </p:nvPr>
        </p:nvSpPr>
        <p:spPr>
          <a:xfrm>
            <a:off x="406229" y="0"/>
            <a:ext cx="11099801" cy="850900"/>
          </a:xfrm>
          <a:prstGeom prst="rect">
            <a:avLst/>
          </a:prstGeom>
        </p:spPr>
        <p:txBody>
          <a:bodyPr/>
          <a:lstStyle>
            <a:lvl1pPr algn="l">
              <a:defRPr cap="small" sz="4500">
                <a:solidFill>
                  <a:schemeClr val="accent5">
                    <a:lumOff val="-29866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13" name="Numero diapositiva"/>
          <p:cNvSpPr txBox="1"/>
          <p:nvPr>
            <p:ph type="sldNum" sz="quarter" idx="2"/>
          </p:nvPr>
        </p:nvSpPr>
        <p:spPr>
          <a:xfrm>
            <a:off x="12664541" y="9429294"/>
            <a:ext cx="340260" cy="3243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" name="Corpo livello uno…"/>
          <p:cNvSpPr txBox="1"/>
          <p:nvPr>
            <p:ph type="body" idx="1"/>
          </p:nvPr>
        </p:nvSpPr>
        <p:spPr>
          <a:xfrm>
            <a:off x="406229" y="1303866"/>
            <a:ext cx="12192343" cy="7931284"/>
          </a:xfrm>
          <a:prstGeom prst="rect">
            <a:avLst/>
          </a:prstGeom>
        </p:spPr>
        <p:txBody>
          <a:bodyPr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  <a:lvl2pPr>
              <a:defRPr>
                <a:latin typeface="Palatino"/>
                <a:ea typeface="Palatino"/>
                <a:cs typeface="Palatino"/>
                <a:sym typeface="Palatino"/>
              </a:defRPr>
            </a:lvl2pPr>
            <a:lvl3pPr>
              <a:defRPr>
                <a:latin typeface="Palatino"/>
                <a:ea typeface="Palatino"/>
                <a:cs typeface="Palatino"/>
                <a:sym typeface="Palatino"/>
              </a:defRPr>
            </a:lvl3pPr>
            <a:lvl4pPr>
              <a:defRPr>
                <a:latin typeface="Palatino"/>
                <a:ea typeface="Palatino"/>
                <a:cs typeface="Palatino"/>
                <a:sym typeface="Palatino"/>
              </a:defRPr>
            </a:lvl4pPr>
            <a:lvl5pPr>
              <a:defRPr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olo Testo"/>
          <p:cNvSpPr txBox="1"/>
          <p:nvPr>
            <p:ph type="title"/>
          </p:nvPr>
        </p:nvSpPr>
        <p:spPr>
          <a:xfrm>
            <a:off x="952500" y="254000"/>
            <a:ext cx="11099800" cy="120971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olo Testo"/>
          <p:cNvSpPr txBox="1"/>
          <p:nvPr>
            <p:ph type="title"/>
          </p:nvPr>
        </p:nvSpPr>
        <p:spPr>
          <a:xfrm>
            <a:off x="952500" y="254000"/>
            <a:ext cx="11099800" cy="10795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0" r="37278" b="0"/>
          <a:stretch>
            <a:fillRect/>
          </a:stretch>
        </p:blipFill>
        <p:spPr>
          <a:xfrm>
            <a:off x="10713460" y="159839"/>
            <a:ext cx="2265840" cy="203205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tatus of the work…"/>
          <p:cNvSpPr txBox="1"/>
          <p:nvPr/>
        </p:nvSpPr>
        <p:spPr>
          <a:xfrm>
            <a:off x="682399" y="2628653"/>
            <a:ext cx="11893342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cap="small" sz="68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Status of the work </a:t>
            </a:r>
          </a:p>
          <a:p>
            <a:pPr algn="ctr">
              <a:lnSpc>
                <a:spcPct val="80000"/>
              </a:lnSpc>
              <a:defRPr cap="small" sz="68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for the emulsions </a:t>
            </a:r>
          </a:p>
          <a:p>
            <a:pPr algn="ctr">
              <a:lnSpc>
                <a:spcPct val="80000"/>
              </a:lnSpc>
              <a:defRPr cap="small" sz="68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after the exposure at GSI</a:t>
            </a:r>
          </a:p>
        </p:txBody>
      </p:sp>
      <p:sp>
        <p:nvSpPr>
          <p:cNvPr id="157" name="A. Alexandrov, G. De Lellis, A. Di Crescenzo, G. Galati,  A. Iuliano, A. Lauria, M. C. Montesi, A. Pastore, V. Tioukov"/>
          <p:cNvSpPr txBox="1"/>
          <p:nvPr/>
        </p:nvSpPr>
        <p:spPr>
          <a:xfrm>
            <a:off x="555729" y="6593956"/>
            <a:ext cx="11893342" cy="97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sz="29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A. Alexandrov, G. De Lellis, A. Di Crescenzo, </a:t>
            </a:r>
            <a:r>
              <a:rPr u="sng"/>
              <a:t>G. Galati</a:t>
            </a:r>
            <a:r>
              <a:t>, </a:t>
            </a:r>
            <a:br/>
            <a:r>
              <a:t>A. Iuliano, A. Lauria, </a:t>
            </a:r>
            <a:r>
              <a:rPr u="sng"/>
              <a:t>M. C. Montesi</a:t>
            </a:r>
            <a:r>
              <a:t>, A. Pastore, V. Tioukov</a:t>
            </a:r>
          </a:p>
        </p:txBody>
      </p:sp>
      <p:sp>
        <p:nvSpPr>
          <p:cNvPr id="158" name="Università di Napoli “Federico II”, INFN Napoli, INFN Bari"/>
          <p:cNvSpPr txBox="1"/>
          <p:nvPr/>
        </p:nvSpPr>
        <p:spPr>
          <a:xfrm>
            <a:off x="555729" y="7909262"/>
            <a:ext cx="1189334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defRPr i="1" sz="29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Università di Napoli “Federico II”, INFN Napoli, INFN Bari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Emulsion spectrometer design"/>
          <p:cNvSpPr txBox="1"/>
          <p:nvPr/>
        </p:nvSpPr>
        <p:spPr>
          <a:xfrm>
            <a:off x="381000" y="24199"/>
            <a:ext cx="951544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Clr>
                <a:srgbClr val="288B27"/>
              </a:buClr>
              <a:defRPr cap="small" sz="45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Emulsion spectrometer design</a:t>
            </a:r>
          </a:p>
        </p:txBody>
      </p:sp>
      <p:sp>
        <p:nvSpPr>
          <p:cNvPr id="217" name="Numero diapositiva"/>
          <p:cNvSpPr txBox="1"/>
          <p:nvPr>
            <p:ph type="sldNum" sz="quarter" idx="4294967295"/>
          </p:nvPr>
        </p:nvSpPr>
        <p:spPr>
          <a:xfrm>
            <a:off x="12411974" y="9336127"/>
            <a:ext cx="499285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buClr>
                <a:srgbClr val="288B27"/>
              </a:buClr>
            </a:lvl1pPr>
          </a:lstStyle>
          <a:p>
            <a:pPr/>
            <a:fld id="{86CB4B4D-7CA3-9044-876B-883B54F8677D}" type="slidenum"/>
          </a:p>
        </p:txBody>
      </p:sp>
      <p:pic>
        <p:nvPicPr>
          <p:cNvPr id="218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6508" y="888344"/>
            <a:ext cx="11938205" cy="1016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" name="Gruppo"/>
          <p:cNvGrpSpPr/>
          <p:nvPr/>
        </p:nvGrpSpPr>
        <p:grpSpPr>
          <a:xfrm>
            <a:off x="-24454" y="923626"/>
            <a:ext cx="12695071" cy="8792625"/>
            <a:chOff x="0" y="0"/>
            <a:chExt cx="12695070" cy="8792623"/>
          </a:xfrm>
        </p:grpSpPr>
        <p:pic>
          <p:nvPicPr>
            <p:cNvPr id="219" name="1_B.PNG" descr="1_B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554" t="26355" r="17358" b="15976"/>
            <a:stretch>
              <a:fillRect/>
            </a:stretch>
          </p:blipFill>
          <p:spPr>
            <a:xfrm>
              <a:off x="1975592" y="2621950"/>
              <a:ext cx="10041380" cy="4574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Linea" descr="Linea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flipH="1" rot="4547999">
              <a:off x="4446026" y="5399454"/>
              <a:ext cx="276843" cy="3068413"/>
            </a:xfrm>
            <a:prstGeom prst="rect">
              <a:avLst/>
            </a:prstGeom>
            <a:effectLst/>
          </p:spPr>
        </p:pic>
        <p:sp>
          <p:nvSpPr>
            <p:cNvPr id="222" name="Vertexing…"/>
            <p:cNvSpPr txBox="1"/>
            <p:nvPr/>
          </p:nvSpPr>
          <p:spPr>
            <a:xfrm>
              <a:off x="2717032" y="7212520"/>
              <a:ext cx="3146406" cy="1580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lnSpc>
                  <a:spcPct val="80000"/>
                </a:lnSpc>
                <a:defRPr b="1" sz="2400">
                  <a:solidFill>
                    <a:srgbClr val="BB370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Vertexing</a:t>
              </a:r>
            </a:p>
            <a:p>
              <a:pPr algn="ctr" defTabSz="1300480">
                <a:spcBef>
                  <a:spcPts val="300"/>
                </a:spcBef>
                <a:defRPr sz="24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alternated layers of emulsions and target (C or C</a:t>
              </a:r>
              <a:r>
                <a:rPr baseline="-5999"/>
                <a:t>2</a:t>
              </a:r>
              <a:r>
                <a:t>H</a:t>
              </a:r>
              <a:r>
                <a:rPr baseline="-5999"/>
                <a:t>4</a:t>
              </a:r>
              <a:r>
                <a:t>)</a:t>
              </a:r>
            </a:p>
          </p:txBody>
        </p:sp>
        <p:sp>
          <p:nvSpPr>
            <p:cNvPr id="223" name="Charge identification…"/>
            <p:cNvSpPr txBox="1"/>
            <p:nvPr/>
          </p:nvSpPr>
          <p:spPr>
            <a:xfrm>
              <a:off x="5762916" y="6412928"/>
              <a:ext cx="2152682" cy="2039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lnSpc>
                  <a:spcPct val="80000"/>
                </a:lnSpc>
                <a:defRPr b="1" sz="2400">
                  <a:solidFill>
                    <a:srgbClr val="BB370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Charge identification</a:t>
              </a:r>
            </a:p>
            <a:p>
              <a:pPr algn="ctr" defTabSz="1300480">
                <a:spcBef>
                  <a:spcPts val="300"/>
                </a:spcBef>
                <a:defRPr sz="24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only emulsion layers</a:t>
              </a:r>
            </a:p>
          </p:txBody>
        </p:sp>
        <p:sp>
          <p:nvSpPr>
            <p:cNvPr id="224" name="Momentum measurement…"/>
            <p:cNvSpPr txBox="1"/>
            <p:nvPr/>
          </p:nvSpPr>
          <p:spPr>
            <a:xfrm>
              <a:off x="8366213" y="6489128"/>
              <a:ext cx="4328858" cy="2200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lnSpc>
                  <a:spcPct val="80000"/>
                </a:lnSpc>
                <a:defRPr b="1" sz="2400">
                  <a:solidFill>
                    <a:srgbClr val="BB370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Momentum measurement</a:t>
              </a:r>
            </a:p>
            <a:p>
              <a:pPr algn="ctr" defTabSz="415431">
                <a:lnSpc>
                  <a:spcPct val="80000"/>
                </a:lnSpc>
                <a:defRPr b="1" sz="2400">
                  <a:solidFill>
                    <a:srgbClr val="BB370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and isotope identification</a:t>
              </a:r>
            </a:p>
            <a:p>
              <a:pPr algn="ctr" defTabSz="1300480">
                <a:spcBef>
                  <a:spcPts val="300"/>
                </a:spcBef>
                <a:defRPr sz="2400">
                  <a:solidFill>
                    <a:srgbClr val="0000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alternated layers of emulsions and passive material (plastic, tungsten and lead)</a:t>
              </a:r>
            </a:p>
          </p:txBody>
        </p:sp>
        <p:sp>
          <p:nvSpPr>
            <p:cNvPr id="225" name="Freccia"/>
            <p:cNvSpPr/>
            <p:nvPr/>
          </p:nvSpPr>
          <p:spPr>
            <a:xfrm>
              <a:off x="173627" y="4838351"/>
              <a:ext cx="1098072" cy="682499"/>
            </a:xfrm>
            <a:prstGeom prst="rightArrow">
              <a:avLst>
                <a:gd name="adj1" fmla="val 43506"/>
                <a:gd name="adj2" fmla="val 75016"/>
              </a:avLst>
            </a:prstGeom>
            <a:gradFill flip="none" rotWithShape="1">
              <a:gsLst>
                <a:gs pos="0">
                  <a:srgbClr val="A6AAA9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6" name="beam"/>
            <p:cNvSpPr txBox="1"/>
            <p:nvPr/>
          </p:nvSpPr>
          <p:spPr>
            <a:xfrm>
              <a:off x="0" y="4298046"/>
              <a:ext cx="1194250" cy="461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 defTabSz="415431">
                <a:defRPr b="1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beam</a:t>
              </a:r>
            </a:p>
          </p:txBody>
        </p:sp>
        <p:pic>
          <p:nvPicPr>
            <p:cNvPr id="227" name="Linea" descr="Linea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flipH="1" rot="4547999">
              <a:off x="6737304" y="5980850"/>
              <a:ext cx="245781" cy="1103899"/>
            </a:xfrm>
            <a:prstGeom prst="rect">
              <a:avLst/>
            </a:prstGeom>
            <a:effectLst/>
          </p:spPr>
        </p:pic>
        <p:pic>
          <p:nvPicPr>
            <p:cNvPr id="229" name="Linea" descr="Linea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flipH="1" rot="4727999">
              <a:off x="9567287" y="4420606"/>
              <a:ext cx="319130" cy="3750939"/>
            </a:xfrm>
            <a:prstGeom prst="rect">
              <a:avLst/>
            </a:prstGeom>
            <a:effectLst/>
          </p:spPr>
        </p:pic>
        <p:sp>
          <p:nvSpPr>
            <p:cNvPr id="231" name="10 cm"/>
            <p:cNvSpPr txBox="1"/>
            <p:nvPr/>
          </p:nvSpPr>
          <p:spPr>
            <a:xfrm rot="5181575">
              <a:off x="1329640" y="4370150"/>
              <a:ext cx="952652" cy="371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 defTabSz="415431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10 cm</a:t>
              </a:r>
            </a:p>
          </p:txBody>
        </p:sp>
        <p:sp>
          <p:nvSpPr>
            <p:cNvPr id="232" name="12 cm"/>
            <p:cNvSpPr txBox="1"/>
            <p:nvPr/>
          </p:nvSpPr>
          <p:spPr>
            <a:xfrm rot="3483422">
              <a:off x="1867755" y="6327206"/>
              <a:ext cx="952652" cy="371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 defTabSz="415431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12 cm</a:t>
              </a:r>
            </a:p>
          </p:txBody>
        </p:sp>
        <p:sp>
          <p:nvSpPr>
            <p:cNvPr id="233" name="Linea"/>
            <p:cNvSpPr/>
            <p:nvPr/>
          </p:nvSpPr>
          <p:spPr>
            <a:xfrm flipH="1" flipV="1">
              <a:off x="2075753" y="5713848"/>
              <a:ext cx="899751" cy="14463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arrow" w="med" len="med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4" name="Linea"/>
            <p:cNvSpPr/>
            <p:nvPr/>
          </p:nvSpPr>
          <p:spPr>
            <a:xfrm flipH="1" flipV="1">
              <a:off x="1925086" y="3549608"/>
              <a:ext cx="147124" cy="211736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arrow" w="med" len="med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5" name="Freccia"/>
            <p:cNvSpPr/>
            <p:nvPr/>
          </p:nvSpPr>
          <p:spPr>
            <a:xfrm rot="16200000">
              <a:off x="2158815" y="2629004"/>
              <a:ext cx="566525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6" name="Ovale"/>
            <p:cNvSpPr/>
            <p:nvPr/>
          </p:nvSpPr>
          <p:spPr>
            <a:xfrm>
              <a:off x="2112928" y="3152784"/>
              <a:ext cx="658300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37" name="Screen Shot 2018-10-26 at 11.14.06.png" descr="Screen Shot 2018-10-26 at 11.14.06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474355" y="1669599"/>
              <a:ext cx="1379589" cy="890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" name="C (C4H4) layer…"/>
            <p:cNvSpPr txBox="1"/>
            <p:nvPr/>
          </p:nvSpPr>
          <p:spPr>
            <a:xfrm>
              <a:off x="869466" y="423201"/>
              <a:ext cx="2125939" cy="792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C (C</a:t>
              </a:r>
              <a:r>
                <a:rPr baseline="-5999"/>
                <a:t>4</a:t>
              </a:r>
              <a:r>
                <a:t>H</a:t>
              </a:r>
              <a:r>
                <a:rPr baseline="-5999"/>
                <a:t>4</a:t>
              </a:r>
              <a:r>
                <a:t>) layer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1000 (2000) μm</a:t>
              </a:r>
            </a:p>
          </p:txBody>
        </p:sp>
        <p:sp>
          <p:nvSpPr>
            <p:cNvPr id="239" name="Linea"/>
            <p:cNvSpPr/>
            <p:nvPr/>
          </p:nvSpPr>
          <p:spPr>
            <a:xfrm>
              <a:off x="1667826" y="1177102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0" name="Linea"/>
            <p:cNvSpPr/>
            <p:nvPr/>
          </p:nvSpPr>
          <p:spPr>
            <a:xfrm>
              <a:off x="1256039" y="1416417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1" name="Linea"/>
            <p:cNvSpPr/>
            <p:nvPr/>
          </p:nvSpPr>
          <p:spPr>
            <a:xfrm flipH="1">
              <a:off x="1936250" y="1416417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2" name="Linea"/>
            <p:cNvSpPr/>
            <p:nvPr/>
          </p:nvSpPr>
          <p:spPr>
            <a:xfrm>
              <a:off x="1930097" y="1177102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3" name="Rettangolo"/>
            <p:cNvSpPr/>
            <p:nvPr/>
          </p:nvSpPr>
          <p:spPr>
            <a:xfrm>
              <a:off x="1007810" y="472411"/>
              <a:ext cx="1851582" cy="20839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4" name="Freccia"/>
            <p:cNvSpPr/>
            <p:nvPr/>
          </p:nvSpPr>
          <p:spPr>
            <a:xfrm rot="16200000">
              <a:off x="5043408" y="2205802"/>
              <a:ext cx="566524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5" name="Ovale"/>
            <p:cNvSpPr/>
            <p:nvPr/>
          </p:nvSpPr>
          <p:spPr>
            <a:xfrm>
              <a:off x="4997520" y="2729582"/>
              <a:ext cx="658299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6" name="Emulsion film…"/>
            <p:cNvSpPr txBox="1"/>
            <p:nvPr/>
          </p:nvSpPr>
          <p:spPr>
            <a:xfrm>
              <a:off x="3602267" y="0"/>
              <a:ext cx="1871324" cy="792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Emulsion film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300 μm</a:t>
              </a:r>
            </a:p>
          </p:txBody>
        </p:sp>
        <p:sp>
          <p:nvSpPr>
            <p:cNvPr id="247" name="Linea"/>
            <p:cNvSpPr/>
            <p:nvPr/>
          </p:nvSpPr>
          <p:spPr>
            <a:xfrm>
              <a:off x="4290234" y="753901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8" name="Linea"/>
            <p:cNvSpPr/>
            <p:nvPr/>
          </p:nvSpPr>
          <p:spPr>
            <a:xfrm>
              <a:off x="3878447" y="993215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9" name="Linea"/>
            <p:cNvSpPr/>
            <p:nvPr/>
          </p:nvSpPr>
          <p:spPr>
            <a:xfrm flipH="1">
              <a:off x="4390367" y="997444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0" name="Linea"/>
            <p:cNvSpPr/>
            <p:nvPr/>
          </p:nvSpPr>
          <p:spPr>
            <a:xfrm>
              <a:off x="4383355" y="753901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1" name="Rettangolo"/>
            <p:cNvSpPr/>
            <p:nvPr/>
          </p:nvSpPr>
          <p:spPr>
            <a:xfrm>
              <a:off x="3613304" y="49210"/>
              <a:ext cx="1851581" cy="208392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2" name="Freccia"/>
            <p:cNvSpPr/>
            <p:nvPr/>
          </p:nvSpPr>
          <p:spPr>
            <a:xfrm rot="16200000">
              <a:off x="6426793" y="2198288"/>
              <a:ext cx="566525" cy="478013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3" name="Polyethylene…"/>
            <p:cNvSpPr txBox="1"/>
            <p:nvPr/>
          </p:nvSpPr>
          <p:spPr>
            <a:xfrm>
              <a:off x="5518585" y="7330"/>
              <a:ext cx="1808527" cy="792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Polyethylene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1000 μm</a:t>
              </a:r>
            </a:p>
          </p:txBody>
        </p:sp>
        <p:sp>
          <p:nvSpPr>
            <p:cNvPr id="254" name="Linea"/>
            <p:cNvSpPr/>
            <p:nvPr/>
          </p:nvSpPr>
          <p:spPr>
            <a:xfrm>
              <a:off x="6115951" y="718944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5" name="Linea"/>
            <p:cNvSpPr/>
            <p:nvPr/>
          </p:nvSpPr>
          <p:spPr>
            <a:xfrm>
              <a:off x="5704164" y="966716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" name="Linea"/>
            <p:cNvSpPr/>
            <p:nvPr/>
          </p:nvSpPr>
          <p:spPr>
            <a:xfrm flipH="1">
              <a:off x="6325172" y="966716"/>
              <a:ext cx="40485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7" name="Linea"/>
            <p:cNvSpPr/>
            <p:nvPr/>
          </p:nvSpPr>
          <p:spPr>
            <a:xfrm>
              <a:off x="6319020" y="727401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8" name="Rettangolo"/>
            <p:cNvSpPr/>
            <p:nvPr/>
          </p:nvSpPr>
          <p:spPr>
            <a:xfrm>
              <a:off x="5633544" y="86103"/>
              <a:ext cx="1607816" cy="2026775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9" name="Ovale"/>
            <p:cNvSpPr/>
            <p:nvPr/>
          </p:nvSpPr>
          <p:spPr>
            <a:xfrm>
              <a:off x="6380906" y="2728694"/>
              <a:ext cx="658299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60" name="Screen Shot 2018-10-26 at 11.33.28.png" descr="Screen Shot 2018-10-26 at 11.33.28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855363" y="1217876"/>
              <a:ext cx="1378579" cy="888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Freccia"/>
            <p:cNvSpPr/>
            <p:nvPr/>
          </p:nvSpPr>
          <p:spPr>
            <a:xfrm rot="16200000">
              <a:off x="7670216" y="2183917"/>
              <a:ext cx="566524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2" name="Tungsten…"/>
            <p:cNvSpPr txBox="1"/>
            <p:nvPr/>
          </p:nvSpPr>
          <p:spPr>
            <a:xfrm>
              <a:off x="7399708" y="8457"/>
              <a:ext cx="1354104" cy="792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Tungsten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500 μm</a:t>
              </a:r>
            </a:p>
          </p:txBody>
        </p:sp>
        <p:sp>
          <p:nvSpPr>
            <p:cNvPr id="263" name="Linea"/>
            <p:cNvSpPr/>
            <p:nvPr/>
          </p:nvSpPr>
          <p:spPr>
            <a:xfrm>
              <a:off x="7882188" y="730587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4" name="Linea"/>
            <p:cNvSpPr/>
            <p:nvPr/>
          </p:nvSpPr>
          <p:spPr>
            <a:xfrm>
              <a:off x="7470401" y="978360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5" name="Linea"/>
            <p:cNvSpPr/>
            <p:nvPr/>
          </p:nvSpPr>
          <p:spPr>
            <a:xfrm flipH="1">
              <a:off x="8006834" y="978360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6" name="Linea"/>
            <p:cNvSpPr/>
            <p:nvPr/>
          </p:nvSpPr>
          <p:spPr>
            <a:xfrm>
              <a:off x="8000681" y="739045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7" name="Rettangolo"/>
            <p:cNvSpPr/>
            <p:nvPr/>
          </p:nvSpPr>
          <p:spPr>
            <a:xfrm>
              <a:off x="7299842" y="84456"/>
              <a:ext cx="1606932" cy="2029808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8" name="Ovale"/>
            <p:cNvSpPr/>
            <p:nvPr/>
          </p:nvSpPr>
          <p:spPr>
            <a:xfrm>
              <a:off x="11201411" y="3113647"/>
              <a:ext cx="658300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9" name="Freccia"/>
            <p:cNvSpPr/>
            <p:nvPr/>
          </p:nvSpPr>
          <p:spPr>
            <a:xfrm rot="16200000">
              <a:off x="11255757" y="2603631"/>
              <a:ext cx="566524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0" name="Tungsten…"/>
            <p:cNvSpPr txBox="1"/>
            <p:nvPr/>
          </p:nvSpPr>
          <p:spPr>
            <a:xfrm>
              <a:off x="9047760" y="28633"/>
              <a:ext cx="1354105" cy="792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Tungsten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900 μm</a:t>
              </a:r>
            </a:p>
          </p:txBody>
        </p:sp>
        <p:sp>
          <p:nvSpPr>
            <p:cNvPr id="271" name="Linea"/>
            <p:cNvSpPr/>
            <p:nvPr/>
          </p:nvSpPr>
          <p:spPr>
            <a:xfrm>
              <a:off x="9534728" y="749672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" name="Linea"/>
            <p:cNvSpPr/>
            <p:nvPr/>
          </p:nvSpPr>
          <p:spPr>
            <a:xfrm>
              <a:off x="9122941" y="1004933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3" name="Linea"/>
            <p:cNvSpPr/>
            <p:nvPr/>
          </p:nvSpPr>
          <p:spPr>
            <a:xfrm flipH="1">
              <a:off x="9759729" y="1004933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4" name="Linea"/>
            <p:cNvSpPr/>
            <p:nvPr/>
          </p:nvSpPr>
          <p:spPr>
            <a:xfrm>
              <a:off x="9761419" y="749672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" name="Rettangolo"/>
            <p:cNvSpPr/>
            <p:nvPr/>
          </p:nvSpPr>
          <p:spPr>
            <a:xfrm>
              <a:off x="8984660" y="79786"/>
              <a:ext cx="1606932" cy="202980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" name="Ovale"/>
            <p:cNvSpPr/>
            <p:nvPr/>
          </p:nvSpPr>
          <p:spPr>
            <a:xfrm>
              <a:off x="7624328" y="2714322"/>
              <a:ext cx="658300" cy="647782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7" name="Ovale"/>
            <p:cNvSpPr/>
            <p:nvPr/>
          </p:nvSpPr>
          <p:spPr>
            <a:xfrm>
              <a:off x="8845769" y="2702213"/>
              <a:ext cx="658299" cy="64778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8" name="Freccia"/>
            <p:cNvSpPr/>
            <p:nvPr/>
          </p:nvSpPr>
          <p:spPr>
            <a:xfrm rot="16200000">
              <a:off x="8880705" y="2172916"/>
              <a:ext cx="566525" cy="47801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9" name="Lead…"/>
            <p:cNvSpPr txBox="1"/>
            <p:nvPr/>
          </p:nvSpPr>
          <p:spPr>
            <a:xfrm>
              <a:off x="11117392" y="448574"/>
              <a:ext cx="1221660" cy="792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Lead</a:t>
              </a:r>
            </a:p>
            <a:p>
              <a:pPr algn="ctr" defTabSz="415431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1000 μm</a:t>
              </a:r>
            </a:p>
          </p:txBody>
        </p:sp>
        <p:sp>
          <p:nvSpPr>
            <p:cNvPr id="280" name="Linea"/>
            <p:cNvSpPr/>
            <p:nvPr/>
          </p:nvSpPr>
          <p:spPr>
            <a:xfrm>
              <a:off x="11539162" y="1190439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1" name="Linea"/>
            <p:cNvSpPr/>
            <p:nvPr/>
          </p:nvSpPr>
          <p:spPr>
            <a:xfrm>
              <a:off x="11127375" y="1429753"/>
              <a:ext cx="40485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2" name="Linea"/>
            <p:cNvSpPr/>
            <p:nvPr/>
          </p:nvSpPr>
          <p:spPr>
            <a:xfrm flipH="1">
              <a:off x="11790671" y="1429753"/>
              <a:ext cx="40485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arrow" w="med" len="med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3" name="Linea"/>
            <p:cNvSpPr/>
            <p:nvPr/>
          </p:nvSpPr>
          <p:spPr>
            <a:xfrm>
              <a:off x="11784519" y="1190439"/>
              <a:ext cx="1" cy="4870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4" name="Rettangolo"/>
            <p:cNvSpPr/>
            <p:nvPr/>
          </p:nvSpPr>
          <p:spPr>
            <a:xfrm>
              <a:off x="10921435" y="511120"/>
              <a:ext cx="1606932" cy="202980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15431">
                <a:defRPr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85" name="Screen Shot 2018-10-26 at 11.50.20.png" descr="Screen Shot 2018-10-26 at 11.50.20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509302" y="1226333"/>
              <a:ext cx="1378578" cy="888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Screen Shot 2018-10-26 at 11.53.07.png" descr="Screen Shot 2018-10-26 at 11.53.07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202681" y="1232742"/>
              <a:ext cx="1378579" cy="888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Screen Shot 2018-10-26 at 11.55.54.png" descr="Screen Shot 2018-10-26 at 11.55.54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133833" y="1650744"/>
              <a:ext cx="1378579" cy="888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Screen Shot 2018-10-26 at 17.59.28.png" descr="Screen Shot 2018-10-26 at 17.59.28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082902" y="1235251"/>
              <a:ext cx="1378578" cy="888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Detector Struc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 Structure</a:t>
            </a:r>
          </a:p>
        </p:txBody>
      </p:sp>
      <p:sp>
        <p:nvSpPr>
          <p:cNvPr id="294" name="Numero diapositiva"/>
          <p:cNvSpPr txBox="1"/>
          <p:nvPr>
            <p:ph type="sldNum" sz="quarter" idx="2"/>
          </p:nvPr>
        </p:nvSpPr>
        <p:spPr>
          <a:xfrm>
            <a:off x="122460" y="9271737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01" name="Gruppo"/>
          <p:cNvGrpSpPr/>
          <p:nvPr/>
        </p:nvGrpSpPr>
        <p:grpSpPr>
          <a:xfrm>
            <a:off x="387179" y="5856492"/>
            <a:ext cx="4452138" cy="1149110"/>
            <a:chOff x="0" y="0"/>
            <a:chExt cx="4452137" cy="1149109"/>
          </a:xfrm>
        </p:grpSpPr>
        <p:sp>
          <p:nvSpPr>
            <p:cNvPr id="295" name="S1"/>
            <p:cNvSpPr/>
            <p:nvPr/>
          </p:nvSpPr>
          <p:spPr>
            <a:xfrm>
              <a:off x="0" y="0"/>
              <a:ext cx="1516267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296" name="S2"/>
            <p:cNvSpPr/>
            <p:nvPr/>
          </p:nvSpPr>
          <p:spPr>
            <a:xfrm>
              <a:off x="1516265" y="0"/>
              <a:ext cx="340388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297" name="S3"/>
            <p:cNvSpPr/>
            <p:nvPr/>
          </p:nvSpPr>
          <p:spPr>
            <a:xfrm>
              <a:off x="185665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298" name="S5"/>
            <p:cNvSpPr/>
            <p:nvPr/>
          </p:nvSpPr>
          <p:spPr>
            <a:xfrm>
              <a:off x="2695311" y="0"/>
              <a:ext cx="719453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299" name="S4"/>
            <p:cNvSpPr/>
            <p:nvPr/>
          </p:nvSpPr>
          <p:spPr>
            <a:xfrm>
              <a:off x="237496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300" name="S6"/>
            <p:cNvSpPr/>
            <p:nvPr/>
          </p:nvSpPr>
          <p:spPr>
            <a:xfrm>
              <a:off x="3414764" y="0"/>
              <a:ext cx="1037374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pSp>
        <p:nvGrpSpPr>
          <p:cNvPr id="308" name="Gruppo"/>
          <p:cNvGrpSpPr/>
          <p:nvPr/>
        </p:nvGrpSpPr>
        <p:grpSpPr>
          <a:xfrm>
            <a:off x="7129595" y="5822815"/>
            <a:ext cx="5488027" cy="1149111"/>
            <a:chOff x="0" y="0"/>
            <a:chExt cx="5488026" cy="1149109"/>
          </a:xfrm>
        </p:grpSpPr>
        <p:sp>
          <p:nvSpPr>
            <p:cNvPr id="302" name="S1"/>
            <p:cNvSpPr/>
            <p:nvPr/>
          </p:nvSpPr>
          <p:spPr>
            <a:xfrm>
              <a:off x="0" y="0"/>
              <a:ext cx="1516267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303" name="S2"/>
            <p:cNvSpPr/>
            <p:nvPr/>
          </p:nvSpPr>
          <p:spPr>
            <a:xfrm>
              <a:off x="1516265" y="0"/>
              <a:ext cx="340388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304" name="S3"/>
            <p:cNvSpPr/>
            <p:nvPr/>
          </p:nvSpPr>
          <p:spPr>
            <a:xfrm>
              <a:off x="185665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305" name="S5"/>
            <p:cNvSpPr/>
            <p:nvPr/>
          </p:nvSpPr>
          <p:spPr>
            <a:xfrm>
              <a:off x="2695310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306" name="S4"/>
            <p:cNvSpPr/>
            <p:nvPr/>
          </p:nvSpPr>
          <p:spPr>
            <a:xfrm>
              <a:off x="237496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307" name="S6"/>
            <p:cNvSpPr/>
            <p:nvPr/>
          </p:nvSpPr>
          <p:spPr>
            <a:xfrm>
              <a:off x="3414764" y="0"/>
              <a:ext cx="2073263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aphicFrame>
        <p:nvGraphicFramePr>
          <p:cNvPr id="309" name="Tabella"/>
          <p:cNvGraphicFramePr/>
          <p:nvPr/>
        </p:nvGraphicFramePr>
        <p:xfrm>
          <a:off x="406229" y="925730"/>
          <a:ext cx="12230443" cy="503648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190915"/>
                <a:gridCol w="5459028"/>
                <a:gridCol w="5542398"/>
              </a:tblGrid>
              <a:tr h="908278"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36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164F86"/>
                      </a:solidFill>
                      <a:miter lim="400000"/>
                    </a:lnR>
                    <a:lnB w="381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Oxygen 200 MeV/n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Oxygen 400 MeV/n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S1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5E5E5E"/>
                          </a:solidFill>
                        </a:rPr>
                        <a:t>C (30x1mm) / C2H4 (30x2mm) + 29 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S2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9BA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chemeClr val="accent4">
                              <a:hueOff val="-1081314"/>
                              <a:satOff val="4338"/>
                              <a:lumOff val="-8931"/>
                            </a:schemeClr>
                          </a:solidFill>
                        </a:rPr>
                        <a:t>Emu (36)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S3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chemeClr val="accent3"/>
                          </a:solidFill>
                        </a:rPr>
                        <a:t>Polyethylene (10x1mm)+10emu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S4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19A3F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28A5F9"/>
                          </a:solidFill>
                        </a:rPr>
                        <a:t>W (10x0.5mm)+10emu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S5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EB261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EB261F"/>
                          </a:solidFill>
                        </a:rPr>
                        <a:t>W (15x0.9mm)+15emu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651684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S6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94175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941751"/>
                          </a:solidFill>
                        </a:rPr>
                        <a:t>Pb (20x1mm)+20emu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941751"/>
                          </a:solidFill>
                        </a:rPr>
                        <a:t>Pb (40x1mm)+40emu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316" name="Gruppo"/>
          <p:cNvGrpSpPr/>
          <p:nvPr/>
        </p:nvGrpSpPr>
        <p:grpSpPr>
          <a:xfrm>
            <a:off x="5882914" y="8284780"/>
            <a:ext cx="6951757" cy="1149111"/>
            <a:chOff x="0" y="0"/>
            <a:chExt cx="6951755" cy="1149109"/>
          </a:xfrm>
        </p:grpSpPr>
        <p:sp>
          <p:nvSpPr>
            <p:cNvPr id="310" name="S1"/>
            <p:cNvSpPr/>
            <p:nvPr/>
          </p:nvSpPr>
          <p:spPr>
            <a:xfrm>
              <a:off x="0" y="0"/>
              <a:ext cx="3031201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311" name="S2"/>
            <p:cNvSpPr/>
            <p:nvPr/>
          </p:nvSpPr>
          <p:spPr>
            <a:xfrm>
              <a:off x="2979995" y="0"/>
              <a:ext cx="340387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312" name="S3"/>
            <p:cNvSpPr/>
            <p:nvPr/>
          </p:nvSpPr>
          <p:spPr>
            <a:xfrm>
              <a:off x="332038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313" name="S5"/>
            <p:cNvSpPr/>
            <p:nvPr/>
          </p:nvSpPr>
          <p:spPr>
            <a:xfrm>
              <a:off x="4159040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314" name="S4"/>
            <p:cNvSpPr/>
            <p:nvPr/>
          </p:nvSpPr>
          <p:spPr>
            <a:xfrm>
              <a:off x="383869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315" name="S6"/>
            <p:cNvSpPr/>
            <p:nvPr/>
          </p:nvSpPr>
          <p:spPr>
            <a:xfrm>
              <a:off x="4878493" y="0"/>
              <a:ext cx="2073263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pSp>
        <p:nvGrpSpPr>
          <p:cNvPr id="323" name="Gruppo"/>
          <p:cNvGrpSpPr/>
          <p:nvPr/>
        </p:nvGrpSpPr>
        <p:grpSpPr>
          <a:xfrm>
            <a:off x="387179" y="7098925"/>
            <a:ext cx="5967072" cy="1149111"/>
            <a:chOff x="0" y="0"/>
            <a:chExt cx="5967071" cy="1149109"/>
          </a:xfrm>
        </p:grpSpPr>
        <p:sp>
          <p:nvSpPr>
            <p:cNvPr id="317" name="S2"/>
            <p:cNvSpPr/>
            <p:nvPr/>
          </p:nvSpPr>
          <p:spPr>
            <a:xfrm>
              <a:off x="3031200" y="0"/>
              <a:ext cx="340387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318" name="S3"/>
            <p:cNvSpPr/>
            <p:nvPr/>
          </p:nvSpPr>
          <p:spPr>
            <a:xfrm>
              <a:off x="3371586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319" name="S5"/>
            <p:cNvSpPr/>
            <p:nvPr/>
          </p:nvSpPr>
          <p:spPr>
            <a:xfrm>
              <a:off x="4210245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320" name="S4"/>
            <p:cNvSpPr/>
            <p:nvPr/>
          </p:nvSpPr>
          <p:spPr>
            <a:xfrm>
              <a:off x="3889902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321" name="S6"/>
            <p:cNvSpPr/>
            <p:nvPr/>
          </p:nvSpPr>
          <p:spPr>
            <a:xfrm>
              <a:off x="4929697" y="0"/>
              <a:ext cx="1037375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  <p:sp>
          <p:nvSpPr>
            <p:cNvPr id="322" name="S1"/>
            <p:cNvSpPr/>
            <p:nvPr/>
          </p:nvSpPr>
          <p:spPr>
            <a:xfrm>
              <a:off x="0" y="0"/>
              <a:ext cx="3031201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Brick Preparation @ CER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Brick Preparation @ CERN</a:t>
            </a:r>
          </a:p>
        </p:txBody>
      </p:sp>
      <p:sp>
        <p:nvSpPr>
          <p:cNvPr id="161" name="Numero diapositiva"/>
          <p:cNvSpPr txBox="1"/>
          <p:nvPr>
            <p:ph type="sldNum" sz="quarter" idx="2"/>
          </p:nvPr>
        </p:nvSpPr>
        <p:spPr>
          <a:xfrm>
            <a:off x="178949" y="9252595"/>
            <a:ext cx="227281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65" name="Gruppo"/>
          <p:cNvGrpSpPr/>
          <p:nvPr/>
        </p:nvGrpSpPr>
        <p:grpSpPr>
          <a:xfrm>
            <a:off x="5994007" y="5640084"/>
            <a:ext cx="6799530" cy="3934612"/>
            <a:chOff x="-136753" y="0"/>
            <a:chExt cx="6799529" cy="3934611"/>
          </a:xfrm>
        </p:grpSpPr>
        <p:graphicFrame>
          <p:nvGraphicFramePr>
            <p:cNvPr id="162" name="Gruppo"/>
            <p:cNvGraphicFramePr/>
            <p:nvPr/>
          </p:nvGraphicFramePr>
          <p:xfrm>
            <a:off x="-136754" y="21715"/>
            <a:ext cx="6799530" cy="3912897"/>
          </p:xfrm>
          <a:graphic xmlns:a="http://schemas.openxmlformats.org/drawingml/2006/main">
            <a:graphicData uri="http://schemas.openxmlformats.org/drawingml/2006/table">
              <a:tbl>
                <a:tblPr firstCol="1" firstRow="1" lastCol="0" lastRow="0" bandCol="0" bandRow="1" rtl="0">
                  <a:tableStyleId>{4C3C2611-4C71-4FC5-86AE-919BDF0F9419}</a:tableStyleId>
                </a:tblPr>
                <a:tblGrid>
                  <a:gridCol w="2723391"/>
                  <a:gridCol w="2019018"/>
                  <a:gridCol w="2019018"/>
                </a:tblGrid>
                <a:tr h="1591299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3000"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R w="38100">
                        <a:solidFill>
                          <a:srgbClr val="164F86"/>
                        </a:solidFill>
                        <a:miter lim="400000"/>
                      </a:lnR>
                      <a:lnB w="381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700">
                            <a:solidFill>
                              <a:srgbClr val="FFFFFF"/>
                            </a:solidFill>
                            <a:sym typeface="Helvetica Neue"/>
                          </a:rPr>
                          <a:t>Oxygen  200 MeV/n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5">
                          <a:lumOff val="-29866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700">
                            <a:solidFill>
                              <a:srgbClr val="FFFFFF"/>
                            </a:solidFill>
                            <a:sym typeface="Helvetica Neue"/>
                          </a:rPr>
                          <a:t>Oxygen  400 MeV/n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5">
                          <a:lumOff val="-29866"/>
                        </a:schemeClr>
                      </a:solidFill>
                    </a:tcPr>
                  </a:tc>
                </a:tr>
                <a:tr h="1141748">
                  <a:tc>
                    <a:txBody>
                      <a:bodyPr/>
                      <a:lstStyle/>
                      <a:p>
                        <a:pPr algn="ctr" defTabSz="914400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3000">
                            <a:solidFill>
                              <a:srgbClr val="FFFFFF"/>
                            </a:solidFill>
                            <a:sym typeface="Helvetica Neue"/>
                          </a:rPr>
                          <a:t>Carbon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GSI1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GSI3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</a:tr>
                <a:tr h="1141748">
                  <a:tc>
                    <a:txBody>
                      <a:bodyPr/>
                      <a:lstStyle/>
                      <a:p>
                        <a:pPr algn="ctr" defTabSz="914400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3000">
                            <a:solidFill>
                              <a:srgbClr val="FFFFFF"/>
                            </a:solidFill>
                            <a:sym typeface="Helvetica Neue"/>
                          </a:rPr>
                          <a:t>Polyethylene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GSI2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GSI4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163" name="Target"/>
            <p:cNvSpPr txBox="1"/>
            <p:nvPr/>
          </p:nvSpPr>
          <p:spPr>
            <a:xfrm>
              <a:off x="0" y="1110174"/>
              <a:ext cx="2565615" cy="484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233679">
                <a:defRPr b="1" cap="small" sz="2480">
                  <a:solidFill>
                    <a:schemeClr val="accent1">
                      <a:lumOff val="-13575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Target</a:t>
              </a:r>
            </a:p>
          </p:txBody>
        </p:sp>
        <p:sp>
          <p:nvSpPr>
            <p:cNvPr id="164" name="Beam"/>
            <p:cNvSpPr txBox="1"/>
            <p:nvPr/>
          </p:nvSpPr>
          <p:spPr>
            <a:xfrm rot="16200000">
              <a:off x="1505137" y="548475"/>
              <a:ext cx="1608954" cy="5120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233679">
                <a:defRPr b="1" cap="small" sz="248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Beam</a:t>
              </a:r>
            </a:p>
          </p:txBody>
        </p:sp>
      </p:grpSp>
      <p:pic>
        <p:nvPicPr>
          <p:cNvPr id="166" name="WhatsApp Image 2019-04-01 at 18.33.50.jpeg" descr="WhatsApp Image 2019-04-01 at 18.33.50.jpeg"/>
          <p:cNvPicPr>
            <a:picLocks noChangeAspect="1"/>
          </p:cNvPicPr>
          <p:nvPr/>
        </p:nvPicPr>
        <p:blipFill>
          <a:blip r:embed="rId2">
            <a:extLst/>
          </a:blip>
          <a:srcRect l="15164" t="0" r="8560" b="0"/>
          <a:stretch>
            <a:fillRect/>
          </a:stretch>
        </p:blipFill>
        <p:spPr>
          <a:xfrm>
            <a:off x="1007161" y="1227492"/>
            <a:ext cx="7259987" cy="5342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4 Bricks Exposured at GS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 Bricks Exposured at GSI</a:t>
            </a:r>
          </a:p>
        </p:txBody>
      </p:sp>
      <p:sp>
        <p:nvSpPr>
          <p:cNvPr id="169" name="Numero diapositiva"/>
          <p:cNvSpPr txBox="1"/>
          <p:nvPr>
            <p:ph type="sldNum" sz="quarter" idx="2"/>
          </p:nvPr>
        </p:nvSpPr>
        <p:spPr>
          <a:xfrm>
            <a:off x="178949" y="9252595"/>
            <a:ext cx="227281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0" name="WhatsApp Image 2019-05-15 at 15.12.27.jpeg" descr="WhatsApp Image 2019-05-15 at 15.12.27.jpeg"/>
          <p:cNvPicPr>
            <a:picLocks noChangeAspect="1"/>
          </p:cNvPicPr>
          <p:nvPr/>
        </p:nvPicPr>
        <p:blipFill>
          <a:blip r:embed="rId2">
            <a:extLst/>
          </a:blip>
          <a:srcRect l="0" t="22699" r="0" b="0"/>
          <a:stretch>
            <a:fillRect/>
          </a:stretch>
        </p:blipFill>
        <p:spPr>
          <a:xfrm>
            <a:off x="178949" y="1290884"/>
            <a:ext cx="8144441" cy="472174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520 emulsions have been exposed"/>
          <p:cNvSpPr txBox="1"/>
          <p:nvPr>
            <p:ph type="body" sz="quarter" idx="1"/>
          </p:nvPr>
        </p:nvSpPr>
        <p:spPr>
          <a:xfrm>
            <a:off x="292589" y="6316540"/>
            <a:ext cx="5608656" cy="3098209"/>
          </a:xfrm>
          <a:prstGeom prst="rect">
            <a:avLst/>
          </a:prstGeom>
        </p:spPr>
        <p:txBody>
          <a:bodyPr/>
          <a:lstStyle>
            <a:lvl1pPr marL="179999" indent="-179999" algn="ctr">
              <a:buSzPct val="100000"/>
              <a:buChar char="➡"/>
              <a:defRPr sz="5500"/>
            </a:lvl1pPr>
          </a:lstStyle>
          <a:p>
            <a:pPr/>
            <a:r>
              <a:t> 520 emulsions have been exposed</a:t>
            </a:r>
          </a:p>
        </p:txBody>
      </p:sp>
      <p:grpSp>
        <p:nvGrpSpPr>
          <p:cNvPr id="175" name="Gruppo"/>
          <p:cNvGrpSpPr/>
          <p:nvPr/>
        </p:nvGrpSpPr>
        <p:grpSpPr>
          <a:xfrm>
            <a:off x="5994007" y="5640084"/>
            <a:ext cx="6799530" cy="3934612"/>
            <a:chOff x="-136753" y="0"/>
            <a:chExt cx="6799529" cy="3934611"/>
          </a:xfrm>
        </p:grpSpPr>
        <p:graphicFrame>
          <p:nvGraphicFramePr>
            <p:cNvPr id="172" name="Gruppo"/>
            <p:cNvGraphicFramePr/>
            <p:nvPr/>
          </p:nvGraphicFramePr>
          <p:xfrm>
            <a:off x="-136754" y="21715"/>
            <a:ext cx="6799530" cy="3912897"/>
          </p:xfrm>
          <a:graphic xmlns:a="http://schemas.openxmlformats.org/drawingml/2006/main">
            <a:graphicData uri="http://schemas.openxmlformats.org/drawingml/2006/table">
              <a:tbl>
                <a:tblPr firstCol="1" firstRow="1" lastCol="0" lastRow="0" bandCol="0" bandRow="1" rtl="0">
                  <a:tableStyleId>{4C3C2611-4C71-4FC5-86AE-919BDF0F9419}</a:tableStyleId>
                </a:tblPr>
                <a:tblGrid>
                  <a:gridCol w="2723391"/>
                  <a:gridCol w="2019018"/>
                  <a:gridCol w="2019018"/>
                </a:tblGrid>
                <a:tr h="1591299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3000"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R w="38100">
                        <a:solidFill>
                          <a:srgbClr val="164F86"/>
                        </a:solidFill>
                        <a:miter lim="400000"/>
                      </a:lnR>
                      <a:lnB w="381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700">
                            <a:solidFill>
                              <a:srgbClr val="FFFFFF"/>
                            </a:solidFill>
                            <a:sym typeface="Helvetica Neue"/>
                          </a:rPr>
                          <a:t>Oxygen  200 MeV/n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5">
                          <a:lumOff val="-29866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700">
                            <a:solidFill>
                              <a:srgbClr val="FFFFFF"/>
                            </a:solidFill>
                            <a:sym typeface="Helvetica Neue"/>
                          </a:rPr>
                          <a:t>Oxygen  400 MeV/n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5">
                          <a:lumOff val="-29866"/>
                        </a:schemeClr>
                      </a:solidFill>
                    </a:tcPr>
                  </a:tc>
                </a:tr>
                <a:tr h="1141748">
                  <a:tc>
                    <a:txBody>
                      <a:bodyPr/>
                      <a:lstStyle/>
                      <a:p>
                        <a:pPr algn="ctr" defTabSz="914400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3000">
                            <a:solidFill>
                              <a:srgbClr val="FFFFFF"/>
                            </a:solidFill>
                            <a:sym typeface="Helvetica Neue"/>
                          </a:rPr>
                          <a:t>Carbon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GSI1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GSI3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</a:tr>
                <a:tr h="1141748">
                  <a:tc>
                    <a:txBody>
                      <a:bodyPr/>
                      <a:lstStyle/>
                      <a:p>
                        <a:pPr algn="ctr" defTabSz="914400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3000">
                            <a:solidFill>
                              <a:srgbClr val="FFFFFF"/>
                            </a:solidFill>
                            <a:sym typeface="Helvetica Neue"/>
                          </a:rPr>
                          <a:t>Polyethylene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GSI2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GSI4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173" name="Target"/>
            <p:cNvSpPr txBox="1"/>
            <p:nvPr/>
          </p:nvSpPr>
          <p:spPr>
            <a:xfrm>
              <a:off x="0" y="1110174"/>
              <a:ext cx="2565615" cy="484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233679">
                <a:defRPr b="1" cap="small" sz="2480">
                  <a:solidFill>
                    <a:schemeClr val="accent1">
                      <a:lumOff val="-13575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Target</a:t>
              </a:r>
            </a:p>
          </p:txBody>
        </p:sp>
        <p:sp>
          <p:nvSpPr>
            <p:cNvPr id="174" name="Beam"/>
            <p:cNvSpPr txBox="1"/>
            <p:nvPr/>
          </p:nvSpPr>
          <p:spPr>
            <a:xfrm rot="16200000">
              <a:off x="1505137" y="548475"/>
              <a:ext cx="1608954" cy="5120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233679">
                <a:defRPr b="1" cap="small" sz="248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Beam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Emulsions Develop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Emulsions Development</a:t>
            </a:r>
          </a:p>
        </p:txBody>
      </p:sp>
      <p:sp>
        <p:nvSpPr>
          <p:cNvPr id="178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" name="400 emulsions have been developed in Naples new dark room facility"/>
          <p:cNvSpPr txBox="1"/>
          <p:nvPr>
            <p:ph type="body" sz="half" idx="1"/>
          </p:nvPr>
        </p:nvSpPr>
        <p:spPr>
          <a:xfrm>
            <a:off x="406229" y="1303866"/>
            <a:ext cx="6096172" cy="7931284"/>
          </a:xfrm>
          <a:prstGeom prst="rect">
            <a:avLst/>
          </a:prstGeom>
        </p:spPr>
        <p:txBody>
          <a:bodyPr anchor="t"/>
          <a:lstStyle/>
          <a:p>
            <a:pPr/>
            <a:r>
              <a:t>400 emulsions have been developed in Naples new dark room facility</a:t>
            </a:r>
          </a:p>
        </p:txBody>
      </p:sp>
      <p:sp>
        <p:nvSpPr>
          <p:cNvPr id="180" name="120 emulsions (stack 2) have undergone different thermal treatments and have been developed at LNGS"/>
          <p:cNvSpPr txBox="1"/>
          <p:nvPr/>
        </p:nvSpPr>
        <p:spPr>
          <a:xfrm>
            <a:off x="6624860" y="1303866"/>
            <a:ext cx="6096172" cy="7931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444500" indent="-444500">
              <a:spcBef>
                <a:spcPts val="4200"/>
              </a:spcBef>
              <a:buSzPct val="145000"/>
              <a:buChar char="•"/>
              <a:defRPr sz="3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120 emulsions (stack 2) have undergone different thermal treatments and have been developed at LNGS</a:t>
            </a:r>
          </a:p>
        </p:txBody>
      </p:sp>
      <p:sp>
        <p:nvSpPr>
          <p:cNvPr id="181" name="All emulsions have been cleaned from silver residuals and have been treated with glycerine in order to minimize distortions and other problems due to the development and drying processes"/>
          <p:cNvSpPr txBox="1"/>
          <p:nvPr/>
        </p:nvSpPr>
        <p:spPr>
          <a:xfrm>
            <a:off x="406229" y="7118393"/>
            <a:ext cx="11519003" cy="2310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44500" indent="-444500">
              <a:spcBef>
                <a:spcPts val="4200"/>
              </a:spcBef>
              <a:buSzPct val="145000"/>
              <a:buChar char="•"/>
              <a:defRPr sz="3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All emulsions have been cleaned from silver residuals</a:t>
            </a:r>
            <a:br/>
            <a:r>
              <a:t>and have been treated with glycerine in order to minimize distortions and other problems due to the development and drying processes</a:t>
            </a:r>
          </a:p>
        </p:txBody>
      </p:sp>
      <p:pic>
        <p:nvPicPr>
          <p:cNvPr id="182" name="WhatsApp Image 2019-04-13 at 18.07.50.jpeg" descr="WhatsApp Image 2019-04-13 at 18.07.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5416" y="3697678"/>
            <a:ext cx="4075060" cy="3056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WhatsApp Image 2019-04-16 at 08.33.57.jpeg" descr="WhatsApp Image 2019-04-16 at 08.33.5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672" y="3259879"/>
            <a:ext cx="6218633" cy="3494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Emulsions Scan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Emulsions Scanning</a:t>
            </a:r>
          </a:p>
        </p:txBody>
      </p:sp>
      <p:sp>
        <p:nvSpPr>
          <p:cNvPr id="186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7" name="Scanning began on 7th May…"/>
          <p:cNvSpPr txBox="1"/>
          <p:nvPr>
            <p:ph type="body" idx="1"/>
          </p:nvPr>
        </p:nvSpPr>
        <p:spPr>
          <a:xfrm>
            <a:off x="406229" y="1303866"/>
            <a:ext cx="6834499" cy="7761007"/>
          </a:xfrm>
          <a:prstGeom prst="rect">
            <a:avLst/>
          </a:prstGeom>
        </p:spPr>
        <p:txBody>
          <a:bodyPr anchor="t"/>
          <a:lstStyle/>
          <a:p>
            <a:pPr/>
            <a:r>
              <a:t>Scanning began on 7</a:t>
            </a:r>
            <a:r>
              <a:rPr baseline="31999"/>
              <a:t>th</a:t>
            </a:r>
            <a:r>
              <a:t> May</a:t>
            </a:r>
          </a:p>
          <a:p>
            <a:pPr/>
            <a:r>
              <a:t>One dedicated microscope in Naples</a:t>
            </a:r>
          </a:p>
          <a:p>
            <a:pPr/>
            <a:r>
              <a:t>Scanning parameter optimization on-going</a:t>
            </a:r>
          </a:p>
          <a:p>
            <a:pPr/>
            <a:r>
              <a:t>30 emulsions (GSI2, stack 1) have been already scanned</a:t>
            </a:r>
          </a:p>
        </p:txBody>
      </p:sp>
      <p:pic>
        <p:nvPicPr>
          <p:cNvPr id="188" name="WhatsApp Image 2019-04-16 at 11.39.37.jpeg" descr="WhatsApp Image 2019-04-16 at 11.39.37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0399"/>
          <a:stretch>
            <a:fillRect/>
          </a:stretch>
        </p:blipFill>
        <p:spPr>
          <a:xfrm>
            <a:off x="7240727" y="1699013"/>
            <a:ext cx="4920510" cy="6970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oxy2.gif" descr="oxy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591"/>
            <a:ext cx="13004800" cy="964641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Linea"/>
          <p:cNvSpPr/>
          <p:nvPr/>
        </p:nvSpPr>
        <p:spPr>
          <a:xfrm>
            <a:off x="-1905" y="9616188"/>
            <a:ext cx="13008611" cy="1"/>
          </a:xfrm>
          <a:prstGeom prst="line">
            <a:avLst/>
          </a:prstGeom>
          <a:ln w="38100">
            <a:solidFill>
              <a:schemeClr val="accent5">
                <a:lumOff val="-29866"/>
              </a:schemeClr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" name="300 μm"/>
          <p:cNvSpPr txBox="1"/>
          <p:nvPr/>
        </p:nvSpPr>
        <p:spPr>
          <a:xfrm>
            <a:off x="5927242" y="9100568"/>
            <a:ext cx="115031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300 μm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ome Preliminary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Preliminary Results</a:t>
            </a:r>
          </a:p>
        </p:txBody>
      </p:sp>
      <p:sp>
        <p:nvSpPr>
          <p:cNvPr id="195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6" name="Schermata 2019-05-16 alle 16.17.08.png" descr="Schermata 2019-05-16 alle 16.17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1832" y="2431733"/>
            <a:ext cx="6332839" cy="3013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TX_TY_pl30.png" descr="TX_TY_pl30.png"/>
          <p:cNvPicPr>
            <a:picLocks noChangeAspect="1"/>
          </p:cNvPicPr>
          <p:nvPr/>
        </p:nvPicPr>
        <p:blipFill>
          <a:blip r:embed="rId3">
            <a:extLst/>
          </a:blip>
          <a:srcRect l="0" t="0" r="50000" b="0"/>
          <a:stretch>
            <a:fillRect/>
          </a:stretch>
        </p:blipFill>
        <p:spPr>
          <a:xfrm>
            <a:off x="6489191" y="6611666"/>
            <a:ext cx="6332680" cy="258844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PLATE 1"/>
          <p:cNvSpPr txBox="1"/>
          <p:nvPr/>
        </p:nvSpPr>
        <p:spPr>
          <a:xfrm>
            <a:off x="406229" y="1004383"/>
            <a:ext cx="524720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cap="small" sz="3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PLATE 1</a:t>
            </a:r>
          </a:p>
        </p:txBody>
      </p:sp>
      <p:sp>
        <p:nvSpPr>
          <p:cNvPr id="199" name="PLATE 30"/>
          <p:cNvSpPr txBox="1"/>
          <p:nvPr/>
        </p:nvSpPr>
        <p:spPr>
          <a:xfrm>
            <a:off x="7203292" y="1004383"/>
            <a:ext cx="524720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cap="small" sz="3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PLATE 30</a:t>
            </a:r>
          </a:p>
        </p:txBody>
      </p:sp>
      <p:pic>
        <p:nvPicPr>
          <p:cNvPr id="200" name="XY-pl2.png" descr="XY-pl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431733"/>
            <a:ext cx="6231447" cy="3013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TX_TY_pl2.png" descr="TX_TY_pl2.png"/>
          <p:cNvPicPr>
            <a:picLocks noChangeAspect="1"/>
          </p:cNvPicPr>
          <p:nvPr/>
        </p:nvPicPr>
        <p:blipFill>
          <a:blip r:embed="rId5">
            <a:extLst/>
          </a:blip>
          <a:srcRect l="0" t="0" r="50000" b="0"/>
          <a:stretch>
            <a:fillRect/>
          </a:stretch>
        </p:blipFill>
        <p:spPr>
          <a:xfrm>
            <a:off x="-12973" y="6609643"/>
            <a:ext cx="6231620" cy="2592465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X - Y microtrack distributions"/>
          <p:cNvSpPr txBox="1"/>
          <p:nvPr/>
        </p:nvSpPr>
        <p:spPr>
          <a:xfrm>
            <a:off x="4440974" y="1855283"/>
            <a:ext cx="433603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X - Y microtrack distributions</a:t>
            </a:r>
          </a:p>
        </p:txBody>
      </p:sp>
      <p:sp>
        <p:nvSpPr>
          <p:cNvPr id="203" name="Slope X microtrack distributions"/>
          <p:cNvSpPr txBox="1"/>
          <p:nvPr/>
        </p:nvSpPr>
        <p:spPr>
          <a:xfrm>
            <a:off x="4440974" y="5937957"/>
            <a:ext cx="471881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Slope X microtrack distributions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ome Preliminary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Preliminary Results</a:t>
            </a:r>
          </a:p>
        </p:txBody>
      </p:sp>
      <p:sp>
        <p:nvSpPr>
          <p:cNvPr id="206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Schermata 2019-05-16 alle 16.33.40.png" descr="Schermata 2019-05-16 alle 16.33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73" y="1370155"/>
            <a:ext cx="12467014" cy="815712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PLATE 1"/>
          <p:cNvSpPr txBox="1"/>
          <p:nvPr/>
        </p:nvSpPr>
        <p:spPr>
          <a:xfrm>
            <a:off x="3878796" y="1370155"/>
            <a:ext cx="524720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defRPr cap="small" sz="3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PLATE 1</a:t>
            </a:r>
          </a:p>
        </p:txBody>
      </p:sp>
      <p:sp>
        <p:nvSpPr>
          <p:cNvPr id="209" name="Cosmic Rays"/>
          <p:cNvSpPr txBox="1"/>
          <p:nvPr/>
        </p:nvSpPr>
        <p:spPr>
          <a:xfrm>
            <a:off x="5017751" y="8241785"/>
            <a:ext cx="187675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Cosmic Rays</a:t>
            </a:r>
          </a:p>
        </p:txBody>
      </p:sp>
      <p:sp>
        <p:nvSpPr>
          <p:cNvPr id="210" name="Signal"/>
          <p:cNvSpPr txBox="1"/>
          <p:nvPr/>
        </p:nvSpPr>
        <p:spPr>
          <a:xfrm>
            <a:off x="46589" y="6162265"/>
            <a:ext cx="9994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Signal</a:t>
            </a:r>
          </a:p>
        </p:txBody>
      </p:sp>
      <p:sp>
        <p:nvSpPr>
          <p:cNvPr id="211" name="Linea"/>
          <p:cNvSpPr/>
          <p:nvPr/>
        </p:nvSpPr>
        <p:spPr>
          <a:xfrm flipH="1">
            <a:off x="6159472" y="7251326"/>
            <a:ext cx="990460" cy="9904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" name="Linea"/>
          <p:cNvSpPr/>
          <p:nvPr/>
        </p:nvSpPr>
        <p:spPr>
          <a:xfrm flipH="1" flipV="1">
            <a:off x="1046028" y="6384515"/>
            <a:ext cx="368419" cy="274815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Back Up Slides"/>
          <p:cNvSpPr txBox="1"/>
          <p:nvPr/>
        </p:nvSpPr>
        <p:spPr>
          <a:xfrm>
            <a:off x="682399" y="3543053"/>
            <a:ext cx="1189334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defRPr cap="small" sz="68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Back 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B51700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chemeClr val="accent5">
                <a:lumOff val="-29866"/>
              </a:schemeClr>
            </a:solidFill>
            <a:effectLst/>
            <a:uFillTx/>
            <a:latin typeface="American Typewriter"/>
            <a:ea typeface="American Typewriter"/>
            <a:cs typeface="American Typewriter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chemeClr val="accent5">
                <a:lumOff val="-29866"/>
              </a:schemeClr>
            </a:solidFill>
            <a:effectLst/>
            <a:uFillTx/>
            <a:latin typeface="American Typewriter"/>
            <a:ea typeface="American Typewriter"/>
            <a:cs typeface="American Typewriter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