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335" r:id="rId3"/>
    <p:sldId id="336" r:id="rId4"/>
    <p:sldId id="338" r:id="rId5"/>
    <p:sldId id="328" r:id="rId6"/>
    <p:sldId id="332" r:id="rId7"/>
    <p:sldId id="337" r:id="rId8"/>
    <p:sldId id="334" r:id="rId9"/>
    <p:sldId id="339" r:id="rId10"/>
    <p:sldId id="343" r:id="rId11"/>
    <p:sldId id="340" r:id="rId12"/>
    <p:sldId id="344" r:id="rId13"/>
    <p:sldId id="345" r:id="rId14"/>
    <p:sldId id="327" r:id="rId15"/>
    <p:sldId id="326" r:id="rId16"/>
    <p:sldId id="333" r:id="rId17"/>
    <p:sldId id="330" r:id="rId18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B5FF6B"/>
    <a:srgbClr val="669900"/>
    <a:srgbClr val="FF6666"/>
    <a:srgbClr val="FFFF66"/>
    <a:srgbClr val="333333"/>
    <a:srgbClr val="666666"/>
    <a:srgbClr val="008000"/>
    <a:srgbClr val="FFF9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8FB9D631-64B2-4D4E-8910-378F415C0684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1C798D5-AB50-5042-8D3C-ACE9204F986C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</p:spPr>
        <p:txBody>
          <a:bodyPr/>
          <a:lstStyle/>
          <a:p>
            <a:fld id="{384E9720-58DD-468D-9678-DDEF3CD9FB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</p:spPr>
        <p:txBody>
          <a:bodyPr/>
          <a:lstStyle/>
          <a:p>
            <a:fld id="{384E9720-58DD-468D-9678-DDEF3CD9FB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78600"/>
            <a:ext cx="9126538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19400" y="6594475"/>
            <a:ext cx="3505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pitchFamily="-112" charset="0"/>
              </a:rPr>
              <a:t>IBL</a:t>
            </a:r>
            <a:endParaRPr lang="en-GB" dirty="0">
              <a:latin typeface="Arial" pitchFamily="-112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338" y="6616700"/>
            <a:ext cx="15875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" pitchFamily="-112" charset="0"/>
              </a:rPr>
              <a:t>G. Darbo </a:t>
            </a:r>
            <a:r>
              <a:rPr lang="en-US">
                <a:solidFill>
                  <a:schemeClr val="bg1"/>
                </a:solidFill>
                <a:latin typeface="Arial" pitchFamily="-112" charset="0"/>
              </a:rPr>
              <a:t>– INFN / Genova</a:t>
            </a:r>
            <a:endParaRPr lang="en-GB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10400" y="6608763"/>
            <a:ext cx="2057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GB" dirty="0" err="1" smtClean="0">
                <a:solidFill>
                  <a:schemeClr val="bg1"/>
                </a:solidFill>
                <a:latin typeface="Arial" pitchFamily="-110" charset="0"/>
              </a:rPr>
              <a:t>Genova</a:t>
            </a:r>
            <a:r>
              <a:rPr lang="en-GB" dirty="0" smtClean="0">
                <a:solidFill>
                  <a:schemeClr val="bg1"/>
                </a:solidFill>
                <a:latin typeface="Arial" pitchFamily="-110" charset="0"/>
              </a:rPr>
              <a:t>,  10 November 2009</a:t>
            </a:r>
            <a:endParaRPr lang="en-GB" dirty="0">
              <a:solidFill>
                <a:schemeClr val="bg1"/>
              </a:solidFill>
              <a:latin typeface="Arial" pitchFamily="-110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pic>
        <p:nvPicPr>
          <p:cNvPr id="10" name="Picture 17" descr="IBL Logo_provisional_50h.gif"/>
          <p:cNvPicPr>
            <a:picLocks noChangeAspect="1"/>
          </p:cNvPicPr>
          <p:nvPr userDrawn="1"/>
        </p:nvPicPr>
        <p:blipFill>
          <a:blip r:embed="rId2"/>
          <a:srcRect l="21475" r="21475"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5"/>
            <a:ext cx="9144000" cy="53975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96063"/>
            <a:ext cx="9126538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AD69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97188" y="6594475"/>
            <a:ext cx="33512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pitchFamily="-112" charset="0"/>
              </a:rPr>
              <a:t>IBL</a:t>
            </a:r>
            <a:endParaRPr lang="en-GB" dirty="0">
              <a:latin typeface="Arial" pitchFamily="-112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338" y="6616700"/>
            <a:ext cx="15875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-112" charset="0"/>
              </a:rPr>
              <a:t>G. Darbo </a:t>
            </a:r>
            <a:r>
              <a:rPr lang="en-US" dirty="0">
                <a:solidFill>
                  <a:schemeClr val="bg1"/>
                </a:solidFill>
                <a:latin typeface="Arial" pitchFamily="-112" charset="0"/>
              </a:rPr>
              <a:t>– INFN / </a:t>
            </a:r>
            <a:r>
              <a:rPr lang="en-US" dirty="0" err="1">
                <a:solidFill>
                  <a:schemeClr val="bg1"/>
                </a:solidFill>
                <a:latin typeface="Arial" pitchFamily="-112" charset="0"/>
              </a:rPr>
              <a:t>Genova</a:t>
            </a:r>
            <a:endParaRPr lang="en-GB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0" y="6624638"/>
            <a:ext cx="19081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GB" dirty="0" err="1" smtClean="0">
                <a:solidFill>
                  <a:schemeClr val="bg1"/>
                </a:solidFill>
                <a:latin typeface="Arial" pitchFamily="-110" charset="0"/>
              </a:rPr>
              <a:t>Genova</a:t>
            </a:r>
            <a:r>
              <a:rPr lang="en-GB" dirty="0" smtClean="0">
                <a:solidFill>
                  <a:schemeClr val="bg1"/>
                </a:solidFill>
                <a:latin typeface="Arial" pitchFamily="-110" charset="0"/>
              </a:rPr>
              <a:t>,  10 November </a:t>
            </a:r>
            <a:r>
              <a:rPr lang="en-GB" dirty="0" smtClean="0">
                <a:solidFill>
                  <a:schemeClr val="bg1"/>
                </a:solidFill>
                <a:latin typeface="Arial" pitchFamily="-110" charset="0"/>
              </a:rPr>
              <a:t>2009</a:t>
            </a:r>
            <a:endParaRPr lang="en-GB" dirty="0">
              <a:solidFill>
                <a:schemeClr val="bg1"/>
              </a:solidFill>
              <a:latin typeface="Arial" pitchFamily="-110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01088" y="6565900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8B84FE39-5363-6C4C-AE01-218ADB4A008A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Picture 10" descr="IBL Logo_provisional_50h.gif"/>
          <p:cNvPicPr>
            <a:picLocks noChangeAspect="1"/>
          </p:cNvPicPr>
          <p:nvPr userDrawn="1"/>
        </p:nvPicPr>
        <p:blipFill>
          <a:blip r:embed="rId13"/>
          <a:srcRect l="21475" r="21475"/>
          <a:stretch>
            <a:fillRect/>
          </a:stretch>
        </p:blipFill>
        <p:spPr bwMode="auto">
          <a:xfrm>
            <a:off x="76200" y="50800"/>
            <a:ext cx="4778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Blip>
          <a:blip r:embed="rId14"/>
        </a:buBlip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833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1200150" indent="-2444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" pitchFamily="-108" charset="0"/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1390650" indent="-19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-108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1581150" indent="247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-108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644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2209800" y="304800"/>
            <a:ext cx="49530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438400" y="76200"/>
            <a:ext cx="441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IBL</a:t>
            </a: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5867400" cy="5029200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US" sz="1800" dirty="0" err="1" smtClean="0">
                <a:ea typeface="ＭＳ Ｐゴシック" pitchFamily="-112" charset="-128"/>
                <a:cs typeface="ＭＳ Ｐゴシック" pitchFamily="-112" charset="-128"/>
              </a:rPr>
              <a:t>Genova</a:t>
            </a:r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 ATLAS Weekly Meeting</a:t>
            </a:r>
          </a:p>
          <a:p>
            <a:pPr>
              <a:tabLst>
                <a:tab pos="379413" algn="l"/>
              </a:tabLst>
              <a:defRPr/>
            </a:pPr>
            <a:r>
              <a:rPr lang="en-GB" sz="1800" dirty="0" err="1" smtClean="0">
                <a:ea typeface="ＭＳ Ｐゴシック" pitchFamily="-112" charset="-128"/>
                <a:cs typeface="ＭＳ Ｐゴシック" pitchFamily="-112" charset="-128"/>
              </a:rPr>
              <a:t>Genova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November,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11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GB" sz="1800" dirty="0" smtClean="0">
                <a:ea typeface="ＭＳ Ｐゴシック" pitchFamily="-112" charset="-128"/>
                <a:cs typeface="ＭＳ Ｐゴシック" pitchFamily="-112" charset="-128"/>
              </a:rPr>
              <a:t>2009</a:t>
            </a: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sz="1800" u="sng" dirty="0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G. Darbo</a:t>
            </a:r>
            <a:r>
              <a:rPr lang="en-GB" sz="1800" dirty="0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 - INFN / </a:t>
            </a:r>
            <a:r>
              <a:rPr lang="en-GB" sz="1800" dirty="0" err="1" smtClean="0">
                <a:solidFill>
                  <a:schemeClr val="hlink"/>
                </a:solidFill>
                <a:ea typeface="ＭＳ Ｐゴシック" pitchFamily="-112" charset="-128"/>
                <a:cs typeface="ＭＳ Ｐゴシック" pitchFamily="-112" charset="-128"/>
              </a:rPr>
              <a:t>Genova</a:t>
            </a: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dirty="0" err="1" smtClean="0">
                <a:ea typeface="ＭＳ Ｐゴシック" pitchFamily="-112" charset="-128"/>
                <a:cs typeface="ＭＳ Ｐゴシック" pitchFamily="-112" charset="-128"/>
              </a:rPr>
              <a:t>Indico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 agenda page: </a:t>
            </a: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65113" indent="-265113" algn="l">
              <a:tabLst>
                <a:tab pos="2651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365" name="Picture 6" descr="IBL Logo_provisional2a.gif"/>
          <p:cNvPicPr>
            <a:picLocks noChangeAspect="1"/>
          </p:cNvPicPr>
          <p:nvPr/>
        </p:nvPicPr>
        <p:blipFill>
          <a:blip r:embed="rId3"/>
          <a:srcRect l="23622" r="20670"/>
          <a:stretch>
            <a:fillRect/>
          </a:stretch>
        </p:blipFill>
        <p:spPr bwMode="auto">
          <a:xfrm>
            <a:off x="5780088" y="1676400"/>
            <a:ext cx="2830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Irradiation of 3D and FE-I3</a:t>
            </a:r>
            <a:endParaRPr lang="en-GB" dirty="0"/>
          </a:p>
        </p:txBody>
      </p:sp>
      <p:pic>
        <p:nvPicPr>
          <p:cNvPr id="4" name="Content Placeholder 3" descr="Pages from alarosa-pps091109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6935" t="11910" r="7777" b="4764"/>
              <a:stretch>
                <a:fillRect/>
              </a:stretch>
            </p:blipFill>
          </mc:Choice>
          <mc:Fallback>
            <p:blipFill>
              <a:blip r:embed="rId3"/>
              <a:srcRect l="6935" t="11910" r="7777" b="4764"/>
              <a:stretch>
                <a:fillRect/>
              </a:stretch>
            </p:blipFill>
          </mc:Fallback>
        </mc:AlternateContent>
        <p:spPr>
          <a:xfrm>
            <a:off x="533400" y="762000"/>
            <a:ext cx="8229600" cy="5681570"/>
          </a:xfrm>
        </p:spPr>
      </p:pic>
      <p:sp>
        <p:nvSpPr>
          <p:cNvPr id="5" name="TextBox 4"/>
          <p:cNvSpPr txBox="1"/>
          <p:nvPr/>
        </p:nvSpPr>
        <p:spPr>
          <a:xfrm>
            <a:off x="5623316" y="6172200"/>
            <a:ext cx="30634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rgbClr val="669900"/>
                </a:solidFill>
              </a:rPr>
              <a:t>Ref.: A. La Rosa – AUW Nov.2009</a:t>
            </a:r>
            <a:endParaRPr lang="en-GB" sz="1400" b="0" i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84838"/>
          </a:xfrm>
        </p:spPr>
        <p:txBody>
          <a:bodyPr/>
          <a:lstStyle/>
          <a:p>
            <a:r>
              <a:rPr lang="en-GB" dirty="0" smtClean="0"/>
              <a:t>I have visited </a:t>
            </a:r>
            <a:r>
              <a:rPr lang="en-GB" dirty="0" err="1" smtClean="0"/>
              <a:t>Selex</a:t>
            </a:r>
            <a:r>
              <a:rPr lang="en-GB" dirty="0" smtClean="0"/>
              <a:t> 10 days Ago (together with other two person from Torino – FP420 and Panda). Deep discussion with AM </a:t>
            </a:r>
            <a:r>
              <a:rPr lang="en-GB" dirty="0" err="1" smtClean="0"/>
              <a:t>Fiorello</a:t>
            </a:r>
            <a:r>
              <a:rPr lang="en-GB" dirty="0" smtClean="0"/>
              <a:t>, S.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Gioia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G. </a:t>
            </a:r>
            <a:r>
              <a:rPr lang="en-GB" dirty="0" err="1" smtClean="0"/>
              <a:t>Corda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Interest to follow collaboration with </a:t>
            </a:r>
            <a:r>
              <a:rPr lang="en-GB" dirty="0" err="1" smtClean="0"/>
              <a:t>Genova</a:t>
            </a:r>
            <a:r>
              <a:rPr lang="en-GB" dirty="0" smtClean="0"/>
              <a:t> on 3 lines:</a:t>
            </a:r>
          </a:p>
          <a:p>
            <a:pPr lvl="1"/>
            <a:r>
              <a:rPr lang="en-GB" dirty="0" smtClean="0"/>
              <a:t>Continue FE-I3 </a:t>
            </a:r>
            <a:r>
              <a:rPr lang="en-GB" dirty="0" err="1" smtClean="0"/>
              <a:t>bumb</a:t>
            </a:r>
            <a:r>
              <a:rPr lang="en-GB" dirty="0" smtClean="0"/>
              <a:t>-bonding with existing FE-I3 chips with bump deposited.</a:t>
            </a:r>
          </a:p>
          <a:p>
            <a:pPr lvl="1"/>
            <a:r>
              <a:rPr lang="en-GB" dirty="0" smtClean="0"/>
              <a:t>Develop FE-I4 dummy program to set up the process</a:t>
            </a:r>
          </a:p>
          <a:p>
            <a:pPr lvl="2"/>
            <a:r>
              <a:rPr lang="en-GB" dirty="0" smtClean="0"/>
              <a:t>Need to by a flip-chip head for the size of FE-I4 (~2 </a:t>
            </a:r>
            <a:r>
              <a:rPr lang="en-GB" dirty="0" err="1" smtClean="0"/>
              <a:t>k</a:t>
            </a:r>
            <a:r>
              <a:rPr lang="en-GB" dirty="0" smtClean="0"/>
              <a:t>€)</a:t>
            </a:r>
          </a:p>
          <a:p>
            <a:pPr lvl="2"/>
            <a:r>
              <a:rPr lang="en-GB" dirty="0" smtClean="0"/>
              <a:t>Need to define best program of dummies:</a:t>
            </a:r>
          </a:p>
          <a:p>
            <a:pPr lvl="3"/>
            <a:r>
              <a:rPr lang="en-GB" dirty="0" smtClean="0"/>
              <a:t>Dummy-to-dummy, Sensor (3D) to dummy, thinning of dummy FE-I4, test of removing wafer bonding (3D sensor single side) after bump-deposition</a:t>
            </a:r>
          </a:p>
          <a:p>
            <a:pPr lvl="2"/>
            <a:r>
              <a:rPr lang="en-GB" dirty="0" smtClean="0"/>
              <a:t>If the previous step works, try with FE-I4 (convince the IBL collaboration to use FE-I4 with </a:t>
            </a:r>
            <a:r>
              <a:rPr lang="en-GB" dirty="0" err="1" smtClean="0"/>
              <a:t>Selex</a:t>
            </a:r>
            <a:r>
              <a:rPr lang="en-GB" dirty="0" smtClean="0"/>
              <a:t>)</a:t>
            </a:r>
          </a:p>
          <a:p>
            <a:r>
              <a:rPr lang="en-GB" dirty="0" smtClean="0"/>
              <a:t>Availability of resources:</a:t>
            </a:r>
          </a:p>
          <a:p>
            <a:pPr lvl="1"/>
            <a:r>
              <a:rPr lang="en-GB" dirty="0" smtClean="0"/>
              <a:t>We have &gt;10 </a:t>
            </a:r>
            <a:r>
              <a:rPr lang="en-GB" dirty="0" err="1" smtClean="0"/>
              <a:t>k</a:t>
            </a:r>
            <a:r>
              <a:rPr lang="en-GB" dirty="0" smtClean="0"/>
              <a:t>€ on 2009 at </a:t>
            </a:r>
            <a:r>
              <a:rPr lang="en-GB" dirty="0" err="1" smtClean="0"/>
              <a:t>Genova</a:t>
            </a:r>
            <a:r>
              <a:rPr lang="en-GB" dirty="0" smtClean="0"/>
              <a:t>. Make an “open contract for initial work with them”</a:t>
            </a:r>
          </a:p>
          <a:p>
            <a:pPr lvl="1"/>
            <a:r>
              <a:rPr lang="en-GB" dirty="0" smtClean="0"/>
              <a:t>On IBL project (from the 130k€ </a:t>
            </a:r>
            <a:r>
              <a:rPr lang="en-GB" dirty="0" err="1" smtClean="0"/>
              <a:t>sj</a:t>
            </a:r>
            <a:r>
              <a:rPr lang="en-GB" dirty="0" smtClean="0"/>
              <a:t>) we can consider 25 </a:t>
            </a:r>
            <a:r>
              <a:rPr lang="en-GB" dirty="0" err="1" smtClean="0"/>
              <a:t>k</a:t>
            </a:r>
            <a:r>
              <a:rPr lang="en-GB" dirty="0" smtClean="0"/>
              <a:t>€ could go for bump-bonding development at </a:t>
            </a:r>
            <a:r>
              <a:rPr lang="en-GB" dirty="0" err="1" smtClean="0"/>
              <a:t>Selex</a:t>
            </a:r>
            <a:r>
              <a:rPr lang="en-GB" dirty="0" smtClean="0"/>
              <a:t> and ~10 </a:t>
            </a:r>
            <a:r>
              <a:rPr lang="en-GB" dirty="0" err="1" smtClean="0"/>
              <a:t>k</a:t>
            </a:r>
            <a:r>
              <a:rPr lang="en-GB" dirty="0" smtClean="0"/>
              <a:t>€ to IZM.</a:t>
            </a:r>
          </a:p>
          <a:p>
            <a:r>
              <a:rPr lang="en-GB" dirty="0" smtClean="0"/>
              <a:t>Milano (</a:t>
            </a:r>
            <a:r>
              <a:rPr lang="en-GB" dirty="0" err="1" smtClean="0"/>
              <a:t>G.Alimonti</a:t>
            </a:r>
            <a:r>
              <a:rPr lang="en-GB" dirty="0" smtClean="0"/>
              <a:t>) could be interested…</a:t>
            </a:r>
          </a:p>
          <a:p>
            <a:pPr lvl="2"/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 + ROD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 – see Claudia’s talk:</a:t>
            </a:r>
          </a:p>
          <a:p>
            <a:pPr lvl="1"/>
            <a:r>
              <a:rPr lang="en-GB" dirty="0" smtClean="0"/>
              <a:t>Activity leaded by Claudia with </a:t>
            </a:r>
            <a:r>
              <a:rPr lang="en-GB" dirty="0" err="1" smtClean="0"/>
              <a:t>Genova</a:t>
            </a:r>
            <a:r>
              <a:rPr lang="en-GB" dirty="0" smtClean="0"/>
              <a:t>/Bonn – need more interaction with SLAC for Type1 services and PP0.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ROD</a:t>
            </a:r>
          </a:p>
          <a:p>
            <a:pPr lvl="1"/>
            <a:r>
              <a:rPr lang="en-GB" dirty="0" smtClean="0"/>
              <a:t>Base line accepted to use VME (SLAC is not)</a:t>
            </a:r>
          </a:p>
          <a:p>
            <a:pPr lvl="1"/>
            <a:r>
              <a:rPr lang="en-GB" dirty="0" smtClean="0"/>
              <a:t>Bologna active with Paolo and should propose a design architecture</a:t>
            </a:r>
          </a:p>
          <a:p>
            <a:pPr lvl="2"/>
            <a:r>
              <a:rPr lang="en-GB" dirty="0" smtClean="0"/>
              <a:t>Looks that ROD could become an INFN deliverable, but need work in short time</a:t>
            </a:r>
          </a:p>
          <a:p>
            <a:pPr lvl="1"/>
            <a:r>
              <a:rPr lang="en-GB" dirty="0" smtClean="0"/>
              <a:t>E-BOC.</a:t>
            </a:r>
          </a:p>
          <a:p>
            <a:pPr lvl="2"/>
            <a:r>
              <a:rPr lang="en-GB" dirty="0" smtClean="0"/>
              <a:t>We did not move ahead with the full “ROD package” that included the </a:t>
            </a:r>
            <a:r>
              <a:rPr lang="en-GB" dirty="0" err="1" smtClean="0"/>
              <a:t>e</a:t>
            </a:r>
            <a:r>
              <a:rPr lang="en-GB" dirty="0" smtClean="0"/>
              <a:t>-BOC from </a:t>
            </a:r>
            <a:r>
              <a:rPr lang="en-GB" dirty="0" err="1" smtClean="0"/>
              <a:t>Genova</a:t>
            </a:r>
            <a:r>
              <a:rPr lang="en-GB" dirty="0" smtClean="0"/>
              <a:t>. This would need to involve “Totem Friends”. </a:t>
            </a:r>
          </a:p>
          <a:p>
            <a:pPr lvl="2"/>
            <a:r>
              <a:rPr lang="en-GB" dirty="0" smtClean="0"/>
              <a:t>German groups are pushing ahead </a:t>
            </a:r>
            <a:r>
              <a:rPr lang="en-GB" dirty="0" err="1" smtClean="0"/>
              <a:t>eBOB</a:t>
            </a:r>
            <a:r>
              <a:rPr lang="en-GB" dirty="0" smtClean="0"/>
              <a:t>. We need to get active soon if we want to have a </a:t>
            </a:r>
            <a:r>
              <a:rPr lang="en-GB" dirty="0" err="1" smtClean="0"/>
              <a:t>contro</a:t>
            </a:r>
            <a:r>
              <a:rPr lang="en-GB" dirty="0" smtClean="0"/>
              <a:t>-proposal.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i-MoU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686800" cy="5989638"/>
          </a:xfrm>
        </p:spPr>
        <p:txBody>
          <a:bodyPr/>
          <a:lstStyle/>
          <a:p>
            <a:r>
              <a:rPr lang="en-GB" sz="1600" dirty="0" smtClean="0"/>
              <a:t>IBL Memorandum-of-Understanding</a:t>
            </a:r>
          </a:p>
          <a:p>
            <a:pPr lvl="1"/>
            <a:r>
              <a:rPr lang="en-GB" sz="1400" dirty="0" smtClean="0"/>
              <a:t>Between ATLAS Collaboration and those Institutes who contribute to the IBL budget line in the M&amp;O-B budget line of the Pixel or to the new-project funds</a:t>
            </a:r>
          </a:p>
          <a:p>
            <a:r>
              <a:rPr lang="en-GB" sz="1600" dirty="0" smtClean="0"/>
              <a:t>ATLAS management plans to have an interim-</a:t>
            </a:r>
            <a:r>
              <a:rPr lang="en-GB" sz="1600" dirty="0" err="1" smtClean="0"/>
              <a:t>MoU</a:t>
            </a:r>
            <a:r>
              <a:rPr lang="en-GB" sz="1600" dirty="0" smtClean="0"/>
              <a:t> by end 2009</a:t>
            </a:r>
          </a:p>
          <a:p>
            <a:pPr lvl="1"/>
            <a:r>
              <a:rPr lang="en-GB" sz="1400" dirty="0" smtClean="0"/>
              <a:t>This will become a </a:t>
            </a:r>
            <a:r>
              <a:rPr lang="en-GB" sz="1400" dirty="0" err="1" smtClean="0"/>
              <a:t>MoU</a:t>
            </a:r>
            <a:r>
              <a:rPr lang="en-GB" sz="1400" dirty="0" smtClean="0"/>
              <a:t> as sensor decision will be taken and TDR will be written</a:t>
            </a:r>
          </a:p>
          <a:p>
            <a:r>
              <a:rPr lang="en-GB" sz="1600" dirty="0" smtClean="0"/>
              <a:t>Interim-</a:t>
            </a:r>
            <a:r>
              <a:rPr lang="en-GB" sz="1600" dirty="0" err="1" smtClean="0"/>
              <a:t>MoU</a:t>
            </a:r>
            <a:r>
              <a:rPr lang="en-GB" sz="1600" dirty="0" smtClean="0"/>
              <a:t> – Why an </a:t>
            </a:r>
            <a:r>
              <a:rPr lang="en-GB" sz="1600" dirty="0" err="1" smtClean="0"/>
              <a:t>i-MoU</a:t>
            </a:r>
            <a:r>
              <a:rPr lang="en-GB" sz="1600" dirty="0" smtClean="0"/>
              <a:t>?</a:t>
            </a:r>
          </a:p>
          <a:p>
            <a:pPr lvl="1"/>
            <a:r>
              <a:rPr lang="en-GB" sz="1400" dirty="0" smtClean="0"/>
              <a:t>proceed in two steps:</a:t>
            </a:r>
          </a:p>
          <a:p>
            <a:pPr marL="1350962" lvl="2" indent="-342900">
              <a:buFont typeface="+mj-lt"/>
              <a:buAutoNum type="arabicPeriod"/>
            </a:pPr>
            <a:r>
              <a:rPr lang="en-GB" sz="1400" dirty="0" smtClean="0"/>
              <a:t>Enable all interested Institutes to contribute to the selection of the suitable sensor technology for the IBL. Choice expected by end of 2010.</a:t>
            </a:r>
          </a:p>
          <a:p>
            <a:pPr marL="1350962" lvl="2" indent="-342900">
              <a:buFont typeface="+mj-lt"/>
              <a:buAutoNum type="arabicPeriod"/>
            </a:pPr>
            <a:r>
              <a:rPr lang="en-GB" sz="1400" dirty="0" smtClean="0"/>
              <a:t>Consolidate the Institute resources behind the construction of the IBL, once sensor technology is decided.</a:t>
            </a:r>
            <a:endParaRPr lang="en-GB" sz="1600" dirty="0" smtClean="0"/>
          </a:p>
          <a:p>
            <a:pPr marL="436562" indent="-342900"/>
            <a:r>
              <a:rPr lang="en-GB" sz="1600" dirty="0" smtClean="0"/>
              <a:t>Way to contribute </a:t>
            </a:r>
            <a:r>
              <a:rPr lang="en-GB" sz="1600" smtClean="0"/>
              <a:t>– Through:</a:t>
            </a:r>
          </a:p>
          <a:p>
            <a:pPr marL="819150" lvl="1" indent="-342900"/>
            <a:r>
              <a:rPr lang="en-GB" sz="1400" dirty="0" smtClean="0"/>
              <a:t>M&amp;O-A: For common  infrastructure items – Share amongst the ATLAS FA in proportion to staff holding PhD – in kind contribution possible (even if the FA is not signing IBL </a:t>
            </a:r>
            <a:r>
              <a:rPr lang="en-GB" sz="1400" dirty="0" err="1" smtClean="0"/>
              <a:t>MoU</a:t>
            </a:r>
            <a:r>
              <a:rPr lang="en-GB" sz="1400" dirty="0" smtClean="0"/>
              <a:t>)</a:t>
            </a:r>
          </a:p>
          <a:p>
            <a:pPr marL="819150" lvl="1" indent="-342900"/>
            <a:r>
              <a:rPr lang="en-GB" sz="1400" dirty="0" smtClean="0"/>
              <a:t>M&amp;O-B: Included since 2002 in the M&amp;O-B for the “B-Layer Replacement” – cost shared by the FA who participated in the construction of the Pixel – in-kind contribution possible</a:t>
            </a:r>
          </a:p>
          <a:p>
            <a:pPr marL="819150" lvl="1" indent="-342900"/>
            <a:r>
              <a:rPr lang="en-GB" sz="1400" dirty="0" smtClean="0"/>
              <a:t>New-project: items and increased cost with the concept of the </a:t>
            </a:r>
            <a:r>
              <a:rPr lang="en-GB" sz="1400" dirty="0" err="1" smtClean="0"/>
              <a:t>Insertable</a:t>
            </a:r>
            <a:r>
              <a:rPr lang="en-GB" sz="1400" dirty="0" smtClean="0"/>
              <a:t> B-Layer, which are also related to the available options for the sensor technology - shared by Institutes based on “open bidding” – also possible in-kind contribution</a:t>
            </a:r>
          </a:p>
          <a:p>
            <a:pPr marL="436562" indent="-342900"/>
            <a:r>
              <a:rPr lang="en-GB" sz="1600" dirty="0" smtClean="0"/>
              <a:t>In-kind contribution</a:t>
            </a:r>
          </a:p>
          <a:p>
            <a:pPr marL="819150" lvl="1" indent="-342900"/>
            <a:r>
              <a:rPr lang="en-GB" sz="1400" dirty="0" smtClean="0"/>
              <a:t>Institutes making in-kind contribution shall ensure that have adequate infrastructure at their home laboratories (personal, infrastructure, technical facilities).</a:t>
            </a:r>
          </a:p>
          <a:p>
            <a:pPr marL="436562" indent="-342900"/>
            <a:endParaRPr lang="en-GB" sz="1400" dirty="0" smtClean="0"/>
          </a:p>
          <a:p>
            <a:pPr lvl="1"/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Interim-</a:t>
            </a:r>
            <a:r>
              <a:rPr lang="en-GB" dirty="0" err="1" smtClean="0"/>
              <a:t>MoU</a:t>
            </a:r>
            <a:r>
              <a:rPr lang="en-GB" dirty="0" smtClean="0"/>
              <a:t> – Project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038600" cy="3124200"/>
          </a:xfrm>
        </p:spPr>
        <p:txBody>
          <a:bodyPr/>
          <a:lstStyle/>
          <a:p>
            <a:r>
              <a:rPr lang="en-GB" dirty="0" smtClean="0"/>
              <a:t>M&amp;O-A:</a:t>
            </a:r>
          </a:p>
          <a:p>
            <a:pPr lvl="1"/>
            <a:r>
              <a:rPr lang="en-GB" dirty="0" smtClean="0"/>
              <a:t>To cover common costs. </a:t>
            </a:r>
          </a:p>
          <a:p>
            <a:pPr lvl="1"/>
            <a:r>
              <a:rPr lang="en-GB" dirty="0" smtClean="0"/>
              <a:t>Spending is needed from 2010</a:t>
            </a:r>
          </a:p>
          <a:p>
            <a:pPr lvl="1"/>
            <a:r>
              <a:rPr lang="en-GB" dirty="0" smtClean="0"/>
              <a:t>Items might be covered in kind</a:t>
            </a:r>
          </a:p>
          <a:p>
            <a:endParaRPr lang="en-GB" dirty="0" smtClean="0"/>
          </a:p>
          <a:p>
            <a:r>
              <a:rPr lang="en-GB" dirty="0" smtClean="0"/>
              <a:t>M&amp;O-B/New-project</a:t>
            </a:r>
          </a:p>
          <a:p>
            <a:pPr lvl="1"/>
            <a:r>
              <a:rPr lang="en-GB" dirty="0" smtClean="0"/>
              <a:t>Deliverables</a:t>
            </a:r>
          </a:p>
          <a:p>
            <a:pPr lvl="1"/>
            <a:r>
              <a:rPr lang="en-GB" dirty="0" smtClean="0"/>
              <a:t>Central orders (FE-I4, Sensors, Bump-bonding, etc)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23045"/>
            <a:ext cx="8991600" cy="2149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85800"/>
            <a:ext cx="4724400" cy="321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FE-I4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Maurice will report later today from the two day-long FE-I4 review (held on Tue and Wed this week), but I feel the need to bring my appreciation:</a:t>
            </a:r>
          </a:p>
          <a:p>
            <a:pPr lvl="1"/>
            <a:r>
              <a:rPr lang="en-GB" dirty="0" smtClean="0"/>
              <a:t>To Kevin (review chair) and all the reviewers for the great attention to all the aspects of the design;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To the whole FE-I4 team leaded by </a:t>
            </a:r>
            <a:r>
              <a:rPr lang="en-GB" dirty="0" err="1" smtClean="0"/>
              <a:t>Abder</a:t>
            </a:r>
            <a:r>
              <a:rPr lang="en-GB" dirty="0" smtClean="0"/>
              <a:t> and Maurice for the excellent quality of the work, documentation and skill put in this challenging design: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It is &gt;67 M-transistors chip: an order of magnitude step forward from the previous generation chips (FE-I3/MCC-I2.1)</a:t>
            </a:r>
          </a:p>
          <a:p>
            <a:pPr lvl="2"/>
            <a:r>
              <a:rPr lang="en-GB" dirty="0" smtClean="0"/>
              <a:t>It is the most challenging FE chip that the HEP community has developed ever</a:t>
            </a:r>
          </a:p>
          <a:p>
            <a:pPr lvl="2"/>
            <a:r>
              <a:rPr lang="en-GB" dirty="0" smtClean="0"/>
              <a:t>We still have to “wait” three months for submission: it is a bit of delay, but is worth to wait!</a:t>
            </a:r>
          </a:p>
          <a:p>
            <a:pPr lvl="2"/>
            <a:endParaRPr lang="en-GB" dirty="0" smtClean="0"/>
          </a:p>
          <a:p>
            <a:pPr lvl="1" algn="ctr">
              <a:buNone/>
            </a:pPr>
            <a:r>
              <a:rPr lang="en-GB" i="1" dirty="0" smtClean="0">
                <a:solidFill>
                  <a:srgbClr val="800000"/>
                </a:solidFill>
              </a:rPr>
              <a:t>On behalf of the IBL Collaboration I bring the full support to the FE-I4 team for the hard work has done and to the one still to be done.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IBL Logo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800600" cy="5684838"/>
          </a:xfrm>
        </p:spPr>
        <p:txBody>
          <a:bodyPr/>
          <a:lstStyle/>
          <a:p>
            <a:r>
              <a:rPr lang="en-GB" dirty="0" smtClean="0"/>
              <a:t>Still no IBL logo to replace the </a:t>
            </a:r>
            <a:r>
              <a:rPr lang="en-GB" dirty="0" err="1" smtClean="0"/>
              <a:t>iLogo</a:t>
            </a:r>
            <a:r>
              <a:rPr lang="en-GB" dirty="0" smtClean="0"/>
              <a:t> (interim-Logo)</a:t>
            </a:r>
          </a:p>
          <a:p>
            <a:endParaRPr lang="en-GB" dirty="0" smtClean="0"/>
          </a:p>
          <a:p>
            <a:r>
              <a:rPr lang="en-GB" dirty="0" smtClean="0"/>
              <a:t>I know that you are too busy for making the detector…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 but for relaxing you can try some of your artist’s skills!</a:t>
            </a:r>
          </a:p>
        </p:txBody>
      </p:sp>
      <p:pic>
        <p:nvPicPr>
          <p:cNvPr id="4" name="Picture 6" descr="IBL Logo_provisional2a.gif"/>
          <p:cNvPicPr>
            <a:picLocks noChangeAspect="1"/>
          </p:cNvPicPr>
          <p:nvPr/>
        </p:nvPicPr>
        <p:blipFill>
          <a:blip r:embed="rId2"/>
          <a:srcRect l="23622" r="20670"/>
          <a:stretch>
            <a:fillRect/>
          </a:stretch>
        </p:blipFill>
        <p:spPr bwMode="auto">
          <a:xfrm>
            <a:off x="5780088" y="1676400"/>
            <a:ext cx="2830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uminosityint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1" cy="488185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886200" y="4419600"/>
            <a:ext cx="533400" cy="4572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3733800"/>
            <a:ext cx="136800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shutdown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for Linac4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connection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72200" y="2971800"/>
            <a:ext cx="1066800" cy="1524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1752600"/>
            <a:ext cx="168232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 upgrade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+ crab cavities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3810000"/>
            <a:ext cx="74676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2800" y="3810000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lifetime limit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 IR </a:t>
            </a:r>
            <a:r>
              <a:rPr lang="en-US" b="1" dirty="0" err="1" smtClean="0">
                <a:solidFill>
                  <a:srgbClr val="FF0000"/>
                </a:solidFill>
              </a:rPr>
              <a:t>quadrupoles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(LHC PR 633 and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Ranko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Ostojic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5867400" y="44196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572000"/>
            <a:ext cx="1920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B050"/>
                </a:solidFill>
              </a:rPr>
              <a:t>estimate from </a:t>
            </a:r>
          </a:p>
          <a:p>
            <a:pPr algn="ctr"/>
            <a:r>
              <a:rPr lang="en-US" sz="1600" b="1" i="1" dirty="0" smtClean="0">
                <a:solidFill>
                  <a:srgbClr val="00B050"/>
                </a:solidFill>
              </a:rPr>
              <a:t>last week’s LMC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Integrated Luminosity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105400" y="6172200"/>
            <a:ext cx="371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rgbClr val="669900"/>
                </a:solidFill>
              </a:rPr>
              <a:t>Ref.: Frank Zimmerman – AUW Nov.2009</a:t>
            </a:r>
            <a:endParaRPr lang="en-GB" sz="1400" b="0" i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akluminosity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493877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rot="5400000">
            <a:off x="3848100" y="3924300"/>
            <a:ext cx="1143000" cy="1524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0" y="2514600"/>
            <a:ext cx="136800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shutdown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for Linac4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connection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6324600" y="2438400"/>
            <a:ext cx="762000" cy="3048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1447800"/>
            <a:ext cx="168232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 upgrade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+ crab cavities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Luminosity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105400" y="6172200"/>
            <a:ext cx="371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rgbClr val="669900"/>
                </a:solidFill>
              </a:rPr>
              <a:t>Ref.: Frank Zimmerman – AUW Nov.2009</a:t>
            </a:r>
            <a:endParaRPr lang="en-GB" sz="1400" b="0" i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IBL Package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Material from Raphael/Neal</a:t>
            </a:r>
            <a:endParaRPr lang="en-GB" dirty="0"/>
          </a:p>
        </p:txBody>
      </p:sp>
      <p:pic>
        <p:nvPicPr>
          <p:cNvPr id="4" name="Picture 1" descr="BP-11.bmp"/>
          <p:cNvPicPr>
            <a:picLocks noChangeAspect="1"/>
          </p:cNvPicPr>
          <p:nvPr/>
        </p:nvPicPr>
        <p:blipFill>
          <a:blip r:embed="rId2"/>
          <a:srcRect t="1849" b="2773"/>
          <a:stretch>
            <a:fillRect/>
          </a:stretch>
        </p:blipFill>
        <p:spPr bwMode="auto">
          <a:xfrm>
            <a:off x="228600" y="685800"/>
            <a:ext cx="8686800" cy="57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1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257800"/>
            <a:ext cx="20256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ic1k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276600"/>
            <a:ext cx="25733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" y="944562"/>
            <a:ext cx="54864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Global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support conceptual design well advanced</a:t>
            </a:r>
          </a:p>
          <a:p>
            <a:pPr marL="800100" lvl="1" indent="-3429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/>
              <a:buChar char="•"/>
            </a:pPr>
            <a:r>
              <a:rPr lang="en-GB" sz="1800" b="0" kern="0" baseline="0" dirty="0" smtClean="0">
                <a:latin typeface="Arial" charset="0"/>
                <a:ea typeface="ＭＳ Ｐゴシック" charset="-128"/>
              </a:rPr>
              <a:t>Started detailed drawing of parts and FEA</a:t>
            </a:r>
          </a:p>
          <a:p>
            <a:pPr marL="800100" lvl="1" indent="-3429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/>
              <a:buChar char="•"/>
            </a:pPr>
            <a:r>
              <a:rPr lang="en-GB" sz="1800" b="0" kern="0" dirty="0" smtClean="0">
                <a:latin typeface="Arial" charset="0"/>
                <a:ea typeface="ＭＳ Ｐゴシック" charset="-128"/>
              </a:rPr>
              <a:t>Tooling for integration need development</a:t>
            </a:r>
            <a:endParaRPr lang="en-GB" sz="1800" b="0" kern="0" baseline="0" dirty="0" smtClean="0">
              <a:latin typeface="Arial" charset="0"/>
              <a:ea typeface="ＭＳ Ｐゴシック" charset="-128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Blip>
                <a:blip r:embed="rId5"/>
              </a:buBlip>
              <a:defRPr/>
            </a:pPr>
            <a:r>
              <a:rPr lang="en-GB" sz="1800" b="0" kern="0" dirty="0" smtClean="0">
                <a:latin typeface="Arial" charset="0"/>
                <a:ea typeface="ＭＳ Ｐゴシック" charset="-128"/>
              </a:rPr>
              <a:t>Mock-up in bld.180 at CERN to test extraction/installation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152400" y="4419600"/>
            <a:ext cx="1295400" cy="457200"/>
          </a:xfrm>
          <a:prstGeom prst="borderCallout2">
            <a:avLst>
              <a:gd name="adj1" fmla="val 26612"/>
              <a:gd name="adj2" fmla="val 105092"/>
              <a:gd name="adj3" fmla="val 34475"/>
              <a:gd name="adj4" fmla="val 131505"/>
              <a:gd name="adj5" fmla="val 74264"/>
              <a:gd name="adj6" fmla="val 155216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IST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IBL Support Tube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114800" y="4876800"/>
            <a:ext cx="990600" cy="304800"/>
          </a:xfrm>
          <a:prstGeom prst="borderCallout2">
            <a:avLst>
              <a:gd name="adj1" fmla="val 26612"/>
              <a:gd name="adj2" fmla="val 105092"/>
              <a:gd name="adj3" fmla="val 34475"/>
              <a:gd name="adj4" fmla="val 131505"/>
              <a:gd name="adj5" fmla="val 160746"/>
              <a:gd name="adj6" fmla="val 154007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Stave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4114800" y="4876800"/>
            <a:ext cx="990600" cy="304800"/>
          </a:xfrm>
          <a:prstGeom prst="borderCallout2">
            <a:avLst>
              <a:gd name="adj1" fmla="val 26612"/>
              <a:gd name="adj2" fmla="val 105092"/>
              <a:gd name="adj3" fmla="val -28421"/>
              <a:gd name="adj4" fmla="val 120620"/>
              <a:gd name="adj5" fmla="val -468212"/>
              <a:gd name="adj6" fmla="val 87490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Stave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1905000" y="5943600"/>
            <a:ext cx="1600200" cy="609600"/>
          </a:xfrm>
          <a:prstGeom prst="borderCallout2">
            <a:avLst>
              <a:gd name="adj1" fmla="val 26612"/>
              <a:gd name="adj2" fmla="val 105092"/>
              <a:gd name="adj3" fmla="val 44957"/>
              <a:gd name="adj4" fmla="val 124383"/>
              <a:gd name="adj5" fmla="val 2197"/>
              <a:gd name="adj6" fmla="val 140627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Insert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To fix to support, survey reference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1295400" y="3505200"/>
            <a:ext cx="1295400" cy="457200"/>
          </a:xfrm>
          <a:prstGeom prst="borderCallout2">
            <a:avLst>
              <a:gd name="adj1" fmla="val 26612"/>
              <a:gd name="adj2" fmla="val 105092"/>
              <a:gd name="adj3" fmla="val 10889"/>
              <a:gd name="adj4" fmla="val 144453"/>
              <a:gd name="adj5" fmla="val 45437"/>
              <a:gd name="adj6" fmla="val 173713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Alignment wirers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6781800" y="3048000"/>
            <a:ext cx="1295400" cy="457200"/>
          </a:xfrm>
          <a:prstGeom prst="borderCallout2">
            <a:avLst>
              <a:gd name="adj1" fmla="val 26612"/>
              <a:gd name="adj2" fmla="val 105092"/>
              <a:gd name="adj3" fmla="val 10889"/>
              <a:gd name="adj4" fmla="val 144453"/>
              <a:gd name="adj5" fmla="val -360766"/>
              <a:gd name="adj6" fmla="val 128396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Sealing service 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6781800" y="2590800"/>
            <a:ext cx="1295400" cy="304800"/>
          </a:xfrm>
          <a:prstGeom prst="borderCallout2">
            <a:avLst>
              <a:gd name="adj1" fmla="val 26612"/>
              <a:gd name="adj2" fmla="val 105092"/>
              <a:gd name="adj3" fmla="val 29234"/>
              <a:gd name="adj4" fmla="val 118558"/>
              <a:gd name="adj5" fmla="val -316215"/>
              <a:gd name="adj6" fmla="val 111749"/>
            </a:avLst>
          </a:prstGeom>
          <a:solidFill>
            <a:schemeClr val="lt1"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24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PP1 Collar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953000" y="2819400"/>
            <a:ext cx="381000" cy="7620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25" name="Straight Connector 24"/>
          <p:cNvCxnSpPr>
            <a:stCxn id="22" idx="5"/>
          </p:cNvCxnSpPr>
          <p:nvPr/>
        </p:nvCxnSpPr>
        <p:spPr bwMode="auto">
          <a:xfrm rot="16200000" flipH="1">
            <a:off x="5517006" y="3231006"/>
            <a:ext cx="1254592" cy="173219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572000" y="533400"/>
            <a:ext cx="3878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</a:rPr>
              <a:t>Ref.: Y.</a:t>
            </a:r>
            <a:r>
              <a:rPr lang="en-US" sz="1400" b="0" i="1" dirty="0" err="1" smtClean="0">
                <a:solidFill>
                  <a:schemeClr val="accent2"/>
                </a:solidFill>
              </a:rPr>
              <a:t>Gusakov</a:t>
            </a:r>
            <a:r>
              <a:rPr lang="en-US" sz="1400" b="0" i="1" dirty="0" smtClean="0">
                <a:solidFill>
                  <a:schemeClr val="accent2"/>
                </a:solidFill>
              </a:rPr>
              <a:t>, </a:t>
            </a:r>
            <a:r>
              <a:rPr lang="en-GB" sz="1400" b="0" i="1" dirty="0" err="1" smtClean="0">
                <a:solidFill>
                  <a:schemeClr val="accent2"/>
                </a:solidFill>
              </a:rPr>
              <a:t>N.Hartman</a:t>
            </a:r>
            <a:r>
              <a:rPr lang="en-GB" sz="1400" b="0" i="1" dirty="0" smtClean="0">
                <a:solidFill>
                  <a:schemeClr val="accent2"/>
                </a:solidFill>
              </a:rPr>
              <a:t>, </a:t>
            </a:r>
            <a:r>
              <a:rPr lang="en-US" sz="1400" b="0" i="1" dirty="0" err="1" smtClean="0">
                <a:solidFill>
                  <a:schemeClr val="accent2"/>
                </a:solidFill>
              </a:rPr>
              <a:t>R.Vuillermet</a:t>
            </a:r>
            <a:endParaRPr lang="en-GB" sz="14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IBL GM last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Agenda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Thursday 05 November 2009</a:t>
            </a:r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1800" dirty="0" smtClean="0"/>
              <a:t>09:00-&gt;10:55    </a:t>
            </a:r>
            <a:r>
              <a:rPr lang="en-US" sz="1800" b="1" dirty="0" smtClean="0"/>
              <a:t>General Introduction	</a:t>
            </a:r>
          </a:p>
          <a:p>
            <a:pPr lvl="1"/>
            <a:r>
              <a:rPr lang="en-US" sz="1600" dirty="0" smtClean="0"/>
              <a:t>Physics Goal, IBL Technical Overview, FE-I4 Review, TDR</a:t>
            </a:r>
          </a:p>
          <a:p>
            <a:r>
              <a:rPr lang="en-US" sz="1800" dirty="0" smtClean="0"/>
              <a:t>11:25-&gt;13:10    </a:t>
            </a:r>
            <a:r>
              <a:rPr lang="en-US" sz="1800" b="1" dirty="0" smtClean="0"/>
              <a:t>Software Simulation</a:t>
            </a:r>
          </a:p>
          <a:p>
            <a:pPr lvl="1"/>
            <a:r>
              <a:rPr lang="en-US" sz="1600" dirty="0" smtClean="0"/>
              <a:t>IBL Software WG status and reports</a:t>
            </a:r>
          </a:p>
          <a:p>
            <a:r>
              <a:rPr lang="en-US" sz="1800" dirty="0" smtClean="0"/>
              <a:t>14:00-&gt;16:20    </a:t>
            </a:r>
            <a:r>
              <a:rPr lang="en-US" sz="1800" b="1" dirty="0" smtClean="0"/>
              <a:t>Module Working Group (WG1) </a:t>
            </a:r>
          </a:p>
          <a:p>
            <a:r>
              <a:rPr lang="en-US" sz="1800" dirty="0" smtClean="0"/>
              <a:t>16:50-&gt;19:30    </a:t>
            </a:r>
            <a:r>
              <a:rPr lang="en-US" sz="1800" b="1" dirty="0" smtClean="0"/>
              <a:t>Stave Working Group (WG2)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Friday 06 November 2009</a:t>
            </a:r>
          </a:p>
          <a:p>
            <a:r>
              <a:rPr lang="en-US" sz="1800" dirty="0" smtClean="0"/>
              <a:t>09:00-&gt;10:35    </a:t>
            </a:r>
            <a:r>
              <a:rPr lang="en-US" sz="1800" b="1" dirty="0" smtClean="0"/>
              <a:t>Critical Project Issues </a:t>
            </a:r>
          </a:p>
          <a:p>
            <a:pPr lvl="1"/>
            <a:r>
              <a:rPr lang="en-US" sz="1600" dirty="0" smtClean="0"/>
              <a:t>focus on critical issues in the areas where we have made or need to make decisions on the project. </a:t>
            </a:r>
          </a:p>
          <a:p>
            <a:r>
              <a:rPr lang="en-US" sz="1800" dirty="0" smtClean="0"/>
              <a:t>11:05-&gt;13:00    </a:t>
            </a:r>
            <a:r>
              <a:rPr lang="en-US" sz="1800" b="1" dirty="0" smtClean="0"/>
              <a:t>Integration &amp; Installation Working Group (WG3)</a:t>
            </a:r>
          </a:p>
          <a:p>
            <a:r>
              <a:rPr lang="en-US" sz="1800" dirty="0" smtClean="0"/>
              <a:t>14:00-&gt;16:30    </a:t>
            </a:r>
            <a:r>
              <a:rPr lang="en-US" sz="1800" b="1" dirty="0" smtClean="0"/>
              <a:t>Off-detector working Group (WG4</a:t>
            </a:r>
            <a:r>
              <a:rPr lang="en-US" sz="1800" b="1" dirty="0" smtClean="0"/>
              <a:t>)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800" u="sng" dirty="0" smtClean="0">
                <a:solidFill>
                  <a:srgbClr val="FF0000"/>
                </a:solidFill>
                <a:hlinkClick r:id="rId2"/>
              </a:rPr>
              <a:t>Indico: </a:t>
            </a: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http://indico.cern.ch/conferenceDisplay.py?confId=64406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2010 IBL General Meeting</a:t>
            </a:r>
            <a:endParaRPr lang="en-GB" dirty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1600200"/>
          </a:xfrm>
        </p:spPr>
        <p:txBody>
          <a:bodyPr/>
          <a:lstStyle/>
          <a:p>
            <a:r>
              <a:rPr lang="en-GB" sz="1800" dirty="0" smtClean="0">
                <a:ea typeface="ＭＳ Ｐゴシック" pitchFamily="-108" charset="-128"/>
                <a:cs typeface="ＭＳ Ｐゴシック" pitchFamily="-108" charset="-128"/>
              </a:rPr>
              <a:t>Fix the slots of 3 contiguous days – decide later on if we need 2, 2.5 or 3 days</a:t>
            </a:r>
          </a:p>
          <a:p>
            <a:pPr lvl="1"/>
            <a:r>
              <a:rPr lang="en-GB" sz="1600" dirty="0" smtClean="0">
                <a:latin typeface="Arial" pitchFamily="-108" charset="0"/>
              </a:rPr>
              <a:t>We could use one day (1/2 day for special meetings/review)</a:t>
            </a:r>
          </a:p>
          <a:p>
            <a:pPr lvl="1"/>
            <a:r>
              <a:rPr lang="en-GB" sz="1600" dirty="0" smtClean="0">
                <a:latin typeface="Arial" pitchFamily="-108" charset="0"/>
              </a:rPr>
              <a:t>Proposed dates do not conflict with ID Weeks and ATLAS week</a:t>
            </a:r>
          </a:p>
          <a:p>
            <a:pPr lvl="1"/>
            <a:r>
              <a:rPr lang="en-GB" sz="1600" dirty="0" smtClean="0">
                <a:latin typeface="Arial" pitchFamily="-108" charset="0"/>
              </a:rPr>
              <a:t>AUW are not decided yet – in discussion an external AUW (date depend on hosting institute)</a:t>
            </a:r>
          </a:p>
          <a:p>
            <a:pPr lvl="1">
              <a:buNone/>
            </a:pPr>
            <a:endParaRPr lang="en-GB" sz="1600" dirty="0">
              <a:latin typeface="Arial" pitchFamily="-10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4433"/>
            <a:ext cx="8458200" cy="430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FE-I4 Status &amp;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FE-I4 review (Nov. 3-4) – Status:</a:t>
            </a:r>
          </a:p>
          <a:p>
            <a:pPr lvl="1"/>
            <a:r>
              <a:rPr lang="en-GB" dirty="0" smtClean="0"/>
              <a:t>14 Design Engineers </a:t>
            </a:r>
          </a:p>
          <a:p>
            <a:pPr lvl="1"/>
            <a:r>
              <a:rPr lang="en-GB" dirty="0" smtClean="0"/>
              <a:t>24 blocks (18 full custom + 6 synthesised) – ready with simulation </a:t>
            </a:r>
          </a:p>
          <a:p>
            <a:pPr lvl="1"/>
            <a:r>
              <a:rPr lang="en-GB" dirty="0" smtClean="0"/>
              <a:t>Integration of the chip just started – “glue logic” to put together the blocks</a:t>
            </a:r>
          </a:p>
          <a:p>
            <a:pPr lvl="1"/>
            <a:r>
              <a:rPr lang="en-GB" dirty="0" smtClean="0"/>
              <a:t>Full simulation, scan chain &amp; testability still al lot to do</a:t>
            </a:r>
          </a:p>
          <a:p>
            <a:pPr lvl="1"/>
            <a:r>
              <a:rPr lang="en-GB" dirty="0" smtClean="0"/>
              <a:t>The chip will use T3 process option (isolated deep </a:t>
            </a:r>
            <a:r>
              <a:rPr lang="en-GB" dirty="0" err="1" smtClean="0"/>
              <a:t>n-weel</a:t>
            </a:r>
            <a:r>
              <a:rPr lang="en-GB" dirty="0" smtClean="0"/>
              <a:t> to separate </a:t>
            </a:r>
            <a:r>
              <a:rPr lang="en-GB" dirty="0" err="1" smtClean="0"/>
              <a:t>analog</a:t>
            </a:r>
            <a:r>
              <a:rPr lang="en-GB" dirty="0" smtClean="0"/>
              <a:t> to digital blocks) from IBM that will be available by December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Chip submission</a:t>
            </a:r>
          </a:p>
          <a:p>
            <a:pPr lvl="1"/>
            <a:r>
              <a:rPr lang="en-GB" dirty="0" smtClean="0"/>
              <a:t>The chip will be probably submitted in 3 months Feb-Mar 2009.</a:t>
            </a:r>
          </a:p>
          <a:p>
            <a:pPr lvl="1"/>
            <a:r>
              <a:rPr lang="en-GB" dirty="0" smtClean="0"/>
              <a:t>Chips will be available after 2.5–3 months. Engineering run is for 2 to 24 wafers. </a:t>
            </a:r>
          </a:p>
          <a:p>
            <a:pPr lvl="1"/>
            <a:r>
              <a:rPr lang="en-GB" dirty="0" smtClean="0"/>
              <a:t>Test system will use </a:t>
            </a:r>
            <a:r>
              <a:rPr lang="en-GB" dirty="0" err="1" smtClean="0"/>
              <a:t>USBPix</a:t>
            </a:r>
            <a:r>
              <a:rPr lang="en-GB" dirty="0" smtClean="0"/>
              <a:t> developed by Bonn (for the moment supports FE-I3). Hardware </a:t>
            </a:r>
            <a:r>
              <a:rPr lang="en-GB" dirty="0" smtClean="0"/>
              <a:t>a</a:t>
            </a:r>
            <a:r>
              <a:rPr lang="en-GB" dirty="0" smtClean="0"/>
              <a:t>dapter </a:t>
            </a:r>
            <a:r>
              <a:rPr lang="en-GB" dirty="0" err="1" smtClean="0"/>
              <a:t>fpr</a:t>
            </a:r>
            <a:r>
              <a:rPr lang="en-GB" dirty="0" smtClean="0"/>
              <a:t> FE-I4, single FE-I4 card and firmware in development at Bonn/Gottingen (</a:t>
            </a:r>
            <a:r>
              <a:rPr lang="en-GB" dirty="0" err="1" smtClean="0"/>
              <a:t>Joern</a:t>
            </a:r>
            <a:r>
              <a:rPr lang="en-GB" dirty="0" smtClean="0"/>
              <a:t>) / Dortmund (Jens)</a:t>
            </a:r>
          </a:p>
          <a:p>
            <a:pPr lvl="2"/>
            <a:r>
              <a:rPr lang="en-GB" dirty="0" smtClean="0"/>
              <a:t>One system with FE-</a:t>
            </a:r>
            <a:r>
              <a:rPr lang="en-GB" dirty="0" err="1" smtClean="0"/>
              <a:t>Ie</a:t>
            </a:r>
            <a:r>
              <a:rPr lang="en-GB" dirty="0" smtClean="0"/>
              <a:t> </a:t>
            </a:r>
            <a:r>
              <a:rPr lang="en-GB" dirty="0" err="1" smtClean="0"/>
              <a:t>orderd</a:t>
            </a:r>
            <a:r>
              <a:rPr lang="en-GB" dirty="0" smtClean="0"/>
              <a:t> by Claudia to Bonn,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FE-I4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8362"/>
            <a:ext cx="3581400" cy="1951038"/>
          </a:xfrm>
        </p:spPr>
        <p:txBody>
          <a:bodyPr/>
          <a:lstStyle/>
          <a:p>
            <a:r>
              <a:rPr lang="en-US" sz="1600" dirty="0" smtClean="0"/>
              <a:t>FE-I4 IC Designers</a:t>
            </a:r>
            <a:r>
              <a:rPr lang="en-US" sz="1600" dirty="0" smtClean="0"/>
              <a:t> </a:t>
            </a:r>
          </a:p>
          <a:p>
            <a:pPr lvl="1"/>
            <a:r>
              <a:rPr lang="en-US" sz="1400" dirty="0" smtClean="0"/>
              <a:t>Bonn </a:t>
            </a:r>
          </a:p>
          <a:p>
            <a:pPr lvl="2"/>
            <a:r>
              <a:rPr lang="en-US" sz="1400" dirty="0" smtClean="0"/>
              <a:t>Michael </a:t>
            </a:r>
            <a:r>
              <a:rPr lang="en-US" sz="1400" dirty="0" err="1" smtClean="0"/>
              <a:t>Karagounis</a:t>
            </a:r>
            <a:r>
              <a:rPr lang="en-US" sz="1400" dirty="0" smtClean="0"/>
              <a:t>, Tomasz </a:t>
            </a:r>
            <a:r>
              <a:rPr lang="en-US" sz="1400" dirty="0" err="1" smtClean="0"/>
              <a:t>Hemperek</a:t>
            </a:r>
            <a:r>
              <a:rPr lang="en-US" sz="1400" dirty="0" smtClean="0"/>
              <a:t>, Andre </a:t>
            </a:r>
            <a:r>
              <a:rPr lang="en-US" sz="1400" dirty="0" err="1" smtClean="0"/>
              <a:t>Kruth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CPPM </a:t>
            </a:r>
          </a:p>
          <a:p>
            <a:pPr lvl="2"/>
            <a:r>
              <a:rPr lang="en-US" sz="1400" dirty="0" err="1" smtClean="0"/>
              <a:t>Mohsine</a:t>
            </a:r>
            <a:r>
              <a:rPr lang="en-US" sz="1400" dirty="0" smtClean="0"/>
              <a:t> </a:t>
            </a:r>
            <a:r>
              <a:rPr lang="en-US" sz="1400" dirty="0" err="1" smtClean="0"/>
              <a:t>Menouni</a:t>
            </a:r>
            <a:r>
              <a:rPr lang="en-US" sz="1400" dirty="0" smtClean="0"/>
              <a:t>, Denis </a:t>
            </a:r>
            <a:r>
              <a:rPr lang="en-US" sz="1400" dirty="0" err="1" smtClean="0"/>
              <a:t>Fougeron</a:t>
            </a:r>
            <a:r>
              <a:rPr lang="en-US" sz="1400" dirty="0" smtClean="0"/>
              <a:t>, </a:t>
            </a:r>
            <a:r>
              <a:rPr lang="en-US" sz="1400" dirty="0" err="1" smtClean="0"/>
              <a:t>Fabrice</a:t>
            </a:r>
            <a:r>
              <a:rPr lang="en-US" sz="1400" dirty="0" smtClean="0"/>
              <a:t> </a:t>
            </a:r>
            <a:r>
              <a:rPr lang="en-US" sz="1400" dirty="0" err="1" smtClean="0"/>
              <a:t>Gensolen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INFN </a:t>
            </a:r>
            <a:r>
              <a:rPr lang="en-US" sz="1400" dirty="0" err="1" smtClean="0"/>
              <a:t>Genova</a:t>
            </a:r>
            <a:r>
              <a:rPr lang="en-US" sz="1400" dirty="0" smtClean="0"/>
              <a:t> </a:t>
            </a:r>
          </a:p>
          <a:p>
            <a:pPr lvl="2"/>
            <a:r>
              <a:rPr lang="en-US" sz="1400" dirty="0" smtClean="0"/>
              <a:t>Roberto </a:t>
            </a:r>
            <a:r>
              <a:rPr lang="en-US" sz="1400" dirty="0" err="1" smtClean="0"/>
              <a:t>Beccherle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LBNL </a:t>
            </a:r>
          </a:p>
          <a:p>
            <a:pPr lvl="2"/>
            <a:r>
              <a:rPr lang="en-US" sz="1400" dirty="0" err="1" smtClean="0"/>
              <a:t>Abder</a:t>
            </a:r>
            <a:r>
              <a:rPr lang="en-US" sz="1400" dirty="0" smtClean="0"/>
              <a:t> </a:t>
            </a:r>
            <a:r>
              <a:rPr lang="en-US" sz="1400" dirty="0" err="1" smtClean="0"/>
              <a:t>Makkaoui</a:t>
            </a:r>
            <a:r>
              <a:rPr lang="en-US" sz="1400" dirty="0" smtClean="0"/>
              <a:t> (lead designer), Dario </a:t>
            </a:r>
            <a:r>
              <a:rPr lang="en-US" sz="1400" dirty="0" err="1" smtClean="0"/>
              <a:t>Gnani</a:t>
            </a:r>
            <a:r>
              <a:rPr lang="en-US" sz="1400" dirty="0" smtClean="0"/>
              <a:t>, </a:t>
            </a:r>
            <a:r>
              <a:rPr lang="en-US" sz="1400" dirty="0" err="1" smtClean="0"/>
              <a:t>Julien</a:t>
            </a:r>
            <a:r>
              <a:rPr lang="en-US" sz="1400" dirty="0" smtClean="0"/>
              <a:t> </a:t>
            </a:r>
            <a:r>
              <a:rPr lang="en-US" sz="1400" dirty="0" err="1" smtClean="0"/>
              <a:t>Fleury</a:t>
            </a:r>
            <a:r>
              <a:rPr lang="en-US" sz="1400" dirty="0" smtClean="0"/>
              <a:t> (visiting from LAL)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NIKHEF </a:t>
            </a:r>
          </a:p>
          <a:p>
            <a:pPr lvl="2"/>
            <a:r>
              <a:rPr lang="en-US" sz="1400" dirty="0" err="1" smtClean="0"/>
              <a:t>Ruud</a:t>
            </a:r>
            <a:r>
              <a:rPr lang="en-US" sz="1400" dirty="0" smtClean="0"/>
              <a:t> </a:t>
            </a:r>
            <a:r>
              <a:rPr lang="en-US" sz="1400" dirty="0" err="1" smtClean="0"/>
              <a:t>Kluit</a:t>
            </a:r>
            <a:r>
              <a:rPr lang="en-US" sz="1400" dirty="0" smtClean="0"/>
              <a:t>, Jan-David </a:t>
            </a:r>
            <a:r>
              <a:rPr lang="en-US" sz="1400" dirty="0" err="1" smtClean="0"/>
              <a:t>Schipper</a:t>
            </a:r>
            <a:r>
              <a:rPr lang="en-US" sz="1400" dirty="0" smtClean="0"/>
              <a:t>, Vladimir </a:t>
            </a:r>
            <a:r>
              <a:rPr lang="en-US" sz="1400" dirty="0" err="1" smtClean="0"/>
              <a:t>Gromov</a:t>
            </a:r>
            <a:r>
              <a:rPr lang="en-US" sz="1400" dirty="0" smtClean="0"/>
              <a:t>, Vladimir </a:t>
            </a:r>
            <a:r>
              <a:rPr lang="en-US" sz="1400" dirty="0" err="1" smtClean="0"/>
              <a:t>Zivkovic</a:t>
            </a:r>
            <a:r>
              <a:rPr lang="en-US" sz="1400" dirty="0" smtClean="0"/>
              <a:t> </a:t>
            </a:r>
          </a:p>
          <a:p>
            <a:pPr lvl="2"/>
            <a:endParaRPr lang="en-US" sz="1400" dirty="0" smtClean="0"/>
          </a:p>
          <a:p>
            <a:pPr lvl="1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Designers </a:t>
            </a:r>
            <a:r>
              <a:rPr lang="en-US" sz="1400" dirty="0" smtClean="0">
                <a:solidFill>
                  <a:srgbClr val="0000FF"/>
                </a:solidFill>
              </a:rPr>
              <a:t>collaborate remotely using the </a:t>
            </a:r>
            <a:r>
              <a:rPr lang="en-US" sz="1400" dirty="0" err="1" smtClean="0">
                <a:solidFill>
                  <a:srgbClr val="0000FF"/>
                </a:solidFill>
              </a:rPr>
              <a:t>Cliosoft</a:t>
            </a:r>
            <a:r>
              <a:rPr lang="en-US" sz="1400" dirty="0" smtClean="0">
                <a:solidFill>
                  <a:srgbClr val="0000FF"/>
                </a:solidFill>
              </a:rPr>
              <a:t> collaboration platform.</a:t>
            </a:r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4" name="Picture 3" descr="FE-I4_Layou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43000"/>
            <a:ext cx="525684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Sensors - FBK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84838"/>
          </a:xfrm>
        </p:spPr>
        <p:txBody>
          <a:bodyPr/>
          <a:lstStyle/>
          <a:p>
            <a:r>
              <a:rPr lang="en-GB" dirty="0" smtClean="0"/>
              <a:t>Detectors for FBK have been tested in the test-beam. Planned irradiation with FE-I3 to 4x10</a:t>
            </a:r>
            <a:r>
              <a:rPr lang="en-GB" baseline="30000" dirty="0" smtClean="0"/>
              <a:t>15</a:t>
            </a:r>
            <a:r>
              <a:rPr lang="en-GB" dirty="0" smtClean="0"/>
              <a:t> 1 </a:t>
            </a:r>
            <a:r>
              <a:rPr lang="en-GB" dirty="0" err="1" smtClean="0"/>
              <a:t>MeV</a:t>
            </a:r>
            <a:r>
              <a:rPr lang="en-GB" dirty="0" smtClean="0"/>
              <a:t> neutron equivalent (already tested a FE-I3 without sensor – see next slide)</a:t>
            </a:r>
          </a:p>
          <a:p>
            <a:r>
              <a:rPr lang="en-GB" dirty="0" err="1" smtClean="0"/>
              <a:t>MoU</a:t>
            </a:r>
            <a:r>
              <a:rPr lang="en-GB" dirty="0" smtClean="0"/>
              <a:t> with TN/GE and FBK-</a:t>
            </a:r>
            <a:r>
              <a:rPr lang="en-GB" dirty="0" err="1" smtClean="0"/>
              <a:t>irst</a:t>
            </a:r>
            <a:endParaRPr lang="en-GB" dirty="0" smtClean="0"/>
          </a:p>
          <a:p>
            <a:pPr lvl="1"/>
            <a:r>
              <a:rPr lang="en-GB" dirty="0" smtClean="0"/>
              <a:t>Develop two run (25+25 wafers) of single/double sided 3D sensor</a:t>
            </a:r>
          </a:p>
          <a:p>
            <a:pPr lvl="2"/>
            <a:r>
              <a:rPr lang="en-GB" dirty="0" smtClean="0"/>
              <a:t>Single sided allows active edge but require HV from the bump-side. Through dedicated pad in the FE-I4 (can stand 150V?). It also require wafer bonding (etching of each device all around need support)</a:t>
            </a:r>
          </a:p>
          <a:p>
            <a:pPr lvl="2"/>
            <a:r>
              <a:rPr lang="en-GB" dirty="0" smtClean="0"/>
              <a:t>Double side (actual design can have 170µm guard ring and not active edge</a:t>
            </a:r>
          </a:p>
          <a:p>
            <a:r>
              <a:rPr lang="en-GB" dirty="0" smtClean="0"/>
              <a:t>Funding:</a:t>
            </a:r>
          </a:p>
          <a:p>
            <a:pPr lvl="1"/>
            <a:r>
              <a:rPr lang="en-GB" dirty="0" smtClean="0"/>
              <a:t>Discussion going on with FBK. Proposed 25 </a:t>
            </a:r>
            <a:r>
              <a:rPr lang="en-GB" dirty="0" err="1" smtClean="0"/>
              <a:t>k</a:t>
            </a:r>
            <a:r>
              <a:rPr lang="en-GB" dirty="0" smtClean="0"/>
              <a:t>€ (2009) </a:t>
            </a:r>
            <a:r>
              <a:rPr lang="en-GB" dirty="0" err="1" smtClean="0"/>
              <a:t>Genova</a:t>
            </a:r>
            <a:r>
              <a:rPr lang="en-GB" dirty="0" smtClean="0"/>
              <a:t>, 26.5k€ (TN, GRV 2010),</a:t>
            </a:r>
          </a:p>
          <a:p>
            <a:pPr lvl="1"/>
            <a:r>
              <a:rPr lang="en-GB" dirty="0" smtClean="0"/>
              <a:t>Contribution form CERN of 5k€ reduce the total of 25k€ on </a:t>
            </a:r>
            <a:r>
              <a:rPr lang="en-GB" dirty="0" err="1" smtClean="0"/>
              <a:t>Genova</a:t>
            </a:r>
            <a:r>
              <a:rPr lang="en-GB" dirty="0" smtClean="0"/>
              <a:t> (TID)</a:t>
            </a:r>
          </a:p>
          <a:p>
            <a:pPr lvl="1"/>
            <a:r>
              <a:rPr lang="en-GB" dirty="0" smtClean="0"/>
              <a:t>Sensors bought by Udine (12.5k€) for FBK, CNM and </a:t>
            </a:r>
            <a:r>
              <a:rPr lang="en-GB" dirty="0" err="1" smtClean="0"/>
              <a:t>Sintef</a:t>
            </a:r>
            <a:endParaRPr lang="en-GB" dirty="0" smtClean="0"/>
          </a:p>
          <a:p>
            <a:pPr lvl="1"/>
            <a:r>
              <a:rPr lang="en-GB" dirty="0" smtClean="0"/>
              <a:t>Wafer Bonding proposed as in-kind from Oslo</a:t>
            </a:r>
          </a:p>
          <a:p>
            <a:r>
              <a:rPr lang="en-GB" dirty="0" smtClean="0"/>
              <a:t>Bump-bonding -&gt; see slide on </a:t>
            </a:r>
            <a:r>
              <a:rPr lang="en-GB" dirty="0" err="1" smtClean="0"/>
              <a:t>Selex</a:t>
            </a:r>
            <a:endParaRPr lang="en-GB" dirty="0" smtClean="0"/>
          </a:p>
          <a:p>
            <a:r>
              <a:rPr lang="en-GB" dirty="0" smtClean="0"/>
              <a:t>Arriving FE-I3 with 3D sensor for </a:t>
            </a:r>
            <a:r>
              <a:rPr lang="en-GB" dirty="0" err="1" smtClean="0"/>
              <a:t>Sintef</a:t>
            </a:r>
            <a:r>
              <a:rPr lang="en-GB" dirty="0" smtClean="0"/>
              <a:t> to wire bond (and preliminary test)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58414</TotalTime>
  <Words>1851</Words>
  <Application>Microsoft Macintosh PowerPoint</Application>
  <PresentationFormat>On-screen Show (4:3)</PresentationFormat>
  <Paragraphs>188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IBL</vt:lpstr>
      <vt:lpstr>Total Integrated Luminosity</vt:lpstr>
      <vt:lpstr>Peak Luminosity</vt:lpstr>
      <vt:lpstr>IBL Package</vt:lpstr>
      <vt:lpstr>IBL GM last Week</vt:lpstr>
      <vt:lpstr>2010 IBL General Meeting</vt:lpstr>
      <vt:lpstr>FE-I4 Status &amp; Review</vt:lpstr>
      <vt:lpstr>FE-I4</vt:lpstr>
      <vt:lpstr>3D Sensors - FBK</vt:lpstr>
      <vt:lpstr>Irradiation of 3D and FE-I3</vt:lpstr>
      <vt:lpstr>Selex</vt:lpstr>
      <vt:lpstr>Flex + ROD</vt:lpstr>
      <vt:lpstr>Backup slides</vt:lpstr>
      <vt:lpstr>i-MoU</vt:lpstr>
      <vt:lpstr>Interim-MoU – Project Funding</vt:lpstr>
      <vt:lpstr>FE-I4 Review</vt:lpstr>
      <vt:lpstr>IBL Logo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851</cp:revision>
  <cp:lastPrinted>2009-10-04T20:49:25Z</cp:lastPrinted>
  <dcterms:created xsi:type="dcterms:W3CDTF">2009-11-10T11:00:08Z</dcterms:created>
  <dcterms:modified xsi:type="dcterms:W3CDTF">2009-11-11T09:34:04Z</dcterms:modified>
</cp:coreProperties>
</file>