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a:xfrm>
            <a:off x="3962399" y="5870575"/>
            <a:ext cx="4893958" cy="377825"/>
          </a:xfrm>
        </p:spPr>
        <p:txBody>
          <a:bodyPr/>
          <a:lstStyle/>
          <a:p>
            <a:endParaRPr lang="it-IT"/>
          </a:p>
        </p:txBody>
      </p:sp>
      <p:sp>
        <p:nvSpPr>
          <p:cNvPr id="6" name="Slide Number Placeholder 5"/>
          <p:cNvSpPr>
            <a:spLocks noGrp="1"/>
          </p:cNvSpPr>
          <p:nvPr>
            <p:ph type="sldNum" sz="quarter" idx="12"/>
          </p:nvPr>
        </p:nvSpPr>
        <p:spPr>
          <a:xfrm>
            <a:off x="10608958" y="5870575"/>
            <a:ext cx="551167" cy="377825"/>
          </a:xfrm>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2347228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A37069B-816A-4AF8-B539-9A76C416A030}" type="datetimeFigureOut">
              <a:rPr lang="it-IT" smtClean="0"/>
              <a:t>16/05/2019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62175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408559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3113788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566125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829629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8995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
        <p:nvSpPr>
          <p:cNvPr id="8" name="Title 1"/>
          <p:cNvSpPr>
            <a:spLocks noGrp="1"/>
          </p:cNvSpPr>
          <p:nvPr>
            <p:ph type="title"/>
          </p:nvPr>
        </p:nvSpPr>
        <p:spPr>
          <a:xfrm>
            <a:off x="685801" y="609600"/>
            <a:ext cx="10131425" cy="1456267"/>
          </a:xfrm>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806189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81020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208227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A37069B-816A-4AF8-B539-9A76C416A030}" type="datetimeFigureOut">
              <a:rPr lang="it-IT" smtClean="0"/>
              <a:t>16/05/2019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18658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A37069B-816A-4AF8-B539-9A76C416A030}" type="datetimeFigureOut">
              <a:rPr lang="it-IT" smtClean="0"/>
              <a:t>16/05/2019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62264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A37069B-816A-4AF8-B539-9A76C416A030}" type="datetimeFigureOut">
              <a:rPr lang="it-IT" smtClean="0"/>
              <a:t>16/05/2019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245544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A37069B-816A-4AF8-B539-9A76C416A030}" type="datetimeFigureOut">
              <a:rPr lang="it-IT" smtClean="0"/>
              <a:t>16/05/2019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195088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A37069B-816A-4AF8-B539-9A76C416A030}" type="datetimeFigureOut">
              <a:rPr lang="it-IT" smtClean="0"/>
              <a:t>16/05/2019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283783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A37069B-816A-4AF8-B539-9A76C416A030}" type="datetimeFigureOut">
              <a:rPr lang="it-IT" smtClean="0"/>
              <a:t>16/05/2019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202901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A37069B-816A-4AF8-B539-9A76C416A030}" type="datetimeFigureOut">
              <a:rPr lang="it-IT" smtClean="0"/>
              <a:t>16/05/2019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6DE1109-4B41-4805-A57B-AEE072CA8A23}" type="slidenum">
              <a:rPr lang="it-IT" smtClean="0"/>
              <a:t>‹N›</a:t>
            </a:fld>
            <a:endParaRPr lang="it-IT"/>
          </a:p>
        </p:txBody>
      </p:sp>
    </p:spTree>
    <p:extLst>
      <p:ext uri="{BB962C8B-B14F-4D97-AF65-F5344CB8AC3E}">
        <p14:creationId xmlns:p14="http://schemas.microsoft.com/office/powerpoint/2010/main" val="331645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A37069B-816A-4AF8-B539-9A76C416A030}" type="datetimeFigureOut">
              <a:rPr lang="it-IT" smtClean="0"/>
              <a:t>16/05/2019</a:t>
            </a:fld>
            <a:endParaRPr lang="it-IT"/>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DE1109-4B41-4805-A57B-AEE072CA8A23}" type="slidenum">
              <a:rPr lang="it-IT" smtClean="0"/>
              <a:t>‹N›</a:t>
            </a:fld>
            <a:endParaRPr lang="it-IT"/>
          </a:p>
        </p:txBody>
      </p:sp>
    </p:spTree>
    <p:extLst>
      <p:ext uri="{BB962C8B-B14F-4D97-AF65-F5344CB8AC3E}">
        <p14:creationId xmlns:p14="http://schemas.microsoft.com/office/powerpoint/2010/main" val="141977671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niverso7p.it/viaggiare-nello-spazio-e-nel-tempo-grazie-alla-scoperta-delle-onde-gravitazionali/"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1F6FDA-E718-4970-910E-1B873AED124C}"/>
              </a:ext>
            </a:extLst>
          </p:cNvPr>
          <p:cNvSpPr>
            <a:spLocks noGrp="1"/>
          </p:cNvSpPr>
          <p:nvPr>
            <p:ph type="ctrTitle"/>
          </p:nvPr>
        </p:nvSpPr>
        <p:spPr>
          <a:xfrm>
            <a:off x="1987335" y="2136726"/>
            <a:ext cx="8791575" cy="2387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it-IT" sz="8800" b="1" dirty="0"/>
              <a:t>Onde gravitazionali</a:t>
            </a:r>
          </a:p>
        </p:txBody>
      </p:sp>
      <p:pic>
        <p:nvPicPr>
          <p:cNvPr id="3" name="Immagine 2">
            <a:extLst>
              <a:ext uri="{FF2B5EF4-FFF2-40B4-BE49-F238E27FC236}">
                <a16:creationId xmlns:a16="http://schemas.microsoft.com/office/drawing/2014/main" id="{5C697B8C-3927-4609-B9FE-A05F63D30F01}"/>
              </a:ext>
            </a:extLst>
          </p:cNvPr>
          <p:cNvPicPr>
            <a:picLocks noChangeAspect="1"/>
          </p:cNvPicPr>
          <p:nvPr/>
        </p:nvPicPr>
        <p:blipFill>
          <a:blip r:embed="rId4"/>
          <a:stretch>
            <a:fillRect/>
          </a:stretch>
        </p:blipFill>
        <p:spPr>
          <a:xfrm>
            <a:off x="9680896" y="5418150"/>
            <a:ext cx="2360558" cy="1265177"/>
          </a:xfrm>
          <a:prstGeom prst="rect">
            <a:avLst/>
          </a:prstGeom>
        </p:spPr>
      </p:pic>
    </p:spTree>
    <p:extLst>
      <p:ext uri="{BB962C8B-B14F-4D97-AF65-F5344CB8AC3E}">
        <p14:creationId xmlns:p14="http://schemas.microsoft.com/office/powerpoint/2010/main" val="1560673322"/>
      </p:ext>
    </p:extLst>
  </p:cSld>
  <p:clrMapOvr>
    <a:masterClrMapping/>
  </p:clrMapOvr>
  <mc:AlternateContent xmlns:mc="http://schemas.openxmlformats.org/markup-compatibility/2006" xmlns:p14="http://schemas.microsoft.com/office/powerpoint/2010/main">
    <mc:Choice Requires="p14">
      <p:transition spd="slow" p14:dur="275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875383-7495-4377-9BF1-9AB62D5C87F7}"/>
              </a:ext>
            </a:extLst>
          </p:cNvPr>
          <p:cNvSpPr>
            <a:spLocks noGrp="1"/>
          </p:cNvSpPr>
          <p:nvPr>
            <p:ph idx="1"/>
          </p:nvPr>
        </p:nvSpPr>
        <p:spPr>
          <a:xfrm>
            <a:off x="402671" y="595187"/>
            <a:ext cx="6736360" cy="5486831"/>
          </a:xfrm>
        </p:spPr>
        <p:txBody>
          <a:bodyPr/>
          <a:lstStyle/>
          <a:p>
            <a:pPr>
              <a:buFont typeface="Wingdings" panose="05000000000000000000" pitchFamily="2" charset="2"/>
              <a:buChar char="q"/>
            </a:pPr>
            <a:r>
              <a:rPr lang="it-IT" sz="3200" b="1" dirty="0"/>
              <a:t> Cosa sono?</a:t>
            </a:r>
          </a:p>
          <a:p>
            <a:pPr marL="457200" lvl="1" indent="0">
              <a:buNone/>
            </a:pPr>
            <a:r>
              <a:rPr lang="it-IT" dirty="0"/>
              <a:t>Le </a:t>
            </a:r>
            <a:r>
              <a:rPr lang="it-IT" b="1" dirty="0"/>
              <a:t>onde gravitazionali</a:t>
            </a:r>
            <a:r>
              <a:rPr lang="it-IT" dirty="0"/>
              <a:t> sono delle perturbazioni dello spaziotempo che si propagano sotto forma di onda. Al loro passaggio le distanze fra i punti dello spazio tridimensionale si contraggono ed espandono ritmicamente, deformando la materia che incontrano. </a:t>
            </a:r>
          </a:p>
          <a:p>
            <a:pPr marL="457200" lvl="1" indent="0">
              <a:buNone/>
            </a:pPr>
            <a:endParaRPr lang="it-IT" sz="3200" b="1" dirty="0"/>
          </a:p>
          <a:p>
            <a:pPr>
              <a:buFont typeface="Wingdings" panose="05000000000000000000" pitchFamily="2" charset="2"/>
              <a:buChar char="q"/>
            </a:pPr>
            <a:r>
              <a:rPr lang="it-IT" sz="3200" b="1" dirty="0"/>
              <a:t> Da dove provengono? </a:t>
            </a:r>
          </a:p>
          <a:p>
            <a:pPr marL="457200" lvl="1" indent="0">
              <a:buNone/>
            </a:pPr>
            <a:r>
              <a:rPr lang="it-IT" dirty="0"/>
              <a:t>Si conoscono molte possibili sorgenti di onde gravitazionali, tra le quali </a:t>
            </a:r>
            <a:r>
              <a:rPr lang="it-IT" b="1" dirty="0"/>
              <a:t>sistemi binari di stelle</a:t>
            </a:r>
            <a:r>
              <a:rPr lang="it-IT" dirty="0"/>
              <a:t>, </a:t>
            </a:r>
            <a:r>
              <a:rPr lang="it-IT" b="1" dirty="0"/>
              <a:t>pulsar</a:t>
            </a:r>
            <a:r>
              <a:rPr lang="it-IT" dirty="0"/>
              <a:t>, </a:t>
            </a:r>
            <a:r>
              <a:rPr lang="it-IT" b="1" dirty="0"/>
              <a:t>esplosioni di supernove</a:t>
            </a:r>
            <a:r>
              <a:rPr lang="it-IT" dirty="0"/>
              <a:t>, </a:t>
            </a:r>
            <a:r>
              <a:rPr lang="it-IT" b="1" dirty="0"/>
              <a:t>buchi neri in vibrazione </a:t>
            </a:r>
            <a:r>
              <a:rPr lang="it-IT" dirty="0"/>
              <a:t>e </a:t>
            </a:r>
            <a:r>
              <a:rPr lang="it-IT" b="1" dirty="0"/>
              <a:t>galassie in formazione</a:t>
            </a:r>
            <a:r>
              <a:rPr lang="it-IT" dirty="0"/>
              <a:t>; per ognuna di queste fonti il tipo di segnale emesso  possiede un “timbro” caratteristico, che identifica univocamente il tipo di fonte e la causa dell'emissione. </a:t>
            </a:r>
            <a:endParaRPr lang="it-IT" sz="2800" b="1" dirty="0"/>
          </a:p>
          <a:p>
            <a:pPr marL="0" indent="0">
              <a:buNone/>
            </a:pPr>
            <a:endParaRPr lang="it-IT" dirty="0"/>
          </a:p>
        </p:txBody>
      </p:sp>
      <p:pic>
        <p:nvPicPr>
          <p:cNvPr id="4" name="Immagine 3">
            <a:extLst>
              <a:ext uri="{FF2B5EF4-FFF2-40B4-BE49-F238E27FC236}">
                <a16:creationId xmlns:a16="http://schemas.microsoft.com/office/drawing/2014/main" id="{ED8AEAB4-ED46-4E7B-A8F8-E8CF91A45F4D}"/>
              </a:ext>
            </a:extLst>
          </p:cNvPr>
          <p:cNvPicPr>
            <a:picLocks noChangeAspect="1"/>
          </p:cNvPicPr>
          <p:nvPr/>
        </p:nvPicPr>
        <p:blipFill>
          <a:blip r:embed="rId2"/>
          <a:stretch>
            <a:fillRect/>
          </a:stretch>
        </p:blipFill>
        <p:spPr>
          <a:xfrm>
            <a:off x="7650760" y="805344"/>
            <a:ext cx="4138569" cy="2327945"/>
          </a:xfrm>
          <a:prstGeom prst="rect">
            <a:avLst/>
          </a:prstGeom>
        </p:spPr>
      </p:pic>
      <p:pic>
        <p:nvPicPr>
          <p:cNvPr id="5" name="Immagine 4">
            <a:extLst>
              <a:ext uri="{FF2B5EF4-FFF2-40B4-BE49-F238E27FC236}">
                <a16:creationId xmlns:a16="http://schemas.microsoft.com/office/drawing/2014/main" id="{EE2142D2-A4F4-45DF-A57C-D05EDFF0FF10}"/>
              </a:ext>
            </a:extLst>
          </p:cNvPr>
          <p:cNvPicPr>
            <a:picLocks noChangeAspect="1"/>
          </p:cNvPicPr>
          <p:nvPr/>
        </p:nvPicPr>
        <p:blipFill>
          <a:blip r:embed="rId3"/>
          <a:stretch>
            <a:fillRect/>
          </a:stretch>
        </p:blipFill>
        <p:spPr>
          <a:xfrm>
            <a:off x="7650759" y="4005742"/>
            <a:ext cx="4138569" cy="2327945"/>
          </a:xfrm>
          <a:prstGeom prst="rect">
            <a:avLst/>
          </a:prstGeom>
        </p:spPr>
      </p:pic>
    </p:spTree>
    <p:extLst>
      <p:ext uri="{BB962C8B-B14F-4D97-AF65-F5344CB8AC3E}">
        <p14:creationId xmlns:p14="http://schemas.microsoft.com/office/powerpoint/2010/main" val="276691756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4FBDD3-C70B-4FE7-90B1-E8C6F38B0E9F}"/>
              </a:ext>
            </a:extLst>
          </p:cNvPr>
          <p:cNvSpPr>
            <a:spLocks noGrp="1"/>
          </p:cNvSpPr>
          <p:nvPr>
            <p:ph type="title"/>
          </p:nvPr>
        </p:nvSpPr>
        <p:spPr>
          <a:xfrm>
            <a:off x="895350" y="-235796"/>
            <a:ext cx="9905998" cy="1478570"/>
          </a:xfrm>
        </p:spPr>
        <p:txBody>
          <a:bodyPr>
            <a:normAutofit/>
          </a:bodyPr>
          <a:lstStyle/>
          <a:p>
            <a:r>
              <a:rPr lang="it-IT" sz="4400" b="1" dirty="0"/>
              <a:t>INTERFEROMETRO</a:t>
            </a:r>
          </a:p>
        </p:txBody>
      </p:sp>
      <p:pic>
        <p:nvPicPr>
          <p:cNvPr id="4" name="Video interferometro">
            <a:hlinkClick r:id="" action="ppaction://media"/>
            <a:extLst>
              <a:ext uri="{FF2B5EF4-FFF2-40B4-BE49-F238E27FC236}">
                <a16:creationId xmlns:a16="http://schemas.microsoft.com/office/drawing/2014/main" id="{ACC73A11-E00E-4EE6-9BBC-07A8FCB91AB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7916" y="2671833"/>
            <a:ext cx="7348756" cy="3980637"/>
          </a:xfrm>
        </p:spPr>
      </p:pic>
      <p:sp>
        <p:nvSpPr>
          <p:cNvPr id="5" name="CasellaDiTesto 4">
            <a:extLst>
              <a:ext uri="{FF2B5EF4-FFF2-40B4-BE49-F238E27FC236}">
                <a16:creationId xmlns:a16="http://schemas.microsoft.com/office/drawing/2014/main" id="{488C7CCC-439E-4FAF-9E1A-73BADC00DA21}"/>
              </a:ext>
            </a:extLst>
          </p:cNvPr>
          <p:cNvSpPr txBox="1"/>
          <p:nvPr/>
        </p:nvSpPr>
        <p:spPr>
          <a:xfrm>
            <a:off x="647699" y="902118"/>
            <a:ext cx="10401300" cy="1477328"/>
          </a:xfrm>
          <a:prstGeom prst="rect">
            <a:avLst/>
          </a:prstGeom>
          <a:noFill/>
        </p:spPr>
        <p:txBody>
          <a:bodyPr wrap="square" rtlCol="0">
            <a:spAutoFit/>
          </a:bodyPr>
          <a:lstStyle/>
          <a:p>
            <a:pPr marL="457200" indent="-457200">
              <a:buFont typeface="Wingdings" panose="05000000000000000000" pitchFamily="2" charset="2"/>
              <a:buChar char="q"/>
            </a:pPr>
            <a:r>
              <a:rPr lang="it-IT" sz="3200" b="1" dirty="0"/>
              <a:t>Che cos’è?</a:t>
            </a:r>
          </a:p>
          <a:p>
            <a:r>
              <a:rPr lang="it-IT" sz="2000" dirty="0"/>
              <a:t>	È un rivelatore basato sul principio dell'interferometria laser utilizzato per rilevare l'influenza   di onde gravitazionali della luce che si muove avanti e indietro fra masse di test.</a:t>
            </a:r>
          </a:p>
          <a:p>
            <a:pPr marL="285750" indent="-285750">
              <a:buFont typeface="Wingdings" panose="05000000000000000000" pitchFamily="2" charset="2"/>
              <a:buChar char="q"/>
            </a:pPr>
            <a:endParaRPr lang="it-IT" dirty="0"/>
          </a:p>
        </p:txBody>
      </p:sp>
      <p:sp>
        <p:nvSpPr>
          <p:cNvPr id="3" name="CasellaDiTesto 2">
            <a:extLst>
              <a:ext uri="{FF2B5EF4-FFF2-40B4-BE49-F238E27FC236}">
                <a16:creationId xmlns:a16="http://schemas.microsoft.com/office/drawing/2014/main" id="{A82ED5E5-2CC8-4376-A62A-1AAD67D055EE}"/>
              </a:ext>
            </a:extLst>
          </p:cNvPr>
          <p:cNvSpPr txBox="1"/>
          <p:nvPr/>
        </p:nvSpPr>
        <p:spPr>
          <a:xfrm>
            <a:off x="647699" y="2087058"/>
            <a:ext cx="4144162" cy="584775"/>
          </a:xfrm>
          <a:prstGeom prst="rect">
            <a:avLst/>
          </a:prstGeom>
          <a:noFill/>
        </p:spPr>
        <p:txBody>
          <a:bodyPr wrap="square" rtlCol="0">
            <a:spAutoFit/>
          </a:bodyPr>
          <a:lstStyle/>
          <a:p>
            <a:pPr marL="285750" indent="-285750">
              <a:buFont typeface="Wingdings" panose="05000000000000000000" pitchFamily="2" charset="2"/>
              <a:buChar char="q"/>
            </a:pPr>
            <a:r>
              <a:rPr lang="it-IT" sz="3200" b="1" dirty="0"/>
              <a:t>Come funziona?</a:t>
            </a:r>
          </a:p>
        </p:txBody>
      </p:sp>
    </p:spTree>
    <p:extLst>
      <p:ext uri="{BB962C8B-B14F-4D97-AF65-F5344CB8AC3E}">
        <p14:creationId xmlns:p14="http://schemas.microsoft.com/office/powerpoint/2010/main" val="3208377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433236C-5A99-456B-AE4B-3015F5B7B0CB}"/>
              </a:ext>
            </a:extLst>
          </p:cNvPr>
          <p:cNvSpPr>
            <a:spLocks noGrp="1"/>
          </p:cNvSpPr>
          <p:nvPr>
            <p:ph idx="1"/>
          </p:nvPr>
        </p:nvSpPr>
        <p:spPr>
          <a:xfrm>
            <a:off x="902970" y="297180"/>
            <a:ext cx="11380470" cy="3541714"/>
          </a:xfrm>
        </p:spPr>
        <p:txBody>
          <a:bodyPr>
            <a:normAutofit lnSpcReduction="10000"/>
          </a:bodyPr>
          <a:lstStyle/>
          <a:p>
            <a:pPr>
              <a:buFont typeface="Wingdings" panose="05000000000000000000" pitchFamily="2" charset="2"/>
              <a:buChar char="q"/>
            </a:pPr>
            <a:r>
              <a:rPr lang="it-IT" sz="3200" b="1" dirty="0">
                <a:solidFill>
                  <a:prstClr val="white"/>
                </a:solidFill>
              </a:rPr>
              <a:t> Virgo</a:t>
            </a:r>
            <a:br>
              <a:rPr lang="it-IT" sz="3200" b="1" dirty="0">
                <a:solidFill>
                  <a:prstClr val="white"/>
                </a:solidFill>
              </a:rPr>
            </a:br>
            <a:r>
              <a:rPr lang="it-IT" sz="2200" dirty="0" err="1"/>
              <a:t>Virgo</a:t>
            </a:r>
            <a:r>
              <a:rPr lang="it-IT" sz="2200" dirty="0"/>
              <a:t> è un interferometro di bracci lunghi 3 km, situato nel comune di Cascina (PI), in località Santo Stefano a Macerata. </a:t>
            </a:r>
            <a:br>
              <a:rPr lang="it-IT" sz="2200" dirty="0"/>
            </a:br>
            <a:r>
              <a:rPr lang="it-IT" sz="2200" dirty="0"/>
              <a:t>Al mondo vi sono due altri interferometri simili a Virgo: in particolare i due rivelatori LIGO a </a:t>
            </a:r>
            <a:r>
              <a:rPr lang="it-IT" sz="2200" dirty="0" err="1"/>
              <a:t>Hanforde</a:t>
            </a:r>
            <a:r>
              <a:rPr lang="it-IT" sz="2200" dirty="0"/>
              <a:t> Livingston negli Stati Uniti. </a:t>
            </a:r>
            <a:br>
              <a:rPr lang="it-IT" sz="2200" dirty="0"/>
            </a:br>
            <a:r>
              <a:rPr lang="it-IT" sz="2200" dirty="0"/>
              <a:t>Il 14 agosto alle 10.30 UTC, durante la finestra d'osservazione dall’1 al 25 agosto 2017, Virgo ha osservato per la prima volta un'onda gravitazionale proveniente dalla fusione di due buchi neri aventi 31 e 25 masse solari. </a:t>
            </a:r>
            <a:br>
              <a:rPr lang="it-IT" sz="2200" dirty="0"/>
            </a:br>
            <a:br>
              <a:rPr lang="it-IT" sz="2200" dirty="0"/>
            </a:br>
            <a:endParaRPr lang="it-IT" sz="2200" b="1" dirty="0">
              <a:solidFill>
                <a:prstClr val="white"/>
              </a:solidFill>
            </a:endParaRPr>
          </a:p>
        </p:txBody>
      </p:sp>
      <p:pic>
        <p:nvPicPr>
          <p:cNvPr id="4" name="Immagine 3">
            <a:extLst>
              <a:ext uri="{FF2B5EF4-FFF2-40B4-BE49-F238E27FC236}">
                <a16:creationId xmlns:a16="http://schemas.microsoft.com/office/drawing/2014/main" id="{C091160C-526B-4385-A842-287E17ED016B}"/>
              </a:ext>
            </a:extLst>
          </p:cNvPr>
          <p:cNvPicPr>
            <a:picLocks noChangeAspect="1"/>
          </p:cNvPicPr>
          <p:nvPr/>
        </p:nvPicPr>
        <p:blipFill>
          <a:blip r:embed="rId2"/>
          <a:stretch>
            <a:fillRect/>
          </a:stretch>
        </p:blipFill>
        <p:spPr>
          <a:xfrm>
            <a:off x="1194068" y="3121437"/>
            <a:ext cx="4503420" cy="3377565"/>
          </a:xfrm>
          <a:prstGeom prst="rect">
            <a:avLst/>
          </a:prstGeom>
        </p:spPr>
      </p:pic>
      <p:sp>
        <p:nvSpPr>
          <p:cNvPr id="5" name="CasellaDiTesto 4">
            <a:extLst>
              <a:ext uri="{FF2B5EF4-FFF2-40B4-BE49-F238E27FC236}">
                <a16:creationId xmlns:a16="http://schemas.microsoft.com/office/drawing/2014/main" id="{844BD135-82F1-419C-B1DB-111775F4218C}"/>
              </a:ext>
            </a:extLst>
          </p:cNvPr>
          <p:cNvSpPr txBox="1"/>
          <p:nvPr/>
        </p:nvSpPr>
        <p:spPr>
          <a:xfrm>
            <a:off x="5863591" y="3045936"/>
            <a:ext cx="5642820" cy="3139321"/>
          </a:xfrm>
          <a:prstGeom prst="rect">
            <a:avLst/>
          </a:prstGeom>
          <a:noFill/>
        </p:spPr>
        <p:txBody>
          <a:bodyPr wrap="square" rtlCol="0">
            <a:spAutoFit/>
          </a:bodyPr>
          <a:lstStyle/>
          <a:p>
            <a:r>
              <a:rPr lang="it-IT" sz="2000" dirty="0"/>
              <a:t>Questo evento è stato il primo osservato contemporaneamente dai tre rilevatori Virgo, LIGO Hanford e LIGO Livingston: ciò ha permesso una triangolazione molto più precisa rispetto alle precedenti rilevazioni. La rilevazione dell'evento da tre interferometri così distanti ha permesso anche lo studio della polarizzazione dell'onda gravitazionale.</a:t>
            </a:r>
          </a:p>
          <a:p>
            <a:endParaRPr lang="it-IT" sz="2000" dirty="0"/>
          </a:p>
          <a:p>
            <a:endParaRPr lang="it-IT" sz="2000" dirty="0"/>
          </a:p>
          <a:p>
            <a:endParaRPr lang="it-IT" dirty="0"/>
          </a:p>
        </p:txBody>
      </p:sp>
    </p:spTree>
    <p:extLst>
      <p:ext uri="{BB962C8B-B14F-4D97-AF65-F5344CB8AC3E}">
        <p14:creationId xmlns:p14="http://schemas.microsoft.com/office/powerpoint/2010/main" val="23509674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568B58-A1BD-43AB-A03B-CAF7A96899F0}"/>
              </a:ext>
            </a:extLst>
          </p:cNvPr>
          <p:cNvSpPr>
            <a:spLocks noGrp="1"/>
          </p:cNvSpPr>
          <p:nvPr>
            <p:ph type="title"/>
          </p:nvPr>
        </p:nvSpPr>
        <p:spPr>
          <a:xfrm>
            <a:off x="1505635" y="173381"/>
            <a:ext cx="9905998" cy="1478570"/>
          </a:xfrm>
        </p:spPr>
        <p:txBody>
          <a:bodyPr/>
          <a:lstStyle/>
          <a:p>
            <a:r>
              <a:rPr lang="it-IT" b="1" dirty="0"/>
              <a:t>Il </a:t>
            </a:r>
            <a:r>
              <a:rPr lang="it-IT" b="1" dirty="0" err="1"/>
              <a:t>superattenuatore</a:t>
            </a:r>
            <a:endParaRPr lang="it-IT" b="1" dirty="0"/>
          </a:p>
        </p:txBody>
      </p:sp>
      <p:sp>
        <p:nvSpPr>
          <p:cNvPr id="5" name="Rettangolo 4">
            <a:extLst>
              <a:ext uri="{FF2B5EF4-FFF2-40B4-BE49-F238E27FC236}">
                <a16:creationId xmlns:a16="http://schemas.microsoft.com/office/drawing/2014/main" id="{8E55F1BB-F9B9-4EC2-83DE-45B345FDB5A8}"/>
              </a:ext>
            </a:extLst>
          </p:cNvPr>
          <p:cNvSpPr/>
          <p:nvPr/>
        </p:nvSpPr>
        <p:spPr>
          <a:xfrm>
            <a:off x="3048463" y="1984363"/>
            <a:ext cx="8049282" cy="1754326"/>
          </a:xfrm>
          <a:prstGeom prst="rect">
            <a:avLst/>
          </a:prstGeom>
        </p:spPr>
        <p:txBody>
          <a:bodyPr wrap="square">
            <a:spAutoFit/>
          </a:bodyPr>
          <a:lstStyle/>
          <a:p>
            <a:r>
              <a:rPr lang="it-IT" dirty="0"/>
              <a:t>Ogni specchio di Virgo è sospeso, sotto vuoto, ad una struttura meccanica che attenua enormemente le vibrazioni sismiche. Un '</a:t>
            </a:r>
            <a:r>
              <a:rPr lang="it-IT" dirty="0" err="1"/>
              <a:t>Superattenuatore</a:t>
            </a:r>
            <a:r>
              <a:rPr lang="it-IT" dirty="0"/>
              <a:t>’ è costituito da una catena di pendoli sospesa da una piattaforma, sorretta da tre lunghe gambe flessibili, incastrate alla base: tecnicamente un pendolo invertito. In questo modo le vibrazioni sismiche a frequenze maggiori di 10 Hz vengono ridotte di oltre 1012 volte e viene molto accuratamente controllata la posizione dello specchio.</a:t>
            </a:r>
          </a:p>
        </p:txBody>
      </p:sp>
      <p:pic>
        <p:nvPicPr>
          <p:cNvPr id="6" name="Immagine 5">
            <a:extLst>
              <a:ext uri="{FF2B5EF4-FFF2-40B4-BE49-F238E27FC236}">
                <a16:creationId xmlns:a16="http://schemas.microsoft.com/office/drawing/2014/main" id="{04DBD153-351A-40D2-895A-7FDAA9958DC0}"/>
              </a:ext>
            </a:extLst>
          </p:cNvPr>
          <p:cNvPicPr>
            <a:picLocks noChangeAspect="1"/>
          </p:cNvPicPr>
          <p:nvPr/>
        </p:nvPicPr>
        <p:blipFill>
          <a:blip r:embed="rId2"/>
          <a:stretch>
            <a:fillRect/>
          </a:stretch>
        </p:blipFill>
        <p:spPr>
          <a:xfrm>
            <a:off x="835913" y="1297076"/>
            <a:ext cx="2526351" cy="4883225"/>
          </a:xfrm>
          <a:prstGeom prst="rect">
            <a:avLst/>
          </a:prstGeom>
        </p:spPr>
      </p:pic>
      <p:pic>
        <p:nvPicPr>
          <p:cNvPr id="7" name="Immagine 6">
            <a:extLst>
              <a:ext uri="{FF2B5EF4-FFF2-40B4-BE49-F238E27FC236}">
                <a16:creationId xmlns:a16="http://schemas.microsoft.com/office/drawing/2014/main" id="{309200C0-3D4A-4DA8-BD42-64780A2A389D}"/>
              </a:ext>
            </a:extLst>
          </p:cNvPr>
          <p:cNvPicPr>
            <a:picLocks noChangeAspect="1"/>
          </p:cNvPicPr>
          <p:nvPr/>
        </p:nvPicPr>
        <p:blipFill>
          <a:blip r:embed="rId3"/>
          <a:stretch>
            <a:fillRect/>
          </a:stretch>
        </p:blipFill>
        <p:spPr>
          <a:xfrm>
            <a:off x="7789644" y="3738689"/>
            <a:ext cx="3621989" cy="3119311"/>
          </a:xfrm>
          <a:prstGeom prst="rect">
            <a:avLst/>
          </a:prstGeom>
        </p:spPr>
      </p:pic>
      <p:sp>
        <p:nvSpPr>
          <p:cNvPr id="8" name="Rettangolo 7">
            <a:extLst>
              <a:ext uri="{FF2B5EF4-FFF2-40B4-BE49-F238E27FC236}">
                <a16:creationId xmlns:a16="http://schemas.microsoft.com/office/drawing/2014/main" id="{2FD8617B-24E5-41BF-BE8B-790A9DF620F0}"/>
              </a:ext>
            </a:extLst>
          </p:cNvPr>
          <p:cNvSpPr/>
          <p:nvPr/>
        </p:nvSpPr>
        <p:spPr>
          <a:xfrm>
            <a:off x="2099089" y="5493015"/>
            <a:ext cx="6479634" cy="369332"/>
          </a:xfrm>
          <a:prstGeom prst="rect">
            <a:avLst/>
          </a:prstGeom>
        </p:spPr>
        <p:txBody>
          <a:bodyPr wrap="square">
            <a:spAutoFit/>
          </a:bodyPr>
          <a:lstStyle/>
          <a:p>
            <a:pPr algn="ctr">
              <a:spcBef>
                <a:spcPct val="50000"/>
              </a:spcBef>
              <a:buFontTx/>
              <a:buNone/>
            </a:pPr>
            <a:r>
              <a:rPr lang="en-US" altLang="en-US" dirty="0" err="1"/>
              <a:t>Riduce</a:t>
            </a:r>
            <a:r>
              <a:rPr lang="en-US" altLang="en-US" dirty="0"/>
              <a:t> le </a:t>
            </a:r>
            <a:r>
              <a:rPr lang="en-US" altLang="en-US" dirty="0" err="1"/>
              <a:t>vibrazioni</a:t>
            </a:r>
            <a:r>
              <a:rPr lang="en-US" altLang="en-US" dirty="0"/>
              <a:t> </a:t>
            </a:r>
            <a:r>
              <a:rPr lang="en-US" altLang="en-US" dirty="0" err="1"/>
              <a:t>sismiche</a:t>
            </a:r>
            <a:r>
              <a:rPr lang="en-US" altLang="en-US" dirty="0"/>
              <a:t> di un </a:t>
            </a:r>
            <a:r>
              <a:rPr lang="en-US" altLang="en-US" dirty="0" err="1"/>
              <a:t>fattore</a:t>
            </a:r>
            <a:r>
              <a:rPr lang="en-US" altLang="en-US" dirty="0"/>
              <a:t> 10</a:t>
            </a:r>
            <a:r>
              <a:rPr lang="en-US" altLang="en-US" baseline="30000" dirty="0"/>
              <a:t>15</a:t>
            </a:r>
            <a:r>
              <a:rPr lang="en-US" altLang="en-US" dirty="0"/>
              <a:t> </a:t>
            </a:r>
          </a:p>
        </p:txBody>
      </p:sp>
    </p:spTree>
    <p:extLst>
      <p:ext uri="{BB962C8B-B14F-4D97-AF65-F5344CB8AC3E}">
        <p14:creationId xmlns:p14="http://schemas.microsoft.com/office/powerpoint/2010/main" val="18113337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TM03457452[[fn=Celestiale]]</Template>
  <TotalTime>84</TotalTime>
  <Words>256</Words>
  <Application>Microsoft Office PowerPoint</Application>
  <PresentationFormat>Widescreen</PresentationFormat>
  <Paragraphs>16</Paragraphs>
  <Slides>5</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vt:i4>
      </vt:variant>
    </vt:vector>
  </HeadingPairs>
  <TitlesOfParts>
    <vt:vector size="10" baseType="lpstr">
      <vt:lpstr>Arial</vt:lpstr>
      <vt:lpstr>Calibri</vt:lpstr>
      <vt:lpstr>Calibri Light</vt:lpstr>
      <vt:lpstr>Wingdings</vt:lpstr>
      <vt:lpstr>Celestiale</vt:lpstr>
      <vt:lpstr>Onde gravitazionali</vt:lpstr>
      <vt:lpstr>Presentazione standard di PowerPoint</vt:lpstr>
      <vt:lpstr>INTERFEROMETRO</vt:lpstr>
      <vt:lpstr>Presentazione standard di PowerPoint</vt:lpstr>
      <vt:lpstr>Il superattenuatore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 gravitazionali</dc:title>
  <dc:creator>lab-fisica</dc:creator>
  <cp:lastModifiedBy>lab-fisica</cp:lastModifiedBy>
  <cp:revision>14</cp:revision>
  <dcterms:created xsi:type="dcterms:W3CDTF">2019-05-04T08:00:49Z</dcterms:created>
  <dcterms:modified xsi:type="dcterms:W3CDTF">2019-05-16T11:00:48Z</dcterms:modified>
</cp:coreProperties>
</file>