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5" r:id="rId4"/>
    <p:sldId id="261" r:id="rId5"/>
    <p:sldId id="26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unno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14395-6A2D-458F-A9B0-8A71F49565C3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6E65C-423F-4A0A-9776-411B9A523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1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TAVOLA</a:t>
            </a:r>
            <a:r>
              <a:rPr lang="it-IT" baseline="0" dirty="0"/>
              <a:t> 11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DF9F-C643-4AFE-9AE7-C256D7630F1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53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82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84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5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87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96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36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5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7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42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A2C2-2FFF-4C36-A7FA-960D50F56CDD}" type="datetimeFigureOut">
              <a:rPr lang="it-IT" smtClean="0"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E97B-F91F-4BA5-8079-FE6966A1C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6706" flipH="1" flipV="1">
            <a:off x="8271974" y="3512437"/>
            <a:ext cx="1744910" cy="71796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BE0E4"/>
              </a:clrFrom>
              <a:clrTo>
                <a:srgbClr val="DBE0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7455">
            <a:off x="7803910" y="3732539"/>
            <a:ext cx="1636619" cy="11674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4" b="95498" l="10000" r="90000">
                        <a14:foregroundMark x1="56932" y1="26185" x2="58523" y2="29028"/>
                        <a14:foregroundMark x1="57273" y1="25948" x2="65227" y2="34123"/>
                        <a14:foregroundMark x1="55795" y1="23341" x2="65227" y2="37322"/>
                        <a14:foregroundMark x1="63182" y1="36493" x2="53295" y2="17891"/>
                        <a14:foregroundMark x1="74545" y1="33886" x2="67614" y2="22275"/>
                        <a14:foregroundMark x1="70682" y1="28199" x2="66364" y2="22275"/>
                        <a14:foregroundMark x1="66364" y1="23341" x2="68636" y2="29739"/>
                        <a14:foregroundMark x1="67386" y1="24289" x2="73864" y2="29265"/>
                        <a14:foregroundMark x1="46818" y1="78436" x2="46591" y2="82820"/>
                        <a14:foregroundMark x1="39091" y1="53081" x2="40341" y2="59005"/>
                        <a14:foregroundMark x1="46023" y1="48341" x2="46591" y2="57701"/>
                        <a14:foregroundMark x1="44886" y1="76303" x2="45114" y2="83531"/>
                        <a14:foregroundMark x1="53068" y1="45853" x2="54205" y2="42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8498" y="1223215"/>
            <a:ext cx="5125520" cy="49158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7667" l="10000" r="90000">
                        <a14:foregroundMark x1="52556" y1="80833" x2="52556" y2="80833"/>
                        <a14:foregroundMark x1="55778" y1="77833" x2="55778" y2="77833"/>
                        <a14:foregroundMark x1="47556" y1="80500" x2="47556" y2="80500"/>
                        <a14:foregroundMark x1="43000" y1="80000" x2="43000" y2="80000"/>
                        <a14:foregroundMark x1="48000" y1="62833" x2="48000" y2="62833"/>
                        <a14:foregroundMark x1="51222" y1="62833" x2="51222" y2="62833"/>
                        <a14:foregroundMark x1="49333" y1="62833" x2="49333" y2="62833"/>
                        <a14:foregroundMark x1="51222" y1="61833" x2="51222" y2="61833"/>
                        <a14:foregroundMark x1="63556" y1="77833" x2="63556" y2="77833"/>
                        <a14:foregroundMark x1="63444" y1="79000" x2="63444" y2="79000"/>
                        <a14:foregroundMark x1="61556" y1="82000" x2="61556" y2="82000"/>
                        <a14:foregroundMark x1="62556" y1="75167" x2="62556" y2="75167"/>
                        <a14:foregroundMark x1="62556" y1="75167" x2="62556" y2="75167"/>
                        <a14:foregroundMark x1="66667" y1="72333" x2="66667" y2="72333"/>
                        <a14:foregroundMark x1="67778" y1="71833" x2="69000" y2="73000"/>
                        <a14:foregroundMark x1="64444" y1="72333" x2="64444" y2="72333"/>
                        <a14:foregroundMark x1="64444" y1="72333" x2="64444" y2="72333"/>
                        <a14:foregroundMark x1="64000" y1="75667" x2="64000" y2="75667"/>
                        <a14:foregroundMark x1="64444" y1="74500" x2="64222" y2="80833"/>
                        <a14:foregroundMark x1="68667" y1="73667" x2="70667" y2="76000"/>
                        <a14:foregroundMark x1="56222" y1="77167" x2="51778" y2="79333"/>
                        <a14:foregroundMark x1="43333" y1="78667" x2="47556" y2="79667"/>
                        <a14:foregroundMark x1="57556" y1="81500" x2="55556" y2="81500"/>
                        <a14:foregroundMark x1="58778" y1="75167" x2="58444" y2="78667"/>
                        <a14:foregroundMark x1="30556" y1="28500" x2="31889" y2="32667"/>
                        <a14:foregroundMark x1="31889" y1="32500" x2="34111" y2="38667"/>
                        <a14:foregroundMark x1="28333" y1="14667" x2="26111" y2="18333"/>
                        <a14:foregroundMark x1="29333" y1="21833" x2="27333" y2="25833"/>
                        <a14:foregroundMark x1="28333" y1="14000" x2="27556" y2="4500"/>
                        <a14:foregroundMark x1="28889" y1="27333" x2="29333" y2="29667"/>
                        <a14:foregroundMark x1="58444" y1="74167" x2="52556" y2="77500"/>
                        <a14:foregroundMark x1="59222" y1="75500" x2="58556" y2="80000"/>
                        <a14:foregroundMark x1="49556" y1="79000" x2="42111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64" y="2166687"/>
            <a:ext cx="5773433" cy="3848955"/>
          </a:xfrm>
          <a:prstGeom prst="rect">
            <a:avLst/>
          </a:prstGeom>
        </p:spPr>
      </p:pic>
      <p:sp>
        <p:nvSpPr>
          <p:cNvPr id="17" name="Fumetto 3 16"/>
          <p:cNvSpPr/>
          <p:nvPr/>
        </p:nvSpPr>
        <p:spPr>
          <a:xfrm>
            <a:off x="2166277" y="424070"/>
            <a:ext cx="2471984" cy="1598290"/>
          </a:xfrm>
          <a:prstGeom prst="wedgeEllipseCallout">
            <a:avLst>
              <a:gd name="adj1" fmla="val -14680"/>
              <a:gd name="adj2" fmla="val 81054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n w="0"/>
                <a:solidFill>
                  <a:schemeClr val="tx1"/>
                </a:solidFill>
                <a:latin typeface="Rockwell" panose="02060603020205020403" pitchFamily="18" charset="0"/>
              </a:rPr>
              <a:t>Prova a misurare il tuo capello!</a:t>
            </a:r>
          </a:p>
        </p:txBody>
      </p:sp>
      <p:sp>
        <p:nvSpPr>
          <p:cNvPr id="18" name="Fumetto 3 17"/>
          <p:cNvSpPr/>
          <p:nvPr/>
        </p:nvSpPr>
        <p:spPr>
          <a:xfrm>
            <a:off x="5860473" y="1296502"/>
            <a:ext cx="2195542" cy="1778435"/>
          </a:xfrm>
          <a:prstGeom prst="wedgeEllipseCallout">
            <a:avLst>
              <a:gd name="adj1" fmla="val 62894"/>
              <a:gd name="adj2" fmla="val 40328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n w="0"/>
                <a:solidFill>
                  <a:schemeClr val="tx1"/>
                </a:solidFill>
                <a:latin typeface="Rockwell" panose="02060603020205020403" pitchFamily="18" charset="0"/>
              </a:rPr>
              <a:t>Ma non ci riesco, è troppo piccolo!</a:t>
            </a:r>
          </a:p>
        </p:txBody>
      </p:sp>
      <p:sp>
        <p:nvSpPr>
          <p:cNvPr id="19" name="Fumetto 3 18"/>
          <p:cNvSpPr/>
          <p:nvPr/>
        </p:nvSpPr>
        <p:spPr>
          <a:xfrm flipH="1">
            <a:off x="4184922" y="4391891"/>
            <a:ext cx="2825478" cy="1965724"/>
          </a:xfrm>
          <a:prstGeom prst="wedgeEllipseCallout">
            <a:avLst>
              <a:gd name="adj1" fmla="val 57120"/>
              <a:gd name="adj2" fmla="val -45883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Rockwell" panose="02060603020205020403" pitchFamily="18" charset="0"/>
              </a:rPr>
              <a:t>La soluzione non è semplice ma è a portata di mano! Adesso ti spiego…</a:t>
            </a:r>
          </a:p>
        </p:txBody>
      </p:sp>
    </p:spTree>
    <p:extLst>
      <p:ext uri="{BB962C8B-B14F-4D97-AF65-F5344CB8AC3E}">
        <p14:creationId xmlns:p14="http://schemas.microsoft.com/office/powerpoint/2010/main" val="12849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44" b="80278" l="19904" r="90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27334" r="9964" b="20312"/>
          <a:stretch/>
        </p:blipFill>
        <p:spPr>
          <a:xfrm>
            <a:off x="661003" y="942823"/>
            <a:ext cx="8520296" cy="46273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8" b="89767" l="6737" r="92515">
                        <a14:foregroundMark x1="35778" y1="69171" x2="35778" y2="69171"/>
                        <a14:foregroundMark x1="31737" y1="65155" x2="31737" y2="65155"/>
                        <a14:foregroundMark x1="52844" y1="67487" x2="52844" y2="67487"/>
                        <a14:foregroundMark x1="54790" y1="65026" x2="54790" y2="65026"/>
                        <a14:foregroundMark x1="58533" y1="61917" x2="49701" y2="69301"/>
                        <a14:foregroundMark x1="11377" y1="66710" x2="8832" y2="68782"/>
                        <a14:foregroundMark x1="73054" y1="57383" x2="71856" y2="67876"/>
                        <a14:foregroundMark x1="83982" y1="57772" x2="82784" y2="66710"/>
                        <a14:foregroundMark x1="90569" y1="65544" x2="92515" y2="65155"/>
                        <a14:foregroundMark x1="73054" y1="56736" x2="67365" y2="67228"/>
                        <a14:foregroundMark x1="30988" y1="67098" x2="54790" y2="69301"/>
                        <a14:foregroundMark x1="78743" y1="53497" x2="83982" y2="54404"/>
                        <a14:foregroundMark x1="58383" y1="64896" x2="63323" y2="66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39" y="3701207"/>
            <a:ext cx="2772057" cy="3206765"/>
          </a:xfrm>
          <a:prstGeom prst="rect">
            <a:avLst/>
          </a:prstGeom>
        </p:spPr>
      </p:pic>
      <p:sp>
        <p:nvSpPr>
          <p:cNvPr id="4" name="Fumetto 3 3"/>
          <p:cNvSpPr/>
          <p:nvPr/>
        </p:nvSpPr>
        <p:spPr>
          <a:xfrm>
            <a:off x="7597102" y="115956"/>
            <a:ext cx="4393388" cy="3313044"/>
          </a:xfrm>
          <a:prstGeom prst="wedgeEllipseCallout">
            <a:avLst>
              <a:gd name="adj1" fmla="val -25876"/>
              <a:gd name="adj2" fmla="val 62272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n w="3175">
                  <a:noFill/>
                </a:ln>
                <a:latin typeface="Rockwell" panose="02060603020205020403" pitchFamily="18" charset="0"/>
              </a:rPr>
              <a:t>In fisica la diffrazione è un fenomeno associato alla </a:t>
            </a:r>
            <a:r>
              <a:rPr lang="it-IT" sz="1600" dirty="0">
                <a:ln w="3175">
                  <a:noFill/>
                </a:ln>
                <a:highlight>
                  <a:srgbClr val="00FFFF"/>
                </a:highlight>
                <a:latin typeface="Rockwell" panose="02060603020205020403" pitchFamily="18" charset="0"/>
              </a:rPr>
              <a:t>deviazione della traiettoria di propagazione delle</a:t>
            </a:r>
          </a:p>
          <a:p>
            <a:pPr algn="ctr"/>
            <a:r>
              <a:rPr lang="it-IT" sz="1600" dirty="0">
                <a:ln w="3175">
                  <a:noFill/>
                </a:ln>
                <a:highlight>
                  <a:srgbClr val="00FFFF"/>
                </a:highlight>
                <a:latin typeface="Rockwell" panose="02060603020205020403" pitchFamily="18" charset="0"/>
              </a:rPr>
              <a:t>onde quando queste incontrano un ostacolo sul loro cammino</a:t>
            </a:r>
            <a:r>
              <a:rPr lang="it-IT" sz="1600" dirty="0">
                <a:ln w="3175">
                  <a:noFill/>
                </a:ln>
                <a:latin typeface="Rockwell" panose="02060603020205020403" pitchFamily="18" charset="0"/>
              </a:rPr>
              <a:t>. Succede anche per altri fenomeni che riguardano la luce come la riflessione, rifrazione,  diffusione o interferenza.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62260" y="-718169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 </a:t>
            </a:r>
            <a:endParaRPr lang="it-IT" sz="1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1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11470" r="19990"/>
          <a:stretch/>
        </p:blipFill>
        <p:spPr>
          <a:xfrm rot="5400000">
            <a:off x="2275636" y="83855"/>
            <a:ext cx="6334857" cy="65381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90" y="3991308"/>
            <a:ext cx="2375699" cy="2639124"/>
          </a:xfrm>
          <a:prstGeom prst="rect">
            <a:avLst/>
          </a:prstGeom>
        </p:spPr>
      </p:pic>
      <p:sp>
        <p:nvSpPr>
          <p:cNvPr id="11" name="Fumetto 3 10"/>
          <p:cNvSpPr/>
          <p:nvPr/>
        </p:nvSpPr>
        <p:spPr>
          <a:xfrm>
            <a:off x="8281465" y="185509"/>
            <a:ext cx="3833093" cy="3656256"/>
          </a:xfrm>
          <a:prstGeom prst="wedgeEllipseCallout">
            <a:avLst>
              <a:gd name="adj1" fmla="val -512"/>
              <a:gd name="adj2" fmla="val 6375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Bene, per l’esperimento avremo bisogno di un set up formato da: 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sz="1200" dirty="0">
                <a:highlight>
                  <a:srgbClr val="00FFFF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laser didattico verde o rosso</a:t>
            </a: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highlight>
                  <a:srgbClr val="00FFFF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banco con asta graduata</a:t>
            </a: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highlight>
                  <a:srgbClr val="00FFFF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cavalieri</a:t>
            </a: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highlight>
                  <a:srgbClr val="00FFFF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sostegno per capello</a:t>
            </a: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highlight>
                  <a:srgbClr val="00FFFF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schermo d’osservazione</a:t>
            </a: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sz="1200" dirty="0">
                <a:highlight>
                  <a:srgbClr val="00FFFF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capello</a:t>
            </a: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Inoltre avremo bisogno di: carta millimetrata, un righello e una calcolatrice.</a:t>
            </a:r>
          </a:p>
        </p:txBody>
      </p:sp>
      <p:sp>
        <p:nvSpPr>
          <p:cNvPr id="13" name="Fumetto 3 12"/>
          <p:cNvSpPr/>
          <p:nvPr/>
        </p:nvSpPr>
        <p:spPr>
          <a:xfrm>
            <a:off x="385440" y="880533"/>
            <a:ext cx="2425494" cy="1776613"/>
          </a:xfrm>
          <a:prstGeom prst="wedgeEllipseCallout">
            <a:avLst>
              <a:gd name="adj1" fmla="val 24437"/>
              <a:gd name="adj2" fmla="val 63405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Rockwell" panose="02060603020205020403" pitchFamily="18" charset="0"/>
                <a:cs typeface="Arial" panose="020B0604020202020204" pitchFamily="34" charset="0"/>
              </a:rPr>
              <a:t>Wow! Che bello! Cosa ci serve per farlo?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139" y="2792613"/>
            <a:ext cx="5263848" cy="3947886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4603709" y="3243004"/>
            <a:ext cx="275344" cy="313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sp>
        <p:nvSpPr>
          <p:cNvPr id="17" name="Ovale 16"/>
          <p:cNvSpPr/>
          <p:nvPr/>
        </p:nvSpPr>
        <p:spPr>
          <a:xfrm>
            <a:off x="3970866" y="4810540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1F1CAF54-3212-4E6E-ABF2-FAA0FA2DB8BA}"/>
              </a:ext>
            </a:extLst>
          </p:cNvPr>
          <p:cNvSpPr/>
          <p:nvPr/>
        </p:nvSpPr>
        <p:spPr>
          <a:xfrm>
            <a:off x="5535113" y="4255751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76D8FD5-CC00-4509-8026-A9D210A49076}"/>
              </a:ext>
            </a:extLst>
          </p:cNvPr>
          <p:cNvSpPr/>
          <p:nvPr/>
        </p:nvSpPr>
        <p:spPr>
          <a:xfrm>
            <a:off x="7425267" y="3285803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E6F1E99-EBBC-48E5-A77A-5A3A4954BCD3}"/>
              </a:ext>
            </a:extLst>
          </p:cNvPr>
          <p:cNvSpPr/>
          <p:nvPr/>
        </p:nvSpPr>
        <p:spPr>
          <a:xfrm>
            <a:off x="6500127" y="3778994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6298589-800F-4F6E-9A29-220611D90B30}"/>
              </a:ext>
            </a:extLst>
          </p:cNvPr>
          <p:cNvSpPr/>
          <p:nvPr/>
        </p:nvSpPr>
        <p:spPr>
          <a:xfrm>
            <a:off x="7390796" y="2275690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B5603FE-DCD2-4F1B-B405-756990875805}"/>
              </a:ext>
            </a:extLst>
          </p:cNvPr>
          <p:cNvSpPr/>
          <p:nvPr/>
        </p:nvSpPr>
        <p:spPr>
          <a:xfrm>
            <a:off x="5837611" y="2077433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58A52CB-9052-4106-83BE-50EB42C0BBA0}"/>
              </a:ext>
            </a:extLst>
          </p:cNvPr>
          <p:cNvSpPr/>
          <p:nvPr/>
        </p:nvSpPr>
        <p:spPr>
          <a:xfrm>
            <a:off x="6344755" y="2582328"/>
            <a:ext cx="296333" cy="2863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551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78" y="485383"/>
            <a:ext cx="9218814" cy="5303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0" y="3890356"/>
            <a:ext cx="2141117" cy="2696621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190273" y="346318"/>
            <a:ext cx="2966600" cy="3157977"/>
          </a:xfrm>
          <a:prstGeom prst="wedgeEllipseCallout">
            <a:avLst>
              <a:gd name="adj1" fmla="val 10040"/>
              <a:gd name="adj2" fmla="val 62211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Rockwell" panose="02060603020205020403" pitchFamily="18" charset="0"/>
              </a:rPr>
              <a:t>Questi “trattini” si chiamano </a:t>
            </a:r>
            <a:r>
              <a:rPr lang="it-IT" sz="1600" dirty="0">
                <a:highlight>
                  <a:srgbClr val="00FFFF"/>
                </a:highlight>
                <a:latin typeface="Rockwell" panose="02060603020205020403" pitchFamily="18" charset="0"/>
              </a:rPr>
              <a:t>massimi</a:t>
            </a:r>
            <a:r>
              <a:rPr lang="it-IT" sz="1600" dirty="0">
                <a:latin typeface="Rockwell" panose="02060603020205020403" pitchFamily="18" charset="0"/>
              </a:rPr>
              <a:t> e </a:t>
            </a:r>
            <a:r>
              <a:rPr lang="it-IT" sz="1600" dirty="0">
                <a:highlight>
                  <a:srgbClr val="00FFFF"/>
                </a:highlight>
                <a:latin typeface="Rockwell" panose="02060603020205020403" pitchFamily="18" charset="0"/>
              </a:rPr>
              <a:t>minim</a:t>
            </a:r>
            <a:r>
              <a:rPr lang="it-IT" sz="1600" dirty="0">
                <a:latin typeface="Rockwell" panose="02060603020205020403" pitchFamily="18" charset="0"/>
              </a:rPr>
              <a:t>i e indicano </a:t>
            </a:r>
            <a:r>
              <a:rPr lang="it-IT" sz="1600" dirty="0">
                <a:highlight>
                  <a:srgbClr val="00FFFF"/>
                </a:highlight>
                <a:latin typeface="Rockwell" panose="02060603020205020403" pitchFamily="18" charset="0"/>
              </a:rPr>
              <a:t>rispettivamente i punti di luce e i punti d’ombra</a:t>
            </a:r>
            <a:r>
              <a:rPr lang="it-IT" sz="1600" dirty="0">
                <a:latin typeface="Rockwell" panose="02060603020205020403" pitchFamily="18" charset="0"/>
              </a:rPr>
              <a:t>, in particolare </a:t>
            </a:r>
            <a:r>
              <a:rPr lang="it-IT" sz="1600" dirty="0">
                <a:highlight>
                  <a:srgbClr val="00FFFF"/>
                </a:highlight>
                <a:latin typeface="Rockwell" panose="02060603020205020403" pitchFamily="18" charset="0"/>
              </a:rPr>
              <a:t>quello più luminoso si chiama massimo centrale</a:t>
            </a:r>
            <a:r>
              <a:rPr lang="it-IT" sz="1600" dirty="0"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6" name="Fumetto 3 5"/>
          <p:cNvSpPr/>
          <p:nvPr/>
        </p:nvSpPr>
        <p:spPr>
          <a:xfrm>
            <a:off x="8936654" y="187499"/>
            <a:ext cx="2394872" cy="1654285"/>
          </a:xfrm>
          <a:prstGeom prst="wedgeEllipseCallout">
            <a:avLst>
              <a:gd name="adj1" fmla="val -18035"/>
              <a:gd name="adj2" fmla="val 71730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Rockwell" panose="02060603020205020403" pitchFamily="18" charset="0"/>
              </a:rPr>
              <a:t>Wow! E tutti questi trattini che sono?</a:t>
            </a:r>
          </a:p>
        </p:txBody>
      </p:sp>
      <p:sp>
        <p:nvSpPr>
          <p:cNvPr id="7" name="Fumetto 3 6"/>
          <p:cNvSpPr/>
          <p:nvPr/>
        </p:nvSpPr>
        <p:spPr>
          <a:xfrm>
            <a:off x="3261135" y="4410211"/>
            <a:ext cx="3560678" cy="2313599"/>
          </a:xfrm>
          <a:prstGeom prst="wedgeEllipseCallout">
            <a:avLst>
              <a:gd name="adj1" fmla="val -55195"/>
              <a:gd name="adj2" fmla="val -29732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2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Rockwell" panose="02060603020205020403" pitchFamily="18" charset="0"/>
              </a:rPr>
              <a:t>Segneremo sulla carta millimetrata</a:t>
            </a:r>
          </a:p>
          <a:p>
            <a:pPr lvl="0" algn="ctr"/>
            <a:r>
              <a:rPr lang="it-IT" sz="1600" dirty="0">
                <a:solidFill>
                  <a:prstClr val="black"/>
                </a:solidFill>
                <a:latin typeface="Rockwell" panose="02060603020205020403" pitchFamily="18" charset="0"/>
              </a:rPr>
              <a:t>la distanza tra due minimi che rappresenta il nostro</a:t>
            </a:r>
            <a:r>
              <a:rPr lang="it-IT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it-IT" b="1" i="1" dirty="0">
                <a:solidFill>
                  <a:prstClr val="black"/>
                </a:solidFill>
                <a:highlight>
                  <a:srgbClr val="00FFFF"/>
                </a:highlight>
                <a:latin typeface="Rockwell" panose="02060603020205020403" pitchFamily="18" charset="0"/>
              </a:rPr>
              <a:t>∆y</a:t>
            </a:r>
            <a:r>
              <a:rPr lang="it-IT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Rockwell" panose="02060603020205020403" pitchFamily="18" charset="0"/>
              </a:rPr>
              <a:t>nella formula per misurare lo spessore.</a:t>
            </a:r>
          </a:p>
        </p:txBody>
      </p:sp>
      <p:pic>
        <p:nvPicPr>
          <p:cNvPr id="8" name="Picture 6" descr="Risultati immagini per dee dee png">
            <a:extLst>
              <a:ext uri="{FF2B5EF4-FFF2-40B4-BE49-F238E27FC236}">
                <a16:creationId xmlns:a16="http://schemas.microsoft.com/office/drawing/2014/main" id="{1FCF85DE-EB1F-473C-8524-A609064B0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68" b="90895" l="25000" r="95000">
                        <a14:foregroundMark x1="62381" y1="38978" x2="55952" y2="36102"/>
                        <a14:foregroundMark x1="55952" y1="36102" x2="66667" y2="38818"/>
                        <a14:foregroundMark x1="30952" y1="33706" x2="30952" y2="33706"/>
                        <a14:foregroundMark x1="28214" y1="35144" x2="28214" y2="35144"/>
                        <a14:foregroundMark x1="25714" y1="35623" x2="25714" y2="35623"/>
                        <a14:foregroundMark x1="74286" y1="41853" x2="74286" y2="41853"/>
                        <a14:foregroundMark x1="73929" y1="39936" x2="73929" y2="38498"/>
                        <a14:foregroundMark x1="66310" y1="53355" x2="66667" y2="60383"/>
                        <a14:foregroundMark x1="67738" y1="65815" x2="68690" y2="73482"/>
                        <a14:foregroundMark x1="69286" y1="84026" x2="72143" y2="87220"/>
                        <a14:foregroundMark x1="69643" y1="90895" x2="69643" y2="90895"/>
                        <a14:foregroundMark x1="69048" y1="89617" x2="69048" y2="89617"/>
                        <a14:foregroundMark x1="60714" y1="8307" x2="60714" y2="8307"/>
                        <a14:foregroundMark x1="67381" y1="61821" x2="67976" y2="64058"/>
                        <a14:foregroundMark x1="89405" y1="7827" x2="89405" y2="7827"/>
                        <a14:foregroundMark x1="92976" y1="14217" x2="92976" y2="14217"/>
                        <a14:foregroundMark x1="94286" y1="23642" x2="94286" y2="23642"/>
                        <a14:foregroundMark x1="95000" y1="13898" x2="95000" y2="1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6" b="5116"/>
          <a:stretch/>
        </p:blipFill>
        <p:spPr bwMode="auto">
          <a:xfrm rot="20974135" flipH="1">
            <a:off x="7023333" y="1698125"/>
            <a:ext cx="5211853" cy="51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5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007">
            <a:off x="8794972" y="2772254"/>
            <a:ext cx="1186917" cy="15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xter Showing His Blood Group To Dee Dee">
            <a:extLst>
              <a:ext uri="{FF2B5EF4-FFF2-40B4-BE49-F238E27FC236}">
                <a16:creationId xmlns:a16="http://schemas.microsoft.com/office/drawing/2014/main" id="{69B97676-B739-4AF6-9E2B-E10772BA2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94" b="98711" l="44167" r="99000">
                        <a14:foregroundMark x1="73167" y1="86924" x2="73833" y2="86924"/>
                        <a14:foregroundMark x1="67833" y1="87293" x2="75667" y2="86372"/>
                        <a14:foregroundMark x1="62167" y1="86740" x2="71833" y2="89687"/>
                        <a14:foregroundMark x1="77667" y1="90055" x2="81667" y2="85635"/>
                        <a14:foregroundMark x1="86333" y1="85635" x2="88667" y2="84715"/>
                        <a14:foregroundMark x1="93500" y1="83610" x2="94667" y2="83241"/>
                        <a14:foregroundMark x1="97000" y1="83241" x2="97667" y2="83241"/>
                        <a14:foregroundMark x1="70500" y1="90608" x2="68500" y2="95396"/>
                        <a14:foregroundMark x1="76167" y1="84530" x2="77000" y2="88029"/>
                        <a14:foregroundMark x1="76667" y1="97053" x2="76667" y2="97053"/>
                        <a14:foregroundMark x1="61500" y1="96317" x2="61500" y2="96317"/>
                        <a14:foregroundMark x1="78667" y1="98711" x2="78667" y2="98711"/>
                        <a14:foregroundMark x1="57167" y1="58379" x2="59333" y2="62247"/>
                        <a14:foregroundMark x1="59833" y1="63720" x2="59833" y2="63720"/>
                        <a14:foregroundMark x1="98333" y1="87293" x2="98333" y2="87293"/>
                        <a14:foregroundMark x1="99000" y1="82505" x2="99000" y2="82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17" t="37302"/>
          <a:stretch/>
        </p:blipFill>
        <p:spPr bwMode="auto">
          <a:xfrm rot="189418">
            <a:off x="8120619" y="2862991"/>
            <a:ext cx="3918061" cy="36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683115"/>
            <a:ext cx="8167715" cy="55580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37053"/>
              </p:ext>
            </p:extLst>
          </p:nvPr>
        </p:nvGraphicFramePr>
        <p:xfrm>
          <a:off x="1248230" y="1347946"/>
          <a:ext cx="6560457" cy="128460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32918">
                  <a:extLst>
                    <a:ext uri="{9D8B030D-6E8A-4147-A177-3AD203B41FA5}">
                      <a16:colId xmlns:a16="http://schemas.microsoft.com/office/drawing/2014/main" val="960876592"/>
                    </a:ext>
                  </a:extLst>
                </a:gridCol>
                <a:gridCol w="948728">
                  <a:extLst>
                    <a:ext uri="{9D8B030D-6E8A-4147-A177-3AD203B41FA5}">
                      <a16:colId xmlns:a16="http://schemas.microsoft.com/office/drawing/2014/main" val="2322565673"/>
                    </a:ext>
                  </a:extLst>
                </a:gridCol>
                <a:gridCol w="932918">
                  <a:extLst>
                    <a:ext uri="{9D8B030D-6E8A-4147-A177-3AD203B41FA5}">
                      <a16:colId xmlns:a16="http://schemas.microsoft.com/office/drawing/2014/main" val="2633004629"/>
                    </a:ext>
                  </a:extLst>
                </a:gridCol>
                <a:gridCol w="901291">
                  <a:extLst>
                    <a:ext uri="{9D8B030D-6E8A-4147-A177-3AD203B41FA5}">
                      <a16:colId xmlns:a16="http://schemas.microsoft.com/office/drawing/2014/main" val="3913102738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2857993222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1501385944"/>
                    </a:ext>
                  </a:extLst>
                </a:gridCol>
                <a:gridCol w="948728">
                  <a:extLst>
                    <a:ext uri="{9D8B030D-6E8A-4147-A177-3AD203B41FA5}">
                      <a16:colId xmlns:a16="http://schemas.microsoft.com/office/drawing/2014/main" val="342473580"/>
                    </a:ext>
                  </a:extLst>
                </a:gridCol>
              </a:tblGrid>
              <a:tr h="2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 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λ(m)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Δy</a:t>
                      </a:r>
                      <a:r>
                        <a:rPr lang="it-IT" sz="1100" dirty="0">
                          <a:effectLst/>
                        </a:rPr>
                        <a:t> 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tgθ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senθ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2193178336"/>
                  </a:ext>
                </a:extLst>
              </a:tr>
              <a:tr h="2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0,685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0,008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0,00583942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0,00583935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0,00583932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3741239255"/>
                  </a:ext>
                </a:extLst>
              </a:tr>
              <a:tr h="2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0,016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0,01167883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0,0116783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0,01167804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3215599540"/>
                  </a:ext>
                </a:extLst>
              </a:tr>
              <a:tr h="2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0,01751825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0,01751646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0,01751556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769781398"/>
                  </a:ext>
                </a:extLst>
              </a:tr>
              <a:tr h="2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4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0,033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0,02408759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0,02408293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0,02408061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269224092"/>
                  </a:ext>
                </a:extLst>
              </a:tr>
              <a:tr h="2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0,04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0,02919708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0,02918879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0,02918464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3460744139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29486"/>
              </p:ext>
            </p:extLst>
          </p:nvPr>
        </p:nvGraphicFramePr>
        <p:xfrm>
          <a:off x="1248229" y="2786697"/>
          <a:ext cx="6560456" cy="128460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50901">
                  <a:extLst>
                    <a:ext uri="{9D8B030D-6E8A-4147-A177-3AD203B41FA5}">
                      <a16:colId xmlns:a16="http://schemas.microsoft.com/office/drawing/2014/main" val="1432853749"/>
                    </a:ext>
                  </a:extLst>
                </a:gridCol>
                <a:gridCol w="934537">
                  <a:extLst>
                    <a:ext uri="{9D8B030D-6E8A-4147-A177-3AD203B41FA5}">
                      <a16:colId xmlns:a16="http://schemas.microsoft.com/office/drawing/2014/main" val="3172684936"/>
                    </a:ext>
                  </a:extLst>
                </a:gridCol>
                <a:gridCol w="919729">
                  <a:extLst>
                    <a:ext uri="{9D8B030D-6E8A-4147-A177-3AD203B41FA5}">
                      <a16:colId xmlns:a16="http://schemas.microsoft.com/office/drawing/2014/main" val="1786717010"/>
                    </a:ext>
                  </a:extLst>
                </a:gridCol>
                <a:gridCol w="935314">
                  <a:extLst>
                    <a:ext uri="{9D8B030D-6E8A-4147-A177-3AD203B41FA5}">
                      <a16:colId xmlns:a16="http://schemas.microsoft.com/office/drawing/2014/main" val="1682548842"/>
                    </a:ext>
                  </a:extLst>
                </a:gridCol>
                <a:gridCol w="950901">
                  <a:extLst>
                    <a:ext uri="{9D8B030D-6E8A-4147-A177-3AD203B41FA5}">
                      <a16:colId xmlns:a16="http://schemas.microsoft.com/office/drawing/2014/main" val="1442985561"/>
                    </a:ext>
                  </a:extLst>
                </a:gridCol>
                <a:gridCol w="934537">
                  <a:extLst>
                    <a:ext uri="{9D8B030D-6E8A-4147-A177-3AD203B41FA5}">
                      <a16:colId xmlns:a16="http://schemas.microsoft.com/office/drawing/2014/main" val="2219973077"/>
                    </a:ext>
                  </a:extLst>
                </a:gridCol>
                <a:gridCol w="934537">
                  <a:extLst>
                    <a:ext uri="{9D8B030D-6E8A-4147-A177-3AD203B41FA5}">
                      <a16:colId xmlns:a16="http://schemas.microsoft.com/office/drawing/2014/main" val="3097376999"/>
                    </a:ext>
                  </a:extLst>
                </a:gridCol>
              </a:tblGrid>
              <a:tr h="228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 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λ(m)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Δy</a:t>
                      </a:r>
                      <a:r>
                        <a:rPr lang="it-IT" sz="1100" dirty="0">
                          <a:effectLst/>
                        </a:rPr>
                        <a:t> 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tgθ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senθ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2359530974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0,835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0,00538922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0,00538917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0,00538914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191713215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0,018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0,01077844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0,01077803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0,01077782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497404529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0,028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0,01676647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0,0167649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0,01676411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2260602946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4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0,037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0,02215569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0,02215206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0,02215025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627601524"/>
                  </a:ext>
                </a:extLst>
              </a:tr>
              <a:tr h="21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0,046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0,02754491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0,02753795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0,02753447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234224449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36006"/>
              </p:ext>
            </p:extLst>
          </p:nvPr>
        </p:nvGraphicFramePr>
        <p:xfrm>
          <a:off x="1248230" y="4225447"/>
          <a:ext cx="6560455" cy="128460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55329">
                  <a:extLst>
                    <a:ext uri="{9D8B030D-6E8A-4147-A177-3AD203B41FA5}">
                      <a16:colId xmlns:a16="http://schemas.microsoft.com/office/drawing/2014/main" val="2494060307"/>
                    </a:ext>
                  </a:extLst>
                </a:gridCol>
                <a:gridCol w="938886">
                  <a:extLst>
                    <a:ext uri="{9D8B030D-6E8A-4147-A177-3AD203B41FA5}">
                      <a16:colId xmlns:a16="http://schemas.microsoft.com/office/drawing/2014/main" val="3451480035"/>
                    </a:ext>
                  </a:extLst>
                </a:gridCol>
                <a:gridCol w="924007">
                  <a:extLst>
                    <a:ext uri="{9D8B030D-6E8A-4147-A177-3AD203B41FA5}">
                      <a16:colId xmlns:a16="http://schemas.microsoft.com/office/drawing/2014/main" val="3506143597"/>
                    </a:ext>
                  </a:extLst>
                </a:gridCol>
                <a:gridCol w="924007">
                  <a:extLst>
                    <a:ext uri="{9D8B030D-6E8A-4147-A177-3AD203B41FA5}">
                      <a16:colId xmlns:a16="http://schemas.microsoft.com/office/drawing/2014/main" val="1826022790"/>
                    </a:ext>
                  </a:extLst>
                </a:gridCol>
                <a:gridCol w="938886">
                  <a:extLst>
                    <a:ext uri="{9D8B030D-6E8A-4147-A177-3AD203B41FA5}">
                      <a16:colId xmlns:a16="http://schemas.microsoft.com/office/drawing/2014/main" val="3487258773"/>
                    </a:ext>
                  </a:extLst>
                </a:gridCol>
                <a:gridCol w="913925">
                  <a:extLst>
                    <a:ext uri="{9D8B030D-6E8A-4147-A177-3AD203B41FA5}">
                      <a16:colId xmlns:a16="http://schemas.microsoft.com/office/drawing/2014/main" val="1256351099"/>
                    </a:ext>
                  </a:extLst>
                </a:gridCol>
                <a:gridCol w="965415">
                  <a:extLst>
                    <a:ext uri="{9D8B030D-6E8A-4147-A177-3AD203B41FA5}">
                      <a16:colId xmlns:a16="http://schemas.microsoft.com/office/drawing/2014/main" val="531332264"/>
                    </a:ext>
                  </a:extLst>
                </a:gridCol>
              </a:tblGrid>
              <a:tr h="21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 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λ(m)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Δy</a:t>
                      </a:r>
                      <a:r>
                        <a:rPr lang="it-IT" sz="1100" dirty="0">
                          <a:effectLst/>
                        </a:rPr>
                        <a:t> (m)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tgθ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senθ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479606036"/>
                  </a:ext>
                </a:extLst>
              </a:tr>
              <a:tr h="198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0,285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0,009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0,01578947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0,01578816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0,01578751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4185059708"/>
                  </a:ext>
                </a:extLst>
              </a:tr>
              <a:tr h="21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0,013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0,02280702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0,02280306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0,02280109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1693434953"/>
                  </a:ext>
                </a:extLst>
              </a:tr>
              <a:tr h="21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0,00000065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0,016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0,02807018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0,02806281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0,02805912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735978703"/>
                  </a:ext>
                </a:extLst>
              </a:tr>
              <a:tr h="21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0,03508772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0,03507333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0,03506614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3098006946"/>
                  </a:ext>
                </a:extLst>
              </a:tr>
              <a:tr h="21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0,00000065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5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0,024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0,04210526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0,04208041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0,04206799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0" marB="0" anchor="b"/>
                </a:tc>
                <a:extLst>
                  <a:ext uri="{0D108BD9-81ED-4DB2-BD59-A6C34878D82A}">
                    <a16:rowId xmlns:a16="http://schemas.microsoft.com/office/drawing/2014/main" val="1686305608"/>
                  </a:ext>
                </a:extLst>
              </a:tr>
            </a:tbl>
          </a:graphicData>
        </a:graphic>
      </p:graphicFrame>
      <p:sp>
        <p:nvSpPr>
          <p:cNvPr id="7" name="Fumetto 3 6"/>
          <p:cNvSpPr/>
          <p:nvPr/>
        </p:nvSpPr>
        <p:spPr>
          <a:xfrm>
            <a:off x="8298874" y="187918"/>
            <a:ext cx="3735792" cy="2902752"/>
          </a:xfrm>
          <a:prstGeom prst="wedgeEllipseCallout">
            <a:avLst>
              <a:gd name="adj1" fmla="val 13654"/>
              <a:gd name="adj2" fmla="val 692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Rockwell" panose="02060603020205020403" pitchFamily="18" charset="0"/>
              </a:rPr>
              <a:t>Scopriamo che la posizione dei minimi corrisponde a una differenza di cammino di mezza lunghezza d’onda, quindi vale la relazione </a:t>
            </a:r>
            <a:r>
              <a:rPr lang="it-IT" b="1" i="1" dirty="0" err="1">
                <a:solidFill>
                  <a:schemeClr val="tx1"/>
                </a:solidFill>
                <a:highlight>
                  <a:srgbClr val="00FFFF"/>
                </a:highlight>
                <a:latin typeface="Rockwell" panose="02060603020205020403" pitchFamily="18" charset="0"/>
              </a:rPr>
              <a:t>dsinθ</a:t>
            </a:r>
            <a:r>
              <a:rPr lang="it-IT" b="1" i="1" dirty="0">
                <a:solidFill>
                  <a:schemeClr val="tx1"/>
                </a:solidFill>
                <a:highlight>
                  <a:srgbClr val="00FFFF"/>
                </a:highlight>
                <a:latin typeface="Rockwell" panose="02060603020205020403" pitchFamily="18" charset="0"/>
              </a:rPr>
              <a:t> = </a:t>
            </a:r>
            <a:r>
              <a:rPr lang="it-IT" b="1" i="1" dirty="0" err="1">
                <a:solidFill>
                  <a:schemeClr val="tx1"/>
                </a:solidFill>
                <a:highlight>
                  <a:srgbClr val="00FFFF"/>
                </a:highlight>
                <a:latin typeface="Rockwell" panose="02060603020205020403" pitchFamily="18" charset="0"/>
              </a:rPr>
              <a:t>mλ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Rockwell" panose="02060603020205020403" pitchFamily="18" charset="0"/>
              </a:rPr>
              <a:t>dove </a:t>
            </a:r>
            <a:r>
              <a:rPr lang="it-IT" b="1" i="1" dirty="0">
                <a:solidFill>
                  <a:schemeClr val="tx1"/>
                </a:solidFill>
                <a:highlight>
                  <a:srgbClr val="00FFFF"/>
                </a:highlight>
                <a:latin typeface="Rockwell" panose="02060603020205020403" pitchFamily="18" charset="0"/>
              </a:rPr>
              <a:t>θ</a:t>
            </a:r>
            <a:r>
              <a:rPr lang="it-IT" sz="16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indica l’angolo interessato </a:t>
            </a:r>
            <a:r>
              <a:rPr lang="it-IT" sz="1600" dirty="0">
                <a:solidFill>
                  <a:schemeClr val="tx1"/>
                </a:solidFill>
                <a:latin typeface="Rockwell" panose="02060603020205020403" pitchFamily="18" charset="0"/>
              </a:rPr>
              <a:t>e</a:t>
            </a:r>
            <a:r>
              <a:rPr lang="it-IT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it-IT" b="1" i="1" dirty="0">
                <a:solidFill>
                  <a:schemeClr val="tx1"/>
                </a:solidFill>
                <a:highlight>
                  <a:srgbClr val="00FFFF"/>
                </a:highlight>
                <a:latin typeface="Rockwell" panose="02060603020205020403" pitchFamily="18" charset="0"/>
              </a:rPr>
              <a:t>λ</a:t>
            </a:r>
            <a:r>
              <a:rPr lang="it-IT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Rockwell" panose="02060603020205020403" pitchFamily="18" charset="0"/>
              </a:rPr>
              <a:t>la lunghezza d’onda del laser.</a:t>
            </a:r>
          </a:p>
          <a:p>
            <a:pPr algn="ctr"/>
            <a:endParaRPr lang="it-IT" sz="1286" dirty="0"/>
          </a:p>
        </p:txBody>
      </p:sp>
    </p:spTree>
    <p:extLst>
      <p:ext uri="{BB962C8B-B14F-4D97-AF65-F5344CB8AC3E}">
        <p14:creationId xmlns:p14="http://schemas.microsoft.com/office/powerpoint/2010/main" val="35170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410</Words>
  <Application>Microsoft Office PowerPoint</Application>
  <PresentationFormat>Widescreen</PresentationFormat>
  <Paragraphs>157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Rockwell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Teresa</cp:lastModifiedBy>
  <cp:revision>52</cp:revision>
  <dcterms:created xsi:type="dcterms:W3CDTF">2019-04-16T11:10:17Z</dcterms:created>
  <dcterms:modified xsi:type="dcterms:W3CDTF">2019-05-20T15:23:23Z</dcterms:modified>
</cp:coreProperties>
</file>