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sldIdLst>
    <p:sldId id="256" r:id="rId2"/>
    <p:sldId id="257" r:id="rId3"/>
    <p:sldId id="258" r:id="rId4"/>
    <p:sldId id="271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0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9BC9E-957B-2347-9F0B-F850607F356D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514F1CF-3B21-7243-B5E0-4843BC5123FE}">
      <dgm:prSet phldrT="[Testo]"/>
      <dgm:spPr/>
      <dgm:t>
        <a:bodyPr/>
        <a:lstStyle/>
        <a:p>
          <a:r>
            <a:rPr lang="it-IT" dirty="0" smtClean="0"/>
            <a:t>Analisi STATISTICA</a:t>
          </a:r>
          <a:endParaRPr lang="it-IT" dirty="0"/>
        </a:p>
      </dgm:t>
    </dgm:pt>
    <dgm:pt modelId="{989B23BD-75D8-DB4D-9B66-550A9F315DD7}" type="parTrans" cxnId="{72664055-6841-F447-A082-AA076A354E4F}">
      <dgm:prSet/>
      <dgm:spPr/>
      <dgm:t>
        <a:bodyPr/>
        <a:lstStyle/>
        <a:p>
          <a:endParaRPr lang="it-IT"/>
        </a:p>
      </dgm:t>
    </dgm:pt>
    <dgm:pt modelId="{1D9F87E7-F2A6-4748-8A5E-D2C1C6163AFE}" type="sibTrans" cxnId="{72664055-6841-F447-A082-AA076A354E4F}">
      <dgm:prSet/>
      <dgm:spPr/>
      <dgm:t>
        <a:bodyPr/>
        <a:lstStyle/>
        <a:p>
          <a:endParaRPr lang="it-IT"/>
        </a:p>
      </dgm:t>
    </dgm:pt>
    <dgm:pt modelId="{19D1C73F-45AB-C346-9A5C-88977575268D}">
      <dgm:prSet phldrT="[Testo]"/>
      <dgm:spPr/>
      <dgm:t>
        <a:bodyPr/>
        <a:lstStyle/>
        <a:p>
          <a:r>
            <a:rPr lang="it-IT" dirty="0" smtClean="0"/>
            <a:t>MISURE GAS RADON</a:t>
          </a:r>
          <a:endParaRPr lang="it-IT" dirty="0"/>
        </a:p>
      </dgm:t>
    </dgm:pt>
    <dgm:pt modelId="{414A3CA8-D504-0D49-A2E6-08F101FC8A17}" type="parTrans" cxnId="{D39A3EBB-A3FF-214A-8517-9E1183922F9C}">
      <dgm:prSet/>
      <dgm:spPr/>
      <dgm:t>
        <a:bodyPr/>
        <a:lstStyle/>
        <a:p>
          <a:endParaRPr lang="it-IT"/>
        </a:p>
      </dgm:t>
    </dgm:pt>
    <dgm:pt modelId="{528ED5DB-9408-3742-B9AD-A802FE99F36E}" type="sibTrans" cxnId="{D39A3EBB-A3FF-214A-8517-9E1183922F9C}">
      <dgm:prSet/>
      <dgm:spPr/>
      <dgm:t>
        <a:bodyPr/>
        <a:lstStyle/>
        <a:p>
          <a:endParaRPr lang="it-IT"/>
        </a:p>
      </dgm:t>
    </dgm:pt>
    <dgm:pt modelId="{7C941280-AABB-D744-A5E1-891AD96E818D}">
      <dgm:prSet phldrT="[Testo]"/>
      <dgm:spPr/>
      <dgm:t>
        <a:bodyPr/>
        <a:lstStyle/>
        <a:p>
          <a:r>
            <a:rPr lang="it-IT" dirty="0" smtClean="0"/>
            <a:t>PERCEZIONE DEL RISCHIO</a:t>
          </a:r>
          <a:endParaRPr lang="it-IT" dirty="0"/>
        </a:p>
      </dgm:t>
    </dgm:pt>
    <dgm:pt modelId="{E150A299-6644-EF42-8D8F-E01DC610BD8E}" type="parTrans" cxnId="{025CF9F4-E4BB-8D46-872E-FEC7B5BBC2E2}">
      <dgm:prSet/>
      <dgm:spPr/>
      <dgm:t>
        <a:bodyPr/>
        <a:lstStyle/>
        <a:p>
          <a:endParaRPr lang="it-IT"/>
        </a:p>
      </dgm:t>
    </dgm:pt>
    <dgm:pt modelId="{14DED266-DBAB-8340-900C-C6F0AA2B6A47}" type="sibTrans" cxnId="{025CF9F4-E4BB-8D46-872E-FEC7B5BBC2E2}">
      <dgm:prSet/>
      <dgm:spPr/>
      <dgm:t>
        <a:bodyPr/>
        <a:lstStyle/>
        <a:p>
          <a:endParaRPr lang="it-IT"/>
        </a:p>
      </dgm:t>
    </dgm:pt>
    <dgm:pt modelId="{33848913-BF65-4242-8570-A0566186AAC4}" type="pres">
      <dgm:prSet presAssocID="{D699BC9E-957B-2347-9F0B-F850607F356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B1FABBF-0492-E045-928A-9AADE3B757FF}" type="pres">
      <dgm:prSet presAssocID="{3514F1CF-3B21-7243-B5E0-4843BC5123FE}" presName="singleCycle" presStyleCnt="0"/>
      <dgm:spPr/>
    </dgm:pt>
    <dgm:pt modelId="{7169B244-7FE8-6A42-8F28-F6D93D839C16}" type="pres">
      <dgm:prSet presAssocID="{3514F1CF-3B21-7243-B5E0-4843BC5123FE}" presName="singleCenter" presStyleLbl="node1" presStyleIdx="0" presStyleCnt="3" custScaleY="66664" custLinFactNeighborX="6040" custLinFactNeighborY="-50074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A56EB81A-1BC8-444B-B1F6-BE22AC70ED58}" type="pres">
      <dgm:prSet presAssocID="{414A3CA8-D504-0D49-A2E6-08F101FC8A17}" presName="Name56" presStyleLbl="parChTrans1D2" presStyleIdx="0" presStyleCnt="2"/>
      <dgm:spPr/>
    </dgm:pt>
    <dgm:pt modelId="{A0A716E5-D59E-8341-B847-7A997D56EA96}" type="pres">
      <dgm:prSet presAssocID="{19D1C73F-45AB-C346-9A5C-88977575268D}" presName="text0" presStyleLbl="node1" presStyleIdx="1" presStyleCnt="3" custRadScaleRad="181585" custRadScaleInc="-70632">
        <dgm:presLayoutVars>
          <dgm:bulletEnabled val="1"/>
        </dgm:presLayoutVars>
      </dgm:prSet>
      <dgm:spPr/>
    </dgm:pt>
    <dgm:pt modelId="{B7690D8C-99FE-8C47-8248-CF438191493A}" type="pres">
      <dgm:prSet presAssocID="{E150A299-6644-EF42-8D8F-E01DC610BD8E}" presName="Name56" presStyleLbl="parChTrans1D2" presStyleIdx="1" presStyleCnt="2"/>
      <dgm:spPr/>
    </dgm:pt>
    <dgm:pt modelId="{D8D756AD-739F-BC4F-BEC9-6C5718D76037}" type="pres">
      <dgm:prSet presAssocID="{7C941280-AABB-D744-A5E1-891AD96E818D}" presName="text0" presStyleLbl="node1" presStyleIdx="2" presStyleCnt="3" custRadScaleRad="201710" custRadScaleInc="-128396">
        <dgm:presLayoutVars>
          <dgm:bulletEnabled val="1"/>
        </dgm:presLayoutVars>
      </dgm:prSet>
      <dgm:spPr/>
    </dgm:pt>
  </dgm:ptLst>
  <dgm:cxnLst>
    <dgm:cxn modelId="{D39A3EBB-A3FF-214A-8517-9E1183922F9C}" srcId="{3514F1CF-3B21-7243-B5E0-4843BC5123FE}" destId="{19D1C73F-45AB-C346-9A5C-88977575268D}" srcOrd="0" destOrd="0" parTransId="{414A3CA8-D504-0D49-A2E6-08F101FC8A17}" sibTransId="{528ED5DB-9408-3742-B9AD-A802FE99F36E}"/>
    <dgm:cxn modelId="{1DE0CB8C-0C6C-AC49-B13C-7D5FCB752613}" type="presOf" srcId="{E150A299-6644-EF42-8D8F-E01DC610BD8E}" destId="{B7690D8C-99FE-8C47-8248-CF438191493A}" srcOrd="0" destOrd="0" presId="urn:microsoft.com/office/officeart/2008/layout/RadialCluster"/>
    <dgm:cxn modelId="{5DC96FB7-AB4B-D64B-8A37-E3E1FA549204}" type="presOf" srcId="{D699BC9E-957B-2347-9F0B-F850607F356D}" destId="{33848913-BF65-4242-8570-A0566186AAC4}" srcOrd="0" destOrd="0" presId="urn:microsoft.com/office/officeart/2008/layout/RadialCluster"/>
    <dgm:cxn modelId="{8689EF1D-4710-8C49-ADCD-BE2E85E8667C}" type="presOf" srcId="{7C941280-AABB-D744-A5E1-891AD96E818D}" destId="{D8D756AD-739F-BC4F-BEC9-6C5718D76037}" srcOrd="0" destOrd="0" presId="urn:microsoft.com/office/officeart/2008/layout/RadialCluster"/>
    <dgm:cxn modelId="{025CF9F4-E4BB-8D46-872E-FEC7B5BBC2E2}" srcId="{3514F1CF-3B21-7243-B5E0-4843BC5123FE}" destId="{7C941280-AABB-D744-A5E1-891AD96E818D}" srcOrd="1" destOrd="0" parTransId="{E150A299-6644-EF42-8D8F-E01DC610BD8E}" sibTransId="{14DED266-DBAB-8340-900C-C6F0AA2B6A47}"/>
    <dgm:cxn modelId="{8191B8AB-25A0-9647-96DE-D85A74537893}" type="presOf" srcId="{414A3CA8-D504-0D49-A2E6-08F101FC8A17}" destId="{A56EB81A-1BC8-444B-B1F6-BE22AC70ED58}" srcOrd="0" destOrd="0" presId="urn:microsoft.com/office/officeart/2008/layout/RadialCluster"/>
    <dgm:cxn modelId="{75D567DB-3907-4641-9FAD-2B457EDE8F25}" type="presOf" srcId="{19D1C73F-45AB-C346-9A5C-88977575268D}" destId="{A0A716E5-D59E-8341-B847-7A997D56EA96}" srcOrd="0" destOrd="0" presId="urn:microsoft.com/office/officeart/2008/layout/RadialCluster"/>
    <dgm:cxn modelId="{72664055-6841-F447-A082-AA076A354E4F}" srcId="{D699BC9E-957B-2347-9F0B-F850607F356D}" destId="{3514F1CF-3B21-7243-B5E0-4843BC5123FE}" srcOrd="0" destOrd="0" parTransId="{989B23BD-75D8-DB4D-9B66-550A9F315DD7}" sibTransId="{1D9F87E7-F2A6-4748-8A5E-D2C1C6163AFE}"/>
    <dgm:cxn modelId="{40FC73EB-6776-694F-82C9-60F84844F4CC}" type="presOf" srcId="{3514F1CF-3B21-7243-B5E0-4843BC5123FE}" destId="{7169B244-7FE8-6A42-8F28-F6D93D839C16}" srcOrd="0" destOrd="0" presId="urn:microsoft.com/office/officeart/2008/layout/RadialCluster"/>
    <dgm:cxn modelId="{10FB4C65-77C0-EF4D-BFD3-478C8DADF766}" type="presParOf" srcId="{33848913-BF65-4242-8570-A0566186AAC4}" destId="{2B1FABBF-0492-E045-928A-9AADE3B757FF}" srcOrd="0" destOrd="0" presId="urn:microsoft.com/office/officeart/2008/layout/RadialCluster"/>
    <dgm:cxn modelId="{3DAAE5E1-D64B-5944-AA8C-23CE78B1C716}" type="presParOf" srcId="{2B1FABBF-0492-E045-928A-9AADE3B757FF}" destId="{7169B244-7FE8-6A42-8F28-F6D93D839C16}" srcOrd="0" destOrd="0" presId="urn:microsoft.com/office/officeart/2008/layout/RadialCluster"/>
    <dgm:cxn modelId="{E6F8F4C2-B50A-3E48-990C-8C50CCCBE471}" type="presParOf" srcId="{2B1FABBF-0492-E045-928A-9AADE3B757FF}" destId="{A56EB81A-1BC8-444B-B1F6-BE22AC70ED58}" srcOrd="1" destOrd="0" presId="urn:microsoft.com/office/officeart/2008/layout/RadialCluster"/>
    <dgm:cxn modelId="{F3464BDC-188F-BE4E-8EE2-42D15A561B2D}" type="presParOf" srcId="{2B1FABBF-0492-E045-928A-9AADE3B757FF}" destId="{A0A716E5-D59E-8341-B847-7A997D56EA96}" srcOrd="2" destOrd="0" presId="urn:microsoft.com/office/officeart/2008/layout/RadialCluster"/>
    <dgm:cxn modelId="{08B49748-8DA8-DD44-AF1F-E704B19DDB16}" type="presParOf" srcId="{2B1FABBF-0492-E045-928A-9AADE3B757FF}" destId="{B7690D8C-99FE-8C47-8248-CF438191493A}" srcOrd="3" destOrd="0" presId="urn:microsoft.com/office/officeart/2008/layout/RadialCluster"/>
    <dgm:cxn modelId="{BA5F7C1E-87F7-784C-9DB1-9C519CC65602}" type="presParOf" srcId="{2B1FABBF-0492-E045-928A-9AADE3B757FF}" destId="{D8D756AD-739F-BC4F-BEC9-6C5718D76037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9B244-7FE8-6A42-8F28-F6D93D839C16}">
      <dsp:nvSpPr>
        <dsp:cNvPr id="0" name=""/>
        <dsp:cNvSpPr/>
      </dsp:nvSpPr>
      <dsp:spPr>
        <a:xfrm>
          <a:off x="5050431" y="0"/>
          <a:ext cx="1731810" cy="11544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Analisi STATISTICA</a:t>
          </a:r>
          <a:endParaRPr lang="it-IT" sz="2600" kern="1200" dirty="0"/>
        </a:p>
      </dsp:txBody>
      <dsp:txXfrm>
        <a:off x="5106789" y="56358"/>
        <a:ext cx="1619094" cy="1041778"/>
      </dsp:txXfrm>
    </dsp:sp>
    <dsp:sp modelId="{A56EB81A-1BC8-444B-B1F6-BE22AC70ED58}">
      <dsp:nvSpPr>
        <dsp:cNvPr id="0" name=""/>
        <dsp:cNvSpPr/>
      </dsp:nvSpPr>
      <dsp:spPr>
        <a:xfrm rot="10421324">
          <a:off x="2460940" y="815780"/>
          <a:ext cx="25973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36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716E5-D59E-8341-B847-7A997D56EA96}">
      <dsp:nvSpPr>
        <dsp:cNvPr id="0" name=""/>
        <dsp:cNvSpPr/>
      </dsp:nvSpPr>
      <dsp:spPr>
        <a:xfrm>
          <a:off x="1308498" y="442552"/>
          <a:ext cx="1160312" cy="11603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MISURE GAS RADON</a:t>
          </a:r>
          <a:endParaRPr lang="it-IT" sz="2200" kern="1200" dirty="0"/>
        </a:p>
      </dsp:txBody>
      <dsp:txXfrm>
        <a:off x="1365140" y="499194"/>
        <a:ext cx="1047028" cy="1047028"/>
      </dsp:txXfrm>
    </dsp:sp>
    <dsp:sp modelId="{B7690D8C-99FE-8C47-8248-CF438191493A}">
      <dsp:nvSpPr>
        <dsp:cNvPr id="0" name=""/>
        <dsp:cNvSpPr/>
      </dsp:nvSpPr>
      <dsp:spPr>
        <a:xfrm rot="265155">
          <a:off x="6778556" y="739659"/>
          <a:ext cx="24785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857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756AD-739F-BC4F-BEC9-6C5718D76037}">
      <dsp:nvSpPr>
        <dsp:cNvPr id="0" name=""/>
        <dsp:cNvSpPr/>
      </dsp:nvSpPr>
      <dsp:spPr>
        <a:xfrm>
          <a:off x="9253443" y="299831"/>
          <a:ext cx="1160312" cy="11603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PERCEZIONE DEL RISCHIO</a:t>
          </a:r>
          <a:endParaRPr lang="it-IT" sz="1600" kern="1200" dirty="0"/>
        </a:p>
      </dsp:txBody>
      <dsp:txXfrm>
        <a:off x="9310085" y="356473"/>
        <a:ext cx="1047028" cy="1047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791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7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87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51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98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99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3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958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4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82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1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09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64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09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88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25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38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05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1BF1A2-73D3-401D-A5F6-DCB6582E17E5}" type="datetimeFigureOut">
              <a:rPr lang="it-IT" smtClean="0"/>
              <a:t>03/05/19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0917DB-E19C-4DCA-BE0F-9EBCFE95930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76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rischio-radon5.webnode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0887129">
            <a:off x="2367706" y="1674742"/>
            <a:ext cx="7816282" cy="2456755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esposizione al </a:t>
            </a:r>
            <a:r>
              <a:rPr lang="it-IT" sz="5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  <a:br>
              <a:rPr lang="it-IT" sz="5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5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radon</a:t>
            </a:r>
            <a:endParaRPr lang="it-IT" sz="5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39" y="695367"/>
            <a:ext cx="2403171" cy="10806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94" y="409278"/>
            <a:ext cx="4866883" cy="10763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9" y="2903120"/>
            <a:ext cx="22764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2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411" y="128016"/>
            <a:ext cx="9084692" cy="846859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Che cosa è il radon ?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411" y="380514"/>
            <a:ext cx="7551867" cy="46395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radon è un gas nobile inerte e radioattivo, incolore ed inodore,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 nelle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rocce della crosta terrestre.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viene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prodotto dal decadimento radioattivo dell’ uranio naturale ed è presente in alcune rocce della crosta terrestre in particolare quelle vulcaniche o del tufo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radon è considerato la seconda causa di morte per tumore al polmone dopo il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fumo di sigaretta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95" y="368841"/>
            <a:ext cx="2770685" cy="1755648"/>
          </a:xfrm>
          <a:prstGeom prst="rect">
            <a:avLst/>
          </a:prstGeom>
        </p:spPr>
      </p:pic>
      <p:pic>
        <p:nvPicPr>
          <p:cNvPr id="5" name="Immagine 4" descr="Immagine correlat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t="13638" r="24729" b="24194"/>
          <a:stretch/>
        </p:blipFill>
        <p:spPr bwMode="auto">
          <a:xfrm>
            <a:off x="2715416" y="4378611"/>
            <a:ext cx="2082710" cy="926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7" y="2798327"/>
            <a:ext cx="2580506" cy="25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1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412" y="1846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Quali sono i rischi e normative?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412" y="1170432"/>
            <a:ext cx="8443236" cy="4261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Se inalato il radon non si deposita nei polmoni ma viene rapidamente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espulso.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concentrazione dipende molto dal terreno sottostante l’edificio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All’aria aperta il Radon non costituisce alcun pericolo, ma negli ambienti chiusi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si. La direttiva </a:t>
            </a:r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euratom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59/2013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avrà un notevole impatto sulla normativa relativa all’esposizione al radon negli ambienti di lavoro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DLGS241/00 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ogni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Stato membro dovrà stabilire livelli di riferimento nazionali non superiori a </a:t>
            </a: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it-IT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it-I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m^3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come media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annua  rispetto a quella attuale che è di </a:t>
            </a:r>
            <a:r>
              <a:rPr lang="it-IT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500Bq/m3</a:t>
            </a:r>
            <a:endParaRPr lang="it-IT" dirty="0" smtClean="0">
              <a:solidFill>
                <a:srgbClr val="FF0000"/>
              </a:solidFill>
            </a:endParaRPr>
          </a:p>
        </p:txBody>
      </p:sp>
      <p:pic>
        <p:nvPicPr>
          <p:cNvPr id="5" name="Immagine 1" descr="Italia-RadonMap-I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97" y="1466834"/>
            <a:ext cx="2575574" cy="38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7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83025" y="2239932"/>
            <a:ext cx="4560276" cy="3206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 Un Campione Di </a:t>
            </a:r>
            <a:r>
              <a:rPr lang="it-IT" sz="1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979 Studenti </a:t>
            </a:r>
            <a:r>
              <a:rPr lang="it-IT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È Emerso Che 348 Ne Sono A Conoscenza Del Radon, Mentre Il Restante 631 Non È A Conoscenza. </a:t>
            </a:r>
            <a:endParaRPr lang="it-IT" sz="1400" cap="none" dirty="0" smtClean="0"/>
          </a:p>
          <a:p>
            <a:pPr marL="0" indent="0">
              <a:buNone/>
            </a:pPr>
            <a:r>
              <a:rPr lang="it-IT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Inoltre Abbiamo Effettuato Misurazioni Con Un Rivelatore Passivo Chiamato Camera Ad Elettrete Che Dispone Di Una Piastra Dove Le Particelle Alfa La  Andranno A Colpire Scaricandola Elettricamente. Abbiamo Esposto I Rivelatori Per 33 Giorni Nel Nostro Istituto Ed È Emerso Che Molte Aule Rispettano La Concentrazione Limite Radon, Mentre Alcune Aule </a:t>
            </a:r>
            <a:r>
              <a:rPr lang="it-IT" sz="1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it-IT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La Rispettano Perché Sono Luoghi Molto Chiusi E Non Arieggiati.  </a:t>
            </a:r>
            <a:endParaRPr lang="it-IT" sz="1400" cap="none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656" y="2551192"/>
            <a:ext cx="2366726" cy="26273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2" y="2504541"/>
            <a:ext cx="3007024" cy="272064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119416" y="1100689"/>
            <a:ext cx="4348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240370270"/>
              </p:ext>
            </p:extLst>
          </p:nvPr>
        </p:nvGraphicFramePr>
        <p:xfrm>
          <a:off x="211658" y="365632"/>
          <a:ext cx="11275616" cy="577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938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216" y="14179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Per saperne di </a:t>
            </a:r>
            <a:r>
              <a:rPr lang="it-IT" sz="4400" dirty="0" smtClean="0"/>
              <a:t>più…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0216" y="1152144"/>
            <a:ext cx="10396883" cy="448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Visitate il nostro sito web per rispondere anche voi al questionario e conoscere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più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 dettaglio il gas radon…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https://rischio-radon5.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webnode.it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0" indent="0"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Questionari</a:t>
            </a: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it-IT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it-IT" sz="3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30216" y="4247909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74" y="3349638"/>
            <a:ext cx="1575604" cy="157560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10" y="3437210"/>
            <a:ext cx="1488032" cy="14880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26" y="39431753"/>
            <a:ext cx="5153013" cy="50395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26" y="39584153"/>
            <a:ext cx="5153013" cy="50395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12" y="3098248"/>
            <a:ext cx="2005869" cy="19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8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Evento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mbreggiatura massi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301</TotalTime>
  <Words>310</Words>
  <Application>Microsoft Macintosh PowerPoint</Application>
  <PresentationFormat>Personalizzato</PresentationFormat>
  <Paragraphs>19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Evento</vt:lpstr>
      <vt:lpstr>esposizione al gas radon</vt:lpstr>
      <vt:lpstr>Che cosa è il radon ?</vt:lpstr>
      <vt:lpstr>Quali sono i rischi e normative?</vt:lpstr>
      <vt:lpstr>Presentazione di PowerPoint</vt:lpstr>
      <vt:lpstr>Per saperne di più…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Rischio radon</dc:title>
  <dc:creator>Angelo Cozzolino</dc:creator>
  <cp:lastModifiedBy>Rosario Randino</cp:lastModifiedBy>
  <cp:revision>33</cp:revision>
  <dcterms:created xsi:type="dcterms:W3CDTF">2019-04-11T17:44:03Z</dcterms:created>
  <dcterms:modified xsi:type="dcterms:W3CDTF">2019-05-03T08:49:07Z</dcterms:modified>
</cp:coreProperties>
</file>