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-1104" y="-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75311" y="1487910"/>
            <a:ext cx="111602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0" dirty="0" smtClean="0"/>
              <a:t>WA</a:t>
            </a:r>
            <a:r>
              <a:rPr lang="it-IT" sz="16000" dirty="0" smtClean="0">
                <a:solidFill>
                  <a:srgbClr val="FF0000"/>
                </a:solidFill>
                <a:latin typeface="All Over Again"/>
                <a:cs typeface="All Over Again"/>
              </a:rPr>
              <a:t>Rn</a:t>
            </a:r>
            <a:r>
              <a:rPr lang="it-IT" sz="16000" dirty="0" smtClean="0"/>
              <a:t>ING</a:t>
            </a:r>
            <a:endParaRPr lang="it-IT" sz="16000" dirty="0"/>
          </a:p>
        </p:txBody>
      </p:sp>
      <p:pic>
        <p:nvPicPr>
          <p:cNvPr id="5" name="Picture 2" descr="Risultati immagini per liceo scientifico pascal pompei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5311" y="285346"/>
            <a:ext cx="3639489" cy="70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42177" y="346903"/>
            <a:ext cx="1793362" cy="994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4193968" y="285346"/>
            <a:ext cx="4851212" cy="809287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>Progetto alternanza scuola lavoro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>2018-2019</a:t>
            </a:r>
            <a:endParaRPr kumimoji="0" lang="it-IT" sz="2400" b="1" i="0" u="none" strike="noStrike" kern="1200" cap="small" spc="0" normalizeH="0" baseline="0" noProof="0" dirty="0">
              <a:ln>
                <a:noFill/>
              </a:ln>
              <a:solidFill>
                <a:srgbClr val="303030"/>
              </a:solidFill>
              <a:effectLst/>
              <a:uLnTx/>
              <a:uFillTx/>
              <a:latin typeface="Century Schoolbook"/>
              <a:ea typeface="+mj-ea"/>
              <a:cs typeface="+mj-cs"/>
            </a:endParaRPr>
          </a:p>
        </p:txBody>
      </p:sp>
      <p:sp>
        <p:nvSpPr>
          <p:cNvPr id="8" name="Google Shape;67;p15"/>
          <p:cNvSpPr txBox="1">
            <a:spLocks/>
          </p:cNvSpPr>
          <p:nvPr/>
        </p:nvSpPr>
        <p:spPr>
          <a:xfrm>
            <a:off x="1321577" y="3853732"/>
            <a:ext cx="8520600" cy="582000"/>
          </a:xfrm>
          <a:prstGeom prst="rect">
            <a:avLst/>
          </a:prstGeom>
          <a:effectLst/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spcBef>
                <a:spcPts val="0"/>
              </a:spcBef>
            </a:pPr>
            <a:r>
              <a:rPr lang="it-IT" sz="3200" b="1" dirty="0" smtClean="0">
                <a:solidFill>
                  <a:srgbClr val="351C75"/>
                </a:solidFill>
                <a:latin typeface="Bree Serif"/>
                <a:ea typeface="Bree Serif"/>
                <a:cs typeface="Bree Serif"/>
                <a:sym typeface="Bree Serif"/>
              </a:rPr>
              <a:t>Misure di radon </a:t>
            </a:r>
            <a:endParaRPr lang="it-IT" sz="3200" b="1" dirty="0">
              <a:solidFill>
                <a:srgbClr val="351C75"/>
              </a:solidFill>
              <a:latin typeface="Bree Serif"/>
              <a:ea typeface="Bree Serif"/>
              <a:cs typeface="Bree Serif"/>
              <a:sym typeface="Bree Serif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2373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87432" y="1658087"/>
            <a:ext cx="554371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dirty="0">
                <a:latin typeface="Century Gothic"/>
                <a:cs typeface="Century Gothic"/>
              </a:rPr>
              <a:t>Il radon è solo uno dei tanti agenti pericolosi in spazi chiusi.</a:t>
            </a:r>
          </a:p>
          <a:p>
            <a:pPr algn="just"/>
            <a:r>
              <a:rPr lang="it-IT" sz="2800" dirty="0">
                <a:latin typeface="Century Gothic"/>
                <a:cs typeface="Century Gothic"/>
              </a:rPr>
              <a:t>Essi si possono raggruppare in </a:t>
            </a:r>
            <a:r>
              <a:rPr lang="it-IT" sz="2800" dirty="0" smtClean="0">
                <a:latin typeface="Century Gothic"/>
                <a:cs typeface="Century Gothic"/>
              </a:rPr>
              <a:t>tre categorie</a:t>
            </a:r>
            <a:r>
              <a:rPr lang="it-IT" sz="2800" dirty="0">
                <a:latin typeface="Century Gothic"/>
                <a:cs typeface="Century Gothic"/>
              </a:rPr>
              <a:t>:</a:t>
            </a:r>
          </a:p>
          <a:p>
            <a:pPr algn="just"/>
            <a:r>
              <a:rPr lang="it-IT" sz="2800" dirty="0">
                <a:latin typeface="Century Gothic"/>
                <a:cs typeface="Century Gothic"/>
              </a:rPr>
              <a:t>Agenti chimici, biologici e fisici.</a:t>
            </a:r>
          </a:p>
          <a:p>
            <a:pPr algn="just"/>
            <a:r>
              <a:rPr lang="it-IT" sz="2800" dirty="0">
                <a:latin typeface="Century Gothic"/>
                <a:cs typeface="Century Gothic"/>
              </a:rPr>
              <a:t>Il radon fa parte della categoria degli agenti fisici.</a:t>
            </a:r>
          </a:p>
        </p:txBody>
      </p:sp>
      <p:pic>
        <p:nvPicPr>
          <p:cNvPr id="6" name="Immagine 5" descr="radon scuola 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43491" y="1706213"/>
            <a:ext cx="5575795" cy="3060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68836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07945" y="988362"/>
            <a:ext cx="420024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it-IT" sz="2800" dirty="0">
                <a:latin typeface="Century Gothic"/>
                <a:cs typeface="Century Gothic"/>
              </a:rPr>
              <a:t>Il radon è innocuo negli spazi aperti, ma può costituire un problema negli spazi chiusi </a:t>
            </a:r>
          </a:p>
          <a:p>
            <a:pPr lvl="0" algn="just"/>
            <a:r>
              <a:rPr lang="it-IT" sz="2800" dirty="0">
                <a:latin typeface="Century Gothic"/>
                <a:cs typeface="Century Gothic"/>
              </a:rPr>
              <a:t>poiché è sette volte più pesante dell’aria e quindi in spazi chiusi e mal arieggiati è facile</a:t>
            </a:r>
          </a:p>
          <a:p>
            <a:pPr lvl="0" algn="just"/>
            <a:r>
              <a:rPr lang="it-IT" sz="2800" dirty="0">
                <a:latin typeface="Century Gothic"/>
                <a:cs typeface="Century Gothic"/>
              </a:rPr>
              <a:t>che si accumuli.</a:t>
            </a:r>
          </a:p>
        </p:txBody>
      </p:sp>
      <p:pic>
        <p:nvPicPr>
          <p:cNvPr id="5" name="Immagine 4" descr="radon scuola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1846" y="988362"/>
            <a:ext cx="5757538" cy="4567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08296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61499" y="467436"/>
            <a:ext cx="1114923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Century Gothic"/>
                <a:cs typeface="Century Gothic"/>
              </a:rPr>
              <a:t>Per gestire il radon bisogna sapere se il livello del gas è elevato.</a:t>
            </a:r>
          </a:p>
          <a:p>
            <a:pPr algn="just"/>
            <a:r>
              <a:rPr lang="it-IT" sz="2800" dirty="0">
                <a:latin typeface="Century Gothic"/>
                <a:cs typeface="Century Gothic"/>
              </a:rPr>
              <a:t>I tecnici del radon usano diversi tipi di strumenti: strumenti attivi, che necessitano di alimentazione elettrica  e passivi che non ne hanno bisogno.</a:t>
            </a:r>
          </a:p>
        </p:txBody>
      </p:sp>
      <p:pic>
        <p:nvPicPr>
          <p:cNvPr id="5" name="Immagine 4" descr="radon scuola 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5708" y="2555576"/>
            <a:ext cx="3238292" cy="3756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4017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63524" y="313102"/>
            <a:ext cx="1137929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dirty="0">
                <a:latin typeface="Century Gothic"/>
                <a:cs typeface="Century Gothic"/>
              </a:rPr>
              <a:t>Tramite degli elettreti abbiamo misurato la quantità di radon nel nostro </a:t>
            </a:r>
            <a:r>
              <a:rPr lang="it-IT" sz="2800" dirty="0" smtClean="0">
                <a:latin typeface="Century Gothic"/>
                <a:cs typeface="Century Gothic"/>
              </a:rPr>
              <a:t>istituto per circa 30 giorni e </a:t>
            </a:r>
            <a:r>
              <a:rPr lang="it-IT" sz="2800" dirty="0">
                <a:latin typeface="Century Gothic"/>
                <a:cs typeface="Century Gothic"/>
              </a:rPr>
              <a:t>abbiamo notato come la concentrazione di attività di radon fosse molto più elevata al piano terra rispetto al primo piano, proprio perché </a:t>
            </a:r>
            <a:r>
              <a:rPr lang="it-IT" sz="2800" dirty="0" smtClean="0">
                <a:latin typeface="Century Gothic"/>
                <a:cs typeface="Century Gothic"/>
              </a:rPr>
              <a:t>il </a:t>
            </a:r>
            <a:r>
              <a:rPr lang="it-IT" sz="2800" dirty="0">
                <a:latin typeface="Century Gothic"/>
                <a:cs typeface="Century Gothic"/>
              </a:rPr>
              <a:t>piano </a:t>
            </a:r>
            <a:r>
              <a:rPr lang="it-IT" sz="2800" dirty="0" smtClean="0">
                <a:latin typeface="Century Gothic"/>
                <a:cs typeface="Century Gothic"/>
              </a:rPr>
              <a:t>terra è più vicino alla maggiore fonte di radon: il suolo. </a:t>
            </a:r>
            <a:endParaRPr lang="it-IT" sz="2800" dirty="0">
              <a:latin typeface="Century Gothic"/>
              <a:cs typeface="Century Gothic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56999803"/>
              </p:ext>
            </p:extLst>
          </p:nvPr>
        </p:nvGraphicFramePr>
        <p:xfrm>
          <a:off x="1115726" y="3020212"/>
          <a:ext cx="8915651" cy="2718248"/>
        </p:xfrm>
        <a:graphic>
          <a:graphicData uri="http://schemas.openxmlformats.org/drawingml/2006/table">
            <a:tbl>
              <a:tblPr firstRow="1" bandRow="1"/>
              <a:tblGrid>
                <a:gridCol w="25921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617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617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5511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algn="ctr"/>
                      <a:r>
                        <a:rPr lang="it-IT" dirty="0"/>
                        <a:t>LUOGO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algn="ctr"/>
                      <a:r>
                        <a:rPr lang="it-IT" dirty="0"/>
                        <a:t>PIANO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algn="ctr"/>
                      <a:r>
                        <a:rPr lang="it-IT" dirty="0"/>
                        <a:t>CONCENTRAZIONE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511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it-IT" dirty="0"/>
                        <a:t>Segreteria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FCBE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it-IT" dirty="0"/>
                        <a:t>Piano Terra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FCBE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it-IT" dirty="0" smtClean="0"/>
                        <a:t>196 +/-59  </a:t>
                      </a:r>
                      <a:r>
                        <a:rPr lang="it-IT" dirty="0" err="1" smtClean="0"/>
                        <a:t>Bq</a:t>
                      </a:r>
                      <a:r>
                        <a:rPr lang="it-IT" dirty="0" smtClean="0"/>
                        <a:t>/m</a:t>
                      </a:r>
                      <a:r>
                        <a:rPr lang="it-IT" baseline="30000" dirty="0" smtClean="0"/>
                        <a:t>3</a:t>
                      </a:r>
                      <a:endParaRPr lang="it-IT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FCBE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511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it-IT" dirty="0"/>
                        <a:t>Deposito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FCBE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it-IT" dirty="0"/>
                        <a:t>Piano Terra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FCBE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it-IT" dirty="0" smtClean="0"/>
                        <a:t>140 +/-56  </a:t>
                      </a:r>
                      <a:r>
                        <a:rPr lang="it-IT" dirty="0" err="1" smtClean="0"/>
                        <a:t>Bq</a:t>
                      </a:r>
                      <a:r>
                        <a:rPr lang="it-IT" dirty="0" smtClean="0"/>
                        <a:t>/m</a:t>
                      </a:r>
                      <a:r>
                        <a:rPr lang="it-IT" baseline="30000" dirty="0" smtClean="0"/>
                        <a:t>3</a:t>
                      </a:r>
                      <a:endParaRPr lang="it-IT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FCBE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368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it-IT" dirty="0"/>
                        <a:t>Aula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FCBE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it-IT" dirty="0"/>
                        <a:t>Piano Terra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FCBE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it-IT" dirty="0" smtClean="0"/>
                        <a:t>104 +/-57  </a:t>
                      </a:r>
                      <a:r>
                        <a:rPr lang="it-IT" dirty="0" err="1" smtClean="0"/>
                        <a:t>Bq</a:t>
                      </a:r>
                      <a:r>
                        <a:rPr lang="it-IT" dirty="0" smtClean="0"/>
                        <a:t>/m</a:t>
                      </a:r>
                      <a:r>
                        <a:rPr lang="it-IT" baseline="30000" dirty="0" smtClean="0"/>
                        <a:t>3</a:t>
                      </a:r>
                      <a:endParaRPr lang="it-IT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FCBE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511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it-IT" dirty="0"/>
                        <a:t>Sala professori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FCBE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it-IT" dirty="0"/>
                        <a:t>Primo Piano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FCBE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it-IT" dirty="0" smtClean="0"/>
                        <a:t>59 +/-46</a:t>
                      </a:r>
                      <a:r>
                        <a:rPr lang="it-IT" baseline="0" dirty="0" smtClean="0"/>
                        <a:t>  </a:t>
                      </a:r>
                      <a:r>
                        <a:rPr lang="it-IT" dirty="0" err="1" smtClean="0"/>
                        <a:t>Bq</a:t>
                      </a:r>
                      <a:r>
                        <a:rPr lang="it-IT" dirty="0" smtClean="0"/>
                        <a:t>/m</a:t>
                      </a:r>
                      <a:r>
                        <a:rPr lang="it-IT" baseline="30000" dirty="0" smtClean="0"/>
                        <a:t>3</a:t>
                      </a:r>
                      <a:endParaRPr lang="it-IT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FCBE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511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it-IT" dirty="0"/>
                        <a:t>Laboratorio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FCBE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it-IT" dirty="0"/>
                        <a:t>Primo Piano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FCBE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it-IT" dirty="0" smtClean="0"/>
                        <a:t>56 +/-45</a:t>
                      </a:r>
                      <a:r>
                        <a:rPr lang="it-IT" baseline="0" dirty="0" smtClean="0"/>
                        <a:t>  </a:t>
                      </a:r>
                      <a:r>
                        <a:rPr lang="it-IT" dirty="0" err="1" smtClean="0"/>
                        <a:t>Bq</a:t>
                      </a:r>
                      <a:r>
                        <a:rPr lang="it-IT" dirty="0" smtClean="0"/>
                        <a:t>/m</a:t>
                      </a:r>
                      <a:r>
                        <a:rPr lang="it-IT" baseline="30000" dirty="0" smtClean="0"/>
                        <a:t>3</a:t>
                      </a:r>
                      <a:endParaRPr lang="it-IT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FCBE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511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it-IT" dirty="0"/>
                        <a:t>Aula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FCBE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it-IT" dirty="0"/>
                        <a:t>Primo</a:t>
                      </a:r>
                      <a:r>
                        <a:rPr lang="it-IT" baseline="0" dirty="0"/>
                        <a:t> Piano</a:t>
                      </a:r>
                      <a:endParaRPr lang="it-IT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FCBE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it-IT" dirty="0" smtClean="0"/>
                        <a:t>60 +/-47  </a:t>
                      </a:r>
                      <a:r>
                        <a:rPr lang="it-IT" dirty="0" err="1" smtClean="0"/>
                        <a:t>Bq</a:t>
                      </a:r>
                      <a:r>
                        <a:rPr lang="it-IT" dirty="0" smtClean="0"/>
                        <a:t>/m</a:t>
                      </a:r>
                      <a:r>
                        <a:rPr lang="it-IT" baseline="30000" dirty="0" smtClean="0"/>
                        <a:t>3</a:t>
                      </a:r>
                      <a:endParaRPr lang="it-IT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FCBE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7150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974904" y="522849"/>
            <a:ext cx="10286654" cy="1672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dirty="0" smtClean="0">
                <a:latin typeface="Century Gothic" pitchFamily="34" charset="0"/>
              </a:rPr>
              <a:t>Tuttavia non esiste una vera e propria relazione dose-effetto e quindi è sempre bene cercare di abbattere più possibile la concentrazione di radon in ambienti chiusi.</a:t>
            </a:r>
            <a:endParaRPr lang="it-IT" sz="2800" baseline="30000" dirty="0">
              <a:latin typeface="Century Gothic" pitchFamily="34" charset="0"/>
            </a:endParaRPr>
          </a:p>
          <a:p>
            <a:endParaRPr lang="it-IT" sz="2800" baseline="30000" dirty="0">
              <a:latin typeface="Century Gothic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974904" y="3116009"/>
            <a:ext cx="1028665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dirty="0">
                <a:latin typeface="Century Gothic"/>
                <a:cs typeface="Century Gothic"/>
              </a:rPr>
              <a:t>Facendo presente dei risultati al dirigente scolastico le </a:t>
            </a:r>
            <a:r>
              <a:rPr lang="it-IT" sz="2800" dirty="0" smtClean="0">
                <a:latin typeface="Century Gothic"/>
                <a:cs typeface="Century Gothic"/>
              </a:rPr>
              <a:t>aree del pianterreno </a:t>
            </a:r>
            <a:r>
              <a:rPr lang="it-IT" sz="2800" dirty="0">
                <a:latin typeface="Century Gothic"/>
                <a:cs typeface="Century Gothic"/>
              </a:rPr>
              <a:t>saranno arieggiate maggiormente </a:t>
            </a:r>
            <a:r>
              <a:rPr lang="it-IT" sz="2800" dirty="0" err="1">
                <a:latin typeface="Century Gothic"/>
                <a:cs typeface="Century Gothic"/>
              </a:rPr>
              <a:t>cosicchè</a:t>
            </a:r>
            <a:r>
              <a:rPr lang="it-IT" sz="2800" dirty="0">
                <a:latin typeface="Century Gothic"/>
                <a:cs typeface="Century Gothic"/>
              </a:rPr>
              <a:t> ogni spazio dell’ istituto avrà una </a:t>
            </a:r>
            <a:r>
              <a:rPr lang="it-IT" sz="2800" dirty="0" smtClean="0">
                <a:latin typeface="Century Gothic"/>
                <a:cs typeface="Century Gothic"/>
              </a:rPr>
              <a:t>quantità </a:t>
            </a:r>
            <a:r>
              <a:rPr lang="it-IT" sz="2800" dirty="0">
                <a:latin typeface="Century Gothic"/>
                <a:cs typeface="Century Gothic"/>
              </a:rPr>
              <a:t>di </a:t>
            </a:r>
            <a:r>
              <a:rPr lang="it-IT" sz="2800" dirty="0" smtClean="0">
                <a:latin typeface="Century Gothic"/>
                <a:cs typeface="Century Gothic"/>
              </a:rPr>
              <a:t>radon più bassa possibile a vantaggio della salubrità complessiva dell’istituto.</a:t>
            </a:r>
            <a:endParaRPr lang="it-IT" sz="28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512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921878" y="1615501"/>
            <a:ext cx="111602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0" dirty="0" smtClean="0"/>
              <a:t>WA</a:t>
            </a:r>
            <a:r>
              <a:rPr lang="it-IT" sz="16000" dirty="0" smtClean="0">
                <a:solidFill>
                  <a:srgbClr val="FF0000"/>
                </a:solidFill>
                <a:latin typeface="All Over Again"/>
                <a:cs typeface="All Over Again"/>
              </a:rPr>
              <a:t>Rn</a:t>
            </a:r>
            <a:r>
              <a:rPr lang="it-IT" sz="16000" dirty="0" smtClean="0"/>
              <a:t>ING</a:t>
            </a:r>
            <a:endParaRPr lang="it-IT" sz="16000" dirty="0"/>
          </a:p>
        </p:txBody>
      </p:sp>
      <p:pic>
        <p:nvPicPr>
          <p:cNvPr id="5" name="Picture 2" descr="Risultati immagini per liceo scientifico pascal pompei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5311" y="285346"/>
            <a:ext cx="3639489" cy="70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42177" y="346903"/>
            <a:ext cx="1793362" cy="994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4193968" y="285346"/>
            <a:ext cx="4851212" cy="809287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>Progetto alternanza scuola lavoro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>2018-2019</a:t>
            </a:r>
            <a:endParaRPr kumimoji="0" lang="it-IT" sz="2400" b="1" i="0" u="none" strike="noStrike" kern="1200" cap="small" spc="0" normalizeH="0" baseline="0" noProof="0" dirty="0">
              <a:ln>
                <a:noFill/>
              </a:ln>
              <a:solidFill>
                <a:srgbClr val="303030"/>
              </a:solidFill>
              <a:effectLst/>
              <a:uLnTx/>
              <a:uFillTx/>
              <a:latin typeface="Century Schoolbook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8807131"/>
      </p:ext>
    </p:extLst>
  </p:cSld>
  <p:clrMapOvr>
    <a:masterClrMapping/>
  </p:clrMapOvr>
</p:sld>
</file>

<file path=ppt/theme/theme1.xml><?xml version="1.0" encoding="utf-8"?>
<a:theme xmlns:a="http://schemas.openxmlformats.org/drawingml/2006/main" name="Sezion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34</TotalTime>
  <Words>293</Words>
  <Application>Microsoft Office PowerPoint</Application>
  <PresentationFormat>Personalizzato</PresentationFormat>
  <Paragraphs>40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Sezione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Giuseppe La Verde</dc:creator>
  <cp:lastModifiedBy>maria.scoppa@alice.it</cp:lastModifiedBy>
  <cp:revision>3</cp:revision>
  <dcterms:created xsi:type="dcterms:W3CDTF">2019-05-19T17:21:18Z</dcterms:created>
  <dcterms:modified xsi:type="dcterms:W3CDTF">2019-05-19T18:17:53Z</dcterms:modified>
</cp:coreProperties>
</file>