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9.jpeg" ContentType="image/jpeg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63E0F49B-8F06-4375-B90C-AF06CE5EA9B3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hyperlink" Target="http://www.youtube/" TargetMode="Externa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hyperlink" Target="http://www.youtube/" TargetMode="External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8" descr=""/>
          <p:cNvPicPr/>
          <p:nvPr/>
        </p:nvPicPr>
        <p:blipFill>
          <a:blip r:embed="rId1"/>
          <a:stretch/>
        </p:blipFill>
        <p:spPr>
          <a:xfrm>
            <a:off x="-131040" y="0"/>
            <a:ext cx="10715040" cy="713664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1635840" y="2125080"/>
            <a:ext cx="7993440" cy="249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200" spc="-1" strike="noStrike">
                <a:solidFill>
                  <a:srgbClr val="1c1c1c"/>
                </a:solidFill>
                <a:latin typeface="Times New Roman"/>
                <a:ea typeface="DejaVu Sans"/>
              </a:rPr>
              <a:t>PCTO: A scuola di Astroparticelle - COMUNICAZIONE SCIENTIFICA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200" spc="-1" strike="noStrike">
                <a:solidFill>
                  <a:srgbClr val="1c1c1c"/>
                </a:solidFill>
                <a:latin typeface="Times New Roman"/>
                <a:ea typeface="DejaVu Sans"/>
              </a:rPr>
              <a:t>Responsabile: Dott.ssa Antigone Marino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200" spc="-1" strike="noStrike">
                <a:solidFill>
                  <a:srgbClr val="1c1c1c"/>
                </a:solidFill>
                <a:latin typeface="Times New Roman"/>
                <a:ea typeface="DejaVu Sans"/>
              </a:rPr>
              <a:t>Tutor: Prof. sse Sara Lombardi e  Gelsomina Ranucci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200" spc="-1" strike="noStrike">
                <a:solidFill>
                  <a:srgbClr val="1c1c1c"/>
                </a:solidFill>
                <a:latin typeface="Times New Roman"/>
                <a:ea typeface="DejaVu Sans"/>
              </a:rPr>
              <a:t>Classi coinvolte:4E, 4I e 4L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6948000" y="0"/>
            <a:ext cx="3168000" cy="864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Immagine 34" descr=""/>
          <p:cNvPicPr/>
          <p:nvPr/>
        </p:nvPicPr>
        <p:blipFill>
          <a:blip r:embed="rId2"/>
          <a:stretch/>
        </p:blipFill>
        <p:spPr>
          <a:xfrm>
            <a:off x="6984720" y="44640"/>
            <a:ext cx="3059280" cy="819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8" descr=""/>
          <p:cNvPicPr/>
          <p:nvPr/>
        </p:nvPicPr>
        <p:blipFill>
          <a:blip r:embed="rId1"/>
          <a:stretch/>
        </p:blipFill>
        <p:spPr>
          <a:xfrm>
            <a:off x="0" y="0"/>
            <a:ext cx="10715040" cy="713664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720000" y="432000"/>
            <a:ext cx="9000000" cy="1013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Informazione</a:t>
            </a:r>
            <a:r>
              <a:rPr b="0" lang="it-IT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: dare forma esterna al proprio pensiero, partendo da un’attività mentale chiamata ideazione, è un processo creativo</a:t>
            </a: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it-IT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Comunicazione: il</a:t>
            </a:r>
            <a:r>
              <a:rPr b="0" lang="it-IT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momento traslativo, dinamico del processo di ideazione.</a:t>
            </a: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it-IT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Divulgazione scientifica:</a:t>
            </a:r>
            <a:r>
              <a:rPr b="0" lang="it-IT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attività di comunicazione rivolta al grande pubblico in forma accessibile e di facile comprensione</a:t>
            </a:r>
            <a:r>
              <a:rPr b="0" lang="it-IT" sz="12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.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1368000" y="2520000"/>
            <a:ext cx="3312000" cy="1440000"/>
          </a:xfrm>
          <a:prstGeom prst="ellipse">
            <a:avLst/>
          </a:prstGeom>
          <a:gradFill rotWithShape="0">
            <a:gsLst>
              <a:gs pos="0">
                <a:srgbClr val="ffd428"/>
              </a:gs>
              <a:gs pos="100000">
                <a:srgbClr val="ffff6d"/>
              </a:gs>
            </a:gsLst>
            <a:path path="circle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it-IT" sz="1800" spc="-1" strike="noStrike">
                <a:latin typeface="Arial"/>
              </a:rPr>
              <a:t>Divulgazione Scientifica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8" name="Line 3"/>
          <p:cNvSpPr/>
          <p:nvPr/>
        </p:nvSpPr>
        <p:spPr>
          <a:xfrm flipV="1">
            <a:off x="4464000" y="2232000"/>
            <a:ext cx="1584000" cy="576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Line 4"/>
          <p:cNvSpPr/>
          <p:nvPr/>
        </p:nvSpPr>
        <p:spPr>
          <a:xfrm>
            <a:off x="4680000" y="3240000"/>
            <a:ext cx="1656000" cy="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Line 5"/>
          <p:cNvSpPr/>
          <p:nvPr/>
        </p:nvSpPr>
        <p:spPr>
          <a:xfrm>
            <a:off x="4536000" y="3528000"/>
            <a:ext cx="1512000" cy="720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6"/>
          <p:cNvSpPr/>
          <p:nvPr/>
        </p:nvSpPr>
        <p:spPr>
          <a:xfrm>
            <a:off x="6264000" y="1872000"/>
            <a:ext cx="3024000" cy="648000"/>
          </a:xfrm>
          <a:prstGeom prst="rect">
            <a:avLst/>
          </a:prstGeom>
          <a:solidFill>
            <a:srgbClr val="ffff6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it-IT" sz="1800" spc="-1" strike="noStrike">
                <a:latin typeface="Arial"/>
              </a:rPr>
              <a:t>articoli su temi </a:t>
            </a:r>
            <a:endParaRPr b="0" lang="it-IT" sz="1800" spc="-1" strike="noStrike">
              <a:latin typeface="Arial"/>
            </a:endParaRPr>
          </a:p>
          <a:p>
            <a:pPr algn="ctr"/>
            <a:r>
              <a:rPr b="0" lang="it-IT" sz="1800" spc="-1" strike="noStrike">
                <a:latin typeface="Arial"/>
              </a:rPr>
              <a:t>che ci coinvolgono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2" name="CustomShape 7"/>
          <p:cNvSpPr/>
          <p:nvPr/>
        </p:nvSpPr>
        <p:spPr>
          <a:xfrm>
            <a:off x="6552000" y="3024000"/>
            <a:ext cx="3024000" cy="504000"/>
          </a:xfrm>
          <a:prstGeom prst="rect">
            <a:avLst/>
          </a:prstGeom>
          <a:solidFill>
            <a:srgbClr val="ffd428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it-IT" sz="1800" spc="-1" strike="noStrike">
                <a:latin typeface="Arial"/>
              </a:rPr>
              <a:t>Esperimenti di laboratorio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3" name="CustomShape 8"/>
          <p:cNvSpPr/>
          <p:nvPr/>
        </p:nvSpPr>
        <p:spPr>
          <a:xfrm>
            <a:off x="6480000" y="4176000"/>
            <a:ext cx="3240000" cy="504000"/>
          </a:xfrm>
          <a:prstGeom prst="rect">
            <a:avLst/>
          </a:prstGeom>
          <a:solidFill>
            <a:srgbClr val="ffff38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it-IT" sz="1800" spc="-1" strike="noStrike">
                <a:latin typeface="Arial"/>
              </a:rPr>
              <a:t>Video su canale youtube</a:t>
            </a:r>
            <a:endParaRPr b="0" lang="it-IT" sz="1800" spc="-1" strike="noStrike">
              <a:latin typeface="Arial"/>
            </a:endParaRPr>
          </a:p>
          <a:p>
            <a:pPr algn="ctr"/>
            <a:r>
              <a:rPr b="0" lang="it-IT" sz="1800" spc="-1" strike="noStrike">
                <a:latin typeface="Arial"/>
              </a:rPr>
              <a:t> </a:t>
            </a:r>
            <a:r>
              <a:rPr b="0" lang="it-IT" sz="1800" spc="-1" strike="noStrike">
                <a:latin typeface="Arial"/>
              </a:rPr>
              <a:t>della scuola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magine 8" descr=""/>
          <p:cNvPicPr/>
          <p:nvPr/>
        </p:nvPicPr>
        <p:blipFill>
          <a:blip r:embed="rId1"/>
          <a:stretch/>
        </p:blipFill>
        <p:spPr>
          <a:xfrm>
            <a:off x="0" y="0"/>
            <a:ext cx="10715040" cy="7136640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 rot="21591600">
            <a:off x="1506600" y="867600"/>
            <a:ext cx="2595960" cy="1550160"/>
          </a:xfrm>
          <a:prstGeom prst="ellipse">
            <a:avLst/>
          </a:prstGeom>
          <a:solidFill>
            <a:srgbClr val="ffd32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Divulgazione scientifica:  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Produzione di articoli scientifici su temi di attualità, raccolti in una rivista di divulgazione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Pcto 2017/2018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56" name="Line 2"/>
          <p:cNvSpPr/>
          <p:nvPr/>
        </p:nvSpPr>
        <p:spPr>
          <a:xfrm>
            <a:off x="4176720" y="1584360"/>
            <a:ext cx="2664000" cy="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7" name="" descr=""/>
          <p:cNvPicPr/>
          <p:nvPr/>
        </p:nvPicPr>
        <p:blipFill>
          <a:blip r:embed="rId2"/>
          <a:stretch/>
        </p:blipFill>
        <p:spPr>
          <a:xfrm>
            <a:off x="7486920" y="501840"/>
            <a:ext cx="1729800" cy="2306520"/>
          </a:xfrm>
          <a:prstGeom prst="rect">
            <a:avLst/>
          </a:prstGeom>
          <a:ln>
            <a:noFill/>
          </a:ln>
        </p:spPr>
      </p:pic>
      <p:sp>
        <p:nvSpPr>
          <p:cNvPr id="58" name="CustomShape 3"/>
          <p:cNvSpPr/>
          <p:nvPr/>
        </p:nvSpPr>
        <p:spPr>
          <a:xfrm>
            <a:off x="1332360" y="3834000"/>
            <a:ext cx="3275640" cy="1350000"/>
          </a:xfrm>
          <a:prstGeom prst="ellipse">
            <a:avLst/>
          </a:prstGeom>
          <a:solidFill>
            <a:srgbClr val="ffd32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Lavoro di gruppo coordinato dalla responsabile e dalle tutor.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Realizzazione di esperimenti di laboratorio low-cost su argomenti di scienza di base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59" name="Line 4"/>
          <p:cNvSpPr/>
          <p:nvPr/>
        </p:nvSpPr>
        <p:spPr>
          <a:xfrm>
            <a:off x="4680000" y="4536000"/>
            <a:ext cx="2592000" cy="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60" name="Immagine 45" descr=""/>
          <p:cNvPicPr/>
          <p:nvPr/>
        </p:nvPicPr>
        <p:blipFill>
          <a:blip r:embed="rId3"/>
          <a:stretch/>
        </p:blipFill>
        <p:spPr>
          <a:xfrm>
            <a:off x="7704000" y="3479760"/>
            <a:ext cx="1548000" cy="206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magine 8" descr=""/>
          <p:cNvPicPr/>
          <p:nvPr/>
        </p:nvPicPr>
        <p:blipFill>
          <a:blip r:embed="rId1"/>
          <a:stretch/>
        </p:blipFill>
        <p:spPr>
          <a:xfrm>
            <a:off x="0" y="0"/>
            <a:ext cx="10715040" cy="7136640"/>
          </a:xfrm>
          <a:prstGeom prst="rect">
            <a:avLst/>
          </a:prstGeom>
          <a:ln>
            <a:noFill/>
          </a:ln>
        </p:spPr>
      </p:pic>
      <p:sp>
        <p:nvSpPr>
          <p:cNvPr id="62" name="CustomShape 1"/>
          <p:cNvSpPr/>
          <p:nvPr/>
        </p:nvSpPr>
        <p:spPr>
          <a:xfrm>
            <a:off x="72000" y="792000"/>
            <a:ext cx="4104000" cy="2736000"/>
          </a:xfrm>
          <a:prstGeom prst="rect">
            <a:avLst/>
          </a:prstGeom>
          <a:solidFill>
            <a:srgbClr val="ffd32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it-IT" sz="1400" spc="-1" strike="noStrike">
                <a:solidFill>
                  <a:srgbClr val="000000"/>
                </a:solidFill>
                <a:latin typeface="Arial"/>
                <a:ea typeface="DejaVu Sans"/>
              </a:rPr>
              <a:t>Esperimenti di scienze di base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Polvere di fate</a:t>
            </a: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La fisica degli spinner</a:t>
            </a: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Led-Lemmon</a:t>
            </a: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No oxigen, no light</a:t>
            </a: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Let my fire</a:t>
            </a: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Fluidi non newtoniani</a:t>
            </a: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DNA from fruit </a:t>
            </a: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Stay Alert</a:t>
            </a: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Palline danzanti</a:t>
            </a: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Zampillo di luce</a:t>
            </a: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Magic glass</a:t>
            </a: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2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2"/>
              </a:rPr>
              <a:t>www.youtube</a:t>
            </a: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.com/channel/UCY7kBpx1Eo524FwmbKKAQUw</a:t>
            </a:r>
            <a:r>
              <a:rPr b="0" lang="it-IT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it-IT" sz="1200" spc="-1" strike="noStrike">
              <a:latin typeface="Arial"/>
            </a:endParaRPr>
          </a:p>
          <a:p>
            <a:pPr algn="ctr"/>
            <a:endParaRPr b="0" lang="it-IT" sz="1200" spc="-1" strike="noStrike">
              <a:latin typeface="Arial"/>
            </a:endParaRPr>
          </a:p>
        </p:txBody>
      </p:sp>
      <p:pic>
        <p:nvPicPr>
          <p:cNvPr id="63" name="Immagine 46" descr=""/>
          <p:cNvPicPr/>
          <p:nvPr/>
        </p:nvPicPr>
        <p:blipFill>
          <a:blip r:embed="rId3"/>
          <a:stretch/>
        </p:blipFill>
        <p:spPr>
          <a:xfrm>
            <a:off x="7344000" y="3600000"/>
            <a:ext cx="2664000" cy="199764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4"/>
          <a:stretch/>
        </p:blipFill>
        <p:spPr>
          <a:xfrm>
            <a:off x="5472000" y="720000"/>
            <a:ext cx="2304360" cy="1728000"/>
          </a:xfrm>
          <a:prstGeom prst="rect">
            <a:avLst/>
          </a:prstGeom>
          <a:ln>
            <a:noFill/>
          </a:ln>
        </p:spPr>
      </p:pic>
      <p:pic>
        <p:nvPicPr>
          <p:cNvPr id="65" name="Immagine 50" descr=""/>
          <p:cNvPicPr/>
          <p:nvPr/>
        </p:nvPicPr>
        <p:blipFill>
          <a:blip r:embed="rId5"/>
          <a:stretch/>
        </p:blipFill>
        <p:spPr>
          <a:xfrm>
            <a:off x="2664000" y="3744000"/>
            <a:ext cx="2361600" cy="1781640"/>
          </a:xfrm>
          <a:prstGeom prst="rect">
            <a:avLst/>
          </a:prstGeom>
          <a:ln>
            <a:noFill/>
          </a:ln>
        </p:spPr>
      </p:pic>
      <p:pic>
        <p:nvPicPr>
          <p:cNvPr id="66" name="Immagine 50" descr=""/>
          <p:cNvPicPr/>
          <p:nvPr/>
        </p:nvPicPr>
        <p:blipFill>
          <a:blip r:embed="rId6"/>
          <a:stretch/>
        </p:blipFill>
        <p:spPr>
          <a:xfrm>
            <a:off x="17460000" y="10816560"/>
            <a:ext cx="4175280" cy="3149640"/>
          </a:xfrm>
          <a:prstGeom prst="rect">
            <a:avLst/>
          </a:prstGeom>
          <a:ln>
            <a:noFill/>
          </a:ln>
        </p:spPr>
      </p:pic>
      <p:pic>
        <p:nvPicPr>
          <p:cNvPr id="67" name="Immagine 54" descr=""/>
          <p:cNvPicPr/>
          <p:nvPr/>
        </p:nvPicPr>
        <p:blipFill>
          <a:blip r:embed="rId7"/>
          <a:stretch/>
        </p:blipFill>
        <p:spPr>
          <a:xfrm>
            <a:off x="5040000" y="2682000"/>
            <a:ext cx="2426040" cy="1350000"/>
          </a:xfrm>
          <a:prstGeom prst="rect">
            <a:avLst/>
          </a:prstGeom>
          <a:ln>
            <a:noFill/>
          </a:ln>
        </p:spPr>
      </p:pic>
      <p:pic>
        <p:nvPicPr>
          <p:cNvPr id="68" name="" descr=""/>
          <p:cNvPicPr/>
          <p:nvPr/>
        </p:nvPicPr>
        <p:blipFill>
          <a:blip r:embed="rId8"/>
          <a:stretch/>
        </p:blipFill>
        <p:spPr>
          <a:xfrm>
            <a:off x="7929360" y="2413800"/>
            <a:ext cx="1790640" cy="1042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magine 8" descr=""/>
          <p:cNvPicPr/>
          <p:nvPr/>
        </p:nvPicPr>
        <p:blipFill>
          <a:blip r:embed="rId1"/>
          <a:stretch/>
        </p:blipFill>
        <p:spPr>
          <a:xfrm>
            <a:off x="26280" y="72000"/>
            <a:ext cx="10053720" cy="6696000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216000" y="2088000"/>
            <a:ext cx="9576000" cy="1512000"/>
          </a:xfrm>
          <a:prstGeom prst="ellipse">
            <a:avLst/>
          </a:prstGeom>
          <a:solidFill>
            <a:srgbClr val="ffd320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Sviluppo canale di comunicazione attraverso la pagina </a:t>
            </a:r>
            <a:r>
              <a:rPr b="0" lang="it-IT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youtube del liceo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2"/>
              </a:rPr>
              <a:t>www.youtube</a:t>
            </a:r>
            <a:r>
              <a:rPr b="0" lang="it-IT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.com/channel/UCY7kBpx1Eo524FwmbKKAQUw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Application>LibreOffice/6.2.3.2$Windows_x86 LibreOffice_project/aecc05fe267cc68dde00352a451aa867b3b546ac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2019-05-20T17:31:17Z</dcterms:created>
  <dc:creator/>
  <dc:description/>
  <dc:language>it-IT</dc:language>
  <cp:lastModifiedBy/>
  <dcterms:modified xsi:type="dcterms:W3CDTF">2019-05-20T21:29:17Z</dcterms:modified>
  <cp:revision>7</cp:revision>
  <dc:subject/>
  <dc:title/>
</cp:coreProperties>
</file>