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 andrea nappo" initials="can" lastIdx="1" clrIdx="0">
    <p:extLst>
      <p:ext uri="{19B8F6BF-5375-455C-9EA6-DF929625EA0E}">
        <p15:presenceInfo xmlns:p15="http://schemas.microsoft.com/office/powerpoint/2012/main" userId="cdf2bf6a9a6617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uge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1463" y="-30979"/>
            <a:ext cx="10135672" cy="960549"/>
          </a:xfrm>
        </p:spPr>
        <p:txBody>
          <a:bodyPr/>
          <a:lstStyle/>
          <a:p>
            <a:r>
              <a:rPr lang="it-IT" sz="4800" b="1" dirty="0" smtClean="0"/>
              <a:t>«A SCUOLA DI ASTROPARTICELLE»</a:t>
            </a:r>
            <a:endParaRPr lang="it-IT" sz="4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982935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 smtClean="0"/>
              <a:t>Nell’ambito del percorso di Alternanza Scuola Lavoro, noi studenti della classe 3°C del Liceo Scientifico Nobel di Torre del Greco (NA), abbiamo partecipato all’iniziativa in oggetto, tutorati internamente dalla nostra docente di matematica e fisica, prof.ssa Filomena </a:t>
            </a:r>
            <a:r>
              <a:rPr lang="it-IT" dirty="0" err="1" smtClean="0"/>
              <a:t>Vozzola</a:t>
            </a:r>
            <a:r>
              <a:rPr lang="it-IT" dirty="0" smtClean="0"/>
              <a:t>, ed esternamente dalla dott.ssa Carla Aramo e dalla dott.ssa Roberta </a:t>
            </a:r>
            <a:r>
              <a:rPr lang="it-IT" dirty="0" err="1" smtClean="0"/>
              <a:t>Colalillo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 descr="https://lh5.googleusercontent.com/e1Ntsg0EltdSyClrjf00oDLqnGCxBXs61dKB4w_MeZV9_Zza4_xpbeJwjARfeynjZ7O96Mb_hPgzYcEfoFZHXeROmMEWfGfWct9T0BR4601iNA6aHFx8skfxxiW1KU_LgiwoYDpfDKH7FjUq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69224" y="1464926"/>
            <a:ext cx="4297355" cy="32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87779" y="2875764"/>
            <a:ext cx="7581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 smtClean="0"/>
              <a:t>L’iniziativa, realizzata in collaborazione con l’Università Federico II e l’INFN, ci ha guidati per mano alla scoperta dei raggi cosmici: in particolare abbiamo approfondito il processo di rivelazione degli stessi, esaminando alcuni dati sperimentali dell’Osservatorio </a:t>
            </a:r>
            <a:r>
              <a:rPr lang="it-IT" dirty="0" err="1" smtClean="0"/>
              <a:t>Auger</a:t>
            </a:r>
            <a:r>
              <a:rPr lang="it-IT" dirty="0" smtClean="0"/>
              <a:t>, sito in Argentina, e tutt’ora il più grande esperimento per la rivelazione dei raggi cosmici mai costruito.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7779" y="4768593"/>
            <a:ext cx="1174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In occasione del momento conclusivo dell’attività, abbiamo realizzato </a:t>
            </a:r>
            <a:r>
              <a:rPr lang="it-IT" dirty="0" smtClean="0"/>
              <a:t>dei modellini </a:t>
            </a:r>
            <a:r>
              <a:rPr lang="it-IT" dirty="0"/>
              <a:t>delle </a:t>
            </a:r>
            <a:r>
              <a:rPr lang="it-IT" dirty="0" smtClean="0"/>
              <a:t>tank dell’osservatorio</a:t>
            </a:r>
            <a:r>
              <a:rPr lang="it-IT" dirty="0"/>
              <a:t>, un sito web, un articolo scientifico ed </a:t>
            </a:r>
            <a:r>
              <a:rPr lang="it-IT" dirty="0" smtClean="0"/>
              <a:t>un totem, </a:t>
            </a:r>
            <a:r>
              <a:rPr lang="it-IT" dirty="0"/>
              <a:t>lavorando </a:t>
            </a:r>
            <a:r>
              <a:rPr lang="it-IT" dirty="0" smtClean="0"/>
              <a:t>in gruppi</a:t>
            </a:r>
            <a:r>
              <a:rPr lang="it-IT" dirty="0"/>
              <a:t>. Nel suo insieme, il progetto si è rivelato molto stimolante, anche grazie all’affinità con il nostro corso </a:t>
            </a:r>
            <a:r>
              <a:rPr lang="it-IT" dirty="0" smtClean="0"/>
              <a:t>di studi </a:t>
            </a:r>
            <a:r>
              <a:rPr lang="it-IT" dirty="0"/>
              <a:t>liceali. Si è trattato di momenti notevolmente formativi, in continuità con </a:t>
            </a:r>
            <a:r>
              <a:rPr lang="it-IT" dirty="0" smtClean="0"/>
              <a:t>l’orientamento universitario</a:t>
            </a:r>
            <a:r>
              <a:rPr lang="it-IT" dirty="0"/>
              <a:t>, </a:t>
            </a:r>
            <a:r>
              <a:rPr lang="it-IT" dirty="0" smtClean="0"/>
              <a:t>che hanno </a:t>
            </a:r>
            <a:r>
              <a:rPr lang="it-IT" dirty="0"/>
              <a:t>garantito </a:t>
            </a:r>
            <a:r>
              <a:rPr lang="it-IT" dirty="0" smtClean="0"/>
              <a:t>occasioni </a:t>
            </a:r>
            <a:r>
              <a:rPr lang="it-IT" dirty="0"/>
              <a:t>di aggregazione al gruppo classe.</a:t>
            </a:r>
          </a:p>
        </p:txBody>
      </p:sp>
    </p:spTree>
    <p:extLst>
      <p:ext uri="{BB962C8B-B14F-4D97-AF65-F5344CB8AC3E}">
        <p14:creationId xmlns:p14="http://schemas.microsoft.com/office/powerpoint/2010/main" val="7033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774" y="224118"/>
            <a:ext cx="9934169" cy="791882"/>
          </a:xfrm>
        </p:spPr>
        <p:txBody>
          <a:bodyPr/>
          <a:lstStyle/>
          <a:p>
            <a:pPr algn="ctr"/>
            <a:r>
              <a:rPr lang="it-IT" dirty="0" smtClean="0"/>
              <a:t>I MODELLINI DELLE TANK DI AUGER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1275" y="948690"/>
            <a:ext cx="65372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dirty="0"/>
              <a:t>L’osservatorio </a:t>
            </a:r>
            <a:r>
              <a:rPr lang="it-IT" dirty="0" err="1"/>
              <a:t>Auger</a:t>
            </a:r>
            <a:r>
              <a:rPr lang="it-IT" dirty="0"/>
              <a:t> è costituito da un array di 1660 rivelatori </a:t>
            </a:r>
            <a:r>
              <a:rPr lang="it-IT" dirty="0" err="1"/>
              <a:t>Cherenkov</a:t>
            </a:r>
            <a:r>
              <a:rPr lang="it-IT" dirty="0"/>
              <a:t> distribuiti su un’area di 3.000 km</a:t>
            </a:r>
            <a:r>
              <a:rPr lang="it-IT" baseline="30000" dirty="0"/>
              <a:t>2</a:t>
            </a:r>
            <a:r>
              <a:rPr lang="it-IT" dirty="0"/>
              <a:t> secondo una griglia con passo di 1.5 km. Lungo il perimetro dell’array, ci sono i 4 siti, detti “occhi”, del rivelatore di fluorescenza (FD). In totale, si hanno 24 telescopi di fluorescenza. Al centro dell’array sono stati posizionati dei laser (CLF e XLF) rivolti verso l’alto per consentire una calibrazione dell’assorbimento atmosferico nelle direzioni dei quattro occhi</a:t>
            </a:r>
            <a:r>
              <a:rPr lang="it-IT" dirty="0" smtClean="0"/>
              <a:t>.</a:t>
            </a:r>
          </a:p>
          <a:p>
            <a:pPr marL="285750" indent="-28575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dirty="0" smtClean="0"/>
              <a:t>Un gruppo di lavoro si è dedicato alla realizzazione di alcuni modellini delle tank di </a:t>
            </a:r>
            <a:r>
              <a:rPr lang="it-IT" dirty="0" err="1" smtClean="0"/>
              <a:t>Auger</a:t>
            </a:r>
            <a:r>
              <a:rPr lang="it-IT" dirty="0" smtClean="0"/>
              <a:t>.</a:t>
            </a:r>
          </a:p>
          <a:p>
            <a:pPr marL="285750" indent="-28575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285750" indent="-28575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dirty="0" smtClean="0"/>
              <a:t>Dopo aver studiato teoricamente la loro struttura, in grado di ricavare informazioni circa i raggi cosmici grazie al cosiddetto effetto </a:t>
            </a:r>
            <a:r>
              <a:rPr lang="it-IT" dirty="0" err="1" smtClean="0"/>
              <a:t>Cherenkov</a:t>
            </a:r>
            <a:r>
              <a:rPr lang="it-IT" dirty="0" smtClean="0"/>
              <a:t>, abbiamo infatti pensato che realizzarne delle «copie in miniatura» sarebbe stata un’idea alquanto esemplificativa per capire il processo di rilevazione di superficie.</a:t>
            </a:r>
          </a:p>
          <a:p>
            <a:pPr marL="285750" indent="-28575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B885015-E70A-D746-8260-59C09F05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9" y="1016000"/>
            <a:ext cx="3357350" cy="2275787"/>
          </a:xfrm>
          <a:prstGeom prst="rect">
            <a:avLst/>
          </a:prstGeom>
        </p:spPr>
      </p:pic>
      <p:pic>
        <p:nvPicPr>
          <p:cNvPr id="5" name="Immagine 4" descr="79d49061-31ba-4265-a06e-fcc911d6f119.jpg"/>
          <p:cNvPicPr>
            <a:picLocks noChangeAspect="1"/>
          </p:cNvPicPr>
          <p:nvPr/>
        </p:nvPicPr>
        <p:blipFill>
          <a:blip r:embed="rId3"/>
          <a:srcRect l="8338" t="34142" b="34545"/>
          <a:stretch>
            <a:fillRect/>
          </a:stretch>
        </p:blipFill>
        <p:spPr>
          <a:xfrm>
            <a:off x="8465127" y="3622880"/>
            <a:ext cx="3228109" cy="196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de9c5190-80cc-4a47-966f-1b8d713b70b7.jpg"/>
          <p:cNvPicPr>
            <a:picLocks noChangeAspect="1"/>
          </p:cNvPicPr>
          <p:nvPr/>
        </p:nvPicPr>
        <p:blipFill>
          <a:blip r:embed="rId4"/>
          <a:srcRect t="34141" b="34747"/>
          <a:stretch>
            <a:fillRect/>
          </a:stretch>
        </p:blipFill>
        <p:spPr>
          <a:xfrm>
            <a:off x="6772711" y="5001491"/>
            <a:ext cx="2980890" cy="1648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245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408" y="157751"/>
            <a:ext cx="10238199" cy="1400530"/>
          </a:xfrm>
        </p:spPr>
        <p:txBody>
          <a:bodyPr/>
          <a:lstStyle/>
          <a:p>
            <a:r>
              <a:rPr lang="it-IT" dirty="0" smtClean="0"/>
              <a:t>ANALISI DATI: L’OSSERVATORIO AUGER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3225" y="969554"/>
            <a:ext cx="4946629" cy="4606545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it-IT" dirty="0" smtClean="0"/>
              <a:t>L’analisi dati è stata condotta sulla base di dati reali, reperiti dal sito ufficiale dell’Osservatorio </a:t>
            </a:r>
            <a:r>
              <a:rPr lang="it-IT" dirty="0" err="1" smtClean="0"/>
              <a:t>Auger</a:t>
            </a:r>
            <a:r>
              <a:rPr lang="it-IT" dirty="0" smtClean="0"/>
              <a:t> (</a:t>
            </a:r>
            <a:r>
              <a:rPr lang="it-IT" dirty="0">
                <a:hlinkClick r:id="rId2"/>
              </a:rPr>
              <a:t>https://www.auger.org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>). 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it-IT" dirty="0" smtClean="0"/>
          </a:p>
        </p:txBody>
      </p:sp>
      <p:pic>
        <p:nvPicPr>
          <p:cNvPr id="4" name="Picture 4" descr="http://labdpr.cab.cnea.gov.ar/ED-it/_FastMap.php?evid=000050206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525" y="858016"/>
            <a:ext cx="2861207" cy="2622773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8526732" y="1117690"/>
            <a:ext cx="3398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it-IT" dirty="0" smtClean="0"/>
              <a:t>Attraverso la combinazione sinergica dei dati dei rivelatori di superficie e di fluorescenza, abbiamo avuto l’occasione di verificare le previsioni teoriche, sfruttando </a:t>
            </a:r>
            <a:r>
              <a:rPr lang="it-IT" dirty="0" err="1" smtClean="0"/>
              <a:t>Root</a:t>
            </a:r>
            <a:r>
              <a:rPr lang="it-IT" dirty="0" smtClean="0"/>
              <a:t>, un software apposito.  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4" y="3369893"/>
            <a:ext cx="5444016" cy="25854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B49F2FBB-D714-4F2B-8740-D76C5A96CB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3" t="37838" r="55902" b="27991"/>
          <a:stretch/>
        </p:blipFill>
        <p:spPr>
          <a:xfrm>
            <a:off x="6248490" y="4098708"/>
            <a:ext cx="5903482" cy="26949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481B44EF-8FD5-46BB-A07C-D7A95AAFE06C}"/>
              </a:ext>
            </a:extLst>
          </p:cNvPr>
          <p:cNvSpPr txBox="1"/>
          <p:nvPr/>
        </p:nvSpPr>
        <p:spPr>
          <a:xfrm>
            <a:off x="288657" y="6049348"/>
            <a:ext cx="5096611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Agency FB" panose="020B0503020202020204" pitchFamily="34" charset="0"/>
              </a:rPr>
              <a:t>Sviluppo longitudinale di un evento esaminato attraverso il software ‘’root’’.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73D50D49-F730-481E-A987-0CA12C24FF0C}"/>
              </a:ext>
            </a:extLst>
          </p:cNvPr>
          <p:cNvSpPr txBox="1"/>
          <p:nvPr/>
        </p:nvSpPr>
        <p:spPr>
          <a:xfrm>
            <a:off x="6248490" y="3691818"/>
            <a:ext cx="586345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gency FB" panose="020B0503020202020204" pitchFamily="34" charset="0"/>
              </a:rPr>
              <a:t>Sviluppo </a:t>
            </a:r>
            <a:r>
              <a:rPr lang="it-IT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trasversale dello </a:t>
            </a:r>
            <a:r>
              <a:rPr lang="it-IT" dirty="0">
                <a:solidFill>
                  <a:schemeClr val="bg1"/>
                </a:solidFill>
                <a:latin typeface="Agency FB" panose="020B0503020202020204" pitchFamily="34" charset="0"/>
              </a:rPr>
              <a:t>stesso </a:t>
            </a:r>
            <a:r>
              <a:rPr lang="it-IT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evento esaminato </a:t>
            </a:r>
            <a:r>
              <a:rPr lang="it-IT" dirty="0">
                <a:solidFill>
                  <a:schemeClr val="bg1"/>
                </a:solidFill>
                <a:latin typeface="Agency FB" panose="020B0503020202020204" pitchFamily="34" charset="0"/>
              </a:rPr>
              <a:t>tramite il software ‘’</a:t>
            </a:r>
            <a:r>
              <a:rPr lang="it-IT" dirty="0" err="1">
                <a:solidFill>
                  <a:schemeClr val="bg1"/>
                </a:solidFill>
                <a:latin typeface="Agency FB" panose="020B0503020202020204" pitchFamily="34" charset="0"/>
              </a:rPr>
              <a:t>root</a:t>
            </a:r>
            <a:r>
              <a:rPr lang="it-IT" dirty="0" smtClean="0">
                <a:solidFill>
                  <a:schemeClr val="bg1"/>
                </a:solidFill>
                <a:latin typeface="Agency FB" panose="020B0503020202020204" pitchFamily="34" charset="0"/>
              </a:rPr>
              <a:t>’’.</a:t>
            </a:r>
            <a:endParaRPr lang="it-IT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4606"/>
            <a:ext cx="10290412" cy="1400530"/>
          </a:xfrm>
        </p:spPr>
        <p:txBody>
          <a:bodyPr/>
          <a:lstStyle/>
          <a:p>
            <a:pPr algn="ctr"/>
            <a:r>
              <a:rPr lang="it-IT" dirty="0" smtClean="0"/>
              <a:t>L’ARTICOLO SCIENTIFICO E LA RICERCA BIBLIOGRAFICA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446" y="1515136"/>
            <a:ext cx="6703208" cy="522685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it-IT" dirty="0" smtClean="0"/>
              <a:t>Il progetto ci ha anche coinvolti nella stesura di un articolo scientifico-divulgativo riguardo i raggi cosmici e l’Osservatorio </a:t>
            </a:r>
            <a:r>
              <a:rPr lang="it-IT" dirty="0" err="1" smtClean="0"/>
              <a:t>Auger</a:t>
            </a:r>
            <a:r>
              <a:rPr lang="it-IT" dirty="0" smtClean="0"/>
              <a:t>.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 smtClean="0"/>
              <a:t>È possibile prenderne visione all’indirizzo</a:t>
            </a:r>
          </a:p>
          <a:p>
            <a:pPr algn="ctr">
              <a:buNone/>
            </a:pPr>
            <a:r>
              <a:rPr lang="en-US" dirty="0" smtClean="0"/>
              <a:t>https://astroparticelle3c.wixsite.com/liceonobel</a:t>
            </a:r>
            <a:endParaRPr lang="it-IT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 smtClean="0"/>
              <a:t>Fondamentale, per la sua stesura, è stata l’attività di ricerca bibliografica, condotta da un altro gruppo, i cui risultati sono poi stati integrati ai materiali fornitici dalla dott. </a:t>
            </a:r>
            <a:r>
              <a:rPr lang="it-IT" dirty="0" err="1" smtClean="0"/>
              <a:t>ssa</a:t>
            </a:r>
            <a:r>
              <a:rPr lang="it-IT" dirty="0" smtClean="0"/>
              <a:t> Carla Aramo, il cui </a:t>
            </a:r>
            <a:r>
              <a:rPr lang="it-IT" dirty="0" smtClean="0"/>
              <a:t>aiuto </a:t>
            </a:r>
            <a:r>
              <a:rPr lang="it-IT" dirty="0" smtClean="0"/>
              <a:t>è stato indispensabile nella prosecuzione del lavoro.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 smtClean="0"/>
              <a:t>Grazie alla lettura dell’articolo, tutte le persone intrigate da temi «spaziali» come quelli in oggetto, possono sentirsi «più vicine» ai raggi cosmici, ed </a:t>
            </a:r>
            <a:r>
              <a:rPr lang="it-IT" dirty="0" err="1" smtClean="0"/>
              <a:t>Auger</a:t>
            </a:r>
            <a:r>
              <a:rPr lang="it-IT" dirty="0" smtClean="0"/>
              <a:t> ne è una diretta testimonianza.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18994" r="7677"/>
          <a:stretch/>
        </p:blipFill>
        <p:spPr>
          <a:xfrm>
            <a:off x="7087738" y="2382460"/>
            <a:ext cx="5104262" cy="34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6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8493" y="193411"/>
            <a:ext cx="3243501" cy="789228"/>
          </a:xfrm>
        </p:spPr>
        <p:txBody>
          <a:bodyPr/>
          <a:lstStyle/>
          <a:p>
            <a:r>
              <a:rPr lang="it-IT" dirty="0" smtClean="0"/>
              <a:t>IL SITO WEB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D55243-C6B3-4D3C-8220-748E13127A45}"/>
              </a:ext>
            </a:extLst>
          </p:cNvPr>
          <p:cNvSpPr txBox="1"/>
          <p:nvPr/>
        </p:nvSpPr>
        <p:spPr>
          <a:xfrm>
            <a:off x="-181156" y="2173419"/>
            <a:ext cx="6923150" cy="38099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1900" dirty="0" smtClean="0">
                <a:latin typeface="+mj-lt"/>
                <a:ea typeface="+mj-ea"/>
                <a:cs typeface="+mj-cs"/>
              </a:rPr>
              <a:t>Per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poter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diffondere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meglio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questo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progetto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in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un'era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in cui internet ha un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ruolo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sempre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più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cruciale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nella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diffusione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di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notizie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abbiamo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inserito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il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nostro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lavoro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in un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sito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web,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che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mette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a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disposizione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al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grande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pubblico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una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descrizione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e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presentazione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delle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nostre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 smtClean="0">
                <a:latin typeface="+mj-lt"/>
                <a:ea typeface="+mj-ea"/>
                <a:cs typeface="+mj-cs"/>
              </a:rPr>
              <a:t>ricerche</a:t>
            </a:r>
            <a:r>
              <a:rPr lang="en-US" sz="1900" dirty="0" smtClean="0">
                <a:latin typeface="+mj-lt"/>
                <a:ea typeface="+mj-ea"/>
                <a:cs typeface="+mj-cs"/>
              </a:rPr>
              <a:t>.</a:t>
            </a:r>
            <a:endParaRPr lang="it-IT" sz="1900" dirty="0" smtClean="0"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900" dirty="0" smtClean="0">
              <a:latin typeface="+mj-lt"/>
              <a:ea typeface="+mj-ea"/>
              <a:cs typeface="+mj-cs"/>
            </a:endParaRPr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Il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sito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si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può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trovare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al </a:t>
            </a:r>
            <a:r>
              <a:rPr lang="en-US" sz="2000" b="1" dirty="0" err="1" smtClean="0">
                <a:latin typeface="+mj-lt"/>
                <a:ea typeface="+mj-ea"/>
                <a:cs typeface="+mj-cs"/>
              </a:rPr>
              <a:t>link:</a:t>
            </a:r>
            <a:r>
              <a:rPr lang="en-US" sz="2000" b="1" dirty="0" err="1" smtClean="0"/>
              <a:t>https</a:t>
            </a:r>
            <a:r>
              <a:rPr lang="en-US" sz="2000" b="1" dirty="0" smtClean="0"/>
              <a:t>://astroparticelle3c.wixsite.com/</a:t>
            </a:r>
            <a:r>
              <a:rPr lang="en-US" sz="2000" b="1" dirty="0" err="1" smtClean="0"/>
              <a:t>liceonobel</a:t>
            </a:r>
            <a:endParaRPr lang="it-IT" sz="2000" b="1" dirty="0" smtClean="0"/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charset="2"/>
              <a:buChar char="v"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37d4de27-da6f-4c36-9bb9-71491a4292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287" y="2281947"/>
            <a:ext cx="3297381" cy="247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 descr="c29c50cb-2b2c-4b43-aef3-694714efe9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41" y="897800"/>
            <a:ext cx="3283526" cy="226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6175f703-193f-45f5-bc3a-3faa64d05f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994" y="4266762"/>
            <a:ext cx="3195373" cy="239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700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119</TotalTime>
  <Words>615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Agency FB</vt:lpstr>
      <vt:lpstr>Arial</vt:lpstr>
      <vt:lpstr>Century Gothic</vt:lpstr>
      <vt:lpstr>Wingdings</vt:lpstr>
      <vt:lpstr>Wingdings 3</vt:lpstr>
      <vt:lpstr>Ione</vt:lpstr>
      <vt:lpstr>«A SCUOLA DI ASTROPARTICELLE»</vt:lpstr>
      <vt:lpstr>I MODELLINI DELLE TANK DI AUGER</vt:lpstr>
      <vt:lpstr>ANALISI DATI: L’OSSERVATORIO AUGER</vt:lpstr>
      <vt:lpstr>L’ARTICOLO SCIENTIFICO E LA RICERCA BIBLIOGRAFICA</vt:lpstr>
      <vt:lpstr>IL SITO WEB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«A SCUOLA DI ASTROPARTICELLE»</dc:title>
  <dc:creator>Salvatore Ferrara</dc:creator>
  <cp:lastModifiedBy>Frizer Hero</cp:lastModifiedBy>
  <cp:revision>14</cp:revision>
  <dcterms:created xsi:type="dcterms:W3CDTF">2019-05-19T14:42:54Z</dcterms:created>
  <dcterms:modified xsi:type="dcterms:W3CDTF">2019-05-20T23:02:15Z</dcterms:modified>
</cp:coreProperties>
</file>