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7" r:id="rId2"/>
    <p:sldId id="264" r:id="rId3"/>
    <p:sldId id="258" r:id="rId4"/>
    <p:sldId id="259" r:id="rId5"/>
    <p:sldId id="260" r:id="rId6"/>
    <p:sldId id="265" r:id="rId7"/>
    <p:sldId id="262" r:id="rId8"/>
    <p:sldId id="263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E57EE8-ABF4-471C-9F3F-C0BEB2EDF2C2}">
  <a:tblStyle styleId="{8AE57EE8-ABF4-471C-9F3F-C0BEB2EDF2C2}" styleName="Table_0"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/>
        <a:fill>
          <a:solidFill>
            <a:srgbClr val="1CADE4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/>
        <a:fill>
          <a:solidFill>
            <a:srgbClr val="1CADE4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1CADE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1CADE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013" autoAdjust="0"/>
  </p:normalViewPr>
  <p:slideViewPr>
    <p:cSldViewPr snapToGrid="0">
      <p:cViewPr varScale="1">
        <p:scale>
          <a:sx n="48" d="100"/>
          <a:sy n="48" d="100"/>
        </p:scale>
        <p:origin x="201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08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510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77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7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51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45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27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2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9e8f7b1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59e8f7b1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694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DDD4"/>
            </a:gs>
            <a:gs pos="100000">
              <a:srgbClr val="238B8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3869472" y="889824"/>
            <a:ext cx="5089027" cy="5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7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6000" i="1">
              <a:solidFill>
                <a:srgbClr val="4C1130"/>
              </a:solidFill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25" y="85000"/>
            <a:ext cx="1627200" cy="151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7952" y="2854626"/>
            <a:ext cx="1622851" cy="95915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" name="Google Shape;79;p13"/>
          <p:cNvSpPr txBox="1"/>
          <p:nvPr/>
        </p:nvSpPr>
        <p:spPr>
          <a:xfrm>
            <a:off x="3471925" y="85000"/>
            <a:ext cx="56385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latin typeface="Lato"/>
                <a:ea typeface="Lato"/>
                <a:cs typeface="Lato"/>
                <a:sym typeface="Lato"/>
              </a:rPr>
              <a:t>Liceo</a:t>
            </a:r>
            <a:r>
              <a:rPr lang="en-US" sz="1400" b="1" i="0" u="none" strike="noStrike" cap="none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1" i="0" u="none" strike="noStrike" cap="none" dirty="0" err="1">
                <a:latin typeface="Lato"/>
                <a:ea typeface="Lato"/>
                <a:cs typeface="Lato"/>
                <a:sym typeface="Lato"/>
              </a:rPr>
              <a:t>Scientifico</a:t>
            </a:r>
            <a:r>
              <a:rPr lang="en-US" sz="1400" b="1" i="0" u="none" strike="noStrike" cap="none" dirty="0">
                <a:latin typeface="Lato"/>
                <a:ea typeface="Lato"/>
                <a:cs typeface="Lato"/>
                <a:sym typeface="Lato"/>
              </a:rPr>
              <a:t> P.S. </a:t>
            </a:r>
            <a:r>
              <a:rPr lang="en-US" sz="1400" b="1" i="0" u="none" strike="noStrike" cap="none" dirty="0" smtClean="0">
                <a:latin typeface="Lato"/>
                <a:ea typeface="Lato"/>
                <a:cs typeface="Lato"/>
                <a:sym typeface="Lato"/>
              </a:rPr>
              <a:t>Mancini</a:t>
            </a:r>
            <a:endParaRPr sz="1400" b="1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050500" y="410150"/>
            <a:ext cx="7093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Percorsi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per le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competenze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trasversali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l’orientamento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«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Dalle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astroparticelle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nanotecnologie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…a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scuola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Moderna</a:t>
            </a:r>
            <a:r>
              <a:rPr lang="en-US" sz="2400" u="none" strike="noStrike" cap="none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</a:p>
          <a:p>
            <a:pPr lvl="0"/>
            <a:r>
              <a:rPr lang="en-US" sz="2400" dirty="0" err="1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Percorso</a:t>
            </a:r>
            <a:r>
              <a:rPr lang="en-US" sz="2400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40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 </a:t>
            </a:r>
            <a:r>
              <a:rPr lang="en-US" sz="2400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US" sz="2400" dirty="0" err="1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linguaggi</a:t>
            </a:r>
            <a:r>
              <a:rPr lang="en-US" sz="2400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sz="240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»</a:t>
            </a:r>
            <a:endParaRPr sz="2400" dirty="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Tema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none" strike="noStrike" cap="none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</a:t>
            </a:r>
            <a:r>
              <a:rPr lang="en-US" sz="240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2400" u="none" strike="noStrike" cap="none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Riscaldamento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Globale</a:t>
            </a:r>
            <a:r>
              <a:rPr lang="en-US" sz="240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sz="2400" dirty="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u="none" strike="noStrike" cap="none" dirty="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750408" y="4745794"/>
            <a:ext cx="6415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26145" y="2189941"/>
            <a:ext cx="4993559" cy="240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endParaRPr lang="it-IT" sz="1800" b="1" dirty="0" smtClean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lnSpc>
                <a:spcPct val="115000"/>
              </a:lnSpc>
            </a:pP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cura della classe III </a:t>
            </a: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C:</a:t>
            </a:r>
          </a:p>
          <a:p>
            <a:pPr lvl="0">
              <a:lnSpc>
                <a:spcPct val="115000"/>
              </a:lnSpc>
            </a:pP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it-IT" sz="1800" b="1" dirty="0" err="1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Angiuoni</a:t>
            </a: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 Annarita</a:t>
            </a:r>
          </a:p>
          <a:p>
            <a:pPr lvl="0">
              <a:lnSpc>
                <a:spcPct val="115000"/>
              </a:lnSpc>
            </a:pPr>
            <a:r>
              <a:rPr lang="it-IT" sz="1800" b="1" dirty="0" err="1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Aufiero</a:t>
            </a: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Fabiana</a:t>
            </a:r>
          </a:p>
          <a:p>
            <a:pPr lvl="0">
              <a:lnSpc>
                <a:spcPct val="115000"/>
              </a:lnSpc>
            </a:pP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Buontempo Miriam</a:t>
            </a:r>
          </a:p>
          <a:p>
            <a:pPr lvl="0">
              <a:lnSpc>
                <a:spcPct val="115000"/>
              </a:lnSpc>
            </a:pPr>
            <a:r>
              <a:rPr lang="it-IT" sz="1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Santucci Andrea</a:t>
            </a:r>
          </a:p>
          <a:p>
            <a:pPr lvl="0">
              <a:lnSpc>
                <a:spcPct val="115000"/>
              </a:lnSpc>
            </a:pPr>
            <a:endParaRPr lang="it-IT" sz="18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778275" y="4402525"/>
            <a:ext cx="4250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Lato"/>
                <a:ea typeface="Lato"/>
                <a:cs typeface="Lato"/>
                <a:sym typeface="Lato"/>
              </a:rPr>
              <a:t>Anno Scolastico 2018/2019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DDD4"/>
            </a:gs>
            <a:gs pos="100000">
              <a:srgbClr val="238B8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3869472" y="889824"/>
            <a:ext cx="5089027" cy="5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7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6000" i="1">
              <a:solidFill>
                <a:srgbClr val="4C1130"/>
              </a:solidFill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25" y="85000"/>
            <a:ext cx="1627200" cy="151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3325" y="4176400"/>
            <a:ext cx="1023600" cy="569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" name="Google Shape;79;p13"/>
          <p:cNvSpPr txBox="1"/>
          <p:nvPr/>
        </p:nvSpPr>
        <p:spPr>
          <a:xfrm>
            <a:off x="3471925" y="85000"/>
            <a:ext cx="56385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latin typeface="Lato"/>
                <a:ea typeface="Lato"/>
                <a:cs typeface="Lato"/>
                <a:sym typeface="Lato"/>
              </a:rPr>
              <a:t>Liceo Scientifico P.S. Mancini classe III C </a:t>
            </a:r>
            <a:endParaRPr sz="1400" b="1" i="0" u="none" strike="noStrike" cap="non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016925" y="446800"/>
            <a:ext cx="7093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Percorsi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per le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competenze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trasversali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l’orientamento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: «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Dalle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astroparticelle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alle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nanotecnologie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…a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scuola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Moderna</a:t>
            </a:r>
            <a:r>
              <a:rPr lang="en-US" sz="160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</a:p>
          <a:p>
            <a:pPr lvl="0"/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Percorso</a:t>
            </a:r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« </a:t>
            </a:r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Linguaggi</a:t>
            </a:r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»</a:t>
            </a:r>
            <a:endParaRPr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Tema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«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160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l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Riscaldamento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Globale</a:t>
            </a:r>
            <a:r>
              <a:rPr lang="en-US" sz="160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u="none" strike="noStrike" cap="none" dirty="0">
              <a:solidFill>
                <a:srgbClr val="13635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750408" y="4745794"/>
            <a:ext cx="6415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1550" y="1922625"/>
            <a:ext cx="3006900" cy="1671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" name="Google Shape;83;p13"/>
          <p:cNvSpPr txBox="1"/>
          <p:nvPr/>
        </p:nvSpPr>
        <p:spPr>
          <a:xfrm>
            <a:off x="421472" y="1770679"/>
            <a:ext cx="50328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La </a:t>
            </a:r>
            <a:r>
              <a:rPr lang="en-US" sz="24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Controversia</a:t>
            </a:r>
            <a:endParaRPr lang="en-US" sz="24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Il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riscaldamento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Terra è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dovuto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a cause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umane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Il report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dell’ Intergovernmental Panel on Climate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Change lo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conferma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ma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il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gande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pubblico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nega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l’esistenza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di tale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consenso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778275" y="4402525"/>
            <a:ext cx="4250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Lato"/>
                <a:ea typeface="Lato"/>
                <a:cs typeface="Lato"/>
                <a:sym typeface="Lato"/>
              </a:rPr>
              <a:t>Anno Scolastico 2018/2019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904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DDD4"/>
            </a:gs>
            <a:gs pos="100000">
              <a:srgbClr val="238B8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3869472" y="889824"/>
            <a:ext cx="5089027" cy="5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7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6000" i="1">
              <a:solidFill>
                <a:srgbClr val="4C1130"/>
              </a:solidFill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818" y="218209"/>
            <a:ext cx="1464620" cy="148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 t="16650" b="-16649"/>
          <a:stretch/>
        </p:blipFill>
        <p:spPr>
          <a:xfrm>
            <a:off x="7892938" y="57928"/>
            <a:ext cx="1207800" cy="83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301259" y="-15497"/>
            <a:ext cx="604454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4C74"/>
                </a:solidFill>
                <a:latin typeface="Lato"/>
                <a:ea typeface="Lato"/>
                <a:cs typeface="Lato"/>
                <a:sym typeface="Lato"/>
              </a:rPr>
              <a:t>Liceo Scientifico P.S. Mancini di Avellino classe III  C a.s. 2018/2019</a:t>
            </a:r>
            <a:endParaRPr sz="1400" b="1" i="0" u="none" strike="noStrike" cap="none">
              <a:solidFill>
                <a:srgbClr val="004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679773" y="392552"/>
            <a:ext cx="5743863" cy="81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Percorsi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per le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trasversali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l’orientamento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: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«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astro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particelle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nanotecnologie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…a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Moderna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Percorso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 «I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linguaggi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Il</a:t>
            </a:r>
            <a:r>
              <a:rPr lang="en-US" sz="16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Riscaldamento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Globale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1363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4" name="Google Shape;94;p14"/>
          <p:cNvGrpSpPr/>
          <p:nvPr/>
        </p:nvGrpSpPr>
        <p:grpSpPr>
          <a:xfrm>
            <a:off x="5186971" y="1204587"/>
            <a:ext cx="3948501" cy="3827171"/>
            <a:chOff x="16973823" y="31195562"/>
            <a:chExt cx="20902598" cy="16107621"/>
          </a:xfrm>
        </p:grpSpPr>
        <p:pic>
          <p:nvPicPr>
            <p:cNvPr id="95" name="Google Shape;95;p14" descr="Greenhouse Effect"/>
            <p:cNvPicPr preferRelativeResize="0"/>
            <p:nvPr/>
          </p:nvPicPr>
          <p:blipFill rotWithShape="1">
            <a:blip r:embed="rId5">
              <a:alphaModFix/>
            </a:blip>
            <a:srcRect t="7002"/>
            <a:stretch/>
          </p:blipFill>
          <p:spPr>
            <a:xfrm>
              <a:off x="16973823" y="31195653"/>
              <a:ext cx="10451299" cy="16097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4" descr="Enhanced Greenhouse Effect"/>
            <p:cNvPicPr preferRelativeResize="0"/>
            <p:nvPr/>
          </p:nvPicPr>
          <p:blipFill rotWithShape="1">
            <a:blip r:embed="rId6">
              <a:alphaModFix/>
            </a:blip>
            <a:srcRect t="6950"/>
            <a:stretch/>
          </p:blipFill>
          <p:spPr>
            <a:xfrm>
              <a:off x="27425122" y="31195653"/>
              <a:ext cx="10451299" cy="16107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4"/>
            <p:cNvSpPr/>
            <p:nvPr/>
          </p:nvSpPr>
          <p:spPr>
            <a:xfrm>
              <a:off x="20836825" y="31195562"/>
              <a:ext cx="6196200" cy="7509600"/>
            </a:xfrm>
            <a:prstGeom prst="rect">
              <a:avLst/>
            </a:prstGeom>
            <a:solidFill>
              <a:srgbClr val="1CADE4"/>
            </a:solidFill>
            <a:ln w="15875" cap="flat" cmpd="sng">
              <a:solidFill>
                <a:srgbClr val="147E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Font typeface="Arial"/>
                <a:buNone/>
              </a:pPr>
              <a:r>
                <a:rPr lang="en-US" sz="600">
                  <a:solidFill>
                    <a:srgbClr val="12416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  radiazione ri-emessa rsamente con i gas serra. Invece che lasciarla passare, questi ultimi la assorbono e riemettono di nuovo verso la Terra. L’effetto serra è naturale e permette alla Terra di avere una temperatura media di circa 15°C, adatta alla vita. dalla Terra interagisce dive</a:t>
              </a:r>
              <a:endParaRPr sz="600">
                <a:solidFill>
                  <a:schemeClr val="dk2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32644425" y="31520028"/>
              <a:ext cx="5225700" cy="6759900"/>
            </a:xfrm>
            <a:prstGeom prst="rect">
              <a:avLst/>
            </a:prstGeom>
            <a:solidFill>
              <a:srgbClr val="1CADE4"/>
            </a:solidFill>
            <a:ln w="15875" cap="flat" cmpd="sng">
              <a:solidFill>
                <a:srgbClr val="147E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Font typeface="Arial"/>
                <a:buNone/>
              </a:pPr>
              <a:r>
                <a:rPr lang="en-US" sz="600">
                  <a:solidFill>
                    <a:srgbClr val="12416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 alcune attività umane hanno aumentato troppo la concentrazione di tali gas serra e questo ha portato ad un effetto serra maggiorato, che ha condotto all’innalzamento della temperatura</a:t>
              </a:r>
              <a:endParaRPr sz="600"/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207825" y="1936000"/>
            <a:ext cx="4987500" cy="17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fenomeno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naturale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da cui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dipende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della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superficie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terrestre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è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l’effetto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serra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dovuto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alla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presenza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nell’atmosfera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dei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cosiddetti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«gas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serra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DDD4"/>
            </a:gs>
            <a:gs pos="100000">
              <a:srgbClr val="238B8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3869472" y="889824"/>
            <a:ext cx="5089027" cy="5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7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6000" i="1">
              <a:solidFill>
                <a:srgbClr val="4C1130"/>
              </a:solidFill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 rot="1647">
            <a:off x="1742312" y="1736786"/>
            <a:ext cx="5366078" cy="249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b="1"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24" y="81525"/>
            <a:ext cx="1641900" cy="156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5360" y="1093760"/>
            <a:ext cx="1665300" cy="926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4025590" y="81525"/>
            <a:ext cx="3405382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897365" y="480712"/>
            <a:ext cx="5668206" cy="108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Percorsi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per le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trasversali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l’orientamento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: «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astroparticelle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nanotecnologie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…a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Moderna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Percorso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 «I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linguaggi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Riscaldamento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Globale</a:t>
            </a:r>
            <a:r>
              <a:rPr lang="en-US" sz="1600" b="0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1363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2853" y="42016266"/>
            <a:ext cx="12031654" cy="7762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2090750" y="2060199"/>
            <a:ext cx="4525800" cy="210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scienziato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cerca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ridurre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parti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piccole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risolvere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facilmente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. Il global warming è un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molto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complesso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, con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molte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sfaccettature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affrontate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tutte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insieme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Occorre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MODELLIZZARE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1600" b="0" i="0" u="none" strike="noStrike" cap="none" dirty="0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rgbClr val="004C7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4C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36" y="2416386"/>
            <a:ext cx="1697553" cy="169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2279737" y="19509"/>
            <a:ext cx="58431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4C74"/>
                </a:solidFill>
                <a:latin typeface="Lato"/>
                <a:ea typeface="Lato"/>
                <a:cs typeface="Lato"/>
                <a:sym typeface="Lato"/>
              </a:rPr>
              <a:t>Liceo Scientifico P.S. Mancini di Avellino classe III  C a.s. 2018/2019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0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8989" y="1966730"/>
            <a:ext cx="1730210" cy="173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DDD4"/>
            </a:gs>
            <a:gs pos="100000">
              <a:srgbClr val="238B8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2855550" y="1197175"/>
            <a:ext cx="3658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8" y="626949"/>
            <a:ext cx="1233900" cy="1043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08" y="92200"/>
            <a:ext cx="1324800" cy="500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5645725" y="92200"/>
            <a:ext cx="355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Liceo Scientifico PS Mancini di Avellino III</a:t>
            </a:r>
            <a:r>
              <a:rPr lang="en-US" sz="1200"/>
              <a:t>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450600" y="19150"/>
            <a:ext cx="42297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Percorsi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per le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competenze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trasversali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l’orientamento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: «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Dalle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astroparticelle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alle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nanotecnologie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…a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scuola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Moderna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Percorso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: «I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linguaggi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della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Tema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Riscaldamento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Globale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dirty="0">
              <a:solidFill>
                <a:schemeClr val="accent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-450275" y="1424638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1" dirty="0" err="1">
                <a:solidFill>
                  <a:srgbClr val="FEFEFE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L’Esperienza</a:t>
            </a:r>
            <a:endParaRPr sz="1800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Noi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abbiamo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vestito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panni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di un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gruppo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fisici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chiamato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spiegare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possono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essere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fattori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presenza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acqua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,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suolo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,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vegetazione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possono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influire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sulla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temperatura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di un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determinato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luogo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. Per far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ciò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abbiamo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modellizzato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le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interazioni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termiche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con un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calorimetro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acqua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e un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qualsiasi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determinato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volta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volta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le temperature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equilibrio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dirty="0">
              <a:solidFill>
                <a:schemeClr val="accent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25" name="Google Shape;125;p16"/>
          <p:cNvCxnSpPr>
            <a:stCxn id="122" idx="1"/>
            <a:endCxn id="122" idx="1"/>
          </p:cNvCxnSpPr>
          <p:nvPr/>
        </p:nvCxnSpPr>
        <p:spPr>
          <a:xfrm>
            <a:off x="5645725" y="2461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5645725" y="337900"/>
            <a:ext cx="3385800" cy="8700"/>
          </a:xfrm>
          <a:prstGeom prst="straightConnector1">
            <a:avLst/>
          </a:prstGeom>
          <a:noFill/>
          <a:ln w="285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6"/>
          <p:cNvSpPr txBox="1"/>
          <p:nvPr/>
        </p:nvSpPr>
        <p:spPr>
          <a:xfrm rot="-836">
            <a:off x="4650745" y="2033998"/>
            <a:ext cx="123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820150" y="2033925"/>
            <a:ext cx="14535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29" name="Google Shape;129;p16"/>
          <p:cNvGraphicFramePr/>
          <p:nvPr>
            <p:extLst>
              <p:ext uri="{D42A27DB-BD31-4B8C-83A1-F6EECF244321}">
                <p14:modId xmlns:p14="http://schemas.microsoft.com/office/powerpoint/2010/main" val="2889599146"/>
              </p:ext>
            </p:extLst>
          </p:nvPr>
        </p:nvGraphicFramePr>
        <p:xfrm>
          <a:off x="4598894" y="761999"/>
          <a:ext cx="4464424" cy="2412541"/>
        </p:xfrm>
        <a:graphic>
          <a:graphicData uri="http://schemas.openxmlformats.org/drawingml/2006/table">
            <a:tbl>
              <a:tblPr firstRow="1" bandRow="1">
                <a:noFill/>
                <a:tableStyleId>{8AE57EE8-ABF4-471C-9F3F-C0BEB2EDF2C2}</a:tableStyleId>
              </a:tblPr>
              <a:tblGrid>
                <a:gridCol w="1442531"/>
                <a:gridCol w="488701"/>
                <a:gridCol w="585796"/>
                <a:gridCol w="551843"/>
                <a:gridCol w="1395553"/>
              </a:tblGrid>
              <a:tr h="5902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Masse </a:t>
                      </a:r>
                      <a:r>
                        <a:rPr lang="en-US" u="none" strike="noStrike" cap="none" dirty="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interagenti</a:t>
                      </a:r>
                      <a:endParaRPr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</a:t>
                      </a:r>
                      <a:r>
                        <a:rPr lang="en-US" baseline="-250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</a:t>
                      </a:r>
                      <a:r>
                        <a:rPr lang="en-US" baseline="-25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</a:t>
                      </a:r>
                      <a:r>
                        <a:rPr lang="en-US" baseline="-25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Formule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</a:tr>
              <a:tr h="5682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M1=100g Acqua;  M2=100g Acqua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100°C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60°C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</a:tr>
              <a:tr h="5682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M1=150g Acqua;  M2=75g   Acqua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100°C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43°C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</a:tr>
              <a:tr h="5682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M1=150g Acqua, M2=200g   Solido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100°C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24°C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30" name="Google Shape;1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2223" y="1430856"/>
            <a:ext cx="879602" cy="47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2223" y="2029340"/>
            <a:ext cx="1165740" cy="4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2223" y="2638739"/>
            <a:ext cx="1111682" cy="4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650707" y="3234534"/>
            <a:ext cx="4197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Analidi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dei dati</a:t>
            </a:r>
          </a:p>
          <a:p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Dai nostri esperimenti sembra emergere che la temperatura di equilibrio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 dipenda dalla massa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 dipenda dalla temperature iniziali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 cambia a seconda del tipo di materiale che interagisce con l’acqua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DDD4"/>
            </a:gs>
            <a:gs pos="100000">
              <a:srgbClr val="238B8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2855550" y="1197175"/>
            <a:ext cx="3658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8" y="626949"/>
            <a:ext cx="1233900" cy="1043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08" y="92200"/>
            <a:ext cx="1324800" cy="500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5645725" y="92200"/>
            <a:ext cx="355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Liceo Scientifico PS Mancini di Avellino III</a:t>
            </a:r>
            <a:r>
              <a:rPr lang="en-US" sz="1200"/>
              <a:t>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450600" y="19150"/>
            <a:ext cx="42297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Percorsi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per le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competenze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trasversali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l’orientamento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: «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Dalle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astroparticelle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alle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nanotecnologie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…a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scuola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Moderna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Percorso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: «I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linguaggi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della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fisica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Tema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«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l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Riscaldamento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Globale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»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32049" y="1770326"/>
            <a:ext cx="5099708" cy="18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it-IT" sz="2000" dirty="0" smtClean="0">
                <a:solidFill>
                  <a:srgbClr val="002B4D"/>
                </a:solidFill>
              </a:rPr>
              <a:t>Esperienza 2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it-IT" sz="2000" dirty="0" smtClean="0">
                <a:solidFill>
                  <a:srgbClr val="002B4D"/>
                </a:solidFill>
              </a:rPr>
              <a:t>Abbiamo </a:t>
            </a:r>
            <a:r>
              <a:rPr lang="it-IT" sz="2000" dirty="0">
                <a:solidFill>
                  <a:srgbClr val="002B4D"/>
                </a:solidFill>
              </a:rPr>
              <a:t>determinato la legge che regola la variazione di temperatura di una massa di acqua che si raffredda misurando la temperatura </a:t>
            </a:r>
            <a:r>
              <a:rPr lang="it-IT" sz="2000" dirty="0" smtClean="0">
                <a:solidFill>
                  <a:srgbClr val="002B4D"/>
                </a:solidFill>
              </a:rPr>
              <a:t> con un sensore collegato alla calcolatrice grafica che ci ha fornito il grafico e </a:t>
            </a:r>
            <a:r>
              <a:rPr lang="it-IT" sz="2000" dirty="0" err="1" smtClean="0">
                <a:solidFill>
                  <a:srgbClr val="002B4D"/>
                </a:solidFill>
              </a:rPr>
              <a:t>e</a:t>
            </a:r>
            <a:r>
              <a:rPr lang="it-IT" sz="2000" dirty="0" smtClean="0">
                <a:solidFill>
                  <a:srgbClr val="002B4D"/>
                </a:solidFill>
              </a:rPr>
              <a:t> i valori della temperatura  misurati per </a:t>
            </a:r>
            <a:r>
              <a:rPr lang="it-IT" sz="2000" dirty="0">
                <a:solidFill>
                  <a:srgbClr val="002B4D"/>
                </a:solidFill>
              </a:rPr>
              <a:t>1 ora  ogni 10 s</a:t>
            </a:r>
            <a:endParaRPr lang="it-IT" sz="2000" dirty="0"/>
          </a:p>
        </p:txBody>
      </p:sp>
      <p:cxnSp>
        <p:nvCxnSpPr>
          <p:cNvPr id="125" name="Google Shape;125;p16"/>
          <p:cNvCxnSpPr>
            <a:stCxn id="122" idx="1"/>
            <a:endCxn id="122" idx="1"/>
          </p:cNvCxnSpPr>
          <p:nvPr/>
        </p:nvCxnSpPr>
        <p:spPr>
          <a:xfrm>
            <a:off x="5645725" y="2461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5645725" y="337900"/>
            <a:ext cx="3385800" cy="8700"/>
          </a:xfrm>
          <a:prstGeom prst="straightConnector1">
            <a:avLst/>
          </a:prstGeom>
          <a:noFill/>
          <a:ln w="285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6"/>
          <p:cNvSpPr txBox="1"/>
          <p:nvPr/>
        </p:nvSpPr>
        <p:spPr>
          <a:xfrm rot="-836">
            <a:off x="4650745" y="2033998"/>
            <a:ext cx="123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820150" y="2033925"/>
            <a:ext cx="14535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Google Shape;145;p17"/>
          <p:cNvSpPr txBox="1"/>
          <p:nvPr/>
        </p:nvSpPr>
        <p:spPr>
          <a:xfrm>
            <a:off x="5820150" y="3769112"/>
            <a:ext cx="2804100" cy="1353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859" b="-22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38" y="451075"/>
            <a:ext cx="2458224" cy="1382751"/>
          </a:xfrm>
          <a:prstGeom prst="rect">
            <a:avLst/>
          </a:prstGeom>
        </p:spPr>
      </p:pic>
      <p:pic>
        <p:nvPicPr>
          <p:cNvPr id="18" name="Google Shape;14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5726" y="2033847"/>
            <a:ext cx="2978524" cy="136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9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F7FF"/>
            </a:gs>
            <a:gs pos="74000">
              <a:srgbClr val="5EB9FF"/>
            </a:gs>
            <a:gs pos="83000">
              <a:srgbClr val="5EB9FF"/>
            </a:gs>
            <a:gs pos="100000">
              <a:srgbClr val="93D0FF"/>
            </a:gs>
          </a:gsLst>
          <a:lin ang="5400000" scaled="0"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body" idx="4294967295"/>
          </p:nvPr>
        </p:nvSpPr>
        <p:spPr>
          <a:xfrm>
            <a:off x="0" y="998864"/>
            <a:ext cx="4903794" cy="42444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>
                <a:solidFill>
                  <a:srgbClr val="004C74"/>
                </a:solidFill>
              </a:rPr>
              <a:t>Conclusioni-1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 smtClean="0">
              <a:solidFill>
                <a:srgbClr val="004C74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>
                <a:solidFill>
                  <a:srgbClr val="004C74"/>
                </a:solidFill>
              </a:rPr>
              <a:t>Quando</a:t>
            </a:r>
            <a:r>
              <a:rPr lang="en-US" dirty="0" smtClean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l’acqua</a:t>
            </a:r>
            <a:r>
              <a:rPr lang="en-US" dirty="0">
                <a:solidFill>
                  <a:srgbClr val="004C74"/>
                </a:solidFill>
              </a:rPr>
              <a:t> ha </a:t>
            </a:r>
            <a:r>
              <a:rPr lang="en-US" dirty="0" err="1">
                <a:solidFill>
                  <a:srgbClr val="004C74"/>
                </a:solidFill>
              </a:rPr>
              <a:t>interagito</a:t>
            </a:r>
            <a:r>
              <a:rPr lang="en-US" dirty="0">
                <a:solidFill>
                  <a:srgbClr val="004C74"/>
                </a:solidFill>
              </a:rPr>
              <a:t> con </a:t>
            </a:r>
            <a:r>
              <a:rPr lang="en-US" dirty="0" err="1">
                <a:solidFill>
                  <a:srgbClr val="004C74"/>
                </a:solidFill>
              </a:rPr>
              <a:t>il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solido</a:t>
            </a:r>
            <a:r>
              <a:rPr lang="en-US" dirty="0">
                <a:solidFill>
                  <a:srgbClr val="004C74"/>
                </a:solidFill>
              </a:rPr>
              <a:t>, </a:t>
            </a:r>
            <a:r>
              <a:rPr lang="en-US" dirty="0" err="1">
                <a:solidFill>
                  <a:srgbClr val="004C74"/>
                </a:solidFill>
              </a:rPr>
              <a:t>abbiamo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visto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che</a:t>
            </a:r>
            <a:r>
              <a:rPr lang="en-US" dirty="0">
                <a:solidFill>
                  <a:srgbClr val="004C74"/>
                </a:solidFill>
              </a:rPr>
              <a:t> la </a:t>
            </a:r>
            <a:r>
              <a:rPr lang="en-US" dirty="0" err="1">
                <a:solidFill>
                  <a:srgbClr val="004C74"/>
                </a:solidFill>
              </a:rPr>
              <a:t>temperatura</a:t>
            </a:r>
            <a:r>
              <a:rPr lang="en-US" dirty="0">
                <a:solidFill>
                  <a:srgbClr val="004C74"/>
                </a:solidFill>
              </a:rPr>
              <a:t> di </a:t>
            </a:r>
            <a:r>
              <a:rPr lang="en-US" dirty="0" err="1">
                <a:solidFill>
                  <a:srgbClr val="004C74"/>
                </a:solidFill>
              </a:rPr>
              <a:t>equilibrio</a:t>
            </a:r>
            <a:r>
              <a:rPr lang="en-US" dirty="0">
                <a:solidFill>
                  <a:srgbClr val="004C74"/>
                </a:solidFill>
              </a:rPr>
              <a:t> è molto </a:t>
            </a:r>
            <a:r>
              <a:rPr lang="en-US" dirty="0" err="1">
                <a:solidFill>
                  <a:srgbClr val="004C74"/>
                </a:solidFill>
              </a:rPr>
              <a:t>più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vicina</a:t>
            </a:r>
            <a:r>
              <a:rPr lang="en-US" dirty="0">
                <a:solidFill>
                  <a:srgbClr val="004C74"/>
                </a:solidFill>
              </a:rPr>
              <a:t> a </a:t>
            </a:r>
            <a:r>
              <a:rPr lang="en-US" dirty="0" err="1">
                <a:solidFill>
                  <a:srgbClr val="004C74"/>
                </a:solidFill>
              </a:rPr>
              <a:t>quella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iniziale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dell’acqua</a:t>
            </a:r>
            <a:r>
              <a:rPr lang="en-US" dirty="0">
                <a:solidFill>
                  <a:srgbClr val="004C74"/>
                </a:solidFill>
              </a:rPr>
              <a:t>. </a:t>
            </a:r>
            <a:r>
              <a:rPr lang="en-US" dirty="0" err="1">
                <a:solidFill>
                  <a:srgbClr val="004C74"/>
                </a:solidFill>
              </a:rPr>
              <a:t>Praticamente</a:t>
            </a:r>
            <a:r>
              <a:rPr lang="en-US" dirty="0">
                <a:solidFill>
                  <a:srgbClr val="004C74"/>
                </a:solidFill>
              </a:rPr>
              <a:t>, </a:t>
            </a:r>
            <a:r>
              <a:rPr lang="en-US" dirty="0" err="1">
                <a:solidFill>
                  <a:srgbClr val="004C74"/>
                </a:solidFill>
              </a:rPr>
              <a:t>mentre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l’acqua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aumenta</a:t>
            </a:r>
            <a:r>
              <a:rPr lang="en-US" dirty="0">
                <a:solidFill>
                  <a:srgbClr val="004C74"/>
                </a:solidFill>
              </a:rPr>
              <a:t> di la </a:t>
            </a:r>
            <a:r>
              <a:rPr lang="en-US" dirty="0" err="1">
                <a:solidFill>
                  <a:srgbClr val="004C74"/>
                </a:solidFill>
              </a:rPr>
              <a:t>sua</a:t>
            </a:r>
            <a:r>
              <a:rPr lang="en-US" dirty="0">
                <a:solidFill>
                  <a:srgbClr val="004C74"/>
                </a:solidFill>
              </a:rPr>
              <a:t> T (2%), la T del </a:t>
            </a:r>
            <a:r>
              <a:rPr lang="en-US" dirty="0" err="1">
                <a:solidFill>
                  <a:srgbClr val="004C74"/>
                </a:solidFill>
              </a:rPr>
              <a:t>solido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diminuisce</a:t>
            </a:r>
            <a:r>
              <a:rPr lang="en-US" dirty="0">
                <a:solidFill>
                  <a:srgbClr val="004C74"/>
                </a:solidFill>
              </a:rPr>
              <a:t> del 20%. </a:t>
            </a:r>
            <a:r>
              <a:rPr lang="en-US" dirty="0" err="1">
                <a:solidFill>
                  <a:srgbClr val="004C74"/>
                </a:solidFill>
              </a:rPr>
              <a:t>Quindi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luoghi</a:t>
            </a:r>
            <a:r>
              <a:rPr lang="en-US" dirty="0">
                <a:solidFill>
                  <a:srgbClr val="004C74"/>
                </a:solidFill>
              </a:rPr>
              <a:t> con </a:t>
            </a:r>
            <a:r>
              <a:rPr lang="en-US" dirty="0" err="1">
                <a:solidFill>
                  <a:srgbClr val="004C74"/>
                </a:solidFill>
              </a:rPr>
              <a:t>predominanza</a:t>
            </a:r>
            <a:r>
              <a:rPr lang="en-US" dirty="0">
                <a:solidFill>
                  <a:srgbClr val="004C74"/>
                </a:solidFill>
              </a:rPr>
              <a:t> di </a:t>
            </a:r>
            <a:r>
              <a:rPr lang="en-US" dirty="0" err="1">
                <a:solidFill>
                  <a:srgbClr val="004C74"/>
                </a:solidFill>
              </a:rPr>
              <a:t>acqua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hanno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climi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più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tempe</a:t>
            </a:r>
            <a:endParaRPr dirty="0">
              <a:solidFill>
                <a:srgbClr val="004C74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solidFill>
                  <a:srgbClr val="004C74"/>
                </a:solidFill>
              </a:rPr>
              <a:t>rati</a:t>
            </a:r>
            <a:r>
              <a:rPr lang="en-US" dirty="0">
                <a:solidFill>
                  <a:srgbClr val="004C74"/>
                </a:solidFill>
              </a:rPr>
              <a:t> e «</a:t>
            </a:r>
            <a:r>
              <a:rPr lang="en-US" dirty="0" err="1">
                <a:solidFill>
                  <a:srgbClr val="004C74"/>
                </a:solidFill>
              </a:rPr>
              <a:t>potrebbero</a:t>
            </a:r>
            <a:r>
              <a:rPr lang="en-US" dirty="0">
                <a:solidFill>
                  <a:srgbClr val="004C74"/>
                </a:solidFill>
              </a:rPr>
              <a:t>» </a:t>
            </a:r>
            <a:r>
              <a:rPr lang="en-US" dirty="0" err="1">
                <a:solidFill>
                  <a:srgbClr val="004C74"/>
                </a:solidFill>
              </a:rPr>
              <a:t>reagire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meglio</a:t>
            </a:r>
            <a:r>
              <a:rPr lang="en-US" dirty="0">
                <a:solidFill>
                  <a:srgbClr val="004C74"/>
                </a:solidFill>
              </a:rPr>
              <a:t> al </a:t>
            </a:r>
            <a:r>
              <a:rPr lang="en-US" dirty="0" err="1">
                <a:solidFill>
                  <a:srgbClr val="004C74"/>
                </a:solidFill>
              </a:rPr>
              <a:t>riscaldamento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globale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rispetto</a:t>
            </a:r>
            <a:r>
              <a:rPr lang="en-US" dirty="0">
                <a:solidFill>
                  <a:srgbClr val="004C74"/>
                </a:solidFill>
              </a:rPr>
              <a:t> a </a:t>
            </a:r>
            <a:r>
              <a:rPr lang="en-US" dirty="0" err="1">
                <a:solidFill>
                  <a:srgbClr val="004C74"/>
                </a:solidFill>
              </a:rPr>
              <a:t>territori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più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aridi</a:t>
            </a:r>
            <a:r>
              <a:rPr lang="en-US" dirty="0">
                <a:solidFill>
                  <a:srgbClr val="004C74"/>
                </a:solidFill>
              </a:rPr>
              <a:t> come </a:t>
            </a:r>
            <a:r>
              <a:rPr lang="en-US" dirty="0" err="1">
                <a:solidFill>
                  <a:srgbClr val="004C74"/>
                </a:solidFill>
              </a:rPr>
              <a:t>il</a:t>
            </a:r>
            <a:r>
              <a:rPr lang="en-US" dirty="0">
                <a:solidFill>
                  <a:srgbClr val="004C74"/>
                </a:solidFill>
              </a:rPr>
              <a:t> </a:t>
            </a:r>
            <a:r>
              <a:rPr lang="en-US" dirty="0" err="1">
                <a:solidFill>
                  <a:srgbClr val="004C74"/>
                </a:solidFill>
              </a:rPr>
              <a:t>deserto</a:t>
            </a:r>
            <a:r>
              <a:rPr lang="en-US" dirty="0">
                <a:solidFill>
                  <a:srgbClr val="004C74"/>
                </a:solidFill>
              </a:rPr>
              <a:t>.</a:t>
            </a:r>
            <a:endParaRPr b="1" i="1" dirty="0">
              <a:solidFill>
                <a:srgbClr val="004C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51" y="624453"/>
            <a:ext cx="1074600" cy="864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7154" y="497430"/>
            <a:ext cx="1194954" cy="49419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1618014" y="1"/>
            <a:ext cx="7086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Percorsi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per le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trasversali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l’orientamento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: «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astroparticelle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nanotecnologie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…a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Moderna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Percorso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: «I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linguaggi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smtClean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dirty="0">
                <a:solidFill>
                  <a:srgbClr val="13635E"/>
                </a:solidFill>
              </a:rPr>
              <a:t>I</a:t>
            </a:r>
            <a:r>
              <a:rPr lang="en-US" sz="1400" b="0" i="0" u="none" strike="noStrike" cap="none" dirty="0" smtClean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Riscaldamento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Globale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1400" b="0" i="0" u="none" strike="noStrike" cap="none" dirty="0">
              <a:solidFill>
                <a:srgbClr val="1363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 flipH="1">
            <a:off x="6203373" y="4432833"/>
            <a:ext cx="26185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6300" y="1718386"/>
            <a:ext cx="3345875" cy="27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0" y="-44755"/>
            <a:ext cx="161801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Liceo Scientifico PS Mancini di Avellino III 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F7FF"/>
            </a:gs>
            <a:gs pos="74000">
              <a:srgbClr val="5EB9FF"/>
            </a:gs>
            <a:gs pos="83000">
              <a:srgbClr val="5EB9FF"/>
            </a:gs>
            <a:gs pos="100000">
              <a:srgbClr val="93D0FF"/>
            </a:gs>
          </a:gsLst>
          <a:lin ang="5400012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/>
        </p:nvSpPr>
        <p:spPr>
          <a:xfrm>
            <a:off x="0" y="1511732"/>
            <a:ext cx="4347329" cy="32289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Conclusioni-2</a:t>
            </a:r>
            <a:endParaRPr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Ma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c’è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un… MA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che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dimostra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complessità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del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problema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. Il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riscaldamento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globale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riscalda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anche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gli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oceani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e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scioglie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i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ghiacciai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. Di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conseguenza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anche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il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livello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dell’acqua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si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alza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e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questo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porterà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forse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problemi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ancora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più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grandi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della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635E"/>
                </a:solidFill>
                <a:sym typeface="Arial"/>
              </a:rPr>
              <a:t>desertificazione</a:t>
            </a:r>
            <a:r>
              <a:rPr lang="en-US" sz="2000" b="0" i="0" u="none" strike="noStrike" cap="none" dirty="0">
                <a:solidFill>
                  <a:srgbClr val="13635E"/>
                </a:solidFill>
                <a:sym typeface="Arial"/>
              </a:rPr>
              <a:t>!</a:t>
            </a:r>
            <a:endParaRPr sz="2000" dirty="0"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51" y="624453"/>
            <a:ext cx="1074600" cy="864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7154" y="497430"/>
            <a:ext cx="1194900" cy="494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1618014" y="1"/>
            <a:ext cx="7086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Percorsi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per le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trasversali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l’orientamento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: «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astroparticelle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nanotecnologie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…a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Moderna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Percorso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: «I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linguaggi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smtClean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dirty="0">
                <a:solidFill>
                  <a:srgbClr val="13635E"/>
                </a:solidFill>
              </a:rPr>
              <a:t>I</a:t>
            </a:r>
            <a:r>
              <a:rPr lang="en-US" sz="1400" b="0" i="0" u="none" strike="noStrike" cap="none" dirty="0" smtClean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Riscaldamento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Globale</a:t>
            </a:r>
            <a:r>
              <a:rPr lang="en-US" sz="1400" b="0" i="0" u="none" strike="noStrike" cap="none" dirty="0">
                <a:solidFill>
                  <a:srgbClr val="13635E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1400" b="0" i="0" u="none" strike="noStrike" cap="none" dirty="0">
              <a:solidFill>
                <a:srgbClr val="1363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 flipH="1">
            <a:off x="6203482" y="4432833"/>
            <a:ext cx="2618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0" y="-44755"/>
            <a:ext cx="1617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Liceo Scientifico PS Mancini di Avellino III 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4C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143A8EAA-5C79-40B2-9050-9008FC99405B}"/>
              </a:ext>
            </a:extLst>
          </p:cNvPr>
          <p:cNvSpPr/>
          <p:nvPr/>
        </p:nvSpPr>
        <p:spPr>
          <a:xfrm>
            <a:off x="18892762" y="42693932"/>
            <a:ext cx="2531436" cy="1914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Noi cosa possiamo fare: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1000" dirty="0"/>
              <a:t>Risparmiare energia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1000" dirty="0"/>
              <a:t>Guidare di meno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1000" dirty="0"/>
              <a:t>Riciclare di più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1000" dirty="0"/>
              <a:t>Usare meno acqua calda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1000" dirty="0"/>
              <a:t>Usare meno plastica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1000" dirty="0"/>
              <a:t>PARLARNE: NON C’E’ UN PIANETA B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86670" y="909245"/>
            <a:ext cx="3039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Noi cosa possiamo fare: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dirty="0"/>
              <a:t>Risparmiare energia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dirty="0"/>
              <a:t>Guidare di meno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dirty="0"/>
              <a:t>Riciclare di più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dirty="0"/>
              <a:t>Usare meno acqua calda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dirty="0"/>
              <a:t>Usare meno plastica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dirty="0"/>
              <a:t>PARLARNE: NON C’E’ UN PIANETA B</a:t>
            </a:r>
          </a:p>
          <a:p>
            <a:endParaRPr lang="it-IT" dirty="0"/>
          </a:p>
        </p:txBody>
      </p:sp>
      <p:pic>
        <p:nvPicPr>
          <p:cNvPr id="16" name="Picture 6" descr="Risultati immagini per global warming sea level rise">
            <a:extLst>
              <a:ext uri="{FF2B5EF4-FFF2-40B4-BE49-F238E27FC236}">
                <a16:creationId xmlns="" xmlns:a16="http://schemas.microsoft.com/office/drawing/2014/main" id="{85686DB6-CE35-469F-9974-0BAB2922F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21041"/>
          <a:stretch/>
        </p:blipFill>
        <p:spPr bwMode="auto">
          <a:xfrm>
            <a:off x="30761354" y="39594908"/>
            <a:ext cx="1060892" cy="8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nasa.gov/sites/default/files/thumbnails/image/slr.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14" y="2707341"/>
            <a:ext cx="4268668" cy="21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882</Words>
  <Application>Microsoft Office PowerPoint</Application>
  <PresentationFormat>Presentazione su schermo (16:9)</PresentationFormat>
  <Paragraphs>100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Wingdings</vt:lpstr>
      <vt:lpstr>Comic Sans MS</vt:lpstr>
      <vt:lpstr>Twentieth Century</vt:lpstr>
      <vt:lpstr>Arial</vt:lpstr>
      <vt:lpstr>Lato</vt:lpstr>
      <vt:lpstr>Raleway</vt:lpstr>
      <vt:lpstr>Swiss</vt:lpstr>
      <vt:lpstr> 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Stefania</dc:creator>
  <cp:lastModifiedBy>Utente</cp:lastModifiedBy>
  <cp:revision>13</cp:revision>
  <dcterms:modified xsi:type="dcterms:W3CDTF">2019-05-20T18:58:52Z</dcterms:modified>
</cp:coreProperties>
</file>