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9" r:id="rId1"/>
  </p:sldMasterIdLst>
  <p:notesMasterIdLst>
    <p:notesMasterId r:id="rId13"/>
  </p:notesMasterIdLst>
  <p:sldIdLst>
    <p:sldId id="256" r:id="rId2"/>
    <p:sldId id="268" r:id="rId3"/>
    <p:sldId id="263" r:id="rId4"/>
    <p:sldId id="264" r:id="rId5"/>
    <p:sldId id="265" r:id="rId6"/>
    <p:sldId id="257" r:id="rId7"/>
    <p:sldId id="260" r:id="rId8"/>
    <p:sldId id="261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6" autoAdjust="0"/>
    <p:restoredTop sz="94720" autoAdjust="0"/>
  </p:normalViewPr>
  <p:slideViewPr>
    <p:cSldViewPr snapToGrid="0" snapToObjects="1">
      <p:cViewPr varScale="1">
        <p:scale>
          <a:sx n="81" d="100"/>
          <a:sy n="81" d="100"/>
        </p:scale>
        <p:origin x="15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71B9E-75CA-2540-9B89-0C9192214BFD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D5F9A-B1EC-2E49-8FBE-255747CD62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49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17, 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36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8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422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17, 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8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50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2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0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14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22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85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61E1-964B-CB4C-B655-B153247A3F9F}" type="datetimeFigureOut">
              <a:rPr lang="it-IT" smtClean="0"/>
              <a:t>17/05/2019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28F76-3568-4B42-B310-A6EE11B18D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19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64353" y="1994427"/>
            <a:ext cx="9427882" cy="1473992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Helvetica"/>
                <a:cs typeface="Helvetica"/>
              </a:rPr>
              <a:t>“</a:t>
            </a:r>
            <a:r>
              <a:rPr lang="en-US" sz="3200" b="1" dirty="0">
                <a:solidFill>
                  <a:schemeClr val="bg1"/>
                </a:solidFill>
                <a:latin typeface="Helvetica"/>
                <a:ea typeface="Book Antiqua" charset="0"/>
                <a:cs typeface="Helvetica"/>
              </a:rPr>
              <a:t>UNDERSTANDING </a:t>
            </a:r>
            <a:br>
              <a:rPr lang="en-US" sz="3200" b="1" dirty="0">
                <a:solidFill>
                  <a:schemeClr val="bg1"/>
                </a:solidFill>
                <a:latin typeface="Helvetica"/>
                <a:ea typeface="Book Antiqua" charset="0"/>
                <a:cs typeface="Helvetica"/>
              </a:rPr>
            </a:br>
            <a:r>
              <a:rPr lang="en-US" sz="3200" b="1" dirty="0">
                <a:solidFill>
                  <a:schemeClr val="bg1"/>
                </a:solidFill>
                <a:latin typeface="Helvetica"/>
                <a:ea typeface="Book Antiqua" charset="0"/>
                <a:cs typeface="Helvetica"/>
              </a:rPr>
              <a:t>X-RAY MAMMOGRAPHY: </a:t>
            </a:r>
            <a:br>
              <a:rPr lang="en-US" sz="3200" b="1" dirty="0">
                <a:solidFill>
                  <a:schemeClr val="bg1"/>
                </a:solidFill>
                <a:latin typeface="Helvetica"/>
                <a:ea typeface="Book Antiqua" charset="0"/>
                <a:cs typeface="Helvetica"/>
              </a:rPr>
            </a:br>
            <a:r>
              <a:rPr lang="en-US" sz="3200" b="1" i="1" dirty="0">
                <a:solidFill>
                  <a:schemeClr val="bg1"/>
                </a:solidFill>
                <a:latin typeface="Helvetica"/>
                <a:ea typeface="Book Antiqua" charset="0"/>
                <a:cs typeface="Helvetica"/>
              </a:rPr>
              <a:t>MONTE CARLO SIMULATION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224912"/>
            <a:ext cx="8800352" cy="1032519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>
                <a:solidFill>
                  <a:srgbClr val="FFFFFF"/>
                </a:solidFill>
                <a:latin typeface="Helvetica"/>
                <a:cs typeface="Helvetica"/>
              </a:rPr>
              <a:t>“A scuola di </a:t>
            </a:r>
            <a:r>
              <a:rPr lang="it-IT" sz="2000" b="1" dirty="0" err="1">
                <a:solidFill>
                  <a:srgbClr val="FFFFFF"/>
                </a:solidFill>
                <a:latin typeface="Helvetica"/>
                <a:cs typeface="Helvetica"/>
              </a:rPr>
              <a:t>astroparticelle</a:t>
            </a:r>
            <a:r>
              <a:rPr lang="it-IT" sz="2000" b="1" dirty="0">
                <a:solidFill>
                  <a:srgbClr val="FFFFFF"/>
                </a:solidFill>
                <a:latin typeface="Helvetica"/>
                <a:cs typeface="Helvetica"/>
              </a:rPr>
              <a:t>”</a:t>
            </a:r>
          </a:p>
          <a:p>
            <a:pPr algn="ctr"/>
            <a:r>
              <a:rPr lang="it-IT" sz="2000" b="1" dirty="0">
                <a:solidFill>
                  <a:srgbClr val="FFFFFF"/>
                </a:solidFill>
                <a:latin typeface="Helvetica"/>
                <a:cs typeface="Helvetica"/>
              </a:rPr>
              <a:t> INFN, Università Monte Sant’Angelo</a:t>
            </a:r>
          </a:p>
          <a:p>
            <a:pPr algn="ctr"/>
            <a:r>
              <a:rPr lang="it-IT" sz="2000" b="1" dirty="0">
                <a:solidFill>
                  <a:srgbClr val="FFFFFF"/>
                </a:solidFill>
                <a:latin typeface="Helvetica"/>
                <a:cs typeface="Helvetica"/>
              </a:rPr>
              <a:t> Napoli, 21-22 maggio 2019</a:t>
            </a:r>
          </a:p>
        </p:txBody>
      </p:sp>
      <p:pic>
        <p:nvPicPr>
          <p:cNvPr id="9" name="officeArt object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517" y="3934618"/>
            <a:ext cx="1236466" cy="12366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2144059" y="5534561"/>
            <a:ext cx="42881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16093F"/>
                </a:solidFill>
                <a:latin typeface="Helvetica"/>
                <a:cs typeface="Helvetica"/>
              </a:rPr>
              <a:t>Classe III ALM</a:t>
            </a:r>
          </a:p>
          <a:p>
            <a:pPr algn="ctr"/>
            <a:r>
              <a:rPr lang="it-IT" sz="2000" b="1" dirty="0">
                <a:solidFill>
                  <a:srgbClr val="16093F"/>
                </a:solidFill>
                <a:latin typeface="Helvetica"/>
                <a:cs typeface="Helvetica"/>
              </a:rPr>
              <a:t>Liceo Scientifico Matematico “P.S. Mancini”</a:t>
            </a:r>
          </a:p>
          <a:p>
            <a:pPr algn="ctr"/>
            <a:r>
              <a:rPr lang="it-IT" sz="2000" b="1" dirty="0">
                <a:solidFill>
                  <a:srgbClr val="16093F"/>
                </a:solidFill>
                <a:latin typeface="Helvetica"/>
                <a:cs typeface="Helvetica"/>
              </a:rPr>
              <a:t>Avellino (AV)</a:t>
            </a:r>
          </a:p>
        </p:txBody>
      </p:sp>
      <p:pic>
        <p:nvPicPr>
          <p:cNvPr id="5" name="Immagine 4" descr="logo liceo matematico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01" y="5371463"/>
            <a:ext cx="1236466" cy="1231490"/>
          </a:xfrm>
          <a:prstGeom prst="rect">
            <a:avLst/>
          </a:prstGeom>
        </p:spPr>
      </p:pic>
      <p:pic>
        <p:nvPicPr>
          <p:cNvPr id="11" name="Immagine 10" descr="logo infn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5071" r="3922" b="5658"/>
          <a:stretch/>
        </p:blipFill>
        <p:spPr>
          <a:xfrm>
            <a:off x="6871696" y="5494047"/>
            <a:ext cx="2106707" cy="110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030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6400" y="20638"/>
            <a:ext cx="5003800" cy="1143000"/>
          </a:xfrm>
        </p:spPr>
        <p:txBody>
          <a:bodyPr/>
          <a:lstStyle/>
          <a:p>
            <a:r>
              <a:rPr lang="it-IT" b="1" dirty="0">
                <a:latin typeface="Book Antiqua" charset="0"/>
                <a:ea typeface="Book Antiqua" charset="0"/>
                <a:cs typeface="Book Antiqua" charset="0"/>
              </a:rPr>
              <a:t>Conclusione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: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1163638"/>
            <a:ext cx="874322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kern="1200" dirty="0">
                <a:latin typeface="Book Antiqua" charset="0"/>
                <a:ea typeface="Book Antiqua" charset="0"/>
                <a:cs typeface="Book Antiqua" charset="0"/>
              </a:rPr>
              <a:t>Attraverso l'uso del metodo Monte Carlo abbiamo capito i fondamenti dell'immagine medico basato sui raggi X. In particolare abbiamo simulato esami mammografici per studiare le influenze della dose di radiazioni e l'energia del fotone sulla qualità dell'immagine. </a:t>
            </a:r>
            <a:endParaRPr lang="it-IT" sz="3200" kern="1200" dirty="0"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 r="4909" b="23602"/>
          <a:stretch/>
        </p:blipFill>
        <p:spPr>
          <a:xfrm>
            <a:off x="4183927" y="3611859"/>
            <a:ext cx="4559299" cy="295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197574" y="3611859"/>
            <a:ext cx="3510826" cy="304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Book Antiqua" charset="0"/>
                <a:ea typeface="Book Antiqua" charset="0"/>
                <a:cs typeface="Book Antiqua" charset="0"/>
              </a:rPr>
              <a:t>A tale scopo abbiamo compreso gli effetti della dose sul tessuto biologico e i parametri fondamentali per un analisi quantitativa dell'immagine.</a:t>
            </a:r>
          </a:p>
          <a:p>
            <a:r>
              <a:rPr lang="it-IT" sz="2000" dirty="0">
                <a:latin typeface="Book Antiqua" charset="0"/>
                <a:ea typeface="Book Antiqua" charset="0"/>
                <a:cs typeface="Book Antiqua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016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Grazie a tutti i professori e ricercatori che ci hanno accompagnato in questa avventura!</a:t>
            </a:r>
          </a:p>
          <a:p>
            <a:pPr marL="0" indent="0" algn="just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it-IT" dirty="0">
                <a:solidFill>
                  <a:schemeClr val="bg1"/>
                </a:solidFill>
              </a:rPr>
              <a:t>È stata un’esperienza interessante, coinvolgente e molto utile per aiutarci a scegliere il nostro percorso di studi futuri.</a:t>
            </a:r>
          </a:p>
        </p:txBody>
      </p:sp>
    </p:spTree>
    <p:extLst>
      <p:ext uri="{BB962C8B-B14F-4D97-AF65-F5344CB8AC3E}">
        <p14:creationId xmlns:p14="http://schemas.microsoft.com/office/powerpoint/2010/main" val="63644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A9E3C4-0862-4270-9D56-062347549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58" y="406203"/>
            <a:ext cx="8043727" cy="546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38F16B98-3087-4215-9098-662183B2F43A}"/>
              </a:ext>
            </a:extLst>
          </p:cNvPr>
          <p:cNvSpPr txBox="1"/>
          <p:nvPr/>
        </p:nvSpPr>
        <p:spPr>
          <a:xfrm>
            <a:off x="275298" y="6326189"/>
            <a:ext cx="3605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Jemal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., Cancer Statistics 2006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AEDE0-0F65-4B58-8AAA-6D38BED9B620}"/>
              </a:ext>
            </a:extLst>
          </p:cNvPr>
          <p:cNvSpPr txBox="1"/>
          <p:nvPr/>
        </p:nvSpPr>
        <p:spPr>
          <a:xfrm>
            <a:off x="328130" y="5295495"/>
            <a:ext cx="6779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1930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9664B55B-EA99-4979-9F42-77A1B923081A}"/>
              </a:ext>
            </a:extLst>
          </p:cNvPr>
          <p:cNvSpPr txBox="1"/>
          <p:nvPr/>
        </p:nvSpPr>
        <p:spPr>
          <a:xfrm>
            <a:off x="8343532" y="5276641"/>
            <a:ext cx="6779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10472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8900" y="0"/>
            <a:ext cx="5638800" cy="944562"/>
          </a:xfrm>
        </p:spPr>
        <p:txBody>
          <a:bodyPr/>
          <a:lstStyle/>
          <a:p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La </a:t>
            </a:r>
            <a:r>
              <a:rPr lang="it-IT" b="1" dirty="0">
                <a:latin typeface="Book Antiqua" charset="0"/>
                <a:ea typeface="Book Antiqua" charset="0"/>
                <a:cs typeface="Book Antiqua" charset="0"/>
              </a:rPr>
              <a:t>mammografia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764023"/>
            <a:ext cx="5372100" cy="6093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it-IT" sz="2600" kern="1200" dirty="0">
                <a:latin typeface="Book Antiqua" charset="0"/>
                <a:ea typeface="Book Antiqua" charset="0"/>
                <a:cs typeface="Book Antiqua" charset="0"/>
              </a:rPr>
              <a:t>è un tipo specifico di </a:t>
            </a:r>
            <a:r>
              <a:rPr lang="it-IT" sz="2600" kern="1200" dirty="0" err="1">
                <a:latin typeface="Book Antiqua" charset="0"/>
                <a:ea typeface="Book Antiqua" charset="0"/>
                <a:cs typeface="Book Antiqua" charset="0"/>
              </a:rPr>
              <a:t>imaging</a:t>
            </a:r>
            <a:r>
              <a:rPr lang="it-IT" sz="2600" kern="1200" dirty="0">
                <a:latin typeface="Book Antiqua" charset="0"/>
                <a:ea typeface="Book Antiqua" charset="0"/>
                <a:cs typeface="Book Antiqua" charset="0"/>
              </a:rPr>
              <a:t> a raggi X che utilizza un sistema radiologico a bassa dose appositamente progettato per creare immagini dettagliate del seno, denominate mammogrammi.</a:t>
            </a:r>
          </a:p>
          <a:p>
            <a:pPr algn="just" fontAlgn="base"/>
            <a:r>
              <a:rPr lang="it-IT" sz="2600" kern="1200" dirty="0">
                <a:latin typeface="Book Antiqua" charset="0"/>
                <a:ea typeface="Book Antiqua" charset="0"/>
                <a:cs typeface="Book Antiqua" charset="0"/>
              </a:rPr>
              <a:t>La mammografia digitale usa rivelatori elettronici che convertono i raggi X in segnali elettrici. Le immagini del seno possono essere visualizzate sullo schermo di un computer. Sviluppi avanzati nella mammografia consentono considerevoli riduzioni nella dose di radiazione richiesta.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7" t="37282" r="37236" b="38260"/>
          <a:stretch/>
        </p:blipFill>
        <p:spPr>
          <a:xfrm>
            <a:off x="5553000" y="3186595"/>
            <a:ext cx="3133799" cy="340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00" y="401639"/>
            <a:ext cx="3133799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59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La </a:t>
            </a:r>
            <a:r>
              <a:rPr lang="it-IT" b="1" dirty="0" err="1">
                <a:latin typeface="Book Antiqua" charset="0"/>
                <a:ea typeface="Book Antiqua" charset="0"/>
                <a:cs typeface="Book Antiqua" charset="0"/>
              </a:rPr>
              <a:t>tomosintesi</a:t>
            </a:r>
            <a:r>
              <a:rPr lang="it-IT" b="1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digitale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5486400" cy="52578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al seno è una tecnica tomografica ad angolo di scansione ridotto. Lo scanner DBT comprende un tubo a raggi X rotante attorno ad un asse orizzontale che, in un certo intervallo di angoli, acquisisce una serie di proiezioni a bassa dose della mammella compressa. </a:t>
            </a:r>
          </a:p>
          <a:p>
            <a:pPr marL="0" indent="0" algn="just">
              <a:buNone/>
            </a:pP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Gli apparati in commercio acquisiscono tra le 11 e le 50 proiezioni, in un intervallo di angoli compreso tra 15° e 60° e in tempi che variano tra i 5 e i 25 secondi. I rivelatori digitali </a:t>
            </a:r>
            <a:r>
              <a:rPr lang="it-IT" dirty="0" err="1">
                <a:latin typeface="Book Antiqua" charset="0"/>
                <a:ea typeface="Book Antiqua" charset="0"/>
                <a:cs typeface="Book Antiqua" charset="0"/>
              </a:rPr>
              <a:t>flat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 panel usati per la </a:t>
            </a:r>
            <a:r>
              <a:rPr lang="it-IT" dirty="0" err="1">
                <a:latin typeface="Book Antiqua" charset="0"/>
                <a:ea typeface="Book Antiqua" charset="0"/>
                <a:cs typeface="Book Antiqua" charset="0"/>
              </a:rPr>
              <a:t>tomosintesi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 sono caratterizzati da un tempo di lettura ridotto, e minima riduzione dell’efficienza a bassa esposizione; questo consente l’acquisizione di numerose immagini in un tempo di scansione della durata di 10-20 secondi.  </a:t>
            </a:r>
            <a:endParaRPr lang="it-IT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85AF4F-36DF-4CA2-B090-238744406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49192" b="9531"/>
          <a:stretch/>
        </p:blipFill>
        <p:spPr bwMode="auto">
          <a:xfrm>
            <a:off x="5643715" y="1930401"/>
            <a:ext cx="322068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66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La </a:t>
            </a:r>
            <a:r>
              <a:rPr lang="it-IT" b="1" dirty="0">
                <a:latin typeface="Book Antiqua" charset="0"/>
                <a:ea typeface="Book Antiqua" charset="0"/>
                <a:cs typeface="Book Antiqua" charset="0"/>
              </a:rPr>
              <a:t>tomografia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 computerizzata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200" y="1184276"/>
            <a:ext cx="4318000" cy="54451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dedicata al seno (</a:t>
            </a:r>
            <a:r>
              <a:rPr lang="it-IT" dirty="0" err="1">
                <a:latin typeface="Book Antiqua" charset="0"/>
                <a:ea typeface="Book Antiqua" charset="0"/>
                <a:cs typeface="Book Antiqua" charset="0"/>
              </a:rPr>
              <a:t>breast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it-IT" dirty="0" err="1">
                <a:latin typeface="Book Antiqua" charset="0"/>
                <a:ea typeface="Book Antiqua" charset="0"/>
                <a:cs typeface="Book Antiqua" charset="0"/>
              </a:rPr>
              <a:t>computed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 </a:t>
            </a:r>
            <a:r>
              <a:rPr lang="it-IT" dirty="0" err="1">
                <a:latin typeface="Book Antiqua" charset="0"/>
                <a:ea typeface="Book Antiqua" charset="0"/>
                <a:cs typeface="Book Antiqua" charset="0"/>
              </a:rPr>
              <a:t>tomography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, BCT) permette, almeno in linea di principio, il superamento del problema degli artefatti di ricostruzione della DBT e permette di effettuare </a:t>
            </a:r>
            <a:r>
              <a:rPr lang="it-IT" dirty="0" err="1">
                <a:latin typeface="Book Antiqua" charset="0"/>
                <a:ea typeface="Book Antiqua" charset="0"/>
                <a:cs typeface="Book Antiqua" charset="0"/>
              </a:rPr>
              <a:t>imaging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 a raggi X della mammella senza la necessità di comprimere l’organo, con notevole riduzione del disagio della paziente durante l’esame. </a:t>
            </a:r>
            <a:endParaRPr lang="it-IT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4081F41-FB05-47FE-B9DF-046CCF9C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0" y="2174876"/>
            <a:ext cx="4241800" cy="267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450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000" y="129381"/>
            <a:ext cx="4907597" cy="858838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Book Antiqua" charset="0"/>
                <a:ea typeface="Book Antiqua" charset="0"/>
                <a:cs typeface="Book Antiqua" charset="0"/>
              </a:rPr>
              <a:t>Materiali e metodi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: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97" y="4344293"/>
            <a:ext cx="2955054" cy="206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egnaposto contenuto 4"/>
          <p:cNvSpPr txBox="1">
            <a:spLocks noGrp="1"/>
          </p:cNvSpPr>
          <p:nvPr>
            <p:ph idx="1"/>
          </p:nvPr>
        </p:nvSpPr>
        <p:spPr>
          <a:xfrm>
            <a:off x="0" y="937419"/>
            <a:ext cx="5161597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it-IT" sz="2400" dirty="0">
                <a:latin typeface="Book Antiqua" charset="0"/>
                <a:ea typeface="Book Antiqua" charset="0"/>
                <a:cs typeface="Book Antiqua" charset="0"/>
              </a:rPr>
              <a:t>abbiamo utilizzato un codice Monte Carlo basato su GEANT4 per simulare esami mammografici. Abbiamo modellato un pupazzo, raggio 8 cm e altezza 5 cm, per simulare un seno umano. Era simulato come un cilindro con una sezione semicircolare ed era fatto di plexiglass. Il seno è stato incluso in due paddle di compressione in PMMA. Abbiamo incluso prima un pezzo di alluminio e poi uno di rame. Abbiamo simulato la sorgente di raggi X con fotoni monocromatici compresi tra 40 e 80 </a:t>
            </a:r>
            <a:r>
              <a:rPr lang="it-IT" sz="2400" dirty="0" err="1">
                <a:latin typeface="Book Antiqua" charset="0"/>
                <a:ea typeface="Book Antiqua" charset="0"/>
                <a:cs typeface="Book Antiqua" charset="0"/>
              </a:rPr>
              <a:t>kVp</a:t>
            </a:r>
            <a:r>
              <a:rPr lang="it-IT" sz="2400" dirty="0">
                <a:latin typeface="Book Antiqua" charset="0"/>
                <a:ea typeface="Book Antiqua" charset="0"/>
                <a:cs typeface="Book Antiqua" charset="0"/>
              </a:rPr>
              <a:t>.</a:t>
            </a:r>
          </a:p>
        </p:txBody>
      </p:sp>
      <p:pic>
        <p:nvPicPr>
          <p:cNvPr id="6" name="Immagine 5" descr="IMG-20190503-WA003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 b="23704"/>
          <a:stretch/>
        </p:blipFill>
        <p:spPr>
          <a:xfrm>
            <a:off x="5618797" y="782638"/>
            <a:ext cx="3163651" cy="3049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9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32200" cy="944562"/>
          </a:xfrm>
        </p:spPr>
        <p:txBody>
          <a:bodyPr/>
          <a:lstStyle/>
          <a:p>
            <a:r>
              <a:rPr lang="it-IT" b="1" dirty="0">
                <a:latin typeface="Book Antiqua" charset="0"/>
                <a:ea typeface="Book Antiqua" charset="0"/>
                <a:cs typeface="Book Antiqua" charset="0"/>
              </a:rPr>
              <a:t>Risultati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: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7780" y="1687590"/>
            <a:ext cx="4378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kern="1200" dirty="0">
                <a:latin typeface="Book Antiqua" charset="0"/>
                <a:ea typeface="Book Antiqua" charset="0"/>
                <a:cs typeface="Book Antiqua" charset="0"/>
              </a:rPr>
              <a:t>Con la simulazione l'unità mammografica è stata in grado di rilevare lesioni cilindriche con diametro inferiore a 2 mm.</a:t>
            </a:r>
          </a:p>
        </p:txBody>
      </p:sp>
      <p:pic>
        <p:nvPicPr>
          <p:cNvPr id="6" name="Immagine 5" descr="IMG-20190503-WA0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61" y="752810"/>
            <a:ext cx="4105639" cy="250444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07780" y="3490990"/>
            <a:ext cx="86776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Book Antiqua" charset="0"/>
                <a:ea typeface="Book Antiqua" charset="0"/>
                <a:cs typeface="Book Antiqua" charset="0"/>
              </a:rPr>
              <a:t>Con lo studio della dose abbiamo mostrato che il rapporto tra contrasto e rumore (CNR) aumenta all'aumentare della dose aumentata; d'altra parte il CNRD che tiene conto anche della dose assorbita è risultato costante per una dose superiore a 0,01 10-3 </a:t>
            </a:r>
            <a:r>
              <a:rPr lang="it-IT" sz="2400" dirty="0" err="1">
                <a:latin typeface="Book Antiqua" charset="0"/>
                <a:ea typeface="Book Antiqua" charset="0"/>
                <a:cs typeface="Book Antiqua" charset="0"/>
              </a:rPr>
              <a:t>mGy</a:t>
            </a:r>
            <a:r>
              <a:rPr lang="it-IT" sz="2400" dirty="0">
                <a:latin typeface="Book Antiqua" charset="0"/>
                <a:ea typeface="Book Antiqua" charset="0"/>
                <a:cs typeface="Book Antiqua" charset="0"/>
              </a:rPr>
              <a:t>. Con lo studio dell'energia abbiamo mostrato che il CNR ha un valore massimo per 40 </a:t>
            </a:r>
            <a:r>
              <a:rPr lang="it-IT" sz="2400" dirty="0" err="1">
                <a:latin typeface="Book Antiqua" charset="0"/>
                <a:ea typeface="Book Antiqua" charset="0"/>
                <a:cs typeface="Book Antiqua" charset="0"/>
              </a:rPr>
              <a:t>kVp</a:t>
            </a:r>
            <a:r>
              <a:rPr lang="it-IT" sz="2400" dirty="0">
                <a:latin typeface="Book Antiqua" charset="0"/>
                <a:ea typeface="Book Antiqua" charset="0"/>
                <a:cs typeface="Book Antiqua" charset="0"/>
              </a:rPr>
              <a:t> di energia fotonica; il CNRD, invece, aumenta come l'energia del fotone e presenta il suo valore massimo a 80 </a:t>
            </a:r>
            <a:r>
              <a:rPr lang="it-IT" sz="2400" dirty="0" err="1">
                <a:latin typeface="Book Antiqua" charset="0"/>
                <a:ea typeface="Book Antiqua" charset="0"/>
                <a:cs typeface="Book Antiqua" charset="0"/>
              </a:rPr>
              <a:t>kVp</a:t>
            </a:r>
            <a:r>
              <a:rPr lang="it-IT" sz="2400" dirty="0">
                <a:latin typeface="Book Antiqua" charset="0"/>
                <a:ea typeface="Book Antiqua" charset="0"/>
                <a:cs typeface="Book Antiqu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70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12724"/>
            <a:ext cx="4013200" cy="1143000"/>
          </a:xfrm>
        </p:spPr>
        <p:txBody>
          <a:bodyPr/>
          <a:lstStyle/>
          <a:p>
            <a:r>
              <a:rPr lang="it-IT" b="1" dirty="0">
                <a:latin typeface="Book Antiqua" charset="0"/>
                <a:ea typeface="Book Antiqua" charset="0"/>
                <a:cs typeface="Book Antiqua" charset="0"/>
              </a:rPr>
              <a:t>Esperimento</a:t>
            </a: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: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856358"/>
            <a:ext cx="5207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kern="1200" dirty="0">
                <a:latin typeface="Book Antiqua" charset="0"/>
                <a:ea typeface="Book Antiqua" charset="0"/>
                <a:cs typeface="Book Antiqua" charset="0"/>
              </a:rPr>
              <a:t>Nel nostro caso abbiamo fatto diversi tentativi per avere un’immagine sempre più precisa.</a:t>
            </a:r>
          </a:p>
          <a:p>
            <a:pPr algn="just"/>
            <a:r>
              <a:rPr lang="it-IT" sz="2200" kern="1200" dirty="0">
                <a:latin typeface="Book Antiqua" charset="0"/>
                <a:ea typeface="Book Antiqua" charset="0"/>
                <a:cs typeface="Book Antiqua" charset="0"/>
              </a:rPr>
              <a:t>Quindi inizialmente abbiamo posizionato il fantoccio di alluminio per simulare il tumore ed abbiamo fatto diverse analisi:</a:t>
            </a:r>
          </a:p>
          <a:p>
            <a:pPr lvl="0" algn="just"/>
            <a:r>
              <a:rPr lang="it-IT" sz="2200" kern="1200" dirty="0">
                <a:latin typeface="Book Antiqua" charset="0"/>
                <a:ea typeface="Book Antiqua" charset="0"/>
                <a:cs typeface="Book Antiqua" charset="0"/>
              </a:rPr>
              <a:t>1. Sequenza di 50 immagini; non abbiamo avuto un buon risultato e abbiamo acquisito un Dark, utilizzando una tensione di 60 </a:t>
            </a:r>
            <a:r>
              <a:rPr lang="it-IT" sz="2200" dirty="0" err="1">
                <a:latin typeface="Book Antiqua" charset="0"/>
                <a:ea typeface="Book Antiqua" charset="0"/>
                <a:cs typeface="Book Antiqua" charset="0"/>
              </a:rPr>
              <a:t>k</a:t>
            </a:r>
            <a:r>
              <a:rPr lang="it-IT" sz="2200" kern="1200" dirty="0" err="1">
                <a:latin typeface="Book Antiqua" charset="0"/>
                <a:ea typeface="Book Antiqua" charset="0"/>
                <a:cs typeface="Book Antiqua" charset="0"/>
              </a:rPr>
              <a:t>Vp</a:t>
            </a:r>
            <a:r>
              <a:rPr lang="it-IT" sz="2200" kern="1200" dirty="0">
                <a:latin typeface="Book Antiqua" charset="0"/>
                <a:ea typeface="Book Antiqua" charset="0"/>
                <a:cs typeface="Book Antiqua" charset="0"/>
              </a:rPr>
              <a:t> e una corrente di 500 </a:t>
            </a:r>
            <a:r>
              <a:rPr lang="it-IT" sz="2200" kern="1200" dirty="0" err="1">
                <a:latin typeface="Book Antiqua" charset="0"/>
                <a:ea typeface="Book Antiqua" charset="0"/>
                <a:cs typeface="Book Antiqua" charset="0"/>
              </a:rPr>
              <a:t>microA</a:t>
            </a:r>
            <a:endParaRPr lang="it-IT" sz="2200" kern="1200" dirty="0">
              <a:latin typeface="Book Antiqua" charset="0"/>
              <a:ea typeface="Book Antiqua" charset="0"/>
              <a:cs typeface="Book Antiqua" charset="0"/>
            </a:endParaRPr>
          </a:p>
          <a:p>
            <a:pPr lvl="0" algn="just"/>
            <a:r>
              <a:rPr lang="it-IT" sz="2200" kern="1200" dirty="0">
                <a:latin typeface="Book Antiqua" charset="0"/>
                <a:ea typeface="Book Antiqua" charset="0"/>
                <a:cs typeface="Book Antiqua" charset="0"/>
              </a:rPr>
              <a:t>2. Sequenza di 15 immagini; ancora non abbiamo avuto un buon risultato senza alterare i valori di corrente e tensione </a:t>
            </a:r>
          </a:p>
          <a:p>
            <a:r>
              <a:rPr lang="it-IT" sz="2200" kern="1200" dirty="0">
                <a:latin typeface="Book Antiqua" charset="0"/>
                <a:ea typeface="Book Antiqua" charset="0"/>
                <a:cs typeface="Book Antiqua" charset="0"/>
              </a:rPr>
              <a:t> </a:t>
            </a:r>
          </a:p>
          <a:p>
            <a:r>
              <a:rPr lang="it-IT" sz="3200" kern="1200" dirty="0">
                <a:latin typeface="Book Antiqua" charset="0"/>
                <a:ea typeface="Book Antiqua" charset="0"/>
                <a:cs typeface="Book Antiqua" charset="0"/>
              </a:rPr>
              <a:t> 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/>
          <a:stretch/>
        </p:blipFill>
        <p:spPr>
          <a:xfrm>
            <a:off x="5546884" y="930276"/>
            <a:ext cx="3191725" cy="212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IMG-20190503-WA003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9" b="19831"/>
          <a:stretch/>
        </p:blipFill>
        <p:spPr>
          <a:xfrm>
            <a:off x="5546884" y="3563241"/>
            <a:ext cx="2657316" cy="2360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89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77800"/>
            <a:ext cx="4775200" cy="6680200"/>
          </a:xfrm>
        </p:spPr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Come ultimo tentativo abbiamo aumentato di 20 immagini dall’ultimo ed abbiamo ottenuto un risultato migliore. </a:t>
            </a:r>
          </a:p>
          <a:p>
            <a:pPr marL="0" lvl="0" indent="0" algn="just">
              <a:buNone/>
            </a:pPr>
            <a:r>
              <a:rPr lang="it-IT" dirty="0">
                <a:latin typeface="Book Antiqua" charset="0"/>
                <a:ea typeface="Book Antiqua" charset="0"/>
                <a:cs typeface="Book Antiqua" charset="0"/>
              </a:rPr>
              <a:t>Successivamente abbiamo deciso di cambiare il materiale e di sostituire l’alluminio col rame. Inoltre abbiamo diminuito lo spessore del plexiglas per osservarne gli effetti, avendo un materia tre volte più denso dell’alluminio. Infatti con sole 20 immagini è stato possibile avere un’ottima qualità dell’immagine.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03638"/>
            <a:ext cx="3832587" cy="236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8" b="26675"/>
          <a:stretch/>
        </p:blipFill>
        <p:spPr>
          <a:xfrm>
            <a:off x="4953000" y="201782"/>
            <a:ext cx="3832587" cy="3038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270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709</Words>
  <Application>Microsoft Office PowerPoint</Application>
  <PresentationFormat>Presentazione su schermo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Helvetica</vt:lpstr>
      <vt:lpstr>Times New Roman</vt:lpstr>
      <vt:lpstr>Tema di Office</vt:lpstr>
      <vt:lpstr>“UNDERSTANDING  X-RAY MAMMOGRAPHY:  MONTE CARLO SIMULATION</vt:lpstr>
      <vt:lpstr>Presentazione standard di PowerPoint</vt:lpstr>
      <vt:lpstr>La mammografia </vt:lpstr>
      <vt:lpstr>La tomosintesi digitale </vt:lpstr>
      <vt:lpstr>La tomografia computerizzata </vt:lpstr>
      <vt:lpstr>Materiali e metodi: </vt:lpstr>
      <vt:lpstr>Risultati: </vt:lpstr>
      <vt:lpstr>Esperimento: </vt:lpstr>
      <vt:lpstr>Presentazione standard di PowerPoint</vt:lpstr>
      <vt:lpstr>Conclusione: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ilaria</dc:creator>
  <cp:lastModifiedBy>GIOVANNI METTIVIER</cp:lastModifiedBy>
  <cp:revision>43</cp:revision>
  <dcterms:created xsi:type="dcterms:W3CDTF">2018-05-19T22:13:37Z</dcterms:created>
  <dcterms:modified xsi:type="dcterms:W3CDTF">2019-05-17T17:12:48Z</dcterms:modified>
</cp:coreProperties>
</file>