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Bad Script" panose="020B0604020202020204" charset="0"/>
      <p:regular r:id="rId12"/>
    </p:embeddedFont>
    <p:embeddedFont>
      <p:font typeface="Average" panose="020B0604020202020204" charset="0"/>
      <p:regular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Limelight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DCEED6-B8D6-4DC7-B746-84197DAB8C74}">
  <a:tblStyle styleId="{33DCEED6-B8D6-4DC7-B746-84197DAB8C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7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24740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61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79b317c1c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79b317c1c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2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a385cb74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a385cb74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03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a385cb74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a385cb74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35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77965bc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77965bc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818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79b317c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79b317c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99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79b317c1c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79b317c1c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93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79b317c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79b317c1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88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77965bc71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77965bc71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15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5847850" y="4879800"/>
            <a:ext cx="3471600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i="1">
                <a:solidFill>
                  <a:srgbClr val="FFFFFF"/>
                </a:solidFill>
              </a:rPr>
              <a:t>“A scuola di Astroparticelle” Napoli, 21 Maggio 2019</a:t>
            </a:r>
            <a:endParaRPr sz="1000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077D2"/>
            </a:gs>
            <a:gs pos="57000">
              <a:srgbClr val="261455">
                <a:alpha val="74117"/>
              </a:srgbClr>
            </a:gs>
            <a:gs pos="100000">
              <a:srgbClr val="09315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 descr="Immagine correlat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462900" y="1568300"/>
            <a:ext cx="6843900" cy="1104000"/>
          </a:xfrm>
          <a:prstGeom prst="rect">
            <a:avLst/>
          </a:prstGeom>
          <a:noFill/>
          <a:ln>
            <a:noFill/>
          </a:ln>
          <a:effectLst>
            <a:outerShdw blurRad="71438" dist="47625" dir="14700000" algn="bl" rotWithShape="0">
              <a:srgbClr val="E8E8E8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Le interazioni dei raggi cosmici con l’atmosfera terrestre</a:t>
            </a:r>
            <a:endParaRPr sz="3000">
              <a:solidFill>
                <a:schemeClr val="lt1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1030600" y="2730550"/>
            <a:ext cx="7276200" cy="0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" name="Google Shape;58;p13" descr="Risultati immagini per isis europa 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375" y="39675"/>
            <a:ext cx="1581100" cy="984600"/>
          </a:xfrm>
          <a:prstGeom prst="rect">
            <a:avLst/>
          </a:prstGeom>
          <a:noFill/>
          <a:ln>
            <a:noFill/>
          </a:ln>
          <a:effectLst>
            <a:outerShdw blurRad="28575" dist="9525" dir="13800000" algn="bl" rotWithShape="0">
              <a:schemeClr val="lt1"/>
            </a:outerShdw>
          </a:effectLst>
        </p:spPr>
      </p:pic>
      <p:sp>
        <p:nvSpPr>
          <p:cNvPr id="59" name="Google Shape;59;p13"/>
          <p:cNvSpPr txBox="1"/>
          <p:nvPr/>
        </p:nvSpPr>
        <p:spPr>
          <a:xfrm>
            <a:off x="1958925" y="2788800"/>
            <a:ext cx="51309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I</a:t>
            </a:r>
            <a:r>
              <a:rPr lang="it" sz="1800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stituto Statale Istruzione Superiore</a:t>
            </a:r>
            <a:r>
              <a:rPr lang="it" sz="1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 </a:t>
            </a:r>
            <a:r>
              <a:rPr lang="it" sz="1800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E U R O P A</a:t>
            </a:r>
            <a:endParaRPr sz="1800"/>
          </a:p>
        </p:txBody>
      </p:sp>
      <p:sp>
        <p:nvSpPr>
          <p:cNvPr id="60" name="Google Shape;60;p13"/>
          <p:cNvSpPr txBox="1"/>
          <p:nvPr/>
        </p:nvSpPr>
        <p:spPr>
          <a:xfrm>
            <a:off x="6091200" y="4879800"/>
            <a:ext cx="3052800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i="1">
                <a:solidFill>
                  <a:srgbClr val="FFFFFF"/>
                </a:solidFill>
              </a:rPr>
              <a:t>“A scuola di Astroparticelle” Napoli, 21 Maggio 2019</a:t>
            </a:r>
            <a:endParaRPr sz="10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2505075" y="180363"/>
            <a:ext cx="3713100" cy="519600"/>
          </a:xfrm>
          <a:prstGeom prst="rect">
            <a:avLst/>
          </a:prstGeom>
          <a:solidFill>
            <a:srgbClr val="DD7E6B"/>
          </a:solidFill>
          <a:ln w="1905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rgbClr val="FFFFFF"/>
                </a:solidFill>
                <a:latin typeface="Limelight"/>
                <a:ea typeface="Limelight"/>
                <a:cs typeface="Limelight"/>
                <a:sym typeface="Limelight"/>
              </a:rPr>
              <a:t>OUTLINE</a:t>
            </a:r>
            <a:endParaRPr sz="2100">
              <a:solidFill>
                <a:srgbClr val="FFFFFF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90525" y="742950"/>
            <a:ext cx="8172300" cy="3333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b="1" i="1"/>
              <a:t>Visita alla stazione della metropolitana di Toledo</a:t>
            </a:r>
            <a:endParaRPr sz="1800"/>
          </a:p>
          <a:p>
            <a:pPr marL="540000" lvl="0" indent="656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COSA SONO I RAGGI COSMICI</a:t>
            </a:r>
            <a:endParaRPr sz="1800"/>
          </a:p>
          <a:p>
            <a:pPr marL="540000" lvl="0" indent="656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L’IMPORTANZA DEI RAGGI COSMICI PER IL PIANETA TERRA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t" b="1" i="1">
                <a:solidFill>
                  <a:schemeClr val="dk1"/>
                </a:solidFill>
              </a:rPr>
              <a:t>Visita ai laboratori del dipartimento di Fisica “E. Pancini” - Napoli</a:t>
            </a:r>
            <a:endParaRPr sz="1800"/>
          </a:p>
          <a:p>
            <a:pPr marL="809999" lvl="0" indent="-2042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IL GLOBAL WARMING E IL CALORE SPECIFICO</a:t>
            </a:r>
            <a:endParaRPr sz="1800"/>
          </a:p>
          <a:p>
            <a:pPr marL="809999" lvl="0" indent="-2042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ATTIVITA’ SPERIMENTALE: MISURA DEL CALORE SPECIFICO DI UNA SOSTANZA SOLIDA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 sz="1800"/>
              <a:t>CONCLUSIONI</a:t>
            </a:r>
            <a:endParaRPr sz="1800"/>
          </a:p>
        </p:txBody>
      </p:sp>
      <p:sp>
        <p:nvSpPr>
          <p:cNvPr id="67" name="Google Shape;67;p14"/>
          <p:cNvSpPr txBox="1"/>
          <p:nvPr/>
        </p:nvSpPr>
        <p:spPr>
          <a:xfrm>
            <a:off x="5737075" y="4879800"/>
            <a:ext cx="3713100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i="1">
                <a:solidFill>
                  <a:srgbClr val="FFFFFF"/>
                </a:solidFill>
              </a:rPr>
              <a:t> “A scuola di Astroparticelle” Napoli, 21 Maggio 2019</a:t>
            </a:r>
            <a:endParaRPr sz="10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2731824" y="1801400"/>
            <a:ext cx="3969600" cy="1719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66675" dir="75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I Raggi Cosmici sono particelle e nuclei atomici di alta energia che, muovendosi quasi alla velocità della luce, colpiscono la Terra da ogni direzione.</a:t>
            </a:r>
            <a:endParaRPr sz="1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I raggi cosmici sono un effetto naturale implicato nell’effetto serra e permettono un equilibrio climatico e la vita sul pianeta.</a:t>
            </a:r>
            <a:endParaRPr sz="1400"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511375" y="1330698"/>
            <a:ext cx="2711100" cy="470700"/>
          </a:xfrm>
          <a:prstGeom prst="rect">
            <a:avLst/>
          </a:prstGeom>
          <a:solidFill>
            <a:srgbClr val="F6B26B"/>
          </a:solidFill>
          <a:ln w="1905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t" sz="2100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I Raggi cosmici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0" y="-75600"/>
            <a:ext cx="48597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0000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425" y="100425"/>
            <a:ext cx="2442573" cy="187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l="2910" t="13878" r="-2910" b="-4408"/>
          <a:stretch/>
        </p:blipFill>
        <p:spPr>
          <a:xfrm>
            <a:off x="0" y="448825"/>
            <a:ext cx="3584426" cy="14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5">
            <a:alphaModFix/>
          </a:blip>
          <a:srcRect l="16528" t="30445" r="16528" b="-5639"/>
          <a:stretch/>
        </p:blipFill>
        <p:spPr>
          <a:xfrm>
            <a:off x="7635000" y="2866325"/>
            <a:ext cx="1391874" cy="20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" flipH="1">
            <a:off x="-1" y="1547251"/>
            <a:ext cx="2546751" cy="2228196"/>
          </a:xfrm>
          <a:prstGeom prst="rect">
            <a:avLst/>
          </a:prstGeom>
          <a:noFill/>
          <a:ln>
            <a:noFill/>
          </a:ln>
          <a:effectLst>
            <a:reflection stA="66000" endPos="20000" dist="57150" dir="5400000" fadeDir="5400012" sy="-100000" algn="bl" rotWithShape="0"/>
          </a:effectLst>
        </p:spPr>
      </p:pic>
      <p:sp>
        <p:nvSpPr>
          <p:cNvPr id="79" name="Google Shape;79;p15"/>
          <p:cNvSpPr txBox="1"/>
          <p:nvPr/>
        </p:nvSpPr>
        <p:spPr>
          <a:xfrm>
            <a:off x="0" y="0"/>
            <a:ext cx="4981500" cy="3510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 i="1">
                <a:solidFill>
                  <a:srgbClr val="FFFFFF"/>
                </a:solidFill>
              </a:rPr>
              <a:t>Visita alla stazione della metropolitana di Toledo</a:t>
            </a:r>
            <a:endParaRPr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3F3F3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120125" y="4896100"/>
            <a:ext cx="27111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813225" y="3775450"/>
            <a:ext cx="6465900" cy="13680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D9D9D9"/>
                </a:solidFill>
              </a:rPr>
              <a:t>I raggi cosmici possono essere rivelati attraverso sensori di particelle chiamati </a:t>
            </a:r>
            <a:r>
              <a:rPr lang="it" b="1" i="1">
                <a:solidFill>
                  <a:srgbClr val="D9D9D9"/>
                </a:solidFill>
              </a:rPr>
              <a:t>fotomoltiplicatori</a:t>
            </a:r>
            <a:r>
              <a:rPr lang="it">
                <a:solidFill>
                  <a:srgbClr val="D9D9D9"/>
                </a:solidFill>
              </a:rPr>
              <a:t>, il cui funzionamento si basa sull’effetto fotoelettrico scoperto da Albert Einstein. </a:t>
            </a:r>
            <a:endParaRPr>
              <a:solidFill>
                <a:srgbClr val="D9D9D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D9D9D9"/>
                </a:solidFill>
              </a:rPr>
              <a:t>Alla stazione della metropolitana di via Toledo a Napoli è presente un esempio di rivelatore di raggi cosmici con il quale è possibile non solo rilevare i raggi cosmici ma ricostruire la loro traiettoria.</a:t>
            </a:r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4294967295"/>
          </p:nvPr>
        </p:nvSpPr>
        <p:spPr>
          <a:xfrm>
            <a:off x="4673425" y="361400"/>
            <a:ext cx="4373100" cy="1686600"/>
          </a:xfrm>
          <a:prstGeom prst="rect">
            <a:avLst/>
          </a:prstGeom>
          <a:solidFill>
            <a:srgbClr val="980000">
              <a:alpha val="2038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75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I raggi cosmici oltre a produrre carbonio, indispensabile per gli organismi viventi, possono contribuire alla formazione delle nubi nell’atmosfera terrestre. I raggi cosmici urtando le particelle dell’atmosfera, aumentano il grado di ionizzazione degli strati atmosferici bassi, e quindi la quantità di particelle cariche libere che favoriscono la formazione dei nuclei di condensazione che generano le nuvole. </a:t>
            </a:r>
            <a:endParaRPr sz="1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05375" y="650100"/>
            <a:ext cx="4247700" cy="856800"/>
          </a:xfrm>
          <a:prstGeom prst="rect">
            <a:avLst/>
          </a:prstGeom>
          <a:solidFill>
            <a:srgbClr val="980000">
              <a:alpha val="3154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L’interazione dei Raggi cosmici con l’atmosfera terrestre permette la produzione del </a:t>
            </a:r>
            <a:r>
              <a:rPr lang="it" baseline="30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14</a:t>
            </a:r>
            <a:r>
              <a:rPr lang="it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 e del </a:t>
            </a:r>
            <a:r>
              <a:rPr lang="it" baseline="30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10</a:t>
            </a:r>
            <a:r>
              <a:rPr lang="it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Be, indispensabili per la vita animale e vegetale.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47075" y="280500"/>
            <a:ext cx="3915900" cy="369600"/>
          </a:xfrm>
          <a:prstGeom prst="rect">
            <a:avLst/>
          </a:prstGeom>
          <a:solidFill>
            <a:srgbClr val="DD7E6B"/>
          </a:solidFill>
          <a:ln w="1905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Limelight"/>
                <a:ea typeface="Limelight"/>
                <a:cs typeface="Limelight"/>
                <a:sym typeface="Limelight"/>
              </a:rPr>
              <a:t>I Raggi cosmici e carbonio</a:t>
            </a:r>
            <a:endParaRPr sz="1800">
              <a:solidFill>
                <a:srgbClr val="FFFFFF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 idx="4294967295"/>
          </p:nvPr>
        </p:nvSpPr>
        <p:spPr>
          <a:xfrm>
            <a:off x="5098375" y="3800"/>
            <a:ext cx="3576000" cy="369600"/>
          </a:xfrm>
          <a:prstGeom prst="rect">
            <a:avLst/>
          </a:prstGeom>
          <a:solidFill>
            <a:srgbClr val="DD7E6B"/>
          </a:solidFill>
          <a:ln w="1905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t" sz="1800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I Raggi cosmici e nuvole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00" y="1583100"/>
            <a:ext cx="3615811" cy="305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1500" y="2061350"/>
            <a:ext cx="3053278" cy="30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0" y="4879800"/>
            <a:ext cx="3754200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i="1" dirty="0"/>
              <a:t>“</a:t>
            </a:r>
            <a:r>
              <a:rPr lang="it" sz="1000" i="1" dirty="0">
                <a:solidFill>
                  <a:schemeClr val="bg1"/>
                </a:solidFill>
              </a:rPr>
              <a:t>A scuola di Astroparticelle” Napoli, 21 Maggio 2019</a:t>
            </a:r>
            <a:endParaRPr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78000" y="612475"/>
            <a:ext cx="8961300" cy="1076400"/>
          </a:xfrm>
          <a:prstGeom prst="rect">
            <a:avLst/>
          </a:prstGeom>
          <a:noFill/>
          <a:ln>
            <a:noFill/>
          </a:ln>
          <a:effectLst>
            <a:outerShdw blurRad="57150" dist="66675" dir="54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50">
                <a:solidFill>
                  <a:schemeClr val="lt1"/>
                </a:solidFill>
                <a:latin typeface="Bad Script"/>
                <a:ea typeface="Bad Script"/>
                <a:cs typeface="Bad Script"/>
                <a:sym typeface="Bad Script"/>
              </a:rPr>
              <a:t>Abbiamo incontrato il tutor Italo Testa con cui abbiamo affrontato il tema del Global Warming da un punto di vista calorimetrico.</a:t>
            </a:r>
            <a:endParaRPr sz="1650">
              <a:solidFill>
                <a:srgbClr val="FFFFFF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11700" y="1762075"/>
            <a:ext cx="8438700" cy="1076400"/>
          </a:xfrm>
          <a:prstGeom prst="rect">
            <a:avLst/>
          </a:prstGeom>
          <a:solidFill>
            <a:srgbClr val="980000">
              <a:alpha val="14229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FFFFF"/>
                </a:solidFill>
              </a:rPr>
              <a:t>Si indica il mutamento del clima attribuibile alle emissioni di gas serra nell’atmosfera, che provocano un aumento della temperatura media della superficie della Terra e gravi danni all’ecosistema.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11700" y="1322963"/>
            <a:ext cx="3713100" cy="519600"/>
          </a:xfrm>
          <a:prstGeom prst="rect">
            <a:avLst/>
          </a:prstGeom>
          <a:solidFill>
            <a:srgbClr val="F6B26B"/>
          </a:solidFill>
          <a:ln w="1905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rgbClr val="FFFFFF"/>
                </a:solidFill>
                <a:latin typeface="Limelight"/>
                <a:ea typeface="Limelight"/>
                <a:cs typeface="Limelight"/>
                <a:sym typeface="Limelight"/>
              </a:rPr>
              <a:t>Riscaldamento globale</a:t>
            </a:r>
            <a:endParaRPr sz="2100">
              <a:solidFill>
                <a:srgbClr val="FFFFFF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cxnSp>
        <p:nvCxnSpPr>
          <p:cNvPr id="100" name="Google Shape;100;p17"/>
          <p:cNvCxnSpPr/>
          <p:nvPr/>
        </p:nvCxnSpPr>
        <p:spPr>
          <a:xfrm flipH="1">
            <a:off x="190425" y="1011525"/>
            <a:ext cx="8400900" cy="217200"/>
          </a:xfrm>
          <a:prstGeom prst="curvedConnector3">
            <a:avLst>
              <a:gd name="adj1" fmla="val 2378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219075" dir="10440000" algn="bl" rotWithShape="0">
              <a:srgbClr val="000000">
                <a:alpha val="57000"/>
              </a:srgbClr>
            </a:outerShdw>
            <a:reflection stA="50000" endPos="28000" dist="9525" dir="5400000" fadeDir="5400012" sy="-100000" algn="bl" rotWithShape="0"/>
          </a:effectLst>
        </p:spPr>
      </p:cxnSp>
      <p:sp>
        <p:nvSpPr>
          <p:cNvPr id="101" name="Google Shape;101;p17"/>
          <p:cNvSpPr txBox="1"/>
          <p:nvPr/>
        </p:nvSpPr>
        <p:spPr>
          <a:xfrm>
            <a:off x="129850" y="53125"/>
            <a:ext cx="6276900" cy="5022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i="1">
                <a:solidFill>
                  <a:srgbClr val="F3F3F3"/>
                </a:solidFill>
              </a:rPr>
              <a:t>Visita ai laboratori del dipartimento di Fisica “E. Pancini” - Napoli</a:t>
            </a:r>
            <a:endParaRPr b="1" i="1">
              <a:solidFill>
                <a:srgbClr val="F3F3F3"/>
              </a:solidFill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1240500" y="2911675"/>
            <a:ext cx="3031200" cy="812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it" sz="1400">
                <a:solidFill>
                  <a:srgbClr val="FFFFFF"/>
                </a:solidFill>
              </a:rPr>
              <a:t>aumento del livello del mare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it" sz="1400">
                <a:solidFill>
                  <a:srgbClr val="FFFFFF"/>
                </a:solidFill>
              </a:rPr>
              <a:t>scioglimento dei ghiacciai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it" sz="1400">
                <a:solidFill>
                  <a:srgbClr val="FFFFFF"/>
                </a:solidFill>
              </a:rPr>
              <a:t>distruzione di habitat naturali</a:t>
            </a:r>
            <a:r>
              <a:rPr lang="it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4400550" y="3409950"/>
            <a:ext cx="4257600" cy="14859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4570350" y="3640950"/>
            <a:ext cx="37866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Conoscere il </a:t>
            </a:r>
            <a:r>
              <a:rPr lang="it" b="1" dirty="0"/>
              <a:t>CALORE SPECIFICO</a:t>
            </a:r>
            <a:r>
              <a:rPr lang="it" dirty="0"/>
              <a:t> dei materiali di cui è costituito il pianeta Terra aiuta a comprendere i fenomeni legati al riscaldamento globale </a:t>
            </a:r>
            <a:endParaRPr dirty="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11663"/>
            <a:ext cx="928800" cy="8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78000" y="3914700"/>
            <a:ext cx="4193700" cy="10239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Oltre il 90% del calore del riscaldamento globale si “deposita” negli oceani, in quanto l’acqua possiede un elevato calore specifico (circa 4186 J/kg K alla temperatura di 293 K).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908400"/>
          </a:xfrm>
          <a:prstGeom prst="rect">
            <a:avLst/>
          </a:prstGeom>
          <a:solidFill>
            <a:srgbClr val="980000">
              <a:alpha val="2269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Il calore specifico di una sostanza è una misura della quantità di calore necessaria per aumentare di un grado la temperatura di 1 kg di quella sostanza. </a:t>
            </a:r>
            <a:endParaRPr b="1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6350" y="2199350"/>
            <a:ext cx="1668324" cy="2073952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reflection stA="48000" endPos="30000" dist="95250" dir="5400000" fadeDir="5400012" sy="-100000" algn="bl" rotWithShape="0"/>
          </a:effectLst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/>
          </a:blip>
          <a:srcRect l="13633" t="7366" r="18670" b="19630"/>
          <a:stretch/>
        </p:blipFill>
        <p:spPr>
          <a:xfrm>
            <a:off x="7134125" y="2199350"/>
            <a:ext cx="1585947" cy="2073948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reflection endPos="30000" dist="76200" dir="5400000" fadeDir="5400012" sy="-100000" algn="bl" rotWithShape="0"/>
          </a:effectLst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5">
            <a:alphaModFix/>
          </a:blip>
          <a:srcRect l="4062" r="6049"/>
          <a:stretch/>
        </p:blipFill>
        <p:spPr>
          <a:xfrm>
            <a:off x="3469525" y="2249211"/>
            <a:ext cx="1585948" cy="1970364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reflection endPos="30000" dist="104775" dir="5400000" fadeDir="5400012" sy="-100000" algn="bl" rotWithShape="0"/>
          </a:effectLst>
        </p:spPr>
      </p:pic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Limelight"/>
                <a:ea typeface="Limelight"/>
                <a:cs typeface="Limelight"/>
                <a:sym typeface="Limelight"/>
              </a:rPr>
              <a:t>Attività sperimentale: </a:t>
            </a:r>
            <a:endParaRPr sz="2200">
              <a:solidFill>
                <a:srgbClr val="FFFFFF"/>
              </a:solidFill>
              <a:latin typeface="Limelight"/>
              <a:ea typeface="Limelight"/>
              <a:cs typeface="Limelight"/>
              <a:sym typeface="Lime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Limelight"/>
                <a:ea typeface="Limelight"/>
                <a:cs typeface="Limelight"/>
                <a:sym typeface="Limelight"/>
              </a:rPr>
              <a:t>misura del calore specifico di una sostanza allo stato solido</a:t>
            </a:r>
            <a:endParaRPr sz="2200">
              <a:solidFill>
                <a:srgbClr val="FFFFFF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-81850" y="2866950"/>
            <a:ext cx="37395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●"/>
            </a:pPr>
            <a:r>
              <a:rPr lang="it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CALORIMETRO e ACQUA</a:t>
            </a:r>
            <a:endParaRPr b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●"/>
            </a:pPr>
            <a:r>
              <a:rPr lang="it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FORNELLO ELETTRICO e BECHER</a:t>
            </a:r>
            <a:endParaRPr b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●"/>
            </a:pPr>
            <a:r>
              <a:rPr lang="it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TERMOMETRO</a:t>
            </a:r>
            <a:endParaRPr b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●"/>
            </a:pPr>
            <a:r>
              <a:rPr lang="it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BILANCIA ELETTRONICA</a:t>
            </a:r>
            <a:endParaRPr b="1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●"/>
            </a:pPr>
            <a:r>
              <a:rPr lang="it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SOLIDO DI FORMA CILINDRICA</a:t>
            </a:r>
            <a:r>
              <a:rPr lang="it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/>
            </a:r>
            <a:br>
              <a:rPr lang="it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</a:br>
            <a:endParaRPr b="1"/>
          </a:p>
        </p:txBody>
      </p:sp>
      <p:sp>
        <p:nvSpPr>
          <p:cNvPr id="117" name="Google Shape;117;p18"/>
          <p:cNvSpPr txBox="1"/>
          <p:nvPr/>
        </p:nvSpPr>
        <p:spPr>
          <a:xfrm>
            <a:off x="70550" y="2266950"/>
            <a:ext cx="3310800" cy="5238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000" b="1">
                <a:solidFill>
                  <a:schemeClr val="lt1"/>
                </a:solidFill>
                <a:latin typeface="Limelight"/>
                <a:ea typeface="Limelight"/>
                <a:cs typeface="Limelight"/>
                <a:sym typeface="Limelight"/>
              </a:rPr>
              <a:t>Strumenti e materiale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4641890" y="761150"/>
            <a:ext cx="2559300" cy="669000"/>
          </a:xfrm>
          <a:prstGeom prst="chevron">
            <a:avLst>
              <a:gd name="adj" fmla="val 50000"/>
            </a:avLst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4" name="Google Shape;124;p19"/>
          <p:cNvGrpSpPr/>
          <p:nvPr/>
        </p:nvGrpSpPr>
        <p:grpSpPr>
          <a:xfrm>
            <a:off x="76200" y="761380"/>
            <a:ext cx="2866959" cy="3319370"/>
            <a:chOff x="0" y="1189989"/>
            <a:chExt cx="3546900" cy="3319370"/>
          </a:xfrm>
        </p:grpSpPr>
        <p:sp>
          <p:nvSpPr>
            <p:cNvPr id="125" name="Google Shape;125;p1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1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19"/>
            <p:cNvSpPr txBox="1"/>
            <p:nvPr/>
          </p:nvSpPr>
          <p:spPr>
            <a:xfrm>
              <a:off x="86014" y="1893659"/>
              <a:ext cx="316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All’interno di un calorimetro è stata posta una massa </a:t>
              </a:r>
              <a:r>
                <a:rPr lang="it" b="1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m </a:t>
              </a:r>
              <a:r>
                <a:rPr lang="it" b="1" baseline="-2500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1</a:t>
              </a:r>
              <a:r>
                <a:rPr lang="it" baseline="-2500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 </a:t>
              </a:r>
              <a:r>
                <a:rPr lang="it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d’acqua, misurata mediante la bilancia digitale, ed inoltre si è misurata la sua temperatura T</a:t>
              </a:r>
              <a:r>
                <a:rPr lang="it" baseline="-2500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1</a:t>
              </a:r>
              <a:r>
                <a:rPr lang="it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" name="Google Shape;127;p19"/>
          <p:cNvGrpSpPr/>
          <p:nvPr/>
        </p:nvGrpSpPr>
        <p:grpSpPr>
          <a:xfrm>
            <a:off x="2563521" y="761150"/>
            <a:ext cx="2408533" cy="2515075"/>
            <a:chOff x="2944204" y="1189775"/>
            <a:chExt cx="3305700" cy="2515075"/>
          </a:xfrm>
        </p:grpSpPr>
        <p:sp>
          <p:nvSpPr>
            <p:cNvPr id="128" name="Google Shape;128;p1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2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19"/>
            <p:cNvSpPr txBox="1"/>
            <p:nvPr/>
          </p:nvSpPr>
          <p:spPr>
            <a:xfrm>
              <a:off x="3116680" y="1856850"/>
              <a:ext cx="2569500" cy="18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Utilizzando la bilancia è stata misurata la massa m</a:t>
              </a:r>
              <a:r>
                <a:rPr lang="it" baseline="-2500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2</a:t>
              </a:r>
              <a:r>
                <a:rPr lang="it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 del solido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11700" y="80425"/>
            <a:ext cx="8520600" cy="5727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Limelight"/>
                <a:ea typeface="Limelight"/>
                <a:cs typeface="Limelight"/>
                <a:sym typeface="Limelight"/>
              </a:rPr>
              <a:t>Attività sperimentale: misura del calore specifico di una sostanza allo stato solido</a:t>
            </a:r>
            <a:endParaRPr sz="2200">
              <a:solidFill>
                <a:srgbClr val="FFFFFF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l="11518" t="5656" r="20643" b="34294"/>
          <a:stretch/>
        </p:blipFill>
        <p:spPr>
          <a:xfrm>
            <a:off x="559600" y="2933912"/>
            <a:ext cx="1364451" cy="1865076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2950" y="3001375"/>
            <a:ext cx="1500297" cy="18651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33" name="Google Shape;133;p19"/>
          <p:cNvGrpSpPr/>
          <p:nvPr/>
        </p:nvGrpSpPr>
        <p:grpSpPr>
          <a:xfrm>
            <a:off x="6804150" y="761150"/>
            <a:ext cx="2346201" cy="3102875"/>
            <a:chOff x="5087486" y="1189775"/>
            <a:chExt cx="3355071" cy="3102875"/>
          </a:xfrm>
        </p:grpSpPr>
        <p:sp>
          <p:nvSpPr>
            <p:cNvPr id="134" name="Google Shape;134;p19"/>
            <p:cNvSpPr/>
            <p:nvPr/>
          </p:nvSpPr>
          <p:spPr>
            <a:xfrm>
              <a:off x="5087486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4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5136857" y="1820050"/>
              <a:ext cx="3305700" cy="247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it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Il solido riscaldato è stato immerso nel calorimetro c in tal modo il solido e l’acqua dopo qualche minuto hanno raggiunto la temperatura di equilibrio </a:t>
              </a:r>
              <a:r>
                <a:rPr lang="it" b="1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T</a:t>
              </a:r>
              <a:r>
                <a:rPr lang="it" b="1" baseline="-2500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e </a:t>
              </a:r>
              <a:r>
                <a:rPr lang="it">
                  <a:solidFill>
                    <a:schemeClr val="dk1"/>
                  </a:solidFill>
                </a:rPr>
                <a:t/>
              </a:r>
              <a:br>
                <a:rPr lang="it">
                  <a:solidFill>
                    <a:schemeClr val="dk1"/>
                  </a:solidFill>
                </a:rPr>
              </a:b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6" name="Google Shape;136;p19"/>
          <p:cNvSpPr txBox="1"/>
          <p:nvPr/>
        </p:nvSpPr>
        <p:spPr>
          <a:xfrm>
            <a:off x="4794300" y="1464575"/>
            <a:ext cx="2178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All’interno di un becher con dell’acqua, portata ad ebollizione, è stato riscaldato il solido di massa </a:t>
            </a:r>
            <a:r>
              <a:rPr lang="it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m</a:t>
            </a:r>
            <a:r>
              <a:rPr lang="it" b="1" baseline="-250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2</a:t>
            </a:r>
            <a:r>
              <a:rPr lang="it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2425" y="2980607"/>
            <a:ext cx="1500300" cy="1865044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1196" y="3048401"/>
            <a:ext cx="1364451" cy="1818071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/>
        </p:nvSpPr>
        <p:spPr>
          <a:xfrm>
            <a:off x="123675" y="4086225"/>
            <a:ext cx="4734000" cy="67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 i="1">
                <a:solidFill>
                  <a:schemeClr val="dk1"/>
                </a:solidFill>
              </a:rPr>
              <a:t>Calcolo dell’incertezza</a:t>
            </a:r>
            <a:endParaRPr sz="12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1"/>
                </a:solidFill>
              </a:rPr>
              <a:t>Si considera trascurabile l’incertezza sulla misura delle masse rispetto alle altre grandezze </a:t>
            </a:r>
            <a:endParaRPr sz="1200">
              <a:solidFill>
                <a:schemeClr val="dk1"/>
              </a:solidFill>
            </a:endParaRPr>
          </a:p>
        </p:txBody>
      </p:sp>
      <p:graphicFrame>
        <p:nvGraphicFramePr>
          <p:cNvPr id="144" name="Google Shape;144;p20"/>
          <p:cNvGraphicFramePr/>
          <p:nvPr/>
        </p:nvGraphicFramePr>
        <p:xfrm>
          <a:off x="190400" y="410650"/>
          <a:ext cx="4843375" cy="3751408"/>
        </p:xfrm>
        <a:graphic>
          <a:graphicData uri="http://schemas.openxmlformats.org/drawingml/2006/table">
            <a:tbl>
              <a:tblPr>
                <a:noFill/>
                <a:tableStyleId>{33DCEED6-B8D6-4DC7-B746-84197DAB8C74}</a:tableStyleId>
              </a:tblPr>
              <a:tblGrid>
                <a:gridCol w="953375"/>
                <a:gridCol w="2821000"/>
                <a:gridCol w="1069000"/>
              </a:tblGrid>
              <a:tr h="578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 i="1"/>
                        <a:t>Simbolo</a:t>
                      </a:r>
                      <a:endParaRPr sz="1200" b="1" i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 i="1"/>
                        <a:t>Definizione</a:t>
                      </a:r>
                      <a:endParaRPr sz="1200" b="1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 i="1"/>
                        <a:t>Dati misurati</a:t>
                      </a:r>
                      <a:endParaRPr sz="1200" b="1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</a:tr>
              <a:tr h="37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m</a:t>
                      </a:r>
                      <a:r>
                        <a:rPr lang="it" sz="1200" b="1" baseline="-25000"/>
                        <a:t>1</a:t>
                      </a:r>
                      <a:endParaRPr sz="1200" b="1" baseline="-250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Massa di acqua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700,1g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</a:tr>
              <a:tr h="37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c</a:t>
                      </a:r>
                      <a:r>
                        <a:rPr lang="it" sz="1200" b="1" baseline="-25000"/>
                        <a:t>acqua</a:t>
                      </a:r>
                      <a:endParaRPr sz="1200" b="1" baseline="-250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Calore specifico dell’acqua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1 cal/ g°C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</a:tr>
              <a:tr h="37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T</a:t>
                      </a:r>
                      <a:r>
                        <a:rPr lang="it" sz="1200" b="1" baseline="-25000"/>
                        <a:t>1</a:t>
                      </a:r>
                      <a:endParaRPr sz="1200" b="1" baseline="-250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Temperatura dell’acqua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20°C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</a:tr>
              <a:tr h="37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m</a:t>
                      </a:r>
                      <a:r>
                        <a:rPr lang="it" sz="1200" b="1" baseline="-25000"/>
                        <a:t>2</a:t>
                      </a:r>
                      <a:endParaRPr sz="1200" b="1" baseline="-250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Massa del solido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170,6g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</a:tr>
              <a:tr h="37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c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Calore specifico del solido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?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</a:tr>
              <a:tr h="578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T</a:t>
                      </a:r>
                      <a:r>
                        <a:rPr lang="it" sz="1200" b="1" baseline="-25000"/>
                        <a:t>2</a:t>
                      </a:r>
                      <a:endParaRPr sz="1200" b="1" baseline="-250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Temperatura del solido riscaldato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96°C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</a:tr>
              <a:tr h="578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T</a:t>
                      </a:r>
                      <a:r>
                        <a:rPr lang="it" sz="1200" b="1" baseline="-25000"/>
                        <a:t>e</a:t>
                      </a:r>
                      <a:endParaRPr sz="1200" b="1" baseline="-25000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Temperatura di equilibrio raggiunta dal solido e dall’acqua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 b="1"/>
                        <a:t>25°C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575" y="1167675"/>
            <a:ext cx="3257550" cy="3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5262465" y="628650"/>
            <a:ext cx="3738660" cy="494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chemeClr val="dk1"/>
                </a:solidFill>
              </a:rPr>
              <a:t>Q</a:t>
            </a:r>
            <a:r>
              <a:rPr lang="it" sz="1800" b="1" baseline="-25000" dirty="0">
                <a:solidFill>
                  <a:schemeClr val="dk1"/>
                </a:solidFill>
              </a:rPr>
              <a:t>ceduto dal solido</a:t>
            </a:r>
            <a:r>
              <a:rPr lang="it" sz="1800" b="1" dirty="0">
                <a:solidFill>
                  <a:schemeClr val="dk1"/>
                </a:solidFill>
              </a:rPr>
              <a:t> = Q</a:t>
            </a:r>
            <a:r>
              <a:rPr lang="it" sz="1800" b="1" baseline="-25000" dirty="0">
                <a:solidFill>
                  <a:schemeClr val="dk1"/>
                </a:solidFill>
              </a:rPr>
              <a:t>assorbito dall’acqua</a:t>
            </a:r>
            <a:endParaRPr sz="1800" b="1" baseline="-25000" dirty="0">
              <a:solidFill>
                <a:schemeClr val="dk1"/>
              </a:solidFill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825" y="2438400"/>
            <a:ext cx="2952751" cy="100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/>
          <p:nvPr/>
        </p:nvSpPr>
        <p:spPr>
          <a:xfrm rot="5400000">
            <a:off x="6753225" y="1706788"/>
            <a:ext cx="828600" cy="5808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2525" y="4606800"/>
            <a:ext cx="21942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4850588" y="4032675"/>
            <a:ext cx="12096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/>
          <p:nvPr/>
        </p:nvSpPr>
        <p:spPr>
          <a:xfrm rot="5400000">
            <a:off x="6841275" y="3502300"/>
            <a:ext cx="6525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6262575" y="4477575"/>
            <a:ext cx="2300400" cy="3882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i="1">
                <a:solidFill>
                  <a:schemeClr val="dk1"/>
                </a:solidFill>
              </a:rPr>
              <a:t>c</a:t>
            </a:r>
            <a:r>
              <a:rPr lang="it" b="1">
                <a:solidFill>
                  <a:schemeClr val="dk1"/>
                </a:solidFill>
              </a:rPr>
              <a:t> = ( 0,29 ± 0,01) cal/g °C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6086475" y="4105275"/>
            <a:ext cx="2552700" cy="3882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0000"/>
                </a:solidFill>
              </a:rPr>
              <a:t>calore specifico</a:t>
            </a:r>
            <a:r>
              <a:rPr lang="it"/>
              <a:t> del solido</a:t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2552700" y="-12"/>
            <a:ext cx="3713100" cy="519600"/>
          </a:xfrm>
          <a:prstGeom prst="rect">
            <a:avLst/>
          </a:prstGeom>
          <a:solidFill>
            <a:srgbClr val="DD7E6B"/>
          </a:solidFill>
          <a:ln w="1905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rgbClr val="FFFFFF"/>
                </a:solidFill>
                <a:latin typeface="Limelight"/>
                <a:ea typeface="Limelight"/>
                <a:cs typeface="Limelight"/>
                <a:sym typeface="Limelight"/>
              </a:rPr>
              <a:t>Risultati </a:t>
            </a:r>
            <a:endParaRPr sz="2100">
              <a:solidFill>
                <a:srgbClr val="FFFFFF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335550" y="705000"/>
            <a:ext cx="8532300" cy="3752700"/>
          </a:xfrm>
          <a:prstGeom prst="rect">
            <a:avLst/>
          </a:prstGeom>
          <a:solidFill>
            <a:srgbClr val="980000">
              <a:alpha val="2808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411750" y="695475"/>
            <a:ext cx="8418000" cy="353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rage"/>
              <a:buChar char="●"/>
            </a:pPr>
            <a:r>
              <a:rPr lang="it" sz="2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Il valore del calore specifico ottenuto corrisponde a quello dell’alluminio, di cui in realtà risulta costituito il campione analizzato</a:t>
            </a:r>
            <a:endParaRPr sz="2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rage"/>
              <a:buChar char="●"/>
            </a:pPr>
            <a:r>
              <a:rPr lang="it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La stima del calore specifico delle sostanze è utile per poter comprendere molti fenomeni legati al Global Warming.</a:t>
            </a:r>
            <a:endParaRPr sz="24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571700" y="47625"/>
            <a:ext cx="6000600" cy="504900"/>
          </a:xfrm>
          <a:prstGeom prst="rect">
            <a:avLst/>
          </a:prstGeom>
          <a:solidFill>
            <a:srgbClr val="DD7E6B"/>
          </a:solidFill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FF"/>
                </a:solidFill>
              </a:rPr>
              <a:t>Conclusioni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57150" y="4457700"/>
            <a:ext cx="71343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/>
              <a:t>Si ringraziano il Dott. Italo Testa e il Dott. Paolo Mastroserio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4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758</Words>
  <Application>Microsoft Office PowerPoint</Application>
  <PresentationFormat>Presentazione su schermo (16:9)</PresentationFormat>
  <Paragraphs>86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Bad Script</vt:lpstr>
      <vt:lpstr>Average</vt:lpstr>
      <vt:lpstr>Roboto</vt:lpstr>
      <vt:lpstr>Arial</vt:lpstr>
      <vt:lpstr>Limelight</vt:lpstr>
      <vt:lpstr>Simple Light</vt:lpstr>
      <vt:lpstr>Presentazione standard di PowerPoint</vt:lpstr>
      <vt:lpstr>Presentazione standard di PowerPoint</vt:lpstr>
      <vt:lpstr>I Raggi cosmici</vt:lpstr>
      <vt:lpstr>I Raggi cosmici e nuvole</vt:lpstr>
      <vt:lpstr>Presentazione standard di PowerPoint</vt:lpstr>
      <vt:lpstr>Attività sperimentale:  misura del calore specifico di una sostanza allo stato solido</vt:lpstr>
      <vt:lpstr>Attività sperimentale: misura del calore specifico di una sostanza allo stato solido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isiseuropa</dc:creator>
  <cp:lastModifiedBy>ospite</cp:lastModifiedBy>
  <cp:revision>2</cp:revision>
  <dcterms:modified xsi:type="dcterms:W3CDTF">2019-05-20T09:17:34Z</dcterms:modified>
</cp:coreProperties>
</file>