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94" r:id="rId5"/>
    <p:sldId id="291" r:id="rId6"/>
    <p:sldId id="259" r:id="rId7"/>
    <p:sldId id="292" r:id="rId8"/>
    <p:sldId id="271" r:id="rId9"/>
    <p:sldId id="290" r:id="rId10"/>
    <p:sldId id="276" r:id="rId11"/>
    <p:sldId id="266" r:id="rId12"/>
    <p:sldId id="277" r:id="rId13"/>
    <p:sldId id="278" r:id="rId14"/>
    <p:sldId id="261" r:id="rId15"/>
    <p:sldId id="284" r:id="rId16"/>
    <p:sldId id="29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NESTO DE FELICE" initials="EDF" lastIdx="1" clrIdx="0">
    <p:extLst>
      <p:ext uri="{19B8F6BF-5375-455C-9EA6-DF929625EA0E}">
        <p15:presenceInfo xmlns:p15="http://schemas.microsoft.com/office/powerpoint/2012/main" userId="ERNESTO DE FEL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DA6DD-F4F7-4AF2-AF56-BACC43A906EA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DB93D-4C3B-4090-8327-E6095F890B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99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DB93D-4C3B-4090-8327-E6095F890B0B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09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9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209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08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754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880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039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98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24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30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32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13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62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35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99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57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3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5FE3-FF73-4656-BC79-3BB7A884CF0F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FF8D3-2209-490D-A0C0-C05355E9C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637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4.jpeg"/><Relationship Id="rId4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en.wikipedia.org/wiki/Nanotechnology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nanotecnologi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 t="227" r="11317" b="1947"/>
          <a:stretch/>
        </p:blipFill>
        <p:spPr bwMode="auto">
          <a:xfrm>
            <a:off x="-4044" y="496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198464" y="4960"/>
            <a:ext cx="6945536" cy="144655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 anchor="t">
            <a:spAutoFit/>
          </a:bodyPr>
          <a:lstStyle/>
          <a:p>
            <a:r>
              <a:rPr lang="it-IT" sz="8800" b="1" dirty="0"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gency FB"/>
              </a:rPr>
              <a:t>NANOTECNOLOGIE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782614" y="5700668"/>
            <a:ext cx="3361386" cy="3231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1500" b="1" i="1"/>
              <a:t>PROGETTO DELLA 4° A LICEO ALBERTI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407495" y="1447261"/>
            <a:ext cx="5736505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i="1" dirty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THERE’S PLENTY OF ROOM AT THE BOTTOM - RICHARD FEYMAN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3D8D34-75E9-4EC0-BF9B-A1A804531A71}"/>
              </a:ext>
            </a:extLst>
          </p:cNvPr>
          <p:cNvSpPr/>
          <p:nvPr/>
        </p:nvSpPr>
        <p:spPr>
          <a:xfrm>
            <a:off x="216738" y="3717626"/>
            <a:ext cx="1523999" cy="10351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7CC051C-2CF0-449F-B0C4-9A42B4B53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3129" y="3716183"/>
            <a:ext cx="1519619" cy="1007992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C3E42F92-D03C-4365-9A18-0621AD2D23A1}"/>
              </a:ext>
            </a:extLst>
          </p:cNvPr>
          <p:cNvSpPr/>
          <p:nvPr/>
        </p:nvSpPr>
        <p:spPr>
          <a:xfrm>
            <a:off x="1850316" y="3773935"/>
            <a:ext cx="2714701" cy="923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1" dirty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CNR-SPIN - Istituto superconduttori, materiali innovativi e dispositivi </a:t>
            </a:r>
            <a:endParaRPr lang="it-IT" i="1" dirty="0">
              <a:ln>
                <a:solidFill>
                  <a:schemeClr val="bg2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801C08F-B1AF-4C43-AF46-E7D441D93753}"/>
              </a:ext>
            </a:extLst>
          </p:cNvPr>
          <p:cNvSpPr txBox="1"/>
          <p:nvPr/>
        </p:nvSpPr>
        <p:spPr>
          <a:xfrm>
            <a:off x="220571" y="3013753"/>
            <a:ext cx="335079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i="1" dirty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In collaborazione con</a:t>
            </a:r>
            <a:endParaRPr lang="it-IT" sz="2800" b="1" dirty="0">
              <a:ln>
                <a:solidFill>
                  <a:schemeClr val="bg2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4" name="Immagine 13">
            <a:extLst>
              <a:ext uri="{FF2B5EF4-FFF2-40B4-BE49-F238E27FC236}">
                <a16:creationId xmlns:a16="http://schemas.microsoft.com/office/drawing/2014/main" id="{5C60DDB1-A568-431D-B20F-97087048AB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875" y="5718757"/>
            <a:ext cx="864096" cy="856228"/>
          </a:xfrm>
          <a:prstGeom prst="rect">
            <a:avLst/>
          </a:prstGeom>
        </p:spPr>
      </p:pic>
      <p:sp>
        <p:nvSpPr>
          <p:cNvPr id="25" name="Rettangolo 14">
            <a:extLst>
              <a:ext uri="{FF2B5EF4-FFF2-40B4-BE49-F238E27FC236}">
                <a16:creationId xmlns:a16="http://schemas.microsoft.com/office/drawing/2014/main" id="{60674095-B3FC-42C9-A7C9-3984C14FB83F}"/>
              </a:ext>
            </a:extLst>
          </p:cNvPr>
          <p:cNvSpPr/>
          <p:nvPr/>
        </p:nvSpPr>
        <p:spPr>
          <a:xfrm>
            <a:off x="1635019" y="5819641"/>
            <a:ext cx="2282653" cy="923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1" dirty="0" err="1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Dip</a:t>
            </a:r>
            <a:r>
              <a:rPr lang="it-IT" b="1" i="1" dirty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. Di Scienze Fisiche E. Pancini, “Università di Napoli Federico II”</a:t>
            </a:r>
            <a:endParaRPr lang="it-IT" i="1" dirty="0">
              <a:ln>
                <a:solidFill>
                  <a:schemeClr val="bg2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Rettangolo 15">
            <a:extLst>
              <a:ext uri="{FF2B5EF4-FFF2-40B4-BE49-F238E27FC236}">
                <a16:creationId xmlns:a16="http://schemas.microsoft.com/office/drawing/2014/main" id="{A3D67EA8-781A-42B5-8E0B-7A3556D7B91C}"/>
              </a:ext>
            </a:extLst>
          </p:cNvPr>
          <p:cNvSpPr/>
          <p:nvPr/>
        </p:nvSpPr>
        <p:spPr>
          <a:xfrm>
            <a:off x="2066582" y="4804996"/>
            <a:ext cx="2667499" cy="923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1" dirty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CMR-IPCB: Istituto per i Polimeri, Compositi e Biomateriali (IPCB)</a:t>
            </a:r>
            <a:endParaRPr lang="it-IT" dirty="0">
              <a:ln>
                <a:solidFill>
                  <a:schemeClr val="bg2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7" name="Immagine 17" descr="ipcb.png">
            <a:extLst>
              <a:ext uri="{FF2B5EF4-FFF2-40B4-BE49-F238E27FC236}">
                <a16:creationId xmlns:a16="http://schemas.microsoft.com/office/drawing/2014/main" id="{8B7E316C-ABE3-4AA9-B86F-B64C85F9F42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876" y="4940925"/>
            <a:ext cx="1800200" cy="6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951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sellaDiTesto 20"/>
          <p:cNvSpPr txBox="1">
            <a:spLocks noChangeArrowheads="1"/>
          </p:cNvSpPr>
          <p:nvPr/>
        </p:nvSpPr>
        <p:spPr bwMode="auto">
          <a:xfrm>
            <a:off x="2127316" y="96895"/>
            <a:ext cx="5749745" cy="10464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</a:rPr>
              <a:t>MOLECOLE ANALIZZATE: </a:t>
            </a:r>
          </a:p>
          <a:p>
            <a:pPr algn="ctr"/>
            <a:r>
              <a:rPr lang="en-US" sz="2000" b="1" dirty="0" err="1">
                <a:latin typeface="Calibri" pitchFamily="34" charset="0"/>
              </a:rPr>
              <a:t>Perileni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</a:rPr>
              <a:t>diimidi</a:t>
            </a:r>
            <a:r>
              <a:rPr lang="en-US" sz="2000" b="1" dirty="0">
                <a:latin typeface="Calibri" pitchFamily="34" charset="0"/>
              </a:rPr>
              <a:t> con </a:t>
            </a:r>
            <a:r>
              <a:rPr lang="en-US" sz="2000" b="1" dirty="0" err="1">
                <a:latin typeface="Calibri" pitchFamily="34" charset="0"/>
              </a:rPr>
              <a:t>funzionalizzazione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</a:rPr>
              <a:t>di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</a:rPr>
              <a:t>gruppi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</a:rPr>
              <a:t>ciano</a:t>
            </a:r>
            <a:r>
              <a:rPr lang="en-US" sz="2000" b="1" dirty="0">
                <a:latin typeface="Calibri" pitchFamily="34" charset="0"/>
              </a:rPr>
              <a:t> (C</a:t>
            </a:r>
            <a:r>
              <a:rPr lang="en-US" sz="2000" b="1" dirty="0">
                <a:latin typeface="Calibri" pitchFamily="34" charset="0"/>
                <a:sym typeface="Symbol"/>
              </a:rPr>
              <a:t>N</a:t>
            </a:r>
            <a:r>
              <a:rPr lang="en-US" sz="2000" b="1" dirty="0">
                <a:latin typeface="Calibri" pitchFamily="34" charset="0"/>
              </a:rPr>
              <a:t>)</a:t>
            </a:r>
            <a:endParaRPr lang="en-GB" sz="2000" b="1" dirty="0">
              <a:latin typeface="Calibri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220072" y="5877272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PDIF-CN</a:t>
            </a:r>
            <a:r>
              <a:rPr lang="it-IT" sz="3600" b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2</a:t>
            </a:r>
            <a:endParaRPr lang="it-IT" sz="3600" b="1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259632" y="5949280"/>
            <a:ext cx="3240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PDI8-CN</a:t>
            </a:r>
            <a:r>
              <a:rPr lang="it-IT" sz="3600" b="1" baseline="-25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2</a:t>
            </a:r>
            <a:endParaRPr lang="it-IT" sz="36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4629" y="1990581"/>
            <a:ext cx="154724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1" y="1344250"/>
            <a:ext cx="1513898" cy="460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20"/>
          <p:cNvGrpSpPr/>
          <p:nvPr/>
        </p:nvGrpSpPr>
        <p:grpSpPr>
          <a:xfrm>
            <a:off x="4499992" y="1488266"/>
            <a:ext cx="514505" cy="1566855"/>
            <a:chOff x="7240742" y="501138"/>
            <a:chExt cx="514505" cy="1566855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40742" y="565451"/>
              <a:ext cx="306257" cy="141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CasellaDiTesto 22"/>
            <p:cNvSpPr txBox="1"/>
            <p:nvPr/>
          </p:nvSpPr>
          <p:spPr>
            <a:xfrm>
              <a:off x="7497995" y="501138"/>
              <a:ext cx="257252" cy="156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latin typeface="Aharoni" pitchFamily="2" charset="-79"/>
                  <a:cs typeface="Aharoni" pitchFamily="2" charset="-79"/>
                </a:rPr>
                <a:t>H</a:t>
              </a:r>
              <a:r>
                <a:rPr lang="it-IT" sz="300" b="1">
                  <a:latin typeface="Aharoni" pitchFamily="2" charset="-79"/>
                  <a:cs typeface="Aharoni" pitchFamily="2" charset="-79"/>
                </a:rPr>
                <a:t> </a:t>
              </a:r>
              <a:r>
                <a:rPr lang="it-IT" b="1">
                  <a:latin typeface="Aharoni" pitchFamily="2" charset="-79"/>
                  <a:cs typeface="Aharoni" pitchFamily="2" charset="-79"/>
                </a:rPr>
                <a:t>C</a:t>
              </a:r>
              <a:r>
                <a:rPr lang="it-IT" sz="400" b="1">
                  <a:latin typeface="Aharoni" pitchFamily="2" charset="-79"/>
                  <a:cs typeface="Aharoni" pitchFamily="2" charset="-79"/>
                </a:rPr>
                <a:t> </a:t>
              </a:r>
              <a:r>
                <a:rPr lang="it-IT" b="1">
                  <a:latin typeface="Aharoni" pitchFamily="2" charset="-79"/>
                  <a:cs typeface="Aharoni" pitchFamily="2" charset="-79"/>
                </a:rPr>
                <a:t>N</a:t>
              </a:r>
              <a:r>
                <a:rPr lang="it-IT" sz="500" b="1">
                  <a:latin typeface="Aharoni" pitchFamily="2" charset="-79"/>
                  <a:cs typeface="Aharoni" pitchFamily="2" charset="-79"/>
                </a:rPr>
                <a:t> </a:t>
              </a:r>
              <a:r>
                <a:rPr lang="it-IT" b="1">
                  <a:latin typeface="Aharoni" pitchFamily="2" charset="-79"/>
                  <a:cs typeface="Aharoni" pitchFamily="2" charset="-79"/>
                </a:rPr>
                <a:t>O</a:t>
              </a:r>
              <a:r>
                <a:rPr lang="it-IT" sz="300" b="1">
                  <a:latin typeface="Aharoni" pitchFamily="2" charset="-79"/>
                  <a:cs typeface="Aharoni" pitchFamily="2" charset="-79"/>
                </a:rPr>
                <a:t> </a:t>
              </a:r>
              <a:r>
                <a:rPr lang="it-IT" b="1">
                  <a:latin typeface="Aharoni" pitchFamily="2" charset="-79"/>
                  <a:cs typeface="Aharoni" pitchFamily="2" charset="-79"/>
                </a:rPr>
                <a:t>F</a:t>
              </a:r>
            </a:p>
          </p:txBody>
        </p:sp>
      </p:grpSp>
      <p:pic>
        <p:nvPicPr>
          <p:cNvPr id="10" name="Immagine 9" descr="Pigment-Red-1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2746" y="197692"/>
            <a:ext cx="1433003" cy="1037292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1763688" y="1325586"/>
            <a:ext cx="2160240" cy="4680520"/>
          </a:xfrm>
          <a:prstGeom prst="roundRect">
            <a:avLst/>
          </a:prstGeom>
          <a:noFill/>
          <a:ln>
            <a:solidFill>
              <a:srgbClr val="0066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5652120" y="1702549"/>
            <a:ext cx="2160240" cy="4032448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929" y="933071"/>
            <a:ext cx="60486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000" b="1">
                <a:solidFill>
                  <a:schemeClr val="bg1"/>
                </a:solidFill>
              </a:rPr>
              <a:t>IMMAGINE AFM  </a:t>
            </a:r>
          </a:p>
          <a:p>
            <a:pPr algn="ctr"/>
            <a:r>
              <a:rPr lang="it-IT" sz="2000" b="1">
                <a:solidFill>
                  <a:schemeClr val="bg1"/>
                </a:solidFill>
              </a:rPr>
              <a:t>Morfologia del film di PDI8-CN</a:t>
            </a:r>
            <a:r>
              <a:rPr lang="it-IT" sz="2000" b="1" baseline="-25000">
                <a:solidFill>
                  <a:schemeClr val="bg1"/>
                </a:solidFill>
              </a:rPr>
              <a:t>2</a:t>
            </a:r>
            <a:r>
              <a:rPr lang="it-IT" sz="2000" b="1">
                <a:solidFill>
                  <a:schemeClr val="bg1"/>
                </a:solidFill>
              </a:rPr>
              <a:t> 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4757454" y="83736"/>
            <a:ext cx="4249990" cy="3509345"/>
            <a:chOff x="1508267" y="858746"/>
            <a:chExt cx="6347667" cy="5760000"/>
          </a:xfrm>
        </p:grpSpPr>
        <p:pic>
          <p:nvPicPr>
            <p:cNvPr id="6" name="Immagine 5" descr="PDI8CN2.png"/>
            <p:cNvPicPr>
              <a:picLocks noChangeAspect="1"/>
            </p:cNvPicPr>
            <p:nvPr/>
          </p:nvPicPr>
          <p:blipFill rotWithShape="1">
            <a:blip r:embed="rId2" cstate="print"/>
            <a:srcRect l="34902" t="19113" r="31699" b="21502"/>
            <a:stretch/>
          </p:blipFill>
          <p:spPr>
            <a:xfrm>
              <a:off x="1508267" y="858746"/>
              <a:ext cx="6347667" cy="5760000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4355976" y="908720"/>
              <a:ext cx="1080120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3209637" y="1698741"/>
            <a:ext cx="1368152" cy="646331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/>
              <a:t>Isole allungate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A37310E-AF83-4A0E-B08A-1439B49713C3}"/>
              </a:ext>
            </a:extLst>
          </p:cNvPr>
          <p:cNvGrpSpPr/>
          <p:nvPr/>
        </p:nvGrpSpPr>
        <p:grpSpPr>
          <a:xfrm>
            <a:off x="247028" y="2969257"/>
            <a:ext cx="4119319" cy="3772465"/>
            <a:chOff x="120222" y="785536"/>
            <a:chExt cx="6018560" cy="5760000"/>
          </a:xfrm>
        </p:grpSpPr>
        <p:pic>
          <p:nvPicPr>
            <p:cNvPr id="11" name="Immagine 10" descr="PDIFCN2.png">
              <a:extLst>
                <a:ext uri="{FF2B5EF4-FFF2-40B4-BE49-F238E27FC236}">
                  <a16:creationId xmlns:a16="http://schemas.microsoft.com/office/drawing/2014/main" id="{7D9224A2-4240-42E0-A5BB-15CBA6DAB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5127" t="19113" r="33206" b="21502"/>
            <a:stretch/>
          </p:blipFill>
          <p:spPr>
            <a:xfrm>
              <a:off x="120222" y="785536"/>
              <a:ext cx="6018560" cy="5760000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3AC1FD82-60AC-47F6-B1EB-4CA31BD8B5F1}"/>
                </a:ext>
              </a:extLst>
            </p:cNvPr>
            <p:cNvSpPr/>
            <p:nvPr/>
          </p:nvSpPr>
          <p:spPr>
            <a:xfrm>
              <a:off x="3194521" y="847729"/>
              <a:ext cx="1080120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FD36C9-82CB-40E9-A825-5D66C60CA8C5}"/>
              </a:ext>
            </a:extLst>
          </p:cNvPr>
          <p:cNvSpPr txBox="1"/>
          <p:nvPr/>
        </p:nvSpPr>
        <p:spPr>
          <a:xfrm>
            <a:off x="3383741" y="5518844"/>
            <a:ext cx="604867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IMMAGINE AFM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</a:rPr>
              <a:t>Morfologia del film di PDIF-CN</a:t>
            </a:r>
            <a:r>
              <a:rPr lang="it-IT" sz="2000" b="1" baseline="-25000" dirty="0">
                <a:solidFill>
                  <a:schemeClr val="bg1"/>
                </a:solidFill>
              </a:rPr>
              <a:t>2</a:t>
            </a:r>
            <a:r>
              <a:rPr lang="it-IT" b="1" dirty="0"/>
              <a:t>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919BDCB-32E9-440E-B319-F88F6CAA071F}"/>
              </a:ext>
            </a:extLst>
          </p:cNvPr>
          <p:cNvSpPr txBox="1"/>
          <p:nvPr/>
        </p:nvSpPr>
        <p:spPr>
          <a:xfrm>
            <a:off x="4557589" y="4732165"/>
            <a:ext cx="13681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/>
              <a:t>Isole circolari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275704" y="66102"/>
            <a:ext cx="330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Film depositati per evaporazione Joule da celle di </a:t>
            </a:r>
            <a:r>
              <a:rPr lang="it-IT" b="1" dirty="0" err="1">
                <a:solidFill>
                  <a:srgbClr val="C00000"/>
                </a:solidFill>
              </a:rPr>
              <a:t>Knudsen</a:t>
            </a:r>
            <a:endParaRPr lang="it-IT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46825" y="87877"/>
            <a:ext cx="4075155" cy="5355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3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/>
                <a:cs typeface="Arial"/>
              </a:rPr>
              <a:t>TRANSISTOR ANALIZZATI </a:t>
            </a:r>
            <a:endParaRPr lang="it-IT" sz="3600" b="1" baseline="-250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gency FB"/>
              <a:cs typeface="Arial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267744" y="620688"/>
            <a:ext cx="662473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>
                <a:effectLst/>
                <a:latin typeface="+mj-lt"/>
              </a:rPr>
              <a:t>Film </a:t>
            </a:r>
            <a:r>
              <a:rPr lang="it-IT" b="1">
                <a:latin typeface="+mj-lt"/>
              </a:rPr>
              <a:t>semiconduttivo basato sulla m</a:t>
            </a:r>
            <a:r>
              <a:rPr lang="it-IT" b="1">
                <a:effectLst/>
              </a:rPr>
              <a:t>olecola PDI8-CN</a:t>
            </a:r>
            <a:r>
              <a:rPr lang="it-IT" b="1" baseline="-25000">
                <a:effectLst/>
              </a:rPr>
              <a:t>2</a:t>
            </a:r>
            <a:r>
              <a:rPr lang="it-IT" b="1">
                <a:effectLst/>
              </a:rPr>
              <a:t> appartenente alla famiglia dei </a:t>
            </a:r>
            <a:r>
              <a:rPr lang="it-IT" b="1" err="1">
                <a:effectLst/>
              </a:rPr>
              <a:t>perileni</a:t>
            </a:r>
            <a:r>
              <a:rPr lang="it-IT" b="1">
                <a:effectLst/>
              </a:rPr>
              <a:t> </a:t>
            </a:r>
            <a:r>
              <a:rPr lang="it-IT" b="1" err="1">
                <a:effectLst/>
              </a:rPr>
              <a:t>diimidi</a:t>
            </a:r>
            <a:r>
              <a:rPr lang="it-IT" b="1">
                <a:effectLst/>
              </a:rPr>
              <a:t>.  Elettrodi d’oro con geometria </a:t>
            </a:r>
            <a:r>
              <a:rPr lang="it-IT" b="1" err="1">
                <a:effectLst/>
              </a:rPr>
              <a:t>interdigitata</a:t>
            </a:r>
            <a:r>
              <a:rPr lang="it-IT" b="1">
                <a:effectLst/>
              </a:rPr>
              <a:t>. Barriera dielettrica in Ossido di Silicio (SiO</a:t>
            </a:r>
            <a:r>
              <a:rPr lang="it-IT" b="1" baseline="-25000">
                <a:effectLst/>
              </a:rPr>
              <a:t>2</a:t>
            </a:r>
            <a:r>
              <a:rPr lang="it-IT" b="1">
                <a:effectLst/>
              </a:rPr>
              <a:t>).</a:t>
            </a:r>
            <a:endParaRPr lang="it-IT" b="1">
              <a:latin typeface="+mj-lt"/>
            </a:endParaRPr>
          </a:p>
        </p:txBody>
      </p:sp>
      <p:pic>
        <p:nvPicPr>
          <p:cNvPr id="30" name="Immagine 29" descr="Pigment-Red-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20688"/>
            <a:ext cx="1656184" cy="1169540"/>
          </a:xfrm>
          <a:prstGeom prst="rect">
            <a:avLst/>
          </a:prstGeom>
        </p:spPr>
      </p:pic>
      <p:pic>
        <p:nvPicPr>
          <p:cNvPr id="33" name="Picture 1" descr="IMG_4570"/>
          <p:cNvPicPr>
            <a:picLocks noChangeAspect="1" noChangeArrowheads="1"/>
          </p:cNvPicPr>
          <p:nvPr/>
        </p:nvPicPr>
        <p:blipFill>
          <a:blip r:embed="rId3" cstate="print"/>
          <a:srcRect l="42104" t="28798" r="37730" b="44838"/>
          <a:stretch>
            <a:fillRect/>
          </a:stretch>
        </p:blipFill>
        <p:spPr bwMode="auto">
          <a:xfrm>
            <a:off x="3059832" y="3861048"/>
            <a:ext cx="177666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40"/>
          <p:cNvGrpSpPr>
            <a:grpSpLocks noChangeAspect="1"/>
          </p:cNvGrpSpPr>
          <p:nvPr/>
        </p:nvGrpSpPr>
        <p:grpSpPr>
          <a:xfrm>
            <a:off x="3302146" y="1644407"/>
            <a:ext cx="5446318" cy="2720697"/>
            <a:chOff x="-34457" y="908108"/>
            <a:chExt cx="6120680" cy="3057573"/>
          </a:xfrm>
        </p:grpSpPr>
        <p:cxnSp>
          <p:nvCxnSpPr>
            <p:cNvPr id="42" name="Connettore 1 41"/>
            <p:cNvCxnSpPr/>
            <p:nvPr/>
          </p:nvCxnSpPr>
          <p:spPr>
            <a:xfrm flipV="1">
              <a:off x="5003658" y="1174842"/>
              <a:ext cx="5405" cy="10034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-34457" y="2257405"/>
              <a:ext cx="10821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</a:rPr>
                <a:t>SiO</a:t>
              </a:r>
              <a:r>
                <a:rPr lang="it-IT" b="1" baseline="-25000">
                  <a:solidFill>
                    <a:srgbClr val="002060"/>
                  </a:solidFill>
                </a:rPr>
                <a:t>2  </a:t>
              </a:r>
              <a:r>
                <a:rPr lang="it-IT" b="1">
                  <a:solidFill>
                    <a:srgbClr val="002060"/>
                  </a:solidFill>
                  <a:sym typeface="Symbol"/>
                </a:rPr>
                <a:t> 200 </a:t>
              </a:r>
              <a:r>
                <a:rPr lang="it-IT" b="1" err="1">
                  <a:solidFill>
                    <a:srgbClr val="002060"/>
                  </a:solidFill>
                  <a:sym typeface="Symbol"/>
                </a:rPr>
                <a:t>nm</a:t>
              </a:r>
              <a:endParaRPr lang="it-IT" b="1">
                <a:solidFill>
                  <a:srgbClr val="002060"/>
                </a:solidFill>
              </a:endParaRPr>
            </a:p>
          </p:txBody>
        </p:sp>
        <p:grpSp>
          <p:nvGrpSpPr>
            <p:cNvPr id="4" name="Gruppo 26"/>
            <p:cNvGrpSpPr/>
            <p:nvPr/>
          </p:nvGrpSpPr>
          <p:grpSpPr>
            <a:xfrm>
              <a:off x="826162" y="1520539"/>
              <a:ext cx="4875665" cy="1703022"/>
              <a:chOff x="2728517" y="3459866"/>
              <a:chExt cx="5513275" cy="1925734"/>
            </a:xfrm>
          </p:grpSpPr>
          <p:sp>
            <p:nvSpPr>
              <p:cNvPr id="61" name="Text Box 24"/>
              <p:cNvSpPr txBox="1">
                <a:spLocks noChangeArrowheads="1"/>
              </p:cNvSpPr>
              <p:nvPr/>
            </p:nvSpPr>
            <p:spPr bwMode="auto">
              <a:xfrm>
                <a:off x="6205774" y="3496692"/>
                <a:ext cx="1328970" cy="452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it-IT" sz="20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SOURCE</a:t>
                </a:r>
              </a:p>
            </p:txBody>
          </p:sp>
          <p:sp>
            <p:nvSpPr>
              <p:cNvPr id="62" name="Rectangle 26"/>
              <p:cNvSpPr>
                <a:spLocks noChangeArrowheads="1"/>
              </p:cNvSpPr>
              <p:nvPr/>
            </p:nvSpPr>
            <p:spPr bwMode="auto">
              <a:xfrm>
                <a:off x="4427984" y="4005064"/>
                <a:ext cx="2304255" cy="45307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Rectangle 28"/>
              <p:cNvSpPr>
                <a:spLocks noChangeArrowheads="1"/>
              </p:cNvSpPr>
              <p:nvPr/>
            </p:nvSpPr>
            <p:spPr bwMode="auto">
              <a:xfrm>
                <a:off x="2975857" y="4583195"/>
                <a:ext cx="5265935" cy="80240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64" name="Rectangle 29"/>
              <p:cNvSpPr>
                <a:spLocks noChangeArrowheads="1"/>
              </p:cNvSpPr>
              <p:nvPr/>
            </p:nvSpPr>
            <p:spPr bwMode="auto">
              <a:xfrm>
                <a:off x="2975857" y="4432744"/>
                <a:ext cx="5265935" cy="139306"/>
              </a:xfrm>
              <a:prstGeom prst="rect">
                <a:avLst/>
              </a:prstGeom>
              <a:solidFill>
                <a:srgbClr val="00206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ctangle 30"/>
              <p:cNvSpPr>
                <a:spLocks noChangeArrowheads="1"/>
              </p:cNvSpPr>
              <p:nvPr/>
            </p:nvSpPr>
            <p:spPr bwMode="auto">
              <a:xfrm>
                <a:off x="3347864" y="3933056"/>
                <a:ext cx="1102172" cy="51640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Text Box 32"/>
              <p:cNvSpPr txBox="1">
                <a:spLocks noChangeArrowheads="1"/>
              </p:cNvSpPr>
              <p:nvPr/>
            </p:nvSpPr>
            <p:spPr bwMode="auto">
              <a:xfrm>
                <a:off x="4916532" y="4683262"/>
                <a:ext cx="2178508" cy="515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200" b="1">
                    <a:solidFill>
                      <a:schemeClr val="bg1">
                        <a:lumMod val="95000"/>
                      </a:schemeClr>
                    </a:solidFill>
                  </a:rPr>
                  <a:t>Si</a:t>
                </a:r>
                <a:r>
                  <a:rPr lang="it-IT" sz="2200" b="1" baseline="30000">
                    <a:solidFill>
                      <a:schemeClr val="bg1">
                        <a:lumMod val="95000"/>
                      </a:schemeClr>
                    </a:solidFill>
                  </a:rPr>
                  <a:t>++</a:t>
                </a:r>
                <a:r>
                  <a:rPr lang="it-IT" sz="2200" b="1">
                    <a:solidFill>
                      <a:schemeClr val="bg1">
                        <a:lumMod val="95000"/>
                      </a:schemeClr>
                    </a:solidFill>
                  </a:rPr>
                  <a:t> (GATE</a:t>
                </a:r>
                <a:r>
                  <a:rPr lang="it-IT" sz="2200">
                    <a:solidFill>
                      <a:schemeClr val="bg1">
                        <a:lumMod val="95000"/>
                      </a:schemeClr>
                    </a:solidFill>
                  </a:rPr>
                  <a:t>)</a:t>
                </a:r>
              </a:p>
            </p:txBody>
          </p:sp>
          <p:sp>
            <p:nvSpPr>
              <p:cNvPr id="67" name="Text Box 33"/>
              <p:cNvSpPr txBox="1">
                <a:spLocks noChangeArrowheads="1"/>
              </p:cNvSpPr>
              <p:nvPr/>
            </p:nvSpPr>
            <p:spPr bwMode="auto">
              <a:xfrm>
                <a:off x="2728517" y="3459866"/>
                <a:ext cx="1250554" cy="462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it-IT" sz="2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DRAIN</a:t>
                </a:r>
                <a:r>
                  <a:rPr lang="it-IT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68" name="Text Box 33"/>
              <p:cNvSpPr txBox="1">
                <a:spLocks noChangeArrowheads="1"/>
              </p:cNvSpPr>
              <p:nvPr/>
            </p:nvSpPr>
            <p:spPr bwMode="auto">
              <a:xfrm>
                <a:off x="4284132" y="3567861"/>
                <a:ext cx="2063810" cy="391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it-IT" sz="1400" b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Semiconduttore</a:t>
                </a:r>
              </a:p>
            </p:txBody>
          </p:sp>
          <p:sp>
            <p:nvSpPr>
              <p:cNvPr id="69" name="Rectangle 30"/>
              <p:cNvSpPr>
                <a:spLocks noChangeArrowheads="1"/>
              </p:cNvSpPr>
              <p:nvPr/>
            </p:nvSpPr>
            <p:spPr bwMode="auto">
              <a:xfrm>
                <a:off x="6638180" y="3933056"/>
                <a:ext cx="1102172" cy="51640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5" name="Connettore 1 44"/>
            <p:cNvCxnSpPr/>
            <p:nvPr/>
          </p:nvCxnSpPr>
          <p:spPr>
            <a:xfrm flipV="1">
              <a:off x="1883324" y="1174842"/>
              <a:ext cx="0" cy="7641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/>
          </p:nvCxnSpPr>
          <p:spPr>
            <a:xfrm>
              <a:off x="1883324" y="1174842"/>
              <a:ext cx="114624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3220610" y="1186911"/>
              <a:ext cx="17828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 flipV="1">
              <a:off x="3041639" y="908108"/>
              <a:ext cx="0" cy="5093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/>
          </p:nvCxnSpPr>
          <p:spPr>
            <a:xfrm flipV="1">
              <a:off x="3188484" y="956330"/>
              <a:ext cx="0" cy="3820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49"/>
            <p:cNvSpPr txBox="1"/>
            <p:nvPr/>
          </p:nvSpPr>
          <p:spPr>
            <a:xfrm>
              <a:off x="3172958" y="1129688"/>
              <a:ext cx="827844" cy="40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/>
                <a:t>V</a:t>
              </a:r>
              <a:r>
                <a:rPr lang="it-IT" sz="2400" b="1" baseline="-25000"/>
                <a:t>DS</a:t>
              </a:r>
            </a:p>
          </p:txBody>
        </p:sp>
        <p:cxnSp>
          <p:nvCxnSpPr>
            <p:cNvPr id="51" name="Connettore 1 50"/>
            <p:cNvCxnSpPr/>
            <p:nvPr/>
          </p:nvCxnSpPr>
          <p:spPr>
            <a:xfrm flipV="1">
              <a:off x="3323832" y="3148930"/>
              <a:ext cx="0" cy="576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/>
          </p:nvCxnSpPr>
          <p:spPr>
            <a:xfrm>
              <a:off x="3316191" y="3723030"/>
              <a:ext cx="41387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3921093" y="3723030"/>
              <a:ext cx="213305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/>
          </p:nvCxnSpPr>
          <p:spPr>
            <a:xfrm flipV="1">
              <a:off x="6065911" y="2193726"/>
              <a:ext cx="0" cy="1548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>
            <a:xfrm flipV="1">
              <a:off x="3742122" y="3456296"/>
              <a:ext cx="0" cy="5093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 flipV="1">
              <a:off x="3876897" y="3504517"/>
              <a:ext cx="0" cy="3820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/>
            <p:cNvSpPr txBox="1"/>
            <p:nvPr/>
          </p:nvSpPr>
          <p:spPr>
            <a:xfrm>
              <a:off x="3942802" y="3199328"/>
              <a:ext cx="827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/>
                <a:t>V</a:t>
              </a:r>
              <a:r>
                <a:rPr lang="it-IT" sz="2400" b="1" baseline="-25000"/>
                <a:t>GS</a:t>
              </a: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5273781" y="2190394"/>
              <a:ext cx="812442" cy="33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>
              <a:off x="3275944" y="2204864"/>
              <a:ext cx="7920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2802864" y="198884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chemeClr val="bg1">
                      <a:lumMod val="95000"/>
                    </a:schemeClr>
                  </a:solidFill>
                </a:rPr>
                <a:t>I</a:t>
              </a:r>
              <a:r>
                <a:rPr lang="it-IT" b="1" baseline="-25000">
                  <a:solidFill>
                    <a:schemeClr val="bg1">
                      <a:lumMod val="95000"/>
                    </a:schemeClr>
                  </a:solidFill>
                </a:rPr>
                <a:t>DS</a:t>
              </a:r>
            </a:p>
          </p:txBody>
        </p:sp>
      </p:grpSp>
      <p:sp>
        <p:nvSpPr>
          <p:cNvPr id="6" name="CasellaDiTesto 20"/>
          <p:cNvSpPr txBox="1">
            <a:spLocks noChangeArrowheads="1"/>
          </p:cNvSpPr>
          <p:nvPr/>
        </p:nvSpPr>
        <p:spPr bwMode="auto">
          <a:xfrm>
            <a:off x="467544" y="2060848"/>
            <a:ext cx="1944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006600"/>
                </a:solidFill>
                <a:latin typeface="Verdana" pitchFamily="34" charset="0"/>
              </a:rPr>
              <a:t>PDI8-CN</a:t>
            </a:r>
            <a:r>
              <a:rPr lang="it-IT" sz="2400" b="1" baseline="-25000">
                <a:solidFill>
                  <a:srgbClr val="006600"/>
                </a:solidFill>
                <a:latin typeface="Verdana" pitchFamily="34" charset="0"/>
              </a:rPr>
              <a:t>2</a:t>
            </a:r>
            <a:endParaRPr lang="it-IT" sz="2400" b="1">
              <a:solidFill>
                <a:srgbClr val="006600"/>
              </a:solidFill>
              <a:latin typeface="Verdana" pitchFamily="34" charset="0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5580112" y="4509120"/>
            <a:ext cx="27363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/>
              <a:t>Struttura del transistor</a:t>
            </a: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1891594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CasellaDiTesto 38"/>
          <p:cNvSpPr txBox="1"/>
          <p:nvPr/>
        </p:nvSpPr>
        <p:spPr>
          <a:xfrm>
            <a:off x="3491880" y="420623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accent6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4067944" y="41871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4095502" y="49157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3498230" y="490941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accent6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5220072" y="5013176"/>
            <a:ext cx="324036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</a:rPr>
              <a:t>TUTTE LE MISURE SONO STATE EFFETTUATE IN ARIA</a:t>
            </a:r>
          </a:p>
        </p:txBody>
      </p:sp>
      <p:sp>
        <p:nvSpPr>
          <p:cNvPr id="72" name="CasellaDiTesto 71"/>
          <p:cNvSpPr txBox="1"/>
          <p:nvPr/>
        </p:nvSpPr>
        <p:spPr>
          <a:xfrm>
            <a:off x="1269325" y="5889782"/>
            <a:ext cx="7047091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/>
              <a:t>Larghezza del canale </a:t>
            </a:r>
            <a:r>
              <a:rPr lang="it-IT" sz="2000" err="1"/>
              <a:t>W=</a:t>
            </a:r>
            <a:r>
              <a:rPr lang="it-IT" sz="2000"/>
              <a:t> 11 mm per A e B, </a:t>
            </a:r>
            <a:r>
              <a:rPr lang="it-IT" sz="2000" err="1"/>
              <a:t>W=</a:t>
            </a:r>
            <a:r>
              <a:rPr lang="it-IT" sz="2000"/>
              <a:t> 22 mm per C e D</a:t>
            </a:r>
          </a:p>
          <a:p>
            <a:pPr algn="ctr"/>
            <a:r>
              <a:rPr lang="it-IT" sz="2000"/>
              <a:t>Lunghezza del canale  L=20 µm per A e B, L=40 µm per C e D  </a:t>
            </a: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01304C-B030-4232-A805-6704AFD76A3A}"/>
              </a:ext>
            </a:extLst>
          </p:cNvPr>
          <p:cNvSpPr txBox="1"/>
          <p:nvPr/>
        </p:nvSpPr>
        <p:spPr>
          <a:xfrm>
            <a:off x="1214651" y="244791"/>
            <a:ext cx="7429918" cy="50209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333006"/>
              </p:ext>
            </p:extLst>
          </p:nvPr>
        </p:nvGraphicFramePr>
        <p:xfrm>
          <a:off x="1963140" y="-275866"/>
          <a:ext cx="7805872" cy="5519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Graph" r:id="rId3" imgW="71056500" imgH="50234850" progId="Origin50.Graph">
                  <p:embed/>
                </p:oleObj>
              </mc:Choice>
              <mc:Fallback>
                <p:oleObj name="Graph" r:id="rId3" imgW="71056500" imgH="5023485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140" y="-275866"/>
                        <a:ext cx="7805872" cy="5519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asellaDiTesto 25"/>
          <p:cNvSpPr txBox="1"/>
          <p:nvPr/>
        </p:nvSpPr>
        <p:spPr>
          <a:xfrm>
            <a:off x="2086730" y="5800606"/>
            <a:ext cx="604867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</a:rPr>
              <a:t>Caratteristiche di uscita di Transistor di PDI8-CN</a:t>
            </a:r>
            <a:r>
              <a:rPr lang="it-IT" sz="2200" b="1" baseline="-25000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it-IT" sz="2200" b="1" dirty="0" err="1">
                <a:solidFill>
                  <a:schemeClr val="bg1"/>
                </a:solidFill>
              </a:rPr>
              <a:t>Device</a:t>
            </a:r>
            <a:r>
              <a:rPr lang="it-IT" sz="2200" b="1" dirty="0">
                <a:solidFill>
                  <a:schemeClr val="bg1"/>
                </a:solidFill>
              </a:rPr>
              <a:t> 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B50F96-C992-4B96-BC0C-A7D7E0E0F201}"/>
              </a:ext>
            </a:extLst>
          </p:cNvPr>
          <p:cNvSpPr txBox="1"/>
          <p:nvPr/>
        </p:nvSpPr>
        <p:spPr>
          <a:xfrm>
            <a:off x="5108882" y="4448095"/>
            <a:ext cx="1404156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(V)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7A7831F0-BF0C-42EC-B1E7-843C05DADC0E}"/>
              </a:ext>
            </a:extLst>
          </p:cNvPr>
          <p:cNvSpPr/>
          <p:nvPr/>
        </p:nvSpPr>
        <p:spPr>
          <a:xfrm>
            <a:off x="4571031" y="3508919"/>
            <a:ext cx="4486706" cy="3090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4E91123-F068-4C65-9338-12663D3274C2}"/>
              </a:ext>
            </a:extLst>
          </p:cNvPr>
          <p:cNvSpPr/>
          <p:nvPr/>
        </p:nvSpPr>
        <p:spPr>
          <a:xfrm>
            <a:off x="172528" y="1032706"/>
            <a:ext cx="4225447" cy="31859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454373" y="1202239"/>
            <a:ext cx="3699229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</a:rPr>
              <a:t>Curve di trasferimento: effetto dell’illuminazione con luce bianca - Grafico lineare</a:t>
            </a:r>
            <a:endParaRPr lang="it-IT" dirty="0"/>
          </a:p>
        </p:txBody>
      </p:sp>
      <p:grpSp>
        <p:nvGrpSpPr>
          <p:cNvPr id="6" name="Gruppo 10"/>
          <p:cNvGrpSpPr/>
          <p:nvPr/>
        </p:nvGrpSpPr>
        <p:grpSpPr>
          <a:xfrm>
            <a:off x="8099301" y="114392"/>
            <a:ext cx="965355" cy="964982"/>
            <a:chOff x="323528" y="4437112"/>
            <a:chExt cx="1065996" cy="1080000"/>
          </a:xfrm>
        </p:grpSpPr>
        <p:pic>
          <p:nvPicPr>
            <p:cNvPr id="7" name="Picture 1" descr="IMG_4570"/>
            <p:cNvPicPr>
              <a:picLocks noChangeAspect="1" noChangeArrowheads="1"/>
            </p:cNvPicPr>
            <p:nvPr/>
          </p:nvPicPr>
          <p:blipFill>
            <a:blip r:embed="rId3" cstate="print"/>
            <a:srcRect l="42104" t="28798" r="37730" b="44838"/>
            <a:stretch>
              <a:fillRect/>
            </a:stretch>
          </p:blipFill>
          <p:spPr bwMode="auto">
            <a:xfrm>
              <a:off x="323528" y="4437112"/>
              <a:ext cx="1065996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sellaDiTesto 9"/>
            <p:cNvSpPr txBox="1"/>
            <p:nvPr/>
          </p:nvSpPr>
          <p:spPr>
            <a:xfrm>
              <a:off x="899592" y="443711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chemeClr val="accent6">
                      <a:lumMod val="50000"/>
                    </a:schemeClr>
                  </a:solidFill>
                </a:rPr>
                <a:t>B</a:t>
              </a:r>
            </a:p>
          </p:txBody>
        </p:sp>
      </p:grpSp>
      <p:graphicFrame>
        <p:nvGraphicFramePr>
          <p:cNvPr id="61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516868"/>
              </p:ext>
            </p:extLst>
          </p:nvPr>
        </p:nvGraphicFramePr>
        <p:xfrm>
          <a:off x="-36343" y="706617"/>
          <a:ext cx="4667192" cy="3705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Graph" r:id="rId4" imgW="61798200" imgH="49530000" progId="Origin50.Graph">
                  <p:embed/>
                </p:oleObj>
              </mc:Choice>
              <mc:Fallback>
                <p:oleObj name="Graph" r:id="rId4" imgW="61798200" imgH="49530000" progId="Origin50.Grap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343" y="706617"/>
                        <a:ext cx="4667192" cy="37056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2989943" y="534732"/>
            <a:ext cx="335941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</a:rPr>
              <a:t>Transistor di PDI8-CN</a:t>
            </a:r>
            <a:r>
              <a:rPr lang="it-IT" sz="2400" b="1" baseline="-25000" dirty="0">
                <a:solidFill>
                  <a:srgbClr val="000000"/>
                </a:solidFill>
              </a:rPr>
              <a:t>2</a:t>
            </a:r>
            <a:endParaRPr lang="it-IT" sz="2400" dirty="0"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14624911-DBFE-4916-83C3-FAD384B05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707582"/>
              </p:ext>
            </p:extLst>
          </p:nvPr>
        </p:nvGraphicFramePr>
        <p:xfrm>
          <a:off x="4354885" y="3082732"/>
          <a:ext cx="4933368" cy="381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Graph" r:id="rId6" imgW="63455550" imgH="49996725" progId="Origin50.Graph">
                  <p:embed/>
                </p:oleObj>
              </mc:Choice>
              <mc:Fallback>
                <p:oleObj name="Graph" r:id="rId6" imgW="63455550" imgH="49996725" progId="Origin50.Grap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885" y="3082732"/>
                        <a:ext cx="4933368" cy="3819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CD7D13-A159-4160-ACA0-60DADE1009D5}"/>
              </a:ext>
            </a:extLst>
          </p:cNvPr>
          <p:cNvSpPr txBox="1"/>
          <p:nvPr/>
        </p:nvSpPr>
        <p:spPr>
          <a:xfrm>
            <a:off x="952801" y="4995166"/>
            <a:ext cx="3573529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it-IT" sz="2200" b="1">
                <a:solidFill>
                  <a:schemeClr val="bg1"/>
                </a:solidFill>
              </a:rPr>
              <a:t>Curve di trasferimento: effetto dell’illuminazione con luce bianca Grafico Semi-logaritmico</a:t>
            </a:r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63265-0401-4EC0-B9AF-59DB191247E7}"/>
              </a:ext>
            </a:extLst>
          </p:cNvPr>
          <p:cNvSpPr txBox="1"/>
          <p:nvPr/>
        </p:nvSpPr>
        <p:spPr>
          <a:xfrm>
            <a:off x="756250" y="109268"/>
            <a:ext cx="77752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Agency FB"/>
              </a:rPr>
              <a:t>EFFETTO ILLUMINAZIONE LUCE BIANCA</a:t>
            </a:r>
            <a:endParaRPr lang="it-IT" sz="2800" dirty="0">
              <a:solidFill>
                <a:srgbClr val="000000"/>
              </a:solidFill>
              <a:latin typeface="Agency FB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26D644E-E79D-4CDD-A4E6-F023E21EA73B}"/>
              </a:ext>
            </a:extLst>
          </p:cNvPr>
          <p:cNvSpPr/>
          <p:nvPr/>
        </p:nvSpPr>
        <p:spPr>
          <a:xfrm>
            <a:off x="2408441" y="519857"/>
            <a:ext cx="6581144" cy="48569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45104"/>
              </p:ext>
            </p:extLst>
          </p:nvPr>
        </p:nvGraphicFramePr>
        <p:xfrm>
          <a:off x="1989581" y="1164"/>
          <a:ext cx="7566025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Graph" r:id="rId3" imgW="60607575" imgH="48110775" progId="Origin50.Graph">
                  <p:embed/>
                </p:oleObj>
              </mc:Choice>
              <mc:Fallback>
                <p:oleObj name="Graph" r:id="rId3" imgW="60607575" imgH="48110775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581" y="1164"/>
                        <a:ext cx="7566025" cy="580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24021" y="5532906"/>
            <a:ext cx="4568840" cy="15388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Stima mobilità in saturazione: effetto dell’illuminazione 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</a:rPr>
              <a:t>con luce bianca</a:t>
            </a:r>
          </a:p>
          <a:p>
            <a:pPr algn="ctr"/>
            <a:endParaRPr lang="it-IT" sz="2200" b="1" dirty="0"/>
          </a:p>
        </p:txBody>
      </p:sp>
      <p:grpSp>
        <p:nvGrpSpPr>
          <p:cNvPr id="2" name="Gruppo 10"/>
          <p:cNvGrpSpPr/>
          <p:nvPr/>
        </p:nvGrpSpPr>
        <p:grpSpPr>
          <a:xfrm>
            <a:off x="347521" y="519857"/>
            <a:ext cx="1065996" cy="1080000"/>
            <a:chOff x="323528" y="4437112"/>
            <a:chExt cx="1065996" cy="1080000"/>
          </a:xfrm>
        </p:grpSpPr>
        <p:pic>
          <p:nvPicPr>
            <p:cNvPr id="7" name="Picture 1" descr="IMG_4570"/>
            <p:cNvPicPr>
              <a:picLocks noChangeAspect="1" noChangeArrowheads="1"/>
            </p:cNvPicPr>
            <p:nvPr/>
          </p:nvPicPr>
          <p:blipFill>
            <a:blip r:embed="rId5" cstate="print"/>
            <a:srcRect l="42104" t="28798" r="37730" b="44838"/>
            <a:stretch>
              <a:fillRect/>
            </a:stretch>
          </p:blipFill>
          <p:spPr bwMode="auto">
            <a:xfrm>
              <a:off x="323528" y="4437112"/>
              <a:ext cx="1065996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sellaDiTesto 9"/>
            <p:cNvSpPr txBox="1"/>
            <p:nvPr/>
          </p:nvSpPr>
          <p:spPr>
            <a:xfrm>
              <a:off x="899592" y="443711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chemeClr val="accent6">
                      <a:lumMod val="50000"/>
                    </a:schemeClr>
                  </a:solidFill>
                </a:rPr>
                <a:t>B</a:t>
              </a:r>
            </a:p>
          </p:txBody>
        </p:sp>
      </p:grpSp>
      <p:sp>
        <p:nvSpPr>
          <p:cNvPr id="8" name="Rettangolo 7"/>
          <p:cNvSpPr/>
          <p:nvPr/>
        </p:nvSpPr>
        <p:spPr>
          <a:xfrm>
            <a:off x="3364497" y="-3363"/>
            <a:ext cx="3515258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Transistor di PDI8-CN</a:t>
            </a:r>
            <a:r>
              <a:rPr lang="it-IT" sz="28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8F1A7D0-1D47-4315-B4E4-BE4D86DFA9D6}"/>
              </a:ext>
            </a:extLst>
          </p:cNvPr>
          <p:cNvSpPr/>
          <p:nvPr/>
        </p:nvSpPr>
        <p:spPr>
          <a:xfrm>
            <a:off x="5224747" y="5532906"/>
            <a:ext cx="3268986" cy="11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F6CC115E-8951-44A4-915E-63906682D394}"/>
              </a:ext>
            </a:extLst>
          </p:cNvPr>
          <p:cNvGrpSpPr>
            <a:grpSpLocks/>
          </p:cNvGrpSpPr>
          <p:nvPr/>
        </p:nvGrpSpPr>
        <p:grpSpPr bwMode="auto">
          <a:xfrm>
            <a:off x="5224747" y="5532906"/>
            <a:ext cx="3307284" cy="1152000"/>
            <a:chOff x="2824" y="1248"/>
            <a:chExt cx="2418" cy="912"/>
          </a:xfrm>
        </p:grpSpPr>
        <p:graphicFrame>
          <p:nvGraphicFramePr>
            <p:cNvPr id="12" name="Object 2">
              <a:extLst>
                <a:ext uri="{FF2B5EF4-FFF2-40B4-BE49-F238E27FC236}">
                  <a16:creationId xmlns:a16="http://schemas.microsoft.com/office/drawing/2014/main" id="{28FFD46B-D5C3-48C8-99FE-8F2FE37685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0762750"/>
                </p:ext>
              </p:extLst>
            </p:nvPr>
          </p:nvGraphicFramePr>
          <p:xfrm>
            <a:off x="2929" y="1536"/>
            <a:ext cx="2006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" name="Equation" r:id="rId6" imgW="76200000" imgH="19812000" progId="">
                    <p:embed/>
                  </p:oleObj>
                </mc:Choice>
                <mc:Fallback>
                  <p:oleObj name="Equation" r:id="rId6" imgW="76200000" imgH="19812000" progId="">
                    <p:embed/>
                    <p:pic>
                      <p:nvPicPr>
                        <p:cNvPr id="1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9" y="1536"/>
                          <a:ext cx="2006" cy="5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2721BACA-2BF1-4E39-AD1F-32D8E56E8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9" y="1259"/>
              <a:ext cx="2313" cy="2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  <a:r>
                <a:rPr lang="en-US" b="1" baseline="-25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GS</a:t>
              </a: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r>
                <a:rPr lang="en-US" b="1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  <a:r>
                <a:rPr lang="en-US" b="1" baseline="-2500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</a:t>
              </a:r>
              <a:r>
                <a:rPr lang="en-US" b="1" baseline="-25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≤ V</a:t>
              </a:r>
              <a:r>
                <a:rPr lang="en-US" b="1" baseline="-250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DS</a:t>
              </a:r>
              <a:r>
                <a:rPr lang="it-IT" baseline="30000"/>
                <a:t> </a:t>
              </a: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17234C34-8C0A-4C68-830D-908510B29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1248"/>
              <a:ext cx="2390" cy="912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5243" y="754996"/>
            <a:ext cx="7429499" cy="147857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it-IT" sz="4800" dirty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Schoolbook" panose="02040604050505020304" pitchFamily="18" charset="0"/>
              </a:rPr>
              <a:t>GRAZIE PER LA VOSTRA ATTENZIONE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57852" y="2233566"/>
            <a:ext cx="4436890" cy="36933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it-IT" dirty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LICEO SCIENTIFICO LEON BATTISTA ALBERTI</a:t>
            </a:r>
          </a:p>
        </p:txBody>
      </p:sp>
    </p:spTree>
    <p:extLst>
      <p:ext uri="{BB962C8B-B14F-4D97-AF65-F5344CB8AC3E}">
        <p14:creationId xmlns:p14="http://schemas.microsoft.com/office/powerpoint/2010/main" val="205904168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80966" y="323839"/>
            <a:ext cx="9323716" cy="10829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Agency FB"/>
              </a:rPr>
              <a:t>DEFINIZIONE</a:t>
            </a:r>
            <a:r>
              <a:rPr lang="it-IT" b="1">
                <a:solidFill>
                  <a:schemeClr val="bg1"/>
                </a:solidFill>
              </a:rPr>
              <a:t> </a:t>
            </a:r>
            <a:r>
              <a:rPr lang="it-IT" b="1">
                <a:solidFill>
                  <a:schemeClr val="bg1"/>
                </a:solidFill>
                <a:latin typeface="Agency FB"/>
              </a:rPr>
              <a:t>DI NANOTECNOLOGIA</a:t>
            </a:r>
            <a:br>
              <a:rPr lang="it-IT">
                <a:latin typeface="Agency FB"/>
              </a:rPr>
            </a:b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6264" y="1066589"/>
            <a:ext cx="8989256" cy="8857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z="1900" b="1">
                <a:solidFill>
                  <a:schemeClr val="bg1"/>
                </a:solidFill>
              </a:rPr>
              <a:t>La nanotecnologia </a:t>
            </a:r>
            <a:r>
              <a:rPr lang="it-IT" sz="1900">
                <a:solidFill>
                  <a:schemeClr val="bg1"/>
                </a:solidFill>
              </a:rPr>
              <a:t>è un ramo della scienza applicata e della tecnologia che si occupa del controllo della materia su scala dimensionale nell’ordine del </a:t>
            </a:r>
            <a:r>
              <a:rPr lang="it-IT" sz="1900" b="1">
                <a:solidFill>
                  <a:schemeClr val="bg1"/>
                </a:solidFill>
              </a:rPr>
              <a:t>nanometro</a:t>
            </a:r>
            <a:r>
              <a:rPr lang="it-IT" sz="1900">
                <a:solidFill>
                  <a:schemeClr val="bg1"/>
                </a:solidFill>
              </a:rPr>
              <a:t> (un miliardesimo di metro) e della progettazione e realizzazione di dispositivi in tale scala. </a:t>
            </a:r>
            <a:endParaRPr lang="it-IT"/>
          </a:p>
        </p:txBody>
      </p:sp>
      <p:sp>
        <p:nvSpPr>
          <p:cNvPr id="4" name="AutoShape 2" descr="Risultati immagini per Grandezza in scala di nanotecnologie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350"/>
          </a:p>
        </p:txBody>
      </p:sp>
      <p:sp>
        <p:nvSpPr>
          <p:cNvPr id="6" name="CasellaDiTesto 5"/>
          <p:cNvSpPr txBox="1"/>
          <p:nvPr/>
        </p:nvSpPr>
        <p:spPr>
          <a:xfrm>
            <a:off x="3330219" y="2696032"/>
            <a:ext cx="24794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>
                <a:solidFill>
                  <a:schemeClr val="bg1"/>
                </a:solidFill>
              </a:rPr>
              <a:t>1 nm = 10</a:t>
            </a:r>
            <a:r>
              <a:rPr lang="it-IT" sz="2700" b="1" baseline="30000">
                <a:solidFill>
                  <a:schemeClr val="bg1"/>
                </a:solidFill>
              </a:rPr>
              <a:t>−9</a:t>
            </a:r>
            <a:r>
              <a:rPr lang="it-IT" sz="2700" b="1">
                <a:solidFill>
                  <a:schemeClr val="bg1"/>
                </a:solidFill>
              </a:rPr>
              <a:t> m</a:t>
            </a:r>
          </a:p>
        </p:txBody>
      </p:sp>
      <p:pic>
        <p:nvPicPr>
          <p:cNvPr id="7" name="Immagine 6" descr="nanoscal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11724" r="1"/>
          <a:stretch/>
        </p:blipFill>
        <p:spPr>
          <a:xfrm>
            <a:off x="347967" y="3203592"/>
            <a:ext cx="8416725" cy="314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2839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6011" y="1915014"/>
            <a:ext cx="3235877" cy="2232248"/>
          </a:xfrm>
        </p:spPr>
        <p:txBody>
          <a:bodyPr numCol="1">
            <a:noAutofit/>
          </a:bodyPr>
          <a:lstStyle/>
          <a:p>
            <a:pPr>
              <a:lnSpc>
                <a:spcPct val="120000"/>
              </a:lnSpc>
            </a:pPr>
            <a:r>
              <a:rPr lang="it-IT" sz="2400" cap="none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Gli scienziati hanno scoperto che alcuni nanomateriali possono avere diverse proprietà rispetto agli stessi materiali considerati in scala macroscopica.</a:t>
            </a:r>
            <a:endParaRPr lang="it-IT" dirty="0"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57" y="765917"/>
            <a:ext cx="4420274" cy="338116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46376" y="4233406"/>
            <a:ext cx="8109434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solidFill>
                  <a:schemeClr val="bg1"/>
                </a:solidFill>
              </a:rPr>
              <a:t>Per esempio, i polimeri tradizionali possono essere rinforzati con </a:t>
            </a:r>
            <a:r>
              <a:rPr lang="it-IT" sz="2400" dirty="0" err="1">
                <a:solidFill>
                  <a:schemeClr val="bg1"/>
                </a:solidFill>
              </a:rPr>
              <a:t>nanoparticelle</a:t>
            </a:r>
            <a:r>
              <a:rPr lang="it-IT" sz="2400" dirty="0">
                <a:solidFill>
                  <a:schemeClr val="bg1"/>
                </a:solidFill>
              </a:rPr>
              <a:t>, assicurando maggiore stabilità e funzionalità dell’oggetto. </a:t>
            </a:r>
          </a:p>
        </p:txBody>
      </p:sp>
    </p:spTree>
    <p:extLst>
      <p:ext uri="{BB962C8B-B14F-4D97-AF65-F5344CB8AC3E}">
        <p14:creationId xmlns:p14="http://schemas.microsoft.com/office/powerpoint/2010/main" val="297016728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19-05-02 at 19.19.11">
            <a:hlinkClick r:id="" action="ppaction://media"/>
            <a:extLst>
              <a:ext uri="{FF2B5EF4-FFF2-40B4-BE49-F238E27FC236}">
                <a16:creationId xmlns:a16="http://schemas.microsoft.com/office/drawing/2014/main" id="{3CAADE61-F946-4229-A83D-2183A8A7D0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1076"/>
            <a:ext cx="9144000" cy="51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77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1935192" y="217668"/>
            <a:ext cx="6705600" cy="658812"/>
          </a:xfrm>
        </p:spPr>
        <p:txBody>
          <a:bodyPr anchor="t">
            <a:normAutofit/>
          </a:bodyPr>
          <a:lstStyle/>
          <a:p>
            <a:r>
              <a:rPr lang="it-IT" b="1">
                <a:solidFill>
                  <a:schemeClr val="bg1"/>
                </a:solidFill>
                <a:latin typeface="Agency FB"/>
              </a:rPr>
              <a:t>APPLICAZIONI DELLA NANOTECNOLOGIA</a:t>
            </a:r>
            <a:endParaRPr lang="it-IT" b="1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0" y="800100"/>
            <a:ext cx="7704138" cy="5986463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it-IT" sz="1800">
              <a:solidFill>
                <a:schemeClr val="tx1"/>
              </a:solidFill>
            </a:endParaRPr>
          </a:p>
          <a:p>
            <a:pPr algn="just"/>
            <a:endParaRPr lang="it-IT">
              <a:solidFill>
                <a:schemeClr val="tx1"/>
              </a:solidFill>
            </a:endParaRPr>
          </a:p>
          <a:p>
            <a:pPr algn="just"/>
            <a:endParaRPr lang="it-IT">
              <a:solidFill>
                <a:schemeClr val="tx1"/>
              </a:solidFill>
            </a:endParaRPr>
          </a:p>
          <a:p>
            <a:pPr algn="just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160595" y="1340768"/>
            <a:ext cx="598340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it-IT" sz="2000" dirty="0">
                <a:solidFill>
                  <a:schemeClr val="bg1"/>
                </a:solidFill>
              </a:rPr>
              <a:t>Applicando la nanotecnologia alla medicina abbiamo quella che viene chiamata “</a:t>
            </a:r>
            <a:r>
              <a:rPr lang="it-IT" sz="2000" b="1" dirty="0">
                <a:solidFill>
                  <a:schemeClr val="bg1"/>
                </a:solidFill>
              </a:rPr>
              <a:t>nano-medicina”</a:t>
            </a:r>
            <a:r>
              <a:rPr lang="it-IT" sz="2000" dirty="0">
                <a:solidFill>
                  <a:schemeClr val="bg1"/>
                </a:solidFill>
              </a:rPr>
              <a:t>. Le particelle sono progettate per entrare esclusivamente nelle cellule malate (come quelle tumorali) consentendo così una precoce identificazione della malattia.</a:t>
            </a:r>
            <a:br>
              <a:rPr lang="it-IT" sz="2000" dirty="0">
                <a:solidFill>
                  <a:schemeClr val="bg1"/>
                </a:solidFill>
              </a:rPr>
            </a:b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Immagine 7" descr="Nano-navette-nel-sangue-per-dare-la-caccia-ai-tumori-ecco-la-ricerca-dal-cuore-napoleta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3048000" cy="203301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890131" y="1052736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MEDICINA: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3356992"/>
            <a:ext cx="9144000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DOMESTICA:</a:t>
            </a:r>
          </a:p>
          <a:p>
            <a:r>
              <a:rPr lang="it-IT" sz="2000" dirty="0">
                <a:solidFill>
                  <a:schemeClr val="bg1"/>
                </a:solidFill>
              </a:rPr>
              <a:t>L'applicazione più notevole della nanotecnologia in ambiente domestico è il “facile da pulire” per superfici ceramiche o vetrose. Le particelle </a:t>
            </a:r>
            <a:r>
              <a:rPr lang="it-IT" sz="2000" dirty="0" err="1">
                <a:solidFill>
                  <a:schemeClr val="bg1"/>
                </a:solidFill>
              </a:rPr>
              <a:t>nanoceramiche</a:t>
            </a:r>
            <a:r>
              <a:rPr lang="it-IT" sz="2000" dirty="0">
                <a:solidFill>
                  <a:schemeClr val="bg1"/>
                </a:solidFill>
              </a:rPr>
              <a:t> hanno migliorato la levigatezza e la resistenza al calore di alcuni utensili casalinghi come le padelle antiaderenti.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4941168"/>
            <a:ext cx="9144000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it-IT" b="1" dirty="0">
                <a:solidFill>
                  <a:schemeClr val="bg1"/>
                </a:solidFill>
              </a:rPr>
              <a:t>ALIMENTARE:</a:t>
            </a:r>
          </a:p>
          <a:p>
            <a:pPr algn="r"/>
            <a:r>
              <a:rPr lang="it-IT" sz="2000" dirty="0">
                <a:solidFill>
                  <a:schemeClr val="bg1"/>
                </a:solidFill>
              </a:rPr>
              <a:t>La nanotecnologia può essere applicata nella produzione, lavorazione, sicurezza e confezionamento degli alimenti. Un processo di rivestimento </a:t>
            </a:r>
            <a:r>
              <a:rPr lang="it-IT" sz="2000" dirty="0" err="1">
                <a:solidFill>
                  <a:schemeClr val="bg1"/>
                </a:solidFill>
              </a:rPr>
              <a:t>nanocomposito</a:t>
            </a:r>
            <a:r>
              <a:rPr lang="it-IT" sz="2000" dirty="0">
                <a:solidFill>
                  <a:schemeClr val="bg1"/>
                </a:solidFill>
              </a:rPr>
              <a:t> potrebbe migliorare il confezionamento del cibo, migliorandone la qualità e individuando i batteri attraverso l’utilizzo di biosensori</a:t>
            </a:r>
            <a:r>
              <a:rPr lang="it-IT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1425564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398101" y="1610201"/>
            <a:ext cx="4202136" cy="1309326"/>
          </a:xfrm>
        </p:spPr>
        <p:txBody>
          <a:bodyPr>
            <a:normAutofit/>
          </a:bodyPr>
          <a:lstStyle/>
          <a:p>
            <a:pPr algn="just"/>
            <a:endParaRPr lang="en-US" i="1">
              <a:solidFill>
                <a:schemeClr val="bg1"/>
              </a:solidFill>
              <a:hlinkClick r:id="rId2"/>
            </a:endParaRPr>
          </a:p>
          <a:p>
            <a:endParaRPr lang="it-IT"/>
          </a:p>
        </p:txBody>
      </p:sp>
      <p:pic>
        <p:nvPicPr>
          <p:cNvPr id="19" name="Segnaposto contenuto 18" descr="Senza titolo 13_20190514123156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60274" y="1326391"/>
            <a:ext cx="6264696" cy="6001297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4670861" y="1467778"/>
            <a:ext cx="4473139" cy="1420991"/>
          </a:xfrm>
        </p:spPr>
        <p:txBody>
          <a:bodyPr>
            <a:normAutofit/>
          </a:bodyPr>
          <a:lstStyle/>
          <a:p>
            <a:endParaRPr lang="en-US" i="1" dirty="0">
              <a:solidFill>
                <a:schemeClr val="bg1"/>
              </a:solidFill>
              <a:hlinkClick r:id="rId2"/>
            </a:endParaRPr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61463" y="207604"/>
            <a:ext cx="784977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3600" b="1">
                <a:solidFill>
                  <a:schemeClr val="bg1"/>
                </a:solidFill>
                <a:latin typeface="Agency FB"/>
              </a:rPr>
              <a:t>COME COSTRUIRE UN NANOMONDO...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79512" y="836712"/>
            <a:ext cx="875012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000" b="1">
                <a:solidFill>
                  <a:schemeClr val="bg1"/>
                </a:solidFill>
              </a:rPr>
              <a:t>CI SONO DUE POSSIBILI APPROCCI PER LA COSTRUZIONE DI NANOSTRUTTURE</a:t>
            </a:r>
            <a:r>
              <a:rPr lang="it-IT" sz="2000" b="1"/>
              <a:t> </a:t>
            </a:r>
            <a:r>
              <a:rPr lang="it-IT" sz="2000" b="1">
                <a:solidFill>
                  <a:schemeClr val="bg1"/>
                </a:solidFill>
              </a:rPr>
              <a:t>:</a:t>
            </a:r>
            <a:endParaRPr lang="it-IT" sz="2000" b="1"/>
          </a:p>
        </p:txBody>
      </p:sp>
      <p:sp>
        <p:nvSpPr>
          <p:cNvPr id="21" name="CasellaDiTesto 20"/>
          <p:cNvSpPr txBox="1"/>
          <p:nvPr/>
        </p:nvSpPr>
        <p:spPr>
          <a:xfrm>
            <a:off x="1583017" y="4592145"/>
            <a:ext cx="6558448" cy="533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it-IT" b="1" dirty="0">
                <a:solidFill>
                  <a:schemeClr val="bg1"/>
                </a:solidFill>
              </a:rPr>
              <a:t>materiale   frammenti                            cluster         atomi/</a:t>
            </a:r>
          </a:p>
          <a:p>
            <a:pPr>
              <a:lnSpc>
                <a:spcPts val="1700"/>
              </a:lnSpc>
            </a:pPr>
            <a:r>
              <a:rPr lang="it-IT" b="1" dirty="0">
                <a:solidFill>
                  <a:schemeClr val="bg1"/>
                </a:solidFill>
              </a:rPr>
              <a:t>									          molecole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621276" y="4437112"/>
            <a:ext cx="1613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chemeClr val="bg1"/>
                </a:solidFill>
              </a:rPr>
              <a:t>Strutture</a:t>
            </a:r>
            <a:endParaRPr lang="it-IT" sz="1400" b="1">
              <a:solidFill>
                <a:schemeClr val="bg1"/>
              </a:solidFill>
            </a:endParaRPr>
          </a:p>
          <a:p>
            <a:pPr algn="ctr"/>
            <a:r>
              <a:rPr lang="it-IT" sz="1400" b="1">
                <a:solidFill>
                  <a:schemeClr val="bg1"/>
                </a:solidFill>
              </a:rPr>
              <a:t> nanometriche</a:t>
            </a:r>
            <a:endParaRPr lang="it-IT" sz="1400" b="1"/>
          </a:p>
        </p:txBody>
      </p:sp>
      <p:sp>
        <p:nvSpPr>
          <p:cNvPr id="23" name="CasellaDiTesto 22"/>
          <p:cNvSpPr txBox="1"/>
          <p:nvPr/>
        </p:nvSpPr>
        <p:spPr>
          <a:xfrm>
            <a:off x="882669" y="5794247"/>
            <a:ext cx="681812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</a:rPr>
              <a:t>Cluster:</a:t>
            </a:r>
            <a:r>
              <a:rPr lang="it-IT" i="1" dirty="0">
                <a:solidFill>
                  <a:schemeClr val="bg1"/>
                </a:solidFill>
              </a:rPr>
              <a:t> raggruppamento di pochi atomi o molecole con una disposizione spaziale ‘a grappolo’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251520" y="155679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TOP DOWN</a:t>
            </a:r>
            <a:r>
              <a:rPr lang="it-IT" dirty="0">
                <a:solidFill>
                  <a:schemeClr val="bg1"/>
                </a:solidFill>
              </a:rPr>
              <a:t>: letteralmente “dall’alto </a:t>
            </a:r>
          </a:p>
          <a:p>
            <a:pPr marL="342900" indent="-342900"/>
            <a:r>
              <a:rPr lang="it-IT" dirty="0">
                <a:solidFill>
                  <a:schemeClr val="bg1"/>
                </a:solidFill>
              </a:rPr>
              <a:t>verso il basso”, ovvero partendo </a:t>
            </a:r>
          </a:p>
          <a:p>
            <a:pPr marL="342900" indent="-342900"/>
            <a:r>
              <a:rPr lang="it-IT" dirty="0">
                <a:solidFill>
                  <a:schemeClr val="bg1"/>
                </a:solidFill>
              </a:rPr>
              <a:t>da un materiale macroscopico si giunge </a:t>
            </a:r>
          </a:p>
          <a:p>
            <a:pPr marL="342900" indent="-342900"/>
            <a:r>
              <a:rPr lang="it-IT" dirty="0">
                <a:solidFill>
                  <a:schemeClr val="bg1"/>
                </a:solidFill>
              </a:rPr>
              <a:t>alla struttura </a:t>
            </a:r>
            <a:r>
              <a:rPr lang="it-IT" dirty="0" err="1">
                <a:solidFill>
                  <a:schemeClr val="bg1"/>
                </a:solidFill>
              </a:rPr>
              <a:t>nanometrica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" name="Freccia curva 24"/>
          <p:cNvSpPr/>
          <p:nvPr/>
        </p:nvSpPr>
        <p:spPr>
          <a:xfrm flipV="1">
            <a:off x="481679" y="2780928"/>
            <a:ext cx="936104" cy="107553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164377" y="1556792"/>
            <a:ext cx="466711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   BOTTOM UP: </a:t>
            </a:r>
            <a:r>
              <a:rPr lang="it-IT" dirty="0">
                <a:solidFill>
                  <a:schemeClr val="bg1"/>
                </a:solidFill>
              </a:rPr>
              <a:t>Letteralmente “dal basso verso l’alto”, ovvero costruendo, con un processo controllato, atomo per atomo (molecola per molecola) la struttura </a:t>
            </a:r>
            <a:r>
              <a:rPr lang="it-IT" dirty="0" err="1">
                <a:solidFill>
                  <a:schemeClr val="bg1"/>
                </a:solidFill>
              </a:rPr>
              <a:t>nanometrica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7" name="Freccia curva 26"/>
          <p:cNvSpPr/>
          <p:nvPr/>
        </p:nvSpPr>
        <p:spPr>
          <a:xfrm flipH="1" flipV="1">
            <a:off x="7495331" y="2896068"/>
            <a:ext cx="914376" cy="100352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6682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59043" y="-251084"/>
            <a:ext cx="9264278" cy="2261482"/>
          </a:xfrm>
        </p:spPr>
        <p:txBody>
          <a:bodyPr>
            <a:normAutofit/>
          </a:bodyPr>
          <a:lstStyle/>
          <a:p>
            <a:pPr algn="ctr"/>
            <a:r>
              <a:rPr lang="it-IT" sz="4000" b="1">
                <a:solidFill>
                  <a:schemeClr val="bg1"/>
                </a:solidFill>
                <a:latin typeface="Agency FB"/>
              </a:rPr>
              <a:t>I MICROSCOPI CI PERMETTONO DI VEDERE LE NANOPARTICELLE..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323528" y="1125036"/>
            <a:ext cx="5616624" cy="1091573"/>
          </a:xfrm>
        </p:spPr>
        <p:txBody>
          <a:bodyPr>
            <a:normAutofit/>
          </a:bodyPr>
          <a:lstStyle/>
          <a:p>
            <a:pPr marL="257175" indent="-257175"/>
            <a:r>
              <a:rPr lang="it-IT" b="1" dirty="0">
                <a:solidFill>
                  <a:schemeClr val="bg1"/>
                </a:solidFill>
              </a:rPr>
              <a:t>ATOMIC </a:t>
            </a:r>
            <a:r>
              <a:rPr lang="it-IT" b="1" dirty="0" err="1">
                <a:solidFill>
                  <a:schemeClr val="bg1"/>
                </a:solidFill>
              </a:rPr>
              <a:t>FORCe</a:t>
            </a:r>
            <a:r>
              <a:rPr lang="it-IT" b="1" dirty="0">
                <a:solidFill>
                  <a:schemeClr val="bg1"/>
                </a:solidFill>
              </a:rPr>
              <a:t> MICROSCOPY (AFM)</a:t>
            </a:r>
            <a:endParaRPr lang="it-IT" b="1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4824"/>
            <a:ext cx="2160240" cy="2160240"/>
          </a:xfrm>
        </p:spPr>
      </p:pic>
      <p:sp>
        <p:nvSpPr>
          <p:cNvPr id="6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2987824" y="4509120"/>
            <a:ext cx="6480720" cy="432048"/>
          </a:xfrm>
        </p:spPr>
        <p:txBody>
          <a:bodyPr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it-IT">
              <a:solidFill>
                <a:schemeClr val="bg1"/>
              </a:solidFill>
            </a:endParaRPr>
          </a:p>
          <a:p>
            <a:pPr marL="257175" indent="-257175"/>
            <a:r>
              <a:rPr lang="it-IT" b="1"/>
              <a:t>   </a:t>
            </a:r>
            <a:r>
              <a:rPr lang="it-IT" b="1">
                <a:solidFill>
                  <a:schemeClr val="bg1"/>
                </a:solidFill>
              </a:rPr>
              <a:t>SCANNING ELECTRON MICROSCOPE (SEM)</a:t>
            </a:r>
          </a:p>
        </p:txBody>
      </p:sp>
      <p:pic>
        <p:nvPicPr>
          <p:cNvPr id="7" name="Segnaposto contenuto 6" descr="MICROSCOPIO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2" b="24612"/>
          <a:stretch>
            <a:fillRect/>
          </a:stretch>
        </p:blipFill>
        <p:spPr>
          <a:xfrm>
            <a:off x="683568" y="4149080"/>
            <a:ext cx="2448272" cy="24588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17B9B8-F347-481C-8683-C1FCB39A5148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A8C328-9EBA-4B91-8781-EDDB0E7B2703}"/>
              </a:ext>
            </a:extLst>
          </p:cNvPr>
          <p:cNvSpPr txBox="1"/>
          <p:nvPr/>
        </p:nvSpPr>
        <p:spPr>
          <a:xfrm>
            <a:off x="3343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it-IT"/>
          </a:p>
        </p:txBody>
      </p:sp>
      <p:sp>
        <p:nvSpPr>
          <p:cNvPr id="13" name="CasellaDiTesto 11">
            <a:extLst>
              <a:ext uri="{FF2B5EF4-FFF2-40B4-BE49-F238E27FC236}">
                <a16:creationId xmlns:a16="http://schemas.microsoft.com/office/drawing/2014/main" id="{D1CE1E25-B80C-4936-9523-5A756FA0E4DF}"/>
              </a:ext>
            </a:extLst>
          </p:cNvPr>
          <p:cNvSpPr txBox="1"/>
          <p:nvPr/>
        </p:nvSpPr>
        <p:spPr>
          <a:xfrm>
            <a:off x="826443" y="2347739"/>
            <a:ext cx="429754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0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02830-B7B1-4D02-A145-B1EFE6C75E3A}"/>
              </a:ext>
            </a:extLst>
          </p:cNvPr>
          <p:cNvSpPr txBox="1"/>
          <p:nvPr/>
        </p:nvSpPr>
        <p:spPr>
          <a:xfrm>
            <a:off x="4391923" y="4665093"/>
            <a:ext cx="438221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it-IT" sz="2000">
              <a:solidFill>
                <a:srgbClr val="000000"/>
              </a:solidFill>
            </a:endParaRPr>
          </a:p>
          <a:p>
            <a:pPr algn="r"/>
            <a:r>
              <a:rPr lang="it-IT" sz="2000">
                <a:solidFill>
                  <a:srgbClr val="000000"/>
                </a:solidFill>
                <a:ea typeface="+mn-lt"/>
                <a:cs typeface="+mn-lt"/>
              </a:rPr>
              <a:t>Il SEM produce immagini sondando il campione con un fascio di elettroni focalizzati che viene scansionato attraverso un'area rettangolare del campione </a:t>
            </a:r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CE1E25-B80C-4936-9523-5A756FA0E4DF}"/>
              </a:ext>
            </a:extLst>
          </p:cNvPr>
          <p:cNvSpPr txBox="1"/>
          <p:nvPr/>
        </p:nvSpPr>
        <p:spPr>
          <a:xfrm>
            <a:off x="607163" y="2293463"/>
            <a:ext cx="4968886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chemeClr val="bg1"/>
                </a:solidFill>
                <a:ea typeface="+mn-lt"/>
                <a:cs typeface="+mn-lt"/>
              </a:rPr>
              <a:t>Si tratta di un tipo di microscopia a forza atomica che scansiona ad altissima risoluzione la superficie di un materiale </a:t>
            </a:r>
            <a:r>
              <a:rPr lang="it-IT" sz="2000" dirty="0" err="1">
                <a:solidFill>
                  <a:schemeClr val="bg1"/>
                </a:solidFill>
                <a:ea typeface="+mn-lt"/>
                <a:cs typeface="+mn-lt"/>
              </a:rPr>
              <a:t>nanostrutturato</a:t>
            </a:r>
            <a:r>
              <a:rPr lang="it-IT" sz="2000" dirty="0">
                <a:solidFill>
                  <a:schemeClr val="bg1"/>
                </a:solidFill>
                <a:ea typeface="+mn-lt"/>
                <a:cs typeface="+mn-lt"/>
              </a:rPr>
              <a:t>. Le migliori risoluzioni possibili possono arrivare all'ordine di frazioni di un nanometro.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8799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Text Box 2"/>
          <p:cNvSpPr txBox="1">
            <a:spLocks noChangeArrowheads="1"/>
          </p:cNvSpPr>
          <p:nvPr/>
        </p:nvSpPr>
        <p:spPr bwMode="auto">
          <a:xfrm>
            <a:off x="1214590" y="-1151"/>
            <a:ext cx="6818988" cy="12926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algn="ctr">
              <a:defRPr/>
            </a:pPr>
            <a:r>
              <a:rPr lang="it-IT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lt"/>
                <a:cs typeface="+mn-lt"/>
              </a:rPr>
              <a:t>CARATTERIZZAZIONE AFM ED ELETTRICA </a:t>
            </a:r>
            <a:r>
              <a:rPr lang="it-IT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lt"/>
                <a:cs typeface="+mn-lt"/>
              </a:rPr>
              <a:t>DI</a:t>
            </a:r>
            <a:r>
              <a:rPr lang="it-IT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lt"/>
                <a:cs typeface="+mn-lt"/>
              </a:rPr>
              <a:t> TRANSISTOR ORGANICI</a:t>
            </a:r>
            <a:endParaRPr lang="it-IT" dirty="0">
              <a:solidFill>
                <a:schemeClr val="bg1"/>
              </a:solidFill>
              <a:cs typeface="Arial"/>
            </a:endParaRPr>
          </a:p>
          <a:p>
            <a:pPr algn="ctr">
              <a:defRPr/>
            </a:pPr>
            <a:r>
              <a:rPr lang="it-IT" sz="26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</a:rPr>
              <a:t>OFET:  Dispositivo ad accumulazione di carica </a:t>
            </a:r>
            <a:endParaRPr lang="it-IT" i="1" dirty="0"/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627418" y="3880025"/>
            <a:ext cx="7979544" cy="287771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1900" b="1" dirty="0">
                <a:effectLst/>
              </a:rPr>
              <a:t>Un OFET è composto da un canale organico semiconduttivo (in forma di film o cristallo) che è in diretto contatto con due elettrodi conduttori (Source e </a:t>
            </a:r>
            <a:r>
              <a:rPr lang="it-IT" sz="1900" b="1" dirty="0" err="1">
                <a:effectLst/>
              </a:rPr>
              <a:t>Drain</a:t>
            </a:r>
            <a:r>
              <a:rPr lang="it-IT" sz="1900" b="1" dirty="0">
                <a:effectLst/>
              </a:rPr>
              <a:t>) che iniettano e estraggono cariche dal canale. 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1900" b="1" dirty="0">
                <a:effectLst/>
              </a:rPr>
              <a:t> Un terzo elettrodo (</a:t>
            </a:r>
            <a:r>
              <a:rPr lang="it-IT" sz="1900" b="1" dirty="0" err="1">
                <a:effectLst/>
              </a:rPr>
              <a:t>Gate</a:t>
            </a:r>
            <a:r>
              <a:rPr lang="it-IT" sz="1900" b="1" dirty="0">
                <a:effectLst/>
              </a:rPr>
              <a:t>) è accoppiato elettricamente al canale organico attraverso una barriera isolante. Applicando una tensione al </a:t>
            </a:r>
            <a:r>
              <a:rPr lang="it-IT" sz="1900" b="1" dirty="0" err="1">
                <a:effectLst/>
              </a:rPr>
              <a:t>Gate</a:t>
            </a:r>
            <a:r>
              <a:rPr lang="it-IT" sz="1900" b="1" dirty="0">
                <a:effectLst/>
              </a:rPr>
              <a:t>, cariche libere vengono accumulate nel canale, cambiandone le caratteristiche di conduzione. 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1900" b="1" dirty="0">
                <a:solidFill>
                  <a:srgbClr val="FF0000"/>
                </a:solidFill>
                <a:effectLst/>
              </a:rPr>
              <a:t> </a:t>
            </a:r>
            <a:r>
              <a:rPr lang="it-IT" sz="1900" b="1" dirty="0">
                <a:solidFill>
                  <a:schemeClr val="bg1"/>
                </a:solidFill>
              </a:rPr>
              <a:t>In maniera simile ad </a:t>
            </a:r>
            <a:r>
              <a:rPr lang="it-IT" sz="1900" b="1" dirty="0">
                <a:solidFill>
                  <a:schemeClr val="bg1"/>
                </a:solidFill>
                <a:effectLst/>
              </a:rPr>
              <a:t>MOSFET a Silicio, la corrente tra </a:t>
            </a:r>
            <a:r>
              <a:rPr lang="it-IT" sz="1900" b="1" dirty="0" err="1">
                <a:solidFill>
                  <a:schemeClr val="bg1"/>
                </a:solidFill>
                <a:effectLst/>
              </a:rPr>
              <a:t>Drain</a:t>
            </a:r>
            <a:r>
              <a:rPr lang="it-IT" sz="1900" b="1" dirty="0">
                <a:solidFill>
                  <a:schemeClr val="bg1"/>
                </a:solidFill>
                <a:effectLst/>
              </a:rPr>
              <a:t> e Source dipende sia dalla tensione tra </a:t>
            </a:r>
            <a:r>
              <a:rPr lang="it-IT" sz="1900" b="1" dirty="0" err="1">
                <a:solidFill>
                  <a:schemeClr val="bg1"/>
                </a:solidFill>
                <a:effectLst/>
              </a:rPr>
              <a:t>Drain</a:t>
            </a:r>
            <a:r>
              <a:rPr lang="it-IT" sz="1900" b="1" dirty="0">
                <a:solidFill>
                  <a:schemeClr val="bg1"/>
                </a:solidFill>
                <a:effectLst/>
              </a:rPr>
              <a:t> e Source sia </a:t>
            </a:r>
            <a:r>
              <a:rPr lang="it-IT" sz="1900" b="1" dirty="0">
                <a:effectLst/>
              </a:rPr>
              <a:t>dalla tensione di </a:t>
            </a:r>
            <a:r>
              <a:rPr lang="it-IT" sz="1900" b="1" dirty="0" err="1">
                <a:effectLst/>
              </a:rPr>
              <a:t>Gate</a:t>
            </a:r>
            <a:r>
              <a:rPr lang="it-IT" sz="1900" b="1" dirty="0">
                <a:effectLst/>
              </a:rPr>
              <a:t>. </a:t>
            </a:r>
          </a:p>
        </p:txBody>
      </p:sp>
      <p:grpSp>
        <p:nvGrpSpPr>
          <p:cNvPr id="2" name="Gruppo 299"/>
          <p:cNvGrpSpPr/>
          <p:nvPr/>
        </p:nvGrpSpPr>
        <p:grpSpPr>
          <a:xfrm>
            <a:off x="409792" y="1383294"/>
            <a:ext cx="8429055" cy="2497460"/>
            <a:chOff x="214883" y="571500"/>
            <a:chExt cx="8429055" cy="2497460"/>
          </a:xfrm>
        </p:grpSpPr>
        <p:pic>
          <p:nvPicPr>
            <p:cNvPr id="301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0335" y="1082997"/>
              <a:ext cx="3171825" cy="198596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302" name="CasellaDiTesto 301"/>
            <p:cNvSpPr txBox="1"/>
            <p:nvPr/>
          </p:nvSpPr>
          <p:spPr>
            <a:xfrm>
              <a:off x="6144766" y="717257"/>
              <a:ext cx="2207021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/>
                <a:t>CANALE ORGANICO SEMICONDUTTIVO</a:t>
              </a:r>
            </a:p>
          </p:txBody>
        </p:sp>
        <p:sp>
          <p:nvSpPr>
            <p:cNvPr id="303" name="CasellaDiTesto 302"/>
            <p:cNvSpPr txBox="1"/>
            <p:nvPr/>
          </p:nvSpPr>
          <p:spPr>
            <a:xfrm>
              <a:off x="214883" y="571500"/>
              <a:ext cx="2160240" cy="83026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600">
                  <a:solidFill>
                    <a:srgbClr val="002060"/>
                  </a:solidFill>
                </a:rPr>
                <a:t>ELETTRODI S/D PER  INIEZIONE/ESTRAZIONE DELLE CARICHE</a:t>
              </a:r>
            </a:p>
          </p:txBody>
        </p:sp>
        <p:sp>
          <p:nvSpPr>
            <p:cNvPr id="304" name="CasellaDiTesto 303"/>
            <p:cNvSpPr txBox="1"/>
            <p:nvPr/>
          </p:nvSpPr>
          <p:spPr>
            <a:xfrm>
              <a:off x="357188" y="2068513"/>
              <a:ext cx="2071687" cy="64611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>
                  <a:solidFill>
                    <a:srgbClr val="003300"/>
                  </a:solidFill>
                </a:rPr>
                <a:t>DIELETTRICO ISOLANTE</a:t>
              </a:r>
            </a:p>
          </p:txBody>
        </p:sp>
        <p:sp>
          <p:nvSpPr>
            <p:cNvPr id="305" name="CasellaDiTesto 304"/>
            <p:cNvSpPr txBox="1"/>
            <p:nvPr/>
          </p:nvSpPr>
          <p:spPr>
            <a:xfrm>
              <a:off x="6143625" y="2000250"/>
              <a:ext cx="2500313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1600" b="1">
                  <a:solidFill>
                    <a:schemeClr val="bg1"/>
                  </a:solidFill>
                </a:rPr>
                <a:t>ELETTRODO </a:t>
              </a:r>
              <a:r>
                <a:rPr lang="it-IT" sz="1600" b="1" err="1">
                  <a:solidFill>
                    <a:schemeClr val="bg1"/>
                  </a:solidFill>
                </a:rPr>
                <a:t>DI</a:t>
              </a:r>
              <a:r>
                <a:rPr lang="it-IT" sz="1600" b="1">
                  <a:solidFill>
                    <a:schemeClr val="bg1"/>
                  </a:solidFill>
                </a:rPr>
                <a:t> GATE PER L’ACCUMULAZIONE DELLE CARICHE</a:t>
              </a:r>
            </a:p>
          </p:txBody>
        </p:sp>
        <p:cxnSp>
          <p:nvCxnSpPr>
            <p:cNvPr id="306" name="Connettore 2 305"/>
            <p:cNvCxnSpPr/>
            <p:nvPr/>
          </p:nvCxnSpPr>
          <p:spPr>
            <a:xfrm rot="10800000" flipV="1">
              <a:off x="5214938" y="2538413"/>
              <a:ext cx="857250" cy="1047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7" name="Connettore 2 306"/>
            <p:cNvCxnSpPr/>
            <p:nvPr/>
          </p:nvCxnSpPr>
          <p:spPr>
            <a:xfrm rot="10800000" flipV="1">
              <a:off x="5643563" y="1571625"/>
              <a:ext cx="928687" cy="21431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8" name="Connettore 2 307"/>
            <p:cNvCxnSpPr/>
            <p:nvPr/>
          </p:nvCxnSpPr>
          <p:spPr>
            <a:xfrm flipV="1">
              <a:off x="2490788" y="2357438"/>
              <a:ext cx="723900" cy="13335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9" name="Connettore 2 308"/>
            <p:cNvCxnSpPr/>
            <p:nvPr/>
          </p:nvCxnSpPr>
          <p:spPr>
            <a:xfrm>
              <a:off x="2500313" y="1143000"/>
              <a:ext cx="714375" cy="28575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572A82-0CF9-458C-A269-A9F3C54FAEC4}"/>
              </a:ext>
            </a:extLst>
          </p:cNvPr>
          <p:cNvSpPr txBox="1"/>
          <p:nvPr/>
        </p:nvSpPr>
        <p:spPr>
          <a:xfrm>
            <a:off x="207226" y="4591054"/>
            <a:ext cx="4459934" cy="9728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defPPr>
              <a:defRPr lang="it-IT"/>
            </a:defPPr>
            <a:lvl1pPr>
              <a:defRPr sz="26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Perchè</a:t>
            </a:r>
            <a:r>
              <a:rPr lang="en-US" sz="31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utilizziamo</a:t>
            </a:r>
            <a:r>
              <a:rPr lang="en-US" sz="31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1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transistors </a:t>
            </a:r>
            <a:r>
              <a:rPr lang="en-US" sz="310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organici</a:t>
            </a:r>
            <a:r>
              <a:rPr lang="en-US" sz="31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E1DDAEC-19D2-45C9-967B-22BE0D49D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r="13971" b="-1"/>
          <a:stretch/>
        </p:blipFill>
        <p:spPr>
          <a:xfrm>
            <a:off x="467544" y="27958"/>
            <a:ext cx="4631090" cy="3501008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E431EC-56C3-4F04-8B62-CF08870FF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4" b="-3"/>
          <a:stretch/>
        </p:blipFill>
        <p:spPr>
          <a:xfrm>
            <a:off x="4797277" y="1575831"/>
            <a:ext cx="4346723" cy="5282169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93795561"/>
      </p:ext>
    </p:extLst>
  </p:cSld>
  <p:clrMapOvr>
    <a:masterClrMapping/>
  </p:clrMapOvr>
  <p:transition spd="med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rcuito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42</TotalTime>
  <Words>730</Words>
  <Application>Microsoft Office PowerPoint</Application>
  <PresentationFormat>Presentazione su schermo (4:3)</PresentationFormat>
  <Paragraphs>97</Paragraphs>
  <Slides>16</Slides>
  <Notes>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Agency FB</vt:lpstr>
      <vt:lpstr>Aharoni</vt:lpstr>
      <vt:lpstr>Arial</vt:lpstr>
      <vt:lpstr>Calibri</vt:lpstr>
      <vt:lpstr>Century Schoolbook</vt:lpstr>
      <vt:lpstr>Times New Roman</vt:lpstr>
      <vt:lpstr>Tw Cen MT</vt:lpstr>
      <vt:lpstr>Verdana</vt:lpstr>
      <vt:lpstr>Circuito</vt:lpstr>
      <vt:lpstr>Graph</vt:lpstr>
      <vt:lpstr>Equation</vt:lpstr>
      <vt:lpstr>Presentazione standard di PowerPoint</vt:lpstr>
      <vt:lpstr>DEFINIZIONE DI NANOTECNOLOGIA </vt:lpstr>
      <vt:lpstr>Gli scienziati hanno scoperto che alcuni nanomateriali possono avere diverse proprietà rispetto agli stessi materiali considerati in scala macroscopica.</vt:lpstr>
      <vt:lpstr>Presentazione standard di PowerPoint</vt:lpstr>
      <vt:lpstr>APPLICAZIONI DELLA NANOTECNOLOGIA</vt:lpstr>
      <vt:lpstr>Presentazione standard di PowerPoint</vt:lpstr>
      <vt:lpstr>I MICROSCOPI CI PERMETTONO DI VEDERE LE NANOPARTICELLE..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LA VOSTRA 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ATTIVITA’ DI LABORATORIO “Dispositivi elettronici organici: dalla fabbricazione alla caratterizzazione”</dc:title>
  <dc:creator>ERNESTO DE FELICE</dc:creator>
  <cp:lastModifiedBy>ERNESTO DE FELICE</cp:lastModifiedBy>
  <cp:revision>11</cp:revision>
  <dcterms:created xsi:type="dcterms:W3CDTF">2019-05-02T18:38:26Z</dcterms:created>
  <dcterms:modified xsi:type="dcterms:W3CDTF">2019-05-19T22:04:05Z</dcterms:modified>
</cp:coreProperties>
</file>