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1" r:id="rId3"/>
    <p:sldId id="264" r:id="rId4"/>
    <p:sldId id="265" r:id="rId5"/>
    <p:sldId id="267" r:id="rId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0D5"/>
    <a:srgbClr val="14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2964" autoAdjust="0"/>
    <p:restoredTop sz="99747" autoAdjust="0"/>
  </p:normalViewPr>
  <p:slideViewPr>
    <p:cSldViewPr snapToGrid="0" snapToObjects="1">
      <p:cViewPr varScale="1">
        <p:scale>
          <a:sx n="127" d="100"/>
          <a:sy n="127" d="100"/>
        </p:scale>
        <p:origin x="-2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C1857-F89A-9F4A-BE86-F916A5E63D4E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7D92B-0AD4-8843-8F61-A1AF03CAC854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93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60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94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00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64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8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0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6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5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0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0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77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1E7A0-F07F-2844-A4F0-A6ACEF7088B9}" type="datetimeFigureOut">
              <a:rPr lang="it-IT" smtClean="0"/>
              <a:t>17/05/19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E2F6E-0F9B-1946-99BA-4DB8A8E1A637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56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2.jpeg"/><Relationship Id="rId8" Type="http://schemas.openxmlformats.org/officeDocument/2006/relationships/image" Target="../media/image13.tiff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hyperlink" Target="http://smcm.isasi.cnr.it/blablabot" TargetMode="External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/>
          <p:cNvSpPr txBox="1"/>
          <p:nvPr/>
        </p:nvSpPr>
        <p:spPr>
          <a:xfrm>
            <a:off x="1559049" y="4208856"/>
            <a:ext cx="72247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dirty="0">
                <a:solidFill>
                  <a:srgbClr val="0000FF"/>
                </a:solidFill>
              </a:rPr>
              <a:t>A livello </a:t>
            </a:r>
            <a:r>
              <a:rPr lang="it-IT" b="1" dirty="0">
                <a:solidFill>
                  <a:srgbClr val="0000FF"/>
                </a:solidFill>
              </a:rPr>
              <a:t>molecolare</a:t>
            </a:r>
            <a:r>
              <a:rPr lang="it-IT" dirty="0">
                <a:solidFill>
                  <a:srgbClr val="0000FF"/>
                </a:solidFill>
              </a:rPr>
              <a:t>, è possibile correlare il trattamento con </a:t>
            </a:r>
            <a:r>
              <a:rPr lang="it-IT" dirty="0" err="1">
                <a:solidFill>
                  <a:srgbClr val="0000FF"/>
                </a:solidFill>
              </a:rPr>
              <a:t>nanomateriali</a:t>
            </a:r>
            <a:r>
              <a:rPr lang="it-IT" dirty="0">
                <a:solidFill>
                  <a:srgbClr val="0000FF"/>
                </a:solidFill>
              </a:rPr>
              <a:t> all’espressione di geni specifici per lo stress ossidativo, la morte programmata o il differenziamento cellulare. In questo modo si ottengono informazioni complete sugli </a:t>
            </a:r>
            <a:r>
              <a:rPr lang="it-IT" b="1" dirty="0">
                <a:solidFill>
                  <a:srgbClr val="0000FF"/>
                </a:solidFill>
              </a:rPr>
              <a:t>effetti tossici dei materiali per gli organismi e l’ambiente</a:t>
            </a:r>
            <a:r>
              <a:rPr lang="it-IT" dirty="0">
                <a:solidFill>
                  <a:srgbClr val="0000FF"/>
                </a:solidFill>
              </a:rPr>
              <a:t>, ma anche su come tali materiali possono essere utilizzati per produrre farmaci “intelligenti” nel campo della </a:t>
            </a:r>
            <a:r>
              <a:rPr lang="it-IT" b="1" dirty="0">
                <a:solidFill>
                  <a:srgbClr val="0000FF"/>
                </a:solidFill>
              </a:rPr>
              <a:t>medicina </a:t>
            </a:r>
            <a:r>
              <a:rPr lang="it-IT" dirty="0">
                <a:solidFill>
                  <a:srgbClr val="0000FF"/>
                </a:solidFill>
              </a:rPr>
              <a:t>rigenerativa e nella cura dei tumori.</a:t>
            </a:r>
          </a:p>
        </p:txBody>
      </p:sp>
      <p:pic>
        <p:nvPicPr>
          <p:cNvPr id="32" name="Immagine 31" descr="shapeim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17" y="1907464"/>
            <a:ext cx="2551131" cy="2011111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0" y="74704"/>
            <a:ext cx="9144000" cy="6783296"/>
            <a:chOff x="0" y="74704"/>
            <a:chExt cx="9144000" cy="6783296"/>
          </a:xfrm>
        </p:grpSpPr>
        <p:pic>
          <p:nvPicPr>
            <p:cNvPr id="6" name="Immagine 5" descr="logo_isasi-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06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7" name="Immagine 6" descr="cnrlogo.png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B00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23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grpSp>
          <p:nvGrpSpPr>
            <p:cNvPr id="16" name="Gruppo 15"/>
            <p:cNvGrpSpPr/>
            <p:nvPr/>
          </p:nvGrpSpPr>
          <p:grpSpPr>
            <a:xfrm>
              <a:off x="4782767" y="74704"/>
              <a:ext cx="3955011" cy="435229"/>
              <a:chOff x="2614855" y="6422771"/>
              <a:chExt cx="3955011" cy="435229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69736" y="6422771"/>
                <a:ext cx="400130" cy="435229"/>
              </a:xfrm>
              <a:prstGeom prst="rect">
                <a:avLst/>
              </a:prstGeom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2614855" y="6501886"/>
                <a:ext cx="35814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00FF"/>
                    </a:solidFill>
                  </a:rPr>
                  <a:t>LICEO SCIENTIFICO STATALE “ARTURO LABRIOLA”</a:t>
                </a:r>
              </a:p>
            </p:txBody>
          </p:sp>
        </p:grpSp>
        <p:cxnSp>
          <p:nvCxnSpPr>
            <p:cNvPr id="18" name="Connettore 1 17"/>
            <p:cNvCxnSpPr/>
            <p:nvPr/>
          </p:nvCxnSpPr>
          <p:spPr>
            <a:xfrm>
              <a:off x="0" y="547518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0" y="6342159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magine 20" descr="Schermata 05-2458620 alle 17.29.10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-1906" r="17062" b="1906"/>
            <a:stretch/>
          </p:blipFill>
          <p:spPr>
            <a:xfrm>
              <a:off x="8485214" y="6354000"/>
              <a:ext cx="505128" cy="504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6088930" y="6488668"/>
              <a:ext cx="239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Napoli, 22 Maggio 2019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0" y="543166"/>
            <a:ext cx="6533965" cy="3744024"/>
            <a:chOff x="0" y="543166"/>
            <a:chExt cx="6533965" cy="3744024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0" y="1701867"/>
              <a:ext cx="645041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it-IT" dirty="0">
                  <a:solidFill>
                    <a:srgbClr val="0000FF"/>
                  </a:solidFill>
                </a:rPr>
                <a:t>Studiando la risposta di un organismo modello invertebrato (</a:t>
              </a:r>
              <a:r>
                <a:rPr lang="it-IT" b="1" i="1" dirty="0" err="1">
                  <a:solidFill>
                    <a:srgbClr val="0000FF"/>
                  </a:solidFill>
                </a:rPr>
                <a:t>Hydra</a:t>
              </a:r>
              <a:r>
                <a:rPr lang="it-IT" b="1" i="1" dirty="0">
                  <a:solidFill>
                    <a:srgbClr val="0000FF"/>
                  </a:solidFill>
                </a:rPr>
                <a:t> </a:t>
              </a:r>
              <a:r>
                <a:rPr lang="it-IT" b="1" i="1" dirty="0" err="1">
                  <a:solidFill>
                    <a:srgbClr val="0000FF"/>
                  </a:solidFill>
                </a:rPr>
                <a:t>vulgaris</a:t>
              </a:r>
              <a:r>
                <a:rPr lang="it-IT" b="1" i="1" dirty="0">
                  <a:solidFill>
                    <a:srgbClr val="0000FF"/>
                  </a:solidFill>
                </a:rPr>
                <a:t>)</a:t>
              </a:r>
              <a:r>
                <a:rPr lang="it-IT" i="1" dirty="0">
                  <a:solidFill>
                    <a:srgbClr val="0000FF"/>
                  </a:solidFill>
                </a:rPr>
                <a:t> </a:t>
              </a:r>
              <a:r>
                <a:rPr lang="it-IT" dirty="0">
                  <a:solidFill>
                    <a:srgbClr val="0000FF"/>
                  </a:solidFill>
                </a:rPr>
                <a:t>è possibile capire in che modo i nuovi </a:t>
              </a:r>
              <a:r>
                <a:rPr lang="it-IT" b="1" dirty="0" err="1">
                  <a:solidFill>
                    <a:srgbClr val="0000FF"/>
                  </a:solidFill>
                </a:rPr>
                <a:t>nanomateriali</a:t>
              </a:r>
              <a:r>
                <a:rPr lang="it-IT" dirty="0">
                  <a:solidFill>
                    <a:srgbClr val="0000FF"/>
                  </a:solidFill>
                </a:rPr>
                <a:t> e </a:t>
              </a:r>
              <a:r>
                <a:rPr lang="it-IT" dirty="0" err="1">
                  <a:solidFill>
                    <a:srgbClr val="0000FF"/>
                  </a:solidFill>
                </a:rPr>
                <a:t>nanodispositivi</a:t>
              </a:r>
              <a:r>
                <a:rPr lang="it-IT" dirty="0">
                  <a:solidFill>
                    <a:srgbClr val="0000FF"/>
                  </a:solidFill>
                </a:rPr>
                <a:t> diversi per composizione degli elementi, dimensione, forma e chimica di superficie interagiscono con i </a:t>
              </a:r>
              <a:r>
                <a:rPr lang="it-IT" b="1" dirty="0">
                  <a:solidFill>
                    <a:srgbClr val="0000FF"/>
                  </a:solidFill>
                </a:rPr>
                <a:t>sistemi biologici</a:t>
              </a:r>
              <a:r>
                <a:rPr lang="it-IT" dirty="0">
                  <a:solidFill>
                    <a:srgbClr val="0000FF"/>
                  </a:solidFill>
                </a:rPr>
                <a:t>. </a:t>
              </a:r>
            </a:p>
            <a:p>
              <a:pPr lvl="0" algn="just"/>
              <a:r>
                <a:rPr lang="it-IT" dirty="0">
                  <a:solidFill>
                    <a:srgbClr val="0000FF"/>
                  </a:solidFill>
                </a:rPr>
                <a:t>Lo studio degli effetti dei </a:t>
              </a:r>
              <a:r>
                <a:rPr lang="it-IT" dirty="0" err="1">
                  <a:solidFill>
                    <a:srgbClr val="0000FF"/>
                  </a:solidFill>
                </a:rPr>
                <a:t>nanomateriali</a:t>
              </a:r>
              <a:r>
                <a:rPr lang="it-IT" dirty="0">
                  <a:solidFill>
                    <a:srgbClr val="0000FF"/>
                  </a:solidFill>
                </a:rPr>
                <a:t> su </a:t>
              </a:r>
              <a:r>
                <a:rPr lang="it-IT" dirty="0" err="1">
                  <a:solidFill>
                    <a:srgbClr val="0000FF"/>
                  </a:solidFill>
                </a:rPr>
                <a:t>Hydra</a:t>
              </a:r>
              <a:r>
                <a:rPr lang="it-IT" dirty="0">
                  <a:solidFill>
                    <a:srgbClr val="0000FF"/>
                  </a:solidFill>
                </a:rPr>
                <a:t>, avviene attraverso l’osservazione al microscopio della morfologia e del comportamento, la rigenerazione di parti del corpo amputate e del repertorio cellulare. </a:t>
              </a: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1" y="543166"/>
              <a:ext cx="65339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it-IT" sz="3600" i="1" dirty="0">
                  <a:solidFill>
                    <a:srgbClr val="C00000"/>
                  </a:solidFill>
                </a:rPr>
                <a:t>Laboratorio di </a:t>
              </a:r>
              <a:r>
                <a:rPr lang="it-IT" sz="3600" i="1" dirty="0" err="1">
                  <a:solidFill>
                    <a:srgbClr val="C00000"/>
                  </a:solidFill>
                </a:rPr>
                <a:t>NanoBioTecnologie</a:t>
              </a:r>
              <a:r>
                <a:rPr lang="it-IT" sz="3600" i="1" dirty="0">
                  <a:solidFill>
                    <a:srgbClr val="C00000"/>
                  </a:solidFill>
                </a:rPr>
                <a:t> NANOBIOTECH</a:t>
              </a:r>
              <a:endParaRPr lang="it-IT" sz="4000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993D64C7-2E12-F341-87E6-C1BBD038A4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4208857"/>
            <a:ext cx="1559048" cy="203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0" y="74704"/>
            <a:ext cx="9144000" cy="6783296"/>
            <a:chOff x="0" y="74704"/>
            <a:chExt cx="9144000" cy="6783296"/>
          </a:xfrm>
        </p:grpSpPr>
        <p:pic>
          <p:nvPicPr>
            <p:cNvPr id="6" name="Immagine 5" descr="logo_isasi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06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7" name="Immagine 6" descr="cnrlogo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B00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23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grpSp>
          <p:nvGrpSpPr>
            <p:cNvPr id="16" name="Gruppo 15"/>
            <p:cNvGrpSpPr/>
            <p:nvPr/>
          </p:nvGrpSpPr>
          <p:grpSpPr>
            <a:xfrm>
              <a:off x="4782767" y="74704"/>
              <a:ext cx="3955011" cy="435229"/>
              <a:chOff x="2614855" y="6422771"/>
              <a:chExt cx="3955011" cy="435229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9736" y="6422771"/>
                <a:ext cx="400130" cy="435229"/>
              </a:xfrm>
              <a:prstGeom prst="rect">
                <a:avLst/>
              </a:prstGeom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2614855" y="6501886"/>
                <a:ext cx="35814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00FF"/>
                    </a:solidFill>
                  </a:rPr>
                  <a:t>LICEO SCIENTIFICO STATALE “ARTURO LABRIOLA”</a:t>
                </a:r>
              </a:p>
            </p:txBody>
          </p:sp>
        </p:grpSp>
        <p:cxnSp>
          <p:nvCxnSpPr>
            <p:cNvPr id="18" name="Connettore 1 17"/>
            <p:cNvCxnSpPr/>
            <p:nvPr/>
          </p:nvCxnSpPr>
          <p:spPr>
            <a:xfrm>
              <a:off x="0" y="547518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0" y="6342159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magine 20" descr="Schermata 05-2458620 alle 17.29.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-1906" r="17062" b="1906"/>
            <a:stretch/>
          </p:blipFill>
          <p:spPr>
            <a:xfrm>
              <a:off x="8485214" y="6354000"/>
              <a:ext cx="505128" cy="504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6088930" y="6488668"/>
              <a:ext cx="239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Napoli, 22 Maggio 2019</a:t>
              </a: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5E67737D-CE96-924F-A9A3-CBC6DE70B4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68" t="30019" r="21625" b="20512"/>
          <a:stretch/>
        </p:blipFill>
        <p:spPr>
          <a:xfrm>
            <a:off x="38563" y="3042049"/>
            <a:ext cx="1827838" cy="229001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EBE605EC-E58C-F94E-9B59-9BBD40BA8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58" y="827242"/>
            <a:ext cx="1888189" cy="2516461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A2FEEC1A-B70B-6F47-A1B9-0BB39712E25D}"/>
              </a:ext>
            </a:extLst>
          </p:cNvPr>
          <p:cNvSpPr/>
          <p:nvPr/>
        </p:nvSpPr>
        <p:spPr>
          <a:xfrm>
            <a:off x="2146944" y="698567"/>
            <a:ext cx="67582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Laboratorio di Ottica applicata ai </a:t>
            </a:r>
            <a:r>
              <a:rPr lang="it-IT" sz="3600" b="1" i="1" dirty="0" err="1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Nanosensori</a:t>
            </a:r>
            <a:r>
              <a:rPr lang="it-IT" sz="36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 e alla Termografia </a:t>
            </a:r>
            <a:r>
              <a:rPr lang="it-IT" sz="40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it-IT" sz="40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</a:br>
            <a:r>
              <a:rPr lang="it-IT" sz="4000" b="1" i="1" dirty="0">
                <a:solidFill>
                  <a:srgbClr val="C00000"/>
                </a:solidFill>
                <a:latin typeface="Calibri Light"/>
                <a:ea typeface="+mj-ea"/>
                <a:cs typeface="+mj-cs"/>
              </a:rPr>
              <a:t>OPT-SENS&amp;TERM</a:t>
            </a:r>
            <a:endParaRPr lang="en-GB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F7848708-725D-B846-AE65-CAB084947147}"/>
              </a:ext>
            </a:extLst>
          </p:cNvPr>
          <p:cNvSpPr/>
          <p:nvPr/>
        </p:nvSpPr>
        <p:spPr>
          <a:xfrm>
            <a:off x="3181966" y="2588348"/>
            <a:ext cx="5723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00FF"/>
                </a:solidFill>
              </a:rPr>
              <a:t>In seguito alla fabbricazione, i </a:t>
            </a:r>
            <a:r>
              <a:rPr lang="it-IT" sz="2000" dirty="0" err="1">
                <a:solidFill>
                  <a:srgbClr val="0000FF"/>
                </a:solidFill>
              </a:rPr>
              <a:t>nanosensori</a:t>
            </a:r>
            <a:r>
              <a:rPr lang="it-IT" sz="2000" dirty="0">
                <a:solidFill>
                  <a:srgbClr val="0000FF"/>
                </a:solidFill>
              </a:rPr>
              <a:t> vengono caratterizzati mediante tecniche ottiche e morfologiche. Se costruiti in oro ed opportunamente ingegnerizzati, possono essere impiegati per l’analisi e la </a:t>
            </a:r>
            <a:r>
              <a:rPr lang="it-IT" sz="2000" dirty="0" err="1">
                <a:solidFill>
                  <a:srgbClr val="0000FF"/>
                </a:solidFill>
              </a:rPr>
              <a:t>detection</a:t>
            </a:r>
            <a:r>
              <a:rPr lang="it-IT" sz="2000" dirty="0">
                <a:solidFill>
                  <a:srgbClr val="0000FF"/>
                </a:solidFill>
              </a:rPr>
              <a:t> di piccolissime quantità di </a:t>
            </a:r>
            <a:r>
              <a:rPr lang="it-IT" sz="2000" b="1" dirty="0" err="1">
                <a:solidFill>
                  <a:srgbClr val="0000FF"/>
                </a:solidFill>
              </a:rPr>
              <a:t>analiti</a:t>
            </a:r>
            <a:r>
              <a:rPr lang="it-IT" sz="2000" b="1" dirty="0">
                <a:solidFill>
                  <a:srgbClr val="0000FF"/>
                </a:solidFill>
              </a:rPr>
              <a:t> chimici e biologici </a:t>
            </a:r>
            <a:r>
              <a:rPr lang="it-IT" sz="2000" dirty="0">
                <a:solidFill>
                  <a:srgbClr val="0000FF"/>
                </a:solidFill>
              </a:rPr>
              <a:t>di vario genere</a:t>
            </a:r>
          </a:p>
          <a:p>
            <a:pPr algn="just"/>
            <a:r>
              <a:rPr lang="it-IT" sz="2000" dirty="0">
                <a:solidFill>
                  <a:srgbClr val="0000FF"/>
                </a:solidFill>
              </a:rPr>
              <a:t>	La tecnica termografica fa uso di diverse tipologie di </a:t>
            </a:r>
            <a:r>
              <a:rPr lang="it-IT" sz="2000" dirty="0" err="1">
                <a:solidFill>
                  <a:srgbClr val="0000FF"/>
                </a:solidFill>
              </a:rPr>
              <a:t>termocamere</a:t>
            </a:r>
            <a:r>
              <a:rPr lang="it-IT" sz="2000" dirty="0">
                <a:solidFill>
                  <a:srgbClr val="0000FF"/>
                </a:solidFill>
              </a:rPr>
              <a:t> con sensori nel vicino, medio e lontano infrarosso.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15CF806A-1D2F-DB4F-9E42-BC17841E8CB0}"/>
              </a:ext>
            </a:extLst>
          </p:cNvPr>
          <p:cNvSpPr txBox="1"/>
          <p:nvPr/>
        </p:nvSpPr>
        <p:spPr>
          <a:xfrm>
            <a:off x="184758" y="5332059"/>
            <a:ext cx="872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Consente un’analisi non distruttiva e non invasiva del campione in esame e per tale motivo trova applicazione in innumerevoli campi: ingegneria,</a:t>
            </a:r>
            <a:r>
              <a:rPr lang="it-IT" sz="2000" b="1" dirty="0">
                <a:solidFill>
                  <a:srgbClr val="0000FF"/>
                </a:solidFill>
              </a:rPr>
              <a:t> medicina, veterinaria, agricoltura</a:t>
            </a:r>
            <a:endParaRPr lang="en-GB" sz="2000" b="1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522FC378-25E7-7D4E-B052-C93A60FDB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5396" y="2883781"/>
            <a:ext cx="1806570" cy="2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0" y="0"/>
            <a:ext cx="9144000" cy="6783296"/>
            <a:chOff x="0" y="74704"/>
            <a:chExt cx="9144000" cy="6783296"/>
          </a:xfrm>
        </p:grpSpPr>
        <p:pic>
          <p:nvPicPr>
            <p:cNvPr id="6" name="Immagine 5" descr="logo_isasi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06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7" name="Immagine 6" descr="cnrlogo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B00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23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grpSp>
          <p:nvGrpSpPr>
            <p:cNvPr id="16" name="Gruppo 15"/>
            <p:cNvGrpSpPr/>
            <p:nvPr/>
          </p:nvGrpSpPr>
          <p:grpSpPr>
            <a:xfrm>
              <a:off x="4782767" y="74704"/>
              <a:ext cx="3955011" cy="435229"/>
              <a:chOff x="2614855" y="6422771"/>
              <a:chExt cx="3955011" cy="435229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9736" y="6422771"/>
                <a:ext cx="400130" cy="435229"/>
              </a:xfrm>
              <a:prstGeom prst="rect">
                <a:avLst/>
              </a:prstGeom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2614855" y="6501886"/>
                <a:ext cx="35814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00FF"/>
                    </a:solidFill>
                  </a:rPr>
                  <a:t>LICEO SCIENTIFICO STATALE “ARTURO LABRIOLA”</a:t>
                </a:r>
              </a:p>
            </p:txBody>
          </p:sp>
        </p:grpSp>
        <p:cxnSp>
          <p:nvCxnSpPr>
            <p:cNvPr id="18" name="Connettore 1 17"/>
            <p:cNvCxnSpPr/>
            <p:nvPr/>
          </p:nvCxnSpPr>
          <p:spPr>
            <a:xfrm>
              <a:off x="0" y="547518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0" y="6342159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magine 20" descr="Schermata 05-2458620 alle 17.29.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-1906" r="17062" b="1906"/>
            <a:stretch/>
          </p:blipFill>
          <p:spPr>
            <a:xfrm>
              <a:off x="8485214" y="6354000"/>
              <a:ext cx="505128" cy="504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6088930" y="6488668"/>
              <a:ext cx="239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Napoli, 22 Maggio 2019</a:t>
              </a:r>
            </a:p>
          </p:txBody>
        </p:sp>
      </p:grpSp>
      <p:pic>
        <p:nvPicPr>
          <p:cNvPr id="25" name="Immagine 24" descr="PHOTO-2019-04-04-10-55-27-2.jpg">
            <a:extLst>
              <a:ext uri="{FF2B5EF4-FFF2-40B4-BE49-F238E27FC236}">
                <a16:creationId xmlns:a16="http://schemas.microsoft.com/office/drawing/2014/main" xmlns="" id="{A02C85AD-E0D4-0542-B29B-05B9542C8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54" y="1140851"/>
            <a:ext cx="855134" cy="106394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3949221C-20A7-5840-8EB3-66BDF5F48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512" y="1155918"/>
            <a:ext cx="1048921" cy="1502509"/>
          </a:xfrm>
          <a:prstGeom prst="rect">
            <a:avLst/>
          </a:prstGeom>
        </p:spPr>
      </p:pic>
      <p:pic>
        <p:nvPicPr>
          <p:cNvPr id="27" name="Immagine 26" descr="Coppia-microsfere_PDMS.png">
            <a:extLst>
              <a:ext uri="{FF2B5EF4-FFF2-40B4-BE49-F238E27FC236}">
                <a16:creationId xmlns:a16="http://schemas.microsoft.com/office/drawing/2014/main" xmlns="" id="{5E56B846-8383-4C41-B566-90B277FF6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36" y="1104222"/>
            <a:ext cx="1149725" cy="1491747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7D02880D-A526-8041-983C-2BE5CA31C1F9}"/>
              </a:ext>
            </a:extLst>
          </p:cNvPr>
          <p:cNvSpPr/>
          <p:nvPr/>
        </p:nvSpPr>
        <p:spPr>
          <a:xfrm>
            <a:off x="96202" y="515126"/>
            <a:ext cx="41201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Laboratorio di inkjet </a:t>
            </a:r>
            <a:r>
              <a:rPr lang="it-IT" sz="3200" b="1" dirty="0" err="1">
                <a:solidFill>
                  <a:srgbClr val="C00000"/>
                </a:solidFill>
              </a:rPr>
              <a:t>printing</a:t>
            </a:r>
            <a:r>
              <a:rPr lang="it-IT" sz="3200" b="1" dirty="0">
                <a:solidFill>
                  <a:srgbClr val="C00000"/>
                </a:solidFill>
              </a:rPr>
              <a:t> non convenzionale</a:t>
            </a:r>
            <a:br>
              <a:rPr lang="it-IT" sz="3200" b="1" dirty="0">
                <a:solidFill>
                  <a:srgbClr val="C00000"/>
                </a:solidFill>
              </a:rPr>
            </a:br>
            <a:r>
              <a:rPr lang="it-IT" sz="3200" b="1" dirty="0">
                <a:solidFill>
                  <a:srgbClr val="C00000"/>
                </a:solidFill>
              </a:rPr>
              <a:t>-OPT-PRINT-</a:t>
            </a:r>
            <a:endParaRPr lang="en-GB" sz="3200" b="1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xmlns="" id="{03DCB472-DBA3-7847-B6A8-FBBA91862FBA}"/>
              </a:ext>
            </a:extLst>
          </p:cNvPr>
          <p:cNvSpPr/>
          <p:nvPr/>
        </p:nvSpPr>
        <p:spPr>
          <a:xfrm>
            <a:off x="4418342" y="57296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3200" b="1" dirty="0">
                <a:solidFill>
                  <a:srgbClr val="C00000"/>
                </a:solidFill>
              </a:rPr>
              <a:t>Laboratorio di diagnostica ottica</a:t>
            </a:r>
            <a:br>
              <a:rPr lang="it-IT" sz="3200" b="1" dirty="0">
                <a:solidFill>
                  <a:srgbClr val="C00000"/>
                </a:solidFill>
              </a:rPr>
            </a:br>
            <a:r>
              <a:rPr lang="it-IT" sz="3200" b="1" dirty="0">
                <a:solidFill>
                  <a:srgbClr val="C00000"/>
                </a:solidFill>
              </a:rPr>
              <a:t>OPT-DIAGN</a:t>
            </a:r>
            <a:endParaRPr lang="en-GB" sz="320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xmlns="" id="{CA66721A-C66E-9B42-A67F-3804E36C0DE6}"/>
              </a:ext>
            </a:extLst>
          </p:cNvPr>
          <p:cNvSpPr/>
          <p:nvPr/>
        </p:nvSpPr>
        <p:spPr>
          <a:xfrm>
            <a:off x="5412907" y="2216637"/>
            <a:ext cx="3577435" cy="376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it-IT" dirty="0">
                <a:solidFill>
                  <a:srgbClr val="0000FF"/>
                </a:solidFill>
              </a:rPr>
              <a:t>Analisi </a:t>
            </a:r>
            <a:r>
              <a:rPr lang="it-IT" b="1" dirty="0">
                <a:solidFill>
                  <a:srgbClr val="0000FF"/>
                </a:solidFill>
              </a:rPr>
              <a:t>non distruttive </a:t>
            </a:r>
            <a:r>
              <a:rPr lang="it-IT" dirty="0">
                <a:solidFill>
                  <a:srgbClr val="0000FF"/>
                </a:solidFill>
              </a:rPr>
              <a:t>utilizzate in vari campi delle scienze e nell'industria per valutare le proprietà di un sistema senza causare danni al campione in esame. Applicazioni: beni culturali, aerospazio</a:t>
            </a:r>
            <a:r>
              <a:rPr lang="it-IT" b="1" dirty="0">
                <a:solidFill>
                  <a:srgbClr val="0000FF"/>
                </a:solidFill>
              </a:rPr>
              <a:t>, biologia</a:t>
            </a:r>
            <a:r>
              <a:rPr lang="it-IT" dirty="0">
                <a:solidFill>
                  <a:srgbClr val="0000FF"/>
                </a:solidFill>
              </a:rPr>
              <a:t>; su scala macroscopica che microscopica. Le dimensioni dei campioni analizzati, infatti, variano da pochi micron (</a:t>
            </a:r>
            <a:r>
              <a:rPr lang="it-IT" b="1" dirty="0">
                <a:solidFill>
                  <a:srgbClr val="0000FF"/>
                </a:solidFill>
              </a:rPr>
              <a:t>cellule, batteri, alghe</a:t>
            </a:r>
            <a:r>
              <a:rPr lang="it-IT" dirty="0">
                <a:solidFill>
                  <a:srgbClr val="0000FF"/>
                </a:solidFill>
              </a:rPr>
              <a:t>) a decine di centimetri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xmlns="" id="{364A415B-D162-EC49-8397-BA881C9FE30E}"/>
              </a:ext>
            </a:extLst>
          </p:cNvPr>
          <p:cNvSpPr/>
          <p:nvPr/>
        </p:nvSpPr>
        <p:spPr>
          <a:xfrm>
            <a:off x="50799" y="2702273"/>
            <a:ext cx="494453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400F5"/>
                </a:solidFill>
              </a:rPr>
              <a:t>La deposizione controllata (</a:t>
            </a:r>
            <a:r>
              <a:rPr lang="it-IT" dirty="0" err="1">
                <a:solidFill>
                  <a:srgbClr val="1400F5"/>
                </a:solidFill>
              </a:rPr>
              <a:t>printing</a:t>
            </a:r>
            <a:r>
              <a:rPr lang="it-IT" dirty="0">
                <a:solidFill>
                  <a:srgbClr val="1400F5"/>
                </a:solidFill>
              </a:rPr>
              <a:t>) di materiali liquidi (</a:t>
            </a:r>
            <a:r>
              <a:rPr lang="it-IT" dirty="0" err="1">
                <a:solidFill>
                  <a:srgbClr val="1400F5"/>
                </a:solidFill>
              </a:rPr>
              <a:t>ink</a:t>
            </a:r>
            <a:r>
              <a:rPr lang="it-IT" dirty="0">
                <a:solidFill>
                  <a:srgbClr val="1400F5"/>
                </a:solidFill>
              </a:rPr>
              <a:t>) è di fondamentale importanza per la fabbricazione di una vasta gamma di dispositivi che trovano applicazione in settori quali la microelettronica e la </a:t>
            </a:r>
            <a:r>
              <a:rPr lang="it-IT" sz="2000" b="1" dirty="0">
                <a:solidFill>
                  <a:srgbClr val="1400F5"/>
                </a:solidFill>
              </a:rPr>
              <a:t>biomedicina</a:t>
            </a:r>
            <a:r>
              <a:rPr lang="it-IT" dirty="0">
                <a:solidFill>
                  <a:srgbClr val="1400F5"/>
                </a:solidFill>
              </a:rPr>
              <a:t>. In modo analogo alle stampanti commerciali a getto di inchiostro che usano effetti termici o piezoelettrici in corrispondenza di un ugello di uscita.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B497CEB-5D13-E148-8255-B8C0C5010B00}"/>
              </a:ext>
            </a:extLst>
          </p:cNvPr>
          <p:cNvSpPr txBox="1"/>
          <p:nvPr/>
        </p:nvSpPr>
        <p:spPr>
          <a:xfrm>
            <a:off x="-1" y="5011336"/>
            <a:ext cx="49953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1400F5"/>
                </a:solidFill>
              </a:rPr>
              <a:t>Il laboratorio di inkjet </a:t>
            </a:r>
            <a:r>
              <a:rPr lang="it-IT" dirty="0" err="1">
                <a:solidFill>
                  <a:srgbClr val="1400F5"/>
                </a:solidFill>
              </a:rPr>
              <a:t>printing</a:t>
            </a:r>
            <a:r>
              <a:rPr lang="it-IT" dirty="0">
                <a:solidFill>
                  <a:srgbClr val="1400F5"/>
                </a:solidFill>
              </a:rPr>
              <a:t> non convenzionale sviluppa tecniche innovative di </a:t>
            </a:r>
            <a:r>
              <a:rPr lang="it-IT" dirty="0" err="1">
                <a:solidFill>
                  <a:srgbClr val="1400F5"/>
                </a:solidFill>
              </a:rPr>
              <a:t>printing</a:t>
            </a:r>
            <a:r>
              <a:rPr lang="it-IT" dirty="0">
                <a:solidFill>
                  <a:srgbClr val="1400F5"/>
                </a:solidFill>
              </a:rPr>
              <a:t> che siano adatte a liquidi anche altamente viscosi e con risoluzioni fino al </a:t>
            </a:r>
            <a:r>
              <a:rPr lang="it-IT" sz="2000" b="1" dirty="0">
                <a:solidFill>
                  <a:srgbClr val="1400F5"/>
                </a:solidFill>
              </a:rPr>
              <a:t>millesimo di millimetro</a:t>
            </a:r>
            <a:r>
              <a:rPr lang="it-IT" dirty="0">
                <a:solidFill>
                  <a:srgbClr val="1400F5"/>
                </a:solidFill>
              </a:rPr>
              <a:t>.</a:t>
            </a:r>
          </a:p>
          <a:p>
            <a:pPr algn="just"/>
            <a:endParaRPr lang="en-GB" dirty="0">
              <a:solidFill>
                <a:srgbClr val="1400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35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74704"/>
            <a:ext cx="9144000" cy="6783296"/>
            <a:chOff x="0" y="74704"/>
            <a:chExt cx="9144000" cy="6783296"/>
          </a:xfrm>
        </p:grpSpPr>
        <p:pic>
          <p:nvPicPr>
            <p:cNvPr id="5" name="Immagine 4" descr="logo_isasi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06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6" name="Immagine 5" descr="cnrlogo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B00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23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grpSp>
          <p:nvGrpSpPr>
            <p:cNvPr id="7" name="Gruppo 6"/>
            <p:cNvGrpSpPr/>
            <p:nvPr/>
          </p:nvGrpSpPr>
          <p:grpSpPr>
            <a:xfrm>
              <a:off x="4782767" y="74704"/>
              <a:ext cx="3955011" cy="435229"/>
              <a:chOff x="2614855" y="6422771"/>
              <a:chExt cx="3955011" cy="435229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9736" y="6422771"/>
                <a:ext cx="400130" cy="435229"/>
              </a:xfrm>
              <a:prstGeom prst="rect">
                <a:avLst/>
              </a:prstGeom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2614855" y="6501886"/>
                <a:ext cx="35814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00FF"/>
                    </a:solidFill>
                  </a:rPr>
                  <a:t>LICEO SCIENTIFICO STATALE “ARTURO LABRIOLA”</a:t>
                </a:r>
              </a:p>
            </p:txBody>
          </p:sp>
        </p:grpSp>
        <p:cxnSp>
          <p:nvCxnSpPr>
            <p:cNvPr id="8" name="Connettore 1 7"/>
            <p:cNvCxnSpPr/>
            <p:nvPr/>
          </p:nvCxnSpPr>
          <p:spPr>
            <a:xfrm>
              <a:off x="0" y="547518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0" y="6342159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magine 9" descr="Schermata 05-2458620 alle 17.29.1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-1906" r="17062" b="1906"/>
            <a:stretch/>
          </p:blipFill>
          <p:spPr>
            <a:xfrm>
              <a:off x="8485214" y="6354000"/>
              <a:ext cx="505128" cy="504000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088930" y="6488668"/>
              <a:ext cx="239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Napoli, 22 Maggio 2019</a:t>
              </a:r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1EE191F1-7FC8-204D-9C00-FC60EAAE2FE9}"/>
              </a:ext>
            </a:extLst>
          </p:cNvPr>
          <p:cNvSpPr/>
          <p:nvPr/>
        </p:nvSpPr>
        <p:spPr>
          <a:xfrm>
            <a:off x="-2" y="576624"/>
            <a:ext cx="3486437" cy="312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it-IT" sz="3600" dirty="0">
                <a:solidFill>
                  <a:srgbClr val="C00000"/>
                </a:solidFill>
                <a:latin typeface="+mj-lt"/>
              </a:rPr>
              <a:t>Laboratori di Fotolitografia, Deposizione di film sottili, Misure criogeniche  CRIO-PHOTOLIT 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F3F0BAAA-A2BE-0341-9280-A27B3E4A35C4}"/>
              </a:ext>
            </a:extLst>
          </p:cNvPr>
          <p:cNvSpPr/>
          <p:nvPr/>
        </p:nvSpPr>
        <p:spPr>
          <a:xfrm>
            <a:off x="3260148" y="837218"/>
            <a:ext cx="565756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1400F5"/>
                </a:solidFill>
              </a:rPr>
              <a:t>La </a:t>
            </a:r>
            <a:r>
              <a:rPr lang="en-GB" sz="2000" dirty="0" err="1">
                <a:solidFill>
                  <a:srgbClr val="1400F5"/>
                </a:solidFill>
              </a:rPr>
              <a:t>realizzazione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dei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dispositivi</a:t>
            </a:r>
            <a:r>
              <a:rPr lang="en-GB" sz="2000" dirty="0">
                <a:solidFill>
                  <a:srgbClr val="1400F5"/>
                </a:solidFill>
              </a:rPr>
              <a:t> a </a:t>
            </a:r>
            <a:r>
              <a:rPr lang="en-GB" sz="2000" dirty="0" err="1">
                <a:solidFill>
                  <a:srgbClr val="1400F5"/>
                </a:solidFill>
              </a:rPr>
              <a:t>superconduttore</a:t>
            </a:r>
            <a:r>
              <a:rPr lang="en-GB" sz="2000" dirty="0">
                <a:solidFill>
                  <a:srgbClr val="1400F5"/>
                </a:solidFill>
              </a:rPr>
              <a:t> </a:t>
            </a:r>
            <a:r>
              <a:rPr lang="en-GB" sz="2000" dirty="0" err="1">
                <a:solidFill>
                  <a:srgbClr val="1400F5"/>
                </a:solidFill>
              </a:rPr>
              <a:t>sfrutta</a:t>
            </a:r>
            <a:r>
              <a:rPr lang="en-GB" sz="2000" dirty="0">
                <a:solidFill>
                  <a:srgbClr val="1400F5"/>
                </a:solidFill>
              </a:rPr>
              <a:t> le </a:t>
            </a:r>
            <a:r>
              <a:rPr lang="en-GB" sz="2000" dirty="0" err="1">
                <a:solidFill>
                  <a:srgbClr val="1400F5"/>
                </a:solidFill>
              </a:rPr>
              <a:t>principali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tecniche</a:t>
            </a:r>
            <a:r>
              <a:rPr lang="en-GB" sz="2000" dirty="0">
                <a:solidFill>
                  <a:srgbClr val="1400F5"/>
                </a:solidFill>
              </a:rPr>
              <a:t> di </a:t>
            </a:r>
            <a:r>
              <a:rPr lang="en-GB" sz="2000" dirty="0" err="1">
                <a:solidFill>
                  <a:srgbClr val="1400F5"/>
                </a:solidFill>
              </a:rPr>
              <a:t>fabbricazione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dei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dispositivi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integrati</a:t>
            </a:r>
            <a:r>
              <a:rPr lang="en-GB" sz="2000" dirty="0">
                <a:solidFill>
                  <a:srgbClr val="1400F5"/>
                </a:solidFill>
              </a:rPr>
              <a:t>. La </a:t>
            </a:r>
            <a:r>
              <a:rPr lang="en-GB" sz="2000" dirty="0" err="1">
                <a:solidFill>
                  <a:srgbClr val="1400F5"/>
                </a:solidFill>
              </a:rPr>
              <a:t>strumentazione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utilizzata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durante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il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processo</a:t>
            </a:r>
            <a:r>
              <a:rPr lang="en-GB" sz="2000" dirty="0">
                <a:solidFill>
                  <a:srgbClr val="1400F5"/>
                </a:solidFill>
              </a:rPr>
              <a:t> di </a:t>
            </a:r>
            <a:r>
              <a:rPr lang="en-GB" sz="2000" dirty="0" err="1">
                <a:solidFill>
                  <a:srgbClr val="1400F5"/>
                </a:solidFill>
              </a:rPr>
              <a:t>fabbricazione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varia</a:t>
            </a:r>
            <a:r>
              <a:rPr lang="en-GB" sz="2000" dirty="0">
                <a:solidFill>
                  <a:srgbClr val="1400F5"/>
                </a:solidFill>
              </a:rPr>
              <a:t> in base </a:t>
            </a:r>
            <a:r>
              <a:rPr lang="en-GB" sz="2000" dirty="0" err="1">
                <a:solidFill>
                  <a:srgbClr val="1400F5"/>
                </a:solidFill>
              </a:rPr>
              <a:t>ai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materiali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impiegati</a:t>
            </a:r>
            <a:r>
              <a:rPr lang="en-GB" sz="2000" dirty="0">
                <a:solidFill>
                  <a:srgbClr val="1400F5"/>
                </a:solidFill>
              </a:rPr>
              <a:t>, </a:t>
            </a:r>
            <a:r>
              <a:rPr lang="en-GB" sz="2000" dirty="0" err="1">
                <a:solidFill>
                  <a:srgbClr val="1400F5"/>
                </a:solidFill>
              </a:rPr>
              <a:t>che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includono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tra</a:t>
            </a:r>
            <a:r>
              <a:rPr lang="en-GB" sz="2000" dirty="0">
                <a:solidFill>
                  <a:srgbClr val="1400F5"/>
                </a:solidFill>
              </a:rPr>
              <a:t> le </a:t>
            </a:r>
            <a:r>
              <a:rPr lang="en-GB" sz="2000" dirty="0" err="1">
                <a:solidFill>
                  <a:srgbClr val="1400F5"/>
                </a:solidFill>
              </a:rPr>
              <a:t>altre</a:t>
            </a:r>
            <a:r>
              <a:rPr lang="en-GB" sz="2000" dirty="0">
                <a:solidFill>
                  <a:srgbClr val="1400F5"/>
                </a:solidFill>
              </a:rPr>
              <a:t>, </a:t>
            </a:r>
            <a:r>
              <a:rPr lang="en-GB" sz="2000" dirty="0" err="1">
                <a:solidFill>
                  <a:srgbClr val="1400F5"/>
                </a:solidFill>
              </a:rPr>
              <a:t>tecniche</a:t>
            </a:r>
            <a:r>
              <a:rPr lang="en-GB" sz="2000" dirty="0">
                <a:solidFill>
                  <a:srgbClr val="1400F5"/>
                </a:solidFill>
              </a:rPr>
              <a:t> di </a:t>
            </a:r>
            <a:r>
              <a:rPr lang="en-GB" sz="2000" dirty="0" err="1">
                <a:solidFill>
                  <a:srgbClr val="1400F5"/>
                </a:solidFill>
              </a:rPr>
              <a:t>polverizzazione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catodica</a:t>
            </a:r>
            <a:r>
              <a:rPr lang="en-GB" sz="2000" dirty="0">
                <a:solidFill>
                  <a:srgbClr val="1400F5"/>
                </a:solidFill>
              </a:rPr>
              <a:t>, di </a:t>
            </a:r>
            <a:r>
              <a:rPr lang="en-GB" sz="2000" dirty="0" err="1">
                <a:solidFill>
                  <a:srgbClr val="1400F5"/>
                </a:solidFill>
              </a:rPr>
              <a:t>evaporazione</a:t>
            </a:r>
            <a:r>
              <a:rPr lang="en-GB" sz="2000" dirty="0">
                <a:solidFill>
                  <a:srgbClr val="1400F5"/>
                </a:solidFill>
              </a:rPr>
              <a:t> o di </a:t>
            </a:r>
            <a:r>
              <a:rPr lang="en-GB" sz="2000" dirty="0" err="1">
                <a:solidFill>
                  <a:srgbClr val="1400F5"/>
                </a:solidFill>
              </a:rPr>
              <a:t>modellazione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chimica</a:t>
            </a:r>
            <a:r>
              <a:rPr lang="en-GB" sz="2000" dirty="0">
                <a:solidFill>
                  <a:srgbClr val="1400F5"/>
                </a:solidFill>
              </a:rPr>
              <a:t> o </a:t>
            </a:r>
            <a:r>
              <a:rPr lang="en-GB" sz="2000" dirty="0" err="1">
                <a:solidFill>
                  <a:srgbClr val="1400F5"/>
                </a:solidFill>
              </a:rPr>
              <a:t>fisica</a:t>
            </a:r>
            <a:r>
              <a:rPr lang="en-GB" sz="2000" dirty="0">
                <a:solidFill>
                  <a:srgbClr val="1400F5"/>
                </a:solidFill>
              </a:rPr>
              <a:t>. </a:t>
            </a:r>
            <a:r>
              <a:rPr lang="en-GB" sz="2000" b="1" dirty="0">
                <a:solidFill>
                  <a:srgbClr val="1400F5"/>
                </a:solidFill>
              </a:rPr>
              <a:t>La </a:t>
            </a:r>
            <a:r>
              <a:rPr lang="en-GB" sz="2000" b="1" dirty="0" err="1">
                <a:solidFill>
                  <a:srgbClr val="1400F5"/>
                </a:solidFill>
              </a:rPr>
              <a:t>caratterizzazione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elettronica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dei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dispositivi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avviene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tramite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una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strumentazione</a:t>
            </a:r>
            <a:r>
              <a:rPr lang="en-GB" sz="2000" b="1" dirty="0">
                <a:solidFill>
                  <a:srgbClr val="1400F5"/>
                </a:solidFill>
              </a:rPr>
              <a:t> di </a:t>
            </a:r>
            <a:r>
              <a:rPr lang="en-GB" sz="2000" b="1" dirty="0" err="1">
                <a:solidFill>
                  <a:srgbClr val="1400F5"/>
                </a:solidFill>
              </a:rPr>
              <a:t>misura</a:t>
            </a:r>
            <a:r>
              <a:rPr lang="en-GB" sz="2000" b="1" dirty="0">
                <a:solidFill>
                  <a:srgbClr val="1400F5"/>
                </a:solidFill>
              </a:rPr>
              <a:t> a basso </a:t>
            </a:r>
            <a:r>
              <a:rPr lang="en-GB" sz="2000" b="1" dirty="0" err="1">
                <a:solidFill>
                  <a:srgbClr val="1400F5"/>
                </a:solidFill>
              </a:rPr>
              <a:t>rumore</a:t>
            </a:r>
            <a:r>
              <a:rPr lang="en-GB" sz="2000" b="1" dirty="0">
                <a:solidFill>
                  <a:srgbClr val="1400F5"/>
                </a:solidFill>
              </a:rPr>
              <a:t> e </a:t>
            </a:r>
            <a:r>
              <a:rPr lang="en-GB" sz="2000" b="1" dirty="0" err="1">
                <a:solidFill>
                  <a:srgbClr val="1400F5"/>
                </a:solidFill>
              </a:rPr>
              <a:t>tramite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inserti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criogenici</a:t>
            </a:r>
            <a:r>
              <a:rPr lang="en-GB" sz="2000" b="1" dirty="0">
                <a:solidFill>
                  <a:srgbClr val="1400F5"/>
                </a:solidFill>
              </a:rPr>
              <a:t> per </a:t>
            </a:r>
            <a:r>
              <a:rPr lang="en-GB" sz="2000" b="1" dirty="0" err="1">
                <a:solidFill>
                  <a:srgbClr val="1400F5"/>
                </a:solidFill>
              </a:rPr>
              <a:t>raggiungere</a:t>
            </a:r>
            <a:r>
              <a:rPr lang="en-GB" sz="2000" b="1" dirty="0">
                <a:solidFill>
                  <a:srgbClr val="1400F5"/>
                </a:solidFill>
              </a:rPr>
              <a:t> le </a:t>
            </a:r>
            <a:r>
              <a:rPr lang="en-GB" sz="2000" b="1" dirty="0" err="1">
                <a:solidFill>
                  <a:srgbClr val="1400F5"/>
                </a:solidFill>
              </a:rPr>
              <a:t>bassissime</a:t>
            </a:r>
            <a:r>
              <a:rPr lang="en-GB" sz="2000" b="1" dirty="0">
                <a:solidFill>
                  <a:srgbClr val="1400F5"/>
                </a:solidFill>
              </a:rPr>
              <a:t> temperature </a:t>
            </a:r>
            <a:r>
              <a:rPr lang="en-GB" sz="2000" b="1" dirty="0" err="1">
                <a:solidFill>
                  <a:srgbClr val="1400F5"/>
                </a:solidFill>
              </a:rPr>
              <a:t>critiche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richieste</a:t>
            </a:r>
            <a:r>
              <a:rPr lang="en-GB" sz="2000" dirty="0">
                <a:solidFill>
                  <a:srgbClr val="1400F5"/>
                </a:solidFill>
              </a:rPr>
              <a:t>. </a:t>
            </a:r>
            <a:r>
              <a:rPr lang="en-GB" sz="2000" dirty="0" err="1">
                <a:solidFill>
                  <a:srgbClr val="1400F5"/>
                </a:solidFill>
              </a:rPr>
              <a:t>Nella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progettazione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della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sensoristica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basata</a:t>
            </a:r>
            <a:r>
              <a:rPr lang="en-GB" sz="2000" dirty="0">
                <a:solidFill>
                  <a:srgbClr val="1400F5"/>
                </a:solidFill>
              </a:rPr>
              <a:t> sui </a:t>
            </a:r>
            <a:r>
              <a:rPr lang="en-GB" sz="2000" dirty="0" err="1">
                <a:solidFill>
                  <a:srgbClr val="1400F5"/>
                </a:solidFill>
              </a:rPr>
              <a:t>superconduttori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vengono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utilizzate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particolari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configurazioni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i</a:t>
            </a:r>
            <a:r>
              <a:rPr lang="en-GB" sz="2000" dirty="0">
                <a:solidFill>
                  <a:srgbClr val="1400F5"/>
                </a:solidFill>
              </a:rPr>
              <a:t> cui </a:t>
            </a:r>
            <a:r>
              <a:rPr lang="en-GB" sz="2000" dirty="0" err="1">
                <a:solidFill>
                  <a:srgbClr val="1400F5"/>
                </a:solidFill>
              </a:rPr>
              <a:t>criteri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variano</a:t>
            </a:r>
            <a:r>
              <a:rPr lang="en-GB" sz="2000" dirty="0">
                <a:solidFill>
                  <a:srgbClr val="1400F5"/>
                </a:solidFill>
              </a:rPr>
              <a:t> in base </a:t>
            </a:r>
            <a:r>
              <a:rPr lang="en-GB" sz="2000" dirty="0" err="1">
                <a:solidFill>
                  <a:srgbClr val="1400F5"/>
                </a:solidFill>
              </a:rPr>
              <a:t>alle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molteplici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applicazioni</a:t>
            </a:r>
            <a:r>
              <a:rPr lang="en-GB" sz="2000" dirty="0">
                <a:solidFill>
                  <a:srgbClr val="1400F5"/>
                </a:solidFill>
              </a:rPr>
              <a:t>. </a:t>
            </a:r>
            <a:r>
              <a:rPr lang="en-GB" sz="2000" b="1" dirty="0" err="1">
                <a:solidFill>
                  <a:srgbClr val="1400F5"/>
                </a:solidFill>
              </a:rPr>
              <a:t>Tra</a:t>
            </a:r>
            <a:r>
              <a:rPr lang="en-GB" sz="2000" b="1" dirty="0">
                <a:solidFill>
                  <a:srgbClr val="1400F5"/>
                </a:solidFill>
              </a:rPr>
              <a:t> le </a:t>
            </a:r>
            <a:r>
              <a:rPr lang="en-GB" sz="2000" b="1" dirty="0" err="1">
                <a:solidFill>
                  <a:srgbClr val="1400F5"/>
                </a:solidFill>
              </a:rPr>
              <a:t>principali</a:t>
            </a:r>
            <a:r>
              <a:rPr lang="en-GB" sz="2000" b="1" dirty="0">
                <a:solidFill>
                  <a:srgbClr val="1400F5"/>
                </a:solidFill>
              </a:rPr>
              <a:t>, </a:t>
            </a:r>
            <a:r>
              <a:rPr lang="en-GB" sz="2000" b="1" dirty="0" err="1">
                <a:solidFill>
                  <a:srgbClr val="1400F5"/>
                </a:solidFill>
              </a:rPr>
              <a:t>spiccano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i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b="1" dirty="0" err="1">
                <a:solidFill>
                  <a:srgbClr val="1400F5"/>
                </a:solidFill>
              </a:rPr>
              <a:t>magnetometri</a:t>
            </a:r>
            <a:r>
              <a:rPr lang="en-GB" sz="2000" b="1" dirty="0">
                <a:solidFill>
                  <a:srgbClr val="1400F5"/>
                </a:solidFill>
              </a:rPr>
              <a:t> per la </a:t>
            </a:r>
            <a:r>
              <a:rPr lang="en-GB" sz="2000" b="1" dirty="0" err="1">
                <a:solidFill>
                  <a:srgbClr val="1400F5"/>
                </a:solidFill>
              </a:rPr>
              <a:t>biomedicina</a:t>
            </a:r>
            <a:r>
              <a:rPr lang="en-GB" sz="2000" b="1" dirty="0">
                <a:solidFill>
                  <a:srgbClr val="1400F5"/>
                </a:solidFill>
              </a:rPr>
              <a:t> </a:t>
            </a:r>
            <a:r>
              <a:rPr lang="en-GB" sz="2000" dirty="0">
                <a:solidFill>
                  <a:srgbClr val="1400F5"/>
                </a:solidFill>
              </a:rPr>
              <a:t>o </a:t>
            </a:r>
            <a:r>
              <a:rPr lang="en-GB" sz="2000" dirty="0" err="1">
                <a:solidFill>
                  <a:srgbClr val="1400F5"/>
                </a:solidFill>
              </a:rPr>
              <a:t>i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nanoSQUID</a:t>
            </a:r>
            <a:r>
              <a:rPr lang="en-GB" sz="2000" dirty="0">
                <a:solidFill>
                  <a:srgbClr val="1400F5"/>
                </a:solidFill>
              </a:rPr>
              <a:t> per </a:t>
            </a:r>
            <a:r>
              <a:rPr lang="en-GB" sz="2000" dirty="0" err="1">
                <a:solidFill>
                  <a:srgbClr val="1400F5"/>
                </a:solidFill>
              </a:rPr>
              <a:t>il</a:t>
            </a:r>
            <a:r>
              <a:rPr lang="en-GB" sz="2000" dirty="0">
                <a:solidFill>
                  <a:srgbClr val="1400F5"/>
                </a:solidFill>
              </a:rPr>
              <a:t> </a:t>
            </a:r>
            <a:r>
              <a:rPr lang="en-GB" sz="2000" dirty="0" err="1">
                <a:solidFill>
                  <a:srgbClr val="1400F5"/>
                </a:solidFill>
              </a:rPr>
              <a:t>nanomagnetismo</a:t>
            </a:r>
            <a:r>
              <a:rPr lang="en-GB" sz="2000" dirty="0">
                <a:solidFill>
                  <a:srgbClr val="1400F5"/>
                </a:solidFill>
              </a:rPr>
              <a:t>.</a:t>
            </a:r>
          </a:p>
        </p:txBody>
      </p:sp>
      <p:pic>
        <p:nvPicPr>
          <p:cNvPr id="24" name="Immagine 23" descr="strumentazione per fotolitografia.jpg">
            <a:extLst>
              <a:ext uri="{FF2B5EF4-FFF2-40B4-BE49-F238E27FC236}">
                <a16:creationId xmlns:a16="http://schemas.microsoft.com/office/drawing/2014/main" xmlns="" id="{5ABEEEBC-2815-434C-9A13-AC471A007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885"/>
            <a:ext cx="2592365" cy="1944274"/>
          </a:xfrm>
          <a:prstGeom prst="rect">
            <a:avLst/>
          </a:prstGeom>
        </p:spPr>
      </p:pic>
      <p:pic>
        <p:nvPicPr>
          <p:cNvPr id="23" name="Immagine 22" descr="Esempio circuito integrato.jpg">
            <a:extLst>
              <a:ext uri="{FF2B5EF4-FFF2-40B4-BE49-F238E27FC236}">
                <a16:creationId xmlns:a16="http://schemas.microsoft.com/office/drawing/2014/main" xmlns="" id="{B883F43B-50A7-CB47-A376-E8E79E561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152" y="3804499"/>
            <a:ext cx="2355424" cy="176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165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Schermata 05-2458606 alle 19.10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20229" b="5368"/>
          <a:stretch/>
        </p:blipFill>
        <p:spPr>
          <a:xfrm>
            <a:off x="5786908" y="3427163"/>
            <a:ext cx="3341344" cy="303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po 3"/>
          <p:cNvGrpSpPr/>
          <p:nvPr/>
        </p:nvGrpSpPr>
        <p:grpSpPr>
          <a:xfrm>
            <a:off x="0" y="74704"/>
            <a:ext cx="9144000" cy="6783296"/>
            <a:chOff x="0" y="74704"/>
            <a:chExt cx="9144000" cy="6783296"/>
          </a:xfrm>
        </p:grpSpPr>
        <p:pic>
          <p:nvPicPr>
            <p:cNvPr id="5" name="Immagine 4" descr="logo_isasi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06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pic>
          <p:nvPicPr>
            <p:cNvPr id="6" name="Immagine 5" descr="cnrlogo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B00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123" y="74704"/>
              <a:ext cx="1562313" cy="468460"/>
            </a:xfrm>
            <a:prstGeom prst="rect">
              <a:avLst/>
            </a:prstGeom>
            <a:ln w="3175" cmpd="sng">
              <a:noFill/>
            </a:ln>
          </p:spPr>
        </p:pic>
        <p:grpSp>
          <p:nvGrpSpPr>
            <p:cNvPr id="7" name="Gruppo 6"/>
            <p:cNvGrpSpPr/>
            <p:nvPr/>
          </p:nvGrpSpPr>
          <p:grpSpPr>
            <a:xfrm>
              <a:off x="4782767" y="74704"/>
              <a:ext cx="3955011" cy="435229"/>
              <a:chOff x="2614855" y="6422771"/>
              <a:chExt cx="3955011" cy="435229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9736" y="6422771"/>
                <a:ext cx="400130" cy="435229"/>
              </a:xfrm>
              <a:prstGeom prst="rect">
                <a:avLst/>
              </a:prstGeom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2614855" y="6501886"/>
                <a:ext cx="35814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00FF"/>
                    </a:solidFill>
                  </a:rPr>
                  <a:t>LICEO SCIENTIFICO STATALE “ARTURO LABRIOLA”</a:t>
                </a:r>
              </a:p>
            </p:txBody>
          </p:sp>
        </p:grpSp>
        <p:cxnSp>
          <p:nvCxnSpPr>
            <p:cNvPr id="8" name="Connettore 1 7"/>
            <p:cNvCxnSpPr/>
            <p:nvPr/>
          </p:nvCxnSpPr>
          <p:spPr>
            <a:xfrm>
              <a:off x="0" y="547518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0" y="6342159"/>
              <a:ext cx="91440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magine 9" descr="Schermata 05-2458620 alle 17.29.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3" t="-1906" r="17062" b="1906"/>
            <a:stretch/>
          </p:blipFill>
          <p:spPr>
            <a:xfrm>
              <a:off x="8485214" y="6354000"/>
              <a:ext cx="505128" cy="504000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088930" y="6488668"/>
              <a:ext cx="239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Napoli, 22 Maggio 2019</a:t>
              </a:r>
            </a:p>
          </p:txBody>
        </p:sp>
      </p:grpSp>
      <p:sp>
        <p:nvSpPr>
          <p:cNvPr id="3" name="Rettangolo 2"/>
          <p:cNvSpPr/>
          <p:nvPr/>
        </p:nvSpPr>
        <p:spPr>
          <a:xfrm>
            <a:off x="4418342" y="644015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>
                <a:solidFill>
                  <a:srgbClr val="1400F5"/>
                </a:solidFill>
              </a:rPr>
              <a:t>I ricercatori del gruppo di Intelligenza Artificiale e </a:t>
            </a:r>
            <a:r>
              <a:rPr lang="it-IT" i="1" dirty="0" err="1">
                <a:solidFill>
                  <a:srgbClr val="1400F5"/>
                </a:solidFill>
              </a:rPr>
              <a:t>semantic</a:t>
            </a:r>
            <a:r>
              <a:rPr lang="it-IT" i="1" dirty="0">
                <a:solidFill>
                  <a:srgbClr val="1400F5"/>
                </a:solidFill>
              </a:rPr>
              <a:t> multimedia </a:t>
            </a:r>
            <a:r>
              <a:rPr lang="it-IT" dirty="0">
                <a:solidFill>
                  <a:srgbClr val="1400F5"/>
                </a:solidFill>
              </a:rPr>
              <a:t>ci hanno mostrato come costruire la nostra </a:t>
            </a:r>
            <a:r>
              <a:rPr lang="it-IT" b="1" i="1" dirty="0">
                <a:solidFill>
                  <a:srgbClr val="1400F5"/>
                </a:solidFill>
              </a:rPr>
              <a:t>CHAT BOT </a:t>
            </a:r>
            <a:r>
              <a:rPr lang="it-IT" dirty="0">
                <a:solidFill>
                  <a:srgbClr val="1400F5"/>
                </a:solidFill>
              </a:rPr>
              <a:t>come descritto in dettaglio nel POSTER accanto! La chat-bot è un software, basato su tecniche e metodologie di Intelligenza Artificiale, per simulare una conversazione con un essere umano. Il nostro interlocutore è un agente virtuale con cui possiamo chiacchierare o a cui possiamo fare domande di vario tipo.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6421" y="2008802"/>
            <a:ext cx="3995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400F5"/>
                </a:solidFill>
              </a:rPr>
              <a:t>La Cibernetica trova terreno fertile di studio e sperimentazione nella ROBOTICA.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139408" y="5681040"/>
            <a:ext cx="401491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u="sng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urostile"/>
                <a:cs typeface="Eurostile"/>
                <a:hlinkClick r:id="rId7"/>
              </a:rPr>
              <a:t>Chatbot link: </a:t>
            </a:r>
          </a:p>
          <a:p>
            <a:pPr algn="ctr"/>
            <a:r>
              <a:rPr lang="it-IT" b="1" u="sng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urostile"/>
                <a:cs typeface="Eurostile"/>
                <a:hlinkClick r:id="rId7"/>
              </a:rPr>
              <a:t>http://smcm.isasi.cnr.it/blablabot</a:t>
            </a:r>
            <a:r>
              <a:rPr lang="en-GB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xmlns="" id="{3F928289-F2C7-0243-905A-9542F57C7134}"/>
              </a:ext>
            </a:extLst>
          </p:cNvPr>
          <p:cNvSpPr/>
          <p:nvPr/>
        </p:nvSpPr>
        <p:spPr>
          <a:xfrm>
            <a:off x="-2" y="576624"/>
            <a:ext cx="4418344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it-IT" sz="3200" dirty="0">
                <a:solidFill>
                  <a:srgbClr val="C00000"/>
                </a:solidFill>
              </a:rPr>
              <a:t>Laboratorio di </a:t>
            </a:r>
            <a:r>
              <a:rPr lang="it-IT" sz="3200" i="1" dirty="0">
                <a:solidFill>
                  <a:srgbClr val="C00000"/>
                </a:solidFill>
              </a:rPr>
              <a:t>CIBERNETICA</a:t>
            </a:r>
            <a:r>
              <a:rPr lang="it-IT" sz="3200" dirty="0">
                <a:solidFill>
                  <a:srgbClr val="C00000"/>
                </a:solidFill>
              </a:rPr>
              <a:t>  e SEMANTIC MULTIMEDIA</a:t>
            </a:r>
            <a:endParaRPr lang="it-IT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1610" y="419109"/>
            <a:ext cx="6716607" cy="5872527"/>
            <a:chOff x="41610" y="419109"/>
            <a:chExt cx="6716607" cy="5872527"/>
          </a:xfrm>
        </p:grpSpPr>
        <p:grpSp>
          <p:nvGrpSpPr>
            <p:cNvPr id="2" name="Gruppo 1"/>
            <p:cNvGrpSpPr>
              <a:grpSpLocks noChangeAspect="1"/>
            </p:cNvGrpSpPr>
            <p:nvPr/>
          </p:nvGrpSpPr>
          <p:grpSpPr>
            <a:xfrm>
              <a:off x="41610" y="3207014"/>
              <a:ext cx="6716607" cy="3084622"/>
              <a:chOff x="766943" y="14188047"/>
              <a:chExt cx="20504085" cy="9416563"/>
            </a:xfrm>
          </p:grpSpPr>
          <p:pic>
            <p:nvPicPr>
              <p:cNvPr id="17" name="Immagine 16" descr="Schermata 05-2458606 alle 16.57.13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70" t="19445" r="53125" b="43889"/>
              <a:stretch/>
            </p:blipFill>
            <p:spPr>
              <a:xfrm>
                <a:off x="766943" y="14188047"/>
                <a:ext cx="9650994" cy="6453976"/>
              </a:xfrm>
              <a:prstGeom prst="rect">
                <a:avLst/>
              </a:prstGeom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8336998" y="14953242"/>
                <a:ext cx="6234837" cy="11274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1400F5"/>
                    </a:solidFill>
                  </a:rPr>
                  <a:t>1) </a:t>
                </a:r>
                <a:r>
                  <a:rPr lang="en-GB" dirty="0" err="1">
                    <a:solidFill>
                      <a:srgbClr val="1400F5"/>
                    </a:solidFill>
                  </a:rPr>
                  <a:t>Linguaggio</a:t>
                </a:r>
                <a:r>
                  <a:rPr lang="en-GB" dirty="0">
                    <a:solidFill>
                      <a:srgbClr val="1400F5"/>
                    </a:solidFill>
                  </a:rPr>
                  <a:t>: </a:t>
                </a:r>
                <a:r>
                  <a:rPr lang="en-GB" b="1" dirty="0">
                    <a:solidFill>
                      <a:srgbClr val="1400F5"/>
                    </a:solidFill>
                  </a:rPr>
                  <a:t>AIML</a:t>
                </a:r>
              </a:p>
            </p:txBody>
          </p:sp>
          <p:pic>
            <p:nvPicPr>
              <p:cNvPr id="23" name="Immagine 22" descr="Schermata 05-2458606 alle 17.14.23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7" t="5817" r="41122" b="25722"/>
              <a:stretch/>
            </p:blipFill>
            <p:spPr>
              <a:xfrm>
                <a:off x="4625834" y="16053016"/>
                <a:ext cx="6463426" cy="4810525"/>
              </a:xfrm>
              <a:prstGeom prst="rect">
                <a:avLst/>
              </a:prstGeom>
            </p:spPr>
          </p:pic>
          <p:sp>
            <p:nvSpPr>
              <p:cNvPr id="24" name="CasellaDiTesto 23"/>
              <p:cNvSpPr txBox="1"/>
              <p:nvPr/>
            </p:nvSpPr>
            <p:spPr>
              <a:xfrm>
                <a:off x="7774869" y="16980856"/>
                <a:ext cx="10530998" cy="11274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1400F5"/>
                    </a:solidFill>
                  </a:rPr>
                  <a:t>2) </a:t>
                </a:r>
                <a:r>
                  <a:rPr lang="en-GB" dirty="0" err="1">
                    <a:solidFill>
                      <a:srgbClr val="1400F5"/>
                    </a:solidFill>
                  </a:rPr>
                  <a:t>Interfaccia</a:t>
                </a:r>
                <a:r>
                  <a:rPr lang="en-GB" dirty="0">
                    <a:solidFill>
                      <a:srgbClr val="1400F5"/>
                    </a:solidFill>
                  </a:rPr>
                  <a:t> di </a:t>
                </a:r>
                <a:r>
                  <a:rPr lang="en-GB" dirty="0" err="1">
                    <a:solidFill>
                      <a:srgbClr val="1400F5"/>
                    </a:solidFill>
                  </a:rPr>
                  <a:t>sviluppo</a:t>
                </a:r>
                <a:r>
                  <a:rPr lang="en-GB" dirty="0">
                    <a:solidFill>
                      <a:srgbClr val="1400F5"/>
                    </a:solidFill>
                  </a:rPr>
                  <a:t>: </a:t>
                </a:r>
                <a:r>
                  <a:rPr lang="en-GB" b="1" dirty="0" err="1">
                    <a:solidFill>
                      <a:srgbClr val="1400F5"/>
                    </a:solidFill>
                  </a:rPr>
                  <a:t>GaitoBot</a:t>
                </a:r>
                <a:endParaRPr lang="en-GB" b="1" dirty="0">
                  <a:solidFill>
                    <a:srgbClr val="1400F5"/>
                  </a:solidFill>
                </a:endParaRPr>
              </a:p>
            </p:txBody>
          </p:sp>
          <p:pic>
            <p:nvPicPr>
              <p:cNvPr id="25" name="Immagine 24" descr="WhatsApp Image 2019-05-02 at 16.57.25.jpe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202"/>
              <a:stretch/>
            </p:blipFill>
            <p:spPr>
              <a:xfrm>
                <a:off x="7018287" y="18122472"/>
                <a:ext cx="8289233" cy="5482138"/>
              </a:xfrm>
              <a:prstGeom prst="rect">
                <a:avLst/>
              </a:prstGeom>
            </p:spPr>
          </p:pic>
          <p:pic>
            <p:nvPicPr>
              <p:cNvPr id="26" name="Immagine 25" descr="Schermata 05-2458606 alle 16.56.51.p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" t="5309" r="71840" b="60926"/>
              <a:stretch/>
            </p:blipFill>
            <p:spPr>
              <a:xfrm>
                <a:off x="11454416" y="19817598"/>
                <a:ext cx="4564651" cy="3787012"/>
              </a:xfrm>
              <a:prstGeom prst="rect">
                <a:avLst/>
              </a:prstGeom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10400425" y="19292871"/>
                <a:ext cx="10870603" cy="11274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1400F5"/>
                    </a:solidFill>
                  </a:rPr>
                  <a:t>3) </a:t>
                </a:r>
                <a:r>
                  <a:rPr lang="en-GB" dirty="0" err="1">
                    <a:solidFill>
                      <a:srgbClr val="1400F5"/>
                    </a:solidFill>
                  </a:rPr>
                  <a:t>Pubblicazione</a:t>
                </a:r>
                <a:r>
                  <a:rPr lang="en-GB" dirty="0">
                    <a:solidFill>
                      <a:srgbClr val="1400F5"/>
                    </a:solidFill>
                  </a:rPr>
                  <a:t> Web: </a:t>
                </a:r>
                <a:r>
                  <a:rPr lang="en-GB" b="1" dirty="0" err="1">
                    <a:solidFill>
                      <a:srgbClr val="1400F5"/>
                    </a:solidFill>
                  </a:rPr>
                  <a:t>PandoraBots</a:t>
                </a:r>
                <a:endParaRPr lang="en-GB" b="1" dirty="0">
                  <a:solidFill>
                    <a:srgbClr val="1400F5"/>
                  </a:solidFill>
                </a:endParaRPr>
              </a:p>
            </p:txBody>
          </p:sp>
        </p:grpSp>
        <p:pic>
          <p:nvPicPr>
            <p:cNvPr id="28" name="Immagine 27" descr="blablabot.png"/>
            <p:cNvPicPr>
              <a:picLocks noChangeAspect="1"/>
            </p:cNvPicPr>
            <p:nvPr/>
          </p:nvPicPr>
          <p:blipFill>
            <a:blip r:embed="rId12">
              <a:alphaModFix amt="44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164" y="419109"/>
              <a:ext cx="901181" cy="1085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7690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 animBg="1"/>
      <p:bldP spid="3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593</Words>
  <Application>Microsoft Macintosh PowerPoint</Application>
  <PresentationFormat>Presentazione su schermo (4:3)</PresentationFormat>
  <Paragraphs>33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>CNR-ICIB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Angela Tino</dc:creator>
  <cp:keywords/>
  <dc:description/>
  <cp:lastModifiedBy>Angela Tino</cp:lastModifiedBy>
  <cp:revision>41</cp:revision>
  <dcterms:created xsi:type="dcterms:W3CDTF">2019-05-16T11:02:54Z</dcterms:created>
  <dcterms:modified xsi:type="dcterms:W3CDTF">2019-05-17T15:50:43Z</dcterms:modified>
  <cp:category/>
</cp:coreProperties>
</file>