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4.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63"/>
  </p:notesMasterIdLst>
  <p:handoutMasterIdLst>
    <p:handoutMasterId r:id="rId64"/>
  </p:handoutMasterIdLst>
  <p:sldIdLst>
    <p:sldId id="611" r:id="rId2"/>
    <p:sldId id="2430" r:id="rId3"/>
    <p:sldId id="2265" r:id="rId4"/>
    <p:sldId id="2433" r:id="rId5"/>
    <p:sldId id="2267" r:id="rId6"/>
    <p:sldId id="2434" r:id="rId7"/>
    <p:sldId id="2651" r:id="rId8"/>
    <p:sldId id="2652" r:id="rId9"/>
    <p:sldId id="2653" r:id="rId10"/>
    <p:sldId id="407" r:id="rId11"/>
    <p:sldId id="2485" r:id="rId12"/>
    <p:sldId id="2647" r:id="rId13"/>
    <p:sldId id="2458" r:id="rId14"/>
    <p:sldId id="2491" r:id="rId15"/>
    <p:sldId id="2505" r:id="rId16"/>
    <p:sldId id="2523" r:id="rId17"/>
    <p:sldId id="2648" r:id="rId18"/>
    <p:sldId id="2535" r:id="rId19"/>
    <p:sldId id="2517" r:id="rId20"/>
    <p:sldId id="2518" r:id="rId21"/>
    <p:sldId id="2519" r:id="rId22"/>
    <p:sldId id="2603" r:id="rId23"/>
    <p:sldId id="2604" r:id="rId24"/>
    <p:sldId id="2605" r:id="rId25"/>
    <p:sldId id="2270" r:id="rId26"/>
    <p:sldId id="2432" r:id="rId27"/>
    <p:sldId id="2272" r:id="rId28"/>
    <p:sldId id="2440" r:id="rId29"/>
    <p:sldId id="2441" r:id="rId30"/>
    <p:sldId id="2442" r:id="rId31"/>
    <p:sldId id="2273" r:id="rId32"/>
    <p:sldId id="2435" r:id="rId33"/>
    <p:sldId id="2436" r:id="rId34"/>
    <p:sldId id="2644" r:id="rId35"/>
    <p:sldId id="2646" r:id="rId36"/>
    <p:sldId id="2655" r:id="rId37"/>
    <p:sldId id="2438" r:id="rId38"/>
    <p:sldId id="2439" r:id="rId39"/>
    <p:sldId id="2271" r:id="rId40"/>
    <p:sldId id="2569" r:id="rId41"/>
    <p:sldId id="2570" r:id="rId42"/>
    <p:sldId id="2571" r:id="rId43"/>
    <p:sldId id="2354" r:id="rId44"/>
    <p:sldId id="2599" r:id="rId45"/>
    <p:sldId id="2562" r:id="rId46"/>
    <p:sldId id="2459" r:id="rId47"/>
    <p:sldId id="2463" r:id="rId48"/>
    <p:sldId id="2464" r:id="rId49"/>
    <p:sldId id="2466" r:id="rId50"/>
    <p:sldId id="2467" r:id="rId51"/>
    <p:sldId id="2470" r:id="rId52"/>
    <p:sldId id="2468" r:id="rId53"/>
    <p:sldId id="2623" r:id="rId54"/>
    <p:sldId id="2624" r:id="rId55"/>
    <p:sldId id="2625" r:id="rId56"/>
    <p:sldId id="2626" r:id="rId57"/>
    <p:sldId id="2627" r:id="rId58"/>
    <p:sldId id="2628" r:id="rId59"/>
    <p:sldId id="2629" r:id="rId60"/>
    <p:sldId id="2638" r:id="rId61"/>
    <p:sldId id="2649"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a serafini" initials="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DD37C"/>
    <a:srgbClr val="86D174"/>
    <a:srgbClr val="ACDF9D"/>
    <a:srgbClr val="FBF773"/>
    <a:srgbClr val="00FF00"/>
    <a:srgbClr val="FF0000"/>
    <a:srgbClr val="00FFFF"/>
    <a:srgbClr val="FFE7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6140" autoAdjust="0"/>
    <p:restoredTop sz="95728" autoAdjust="0"/>
  </p:normalViewPr>
  <p:slideViewPr>
    <p:cSldViewPr>
      <p:cViewPr varScale="1">
        <p:scale>
          <a:sx n="129" d="100"/>
          <a:sy n="129" d="100"/>
        </p:scale>
        <p:origin x="456" y="184"/>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00" d="100"/>
        <a:sy n="100" d="100"/>
      </p:scale>
      <p:origin x="0" y="0"/>
    </p:cViewPr>
  </p:sorterViewPr>
  <p:notesViewPr>
    <p:cSldViewPr>
      <p:cViewPr varScale="1">
        <p:scale>
          <a:sx n="91" d="100"/>
          <a:sy n="91" d="100"/>
        </p:scale>
        <p:origin x="-284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2.emf"/><Relationship Id="rId4"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 Id="rId5" Type="http://schemas.openxmlformats.org/officeDocument/2006/relationships/image" Target="../media/image98.emf"/><Relationship Id="rId4"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US"/>
          </a:p>
        </p:txBody>
      </p:sp>
      <p:sp>
        <p:nvSpPr>
          <p:cNvPr id="150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A634021-B89B-CD4A-AC29-AA2D5A86F81B}" type="slidenum">
              <a:rPr lang="en-US"/>
              <a:pPr>
                <a:defRPr/>
              </a:pPr>
              <a:t>‹#›</a:t>
            </a:fld>
            <a:endParaRPr lang="en-US"/>
          </a:p>
        </p:txBody>
      </p:sp>
    </p:spTree>
    <p:extLst>
      <p:ext uri="{BB962C8B-B14F-4D97-AF65-F5344CB8AC3E}">
        <p14:creationId xmlns:p14="http://schemas.microsoft.com/office/powerpoint/2010/main" val="140859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15EBF4-07BD-8E49-92C6-FE53D8C64376}" type="slidenum">
              <a:rPr lang="en-GB"/>
              <a:pPr>
                <a:defRPr/>
              </a:pPr>
              <a:t>‹#›</a:t>
            </a:fld>
            <a:endParaRPr lang="en-GB"/>
          </a:p>
        </p:txBody>
      </p:sp>
    </p:spTree>
    <p:extLst>
      <p:ext uri="{BB962C8B-B14F-4D97-AF65-F5344CB8AC3E}">
        <p14:creationId xmlns:p14="http://schemas.microsoft.com/office/powerpoint/2010/main" val="10214552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15EBF4-07BD-8E49-92C6-FE53D8C64376}" type="slidenum">
              <a:rPr lang="en-GB"/>
              <a:pPr>
                <a:defRPr/>
              </a:pPr>
              <a:t>16</a:t>
            </a:fld>
            <a:endParaRPr lang="en-GB"/>
          </a:p>
        </p:txBody>
      </p:sp>
    </p:spTree>
    <p:extLst>
      <p:ext uri="{BB962C8B-B14F-4D97-AF65-F5344CB8AC3E}">
        <p14:creationId xmlns:p14="http://schemas.microsoft.com/office/powerpoint/2010/main" val="373010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0E8B8A5-1175-3B40-BD11-393CB425F046}" type="slidenum">
              <a:rPr lang="en-GB" sz="1200"/>
              <a:pPr/>
              <a:t>17</a:t>
            </a:fld>
            <a:endParaRPr lang="en-GB"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05104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897F47B-9E8C-8B44-8CAD-BA0FCB1C8598}" type="slidenum">
              <a:rPr lang="en-GB" sz="1200"/>
              <a:pPr/>
              <a:t>18</a:t>
            </a:fld>
            <a:endParaRPr lang="en-GB" sz="1200"/>
          </a:p>
        </p:txBody>
      </p:sp>
      <p:sp>
        <p:nvSpPr>
          <p:cNvPr id="57346" name="Rectangle 2"/>
          <p:cNvSpPr>
            <a:spLocks noGrp="1" noRot="1" noChangeAspect="1" noChangeArrowheads="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53648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19</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010986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20</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901356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21</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41704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6476833-C748-C545-AB13-89BF5FF850DD}" type="slidenum">
              <a:rPr lang="it-IT" sz="1200"/>
              <a:pPr/>
              <a:t>28</a:t>
            </a:fld>
            <a:endParaRPr lang="it-IT" sz="1200"/>
          </a:p>
        </p:txBody>
      </p:sp>
      <p:sp>
        <p:nvSpPr>
          <p:cNvPr id="74755" name="Text Box 2"/>
          <p:cNvSpPr>
            <a:spLocks noGrp="1" noRot="1" noChangeAspect="1" noChangeArrowheads="1" noTextEdit="1"/>
          </p:cNvSpPr>
          <p:nvPr>
            <p:ph type="sldImg"/>
          </p:nvPr>
        </p:nvSpPr>
        <p:spPr>
          <a:xfrm>
            <a:off x="1141413" y="685800"/>
            <a:ext cx="4572000" cy="3429000"/>
          </a:xfrm>
          <a:ln/>
        </p:spPr>
      </p:sp>
      <p:sp>
        <p:nvSpPr>
          <p:cNvPr id="74756" name="Text Box 3"/>
          <p:cNvSpPr>
            <a:spLocks noGrp="1" noChangeArrowheads="1"/>
          </p:cNvSpPr>
          <p:nvPr>
            <p:ph type="body" idx="1"/>
          </p:nvPr>
        </p:nvSpPr>
        <p:spPr>
          <a:xfrm>
            <a:off x="912814" y="4343401"/>
            <a:ext cx="5030787" cy="4116388"/>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it-IT">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467AA-62D7-F14B-869A-C5BA388D7327}" type="slidenum">
              <a:rPr lang="en-GB"/>
              <a:pPr/>
              <a:t>29</a:t>
            </a:fld>
            <a:endParaRPr lang="en-GB"/>
          </a:p>
        </p:txBody>
      </p:sp>
      <p:sp>
        <p:nvSpPr>
          <p:cNvPr id="134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6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8811635-BD55-B449-9EA3-5C3122EE22D6}" type="slidenum">
              <a:rPr lang="it-IT" sz="1200"/>
              <a:pPr/>
              <a:t>32</a:t>
            </a:fld>
            <a:endParaRPr lang="it-IT" sz="1200"/>
          </a:p>
        </p:txBody>
      </p:sp>
      <p:sp>
        <p:nvSpPr>
          <p:cNvPr id="37890" name="Rectangle 1026"/>
          <p:cNvSpPr>
            <a:spLocks noGrp="1" noRot="1" noChangeAspect="1" noChangeArrowheads="1" noTextEdit="1"/>
          </p:cNvSpPr>
          <p:nvPr>
            <p:ph type="sldImg"/>
          </p:nvPr>
        </p:nvSpPr>
        <p:spPr>
          <a:solidFill>
            <a:srgbClr val="FFFFFF"/>
          </a:solidFill>
          <a:ln/>
        </p:spPr>
      </p:sp>
      <p:sp>
        <p:nvSpPr>
          <p:cNvPr id="37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A569567-C1BA-DF4B-834E-4CE5359D6345}" type="slidenum">
              <a:rPr lang="it-IT" sz="1200"/>
              <a:pPr/>
              <a:t>33</a:t>
            </a:fld>
            <a:endParaRPr lang="it-IT" sz="1200"/>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B9639A-5A14-5C4B-B0C4-A590D918EDB5}" type="slidenum">
              <a:rPr lang="en-GB" sz="1200"/>
              <a:pPr/>
              <a:t>38</a:t>
            </a:fld>
            <a:endParaRPr lang="en-GB"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egnaposto immagine diapositiva 1"/>
          <p:cNvSpPr>
            <a:spLocks noGrp="1" noRot="1" noChangeAspect="1"/>
          </p:cNvSpPr>
          <p:nvPr>
            <p:ph type="sldImg"/>
          </p:nvPr>
        </p:nvSpPr>
        <p:spPr>
          <a:ln/>
        </p:spPr>
      </p:sp>
      <p:sp>
        <p:nvSpPr>
          <p:cNvPr id="90114" name="Segnaposto note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
        <p:nvSpPr>
          <p:cNvPr id="90115"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B90708-6964-F646-9F8C-6C3B48198606}" type="slidenum">
              <a:rPr lang="en-GB" sz="1200"/>
              <a:pPr/>
              <a:t>40</a:t>
            </a:fld>
            <a:endParaRPr lang="en-GB" sz="1200"/>
          </a:p>
        </p:txBody>
      </p:sp>
    </p:spTree>
    <p:extLst>
      <p:ext uri="{BB962C8B-B14F-4D97-AF65-F5344CB8AC3E}">
        <p14:creationId xmlns:p14="http://schemas.microsoft.com/office/powerpoint/2010/main" val="264547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2FEA402-12DF-B24D-835E-7B3D1189E500}" type="slidenum">
              <a:rPr lang="en-GB" sz="1200"/>
              <a:pPr/>
              <a:t>45</a:t>
            </a:fld>
            <a:endParaRPr lang="en-GB"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0111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4D8160C-182A-0F40-9288-1DB7D24C8C39}" type="slidenum">
              <a:rPr lang="en-GB" sz="1200"/>
              <a:pPr/>
              <a:t>4</a:t>
            </a:fld>
            <a:endParaRPr lang="en-GB" sz="1200"/>
          </a:p>
        </p:txBody>
      </p:sp>
      <p:sp>
        <p:nvSpPr>
          <p:cNvPr id="61442" name="Rectangle 2"/>
          <p:cNvSpPr>
            <a:spLocks noGrp="1" noRot="1" noChangeAspect="1" noChangeArrowheads="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7</a:t>
            </a:fld>
            <a:endParaRPr lang="en-GB"/>
          </a:p>
        </p:txBody>
      </p:sp>
    </p:spTree>
    <p:extLst>
      <p:ext uri="{BB962C8B-B14F-4D97-AF65-F5344CB8AC3E}">
        <p14:creationId xmlns:p14="http://schemas.microsoft.com/office/powerpoint/2010/main" val="279545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8</a:t>
            </a:fld>
            <a:endParaRPr lang="en-GB"/>
          </a:p>
        </p:txBody>
      </p:sp>
    </p:spTree>
    <p:extLst>
      <p:ext uri="{BB962C8B-B14F-4D97-AF65-F5344CB8AC3E}">
        <p14:creationId xmlns:p14="http://schemas.microsoft.com/office/powerpoint/2010/main" val="3328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9</a:t>
            </a:fld>
            <a:endParaRPr lang="en-GB"/>
          </a:p>
        </p:txBody>
      </p:sp>
    </p:spTree>
    <p:extLst>
      <p:ext uri="{BB962C8B-B14F-4D97-AF65-F5344CB8AC3E}">
        <p14:creationId xmlns:p14="http://schemas.microsoft.com/office/powerpoint/2010/main" val="403749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11</a:t>
            </a:fld>
            <a:endParaRPr lang="en-GB"/>
          </a:p>
        </p:txBody>
      </p:sp>
    </p:spTree>
    <p:extLst>
      <p:ext uri="{BB962C8B-B14F-4D97-AF65-F5344CB8AC3E}">
        <p14:creationId xmlns:p14="http://schemas.microsoft.com/office/powerpoint/2010/main" val="345073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578F37-57AB-AE49-AF8A-5CE902039303}" type="slidenum">
              <a:rPr lang="it-IT" sz="1200"/>
              <a:pPr/>
              <a:t>14</a:t>
            </a:fld>
            <a:endParaRPr lang="it-IT" sz="1200"/>
          </a:p>
        </p:txBody>
      </p:sp>
      <p:sp>
        <p:nvSpPr>
          <p:cNvPr id="26626" name="Rectangle 1026"/>
          <p:cNvSpPr>
            <a:spLocks noGrp="1" noRot="1" noChangeAspect="1" noChangeArrowheads="1"/>
          </p:cNvSpPr>
          <p:nvPr>
            <p:ph type="sldImg"/>
          </p:nvPr>
        </p:nvSpPr>
        <p:spPr>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77202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85B1BD-55FC-C54A-B7B4-CA1D001FB40C}" type="slidenum">
              <a:rPr lang="it-IT" sz="1200"/>
              <a:pPr/>
              <a:t>15</a:t>
            </a:fld>
            <a:endParaRPr lang="it-IT" sz="1200"/>
          </a:p>
        </p:txBody>
      </p:sp>
      <p:sp>
        <p:nvSpPr>
          <p:cNvPr id="28674" name="Rectangle 1026"/>
          <p:cNvSpPr>
            <a:spLocks noGrp="1" noRot="1" noChangeAspect="1" noChangeArrowheads="1"/>
          </p:cNvSpPr>
          <p:nvPr>
            <p:ph type="sldImg"/>
          </p:nvPr>
        </p:nvSpPr>
        <p:spPr>
          <a:solidFill>
            <a:srgbClr val="FFFFFF"/>
          </a:solidFill>
          <a:ln/>
        </p:spPr>
      </p:sp>
      <p:sp>
        <p:nvSpPr>
          <p:cNvPr id="28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0716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82796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5894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289588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35860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98906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42107" y="1828800"/>
            <a:ext cx="3361295" cy="838200"/>
          </a:xfrm>
        </p:spPr>
        <p:txBody>
          <a:bodyPr anchor="b">
            <a:normAutofit/>
          </a:bodyPr>
          <a:lstStyle>
            <a:lvl1pPr marL="0" indent="0" latinLnBrk="0">
              <a:spcBef>
                <a:spcPts val="0"/>
              </a:spcBef>
              <a:buNone/>
              <a:defRPr lang="fr-FR" sz="2600" b="0" cap="all" baseline="0"/>
            </a:lvl1pPr>
            <a:lvl2pPr marL="457063" indent="0" latinLnBrk="0">
              <a:buNone/>
              <a:defRPr lang="fr-FR" sz="1999" b="1"/>
            </a:lvl2pPr>
            <a:lvl3pPr marL="914126" indent="0" latinLnBrk="0">
              <a:buNone/>
              <a:defRPr lang="fr-FR" sz="1799" b="1"/>
            </a:lvl3pPr>
            <a:lvl4pPr marL="1371189" indent="0" latinLnBrk="0">
              <a:buNone/>
              <a:defRPr lang="fr-FR" sz="1600" b="1"/>
            </a:lvl4pPr>
            <a:lvl5pPr marL="1828251" indent="0" latinLnBrk="0">
              <a:buNone/>
              <a:defRPr lang="fr-FR" sz="1600" b="1"/>
            </a:lvl5pPr>
            <a:lvl6pPr marL="2285314" indent="0" latinLnBrk="0">
              <a:buNone/>
              <a:defRPr lang="fr-FR" sz="1600" b="1"/>
            </a:lvl6pPr>
            <a:lvl7pPr marL="2742377" indent="0" latinLnBrk="0">
              <a:buNone/>
              <a:defRPr lang="fr-FR" sz="1600" b="1"/>
            </a:lvl7pPr>
            <a:lvl8pPr marL="3199440" indent="0" latinLnBrk="0">
              <a:buNone/>
              <a:defRPr lang="fr-FR" sz="1600" b="1"/>
            </a:lvl8pPr>
            <a:lvl9pPr marL="3656503" indent="0" latinLnBrk="0">
              <a:buNone/>
              <a:defRPr lang="fr-F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142107" y="2743200"/>
            <a:ext cx="3361295" cy="3276600"/>
          </a:xfrm>
        </p:spPr>
        <p:txBody>
          <a:bodyPr/>
          <a:lstStyle>
            <a:lvl1pPr latinLnBrk="0">
              <a:defRPr lang="fr-FR" sz="2399"/>
            </a:lvl1pPr>
            <a:lvl2pPr latinLnBrk="0">
              <a:defRPr lang="fr-FR" sz="2200"/>
            </a:lvl2pPr>
            <a:lvl3pPr latinLnBrk="0">
              <a:defRPr lang="fr-FR" sz="1799"/>
            </a:lvl3pPr>
            <a:lvl4pPr latinLnBrk="0">
              <a:defRPr lang="fr-FR" sz="1600"/>
            </a:lvl4pPr>
            <a:lvl5pPr latinLnBrk="0">
              <a:defRPr lang="fr-FR" sz="1600"/>
            </a:lvl5pPr>
            <a:lvl6pPr latinLnBrk="0">
              <a:defRPr lang="fr-FR" sz="1600"/>
            </a:lvl6pPr>
            <a:lvl7pPr latinLnBrk="0">
              <a:defRPr lang="fr-FR" sz="1600"/>
            </a:lvl7pPr>
            <a:lvl8pPr latinLnBrk="0">
              <a:defRPr lang="fr-FR" sz="1600"/>
            </a:lvl8pPr>
            <a:lvl9pPr latinLnBrk="0">
              <a:defRPr lang="fr-F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4640598" y="1828800"/>
            <a:ext cx="3361295" cy="838200"/>
          </a:xfrm>
        </p:spPr>
        <p:txBody>
          <a:bodyPr anchor="b">
            <a:normAutofit/>
          </a:bodyPr>
          <a:lstStyle>
            <a:lvl1pPr marL="0" indent="0" latinLnBrk="0">
              <a:spcBef>
                <a:spcPts val="0"/>
              </a:spcBef>
              <a:buNone/>
              <a:defRPr lang="fr-FR" sz="2600" b="0" cap="all" baseline="0"/>
            </a:lvl1pPr>
            <a:lvl2pPr marL="457063" indent="0" latinLnBrk="0">
              <a:buNone/>
              <a:defRPr lang="fr-FR" sz="1999" b="1"/>
            </a:lvl2pPr>
            <a:lvl3pPr marL="914126" indent="0" latinLnBrk="0">
              <a:buNone/>
              <a:defRPr lang="fr-FR" sz="1799" b="1"/>
            </a:lvl3pPr>
            <a:lvl4pPr marL="1371189" indent="0" latinLnBrk="0">
              <a:buNone/>
              <a:defRPr lang="fr-FR" sz="1600" b="1"/>
            </a:lvl4pPr>
            <a:lvl5pPr marL="1828251" indent="0" latinLnBrk="0">
              <a:buNone/>
              <a:defRPr lang="fr-FR" sz="1600" b="1"/>
            </a:lvl5pPr>
            <a:lvl6pPr marL="2285314" indent="0" latinLnBrk="0">
              <a:buNone/>
              <a:defRPr lang="fr-FR" sz="1600" b="1"/>
            </a:lvl6pPr>
            <a:lvl7pPr marL="2742377" indent="0" latinLnBrk="0">
              <a:buNone/>
              <a:defRPr lang="fr-FR" sz="1600" b="1"/>
            </a:lvl7pPr>
            <a:lvl8pPr marL="3199440" indent="0" latinLnBrk="0">
              <a:buNone/>
              <a:defRPr lang="fr-FR" sz="1600" b="1"/>
            </a:lvl8pPr>
            <a:lvl9pPr marL="3656503" indent="0" latinLnBrk="0">
              <a:buNone/>
              <a:defRPr lang="fr-F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0598" y="2743200"/>
            <a:ext cx="3361295" cy="3276600"/>
          </a:xfrm>
        </p:spPr>
        <p:txBody>
          <a:bodyPr/>
          <a:lstStyle>
            <a:lvl1pPr latinLnBrk="0">
              <a:defRPr lang="fr-FR" sz="2399"/>
            </a:lvl1pPr>
            <a:lvl2pPr latinLnBrk="0">
              <a:defRPr lang="fr-FR" sz="2200"/>
            </a:lvl2pPr>
            <a:lvl3pPr latinLnBrk="0">
              <a:defRPr lang="fr-FR" sz="1799"/>
            </a:lvl3pPr>
            <a:lvl4pPr latinLnBrk="0">
              <a:defRPr lang="fr-FR" sz="1600"/>
            </a:lvl4pPr>
            <a:lvl5pPr latinLnBrk="0">
              <a:defRPr lang="fr-FR" sz="1600"/>
            </a:lvl5pPr>
            <a:lvl6pPr latinLnBrk="0">
              <a:defRPr lang="fr-FR" sz="1600"/>
            </a:lvl6pPr>
            <a:lvl7pPr latinLnBrk="0">
              <a:defRPr lang="fr-FR" sz="1600"/>
            </a:lvl7pPr>
            <a:lvl8pPr latinLnBrk="0">
              <a:defRPr lang="fr-FR" sz="1600"/>
            </a:lvl8pPr>
            <a:lvl9pPr latinLnBrk="0">
              <a:defRPr lang="fr-F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9"/>
          <p:cNvSpPr>
            <a:spLocks noGrp="1"/>
          </p:cNvSpPr>
          <p:nvPr>
            <p:ph type="title"/>
          </p:nvPr>
        </p:nvSpPr>
        <p:spPr/>
        <p:txBody>
          <a:bodyPr/>
          <a:lstStyle/>
          <a:p>
            <a:r>
              <a:rPr lang="fr-FR"/>
              <a:t>Cliquez pour modifier le style du titre</a:t>
            </a:r>
            <a:endParaRPr lang="fr-FR" dirty="0"/>
          </a:p>
        </p:txBody>
      </p:sp>
      <p:sp>
        <p:nvSpPr>
          <p:cNvPr id="7" name="Espace réservé de la date 6"/>
          <p:cNvSpPr>
            <a:spLocks noGrp="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
        <p:nvSpPr>
          <p:cNvPr id="8" name="Espace réservé du pied de page 7"/>
          <p:cNvSpPr>
            <a:spLocks noGrp="1"/>
          </p:cNvSpPr>
          <p:nvPr>
            <p:ph type="ftr" sz="quarter" idx="11"/>
          </p:nvPr>
        </p:nvSpPr>
        <p:spPr>
          <a:xfrm>
            <a:off x="36513" y="6570663"/>
            <a:ext cx="5084762" cy="250825"/>
          </a:xfrm>
          <a:prstGeom prst="rect">
            <a:avLst/>
          </a:prstGeom>
        </p:spPr>
        <p:txBody>
          <a:bodyPr/>
          <a:lstStyle>
            <a:lvl1pPr>
              <a:defRPr>
                <a:latin typeface="Times" pitchFamily="-106" charset="0"/>
                <a:ea typeface="+mn-ea"/>
                <a:cs typeface="+mn-cs"/>
              </a:defRPr>
            </a:lvl1pPr>
          </a:lstStyle>
          <a:p>
            <a:pPr>
              <a:defRPr/>
            </a:pPr>
            <a:endParaRPr lang="en-US"/>
          </a:p>
        </p:txBody>
      </p:sp>
      <p:sp>
        <p:nvSpPr>
          <p:cNvPr id="9" name="Espace réservé du numéro de diapositive 8"/>
          <p:cNvSpPr>
            <a:spLocks noGrp="1"/>
          </p:cNvSpPr>
          <p:nvPr>
            <p:ph type="sldNum" sz="quarter" idx="12"/>
          </p:nvPr>
        </p:nvSpPr>
        <p:spPr>
          <a:xfrm>
            <a:off x="8466138" y="6570663"/>
            <a:ext cx="641350" cy="2508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DBAEF8C-DA7A-0149-98E0-6D69E2F44139}" type="slidenum">
              <a:rPr lang="en-US"/>
              <a:pPr>
                <a:defRPr/>
              </a:pPr>
              <a:t>‹#›</a:t>
            </a:fld>
            <a:endParaRPr lang="en-US"/>
          </a:p>
        </p:txBody>
      </p:sp>
    </p:spTree>
    <p:extLst>
      <p:ext uri="{BB962C8B-B14F-4D97-AF65-F5344CB8AC3E}">
        <p14:creationId xmlns:p14="http://schemas.microsoft.com/office/powerpoint/2010/main" val="167386392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8200" cy="8255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92100" y="2006600"/>
            <a:ext cx="8674100" cy="45847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59489" y="2793122"/>
            <a:ext cx="8625021" cy="701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Times New Roman"/>
                <a:cs typeface="Times New Roman"/>
              </a:defRPr>
            </a:lvl1pPr>
          </a:lstStyle>
          <a:p>
            <a:pPr marL="12700">
              <a:lnSpc>
                <a:spcPct val="100000"/>
              </a:lnSpc>
            </a:pPr>
            <a:r>
              <a:rPr lang="pt" dirty="0"/>
              <a:t>Centro Brasileiro de Pesquisa Fisica, Rio de Janeiro, May 2nd, 2019</a:t>
            </a: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FFC26A4-2EEF-B140-9A98-50749BB236E6}" type="datetime1">
              <a:t>07/06/19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603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30623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99927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79177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56243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93270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48756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166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06494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2" name="Rectangle 4"/>
          <p:cNvSpPr>
            <a:spLocks noGrp="1" noChangeArrowheads="1"/>
          </p:cNvSpPr>
          <p:nvPr>
            <p:ph type="dt" sz="half" idx="2"/>
          </p:nvPr>
        </p:nvSpPr>
        <p:spPr bwMode="auto">
          <a:xfrm>
            <a:off x="0" y="6553200"/>
            <a:ext cx="670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it-IT"/>
              <a:t>Aperitivo Scientifico, Dip. di Fisica e Astronomia, Università di Bologna, 07/06/2019</a:t>
            </a:r>
            <a:endParaRPr lang="en-US"/>
          </a:p>
        </p:txBody>
      </p:sp>
      <p:pic>
        <p:nvPicPr>
          <p:cNvPr id="1029"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1600" y="0"/>
            <a:ext cx="1828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WordArt 16"/>
          <p:cNvSpPr>
            <a:spLocks noChangeArrowheads="1" noChangeShapeType="1" noTextEdit="1"/>
          </p:cNvSpPr>
          <p:nvPr/>
        </p:nvSpPr>
        <p:spPr bwMode="auto">
          <a:xfrm>
            <a:off x="6629400" y="152400"/>
            <a:ext cx="2362200" cy="457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it-IT" sz="3600" b="1" kern="10" normalizeH="1">
                <a:ln w="9525">
                  <a:round/>
                  <a:headEnd/>
                  <a:tailEnd/>
                </a:ln>
                <a:solidFill>
                  <a:srgbClr val="FF0000">
                    <a:alpha val="98038"/>
                  </a:srgbClr>
                </a:solidFill>
                <a:latin typeface="Times New Roman"/>
                <a:ea typeface="Times New Roman"/>
                <a:cs typeface="Times New Roman"/>
              </a:rPr>
              <a:t>PLASMON X</a:t>
            </a:r>
          </a:p>
        </p:txBody>
      </p:sp>
      <p:pic>
        <p:nvPicPr>
          <p:cNvPr id="1032"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62400" y="0"/>
            <a:ext cx="1600200" cy="584200"/>
          </a:xfrm>
          <a:prstGeom prst="rect">
            <a:avLst/>
          </a:prstGeom>
          <a:noFill/>
          <a:ln w="9525">
            <a:solidFill>
              <a:srgbClr val="E80000"/>
            </a:solidFill>
            <a:miter lim="800000"/>
            <a:headEnd/>
            <a:tailEnd/>
          </a:ln>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92501" r:id="rId1"/>
    <p:sldLayoutId id="2147492502" r:id="rId2"/>
    <p:sldLayoutId id="2147492503" r:id="rId3"/>
    <p:sldLayoutId id="2147492504" r:id="rId4"/>
    <p:sldLayoutId id="2147492505" r:id="rId5"/>
    <p:sldLayoutId id="2147492506" r:id="rId6"/>
    <p:sldLayoutId id="2147492507" r:id="rId7"/>
    <p:sldLayoutId id="2147492508" r:id="rId8"/>
    <p:sldLayoutId id="2147492509" r:id="rId9"/>
    <p:sldLayoutId id="2147492510" r:id="rId10"/>
    <p:sldLayoutId id="2147492511" r:id="rId11"/>
    <p:sldLayoutId id="2147492512" r:id="rId12"/>
    <p:sldLayoutId id="2147492513" r:id="rId13"/>
    <p:sldLayoutId id="2147492516" r:id="rId14"/>
    <p:sldLayoutId id="2147492517" r:id="rId15"/>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uca.serafini@mi.infn.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3.jpe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0.png"/><Relationship Id="rId5" Type="http://schemas.openxmlformats.org/officeDocument/2006/relationships/image" Target="../media/image6.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9.xml"/><Relationship Id="rId7" Type="http://schemas.openxmlformats.org/officeDocument/2006/relationships/image" Target="../media/image27.emf"/><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9.emf"/><Relationship Id="rId5" Type="http://schemas.openxmlformats.org/officeDocument/2006/relationships/image" Target="../media/image22.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8.emf"/></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oleObject" Target="../embeddings/oleObject10.bin"/><Relationship Id="rId18" Type="http://schemas.openxmlformats.org/officeDocument/2006/relationships/image" Target="../media/image36.emf"/><Relationship Id="rId3" Type="http://schemas.openxmlformats.org/officeDocument/2006/relationships/notesSlide" Target="../notesSlides/notesSlide10.xml"/><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33.emf"/><Relationship Id="rId17"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35.emf"/><Relationship Id="rId20" Type="http://schemas.openxmlformats.org/officeDocument/2006/relationships/image" Target="../media/image37.emf"/><Relationship Id="rId1" Type="http://schemas.openxmlformats.org/officeDocument/2006/relationships/vmlDrawing" Target="../drawings/vmlDrawing4.vml"/><Relationship Id="rId6" Type="http://schemas.openxmlformats.org/officeDocument/2006/relationships/image" Target="../media/image39.emf"/><Relationship Id="rId11" Type="http://schemas.openxmlformats.org/officeDocument/2006/relationships/oleObject" Target="../embeddings/oleObject9.bin"/><Relationship Id="rId5" Type="http://schemas.openxmlformats.org/officeDocument/2006/relationships/image" Target="../media/image30.emf"/><Relationship Id="rId15" Type="http://schemas.openxmlformats.org/officeDocument/2006/relationships/oleObject" Target="../embeddings/oleObject11.bin"/><Relationship Id="rId23" Type="http://schemas.openxmlformats.org/officeDocument/2006/relationships/image" Target="../media/image40.png"/><Relationship Id="rId10" Type="http://schemas.openxmlformats.org/officeDocument/2006/relationships/image" Target="../media/image32.emf"/><Relationship Id="rId19" Type="http://schemas.openxmlformats.org/officeDocument/2006/relationships/oleObject" Target="../embeddings/oleObject13.bin"/><Relationship Id="rId4" Type="http://schemas.openxmlformats.org/officeDocument/2006/relationships/oleObject" Target="../embeddings/oleObject6.bin"/><Relationship Id="rId9" Type="http://schemas.openxmlformats.org/officeDocument/2006/relationships/oleObject" Target="../embeddings/oleObject8.bin"/><Relationship Id="rId14" Type="http://schemas.openxmlformats.org/officeDocument/2006/relationships/image" Target="../media/image34.emf"/><Relationship Id="rId22" Type="http://schemas.openxmlformats.org/officeDocument/2006/relationships/image" Target="../media/image38.emf"/></Relationships>
</file>

<file path=ppt/slides/_rels/slide17.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oleObject" Target="../embeddings/oleObject19.bin"/><Relationship Id="rId18" Type="http://schemas.openxmlformats.org/officeDocument/2006/relationships/image" Target="../media/image47.emf"/><Relationship Id="rId3" Type="http://schemas.openxmlformats.org/officeDocument/2006/relationships/notesSlide" Target="../notesSlides/notesSlide11.xml"/><Relationship Id="rId7" Type="http://schemas.openxmlformats.org/officeDocument/2006/relationships/oleObject" Target="../embeddings/oleObject16.bin"/><Relationship Id="rId12" Type="http://schemas.openxmlformats.org/officeDocument/2006/relationships/image" Target="../media/image44.emf"/><Relationship Id="rId17" Type="http://schemas.openxmlformats.org/officeDocument/2006/relationships/oleObject" Target="../embeddings/oleObject21.bin"/><Relationship Id="rId2" Type="http://schemas.openxmlformats.org/officeDocument/2006/relationships/slideLayout" Target="../slideLayouts/slideLayout6.xml"/><Relationship Id="rId16" Type="http://schemas.openxmlformats.org/officeDocument/2006/relationships/image" Target="../media/image46.emf"/><Relationship Id="rId1" Type="http://schemas.openxmlformats.org/officeDocument/2006/relationships/vmlDrawing" Target="../drawings/vmlDrawing5.vml"/><Relationship Id="rId6" Type="http://schemas.openxmlformats.org/officeDocument/2006/relationships/image" Target="../media/image41.e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43.emf"/><Relationship Id="rId19" Type="http://schemas.openxmlformats.org/officeDocument/2006/relationships/image" Target="../media/image48.emf"/><Relationship Id="rId4" Type="http://schemas.openxmlformats.org/officeDocument/2006/relationships/image" Target="../media/image6.png"/><Relationship Id="rId9" Type="http://schemas.openxmlformats.org/officeDocument/2006/relationships/oleObject" Target="../embeddings/oleObject17.bin"/><Relationship Id="rId1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6.png"/><Relationship Id="rId7"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6.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53.emf"/><Relationship Id="rId5" Type="http://schemas.openxmlformats.org/officeDocument/2006/relationships/image" Target="../media/image1020.png"/><Relationship Id="rId10" Type="http://schemas.openxmlformats.org/officeDocument/2006/relationships/image" Target="../media/image1070.png"/><Relationship Id="rId4" Type="http://schemas.openxmlformats.org/officeDocument/2006/relationships/image" Target="../media/image1010.png"/><Relationship Id="rId9"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6.png"/><Relationship Id="rId7"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0.png"/><Relationship Id="rId10" Type="http://schemas.openxmlformats.org/officeDocument/2006/relationships/image" Target="../media/image54.emf"/><Relationship Id="rId4" Type="http://schemas.openxmlformats.org/officeDocument/2006/relationships/image" Target="../media/image1010.png"/><Relationship Id="rId9"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8.tif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6.xml"/><Relationship Id="rId7"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2.emf"/><Relationship Id="rId5" Type="http://schemas.openxmlformats.org/officeDocument/2006/relationships/oleObject" Target="../embeddings/oleObject22.bin"/><Relationship Id="rId4" Type="http://schemas.openxmlformats.org/officeDocument/2006/relationships/image" Target="../media/image63.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4.xml"/><Relationship Id="rId7" Type="http://schemas.openxmlformats.org/officeDocument/2006/relationships/image" Target="../media/image86.jpeg"/><Relationship Id="rId12" Type="http://schemas.openxmlformats.org/officeDocument/2006/relationships/image" Target="../media/image89.png"/><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image" Target="../media/image85.png"/><Relationship Id="rId11" Type="http://schemas.openxmlformats.org/officeDocument/2006/relationships/image" Target="../media/image83.emf"/><Relationship Id="rId5" Type="http://schemas.openxmlformats.org/officeDocument/2006/relationships/image" Target="../media/image84.png"/><Relationship Id="rId10" Type="http://schemas.openxmlformats.org/officeDocument/2006/relationships/oleObject" Target="../embeddings/oleObject23.bin"/><Relationship Id="rId4" Type="http://schemas.openxmlformats.org/officeDocument/2006/relationships/notesSlide" Target="../notesSlides/notesSlide22.xml"/><Relationship Id="rId9"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45.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6.png"/><Relationship Id="rId3" Type="http://schemas.openxmlformats.org/officeDocument/2006/relationships/notesSlide" Target="../notesSlides/notesSlide23.xml"/><Relationship Id="rId7" Type="http://schemas.openxmlformats.org/officeDocument/2006/relationships/oleObject" Target="../embeddings/oleObject25.bin"/><Relationship Id="rId12" Type="http://schemas.openxmlformats.org/officeDocument/2006/relationships/image" Target="../media/image97.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4.e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image" Target="../media/image98.emf"/><Relationship Id="rId10" Type="http://schemas.openxmlformats.org/officeDocument/2006/relationships/image" Target="../media/image96.emf"/><Relationship Id="rId4" Type="http://schemas.openxmlformats.org/officeDocument/2006/relationships/image" Target="../media/image99.png"/><Relationship Id="rId9" Type="http://schemas.openxmlformats.org/officeDocument/2006/relationships/oleObject" Target="../embeddings/oleObject26.bin"/><Relationship Id="rId14" Type="http://schemas.openxmlformats.org/officeDocument/2006/relationships/oleObject" Target="../embeddings/oleObject28.bin"/></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30469" y="116632"/>
            <a:ext cx="8806027" cy="1008112"/>
          </a:xfrm>
        </p:spPr>
        <p:txBody>
          <a:bodyPr/>
          <a:lstStyle/>
          <a:p>
            <a:r>
              <a:rPr lang="en" sz="2800" b="1"/>
              <a:t>Proposal of a compact Inverse Compton X-ray</a:t>
            </a:r>
            <a:br>
              <a:rPr lang="en" sz="2800" b="1"/>
            </a:br>
            <a:r>
              <a:rPr lang="en" sz="2800" b="1"/>
              <a:t>Source for advanced radiological imaging</a:t>
            </a:r>
            <a:endParaRPr lang="en-US" sz="2800" b="1" i="1">
              <a:solidFill>
                <a:srgbClr val="FF0000"/>
              </a:solidFill>
              <a:latin typeface="Helvetica" charset="0"/>
              <a:ea typeface="ＭＳ Ｐゴシック" charset="0"/>
              <a:cs typeface="ＭＳ Ｐゴシック" charset="0"/>
            </a:endParaRPr>
          </a:p>
        </p:txBody>
      </p:sp>
      <p:sp>
        <p:nvSpPr>
          <p:cNvPr id="30724" name="Rectangle 13"/>
          <p:cNvSpPr>
            <a:spLocks noChangeArrowheads="1"/>
          </p:cNvSpPr>
          <p:nvPr/>
        </p:nvSpPr>
        <p:spPr bwMode="auto">
          <a:xfrm>
            <a:off x="72008" y="2996952"/>
            <a:ext cx="9036496"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Overview of Compton Sources (ICS) and Applications</a:t>
            </a:r>
          </a:p>
          <a:p>
            <a:pPr marL="342900" indent="-342900" eaLnBrk="1" hangingPunct="1">
              <a:lnSpc>
                <a:spcPct val="120000"/>
              </a:lnSpc>
              <a:spcBef>
                <a:spcPct val="20000"/>
              </a:spcBef>
              <a:buFont typeface="Arial" charset="0"/>
              <a:buChar char="•"/>
            </a:pPr>
            <a:r>
              <a:rPr lang="en-US" b="1"/>
              <a:t>Paradigms for Compton Sources (Linac – based,   Storage ring – based,   Energy Recovery Linac – based,  Linac+FEL – based)</a:t>
            </a:r>
          </a:p>
          <a:p>
            <a:pPr marL="342900" indent="-342900" eaLnBrk="1" hangingPunct="1">
              <a:lnSpc>
                <a:spcPct val="120000"/>
              </a:lnSpc>
              <a:spcBef>
                <a:spcPct val="20000"/>
              </a:spcBef>
              <a:buFont typeface="Arial" charset="0"/>
              <a:buChar char="•"/>
            </a:pPr>
            <a:r>
              <a:rPr lang="en-US" b="1">
                <a:solidFill>
                  <a:srgbClr val="0000FF"/>
                </a:solidFill>
              </a:rPr>
              <a:t>Brilliance Chart (ICS, bremsstrahlung, FELs, Light Sources, etc)</a:t>
            </a:r>
          </a:p>
          <a:p>
            <a:pPr marL="342900" indent="-342900" eaLnBrk="1" hangingPunct="1">
              <a:lnSpc>
                <a:spcPct val="120000"/>
              </a:lnSpc>
              <a:spcBef>
                <a:spcPct val="20000"/>
              </a:spcBef>
              <a:buFont typeface="Arial" charset="0"/>
              <a:buChar char="•"/>
            </a:pPr>
            <a:r>
              <a:rPr lang="en-US" b="1">
                <a:solidFill>
                  <a:srgbClr val="C00000"/>
                </a:solidFill>
              </a:rPr>
              <a:t>STAR @ UniCal</a:t>
            </a:r>
          </a:p>
          <a:p>
            <a:pPr marL="342900" indent="-342900" eaLnBrk="1" hangingPunct="1">
              <a:lnSpc>
                <a:spcPct val="120000"/>
              </a:lnSpc>
              <a:spcBef>
                <a:spcPct val="20000"/>
              </a:spcBef>
              <a:buFont typeface="Arial" charset="0"/>
              <a:buChar char="•"/>
            </a:pPr>
            <a:r>
              <a:rPr lang="en-US" b="1">
                <a:solidFill>
                  <a:srgbClr val="FF6600"/>
                </a:solidFill>
              </a:rPr>
              <a:t>BoCXS for Bologna metropolitan area</a:t>
            </a: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Text Box 4"/>
          <p:cNvSpPr txBox="1">
            <a:spLocks noChangeArrowheads="1"/>
          </p:cNvSpPr>
          <p:nvPr/>
        </p:nvSpPr>
        <p:spPr bwMode="auto">
          <a:xfrm>
            <a:off x="230469" y="1124744"/>
            <a:ext cx="864096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a:t>
            </a:r>
          </a:p>
          <a:p>
            <a:pPr algn="ctr"/>
            <a:r>
              <a:rPr lang="en-US" sz="1800" i="1">
                <a:hlinkClick r:id="rId4"/>
              </a:rPr>
              <a:t>luca.serafini@mi.infn.it</a:t>
            </a:r>
            <a:endParaRPr lang="en-US" sz="1800" i="1"/>
          </a:p>
          <a:p>
            <a:pPr algn="ctr"/>
            <a:r>
              <a:rPr lang="en-US" sz="1800" i="1" u="sng"/>
              <a:t>Massimo Placidi </a:t>
            </a:r>
            <a:r>
              <a:rPr lang="en-US" sz="1800" i="1"/>
              <a:t>– Università di Bologna – massimoplacidi@icloud.com</a:t>
            </a:r>
          </a:p>
        </p:txBody>
      </p:sp>
      <p:sp>
        <p:nvSpPr>
          <p:cNvPr id="8" name="Rectangle 2"/>
          <p:cNvSpPr txBox="1">
            <a:spLocks noChangeArrowheads="1"/>
          </p:cNvSpPr>
          <p:nvPr/>
        </p:nvSpPr>
        <p:spPr bwMode="auto">
          <a:xfrm>
            <a:off x="1979712" y="2204864"/>
            <a:ext cx="4824536" cy="72008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it-IT" sz="2800" b="1" i="1">
                <a:solidFill>
                  <a:schemeClr val="tx1"/>
                </a:solidFill>
                <a:latin typeface="Times" charset="0"/>
                <a:ea typeface="ＭＳ Ｐゴシック" charset="0"/>
                <a:cs typeface="ＭＳ Ｐゴシック" charset="0"/>
              </a:rPr>
              <a:t>Seminar Outline</a:t>
            </a:r>
            <a:endParaRPr lang="en-US" sz="2800" b="1" i="1">
              <a:solidFill>
                <a:schemeClr val="tx1"/>
              </a:solidFill>
              <a:latin typeface="Helvetic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08" y="2437897"/>
            <a:ext cx="6530795" cy="3562853"/>
          </a:xfrm>
          <a:prstGeom prst="rect">
            <a:avLst/>
          </a:prstGeom>
        </p:spPr>
      </p:pic>
      <p:sp>
        <p:nvSpPr>
          <p:cNvPr id="7" name="Titolo 1"/>
          <p:cNvSpPr txBox="1">
            <a:spLocks/>
          </p:cNvSpPr>
          <p:nvPr/>
        </p:nvSpPr>
        <p:spPr>
          <a:xfrm>
            <a:off x="35496" y="910828"/>
            <a:ext cx="8874812" cy="994172"/>
          </a:xfrm>
          <a:prstGeom prst="rect">
            <a:avLst/>
          </a:prstGeom>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300" b="1" dirty="0">
                <a:solidFill>
                  <a:srgbClr val="0070C0"/>
                </a:solidFill>
                <a:latin typeface="Times New Roman" panose="02020603050405020304" pitchFamily="18" charset="0"/>
                <a:cs typeface="Times New Roman" panose="02020603050405020304" pitchFamily="18" charset="0"/>
              </a:rPr>
              <a:t>BriXS &amp; </a:t>
            </a:r>
            <a:r>
              <a:rPr lang="it-IT" sz="3300" b="1" dirty="0" err="1">
                <a:solidFill>
                  <a:srgbClr val="0070C0"/>
                </a:solidFill>
                <a:latin typeface="Times New Roman" panose="02020603050405020304" pitchFamily="18" charset="0"/>
                <a:cs typeface="Times New Roman" panose="02020603050405020304" pitchFamily="18" charset="0"/>
              </a:rPr>
              <a:t>MariX</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FEL</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based</a:t>
            </a:r>
            <a:r>
              <a:rPr lang="it-IT" sz="3300" b="1" dirty="0">
                <a:solidFill>
                  <a:srgbClr val="0070C0"/>
                </a:solidFill>
                <a:latin typeface="Times New Roman" panose="02020603050405020304" pitchFamily="18" charset="0"/>
                <a:cs typeface="Times New Roman" panose="02020603050405020304" pitchFamily="18" charset="0"/>
              </a:rPr>
              <a:t> on </a:t>
            </a:r>
            <a:r>
              <a:rPr lang="it-IT" sz="3300" b="1" dirty="0" err="1">
                <a:solidFill>
                  <a:srgbClr val="0070C0"/>
                </a:solidFill>
                <a:latin typeface="Times New Roman" panose="02020603050405020304" pitchFamily="18" charset="0"/>
                <a:cs typeface="Times New Roman" panose="02020603050405020304" pitchFamily="18" charset="0"/>
              </a:rPr>
              <a:t>bubble</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arc</a:t>
            </a:r>
            <a:r>
              <a:rPr lang="it-IT" sz="3300" b="1" dirty="0">
                <a:solidFill>
                  <a:srgbClr val="0070C0"/>
                </a:solidFill>
                <a:latin typeface="Times New Roman" panose="02020603050405020304" pitchFamily="18" charset="0"/>
                <a:cs typeface="Times New Roman" panose="02020603050405020304" pitchFamily="18" charset="0"/>
              </a:rPr>
              <a:t> </a:t>
            </a:r>
            <a:r>
              <a:rPr lang="it-IT" sz="3300" b="1" dirty="0" err="1">
                <a:solidFill>
                  <a:srgbClr val="0070C0"/>
                </a:solidFill>
                <a:latin typeface="Times New Roman" panose="02020603050405020304" pitchFamily="18" charset="0"/>
                <a:cs typeface="Times New Roman" panose="02020603050405020304" pitchFamily="18" charset="0"/>
              </a:rPr>
              <a:t>compressor:</a:t>
            </a:r>
          </a:p>
          <a:p>
            <a:pPr algn="ctr"/>
            <a:r>
              <a:rPr lang="it-IT" sz="3300" b="1" dirty="0" err="1">
                <a:solidFill>
                  <a:srgbClr val="0070C0"/>
                </a:solidFill>
                <a:latin typeface="Times New Roman" panose="02020603050405020304" pitchFamily="18" charset="0"/>
                <a:cs typeface="Times New Roman" panose="02020603050405020304" pitchFamily="18" charset="0"/>
              </a:rPr>
              <a:t>we use twice the same 1.5 GeV SC CW Linac </a:t>
            </a:r>
            <a:endParaRPr lang="it-IT" sz="3300" dirty="0"/>
          </a:p>
        </p:txBody>
      </p:sp>
      <p:sp>
        <p:nvSpPr>
          <p:cNvPr id="8" name="CasellaDiTesto 7"/>
          <p:cNvSpPr txBox="1"/>
          <p:nvPr/>
        </p:nvSpPr>
        <p:spPr>
          <a:xfrm>
            <a:off x="5175811" y="2150669"/>
            <a:ext cx="1402948"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1.5-1.8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425982" y="2164607"/>
            <a:ext cx="1287532" cy="369332"/>
          </a:xfrm>
          <a:prstGeom prst="rect">
            <a:avLst/>
          </a:prstGeom>
          <a:noFill/>
        </p:spPr>
        <p:txBody>
          <a:bodyPr wrap="none" rtlCol="0">
            <a:spAutoFit/>
          </a:bodyPr>
          <a:lstStyle/>
          <a:p>
            <a:r>
              <a:rPr lang="it-IT" sz="1800" b="1" dirty="0">
                <a:solidFill>
                  <a:srgbClr val="0070C0"/>
                </a:solidFill>
                <a:latin typeface="Times New Roman" panose="02020603050405020304" pitchFamily="18" charset="0"/>
                <a:cs typeface="Times New Roman" panose="02020603050405020304" pitchFamily="18" charset="0"/>
              </a:rPr>
              <a:t>3.-3.6  </a:t>
            </a:r>
            <a:r>
              <a:rPr lang="it-IT" sz="1800" b="1" dirty="0" err="1">
                <a:solidFill>
                  <a:srgbClr val="0070C0"/>
                </a:solidFill>
                <a:latin typeface="Times New Roman" panose="02020603050405020304" pitchFamily="18" charset="0"/>
                <a:cs typeface="Times New Roman" panose="02020603050405020304" pitchFamily="18" charset="0"/>
              </a:rPr>
              <a:t>GeV</a:t>
            </a:r>
            <a:endParaRPr lang="it-IT" sz="1800" b="1"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663240" y="2091649"/>
            <a:ext cx="1808508" cy="461665"/>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3.2-3.8  </a:t>
            </a:r>
            <a:r>
              <a:rPr lang="it-IT" b="1" dirty="0" err="1">
                <a:solidFill>
                  <a:srgbClr val="FF0000"/>
                </a:solidFill>
                <a:latin typeface="Times New Roman" panose="02020603050405020304" pitchFamily="18" charset="0"/>
                <a:cs typeface="Times New Roman" panose="02020603050405020304" pitchFamily="18" charset="0"/>
              </a:rPr>
              <a:t>GeV</a:t>
            </a:r>
            <a:endParaRPr lang="it-IT" b="1" dirty="0">
              <a:solidFill>
                <a:srgbClr val="FF0000"/>
              </a:solidFill>
              <a:latin typeface="Times New Roman" panose="02020603050405020304" pitchFamily="18" charset="0"/>
              <a:cs typeface="Times New Roman" panose="02020603050405020304" pitchFamily="18" charset="0"/>
            </a:endParaRPr>
          </a:p>
        </p:txBody>
      </p:sp>
      <p:sp>
        <p:nvSpPr>
          <p:cNvPr id="2" name="Ovale 1"/>
          <p:cNvSpPr/>
          <p:nvPr/>
        </p:nvSpPr>
        <p:spPr>
          <a:xfrm>
            <a:off x="2138429" y="3132197"/>
            <a:ext cx="280824" cy="497111"/>
          </a:xfrm>
          <a:prstGeom prst="ellipse">
            <a:avLst/>
          </a:prstGeom>
          <a:solidFill>
            <a:srgbClr val="00B05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3" name="Triangolo isoscele 2"/>
          <p:cNvSpPr/>
          <p:nvPr/>
        </p:nvSpPr>
        <p:spPr>
          <a:xfrm rot="5400000">
            <a:off x="1446974" y="1999108"/>
            <a:ext cx="394625" cy="1951393"/>
          </a:xfrm>
          <a:prstGeom prst="triangle">
            <a:avLst/>
          </a:prstGeom>
          <a:solidFill>
            <a:srgbClr val="DFBFF9"/>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6" name="Rettangolo 5"/>
          <p:cNvSpPr/>
          <p:nvPr/>
        </p:nvSpPr>
        <p:spPr>
          <a:xfrm>
            <a:off x="0" y="884872"/>
            <a:ext cx="9078278" cy="1020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2" name="Immagine 11"/>
          <p:cNvPicPr>
            <a:picLocks noChangeAspect="1"/>
          </p:cNvPicPr>
          <p:nvPr/>
        </p:nvPicPr>
        <p:blipFill rotWithShape="1">
          <a:blip r:embed="rId2">
            <a:extLst>
              <a:ext uri="{28A0092B-C50C-407E-A947-70E740481C1C}">
                <a14:useLocalDpi xmlns:a14="http://schemas.microsoft.com/office/drawing/2010/main" val="0"/>
              </a:ext>
            </a:extLst>
          </a:blip>
          <a:srcRect l="21240" t="12287" r="72556" b="82155"/>
          <a:stretch/>
        </p:blipFill>
        <p:spPr>
          <a:xfrm>
            <a:off x="1902838" y="2599625"/>
            <a:ext cx="525599" cy="106134"/>
          </a:xfrm>
          <a:prstGeom prst="rect">
            <a:avLst/>
          </a:prstGeom>
        </p:spPr>
      </p:pic>
      <p:cxnSp>
        <p:nvCxnSpPr>
          <p:cNvPr id="13" name="Connettore 4 12"/>
          <p:cNvCxnSpPr/>
          <p:nvPr/>
        </p:nvCxnSpPr>
        <p:spPr>
          <a:xfrm rot="10800000">
            <a:off x="2407640" y="2640317"/>
            <a:ext cx="538036" cy="303876"/>
          </a:xfrm>
          <a:prstGeom prst="bentConnector3">
            <a:avLst>
              <a:gd name="adj1" fmla="val 3543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A622B1B-9242-FD4A-8891-1C5517567E6A}"/>
              </a:ext>
            </a:extLst>
          </p:cNvPr>
          <p:cNvSpPr txBox="1"/>
          <p:nvPr/>
        </p:nvSpPr>
        <p:spPr>
          <a:xfrm>
            <a:off x="5652120" y="4065434"/>
            <a:ext cx="853119" cy="307777"/>
          </a:xfrm>
          <a:prstGeom prst="rect">
            <a:avLst/>
          </a:prstGeom>
          <a:noFill/>
        </p:spPr>
        <p:txBody>
          <a:bodyPr wrap="none" rtlCol="0">
            <a:spAutoFit/>
          </a:bodyPr>
          <a:lstStyle/>
          <a:p>
            <a:r>
              <a:rPr lang="it-IT" sz="1400"/>
              <a:t>Compton</a:t>
            </a:r>
          </a:p>
        </p:txBody>
      </p:sp>
      <p:sp>
        <p:nvSpPr>
          <p:cNvPr id="14" name="TextBox 13">
            <a:extLst>
              <a:ext uri="{FF2B5EF4-FFF2-40B4-BE49-F238E27FC236}">
                <a16:creationId xmlns:a16="http://schemas.microsoft.com/office/drawing/2014/main" id="{89A81AE7-1000-244E-8C82-5F3410B685D2}"/>
              </a:ext>
            </a:extLst>
          </p:cNvPr>
          <p:cNvSpPr txBox="1"/>
          <p:nvPr/>
        </p:nvSpPr>
        <p:spPr>
          <a:xfrm>
            <a:off x="5663097" y="5269258"/>
            <a:ext cx="853119" cy="307777"/>
          </a:xfrm>
          <a:prstGeom prst="rect">
            <a:avLst/>
          </a:prstGeom>
          <a:noFill/>
        </p:spPr>
        <p:txBody>
          <a:bodyPr wrap="none" rtlCol="0">
            <a:spAutoFit/>
          </a:bodyPr>
          <a:lstStyle/>
          <a:p>
            <a:r>
              <a:rPr lang="it-IT" sz="1400"/>
              <a:t>Compton</a:t>
            </a:r>
          </a:p>
        </p:txBody>
      </p:sp>
      <p:sp>
        <p:nvSpPr>
          <p:cNvPr id="11" name="TextBox 10">
            <a:extLst>
              <a:ext uri="{FF2B5EF4-FFF2-40B4-BE49-F238E27FC236}">
                <a16:creationId xmlns:a16="http://schemas.microsoft.com/office/drawing/2014/main" id="{C35B69A7-687B-9941-A4AC-CD95D595ECD6}"/>
              </a:ext>
            </a:extLst>
          </p:cNvPr>
          <p:cNvSpPr txBox="1"/>
          <p:nvPr/>
        </p:nvSpPr>
        <p:spPr>
          <a:xfrm>
            <a:off x="4836771" y="6023589"/>
            <a:ext cx="4267447" cy="646331"/>
          </a:xfrm>
          <a:prstGeom prst="rect">
            <a:avLst/>
          </a:prstGeom>
          <a:noFill/>
        </p:spPr>
        <p:txBody>
          <a:bodyPr wrap="square" rtlCol="0">
            <a:spAutoFit/>
          </a:bodyPr>
          <a:lstStyle/>
          <a:p>
            <a:r>
              <a:rPr lang="it-IT" sz="1800" i="1"/>
              <a:t>BriXS: 20-180 keV mono-chromatic X-rays up to 5.10</a:t>
            </a:r>
            <a:r>
              <a:rPr lang="it-IT" sz="1800" i="1" baseline="30000"/>
              <a:t>12</a:t>
            </a:r>
            <a:r>
              <a:rPr lang="it-IT" sz="1800" i="1"/>
              <a:t> photons/sec in 5% bdw</a:t>
            </a:r>
          </a:p>
        </p:txBody>
      </p:sp>
      <p:sp>
        <p:nvSpPr>
          <p:cNvPr id="15" name="TextBox 14">
            <a:extLst>
              <a:ext uri="{FF2B5EF4-FFF2-40B4-BE49-F238E27FC236}">
                <a16:creationId xmlns:a16="http://schemas.microsoft.com/office/drawing/2014/main" id="{2784920C-7211-A04C-9FBC-2FD32019D683}"/>
              </a:ext>
            </a:extLst>
          </p:cNvPr>
          <p:cNvSpPr txBox="1"/>
          <p:nvPr/>
        </p:nvSpPr>
        <p:spPr>
          <a:xfrm rot="16200000">
            <a:off x="6885132" y="2912737"/>
            <a:ext cx="1124026" cy="338554"/>
          </a:xfrm>
          <a:prstGeom prst="rect">
            <a:avLst/>
          </a:prstGeom>
          <a:noFill/>
        </p:spPr>
        <p:txBody>
          <a:bodyPr wrap="none" rtlCol="0">
            <a:spAutoFit/>
          </a:bodyPr>
          <a:lstStyle/>
          <a:p>
            <a:r>
              <a:rPr lang="it-IT" sz="1600" i="1"/>
              <a:t>Elettra-like</a:t>
            </a:r>
          </a:p>
        </p:txBody>
      </p:sp>
      <p:pic>
        <p:nvPicPr>
          <p:cNvPr id="17" name="Immagine 2" descr="infn-new.gif">
            <a:extLst>
              <a:ext uri="{FF2B5EF4-FFF2-40B4-BE49-F238E27FC236}">
                <a16:creationId xmlns:a16="http://schemas.microsoft.com/office/drawing/2014/main" id="{5ED2E0B5-E3D2-4D48-91D3-F0A76D8AF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DF04DBF-125F-FB44-8176-C90CADC86BE4}"/>
              </a:ext>
            </a:extLst>
          </p:cNvPr>
          <p:cNvSpPr txBox="1"/>
          <p:nvPr/>
        </p:nvSpPr>
        <p:spPr>
          <a:xfrm>
            <a:off x="78943" y="1722560"/>
            <a:ext cx="3541354" cy="369332"/>
          </a:xfrm>
          <a:prstGeom prst="rect">
            <a:avLst/>
          </a:prstGeom>
          <a:solidFill>
            <a:srgbClr val="FFFF00"/>
          </a:solidFill>
        </p:spPr>
        <p:txBody>
          <a:bodyPr wrap="none" rtlCol="0">
            <a:spAutoFit/>
          </a:bodyPr>
          <a:lstStyle/>
          <a:p>
            <a:r>
              <a:rPr lang="it-IT" sz="1800" b="1">
                <a:solidFill>
                  <a:srgbClr val="0070C0"/>
                </a:solidFill>
                <a:latin typeface="Comic Sans MS" panose="030F0902030302020204" pitchFamily="66" charset="0"/>
              </a:rPr>
              <a:t>A relativistic-doppler antenna</a:t>
            </a:r>
          </a:p>
        </p:txBody>
      </p:sp>
      <p:sp>
        <p:nvSpPr>
          <p:cNvPr id="20" name="TextBox 19">
            <a:extLst>
              <a:ext uri="{FF2B5EF4-FFF2-40B4-BE49-F238E27FC236}">
                <a16:creationId xmlns:a16="http://schemas.microsoft.com/office/drawing/2014/main" id="{0C57ECA6-C081-2D4B-8A76-615D8329A245}"/>
              </a:ext>
            </a:extLst>
          </p:cNvPr>
          <p:cNvSpPr txBox="1"/>
          <p:nvPr/>
        </p:nvSpPr>
        <p:spPr>
          <a:xfrm>
            <a:off x="152400" y="5180304"/>
            <a:ext cx="1784463" cy="646331"/>
          </a:xfrm>
          <a:prstGeom prst="rect">
            <a:avLst/>
          </a:prstGeom>
          <a:solidFill>
            <a:srgbClr val="FFFF00"/>
          </a:solidFill>
        </p:spPr>
        <p:txBody>
          <a:bodyPr wrap="none" rtlCol="0">
            <a:spAutoFit/>
          </a:bodyPr>
          <a:lstStyle/>
          <a:p>
            <a:r>
              <a:rPr lang="it-IT" sz="1800" b="1">
                <a:solidFill>
                  <a:srgbClr val="0070C0"/>
                </a:solidFill>
                <a:latin typeface="Comic Sans MS" panose="030F0902030302020204" pitchFamily="66" charset="0"/>
              </a:rPr>
              <a:t>A boosted e-</a:t>
            </a:r>
            <a:r>
              <a:rPr lang="it-IT" sz="1800" b="1">
                <a:solidFill>
                  <a:srgbClr val="0070C0"/>
                </a:solidFill>
                <a:latin typeface="Symbol" pitchFamily="2" charset="2"/>
              </a:rPr>
              <a:t>g</a:t>
            </a:r>
            <a:endParaRPr lang="it-IT" sz="1800" b="1">
              <a:solidFill>
                <a:srgbClr val="0070C0"/>
              </a:solidFill>
              <a:latin typeface="Comic Sans MS" panose="030F0902030302020204" pitchFamily="66" charset="0"/>
            </a:endParaRPr>
          </a:p>
          <a:p>
            <a:r>
              <a:rPr lang="it-IT" sz="1800" b="1">
                <a:solidFill>
                  <a:srgbClr val="0070C0"/>
                </a:solidFill>
                <a:latin typeface="Comic Sans MS" panose="030F0902030302020204" pitchFamily="66" charset="0"/>
              </a:rPr>
              <a:t>Collider</a:t>
            </a:r>
          </a:p>
        </p:txBody>
      </p:sp>
      <p:pic>
        <p:nvPicPr>
          <p:cNvPr id="21" name="Picture 20">
            <a:extLst>
              <a:ext uri="{FF2B5EF4-FFF2-40B4-BE49-F238E27FC236}">
                <a16:creationId xmlns:a16="http://schemas.microsoft.com/office/drawing/2014/main" id="{C8C5B41F-9EB0-4648-93A3-BEDE0203E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
        <p:nvSpPr>
          <p:cNvPr id="22" name="Footer Placeholder 21">
            <a:extLst>
              <a:ext uri="{FF2B5EF4-FFF2-40B4-BE49-F238E27FC236}">
                <a16:creationId xmlns:a16="http://schemas.microsoft.com/office/drawing/2014/main" id="{E022C490-EADF-6D4A-A6EC-069491FD0AB2}"/>
              </a:ext>
            </a:extLst>
          </p:cNvPr>
          <p:cNvSpPr>
            <a:spLocks noGrp="1"/>
          </p:cNvSpPr>
          <p:nvPr>
            <p:ph type="ftr" sz="quarter" idx="5"/>
          </p:nvPr>
        </p:nvSpPr>
        <p:spPr>
          <a:xfrm>
            <a:off x="38100" y="6534997"/>
            <a:ext cx="5291833" cy="215444"/>
          </a:xfrm>
        </p:spPr>
        <p:txBody>
          <a:bodyPr/>
          <a:lstStyle/>
          <a:p>
            <a:pPr marL="12700">
              <a:lnSpc>
                <a:spcPct val="100000"/>
              </a:lnSpc>
            </a:pPr>
            <a:endParaRPr lang="it-IT" spc="-10" dirty="0"/>
          </a:p>
        </p:txBody>
      </p:sp>
    </p:spTree>
    <p:extLst>
      <p:ext uri="{BB962C8B-B14F-4D97-AF65-F5344CB8AC3E}">
        <p14:creationId xmlns:p14="http://schemas.microsoft.com/office/powerpoint/2010/main" val="315551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23B447DC-2E43-EE48-B912-2B456E4AA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762000"/>
            <a:ext cx="6271212" cy="5562600"/>
          </a:xfrm>
          <a:prstGeom prst="rect">
            <a:avLst/>
          </a:prstGeom>
        </p:spPr>
      </p:pic>
    </p:spTree>
    <p:extLst>
      <p:ext uri="{BB962C8B-B14F-4D97-AF65-F5344CB8AC3E}">
        <p14:creationId xmlns:p14="http://schemas.microsoft.com/office/powerpoint/2010/main" val="3984780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7BC1D97-87CE-0244-A3FE-91C0D6750A28}"/>
              </a:ext>
            </a:extLst>
          </p:cNvPr>
          <p:cNvPicPr>
            <a:picLocks noChangeAspect="1"/>
          </p:cNvPicPr>
          <p:nvPr/>
        </p:nvPicPr>
        <p:blipFill>
          <a:blip r:embed="rId3"/>
          <a:stretch>
            <a:fillRect/>
          </a:stretch>
        </p:blipFill>
        <p:spPr>
          <a:xfrm>
            <a:off x="838200" y="116632"/>
            <a:ext cx="8010449" cy="5474767"/>
          </a:xfrm>
          <a:prstGeom prst="rect">
            <a:avLst/>
          </a:prstGeom>
        </p:spPr>
      </p:pic>
      <p:pic>
        <p:nvPicPr>
          <p:cNvPr id="5" name="Picture 4">
            <a:extLst>
              <a:ext uri="{FF2B5EF4-FFF2-40B4-BE49-F238E27FC236}">
                <a16:creationId xmlns:a16="http://schemas.microsoft.com/office/drawing/2014/main" id="{88C6711F-A034-7243-ABE2-E28FC003AF1B}"/>
              </a:ext>
            </a:extLst>
          </p:cNvPr>
          <p:cNvPicPr>
            <a:picLocks noChangeAspect="1"/>
          </p:cNvPicPr>
          <p:nvPr/>
        </p:nvPicPr>
        <p:blipFill>
          <a:blip r:embed="rId4"/>
          <a:stretch>
            <a:fillRect/>
          </a:stretch>
        </p:blipFill>
        <p:spPr>
          <a:xfrm>
            <a:off x="0" y="4807968"/>
            <a:ext cx="9144000" cy="2005408"/>
          </a:xfrm>
          <a:prstGeom prst="rect">
            <a:avLst/>
          </a:prstGeom>
        </p:spPr>
      </p:pic>
      <p:pic>
        <p:nvPicPr>
          <p:cNvPr id="7" name="Picture 6">
            <a:extLst>
              <a:ext uri="{FF2B5EF4-FFF2-40B4-BE49-F238E27FC236}">
                <a16:creationId xmlns:a16="http://schemas.microsoft.com/office/drawing/2014/main" id="{EAAAE235-B449-6B45-BED0-5E3E6B8CB77D}"/>
              </a:ext>
            </a:extLst>
          </p:cNvPr>
          <p:cNvPicPr>
            <a:picLocks noChangeAspect="1"/>
          </p:cNvPicPr>
          <p:nvPr/>
        </p:nvPicPr>
        <p:blipFill>
          <a:blip r:embed="rId5"/>
          <a:stretch>
            <a:fillRect/>
          </a:stretch>
        </p:blipFill>
        <p:spPr>
          <a:xfrm>
            <a:off x="423359" y="5708031"/>
            <a:ext cx="3391148" cy="720437"/>
          </a:xfrm>
          <a:prstGeom prst="rect">
            <a:avLst/>
          </a:prstGeom>
        </p:spPr>
      </p:pic>
    </p:spTree>
    <p:extLst>
      <p:ext uri="{BB962C8B-B14F-4D97-AF65-F5344CB8AC3E}">
        <p14:creationId xmlns:p14="http://schemas.microsoft.com/office/powerpoint/2010/main" val="2259557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idx="4294967295"/>
          </p:nvPr>
        </p:nvSpPr>
        <p:spPr>
          <a:xfrm>
            <a:off x="1043608" y="98944"/>
            <a:ext cx="7620000" cy="1066800"/>
          </a:xfrm>
        </p:spPr>
        <p:txBody>
          <a:bodyPr/>
          <a:lstStyle/>
          <a:p>
            <a:pPr eaLnBrk="1" hangingPunct="1"/>
            <a:r>
              <a:rPr lang="en-US" sz="4000" i="1">
                <a:latin typeface="Tahoma" charset="0"/>
                <a:ea typeface="ＭＳ Ｐゴシック" charset="0"/>
                <a:cs typeface="ＭＳ Ｐゴシック" charset="0"/>
              </a:rPr>
              <a:t>3</a:t>
            </a:r>
            <a:r>
              <a:rPr lang="en-US" sz="4000" i="1" baseline="30000">
                <a:latin typeface="Tahoma" charset="0"/>
                <a:ea typeface="ＭＳ Ｐゴシック" charset="0"/>
                <a:cs typeface="ＭＳ Ｐゴシック" charset="0"/>
              </a:rPr>
              <a:t>rd</a:t>
            </a:r>
            <a:r>
              <a:rPr lang="en-US" sz="4000" i="1">
                <a:latin typeface="Tahoma" charset="0"/>
                <a:ea typeface="ＭＳ Ｐゴシック" charset="0"/>
                <a:cs typeface="ＭＳ Ｐゴシック" charset="0"/>
              </a:rPr>
              <a:t>-4</a:t>
            </a:r>
            <a:r>
              <a:rPr lang="en-US" sz="4000" i="1" baseline="30000">
                <a:latin typeface="Tahoma" charset="0"/>
                <a:ea typeface="ＭＳ Ｐゴシック" charset="0"/>
                <a:cs typeface="ＭＳ Ｐゴシック" charset="0"/>
              </a:rPr>
              <a:t>th</a:t>
            </a:r>
            <a:r>
              <a:rPr lang="en-US" sz="4000" i="1">
                <a:latin typeface="Tahoma" charset="0"/>
                <a:ea typeface="ＭＳ Ｐゴシック" charset="0"/>
                <a:cs typeface="ＭＳ Ｐゴシック" charset="0"/>
              </a:rPr>
              <a:t> Generation Light Sources</a:t>
            </a:r>
            <a:endParaRPr lang="en-US">
              <a:latin typeface="Times" charset="0"/>
              <a:ea typeface="ＭＳ Ｐゴシック" charset="0"/>
              <a:cs typeface="ＭＳ Ｐゴシック" charset="0"/>
            </a:endParaRPr>
          </a:p>
        </p:txBody>
      </p:sp>
      <p:sp>
        <p:nvSpPr>
          <p:cNvPr id="22532" name="Rectangle 3"/>
          <p:cNvSpPr>
            <a:spLocks noGrp="1" noChangeArrowheads="1"/>
          </p:cNvSpPr>
          <p:nvPr>
            <p:ph type="body" idx="4294967295"/>
          </p:nvPr>
        </p:nvSpPr>
        <p:spPr>
          <a:xfrm>
            <a:off x="0" y="1050204"/>
            <a:ext cx="9144000" cy="5273530"/>
          </a:xfrm>
        </p:spPr>
        <p:txBody>
          <a:bodyPr/>
          <a:lstStyle/>
          <a:p>
            <a:pPr eaLnBrk="1" hangingPunct="1"/>
            <a:r>
              <a:rPr lang="en-US" sz="2400">
                <a:latin typeface="Tahoma" charset="0"/>
                <a:ea typeface="ＭＳ Ｐゴシック" charset="0"/>
                <a:cs typeface="ＭＳ Ｐゴシック" charset="0"/>
              </a:rPr>
              <a:t>Synchrotron light sources: &lt; 50 keV, &gt; 50 ps (100 m, 300 M$)																				</a:t>
            </a:r>
          </a:p>
          <a:p>
            <a:pPr eaLnBrk="1" hangingPunct="1"/>
            <a:r>
              <a:rPr lang="en-US" sz="2400">
                <a:latin typeface="Tahoma" charset="0"/>
                <a:ea typeface="ＭＳ Ｐゴシック" charset="0"/>
                <a:cs typeface="ＭＳ Ｐゴシック" charset="0"/>
              </a:rPr>
              <a:t>X-ray FEL (LCLS): energy ≤25 (50?) keV, 1-100 fs (1 km, 1 G$)</a:t>
            </a:r>
          </a:p>
          <a:p>
            <a:pPr marL="0" indent="0" eaLnBrk="1" hangingPunct="1">
              <a:buNone/>
            </a:pPr>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marL="914400" lvl="2" indent="0" eaLnBrk="1" hangingPunct="1">
              <a:buNone/>
            </a:pPr>
            <a:r>
              <a:rPr lang="en-US">
                <a:latin typeface="Tahoma" charset="0"/>
                <a:ea typeface="ＭＳ Ｐゴシック" charset="0"/>
                <a:cs typeface="ＭＳ Ｐゴシック" charset="0"/>
              </a:rPr>
              <a:t>																</a:t>
            </a:r>
            <a:endParaRPr lang="en-US" sz="1600">
              <a:latin typeface="Tahoma" charset="0"/>
              <a:ea typeface="ＭＳ Ｐゴシック" charset="0"/>
              <a:cs typeface="ＭＳ Ｐゴシック" charset="0"/>
            </a:endParaRPr>
          </a:p>
          <a:p>
            <a:pPr eaLnBrk="1" hangingPunct="1"/>
            <a:r>
              <a:rPr lang="en-US" sz="2000" b="1">
                <a:solidFill>
                  <a:srgbClr val="0000FF"/>
                </a:solidFill>
                <a:latin typeface="Tahoma" charset="0"/>
                <a:ea typeface="ＭＳ Ｐゴシック" charset="0"/>
                <a:cs typeface="ＭＳ Ｐゴシック" charset="0"/>
              </a:rPr>
              <a:t>New approach: inverse Compton scattering (ICS) 20-200 keV , sub-ps, (10 m , 10 M$) – sometimes called Laser Synchrotron since a laser pulse substitutes the magnetic undulators </a:t>
            </a:r>
          </a:p>
        </p:txBody>
      </p:sp>
      <p:pic>
        <p:nvPicPr>
          <p:cNvPr id="22534" name="Picture 5" descr="aerialS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575" y="3271838"/>
            <a:ext cx="1890713" cy="1757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2535" name="Picture 6" descr="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111" y="3271838"/>
            <a:ext cx="2409825" cy="1757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46FD11-29AE-5F45-9D5F-6EB792B08F1F}"/>
                  </a:ext>
                </a:extLst>
              </p:cNvPr>
              <p:cNvSpPr txBox="1"/>
              <p:nvPr/>
            </p:nvSpPr>
            <p:spPr>
              <a:xfrm>
                <a:off x="378979" y="1482127"/>
                <a:ext cx="8386042" cy="1116652"/>
              </a:xfrm>
              <a:prstGeom prst="rect">
                <a:avLst/>
              </a:prstGeom>
              <a:solidFill>
                <a:schemeClr val="accent2">
                  <a:lumMod val="20000"/>
                  <a:lumOff val="80000"/>
                </a:schemeClr>
              </a:solidFill>
              <a:ln>
                <a:noFill/>
              </a:ln>
            </p:spPr>
            <p:txBody>
              <a:bodyPr wrap="square" rtlCol="0">
                <a:spAutoFit/>
              </a:bodyPr>
              <a:lstStyle/>
              <a:p>
                <a:pPr algn="ctr"/>
                <a:r>
                  <a:rPr lang="es-ES_tradnl" sz="2000" dirty="0" err="1">
                    <a:solidFill>
                      <a:schemeClr val="tx2">
                        <a:lumMod val="50000"/>
                      </a:schemeClr>
                    </a:solidFill>
                  </a:rPr>
                  <a:t>The</a:t>
                </a:r>
                <a:r>
                  <a:rPr lang="es-ES_tradnl" sz="2000" dirty="0">
                    <a:solidFill>
                      <a:schemeClr val="tx2">
                        <a:lumMod val="50000"/>
                      </a:schemeClr>
                    </a:solidFill>
                  </a:rPr>
                  <a:t> </a:t>
                </a:r>
                <a:r>
                  <a:rPr lang="es-ES_tradnl" sz="2000" dirty="0" err="1">
                    <a:solidFill>
                      <a:schemeClr val="tx2">
                        <a:lumMod val="50000"/>
                      </a:schemeClr>
                    </a:solidFill>
                  </a:rPr>
                  <a:t>critical</a:t>
                </a:r>
                <a:r>
                  <a:rPr lang="es-ES_tradnl" sz="2000" dirty="0">
                    <a:solidFill>
                      <a:schemeClr val="tx2">
                        <a:lumMod val="50000"/>
                      </a:schemeClr>
                    </a:solidFill>
                  </a:rPr>
                  <a:t> </a:t>
                </a:r>
                <a:r>
                  <a:rPr lang="es-ES_tradnl" sz="2000" dirty="0" err="1">
                    <a:solidFill>
                      <a:schemeClr val="tx2">
                        <a:lumMod val="50000"/>
                      </a:schemeClr>
                    </a:solidFill>
                  </a:rPr>
                  <a:t>frequency of synchrotron radiation is</a:t>
                </a:r>
                <a:endParaRPr lang="es-ES_tradnl" sz="2000" dirty="0">
                  <a:solidFill>
                    <a:schemeClr val="tx2">
                      <a:lumMod val="50000"/>
                    </a:schemeClr>
                  </a:solidFill>
                </a:endParaRPr>
              </a:p>
              <a:p>
                <a:pPr algn="ctr"/>
                <a14:m>
                  <m:oMath xmlns:m="http://schemas.openxmlformats.org/officeDocument/2006/math">
                    <m:sSub>
                      <m:sSubPr>
                        <m:ctrlPr>
                          <a:rPr lang="es-ES_tradnl" sz="2400" i="1" smtClean="0">
                            <a:solidFill>
                              <a:schemeClr val="tx2">
                                <a:lumMod val="50000"/>
                              </a:schemeClr>
                            </a:solidFill>
                            <a:latin typeface="Cambria Math" panose="02040503050406030204" pitchFamily="18" charset="0"/>
                          </a:rPr>
                        </m:ctrlPr>
                      </m:sSubPr>
                      <m:e>
                        <m:r>
                          <a:rPr lang="es-ES_tradnl" sz="2400" i="1" smtClean="0">
                            <a:solidFill>
                              <a:schemeClr val="tx2">
                                <a:lumMod val="50000"/>
                              </a:schemeClr>
                            </a:solidFill>
                            <a:latin typeface="Cambria Math"/>
                            <a:ea typeface="Cambria Math"/>
                          </a:rPr>
                          <m:t>𝜔</m:t>
                        </m:r>
                      </m:e>
                      <m:sub>
                        <m:r>
                          <a:rPr lang="en-US" sz="2400" b="0" i="1" smtClean="0">
                            <a:solidFill>
                              <a:schemeClr val="tx2">
                                <a:lumMod val="50000"/>
                              </a:schemeClr>
                            </a:solidFill>
                            <a:latin typeface="Cambria Math"/>
                          </a:rPr>
                          <m:t>𝑐</m:t>
                        </m:r>
                      </m:sub>
                    </m:sSub>
                    <m:r>
                      <a:rPr lang="es-ES_tradnl" sz="2400" i="1" smtClean="0">
                        <a:solidFill>
                          <a:schemeClr val="tx2">
                            <a:lumMod val="50000"/>
                          </a:schemeClr>
                        </a:solidFill>
                        <a:latin typeface="Cambria Math"/>
                        <a:ea typeface="Cambria Math"/>
                      </a:rPr>
                      <m:t>~</m:t>
                    </m:r>
                    <m:f>
                      <m:fPr>
                        <m:ctrlPr>
                          <a:rPr lang="es-ES_tradnl" sz="2400" i="1" smtClean="0">
                            <a:solidFill>
                              <a:schemeClr val="tx2">
                                <a:lumMod val="50000"/>
                              </a:schemeClr>
                            </a:solidFill>
                            <a:latin typeface="Cambria Math" panose="02040503050406030204" pitchFamily="18" charset="0"/>
                            <a:ea typeface="Cambria Math"/>
                          </a:rPr>
                        </m:ctrlPr>
                      </m:fPr>
                      <m:num>
                        <m:r>
                          <a:rPr lang="en-US" sz="2400" b="0" i="1" smtClean="0">
                            <a:solidFill>
                              <a:schemeClr val="tx2">
                                <a:lumMod val="50000"/>
                              </a:schemeClr>
                            </a:solidFill>
                            <a:latin typeface="Cambria Math"/>
                            <a:ea typeface="Cambria Math"/>
                          </a:rPr>
                          <m:t>1</m:t>
                        </m:r>
                      </m:num>
                      <m:den>
                        <m:f>
                          <m:fPr>
                            <m:ctrlPr>
                              <a:rPr lang="en-US" sz="2400" b="0" i="1" smtClean="0">
                                <a:solidFill>
                                  <a:schemeClr val="tx2">
                                    <a:lumMod val="50000"/>
                                  </a:schemeClr>
                                </a:solidFill>
                                <a:latin typeface="Cambria Math" panose="02040503050406030204" pitchFamily="18" charset="0"/>
                                <a:ea typeface="Cambria Math"/>
                              </a:rPr>
                            </m:ctrlPr>
                          </m:fPr>
                          <m:num>
                            <m:r>
                              <a:rPr lang="en-US" sz="2400" b="0" i="1" smtClean="0">
                                <a:solidFill>
                                  <a:schemeClr val="tx2">
                                    <a:lumMod val="50000"/>
                                  </a:schemeClr>
                                </a:solidFill>
                                <a:latin typeface="Cambria Math"/>
                                <a:ea typeface="Cambria Math"/>
                              </a:rPr>
                              <m:t>1</m:t>
                            </m:r>
                          </m:num>
                          <m:den>
                            <m:r>
                              <a:rPr lang="en-US" sz="2400" b="0" i="1" smtClean="0">
                                <a:solidFill>
                                  <a:schemeClr val="tx2">
                                    <a:lumMod val="50000"/>
                                  </a:schemeClr>
                                </a:solidFill>
                                <a:latin typeface="Cambria Math"/>
                                <a:ea typeface="Cambria Math"/>
                              </a:rPr>
                              <m:t>2</m:t>
                            </m:r>
                          </m:den>
                        </m:f>
                        <m:r>
                          <a:rPr lang="es-ES_tradnl" sz="2400" i="1" smtClean="0">
                            <a:solidFill>
                              <a:schemeClr val="tx2">
                                <a:lumMod val="50000"/>
                              </a:schemeClr>
                            </a:solidFill>
                            <a:latin typeface="Cambria Math"/>
                            <a:ea typeface="Cambria Math"/>
                          </a:rPr>
                          <m:t>∆</m:t>
                        </m:r>
                        <m:r>
                          <a:rPr lang="en-US" sz="2400" b="0" i="1" smtClean="0">
                            <a:solidFill>
                              <a:schemeClr val="tx2">
                                <a:lumMod val="50000"/>
                              </a:schemeClr>
                            </a:solidFill>
                            <a:latin typeface="Cambria Math"/>
                            <a:ea typeface="Cambria Math"/>
                          </a:rPr>
                          <m:t>𝑡</m:t>
                        </m:r>
                      </m:den>
                    </m:f>
                    <m:r>
                      <a:rPr lang="es-ES_tradnl" sz="2400" i="1" smtClean="0">
                        <a:solidFill>
                          <a:schemeClr val="tx2">
                            <a:lumMod val="50000"/>
                          </a:schemeClr>
                        </a:solidFill>
                        <a:latin typeface="Cambria Math"/>
                        <a:ea typeface="Cambria Math"/>
                      </a:rPr>
                      <m:t>~</m:t>
                    </m:r>
                    <m:f>
                      <m:fPr>
                        <m:ctrlPr>
                          <a:rPr lang="es-ES_tradnl" sz="2400" i="1" smtClean="0">
                            <a:solidFill>
                              <a:schemeClr val="tx2">
                                <a:lumMod val="50000"/>
                              </a:schemeClr>
                            </a:solidFill>
                            <a:latin typeface="Cambria Math" panose="02040503050406030204" pitchFamily="18" charset="0"/>
                            <a:ea typeface="Cambria Math"/>
                          </a:rPr>
                        </m:ctrlPr>
                      </m:fPr>
                      <m:num>
                        <m:r>
                          <a:rPr lang="en-US" sz="2400" b="0" i="1" smtClean="0">
                            <a:solidFill>
                              <a:schemeClr val="tx2">
                                <a:lumMod val="50000"/>
                              </a:schemeClr>
                            </a:solidFill>
                            <a:latin typeface="Cambria Math"/>
                            <a:ea typeface="Cambria Math"/>
                          </a:rPr>
                          <m:t>3</m:t>
                        </m:r>
                        <m:r>
                          <a:rPr lang="en-US" sz="2400" b="0" i="1" smtClean="0">
                            <a:solidFill>
                              <a:schemeClr val="tx2">
                                <a:lumMod val="50000"/>
                              </a:schemeClr>
                            </a:solidFill>
                            <a:latin typeface="Cambria Math"/>
                            <a:ea typeface="Cambria Math"/>
                          </a:rPr>
                          <m:t>𝑐</m:t>
                        </m:r>
                        <m:sSup>
                          <m:sSupPr>
                            <m:ctrlPr>
                              <a:rPr lang="en-US" sz="2400" i="1">
                                <a:solidFill>
                                  <a:schemeClr val="tx2">
                                    <a:lumMod val="50000"/>
                                  </a:schemeClr>
                                </a:solidFill>
                                <a:latin typeface="Cambria Math" panose="02040503050406030204" pitchFamily="18" charset="0"/>
                                <a:ea typeface="Cambria Math"/>
                              </a:rPr>
                            </m:ctrlPr>
                          </m:sSupPr>
                          <m:e>
                            <m:r>
                              <a:rPr lang="en-US" sz="2400" i="1">
                                <a:solidFill>
                                  <a:schemeClr val="tx2">
                                    <a:lumMod val="50000"/>
                                  </a:schemeClr>
                                </a:solidFill>
                                <a:latin typeface="Cambria Math"/>
                                <a:ea typeface="Cambria Math"/>
                              </a:rPr>
                              <m:t>𝛾</m:t>
                            </m:r>
                          </m:e>
                          <m:sup>
                            <m:r>
                              <a:rPr lang="en-US" sz="2400" b="0" i="1" smtClean="0">
                                <a:solidFill>
                                  <a:schemeClr val="tx2">
                                    <a:lumMod val="50000"/>
                                  </a:schemeClr>
                                </a:solidFill>
                                <a:latin typeface="Cambria Math"/>
                                <a:ea typeface="Cambria Math"/>
                              </a:rPr>
                              <m:t>3</m:t>
                            </m:r>
                          </m:sup>
                        </m:sSup>
                      </m:num>
                      <m:den>
                        <m:r>
                          <a:rPr lang="en-US" sz="2400" b="0" i="1" smtClean="0">
                            <a:solidFill>
                              <a:schemeClr val="tx2">
                                <a:lumMod val="50000"/>
                              </a:schemeClr>
                            </a:solidFill>
                            <a:latin typeface="Cambria Math"/>
                            <a:ea typeface="Cambria Math"/>
                          </a:rPr>
                          <m:t>2</m:t>
                        </m:r>
                        <m:r>
                          <a:rPr lang="en-US" sz="2400" b="0" i="1" smtClean="0">
                            <a:solidFill>
                              <a:schemeClr val="tx2">
                                <a:lumMod val="50000"/>
                              </a:schemeClr>
                            </a:solidFill>
                            <a:latin typeface="Cambria Math"/>
                            <a:ea typeface="Cambria Math"/>
                          </a:rPr>
                          <m:t>𝜌</m:t>
                        </m:r>
                      </m:den>
                    </m:f>
                  </m:oMath>
                </a14:m>
                <a:r>
                  <a:rPr lang="es-ES_tradnl" dirty="0">
                    <a:solidFill>
                      <a:schemeClr val="tx2">
                        <a:lumMod val="50000"/>
                      </a:schemeClr>
                    </a:solidFill>
                  </a:rPr>
                  <a:t> </a:t>
                </a:r>
                <a14:m>
                  <m:oMath xmlns:m="http://schemas.openxmlformats.org/officeDocument/2006/math">
                    <m:r>
                      <a:rPr lang="es-ES_tradnl" i="1">
                        <a:solidFill>
                          <a:schemeClr val="tx2">
                            <a:lumMod val="50000"/>
                          </a:schemeClr>
                        </a:solidFill>
                        <a:latin typeface="Cambria Math"/>
                        <a:ea typeface="Cambria Math"/>
                      </a:rPr>
                      <m:t>~</m:t>
                    </m:r>
                  </m:oMath>
                </a14:m>
                <a:r>
                  <a:rPr lang="es-ES_tradnl" dirty="0">
                    <a:solidFill>
                      <a:schemeClr val="tx2">
                        <a:lumMod val="50000"/>
                      </a:schemeClr>
                    </a:solidFill>
                  </a:rPr>
                  <a:t> B</a:t>
                </a:r>
                <a:r>
                  <a:rPr lang="en-US">
                    <a:solidFill>
                      <a:schemeClr val="tx2">
                        <a:lumMod val="50000"/>
                      </a:schemeClr>
                    </a:solidFill>
                    <a:ea typeface="Cambria Math"/>
                  </a:rPr>
                  <a:t> </a:t>
                </a:r>
                <a14:m>
                  <m:oMath xmlns:m="http://schemas.openxmlformats.org/officeDocument/2006/math">
                    <m:sSup>
                      <m:sSupPr>
                        <m:ctrlPr>
                          <a:rPr lang="en-US" i="1">
                            <a:solidFill>
                              <a:schemeClr val="tx2">
                                <a:lumMod val="50000"/>
                              </a:schemeClr>
                            </a:solidFill>
                            <a:latin typeface="Cambria Math" panose="02040503050406030204" pitchFamily="18" charset="0"/>
                            <a:ea typeface="Cambria Math"/>
                          </a:rPr>
                        </m:ctrlPr>
                      </m:sSupPr>
                      <m:e>
                        <m:r>
                          <a:rPr lang="en-US" i="1">
                            <a:solidFill>
                              <a:schemeClr val="tx2">
                                <a:lumMod val="50000"/>
                              </a:schemeClr>
                            </a:solidFill>
                            <a:latin typeface="Cambria Math"/>
                            <a:ea typeface="Cambria Math"/>
                          </a:rPr>
                          <m:t>𝛾</m:t>
                        </m:r>
                      </m:e>
                      <m:sup>
                        <m:r>
                          <a:rPr lang="it-IT" b="0" i="1">
                            <a:solidFill>
                              <a:schemeClr val="tx2">
                                <a:lumMod val="50000"/>
                              </a:schemeClr>
                            </a:solidFill>
                            <a:latin typeface="Cambria Math" panose="02040503050406030204" pitchFamily="18" charset="0"/>
                            <a:ea typeface="Cambria Math"/>
                          </a:rPr>
                          <m:t>2</m:t>
                        </m:r>
                      </m:sup>
                    </m:sSup>
                  </m:oMath>
                </a14:m>
                <a:endParaRPr lang="es-ES_tradnl" dirty="0">
                  <a:solidFill>
                    <a:schemeClr val="tx2">
                      <a:lumMod val="50000"/>
                    </a:schemeClr>
                  </a:solidFill>
                </a:endParaRPr>
              </a:p>
            </p:txBody>
          </p:sp>
        </mc:Choice>
        <mc:Fallback xmlns="">
          <p:sp>
            <p:nvSpPr>
              <p:cNvPr id="10" name="TextBox 9">
                <a:extLst>
                  <a:ext uri="{FF2B5EF4-FFF2-40B4-BE49-F238E27FC236}">
                    <a16:creationId xmlns:a16="http://schemas.microsoft.com/office/drawing/2014/main" id="{AC46FD11-29AE-5F45-9D5F-6EB792B08F1F}"/>
                  </a:ext>
                </a:extLst>
              </p:cNvPr>
              <p:cNvSpPr txBox="1">
                <a:spLocks noRot="1" noChangeAspect="1" noMove="1" noResize="1" noEditPoints="1" noAdjustHandles="1" noChangeArrowheads="1" noChangeShapeType="1" noTextEdit="1"/>
              </p:cNvSpPr>
              <p:nvPr/>
            </p:nvSpPr>
            <p:spPr>
              <a:xfrm>
                <a:off x="378979" y="1482127"/>
                <a:ext cx="8386042" cy="1116652"/>
              </a:xfrm>
              <a:prstGeom prst="rect">
                <a:avLst/>
              </a:prstGeom>
              <a:blipFill>
                <a:blip r:embed="rId6"/>
                <a:stretch>
                  <a:fillRect t="-2247"/>
                </a:stretch>
              </a:blipFill>
              <a:ln>
                <a:noFill/>
              </a:ln>
            </p:spPr>
            <p:txBody>
              <a:bodyPr/>
              <a:lstStyle/>
              <a:p>
                <a:r>
                  <a:rPr lang="it-IT">
                    <a:noFill/>
                  </a:rPr>
                  <a:t> </a:t>
                </a:r>
              </a:p>
            </p:txBody>
          </p:sp>
        </mc:Fallback>
      </mc:AlternateContent>
      <p:graphicFrame>
        <p:nvGraphicFramePr>
          <p:cNvPr id="11" name="Object 5">
            <a:extLst>
              <a:ext uri="{FF2B5EF4-FFF2-40B4-BE49-F238E27FC236}">
                <a16:creationId xmlns:a16="http://schemas.microsoft.com/office/drawing/2014/main" id="{A5F45CE7-D16B-9F4F-9E26-8C54265D38D6}"/>
              </a:ext>
            </a:extLst>
          </p:cNvPr>
          <p:cNvGraphicFramePr>
            <a:graphicFrameLocks noChangeAspect="1"/>
          </p:cNvGraphicFramePr>
          <p:nvPr>
            <p:extLst>
              <p:ext uri="{D42A27DB-BD31-4B8C-83A1-F6EECF244321}">
                <p14:modId xmlns:p14="http://schemas.microsoft.com/office/powerpoint/2010/main" val="4132552392"/>
              </p:ext>
            </p:extLst>
          </p:nvPr>
        </p:nvGraphicFramePr>
        <p:xfrm>
          <a:off x="7380312" y="3534826"/>
          <a:ext cx="1500625" cy="669210"/>
        </p:xfrm>
        <a:graphic>
          <a:graphicData uri="http://schemas.openxmlformats.org/presentationml/2006/ole">
            <mc:AlternateContent xmlns:mc="http://schemas.openxmlformats.org/markup-compatibility/2006">
              <mc:Choice xmlns:v="urn:schemas-microsoft-com:vml" Requires="v">
                <p:oleObj spid="_x0000_s1664009" name="Equation" r:id="rId7" imgW="1054100" imgH="469900" progId="Equation.3">
                  <p:embed/>
                </p:oleObj>
              </mc:Choice>
              <mc:Fallback>
                <p:oleObj name="Equation" r:id="rId7" imgW="1054100" imgH="469900" progId="Equation.3">
                  <p:embed/>
                  <p:pic>
                    <p:nvPicPr>
                      <p:cNvPr id="2766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3534826"/>
                        <a:ext cx="1500625" cy="669210"/>
                      </a:xfrm>
                      <a:prstGeom prst="rect">
                        <a:avLst/>
                      </a:prstGeom>
                      <a:solidFill>
                        <a:srgbClr val="FF00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15760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256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559675"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1027"/>
          <p:cNvSpPr txBox="1">
            <a:spLocks noChangeArrowheads="1"/>
          </p:cNvSpPr>
          <p:nvPr/>
        </p:nvSpPr>
        <p:spPr bwMode="auto">
          <a:xfrm>
            <a:off x="457200" y="2819400"/>
            <a:ext cx="11049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CC0000"/>
                </a:solidFill>
              </a:rPr>
              <a:t>1-25 GeV</a:t>
            </a:r>
          </a:p>
          <a:p>
            <a:r>
              <a:rPr lang="en-US" sz="1800" b="1">
                <a:solidFill>
                  <a:srgbClr val="CC0000"/>
                </a:solidFill>
              </a:rPr>
              <a:t>electrons</a:t>
            </a:r>
            <a:endParaRPr lang="en-US"/>
          </a:p>
        </p:txBody>
      </p:sp>
      <p:sp>
        <p:nvSpPr>
          <p:cNvPr id="25604" name="Text Box 1028"/>
          <p:cNvSpPr txBox="1">
            <a:spLocks noChangeArrowheads="1"/>
          </p:cNvSpPr>
          <p:nvPr/>
        </p:nvSpPr>
        <p:spPr bwMode="auto">
          <a:xfrm>
            <a:off x="8032750" y="3814763"/>
            <a:ext cx="1111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100-0.5 </a:t>
            </a:r>
            <a:r>
              <a:rPr lang="it-IT" sz="1800" b="1">
                <a:solidFill>
                  <a:schemeClr val="accent2"/>
                </a:solidFill>
              </a:rPr>
              <a:t>Å</a:t>
            </a:r>
            <a:endParaRPr lang="en-US" sz="1800" b="1">
              <a:solidFill>
                <a:schemeClr val="accent2"/>
              </a:solidFill>
            </a:endParaRPr>
          </a:p>
          <a:p>
            <a:r>
              <a:rPr lang="en-US" sz="1800" b="1">
                <a:solidFill>
                  <a:schemeClr val="accent2"/>
                </a:solidFill>
              </a:rPr>
              <a:t>photons</a:t>
            </a:r>
            <a:endParaRPr lang="en-US" sz="1800" b="1">
              <a:solidFill>
                <a:srgbClr val="CC0000"/>
              </a:solidFill>
            </a:endParaRPr>
          </a:p>
        </p:txBody>
      </p:sp>
      <p:sp>
        <p:nvSpPr>
          <p:cNvPr id="25605" name="Rectangle 1029"/>
          <p:cNvSpPr>
            <a:spLocks noChangeArrowheads="1"/>
          </p:cNvSpPr>
          <p:nvPr/>
        </p:nvSpPr>
        <p:spPr bwMode="auto">
          <a:xfrm>
            <a:off x="4648200" y="2579688"/>
            <a:ext cx="19319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t>cm und. period</a:t>
            </a:r>
            <a:r>
              <a:rPr lang="en-US" sz="1800" b="1">
                <a:latin typeface="Symbol" charset="0"/>
              </a:rPr>
              <a:t> l</a:t>
            </a:r>
            <a:r>
              <a:rPr lang="en-US" sz="1800" b="1" baseline="-25000"/>
              <a:t>u</a:t>
            </a:r>
          </a:p>
        </p:txBody>
      </p:sp>
      <p:sp>
        <p:nvSpPr>
          <p:cNvPr id="25606" name="Line 1030"/>
          <p:cNvSpPr>
            <a:spLocks noChangeShapeType="1"/>
          </p:cNvSpPr>
          <p:nvPr/>
        </p:nvSpPr>
        <p:spPr bwMode="auto">
          <a:xfrm flipH="1">
            <a:off x="4800600" y="2895600"/>
            <a:ext cx="762000" cy="152400"/>
          </a:xfrm>
          <a:prstGeom prst="line">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5607" name="Rectangle 1031"/>
          <p:cNvSpPr>
            <a:spLocks noChangeArrowheads="1"/>
          </p:cNvSpPr>
          <p:nvPr/>
        </p:nvSpPr>
        <p:spPr bwMode="auto">
          <a:xfrm>
            <a:off x="304800" y="838200"/>
            <a:ext cx="86106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b="1"/>
              <a:t>FEL</a:t>
            </a:r>
            <a:r>
              <a:rPr lang="ja-JP" altLang="en-US" sz="2000" b="1"/>
              <a:t>’</a:t>
            </a:r>
            <a:r>
              <a:rPr lang="en-US" altLang="ja-JP" sz="2000" b="1"/>
              <a:t>s</a:t>
            </a:r>
            <a:r>
              <a:rPr lang="en-US" altLang="ja-JP" sz="2000" b="1">
                <a:solidFill>
                  <a:srgbClr val="FF0000"/>
                </a:solidFill>
              </a:rPr>
              <a:t> and </a:t>
            </a:r>
            <a:r>
              <a:rPr lang="en-US" altLang="ja-JP" sz="2000" b="1">
                <a:solidFill>
                  <a:schemeClr val="accent2"/>
                </a:solidFill>
              </a:rPr>
              <a:t>Thomson/Compton Sources</a:t>
            </a:r>
            <a:r>
              <a:rPr lang="en-US" altLang="ja-JP" sz="2000" b="1">
                <a:solidFill>
                  <a:srgbClr val="FF0000"/>
                </a:solidFill>
              </a:rPr>
              <a:t> common mechanism:</a:t>
            </a:r>
            <a:br>
              <a:rPr lang="en-US" altLang="ja-JP" sz="2000" b="1">
                <a:solidFill>
                  <a:srgbClr val="FF0000"/>
                </a:solidFill>
              </a:rPr>
            </a:br>
            <a:r>
              <a:rPr lang="en-US" altLang="ja-JP" sz="2000" b="1">
                <a:solidFill>
                  <a:srgbClr val="FF0000"/>
                </a:solidFill>
              </a:rPr>
              <a:t>collision between a relativistic electron and a (pseudo)electromagnetic wave</a:t>
            </a:r>
            <a:endParaRPr lang="it-IT" b="1">
              <a:solidFill>
                <a:srgbClr val="FF0000"/>
              </a:solidFill>
            </a:endParaRPr>
          </a:p>
        </p:txBody>
      </p:sp>
      <p:pic>
        <p:nvPicPr>
          <p:cNvPr id="25608"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76800"/>
            <a:ext cx="8305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Text Box 1033"/>
          <p:cNvSpPr txBox="1">
            <a:spLocks noChangeArrowheads="1"/>
          </p:cNvSpPr>
          <p:nvPr/>
        </p:nvSpPr>
        <p:spPr bwMode="auto">
          <a:xfrm>
            <a:off x="3657600" y="5029200"/>
            <a:ext cx="2362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20-150 MeV electrons</a:t>
            </a:r>
            <a:endParaRPr lang="en-US"/>
          </a:p>
        </p:txBody>
      </p:sp>
      <p:sp>
        <p:nvSpPr>
          <p:cNvPr id="25610" name="Rectangle 1034"/>
          <p:cNvSpPr>
            <a:spLocks noChangeArrowheads="1"/>
          </p:cNvSpPr>
          <p:nvPr/>
        </p:nvSpPr>
        <p:spPr bwMode="auto">
          <a:xfrm>
            <a:off x="5943600" y="5029200"/>
            <a:ext cx="15589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t>0.8 </a:t>
            </a:r>
            <a:r>
              <a:rPr lang="en-US" sz="1800" b="1">
                <a:latin typeface="Symbol" charset="0"/>
                <a:sym typeface="Symbol" charset="0"/>
              </a:rPr>
              <a:t></a:t>
            </a:r>
            <a:r>
              <a:rPr lang="en-US" sz="1800" b="1"/>
              <a:t>m laser</a:t>
            </a:r>
            <a:r>
              <a:rPr lang="en-US" sz="1800" b="1">
                <a:latin typeface="Symbol" charset="0"/>
              </a:rPr>
              <a:t> l</a:t>
            </a:r>
            <a:endParaRPr lang="en-US" b="1" baseline="-25000"/>
          </a:p>
        </p:txBody>
      </p:sp>
      <p:sp>
        <p:nvSpPr>
          <p:cNvPr id="25611" name="Text Box 1035"/>
          <p:cNvSpPr txBox="1">
            <a:spLocks noChangeArrowheads="1"/>
          </p:cNvSpPr>
          <p:nvPr/>
        </p:nvSpPr>
        <p:spPr bwMode="auto">
          <a:xfrm>
            <a:off x="7861300" y="5105400"/>
            <a:ext cx="12938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bg2"/>
                </a:solidFill>
              </a:rPr>
              <a:t>20-500 keV</a:t>
            </a:r>
          </a:p>
          <a:p>
            <a:r>
              <a:rPr lang="en-US" sz="1800" b="1">
                <a:solidFill>
                  <a:schemeClr val="bg2"/>
                </a:solidFill>
              </a:rPr>
              <a:t>photons</a:t>
            </a:r>
          </a:p>
        </p:txBody>
      </p:sp>
      <p:sp>
        <p:nvSpPr>
          <p:cNvPr id="25612" name="Line 1036"/>
          <p:cNvSpPr>
            <a:spLocks noChangeShapeType="1"/>
          </p:cNvSpPr>
          <p:nvPr/>
        </p:nvSpPr>
        <p:spPr bwMode="auto">
          <a:xfrm>
            <a:off x="228600" y="2209800"/>
            <a:ext cx="8686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5613" name="Rectangle 1037"/>
          <p:cNvSpPr>
            <a:spLocks noChangeArrowheads="1"/>
          </p:cNvSpPr>
          <p:nvPr/>
        </p:nvSpPr>
        <p:spPr bwMode="auto">
          <a:xfrm>
            <a:off x="7239000" y="2209800"/>
            <a:ext cx="647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t>3 km</a:t>
            </a:r>
            <a:endParaRPr lang="en-US" sz="1800" b="1" i="1" baseline="-25000"/>
          </a:p>
        </p:txBody>
      </p:sp>
      <p:sp>
        <p:nvSpPr>
          <p:cNvPr id="25614" name="Rectangle 1038"/>
          <p:cNvSpPr>
            <a:spLocks noChangeArrowheads="1"/>
          </p:cNvSpPr>
          <p:nvPr/>
        </p:nvSpPr>
        <p:spPr bwMode="auto">
          <a:xfrm>
            <a:off x="2819400" y="6248400"/>
            <a:ext cx="647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t>20 m</a:t>
            </a:r>
            <a:endParaRPr lang="en-US" sz="1800" b="1" i="1" baseline="-25000"/>
          </a:p>
        </p:txBody>
      </p:sp>
      <p:pic>
        <p:nvPicPr>
          <p:cNvPr id="25615"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ttangolo 16"/>
          <p:cNvSpPr/>
          <p:nvPr/>
        </p:nvSpPr>
        <p:spPr>
          <a:xfrm>
            <a:off x="755576" y="116632"/>
            <a:ext cx="8352928" cy="966418"/>
          </a:xfrm>
          <a:prstGeom prst="rect">
            <a:avLst/>
          </a:prstGeom>
        </p:spPr>
        <p:txBody>
          <a:bodyPr wrap="square">
            <a:spAutoFit/>
          </a:bodyPr>
          <a:lstStyle/>
          <a:p>
            <a:pPr eaLnBrk="1" hangingPunct="1">
              <a:lnSpc>
                <a:spcPct val="120000"/>
              </a:lnSpc>
              <a:spcBef>
                <a:spcPct val="20000"/>
              </a:spcBef>
            </a:pPr>
            <a:r>
              <a:rPr lang="en-US" b="1">
                <a:solidFill>
                  <a:srgbClr val="0000FF"/>
                </a:solidFill>
              </a:rPr>
              <a:t>The Classical E.M. view (Maxwell eq.): Thomson Sources as synchrotron radiation sources with electro-magnetic undulator</a:t>
            </a:r>
          </a:p>
        </p:txBody>
      </p:sp>
    </p:spTree>
    <p:extLst>
      <p:ext uri="{BB962C8B-B14F-4D97-AF65-F5344CB8AC3E}">
        <p14:creationId xmlns:p14="http://schemas.microsoft.com/office/powerpoint/2010/main" val="312401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026"/>
          <p:cNvSpPr txBox="1">
            <a:spLocks noChangeArrowheads="1"/>
          </p:cNvSpPr>
          <p:nvPr/>
        </p:nvSpPr>
        <p:spPr bwMode="auto">
          <a:xfrm>
            <a:off x="3962400" y="914400"/>
            <a:ext cx="3825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a:latin typeface="Arial" charset="0"/>
              </a:rPr>
              <a:t>FEL resonance condition</a:t>
            </a:r>
          </a:p>
        </p:txBody>
      </p:sp>
      <p:grpSp>
        <p:nvGrpSpPr>
          <p:cNvPr id="27650" name="Group 1027"/>
          <p:cNvGrpSpPr>
            <a:grpSpLocks/>
          </p:cNvGrpSpPr>
          <p:nvPr/>
        </p:nvGrpSpPr>
        <p:grpSpPr bwMode="auto">
          <a:xfrm>
            <a:off x="990600" y="1219200"/>
            <a:ext cx="7413625" cy="1843088"/>
            <a:chOff x="605" y="951"/>
            <a:chExt cx="4670" cy="1161"/>
          </a:xfrm>
        </p:grpSpPr>
        <p:graphicFrame>
          <p:nvGraphicFramePr>
            <p:cNvPr id="27665" name="Object 5"/>
            <p:cNvGraphicFramePr>
              <a:graphicFrameLocks noChangeAspect="1"/>
            </p:cNvGraphicFramePr>
            <p:nvPr/>
          </p:nvGraphicFramePr>
          <p:xfrm>
            <a:off x="605" y="951"/>
            <a:ext cx="1619" cy="722"/>
          </p:xfrm>
          <a:graphic>
            <a:graphicData uri="http://schemas.openxmlformats.org/presentationml/2006/ole">
              <mc:AlternateContent xmlns:mc="http://schemas.openxmlformats.org/markup-compatibility/2006">
                <mc:Choice xmlns:v="urn:schemas-microsoft-com:vml" Requires="v">
                  <p:oleObj spid="_x0000_s1492105" name="Equation" r:id="rId4" imgW="1054100" imgH="469900" progId="Equation.3">
                    <p:embed/>
                  </p:oleObj>
                </mc:Choice>
                <mc:Fallback>
                  <p:oleObj name="Equation" r:id="rId4" imgW="1054100" imgH="469900" progId="Equation.3">
                    <p:embed/>
                    <p:pic>
                      <p:nvPicPr>
                        <p:cNvPr id="2766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 y="951"/>
                          <a:ext cx="1619" cy="722"/>
                        </a:xfrm>
                        <a:prstGeom prst="rect">
                          <a:avLst/>
                        </a:prstGeom>
                        <a:solidFill>
                          <a:srgbClr val="FF00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66" name="Text Box 1029"/>
            <p:cNvSpPr txBox="1">
              <a:spLocks noChangeArrowheads="1"/>
            </p:cNvSpPr>
            <p:nvPr/>
          </p:nvSpPr>
          <p:spPr bwMode="auto">
            <a:xfrm>
              <a:off x="2928" y="1104"/>
              <a:ext cx="234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(magnetostatic undulator )</a:t>
              </a:r>
            </a:p>
          </p:txBody>
        </p:sp>
        <p:sp>
          <p:nvSpPr>
            <p:cNvPr id="27667" name="Text Box 1030"/>
            <p:cNvSpPr txBox="1">
              <a:spLocks noChangeArrowheads="1"/>
            </p:cNvSpPr>
            <p:nvPr/>
          </p:nvSpPr>
          <p:spPr bwMode="auto">
            <a:xfrm>
              <a:off x="893" y="1824"/>
              <a:ext cx="36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Example : for </a:t>
              </a:r>
              <a:r>
                <a:rPr lang="en-GB" i="1">
                  <a:latin typeface="Symbol" charset="0"/>
                </a:rPr>
                <a:t>l</a:t>
              </a:r>
              <a:r>
                <a:rPr lang="en-GB" i="1" baseline="-25000"/>
                <a:t>R</a:t>
              </a:r>
              <a:r>
                <a:rPr lang="en-GB" i="1">
                  <a:latin typeface="Arial" charset="0"/>
                </a:rPr>
                <a:t>=1A, </a:t>
              </a:r>
              <a:r>
                <a:rPr lang="en-GB" i="1">
                  <a:latin typeface="Symbol" charset="0"/>
                </a:rPr>
                <a:t>l</a:t>
              </a:r>
              <a:r>
                <a:rPr lang="en-GB" i="1" baseline="-25000">
                  <a:latin typeface="Arial" charset="0"/>
                </a:rPr>
                <a:t>w</a:t>
              </a:r>
              <a:r>
                <a:rPr lang="en-GB" i="1">
                  <a:latin typeface="Arial" charset="0"/>
                </a:rPr>
                <a:t>=2cm, E=7 GeV</a:t>
              </a:r>
              <a:endParaRPr lang="en-GB">
                <a:latin typeface="Arial" charset="0"/>
              </a:endParaRPr>
            </a:p>
          </p:txBody>
        </p:sp>
      </p:grpSp>
      <p:grpSp>
        <p:nvGrpSpPr>
          <p:cNvPr id="27651" name="Group 1031"/>
          <p:cNvGrpSpPr>
            <a:grpSpLocks/>
          </p:cNvGrpSpPr>
          <p:nvPr/>
        </p:nvGrpSpPr>
        <p:grpSpPr bwMode="auto">
          <a:xfrm>
            <a:off x="882651" y="3551238"/>
            <a:ext cx="7499350" cy="2003426"/>
            <a:chOff x="663" y="2419"/>
            <a:chExt cx="4724" cy="1262"/>
          </a:xfrm>
        </p:grpSpPr>
        <p:graphicFrame>
          <p:nvGraphicFramePr>
            <p:cNvPr id="27662" name="Object 4"/>
            <p:cNvGraphicFramePr>
              <a:graphicFrameLocks noChangeAspect="1"/>
            </p:cNvGraphicFramePr>
            <p:nvPr>
              <p:extLst/>
            </p:nvPr>
          </p:nvGraphicFramePr>
          <p:xfrm>
            <a:off x="663" y="2419"/>
            <a:ext cx="1619" cy="762"/>
          </p:xfrm>
          <a:graphic>
            <a:graphicData uri="http://schemas.openxmlformats.org/presentationml/2006/ole">
              <mc:AlternateContent xmlns:mc="http://schemas.openxmlformats.org/markup-compatibility/2006">
                <mc:Choice xmlns:v="urn:schemas-microsoft-com:vml" Requires="v">
                  <p:oleObj spid="_x0000_s1492106" name="Equation" r:id="rId6" imgW="1054100" imgH="495300" progId="Equation.3">
                    <p:embed/>
                  </p:oleObj>
                </mc:Choice>
                <mc:Fallback>
                  <p:oleObj name="Equation" r:id="rId6" imgW="1054100" imgH="495300" progId="Equation.3">
                    <p:embed/>
                    <p:pic>
                      <p:nvPicPr>
                        <p:cNvPr id="27662" name="Object 4"/>
                        <p:cNvPicPr>
                          <a:picLocks noChangeAspect="1" noChangeArrowheads="1"/>
                        </p:cNvPicPr>
                        <p:nvPr/>
                      </p:nvPicPr>
                      <p:blipFill>
                        <a:blip r:embed="rId7"/>
                        <a:srcRect/>
                        <a:stretch>
                          <a:fillRect/>
                        </a:stretch>
                      </p:blipFill>
                      <p:spPr bwMode="auto">
                        <a:xfrm>
                          <a:off x="663" y="2419"/>
                          <a:ext cx="1619" cy="762"/>
                        </a:xfrm>
                        <a:prstGeom prst="rect">
                          <a:avLst/>
                        </a:prstGeom>
                        <a:solidFill>
                          <a:srgbClr val="FBF773"/>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63" name="Text Box 1033"/>
            <p:cNvSpPr txBox="1">
              <a:spLocks noChangeArrowheads="1"/>
            </p:cNvSpPr>
            <p:nvPr/>
          </p:nvSpPr>
          <p:spPr bwMode="auto">
            <a:xfrm>
              <a:off x="2832" y="2640"/>
              <a:ext cx="25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(electromagnetic undulator )</a:t>
              </a:r>
            </a:p>
          </p:txBody>
        </p:sp>
        <p:sp>
          <p:nvSpPr>
            <p:cNvPr id="27664" name="Text Box 1034"/>
            <p:cNvSpPr txBox="1">
              <a:spLocks noChangeArrowheads="1"/>
            </p:cNvSpPr>
            <p:nvPr/>
          </p:nvSpPr>
          <p:spPr bwMode="auto">
            <a:xfrm>
              <a:off x="1056" y="3158"/>
              <a:ext cx="4331"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Example : for </a:t>
              </a:r>
              <a:r>
                <a:rPr lang="en-GB" i="1">
                  <a:latin typeface="Symbol" charset="0"/>
                </a:rPr>
                <a:t>l</a:t>
              </a:r>
              <a:r>
                <a:rPr lang="en-GB" i="1" baseline="-25000"/>
                <a:t>R</a:t>
              </a:r>
              <a:r>
                <a:rPr lang="en-GB" i="1">
                  <a:latin typeface="Arial" charset="0"/>
                </a:rPr>
                <a:t>=1A, </a:t>
              </a:r>
              <a:r>
                <a:rPr lang="en-GB" i="1">
                  <a:latin typeface="Symbol" charset="0"/>
                </a:rPr>
                <a:t>l</a:t>
              </a:r>
              <a:r>
                <a:rPr lang="en-GB" i="1">
                  <a:latin typeface="Arial" charset="0"/>
                </a:rPr>
                <a:t>=0.8</a:t>
              </a:r>
              <a:r>
                <a:rPr lang="en-GB" i="1">
                  <a:latin typeface="Symbol" charset="0"/>
                </a:rPr>
                <a:t>m</a:t>
              </a:r>
              <a:r>
                <a:rPr lang="en-GB" i="1">
                  <a:latin typeface="Arial" charset="0"/>
                </a:rPr>
                <a:t>m, E=25MeV</a:t>
              </a:r>
            </a:p>
            <a:p>
              <a:pPr eaLnBrk="1" hangingPunct="1"/>
              <a:r>
                <a:rPr lang="en-GB">
                  <a:latin typeface="Arial" charset="0"/>
                </a:rPr>
                <a:t>Example : for </a:t>
              </a:r>
              <a:r>
                <a:rPr lang="en-GB" i="1">
                  <a:latin typeface="Arial" charset="0"/>
                </a:rPr>
                <a:t>h</a:t>
              </a:r>
              <a:r>
                <a:rPr lang="en-GB" i="1">
                  <a:latin typeface="Symbol" charset="0"/>
                </a:rPr>
                <a:t>n</a:t>
              </a:r>
              <a:r>
                <a:rPr lang="en-GB" i="1">
                  <a:latin typeface="Arial" charset="0"/>
                </a:rPr>
                <a:t>=10 MeV, </a:t>
              </a:r>
              <a:r>
                <a:rPr lang="en-GB" i="1">
                  <a:latin typeface="Symbol" charset="0"/>
                </a:rPr>
                <a:t>l</a:t>
              </a:r>
              <a:r>
                <a:rPr lang="en-GB" i="1">
                  <a:latin typeface="Arial" charset="0"/>
                </a:rPr>
                <a:t>=0.4</a:t>
              </a:r>
              <a:r>
                <a:rPr lang="en-GB" i="1">
                  <a:latin typeface="Symbol" charset="0"/>
                </a:rPr>
                <a:t>m</a:t>
              </a:r>
              <a:r>
                <a:rPr lang="en-GB" i="1">
                  <a:latin typeface="Arial" charset="0"/>
                </a:rPr>
                <a:t>m, E=530 MeV</a:t>
              </a:r>
            </a:p>
          </p:txBody>
        </p:sp>
      </p:grpSp>
      <p:grpSp>
        <p:nvGrpSpPr>
          <p:cNvPr id="27652" name="Group 1035"/>
          <p:cNvGrpSpPr>
            <a:grpSpLocks/>
          </p:cNvGrpSpPr>
          <p:nvPr/>
        </p:nvGrpSpPr>
        <p:grpSpPr bwMode="auto">
          <a:xfrm>
            <a:off x="4206875" y="5562600"/>
            <a:ext cx="4759325" cy="1295400"/>
            <a:chOff x="2650" y="3504"/>
            <a:chExt cx="2998" cy="816"/>
          </a:xfrm>
        </p:grpSpPr>
        <p:graphicFrame>
          <p:nvGraphicFramePr>
            <p:cNvPr id="27657" name="Object 3"/>
            <p:cNvGraphicFramePr>
              <a:graphicFrameLocks noChangeAspect="1"/>
            </p:cNvGraphicFramePr>
            <p:nvPr/>
          </p:nvGraphicFramePr>
          <p:xfrm>
            <a:off x="2650" y="3552"/>
            <a:ext cx="1591" cy="575"/>
          </p:xfrm>
          <a:graphic>
            <a:graphicData uri="http://schemas.openxmlformats.org/presentationml/2006/ole">
              <mc:AlternateContent xmlns:mc="http://schemas.openxmlformats.org/markup-compatibility/2006">
                <mc:Choice xmlns:v="urn:schemas-microsoft-com:vml" Requires="v">
                  <p:oleObj spid="_x0000_s1492107" name="Equation" r:id="rId8" imgW="1333500" imgH="482600" progId="Equation.3">
                    <p:embed/>
                  </p:oleObj>
                </mc:Choice>
                <mc:Fallback>
                  <p:oleObj name="Equation" r:id="rId8" imgW="1333500" imgH="482600" progId="Equation.3">
                    <p:embed/>
                    <p:pic>
                      <p:nvPicPr>
                        <p:cNvPr id="2765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0" y="3552"/>
                          <a:ext cx="1591" cy="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58" name="Line 1037"/>
            <p:cNvSpPr>
              <a:spLocks noChangeShapeType="1"/>
            </p:cNvSpPr>
            <p:nvPr/>
          </p:nvSpPr>
          <p:spPr bwMode="auto">
            <a:xfrm flipV="1">
              <a:off x="4320" y="3648"/>
              <a:ext cx="528" cy="9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7659" name="Line 1038"/>
            <p:cNvSpPr>
              <a:spLocks noChangeShapeType="1"/>
            </p:cNvSpPr>
            <p:nvPr/>
          </p:nvSpPr>
          <p:spPr bwMode="auto">
            <a:xfrm>
              <a:off x="4032" y="4080"/>
              <a:ext cx="672" cy="14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7660" name="Text Box 1039"/>
            <p:cNvSpPr txBox="1">
              <a:spLocks noChangeArrowheads="1"/>
            </p:cNvSpPr>
            <p:nvPr/>
          </p:nvSpPr>
          <p:spPr bwMode="auto">
            <a:xfrm>
              <a:off x="4848" y="3504"/>
              <a:ext cx="80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t>laser power</a:t>
              </a:r>
              <a:endParaRPr lang="en-US"/>
            </a:p>
          </p:txBody>
        </p:sp>
        <p:sp>
          <p:nvSpPr>
            <p:cNvPr id="27661" name="Text Box 1040"/>
            <p:cNvSpPr txBox="1">
              <a:spLocks noChangeArrowheads="1"/>
            </p:cNvSpPr>
            <p:nvPr/>
          </p:nvSpPr>
          <p:spPr bwMode="auto">
            <a:xfrm>
              <a:off x="4704" y="4089"/>
              <a:ext cx="9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t>laser spot size</a:t>
              </a:r>
              <a:endParaRPr lang="en-US"/>
            </a:p>
          </p:txBody>
        </p:sp>
      </p:grpSp>
      <p:graphicFrame>
        <p:nvGraphicFramePr>
          <p:cNvPr id="27653" name="Object 2"/>
          <p:cNvGraphicFramePr>
            <a:graphicFrameLocks noChangeAspect="1"/>
          </p:cNvGraphicFramePr>
          <p:nvPr/>
        </p:nvGraphicFramePr>
        <p:xfrm>
          <a:off x="5791200" y="3124200"/>
          <a:ext cx="2644775" cy="384175"/>
        </p:xfrm>
        <a:graphic>
          <a:graphicData uri="http://schemas.openxmlformats.org/presentationml/2006/ole">
            <mc:AlternateContent xmlns:mc="http://schemas.openxmlformats.org/markup-compatibility/2006">
              <mc:Choice xmlns:v="urn:schemas-microsoft-com:vml" Requires="v">
                <p:oleObj spid="_x0000_s1492108" name="Equation" r:id="rId10" imgW="1397000" imgH="203200" progId="Equation.3">
                  <p:embed/>
                </p:oleObj>
              </mc:Choice>
              <mc:Fallback>
                <p:oleObj name="Equation" r:id="rId10" imgW="1397000" imgH="203200" progId="Equation.3">
                  <p:embed/>
                  <p:pic>
                    <p:nvPicPr>
                      <p:cNvPr id="27653"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3124200"/>
                        <a:ext cx="2644775" cy="384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7655" name="Immagine 2" descr="infn-new.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6" name="CasellaDiTesto 1"/>
          <p:cNvSpPr txBox="1">
            <a:spLocks noChangeArrowheads="1"/>
          </p:cNvSpPr>
          <p:nvPr/>
        </p:nvSpPr>
        <p:spPr bwMode="auto">
          <a:xfrm>
            <a:off x="34925" y="5876925"/>
            <a:ext cx="4156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800" i="1"/>
              <a:t>L. Serafini et al., Proceedings of the SPIE, </a:t>
            </a:r>
          </a:p>
          <a:p>
            <a:r>
              <a:rPr lang="it-IT" sz="1800" i="1"/>
              <a:t>Volume 6634, article id. 66341G (2007)</a:t>
            </a:r>
          </a:p>
        </p:txBody>
      </p:sp>
      <p:grpSp>
        <p:nvGrpSpPr>
          <p:cNvPr id="3" name="Gruppo 2"/>
          <p:cNvGrpSpPr/>
          <p:nvPr/>
        </p:nvGrpSpPr>
        <p:grpSpPr>
          <a:xfrm>
            <a:off x="539552" y="3356992"/>
            <a:ext cx="8424936" cy="1368152"/>
            <a:chOff x="683568" y="3356992"/>
            <a:chExt cx="8424936" cy="1368152"/>
          </a:xfrm>
        </p:grpSpPr>
        <p:sp>
          <p:nvSpPr>
            <p:cNvPr id="21" name="Rettangolo 20"/>
            <p:cNvSpPr/>
            <p:nvPr/>
          </p:nvSpPr>
          <p:spPr>
            <a:xfrm>
              <a:off x="2411760" y="3356992"/>
              <a:ext cx="6696744"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Violation of Energy-Momentum Conservation !!</a:t>
              </a:r>
            </a:p>
          </p:txBody>
        </p:sp>
        <p:sp>
          <p:nvSpPr>
            <p:cNvPr id="2" name="Per 1"/>
            <p:cNvSpPr/>
            <p:nvPr/>
          </p:nvSpPr>
          <p:spPr bwMode="auto">
            <a:xfrm>
              <a:off x="683568" y="3573016"/>
              <a:ext cx="2952328" cy="1152128"/>
            </a:xfrm>
            <a:prstGeom prst="mathMultiply">
              <a:avLst/>
            </a:prstGeom>
            <a:solidFill>
              <a:srgbClr val="3366FF">
                <a:alpha val="4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pSp>
      <p:sp>
        <p:nvSpPr>
          <p:cNvPr id="24"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23633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
          <p:cNvGraphicFramePr>
            <a:graphicFrameLocks noChangeAspect="1"/>
          </p:cNvGraphicFramePr>
          <p:nvPr>
            <p:extLst/>
          </p:nvPr>
        </p:nvGraphicFramePr>
        <p:xfrm>
          <a:off x="256852" y="332656"/>
          <a:ext cx="4675188" cy="760412"/>
        </p:xfrm>
        <a:graphic>
          <a:graphicData uri="http://schemas.openxmlformats.org/presentationml/2006/ole">
            <mc:AlternateContent xmlns:mc="http://schemas.openxmlformats.org/markup-compatibility/2006">
              <mc:Choice xmlns:v="urn:schemas-microsoft-com:vml" Requires="v">
                <p:oleObj spid="_x0000_s1493299" name="Equation" r:id="rId4" imgW="2895600" imgH="469900" progId="Equation.3">
                  <p:embed/>
                </p:oleObj>
              </mc:Choice>
              <mc:Fallback>
                <p:oleObj name="Equation" r:id="rId4" imgW="2895600" imgH="469900" progId="Equation.3">
                  <p:embed/>
                  <p:pic>
                    <p:nvPicPr>
                      <p:cNvPr id="26" name="Object 2"/>
                      <p:cNvPicPr>
                        <a:picLocks noChangeAspect="1" noChangeArrowheads="1"/>
                      </p:cNvPicPr>
                      <p:nvPr/>
                    </p:nvPicPr>
                    <p:blipFill>
                      <a:blip r:embed="rId5"/>
                      <a:srcRect/>
                      <a:stretch>
                        <a:fillRect/>
                      </a:stretch>
                    </p:blipFill>
                    <p:spPr bwMode="auto">
                      <a:xfrm>
                        <a:off x="256852" y="332656"/>
                        <a:ext cx="4675188" cy="76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7" name="Immagin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000" y="1752600"/>
            <a:ext cx="73152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8" name="Object 3"/>
          <p:cNvGraphicFramePr>
            <a:graphicFrameLocks noChangeAspect="1"/>
          </p:cNvGraphicFramePr>
          <p:nvPr>
            <p:extLst/>
          </p:nvPr>
        </p:nvGraphicFramePr>
        <p:xfrm>
          <a:off x="5029200" y="2292350"/>
          <a:ext cx="1319213" cy="298450"/>
        </p:xfrm>
        <a:graphic>
          <a:graphicData uri="http://schemas.openxmlformats.org/presentationml/2006/ole">
            <mc:AlternateContent xmlns:mc="http://schemas.openxmlformats.org/markup-compatibility/2006">
              <mc:Choice xmlns:v="urn:schemas-microsoft-com:vml" Requires="v">
                <p:oleObj spid="_x0000_s1493300" name="Equation" r:id="rId7" imgW="901700" imgH="203200" progId="Equation.3">
                  <p:embed/>
                </p:oleObj>
              </mc:Choice>
              <mc:Fallback>
                <p:oleObj name="Equation" r:id="rId7" imgW="901700" imgH="203200" progId="Equation.3">
                  <p:embed/>
                  <p:pic>
                    <p:nvPicPr>
                      <p:cNvPr id="2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292350"/>
                        <a:ext cx="1319213"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 name="Object 4"/>
          <p:cNvGraphicFramePr>
            <a:graphicFrameLocks noChangeAspect="1"/>
          </p:cNvGraphicFramePr>
          <p:nvPr>
            <p:extLst/>
          </p:nvPr>
        </p:nvGraphicFramePr>
        <p:xfrm>
          <a:off x="6318250" y="2971800"/>
          <a:ext cx="873125" cy="242888"/>
        </p:xfrm>
        <a:graphic>
          <a:graphicData uri="http://schemas.openxmlformats.org/presentationml/2006/ole">
            <mc:AlternateContent xmlns:mc="http://schemas.openxmlformats.org/markup-compatibility/2006">
              <mc:Choice xmlns:v="urn:schemas-microsoft-com:vml" Requires="v">
                <p:oleObj spid="_x0000_s1493301" name="Equation" r:id="rId9" imgW="596900" imgH="165100" progId="Equation.3">
                  <p:embed/>
                </p:oleObj>
              </mc:Choice>
              <mc:Fallback>
                <p:oleObj name="Equation" r:id="rId9" imgW="596900" imgH="165100" progId="Equation.3">
                  <p:embed/>
                  <p:pic>
                    <p:nvPicPr>
                      <p:cNvPr id="29"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0" y="2971800"/>
                        <a:ext cx="873125" cy="24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 name="CasellaDiTesto 7"/>
          <p:cNvSpPr txBox="1">
            <a:spLocks noChangeArrowheads="1"/>
          </p:cNvSpPr>
          <p:nvPr/>
        </p:nvSpPr>
        <p:spPr bwMode="auto">
          <a:xfrm rot="19687803">
            <a:off x="5999163" y="3819525"/>
            <a:ext cx="1900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FELs (</a:t>
            </a:r>
            <a:r>
              <a:rPr lang="it-IT" sz="2000" i="1"/>
              <a:t>pure</a:t>
            </a:r>
            <a:r>
              <a:rPr lang="it-IT"/>
              <a:t> </a:t>
            </a:r>
            <a:r>
              <a:rPr lang="it-IT" i="1">
                <a:latin typeface="Symbol" charset="0"/>
                <a:cs typeface="Symbol" charset="0"/>
              </a:rPr>
              <a:t>g</a:t>
            </a:r>
            <a:r>
              <a:rPr lang="it-IT" baseline="30000">
                <a:latin typeface="Symbol" charset="0"/>
                <a:cs typeface="Symbol" charset="0"/>
              </a:rPr>
              <a:t>2</a:t>
            </a:r>
            <a:r>
              <a:rPr lang="it-IT">
                <a:cs typeface="Symbol" charset="0"/>
              </a:rPr>
              <a:t>)</a:t>
            </a:r>
          </a:p>
        </p:txBody>
      </p:sp>
      <p:sp>
        <p:nvSpPr>
          <p:cNvPr id="31" name="CasellaDiTesto 8"/>
          <p:cNvSpPr txBox="1">
            <a:spLocks noChangeArrowheads="1"/>
          </p:cNvSpPr>
          <p:nvPr/>
        </p:nvSpPr>
        <p:spPr bwMode="auto">
          <a:xfrm rot="19765914">
            <a:off x="1008063" y="5145088"/>
            <a:ext cx="1250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0000FF"/>
                </a:solidFill>
              </a:rPr>
              <a:t>Thomson</a:t>
            </a:r>
          </a:p>
          <a:p>
            <a:r>
              <a:rPr lang="it-IT" sz="2000" b="1" i="1">
                <a:solidFill>
                  <a:srgbClr val="0000FF"/>
                </a:solidFill>
              </a:rPr>
              <a:t>X-rays</a:t>
            </a:r>
          </a:p>
        </p:txBody>
      </p:sp>
      <p:sp>
        <p:nvSpPr>
          <p:cNvPr id="32" name="CasellaDiTesto 9"/>
          <p:cNvSpPr txBox="1">
            <a:spLocks noChangeArrowheads="1"/>
          </p:cNvSpPr>
          <p:nvPr/>
        </p:nvSpPr>
        <p:spPr bwMode="auto">
          <a:xfrm rot="19765914">
            <a:off x="2374900" y="4246563"/>
            <a:ext cx="130810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FF0000"/>
                </a:solidFill>
              </a:rPr>
              <a:t>Nuclear</a:t>
            </a:r>
          </a:p>
          <a:p>
            <a:r>
              <a:rPr lang="it-IT" sz="2000" b="1" i="1">
                <a:solidFill>
                  <a:srgbClr val="FF0000"/>
                </a:solidFill>
              </a:rPr>
              <a:t>Photonics</a:t>
            </a:r>
          </a:p>
        </p:txBody>
      </p:sp>
      <p:graphicFrame>
        <p:nvGraphicFramePr>
          <p:cNvPr id="33" name="Object 5"/>
          <p:cNvGraphicFramePr>
            <a:graphicFrameLocks noChangeAspect="1"/>
          </p:cNvGraphicFramePr>
          <p:nvPr>
            <p:extLst/>
          </p:nvPr>
        </p:nvGraphicFramePr>
        <p:xfrm>
          <a:off x="6156176" y="4797152"/>
          <a:ext cx="704850" cy="615950"/>
        </p:xfrm>
        <a:graphic>
          <a:graphicData uri="http://schemas.openxmlformats.org/presentationml/2006/ole">
            <mc:AlternateContent xmlns:mc="http://schemas.openxmlformats.org/markup-compatibility/2006">
              <mc:Choice xmlns:v="urn:schemas-microsoft-com:vml" Requires="v">
                <p:oleObj spid="_x0000_s1493302" name="Equation" r:id="rId11" imgW="482600" imgH="419100" progId="Equation.3">
                  <p:embed/>
                </p:oleObj>
              </mc:Choice>
              <mc:Fallback>
                <p:oleObj name="Equation" r:id="rId11" imgW="482600" imgH="419100" progId="Equation.3">
                  <p:embed/>
                  <p:pic>
                    <p:nvPicPr>
                      <p:cNvPr id="33"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176" y="4797152"/>
                        <a:ext cx="704850" cy="61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 name="CasellaDiTesto 11"/>
          <p:cNvSpPr txBox="1">
            <a:spLocks noChangeArrowheads="1"/>
          </p:cNvSpPr>
          <p:nvPr/>
        </p:nvSpPr>
        <p:spPr bwMode="auto">
          <a:xfrm>
            <a:off x="0" y="36576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i="1"/>
              <a:t>X/</a:t>
            </a:r>
            <a:r>
              <a:rPr lang="it-IT" i="1">
                <a:latin typeface="Symbol" charset="0"/>
                <a:cs typeface="Symbol" charset="0"/>
              </a:rPr>
              <a:t>g</a:t>
            </a:r>
          </a:p>
          <a:p>
            <a:r>
              <a:rPr lang="it-IT" i="1">
                <a:cs typeface="Symbol" charset="0"/>
              </a:rPr>
              <a:t>[MeV]</a:t>
            </a:r>
          </a:p>
        </p:txBody>
      </p:sp>
      <p:sp>
        <p:nvSpPr>
          <p:cNvPr id="35" name="CasellaDiTesto 12"/>
          <p:cNvSpPr txBox="1">
            <a:spLocks noChangeArrowheads="1"/>
          </p:cNvSpPr>
          <p:nvPr/>
        </p:nvSpPr>
        <p:spPr bwMode="auto">
          <a:xfrm>
            <a:off x="4999583" y="5805264"/>
            <a:ext cx="14446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i="1"/>
              <a:t>T</a:t>
            </a:r>
            <a:r>
              <a:rPr lang="it-IT" i="1" baseline="-25000"/>
              <a:t>e</a:t>
            </a:r>
            <a:r>
              <a:rPr lang="it-IT" i="1"/>
              <a:t> [MeV]</a:t>
            </a:r>
          </a:p>
        </p:txBody>
      </p:sp>
      <p:graphicFrame>
        <p:nvGraphicFramePr>
          <p:cNvPr id="36" name="Object 6"/>
          <p:cNvGraphicFramePr>
            <a:graphicFrameLocks noChangeAspect="1"/>
          </p:cNvGraphicFramePr>
          <p:nvPr>
            <p:extLst/>
          </p:nvPr>
        </p:nvGraphicFramePr>
        <p:xfrm>
          <a:off x="1450975" y="1905000"/>
          <a:ext cx="2527300" cy="260350"/>
        </p:xfrm>
        <a:graphic>
          <a:graphicData uri="http://schemas.openxmlformats.org/presentationml/2006/ole">
            <mc:AlternateContent xmlns:mc="http://schemas.openxmlformats.org/markup-compatibility/2006">
              <mc:Choice xmlns:v="urn:schemas-microsoft-com:vml" Requires="v">
                <p:oleObj spid="_x0000_s1493303" name="Equation" r:id="rId13" imgW="1727200" imgH="177800" progId="Equation.3">
                  <p:embed/>
                </p:oleObj>
              </mc:Choice>
              <mc:Fallback>
                <p:oleObj name="Equation" r:id="rId13" imgW="1727200" imgH="177800" progId="Equation.3">
                  <p:embed/>
                  <p:pic>
                    <p:nvPicPr>
                      <p:cNvPr id="36"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0975" y="1905000"/>
                        <a:ext cx="2527300"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7" name="CasellaDiTesto 14"/>
          <p:cNvSpPr txBox="1">
            <a:spLocks noChangeArrowheads="1"/>
          </p:cNvSpPr>
          <p:nvPr/>
        </p:nvSpPr>
        <p:spPr bwMode="auto">
          <a:xfrm>
            <a:off x="3200400" y="5848350"/>
            <a:ext cx="915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1 GeV</a:t>
            </a:r>
          </a:p>
        </p:txBody>
      </p:sp>
      <p:sp>
        <p:nvSpPr>
          <p:cNvPr id="38" name="CasellaDiTesto 15"/>
          <p:cNvSpPr txBox="1">
            <a:spLocks noChangeArrowheads="1"/>
          </p:cNvSpPr>
          <p:nvPr/>
        </p:nvSpPr>
        <p:spPr bwMode="auto">
          <a:xfrm>
            <a:off x="7213600" y="5848350"/>
            <a:ext cx="863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1 TeV</a:t>
            </a:r>
          </a:p>
        </p:txBody>
      </p:sp>
      <p:sp>
        <p:nvSpPr>
          <p:cNvPr id="39" name="CasellaDiTesto 16"/>
          <p:cNvSpPr txBox="1">
            <a:spLocks noChangeArrowheads="1"/>
          </p:cNvSpPr>
          <p:nvPr/>
        </p:nvSpPr>
        <p:spPr bwMode="auto">
          <a:xfrm rot="19765914">
            <a:off x="3446463" y="3621088"/>
            <a:ext cx="1250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86D174"/>
                </a:solidFill>
              </a:rPr>
              <a:t>Polarized</a:t>
            </a:r>
          </a:p>
          <a:p>
            <a:r>
              <a:rPr lang="it-IT" sz="2000" b="1" i="1">
                <a:solidFill>
                  <a:srgbClr val="86D174"/>
                </a:solidFill>
              </a:rPr>
              <a:t>Positrons</a:t>
            </a:r>
          </a:p>
        </p:txBody>
      </p:sp>
      <p:sp>
        <p:nvSpPr>
          <p:cNvPr id="40" name="CasellaDiTesto 18"/>
          <p:cNvSpPr txBox="1">
            <a:spLocks noChangeArrowheads="1"/>
          </p:cNvSpPr>
          <p:nvPr/>
        </p:nvSpPr>
        <p:spPr bwMode="auto">
          <a:xfrm rot="20663591">
            <a:off x="5464175" y="4398963"/>
            <a:ext cx="4714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FF00"/>
                </a:solidFill>
                <a:latin typeface="Symbol" charset="0"/>
                <a:cs typeface="Symbol" charset="0"/>
              </a:rPr>
              <a:t>D</a:t>
            </a:r>
          </a:p>
        </p:txBody>
      </p:sp>
      <p:graphicFrame>
        <p:nvGraphicFramePr>
          <p:cNvPr id="42" name="Object 8"/>
          <p:cNvGraphicFramePr>
            <a:graphicFrameLocks noChangeAspect="1"/>
          </p:cNvGraphicFramePr>
          <p:nvPr>
            <p:extLst/>
          </p:nvPr>
        </p:nvGraphicFramePr>
        <p:xfrm>
          <a:off x="6564014" y="1105049"/>
          <a:ext cx="1176338" cy="739775"/>
        </p:xfrm>
        <a:graphic>
          <a:graphicData uri="http://schemas.openxmlformats.org/presentationml/2006/ole">
            <mc:AlternateContent xmlns:mc="http://schemas.openxmlformats.org/markup-compatibility/2006">
              <mc:Choice xmlns:v="urn:schemas-microsoft-com:vml" Requires="v">
                <p:oleObj spid="_x0000_s1493304" name="Equation" r:id="rId15" imgW="685800" imgH="431800" progId="Equation.3">
                  <p:embed/>
                </p:oleObj>
              </mc:Choice>
              <mc:Fallback>
                <p:oleObj name="Equation" r:id="rId15" imgW="685800" imgH="431800" progId="Equation.3">
                  <p:embed/>
                  <p:pic>
                    <p:nvPicPr>
                      <p:cNvPr id="42" name="Object 8"/>
                      <p:cNvPicPr>
                        <a:picLocks noChangeAspect="1" noChangeArrowheads="1"/>
                      </p:cNvPicPr>
                      <p:nvPr/>
                    </p:nvPicPr>
                    <p:blipFill>
                      <a:blip r:embed="rId16"/>
                      <a:srcRect/>
                      <a:stretch>
                        <a:fillRect/>
                      </a:stretch>
                    </p:blipFill>
                    <p:spPr bwMode="auto">
                      <a:xfrm>
                        <a:off x="6564014" y="1105049"/>
                        <a:ext cx="1176338" cy="739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3" name="Ovale 21"/>
          <p:cNvSpPr>
            <a:spLocks noChangeArrowheads="1"/>
          </p:cNvSpPr>
          <p:nvPr/>
        </p:nvSpPr>
        <p:spPr bwMode="auto">
          <a:xfrm>
            <a:off x="5292080" y="44624"/>
            <a:ext cx="3744416" cy="18002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cxnSp>
        <p:nvCxnSpPr>
          <p:cNvPr id="44" name="Connettore 2 23"/>
          <p:cNvCxnSpPr>
            <a:cxnSpLocks noChangeShapeType="1"/>
          </p:cNvCxnSpPr>
          <p:nvPr/>
        </p:nvCxnSpPr>
        <p:spPr bwMode="auto">
          <a:xfrm rot="5400000">
            <a:off x="2971800" y="1828800"/>
            <a:ext cx="2590800" cy="1981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45" name="Ovale 24"/>
          <p:cNvSpPr>
            <a:spLocks noChangeArrowheads="1"/>
          </p:cNvSpPr>
          <p:nvPr/>
        </p:nvSpPr>
        <p:spPr bwMode="auto">
          <a:xfrm rot="19892578">
            <a:off x="658813" y="4479925"/>
            <a:ext cx="3890962" cy="995363"/>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aphicFrame>
        <p:nvGraphicFramePr>
          <p:cNvPr id="46" name="Object 9"/>
          <p:cNvGraphicFramePr>
            <a:graphicFrameLocks noChangeAspect="1"/>
          </p:cNvGraphicFramePr>
          <p:nvPr>
            <p:extLst/>
          </p:nvPr>
        </p:nvGraphicFramePr>
        <p:xfrm>
          <a:off x="2913063" y="4922838"/>
          <a:ext cx="2100262" cy="334962"/>
        </p:xfrm>
        <a:graphic>
          <a:graphicData uri="http://schemas.openxmlformats.org/presentationml/2006/ole">
            <mc:AlternateContent xmlns:mc="http://schemas.openxmlformats.org/markup-compatibility/2006">
              <mc:Choice xmlns:v="urn:schemas-microsoft-com:vml" Requires="v">
                <p:oleObj spid="_x0000_s1493305" name="Equation" r:id="rId17" imgW="1435100" imgH="228600" progId="Equation.3">
                  <p:embed/>
                </p:oleObj>
              </mc:Choice>
              <mc:Fallback>
                <p:oleObj name="Equation" r:id="rId17" imgW="1435100" imgH="228600" progId="Equation.3">
                  <p:embed/>
                  <p:pic>
                    <p:nvPicPr>
                      <p:cNvPr id="46"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3063" y="4922838"/>
                        <a:ext cx="2100262" cy="334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CasellaDiTesto 26"/>
          <p:cNvSpPr txBox="1">
            <a:spLocks noChangeArrowheads="1"/>
          </p:cNvSpPr>
          <p:nvPr/>
        </p:nvSpPr>
        <p:spPr bwMode="auto">
          <a:xfrm rot="20344505">
            <a:off x="6134100" y="2332038"/>
            <a:ext cx="16144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solidFill>
                  <a:srgbClr val="FFFF00"/>
                </a:solidFill>
                <a:latin typeface="Symbol" charset="0"/>
                <a:cs typeface="Symbol" charset="0"/>
              </a:rPr>
              <a:t>g-g </a:t>
            </a:r>
            <a:r>
              <a:rPr lang="it-IT" sz="2000" b="1" i="1">
                <a:solidFill>
                  <a:srgbClr val="FFFF00"/>
                </a:solidFill>
                <a:cs typeface="Symbol" charset="0"/>
              </a:rPr>
              <a:t>Colliders</a:t>
            </a:r>
          </a:p>
        </p:txBody>
      </p:sp>
      <p:grpSp>
        <p:nvGrpSpPr>
          <p:cNvPr id="3" name="Gruppo 2"/>
          <p:cNvGrpSpPr/>
          <p:nvPr/>
        </p:nvGrpSpPr>
        <p:grpSpPr>
          <a:xfrm>
            <a:off x="6516216" y="4149080"/>
            <a:ext cx="2465859" cy="1104900"/>
            <a:chOff x="6516216" y="4149080"/>
            <a:chExt cx="2465859" cy="1104900"/>
          </a:xfrm>
        </p:grpSpPr>
        <p:sp>
          <p:nvSpPr>
            <p:cNvPr id="2" name="Sole 1"/>
            <p:cNvSpPr/>
            <p:nvPr/>
          </p:nvSpPr>
          <p:spPr bwMode="auto">
            <a:xfrm>
              <a:off x="6516216" y="4365104"/>
              <a:ext cx="432048" cy="360040"/>
            </a:xfrm>
            <a:prstGeom prst="sun">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aphicFrame>
          <p:nvGraphicFramePr>
            <p:cNvPr id="48" name="Object 2"/>
            <p:cNvGraphicFramePr>
              <a:graphicFrameLocks noChangeAspect="1"/>
            </p:cNvGraphicFramePr>
            <p:nvPr>
              <p:extLst/>
            </p:nvPr>
          </p:nvGraphicFramePr>
          <p:xfrm>
            <a:off x="7105650" y="4149080"/>
            <a:ext cx="1876425" cy="1104900"/>
          </p:xfrm>
          <a:graphic>
            <a:graphicData uri="http://schemas.openxmlformats.org/presentationml/2006/ole">
              <mc:AlternateContent xmlns:mc="http://schemas.openxmlformats.org/markup-compatibility/2006">
                <mc:Choice xmlns:v="urn:schemas-microsoft-com:vml" Requires="v">
                  <p:oleObj spid="_x0000_s1493306" name="Equation" r:id="rId19" imgW="1219200" imgH="711200" progId="Equation.3">
                    <p:embed/>
                  </p:oleObj>
                </mc:Choice>
                <mc:Fallback>
                  <p:oleObj name="Equation" r:id="rId19" imgW="1219200" imgH="711200" progId="Equation.3">
                    <p:embed/>
                    <p:pic>
                      <p:nvPicPr>
                        <p:cNvPr id="48" name="Object 2"/>
                        <p:cNvPicPr>
                          <a:picLocks noChangeAspect="1" noChangeArrowheads="1"/>
                        </p:cNvPicPr>
                        <p:nvPr/>
                      </p:nvPicPr>
                      <p:blipFill>
                        <a:blip r:embed="rId20"/>
                        <a:srcRect/>
                        <a:stretch>
                          <a:fillRect/>
                        </a:stretch>
                      </p:blipFill>
                      <p:spPr bwMode="auto">
                        <a:xfrm>
                          <a:off x="7105650" y="4149080"/>
                          <a:ext cx="1876425" cy="1104900"/>
                        </a:xfrm>
                        <a:prstGeom prst="rect">
                          <a:avLst/>
                        </a:prstGeom>
                        <a:noFill/>
                        <a:ln>
                          <a:noFill/>
                        </a:ln>
                        <a:extLst/>
                      </p:spPr>
                    </p:pic>
                  </p:oleObj>
                </mc:Fallback>
              </mc:AlternateContent>
            </a:graphicData>
          </a:graphic>
        </p:graphicFrame>
      </p:grpSp>
      <p:sp>
        <p:nvSpPr>
          <p:cNvPr id="49" name="CasellaDiTesto 12"/>
          <p:cNvSpPr txBox="1">
            <a:spLocks noChangeArrowheads="1"/>
          </p:cNvSpPr>
          <p:nvPr/>
        </p:nvSpPr>
        <p:spPr bwMode="auto">
          <a:xfrm>
            <a:off x="2793627" y="6207695"/>
            <a:ext cx="16343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E</a:t>
            </a:r>
            <a:r>
              <a:rPr lang="it-IT" b="1" i="1" baseline="-25000">
                <a:solidFill>
                  <a:srgbClr val="FF0000"/>
                </a:solidFill>
              </a:rPr>
              <a:t>cm</a:t>
            </a:r>
            <a:r>
              <a:rPr lang="it-IT" b="1" i="1">
                <a:solidFill>
                  <a:srgbClr val="FF0000"/>
                </a:solidFill>
              </a:rPr>
              <a:t> [MeV]</a:t>
            </a:r>
          </a:p>
        </p:txBody>
      </p:sp>
      <p:sp>
        <p:nvSpPr>
          <p:cNvPr id="50" name="CasellaDiTesto 12"/>
          <p:cNvSpPr txBox="1">
            <a:spLocks noChangeArrowheads="1"/>
          </p:cNvSpPr>
          <p:nvPr/>
        </p:nvSpPr>
        <p:spPr bwMode="auto">
          <a:xfrm>
            <a:off x="1115616" y="6207695"/>
            <a:ext cx="9369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0.511</a:t>
            </a:r>
          </a:p>
        </p:txBody>
      </p:sp>
      <p:sp>
        <p:nvSpPr>
          <p:cNvPr id="55" name="CasellaDiTesto 12"/>
          <p:cNvSpPr txBox="1">
            <a:spLocks noChangeArrowheads="1"/>
          </p:cNvSpPr>
          <p:nvPr/>
        </p:nvSpPr>
        <p:spPr bwMode="auto">
          <a:xfrm>
            <a:off x="6420644" y="6207695"/>
            <a:ext cx="9596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rgbClr val="FF0000"/>
                </a:solidFill>
              </a:rPr>
              <a:t>1.533</a:t>
            </a:r>
          </a:p>
        </p:txBody>
      </p:sp>
      <p:graphicFrame>
        <p:nvGraphicFramePr>
          <p:cNvPr id="52" name="Object 2"/>
          <p:cNvGraphicFramePr>
            <a:graphicFrameLocks noChangeAspect="1"/>
          </p:cNvGraphicFramePr>
          <p:nvPr>
            <p:extLst/>
          </p:nvPr>
        </p:nvGraphicFramePr>
        <p:xfrm>
          <a:off x="5578673" y="272256"/>
          <a:ext cx="3025775" cy="852488"/>
        </p:xfrm>
        <a:graphic>
          <a:graphicData uri="http://schemas.openxmlformats.org/presentationml/2006/ole">
            <mc:AlternateContent xmlns:mc="http://schemas.openxmlformats.org/markup-compatibility/2006">
              <mc:Choice xmlns:v="urn:schemas-microsoft-com:vml" Requires="v">
                <p:oleObj spid="_x0000_s1493307" name="Equation" r:id="rId21" imgW="1663700" imgH="469900" progId="Equation.3">
                  <p:embed/>
                </p:oleObj>
              </mc:Choice>
              <mc:Fallback>
                <p:oleObj name="Equation" r:id="rId21" imgW="1663700" imgH="469900" progId="Equation.3">
                  <p:embed/>
                  <p:pic>
                    <p:nvPicPr>
                      <p:cNvPr id="52" name="Object 2"/>
                      <p:cNvPicPr>
                        <a:picLocks noChangeAspect="1" noChangeArrowheads="1"/>
                      </p:cNvPicPr>
                      <p:nvPr/>
                    </p:nvPicPr>
                    <p:blipFill>
                      <a:blip r:embed="rId22"/>
                      <a:srcRect/>
                      <a:stretch>
                        <a:fillRect/>
                      </a:stretch>
                    </p:blipFill>
                    <p:spPr bwMode="auto">
                      <a:xfrm>
                        <a:off x="5578673" y="272256"/>
                        <a:ext cx="3025775" cy="85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1" name="Gruppo 40"/>
          <p:cNvGrpSpPr/>
          <p:nvPr/>
        </p:nvGrpSpPr>
        <p:grpSpPr>
          <a:xfrm>
            <a:off x="1259632" y="1484784"/>
            <a:ext cx="3744416" cy="4320480"/>
            <a:chOff x="1259632" y="1484784"/>
            <a:chExt cx="3744416" cy="4320480"/>
          </a:xfrm>
        </p:grpSpPr>
        <p:pic>
          <p:nvPicPr>
            <p:cNvPr id="53" name="Immagine 52"/>
            <p:cNvPicPr>
              <a:picLocks noChangeAspect="1"/>
            </p:cNvPicPr>
            <p:nvPr/>
          </p:nvPicPr>
          <p:blipFill>
            <a:blip r:embed="rId23"/>
            <a:stretch>
              <a:fillRect/>
            </a:stretch>
          </p:blipFill>
          <p:spPr>
            <a:xfrm>
              <a:off x="1259632" y="1484784"/>
              <a:ext cx="3739614" cy="2264544"/>
            </a:xfrm>
            <a:prstGeom prst="rect">
              <a:avLst/>
            </a:prstGeom>
          </p:spPr>
        </p:pic>
        <p:cxnSp>
          <p:nvCxnSpPr>
            <p:cNvPr id="54" name="Connettore 2 53"/>
            <p:cNvCxnSpPr/>
            <p:nvPr/>
          </p:nvCxnSpPr>
          <p:spPr bwMode="auto">
            <a:xfrm flipH="1">
              <a:off x="1259632" y="3645024"/>
              <a:ext cx="216024" cy="2088232"/>
            </a:xfrm>
            <a:prstGeom prst="straightConnector1">
              <a:avLst/>
            </a:prstGeom>
            <a:solidFill>
              <a:schemeClr val="accent1"/>
            </a:solidFill>
            <a:ln w="57150" cap="flat" cmpd="sng" algn="ctr">
              <a:solidFill>
                <a:srgbClr val="FF6600"/>
              </a:solidFill>
              <a:prstDash val="dash"/>
              <a:round/>
              <a:headEnd type="none" w="med" len="med"/>
              <a:tailEnd type="arrow"/>
            </a:ln>
            <a:effectLst/>
          </p:spPr>
        </p:cxnSp>
        <p:cxnSp>
          <p:nvCxnSpPr>
            <p:cNvPr id="56" name="Connettore 2 55"/>
            <p:cNvCxnSpPr/>
            <p:nvPr/>
          </p:nvCxnSpPr>
          <p:spPr bwMode="auto">
            <a:xfrm>
              <a:off x="4860032" y="3645024"/>
              <a:ext cx="144016" cy="2160240"/>
            </a:xfrm>
            <a:prstGeom prst="straightConnector1">
              <a:avLst/>
            </a:prstGeom>
            <a:solidFill>
              <a:schemeClr val="accent1"/>
            </a:solidFill>
            <a:ln w="57150" cap="flat" cmpd="sng" algn="ctr">
              <a:solidFill>
                <a:srgbClr val="FF6600"/>
              </a:solidFill>
              <a:prstDash val="dash"/>
              <a:round/>
              <a:headEnd type="none" w="med" len="med"/>
              <a:tailEnd type="arrow"/>
            </a:ln>
            <a:effectLst/>
          </p:spPr>
        </p:cxnSp>
      </p:grpSp>
      <p:sp>
        <p:nvSpPr>
          <p:cNvPr id="5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65386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0721" name="Object 2"/>
          <p:cNvGraphicFramePr>
            <a:graphicFrameLocks noChangeAspect="1"/>
          </p:cNvGraphicFramePr>
          <p:nvPr>
            <p:extLst/>
          </p:nvPr>
        </p:nvGraphicFramePr>
        <p:xfrm>
          <a:off x="1876425" y="2543175"/>
          <a:ext cx="4868863" cy="438150"/>
        </p:xfrm>
        <a:graphic>
          <a:graphicData uri="http://schemas.openxmlformats.org/presentationml/2006/ole">
            <mc:AlternateContent xmlns:mc="http://schemas.openxmlformats.org/markup-compatibility/2006">
              <mc:Choice xmlns:v="urn:schemas-microsoft-com:vml" Requires="v">
                <p:oleObj spid="_x0000_s1494255" name="Equation" r:id="rId5" imgW="2679700" imgH="241300" progId="Equation.3">
                  <p:embed/>
                </p:oleObj>
              </mc:Choice>
              <mc:Fallback>
                <p:oleObj name="Equation" r:id="rId5" imgW="2679700" imgH="241300" progId="Equation.3">
                  <p:embed/>
                  <p:pic>
                    <p:nvPicPr>
                      <p:cNvPr id="30721" name="Object 2"/>
                      <p:cNvPicPr>
                        <a:picLocks noChangeAspect="1" noChangeArrowheads="1"/>
                      </p:cNvPicPr>
                      <p:nvPr/>
                    </p:nvPicPr>
                    <p:blipFill>
                      <a:blip r:embed="rId6"/>
                      <a:srcRect/>
                      <a:stretch>
                        <a:fillRect/>
                      </a:stretch>
                    </p:blipFill>
                    <p:spPr bwMode="auto">
                      <a:xfrm>
                        <a:off x="1876425" y="2543175"/>
                        <a:ext cx="4868863" cy="43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2" name="Rectangle 2"/>
          <p:cNvSpPr>
            <a:spLocks noGrp="1" noChangeArrowheads="1"/>
          </p:cNvSpPr>
          <p:nvPr>
            <p:ph type="title"/>
          </p:nvPr>
        </p:nvSpPr>
        <p:spPr>
          <a:xfrm>
            <a:off x="421704" y="152400"/>
            <a:ext cx="8686800" cy="1219200"/>
          </a:xfrm>
        </p:spPr>
        <p:txBody>
          <a:bodyPr/>
          <a:lstStyle/>
          <a:p>
            <a:r>
              <a:rPr lang="it-IT" sz="2800" b="1">
                <a:solidFill>
                  <a:schemeClr val="tx1"/>
                </a:solidFill>
                <a:latin typeface="Comic Sans MS" charset="0"/>
                <a:ea typeface="ＭＳ Ｐゴシック" charset="0"/>
                <a:cs typeface="ＭＳ Ｐゴシック" charset="0"/>
              </a:rPr>
              <a:t>Quantum Model: a look at what happens in the Center of Mass reference system (kinematics)</a:t>
            </a:r>
            <a:endParaRPr lang="en-GB" sz="2800" b="1">
              <a:solidFill>
                <a:schemeClr val="tx1"/>
              </a:solidFill>
              <a:latin typeface="Comic Sans MS" charset="0"/>
              <a:ea typeface="ＭＳ Ｐゴシック" charset="0"/>
              <a:cs typeface="ＭＳ Ｐゴシック" charset="0"/>
            </a:endParaRPr>
          </a:p>
        </p:txBody>
      </p:sp>
      <p:graphicFrame>
        <p:nvGraphicFramePr>
          <p:cNvPr id="30723" name="Object 3"/>
          <p:cNvGraphicFramePr>
            <a:graphicFrameLocks noChangeAspect="1"/>
          </p:cNvGraphicFramePr>
          <p:nvPr>
            <p:extLst/>
          </p:nvPr>
        </p:nvGraphicFramePr>
        <p:xfrm>
          <a:off x="113159" y="5178425"/>
          <a:ext cx="8923337" cy="1274763"/>
        </p:xfrm>
        <a:graphic>
          <a:graphicData uri="http://schemas.openxmlformats.org/presentationml/2006/ole">
            <mc:AlternateContent xmlns:mc="http://schemas.openxmlformats.org/markup-compatibility/2006">
              <mc:Choice xmlns:v="urn:schemas-microsoft-com:vml" Requires="v">
                <p:oleObj spid="_x0000_s1494256" name="Equation" r:id="rId7" imgW="4432300" imgH="635000" progId="Equation.3">
                  <p:embed/>
                </p:oleObj>
              </mc:Choice>
              <mc:Fallback>
                <p:oleObj name="Equation" r:id="rId7" imgW="4432300" imgH="635000" progId="Equation.3">
                  <p:embed/>
                  <p:pic>
                    <p:nvPicPr>
                      <p:cNvPr id="30723" name="Object 3"/>
                      <p:cNvPicPr>
                        <a:picLocks noChangeAspect="1" noChangeArrowheads="1"/>
                      </p:cNvPicPr>
                      <p:nvPr/>
                    </p:nvPicPr>
                    <p:blipFill>
                      <a:blip r:embed="rId8"/>
                      <a:srcRect/>
                      <a:stretch>
                        <a:fillRect/>
                      </a:stretch>
                    </p:blipFill>
                    <p:spPr bwMode="auto">
                      <a:xfrm>
                        <a:off x="113159" y="5178425"/>
                        <a:ext cx="8923337" cy="1274763"/>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30724"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cxnSp>
        <p:nvCxnSpPr>
          <p:cNvPr id="30725" name="Connettore 2 2"/>
          <p:cNvCxnSpPr>
            <a:cxnSpLocks noChangeShapeType="1"/>
          </p:cNvCxnSpPr>
          <p:nvPr/>
        </p:nvCxnSpPr>
        <p:spPr bwMode="auto">
          <a:xfrm>
            <a:off x="755650" y="2205038"/>
            <a:ext cx="309562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aphicFrame>
        <p:nvGraphicFramePr>
          <p:cNvPr id="30726" name="Object 2"/>
          <p:cNvGraphicFramePr>
            <a:graphicFrameLocks noChangeAspect="1"/>
          </p:cNvGraphicFramePr>
          <p:nvPr>
            <p:extLst/>
          </p:nvPr>
        </p:nvGraphicFramePr>
        <p:xfrm>
          <a:off x="2068513" y="1527175"/>
          <a:ext cx="346075" cy="392113"/>
        </p:xfrm>
        <a:graphic>
          <a:graphicData uri="http://schemas.openxmlformats.org/presentationml/2006/ole">
            <mc:AlternateContent xmlns:mc="http://schemas.openxmlformats.org/markup-compatibility/2006">
              <mc:Choice xmlns:v="urn:schemas-microsoft-com:vml" Requires="v">
                <p:oleObj spid="_x0000_s1494257" name="Equation" r:id="rId9" imgW="190500" imgH="215900" progId="Equation.3">
                  <p:embed/>
                </p:oleObj>
              </mc:Choice>
              <mc:Fallback>
                <p:oleObj name="Equation" r:id="rId9" imgW="190500" imgH="215900" progId="Equation.3">
                  <p:embed/>
                  <p:pic>
                    <p:nvPicPr>
                      <p:cNvPr id="30726" name="Object 2"/>
                      <p:cNvPicPr>
                        <a:picLocks noChangeAspect="1" noChangeArrowheads="1"/>
                      </p:cNvPicPr>
                      <p:nvPr/>
                    </p:nvPicPr>
                    <p:blipFill>
                      <a:blip r:embed="rId10"/>
                      <a:srcRect/>
                      <a:stretch>
                        <a:fillRect/>
                      </a:stretch>
                    </p:blipFill>
                    <p:spPr bwMode="auto">
                      <a:xfrm>
                        <a:off x="2068513" y="1527175"/>
                        <a:ext cx="346075" cy="39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7" name="Figura a mano libera 10"/>
          <p:cNvSpPr>
            <a:spLocks/>
          </p:cNvSpPr>
          <p:nvPr/>
        </p:nvSpPr>
        <p:spPr bwMode="auto">
          <a:xfrm rot="-1958928">
            <a:off x="4090988" y="1687513"/>
            <a:ext cx="1139825" cy="419100"/>
          </a:xfrm>
          <a:custGeom>
            <a:avLst/>
            <a:gdLst>
              <a:gd name="T0" fmla="*/ 0 w 1139113"/>
              <a:gd name="T1" fmla="*/ 223662 h 419009"/>
              <a:gd name="T2" fmla="*/ 53099 w 1139113"/>
              <a:gd name="T3" fmla="*/ 131567 h 419009"/>
              <a:gd name="T4" fmla="*/ 146019 w 1139113"/>
              <a:gd name="T5" fmla="*/ 65778 h 419009"/>
              <a:gd name="T6" fmla="*/ 172569 w 1139113"/>
              <a:gd name="T7" fmla="*/ 26320 h 419009"/>
              <a:gd name="T8" fmla="*/ 225666 w 1139113"/>
              <a:gd name="T9" fmla="*/ 13160 h 419009"/>
              <a:gd name="T10" fmla="*/ 265490 w 1139113"/>
              <a:gd name="T11" fmla="*/ 0 h 419009"/>
              <a:gd name="T12" fmla="*/ 345136 w 1139113"/>
              <a:gd name="T13" fmla="*/ 13160 h 419009"/>
              <a:gd name="T14" fmla="*/ 398236 w 1139113"/>
              <a:gd name="T15" fmla="*/ 92098 h 419009"/>
              <a:gd name="T16" fmla="*/ 424784 w 1139113"/>
              <a:gd name="T17" fmla="*/ 131567 h 419009"/>
              <a:gd name="T18" fmla="*/ 451333 w 1139113"/>
              <a:gd name="T19" fmla="*/ 210517 h 419009"/>
              <a:gd name="T20" fmla="*/ 477882 w 1139113"/>
              <a:gd name="T21" fmla="*/ 249975 h 419009"/>
              <a:gd name="T22" fmla="*/ 504432 w 1139113"/>
              <a:gd name="T23" fmla="*/ 302608 h 419009"/>
              <a:gd name="T24" fmla="*/ 544254 w 1139113"/>
              <a:gd name="T25" fmla="*/ 315758 h 419009"/>
              <a:gd name="T26" fmla="*/ 623902 w 1139113"/>
              <a:gd name="T27" fmla="*/ 368393 h 419009"/>
              <a:gd name="T28" fmla="*/ 663725 w 1139113"/>
              <a:gd name="T29" fmla="*/ 394702 h 419009"/>
              <a:gd name="T30" fmla="*/ 769921 w 1139113"/>
              <a:gd name="T31" fmla="*/ 421011 h 419009"/>
              <a:gd name="T32" fmla="*/ 955763 w 1139113"/>
              <a:gd name="T33" fmla="*/ 394702 h 419009"/>
              <a:gd name="T34" fmla="*/ 995587 w 1139113"/>
              <a:gd name="T35" fmla="*/ 368393 h 419009"/>
              <a:gd name="T36" fmla="*/ 1101783 w 1139113"/>
              <a:gd name="T37" fmla="*/ 289455 h 419009"/>
              <a:gd name="T38" fmla="*/ 1141606 w 1139113"/>
              <a:gd name="T39" fmla="*/ 263135 h 419009"/>
              <a:gd name="T40" fmla="*/ 1154880 w 1139113"/>
              <a:gd name="T41" fmla="*/ 236815 h 4190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9113" h="419009">
                <a:moveTo>
                  <a:pt x="0" y="222599"/>
                </a:moveTo>
                <a:cubicBezTo>
                  <a:pt x="17458" y="192046"/>
                  <a:pt x="30392" y="158419"/>
                  <a:pt x="52373" y="130940"/>
                </a:cubicBezTo>
                <a:cubicBezTo>
                  <a:pt x="61654" y="119339"/>
                  <a:pt x="126741" y="76994"/>
                  <a:pt x="144026" y="65470"/>
                </a:cubicBezTo>
                <a:cubicBezTo>
                  <a:pt x="152755" y="52376"/>
                  <a:pt x="157119" y="34918"/>
                  <a:pt x="170212" y="26188"/>
                </a:cubicBezTo>
                <a:cubicBezTo>
                  <a:pt x="185184" y="16206"/>
                  <a:pt x="205282" y="18038"/>
                  <a:pt x="222585" y="13094"/>
                </a:cubicBezTo>
                <a:cubicBezTo>
                  <a:pt x="235856" y="9302"/>
                  <a:pt x="248772" y="4365"/>
                  <a:pt x="261865" y="0"/>
                </a:cubicBezTo>
                <a:cubicBezTo>
                  <a:pt x="288051" y="4365"/>
                  <a:pt x="318676" y="-2131"/>
                  <a:pt x="340424" y="13094"/>
                </a:cubicBezTo>
                <a:cubicBezTo>
                  <a:pt x="366208" y="31144"/>
                  <a:pt x="375340" y="65470"/>
                  <a:pt x="392798" y="91658"/>
                </a:cubicBezTo>
                <a:cubicBezTo>
                  <a:pt x="401527" y="104752"/>
                  <a:pt x="414008" y="116011"/>
                  <a:pt x="418984" y="130940"/>
                </a:cubicBezTo>
                <a:cubicBezTo>
                  <a:pt x="427713" y="157128"/>
                  <a:pt x="429859" y="186536"/>
                  <a:pt x="445171" y="209505"/>
                </a:cubicBezTo>
                <a:cubicBezTo>
                  <a:pt x="453900" y="222599"/>
                  <a:pt x="463550" y="235124"/>
                  <a:pt x="471357" y="248787"/>
                </a:cubicBezTo>
                <a:cubicBezTo>
                  <a:pt x="481041" y="265735"/>
                  <a:pt x="483742" y="287360"/>
                  <a:pt x="497544" y="301163"/>
                </a:cubicBezTo>
                <a:cubicBezTo>
                  <a:pt x="507303" y="310922"/>
                  <a:pt x="524759" y="307554"/>
                  <a:pt x="536823" y="314257"/>
                </a:cubicBezTo>
                <a:cubicBezTo>
                  <a:pt x="564335" y="329542"/>
                  <a:pt x="589196" y="349174"/>
                  <a:pt x="615383" y="366633"/>
                </a:cubicBezTo>
                <a:cubicBezTo>
                  <a:pt x="628476" y="375362"/>
                  <a:pt x="639396" y="389004"/>
                  <a:pt x="654663" y="392821"/>
                </a:cubicBezTo>
                <a:lnTo>
                  <a:pt x="759409" y="419009"/>
                </a:lnTo>
                <a:cubicBezTo>
                  <a:pt x="820511" y="410280"/>
                  <a:pt x="882633" y="406959"/>
                  <a:pt x="942714" y="392821"/>
                </a:cubicBezTo>
                <a:cubicBezTo>
                  <a:pt x="958032" y="389217"/>
                  <a:pt x="969268" y="375889"/>
                  <a:pt x="981994" y="366633"/>
                </a:cubicBezTo>
                <a:cubicBezTo>
                  <a:pt x="1017291" y="340961"/>
                  <a:pt x="1050426" y="312280"/>
                  <a:pt x="1086740" y="288069"/>
                </a:cubicBezTo>
                <a:cubicBezTo>
                  <a:pt x="1099833" y="279340"/>
                  <a:pt x="1114893" y="273009"/>
                  <a:pt x="1126020" y="261881"/>
                </a:cubicBezTo>
                <a:cubicBezTo>
                  <a:pt x="1132921" y="254980"/>
                  <a:pt x="1134749" y="244422"/>
                  <a:pt x="1139113" y="235693"/>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cxnSp>
        <p:nvCxnSpPr>
          <p:cNvPr id="30728" name="Connettore 7 15"/>
          <p:cNvCxnSpPr>
            <a:cxnSpLocks noChangeShapeType="1"/>
            <a:endCxn id="30727" idx="0"/>
          </p:cNvCxnSpPr>
          <p:nvPr/>
        </p:nvCxnSpPr>
        <p:spPr bwMode="auto">
          <a:xfrm rot="10800000" flipV="1">
            <a:off x="4187825" y="2060575"/>
            <a:ext cx="1247775" cy="153988"/>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graphicFrame>
        <p:nvGraphicFramePr>
          <p:cNvPr id="30729" name="Object 2"/>
          <p:cNvGraphicFramePr>
            <a:graphicFrameLocks noChangeAspect="1"/>
          </p:cNvGraphicFramePr>
          <p:nvPr/>
        </p:nvGraphicFramePr>
        <p:xfrm>
          <a:off x="4502150" y="1495425"/>
          <a:ext cx="485775" cy="368300"/>
        </p:xfrm>
        <a:graphic>
          <a:graphicData uri="http://schemas.openxmlformats.org/presentationml/2006/ole">
            <mc:AlternateContent xmlns:mc="http://schemas.openxmlformats.org/markup-compatibility/2006">
              <mc:Choice xmlns:v="urn:schemas-microsoft-com:vml" Requires="v">
                <p:oleObj spid="_x0000_s1494258" name="Equation" r:id="rId11" imgW="266700" imgH="203200" progId="Equation.3">
                  <p:embed/>
                </p:oleObj>
              </mc:Choice>
              <mc:Fallback>
                <p:oleObj name="Equation" r:id="rId11" imgW="266700" imgH="203200" progId="Equation.3">
                  <p:embed/>
                  <p:pic>
                    <p:nvPicPr>
                      <p:cNvPr id="30729"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2150" y="1495425"/>
                        <a:ext cx="485775"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30" name="Rectangle 2"/>
          <p:cNvSpPr txBox="1">
            <a:spLocks noChangeArrowheads="1"/>
          </p:cNvSpPr>
          <p:nvPr/>
        </p:nvSpPr>
        <p:spPr bwMode="auto">
          <a:xfrm>
            <a:off x="6300788" y="1628775"/>
            <a:ext cx="1835150"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Lab ref.</a:t>
            </a:r>
            <a:endParaRPr lang="en-GB" sz="2800" b="1">
              <a:latin typeface="Comic Sans MS" charset="0"/>
            </a:endParaRPr>
          </a:p>
        </p:txBody>
      </p:sp>
      <p:graphicFrame>
        <p:nvGraphicFramePr>
          <p:cNvPr id="30731" name="Object 2"/>
          <p:cNvGraphicFramePr>
            <a:graphicFrameLocks noChangeAspect="1"/>
          </p:cNvGraphicFramePr>
          <p:nvPr/>
        </p:nvGraphicFramePr>
        <p:xfrm>
          <a:off x="2555875" y="3249613"/>
          <a:ext cx="346075" cy="461962"/>
        </p:xfrm>
        <a:graphic>
          <a:graphicData uri="http://schemas.openxmlformats.org/presentationml/2006/ole">
            <mc:AlternateContent xmlns:mc="http://schemas.openxmlformats.org/markup-compatibility/2006">
              <mc:Choice xmlns:v="urn:schemas-microsoft-com:vml" Requires="v">
                <p:oleObj spid="_x0000_s1494259" name="Equation" r:id="rId13" imgW="190500" imgH="254000" progId="Equation.3">
                  <p:embed/>
                </p:oleObj>
              </mc:Choice>
              <mc:Fallback>
                <p:oleObj name="Equation" r:id="rId13" imgW="190500" imgH="254000" progId="Equation.3">
                  <p:embed/>
                  <p:pic>
                    <p:nvPicPr>
                      <p:cNvPr id="30731"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5875" y="3249613"/>
                        <a:ext cx="34607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0732" name="Object 2"/>
          <p:cNvGraphicFramePr>
            <a:graphicFrameLocks noChangeAspect="1"/>
          </p:cNvGraphicFramePr>
          <p:nvPr>
            <p:extLst/>
          </p:nvPr>
        </p:nvGraphicFramePr>
        <p:xfrm>
          <a:off x="4397672" y="3284538"/>
          <a:ext cx="1614488" cy="439737"/>
        </p:xfrm>
        <a:graphic>
          <a:graphicData uri="http://schemas.openxmlformats.org/presentationml/2006/ole">
            <mc:AlternateContent xmlns:mc="http://schemas.openxmlformats.org/markup-compatibility/2006">
              <mc:Choice xmlns:v="urn:schemas-microsoft-com:vml" Requires="v">
                <p:oleObj spid="_x0000_s1494260" name="Equation" r:id="rId15" imgW="889000" imgH="241300" progId="Equation.3">
                  <p:embed/>
                </p:oleObj>
              </mc:Choice>
              <mc:Fallback>
                <p:oleObj name="Equation" r:id="rId15" imgW="889000" imgH="241300" progId="Equation.3">
                  <p:embed/>
                  <p:pic>
                    <p:nvPicPr>
                      <p:cNvPr id="30732" name="Object 2"/>
                      <p:cNvPicPr>
                        <a:picLocks noChangeAspect="1" noChangeArrowheads="1"/>
                      </p:cNvPicPr>
                      <p:nvPr/>
                    </p:nvPicPr>
                    <p:blipFill>
                      <a:blip r:embed="rId16"/>
                      <a:srcRect/>
                      <a:stretch>
                        <a:fillRect/>
                      </a:stretch>
                    </p:blipFill>
                    <p:spPr bwMode="auto">
                      <a:xfrm>
                        <a:off x="4397672" y="3284538"/>
                        <a:ext cx="1614488" cy="43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30733" name="Connettore 2 2"/>
          <p:cNvCxnSpPr>
            <a:cxnSpLocks noChangeShapeType="1"/>
          </p:cNvCxnSpPr>
          <p:nvPr/>
        </p:nvCxnSpPr>
        <p:spPr bwMode="auto">
          <a:xfrm>
            <a:off x="3205163" y="4005263"/>
            <a:ext cx="57467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0734" name="Connettore 7 15"/>
          <p:cNvCxnSpPr>
            <a:cxnSpLocks noChangeShapeType="1"/>
          </p:cNvCxnSpPr>
          <p:nvPr/>
        </p:nvCxnSpPr>
        <p:spPr bwMode="auto">
          <a:xfrm rot="10800000" flipV="1">
            <a:off x="4284663" y="3789363"/>
            <a:ext cx="3095625" cy="225425"/>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sp>
        <p:nvSpPr>
          <p:cNvPr id="30735" name="Rectangle 2"/>
          <p:cNvSpPr txBox="1">
            <a:spLocks noChangeArrowheads="1"/>
          </p:cNvSpPr>
          <p:nvPr/>
        </p:nvSpPr>
        <p:spPr bwMode="auto">
          <a:xfrm>
            <a:off x="6553200" y="3500438"/>
            <a:ext cx="1835150" cy="860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c.m. ref.</a:t>
            </a:r>
            <a:endParaRPr lang="en-GB" sz="2800" b="1">
              <a:latin typeface="Comic Sans MS" charset="0"/>
            </a:endParaRPr>
          </a:p>
        </p:txBody>
      </p:sp>
      <p:sp>
        <p:nvSpPr>
          <p:cNvPr id="30736" name="Rectangle 2"/>
          <p:cNvSpPr txBox="1">
            <a:spLocks noChangeArrowheads="1"/>
          </p:cNvSpPr>
          <p:nvPr/>
        </p:nvSpPr>
        <p:spPr bwMode="auto">
          <a:xfrm>
            <a:off x="2195513" y="4365625"/>
            <a:ext cx="4392612"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Recall some Basics</a:t>
            </a:r>
            <a:endParaRPr lang="en-GB" sz="2800" b="1">
              <a:latin typeface="Comic Sans MS" charset="0"/>
            </a:endParaRPr>
          </a:p>
        </p:txBody>
      </p:sp>
      <p:graphicFrame>
        <p:nvGraphicFramePr>
          <p:cNvPr id="30737" name="Object 2"/>
          <p:cNvGraphicFramePr>
            <a:graphicFrameLocks noChangeAspect="1"/>
          </p:cNvGraphicFramePr>
          <p:nvPr>
            <p:extLst/>
          </p:nvPr>
        </p:nvGraphicFramePr>
        <p:xfrm>
          <a:off x="6450013" y="4186238"/>
          <a:ext cx="2079625" cy="461962"/>
        </p:xfrm>
        <a:graphic>
          <a:graphicData uri="http://schemas.openxmlformats.org/presentationml/2006/ole">
            <mc:AlternateContent xmlns:mc="http://schemas.openxmlformats.org/markup-compatibility/2006">
              <mc:Choice xmlns:v="urn:schemas-microsoft-com:vml" Requires="v">
                <p:oleObj spid="_x0000_s1494261" name="Equation" r:id="rId17" imgW="1143000" imgH="254000" progId="Equation.3">
                  <p:embed/>
                </p:oleObj>
              </mc:Choice>
              <mc:Fallback>
                <p:oleObj name="Equation" r:id="rId17" imgW="1143000" imgH="254000" progId="Equation.3">
                  <p:embed/>
                  <p:pic>
                    <p:nvPicPr>
                      <p:cNvPr id="30737" name="Object 2"/>
                      <p:cNvPicPr>
                        <a:picLocks noChangeAspect="1" noChangeArrowheads="1"/>
                      </p:cNvPicPr>
                      <p:nvPr/>
                    </p:nvPicPr>
                    <p:blipFill>
                      <a:blip r:embed="rId18"/>
                      <a:srcRect/>
                      <a:stretch>
                        <a:fillRect/>
                      </a:stretch>
                    </p:blipFill>
                    <p:spPr bwMode="auto">
                      <a:xfrm>
                        <a:off x="6450013" y="4186238"/>
                        <a:ext cx="207962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17700" y="0"/>
            <a:ext cx="5299364" cy="6858000"/>
          </a:xfrm>
          <a:prstGeom prst="rect">
            <a:avLst/>
          </a:prstGeom>
          <a:solidFill>
            <a:srgbClr val="92D050"/>
          </a:solidFill>
        </p:spPr>
      </p:pic>
    </p:spTree>
    <p:extLst>
      <p:ext uri="{BB962C8B-B14F-4D97-AF65-F5344CB8AC3E}">
        <p14:creationId xmlns:p14="http://schemas.microsoft.com/office/powerpoint/2010/main" val="34633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magine 4" descr="screenshot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7391400" cy="327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2" name="Immagine 6"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219450"/>
            <a:ext cx="54102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descr="Untitled.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200" y="1676400"/>
            <a:ext cx="7975600" cy="486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Rectangle 2"/>
          <p:cNvSpPr txBox="1">
            <a:spLocks noChangeArrowheads="1"/>
          </p:cNvSpPr>
          <p:nvPr/>
        </p:nvSpPr>
        <p:spPr bwMode="auto">
          <a:xfrm>
            <a:off x="6400800" y="6477000"/>
            <a:ext cx="2743200" cy="381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M. Gambaccini</a:t>
            </a:r>
            <a:endParaRPr lang="en-US" sz="1600" b="1">
              <a:solidFill>
                <a:srgbClr val="CC0000"/>
              </a:solidFill>
              <a:latin typeface="Helvetica" charset="0"/>
            </a:endParaRPr>
          </a:p>
        </p:txBody>
      </p:sp>
      <p:sp>
        <p:nvSpPr>
          <p:cNvPr id="56326" name="CasellaDiTesto 7"/>
          <p:cNvSpPr txBox="1">
            <a:spLocks noChangeArrowheads="1"/>
          </p:cNvSpPr>
          <p:nvPr/>
        </p:nvSpPr>
        <p:spPr bwMode="auto">
          <a:xfrm>
            <a:off x="3300413" y="406400"/>
            <a:ext cx="1042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b="1" i="1"/>
              <a:t>300 </a:t>
            </a:r>
            <a:r>
              <a:rPr lang="it-IT" sz="1600" b="1" i="1">
                <a:latin typeface="Symbol" charset="0"/>
                <a:cs typeface="Symbol" charset="0"/>
              </a:rPr>
              <a:t>m</a:t>
            </a:r>
            <a:r>
              <a:rPr lang="it-IT" sz="1600" b="1" i="1">
                <a:cs typeface="Symbol" charset="0"/>
              </a:rPr>
              <a:t>rad</a:t>
            </a:r>
          </a:p>
          <a:p>
            <a:r>
              <a:rPr lang="it-IT" sz="1600" b="1" i="1">
                <a:cs typeface="Symbol" charset="0"/>
              </a:rPr>
              <a:t>60 </a:t>
            </a:r>
            <a:r>
              <a:rPr lang="it-IT" sz="1600" b="1" i="1">
                <a:latin typeface="Symbol" charset="0"/>
                <a:cs typeface="Symbol" charset="0"/>
              </a:rPr>
              <a:t>m</a:t>
            </a:r>
            <a:r>
              <a:rPr lang="it-IT" sz="1600" b="1" i="1">
                <a:cs typeface="Symbol" charset="0"/>
              </a:rPr>
              <a:t>rad</a:t>
            </a:r>
          </a:p>
        </p:txBody>
      </p:sp>
      <p:sp>
        <p:nvSpPr>
          <p:cNvPr id="9"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2740806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611560" y="116632"/>
            <a:ext cx="8126288" cy="1081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no approximations)</a:t>
            </a:r>
            <a:endParaRPr lang="en-GB" sz="2800" b="1">
              <a:latin typeface="Comic Sans MS" charset="0"/>
            </a:endParaRPr>
          </a:p>
        </p:txBody>
      </p:sp>
      <mc:AlternateContent xmlns:mc="http://schemas.openxmlformats.org/markup-compatibility/2006" xmlns:a14="http://schemas.microsoft.com/office/drawing/2010/main">
        <mc:Choice Requires="a14">
          <p:sp>
            <p:nvSpPr>
              <p:cNvPr id="18" name="TextBox 17"/>
              <p:cNvSpPr txBox="1"/>
              <p:nvPr/>
            </p:nvSpPr>
            <p:spPr>
              <a:xfrm>
                <a:off x="1524735" y="3501008"/>
                <a:ext cx="6213960" cy="888513"/>
              </a:xfrm>
              <a:prstGeom prst="rect">
                <a:avLst/>
              </a:prstGeom>
              <a:noFill/>
            </p:spPr>
            <p:txBody>
              <a:bodyPr wrap="square" lIns="0" tIns="0" rIns="0" bIns="0" rtlCol="0">
                <a:sp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𝑖𝑓</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𝜗</m:t>
                    </m:r>
                    <m:r>
                      <a:rPr lang="it-IT" b="0" i="1">
                        <a:latin typeface="Cambria Math" charset="0"/>
                        <a:ea typeface="Cambria Math" charset="0"/>
                        <a:cs typeface="Cambria Math" charset="0"/>
                      </a:rPr>
                      <m:t>&lt;</m:t>
                    </m:r>
                    <m:f>
                      <m:fPr>
                        <m:ctrlPr>
                          <a:rPr lang="mr-IN" b="0" i="1">
                            <a:latin typeface="Cambria Math" panose="02040503050406030204" pitchFamily="18" charset="0"/>
                            <a:ea typeface="Cambria Math" charset="0"/>
                            <a:cs typeface="Cambria Math" charset="0"/>
                          </a:rPr>
                        </m:ctrlPr>
                      </m:fPr>
                      <m:num>
                        <m:r>
                          <a:rPr lang="mr-IN" b="0" i="1">
                            <a:latin typeface="Cambria Math" charset="0"/>
                            <a:ea typeface="Cambria Math" charset="0"/>
                            <a:cs typeface="Cambria Math" charset="0"/>
                          </a:rPr>
                          <m:t>𝜋</m:t>
                        </m:r>
                      </m:num>
                      <m:den>
                        <m:r>
                          <a:rPr lang="it-IT" b="0" i="1">
                            <a:latin typeface="Cambria Math" charset="0"/>
                            <a:ea typeface="Cambria Math" charset="0"/>
                            <a:cs typeface="Cambria Math" charset="0"/>
                          </a:rPr>
                          <m:t>2</m:t>
                        </m:r>
                      </m:den>
                    </m:f>
                  </m:oMath>
                </a14:m>
                <a:endParaRPr lang="en-US"/>
              </a:p>
            </p:txBody>
          </p:sp>
        </mc:Choice>
        <mc:Fallback xmlns="">
          <p:sp>
            <p:nvSpPr>
              <p:cNvPr id="18" name="TextBox 17"/>
              <p:cNvSpPr txBox="1">
                <a:spLocks noRot="1" noChangeAspect="1" noMove="1" noResize="1" noEditPoints="1" noAdjustHandles="1" noChangeArrowheads="1" noChangeShapeType="1" noTextEdit="1"/>
              </p:cNvSpPr>
              <p:nvPr/>
            </p:nvSpPr>
            <p:spPr>
              <a:xfrm>
                <a:off x="1524735" y="3501008"/>
                <a:ext cx="6213960" cy="888513"/>
              </a:xfrm>
              <a:prstGeom prst="rect">
                <a:avLst/>
              </a:prstGeom>
              <a:blipFill rotWithShape="0">
                <a:blip r:embed="rId4"/>
                <a:stretch>
                  <a:fillRect l="-2944" b="-5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927979" y="2276872"/>
                <a:ext cx="5020285" cy="1191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2</m:t>
                          </m:r>
                          <m:sSup>
                            <m:sSupPr>
                              <m:ctrlPr>
                                <a:rPr lang="it-IT" b="0" i="1">
                                  <a:latin typeface="Cambria Math" panose="02040503050406030204" pitchFamily="18" charset="0"/>
                                </a:rPr>
                              </m:ctrlPr>
                            </m:sSupPr>
                            <m:e>
                              <m:r>
                                <a:rPr lang="it-IT" b="0" i="1">
                                  <a:latin typeface="Cambria Math" charset="0"/>
                                  <a:ea typeface="Cambria Math" charset="0"/>
                                  <a:cs typeface="Cambria Math" charset="0"/>
                                </a:rPr>
                                <m:t>𝛾</m:t>
                              </m:r>
                            </m:e>
                            <m:sup>
                              <m:r>
                                <a:rPr lang="it-IT" b="0"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m:rPr>
                              <m:sty m:val="p"/>
                            </m:rPr>
                            <a:rPr lang="el-GR" b="0" i="1">
                              <a:latin typeface="Cambria Math" charset="0"/>
                              <a:ea typeface="Cambria Math" charset="0"/>
                              <a:cs typeface="Cambria Math" charset="0"/>
                            </a:rPr>
                            <m:t>Δ</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1927979" y="2276872"/>
                <a:ext cx="5020285" cy="119192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195736" y="1268760"/>
                <a:ext cx="1461746" cy="7861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r>
                            <a:rPr lang="it-IT" i="1">
                              <a:latin typeface="Cambria Math" charset="0"/>
                              <a:ea typeface="Cambria Math" charset="0"/>
                              <a:cs typeface="Cambria Math" charset="0"/>
                            </a:rPr>
                            <m:t>𝛾</m:t>
                          </m:r>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𝑚</m:t>
                              </m:r>
                            </m:e>
                            <m:sub>
                              <m:r>
                                <a:rPr lang="it-IT" b="0" i="1">
                                  <a:latin typeface="Cambria Math" charset="0"/>
                                  <a:ea typeface="Cambria Math" charset="0"/>
                                  <a:cs typeface="Cambria Math" charset="0"/>
                                </a:rPr>
                                <m:t>𝑒</m:t>
                              </m:r>
                            </m:sub>
                          </m:sSub>
                          <m:sSup>
                            <m:sSupPr>
                              <m:ctrlPr>
                                <a:rPr lang="en-US" b="0" i="1">
                                  <a:latin typeface="Cambria Math" panose="02040503050406030204" pitchFamily="18" charset="0"/>
                                  <a:ea typeface="Cambria Math" charset="0"/>
                                  <a:cs typeface="Cambria Math" charset="0"/>
                                </a:rPr>
                              </m:ctrlPr>
                            </m:sSupPr>
                            <m:e>
                              <m:r>
                                <a:rPr lang="it-IT" b="0" i="1">
                                  <a:latin typeface="Cambria Math" charset="0"/>
                                  <a:ea typeface="Cambria Math" charset="0"/>
                                  <a:cs typeface="Cambria Math" charset="0"/>
                                </a:rPr>
                                <m:t>𝑐</m:t>
                              </m:r>
                            </m:e>
                            <m:sup>
                              <m:r>
                                <a:rPr lang="it-IT" b="0" i="1">
                                  <a:latin typeface="Cambria Math" charset="0"/>
                                  <a:ea typeface="Cambria Math" charset="0"/>
                                  <a:cs typeface="Cambria Math" charset="0"/>
                                </a:rPr>
                                <m:t>2</m:t>
                              </m:r>
                            </m:sup>
                          </m:sSup>
                        </m:den>
                      </m:f>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2195736" y="1268760"/>
                <a:ext cx="1461746" cy="78611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932040" y="1340768"/>
                <a:ext cx="1870833" cy="701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mr-IN" i="1">
                          <a:latin typeface="Cambria Math" charset="0"/>
                        </a:rPr>
                        <m:t>=</m:t>
                      </m:r>
                      <m:f>
                        <m:fPr>
                          <m:ctrlPr>
                            <a:rPr lang="mr-IN" i="1">
                              <a:latin typeface="Cambria Math" panose="02040503050406030204" pitchFamily="18" charset="0"/>
                            </a:rPr>
                          </m:ctrlPr>
                        </m:fPr>
                        <m:num>
                          <m:r>
                            <a:rPr lang="it-IT" i="1">
                              <a:latin typeface="Cambria Math" charset="0"/>
                              <a:ea typeface="Cambria Math" charset="0"/>
                              <a:cs typeface="Cambria Math" charset="0"/>
                            </a:rPr>
                            <m:t>𝛾</m:t>
                          </m:r>
                        </m:num>
                        <m:den>
                          <m:rad>
                            <m:radPr>
                              <m:degHide m:val="on"/>
                              <m:ctrlPr>
                                <a:rPr lang="it-IT" i="1">
                                  <a:latin typeface="Cambria Math" panose="02040503050406030204" pitchFamily="18" charset="0"/>
                                  <a:ea typeface="Cambria Math" charset="0"/>
                                  <a:cs typeface="Cambria Math" charset="0"/>
                                </a:rPr>
                              </m:ctrlPr>
                            </m:radPr>
                            <m:deg/>
                            <m:e>
                              <m:r>
                                <a:rPr lang="it-IT" i="1">
                                  <a:latin typeface="Cambria Math" charset="0"/>
                                  <a:ea typeface="Cambria Math" charset="0"/>
                                  <a:cs typeface="Cambria Math" charset="0"/>
                                </a:rPr>
                                <m:t>1+</m:t>
                              </m:r>
                              <m:r>
                                <m:rPr>
                                  <m:sty m:val="p"/>
                                </m:rPr>
                                <a:rPr lang="el-GR" i="1">
                                  <a:latin typeface="Cambria Math" charset="0"/>
                                  <a:ea typeface="Cambria Math" charset="0"/>
                                  <a:cs typeface="Cambria Math" charset="0"/>
                                </a:rPr>
                                <m:t>Δ</m:t>
                              </m:r>
                            </m:e>
                          </m:rad>
                        </m:den>
                      </m:f>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4932040" y="1340768"/>
                <a:ext cx="1870833" cy="70147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524735" y="4509120"/>
                <a:ext cx="6213960" cy="888513"/>
              </a:xfrm>
              <a:prstGeom prst="rect">
                <a:avLst/>
              </a:prstGeom>
              <a:noFill/>
            </p:spPr>
            <p:txBody>
              <a:bodyPr wrap="square" lIns="0" tIns="0" rIns="0" bIns="0" rtlCol="0">
                <a:sp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
                          <a:rPr lang="it-IT" b="0" i="1">
                            <a:latin typeface="Cambria Math" charset="0"/>
                          </a:rPr>
                          <m:t>−</m:t>
                        </m:r>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𝑖𝑓</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𝜗</m:t>
                    </m:r>
                    <m:r>
                      <a:rPr lang="it-IT" b="0" i="1">
                        <a:latin typeface="Cambria Math" charset="0"/>
                        <a:ea typeface="Cambria Math" charset="0"/>
                        <a:cs typeface="Cambria Math" charset="0"/>
                      </a:rPr>
                      <m:t>&gt;</m:t>
                    </m:r>
                    <m:f>
                      <m:fPr>
                        <m:ctrlPr>
                          <a:rPr lang="mr-IN" b="0" i="1">
                            <a:latin typeface="Cambria Math" panose="02040503050406030204" pitchFamily="18" charset="0"/>
                            <a:ea typeface="Cambria Math" charset="0"/>
                            <a:cs typeface="Cambria Math" charset="0"/>
                          </a:rPr>
                        </m:ctrlPr>
                      </m:fPr>
                      <m:num>
                        <m:r>
                          <a:rPr lang="mr-IN" b="0" i="1">
                            <a:latin typeface="Cambria Math" charset="0"/>
                            <a:ea typeface="Cambria Math" charset="0"/>
                            <a:cs typeface="Cambria Math" charset="0"/>
                          </a:rPr>
                          <m:t>𝜋</m:t>
                        </m:r>
                      </m:num>
                      <m:den>
                        <m:r>
                          <a:rPr lang="it-IT" b="0" i="1">
                            <a:latin typeface="Cambria Math" charset="0"/>
                            <a:ea typeface="Cambria Math" charset="0"/>
                            <a:cs typeface="Cambria Math" charset="0"/>
                          </a:rPr>
                          <m:t>2</m:t>
                        </m:r>
                      </m:den>
                    </m:f>
                  </m:oMath>
                </a14:m>
                <a:endParaRPr lang="en-US"/>
              </a:p>
            </p:txBody>
          </p:sp>
        </mc:Choice>
        <mc:Fallback xmlns="">
          <p:sp>
            <p:nvSpPr>
              <p:cNvPr id="23" name="TextBox 22"/>
              <p:cNvSpPr txBox="1">
                <a:spLocks noRot="1" noChangeAspect="1" noMove="1" noResize="1" noEditPoints="1" noAdjustHandles="1" noChangeArrowheads="1" noChangeShapeType="1" noTextEdit="1"/>
              </p:cNvSpPr>
              <p:nvPr/>
            </p:nvSpPr>
            <p:spPr>
              <a:xfrm>
                <a:off x="1524735" y="4509120"/>
                <a:ext cx="6213960" cy="888513"/>
              </a:xfrm>
              <a:prstGeom prst="rect">
                <a:avLst/>
              </a:prstGeom>
              <a:blipFill rotWithShape="0">
                <a:blip r:embed="rId8"/>
                <a:stretch>
                  <a:fillRect l="-2944" b="-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97562" y="5601756"/>
                <a:ext cx="4081117" cy="747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r>
                            <a:rPr lang="it-IT" b="0" i="1">
                              <a:latin typeface="Cambria Math" charset="0"/>
                            </a:rPr>
                            <m:t>−</m:t>
                          </m:r>
                          <m:r>
                            <a:rPr lang="it-IT" b="0" i="1">
                              <a:latin typeface="Cambria Math" charset="0"/>
                            </a:rPr>
                            <m:t>𝑚𝑎𝑥</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m:rPr>
                              <m:sty m:val="p"/>
                            </m:rPr>
                            <a:rPr lang="el-GR" b="0" i="1">
                              <a:latin typeface="Cambria Math" charset="0"/>
                              <a:ea typeface="Cambria Math" charset="0"/>
                              <a:cs typeface="Cambria Math" charset="0"/>
                            </a:rPr>
                            <m:t>Δ</m:t>
                          </m:r>
                        </m:den>
                      </m:f>
                      <m:r>
                        <a:rPr lang="it-IT" b="0" i="1">
                          <a:latin typeface="Cambria Math" charset="0"/>
                          <a:ea typeface="Cambria Math" charset="0"/>
                          <a:cs typeface="Cambria Math" charset="0"/>
                        </a:rPr>
                        <m:t>=</m:t>
                      </m:r>
                      <m:r>
                        <a:rPr lang="it-IT" i="1">
                          <a:latin typeface="Cambria Math" charset="0"/>
                        </a:rPr>
                        <m:t>4</m:t>
                      </m:r>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2397562" y="5601756"/>
                <a:ext cx="4081117" cy="747320"/>
              </a:xfrm>
              <a:prstGeom prst="rect">
                <a:avLst/>
              </a:prstGeom>
              <a:blipFill rotWithShape="0">
                <a:blip r:embed="rId9"/>
                <a:stretch>
                  <a:fillRect/>
                </a:stretch>
              </a:blipFill>
            </p:spPr>
            <p:txBody>
              <a:bodyPr/>
              <a:lstStyle/>
              <a:p>
                <a:r>
                  <a:rPr lang="en-US">
                    <a:noFill/>
                  </a:rPr>
                  <a:t> </a:t>
                </a:r>
              </a:p>
            </p:txBody>
          </p:sp>
        </mc:Fallback>
      </mc:AlternateContent>
      <p:sp>
        <p:nvSpPr>
          <p:cNvPr id="1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331600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3"/>
          <p:cNvSpPr>
            <a:spLocks noChangeArrowheads="1"/>
          </p:cNvSpPr>
          <p:nvPr/>
        </p:nvSpPr>
        <p:spPr bwMode="auto">
          <a:xfrm>
            <a:off x="179512" y="1628800"/>
            <a:ext cx="8839200" cy="489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New Generation of </a:t>
            </a:r>
            <a:r>
              <a:rPr lang="en-US" b="1" i="1">
                <a:solidFill>
                  <a:srgbClr val="008000"/>
                </a:solidFill>
              </a:rPr>
              <a:t>X/</a:t>
            </a:r>
            <a:r>
              <a:rPr lang="en-US" b="1" i="1">
                <a:solidFill>
                  <a:srgbClr val="008000"/>
                </a:solidFill>
                <a:latin typeface="Symbol" charset="2"/>
                <a:cs typeface="Symbol" charset="2"/>
              </a:rPr>
              <a:t>g</a:t>
            </a:r>
            <a:r>
              <a:rPr lang="en-US" b="1">
                <a:solidFill>
                  <a:srgbClr val="008000"/>
                </a:solidFill>
              </a:rPr>
              <a:t> ray beams via electron-photon beam collisions for advanced applications in medicine/biology-material science/cultural heritage/national security </a:t>
            </a:r>
            <a:r>
              <a:rPr lang="en-US" b="1" i="1">
                <a:solidFill>
                  <a:srgbClr val="008000"/>
                </a:solidFill>
              </a:rPr>
              <a:t>and</a:t>
            </a:r>
            <a:r>
              <a:rPr lang="en-US" b="1">
                <a:solidFill>
                  <a:srgbClr val="008000"/>
                </a:solidFill>
              </a:rPr>
              <a:t> fundamental research in nuclear physics and high energy physics (</a:t>
            </a:r>
            <a:r>
              <a:rPr lang="en-US" b="1" i="1">
                <a:solidFill>
                  <a:srgbClr val="008000"/>
                </a:solidFill>
              </a:rPr>
              <a:t>e-</a:t>
            </a:r>
            <a:r>
              <a:rPr lang="en-US" b="1" i="1">
                <a:solidFill>
                  <a:srgbClr val="008000"/>
                </a:solidFill>
                <a:latin typeface="Symbol" charset="2"/>
                <a:cs typeface="Symbol" charset="2"/>
              </a:rPr>
              <a:t>g</a:t>
            </a:r>
            <a:r>
              <a:rPr lang="en-US" b="1">
                <a:solidFill>
                  <a:srgbClr val="008000"/>
                </a:solidFill>
              </a:rPr>
              <a:t>, </a:t>
            </a:r>
            <a:r>
              <a:rPr lang="en-US" b="1" i="1">
                <a:solidFill>
                  <a:srgbClr val="008000"/>
                </a:solidFill>
                <a:latin typeface="Symbol" charset="2"/>
                <a:cs typeface="Symbol" charset="2"/>
              </a:rPr>
              <a:t>g</a:t>
            </a:r>
            <a:r>
              <a:rPr lang="en-US" b="1">
                <a:solidFill>
                  <a:srgbClr val="008000"/>
                </a:solidFill>
              </a:rPr>
              <a:t>-</a:t>
            </a:r>
            <a:r>
              <a:rPr lang="en-US" b="1" i="1">
                <a:solidFill>
                  <a:srgbClr val="008000"/>
                </a:solidFill>
                <a:latin typeface="Symbol" charset="2"/>
                <a:cs typeface="Symbol" charset="2"/>
              </a:rPr>
              <a:t>g</a:t>
            </a:r>
            <a:r>
              <a:rPr lang="en-US" b="1">
                <a:solidFill>
                  <a:srgbClr val="008000"/>
                </a:solidFill>
              </a:rPr>
              <a:t> colliders, pol. </a:t>
            </a:r>
            <a:r>
              <a:rPr lang="en-US" b="1" i="1">
                <a:solidFill>
                  <a:srgbClr val="008000"/>
                </a:solidFill>
              </a:rPr>
              <a:t>e</a:t>
            </a:r>
            <a:r>
              <a:rPr lang="en-US" b="1" i="1" baseline="30000">
                <a:solidFill>
                  <a:srgbClr val="008000"/>
                </a:solidFill>
              </a:rPr>
              <a:t>+</a:t>
            </a:r>
            <a:r>
              <a:rPr lang="en-US" b="1">
                <a:solidFill>
                  <a:srgbClr val="008000"/>
                </a:solidFill>
              </a:rPr>
              <a:t> beams, hadron. physics, etc)</a:t>
            </a:r>
          </a:p>
          <a:p>
            <a:pPr marL="342900" indent="-342900" eaLnBrk="1" hangingPunct="1">
              <a:lnSpc>
                <a:spcPct val="120000"/>
              </a:lnSpc>
              <a:spcBef>
                <a:spcPct val="20000"/>
              </a:spcBef>
              <a:buFont typeface="Arial" charset="0"/>
              <a:buChar char="•"/>
            </a:pPr>
            <a:r>
              <a:rPr lang="en-US" b="1"/>
              <a:t>Inverse Compton Sources (ICS) are e</a:t>
            </a:r>
            <a:r>
              <a:rPr lang="en-US" b="1" baseline="30000"/>
              <a:t>-</a:t>
            </a:r>
            <a:r>
              <a:rPr lang="en-US" b="1"/>
              <a:t>/photon colliders aimed at producing secondary beams of photons</a:t>
            </a:r>
          </a:p>
          <a:p>
            <a:pPr marL="342900" indent="-342900" eaLnBrk="1" hangingPunct="1">
              <a:lnSpc>
                <a:spcPct val="120000"/>
              </a:lnSpc>
              <a:spcBef>
                <a:spcPct val="20000"/>
              </a:spcBef>
              <a:buFont typeface="Arial" charset="0"/>
              <a:buChar char="•"/>
            </a:pPr>
            <a:r>
              <a:rPr lang="en-US" b="1">
                <a:solidFill>
                  <a:srgbClr val="0000FF"/>
                </a:solidFill>
              </a:rPr>
              <a:t>Several Test-Facilities world-wide: after a decade of machine test&amp;development we are entering the era of User Facilities in </a:t>
            </a:r>
            <a:r>
              <a:rPr lang="en-US" b="1" i="1">
                <a:solidFill>
                  <a:srgbClr val="0000FF"/>
                </a:solidFill>
              </a:rPr>
              <a:t>X</a:t>
            </a:r>
            <a:r>
              <a:rPr lang="en-US" b="1">
                <a:solidFill>
                  <a:srgbClr val="0000FF"/>
                </a:solidFill>
              </a:rPr>
              <a:t>-ray imaging and </a:t>
            </a:r>
            <a:r>
              <a:rPr lang="en-US" b="1" i="1">
                <a:solidFill>
                  <a:srgbClr val="0000FF"/>
                </a:solidFill>
                <a:latin typeface="Symbol" charset="2"/>
                <a:cs typeface="Symbol" charset="2"/>
              </a:rPr>
              <a:t>g</a:t>
            </a:r>
            <a:r>
              <a:rPr lang="en-US" b="1">
                <a:solidFill>
                  <a:srgbClr val="0000FF"/>
                </a:solidFill>
              </a:rPr>
              <a:t>-ray Nuclear Physics and Photonics</a:t>
            </a:r>
          </a:p>
        </p:txBody>
      </p:sp>
    </p:spTree>
    <p:extLst>
      <p:ext uri="{BB962C8B-B14F-4D97-AF65-F5344CB8AC3E}">
        <p14:creationId xmlns:p14="http://schemas.microsoft.com/office/powerpoint/2010/main" val="287851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0" y="188640"/>
            <a:ext cx="9036496" cy="151475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example 250 MeV electrons against </a:t>
            </a:r>
            <a:r>
              <a:rPr lang="it-IT" sz="2800" b="1" i="1">
                <a:latin typeface="Comic Sans MS" charset="0"/>
              </a:rPr>
              <a:t>h</a:t>
            </a:r>
            <a:r>
              <a:rPr lang="it-IT" sz="2800" b="1" i="1">
                <a:latin typeface="Symbol" charset="2"/>
                <a:ea typeface="Symbol" charset="2"/>
                <a:cs typeface="Symbol" charset="2"/>
              </a:rPr>
              <a:t>n</a:t>
            </a:r>
            <a:r>
              <a:rPr lang="it-IT" sz="2800" b="1" i="1" baseline="-25000">
                <a:latin typeface="Comic Sans MS" charset="0"/>
              </a:rPr>
              <a:t>L</a:t>
            </a:r>
            <a:r>
              <a:rPr lang="it-IT" sz="2800" b="1">
                <a:latin typeface="Comic Sans MS" charset="0"/>
              </a:rPr>
              <a:t>=1.2 eV photons)</a:t>
            </a:r>
            <a:endParaRPr lang="en-GB" sz="2800" b="1">
              <a:latin typeface="Comic Sans MS" charset="0"/>
            </a:endParaRPr>
          </a:p>
        </p:txBody>
      </p:sp>
      <mc:AlternateContent xmlns:mc="http://schemas.openxmlformats.org/markup-compatibility/2006" xmlns:a14="http://schemas.microsoft.com/office/drawing/2010/main">
        <mc:Choice Requires="a14">
          <p:sp>
            <p:nvSpPr>
              <p:cNvPr id="20" name="TextBox 19"/>
              <p:cNvSpPr txBox="1">
                <a:spLocks noChangeAspect="1"/>
              </p:cNvSpPr>
              <p:nvPr/>
            </p:nvSpPr>
            <p:spPr>
              <a:xfrm>
                <a:off x="4499992" y="1736912"/>
                <a:ext cx="4479158" cy="900000"/>
              </a:xfrm>
              <a:prstGeom prst="rect">
                <a:avLst/>
              </a:prstGeom>
              <a:noFill/>
            </p:spPr>
            <p:txBody>
              <a:bodyPr wrap="none" lIns="0" tIns="0" rIns="0" bIns="0" rtlCol="0">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𝑀𝑒𝑉</m:t>
                      </m:r>
                      <m:r>
                        <a:rPr lang="it-IT" b="0" i="1">
                          <a:latin typeface="Cambria Math" charset="0"/>
                        </a:rPr>
                        <m:t>)=</m:t>
                      </m:r>
                      <m:f>
                        <m:fPr>
                          <m:ctrlPr>
                            <a:rPr lang="mr-IN" i="1">
                              <a:latin typeface="Cambria Math" panose="02040503050406030204" pitchFamily="18" charset="0"/>
                            </a:rPr>
                          </m:ctrlPr>
                        </m:fPr>
                        <m:num>
                          <m:r>
                            <a:rPr lang="it-IT" b="0" i="1">
                              <a:latin typeface="Cambria Math" charset="0"/>
                            </a:rPr>
                            <m:t>1.1472</m:t>
                          </m:r>
                        </m:num>
                        <m:den>
                          <m:r>
                            <a:rPr lang="it-IT" b="0" i="1">
                              <a:latin typeface="Cambria Math" charset="0"/>
                            </a:rPr>
                            <m:t>2</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4499992" y="1736912"/>
                <a:ext cx="4479158" cy="9000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a:spLocks noChangeAspect="1"/>
              </p:cNvSpPr>
              <p:nvPr/>
            </p:nvSpPr>
            <p:spPr>
              <a:xfrm>
                <a:off x="1430551" y="2024880"/>
                <a:ext cx="1379025" cy="324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r>
                        <a:rPr lang="it-IT" i="1">
                          <a:latin typeface="Cambria Math" charset="0"/>
                        </a:rPr>
                        <m:t>0</m:t>
                      </m:r>
                      <m:r>
                        <a:rPr lang="it-IT" b="0" i="1">
                          <a:latin typeface="Cambria Math" charset="0"/>
                        </a:rPr>
                        <m:t>.0046</m:t>
                      </m:r>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1430551" y="2024880"/>
                <a:ext cx="1379025" cy="324000"/>
              </a:xfrm>
              <a:prstGeom prst="rect">
                <a:avLst/>
              </a:prstGeom>
              <a:blipFill rotWithShape="0">
                <a:blip r:embed="rId5"/>
                <a:stretch>
                  <a:fillRect l="-1770" r="-1770"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a:spLocks noChangeAspect="1"/>
              </p:cNvSpPr>
              <p:nvPr/>
            </p:nvSpPr>
            <p:spPr>
              <a:xfrm>
                <a:off x="2843808" y="2024880"/>
                <a:ext cx="1523547" cy="324000"/>
              </a:xfrm>
              <a:prstGeom prst="rect">
                <a:avLst/>
              </a:prstGeom>
              <a:noFill/>
            </p:spPr>
            <p:txBody>
              <a:bodyPr wrap="none" lIns="0" tIns="0" rIns="0" bIns="0" rtlCol="0">
                <a:normAutofit fontScale="775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i="1">
                          <a:latin typeface="Cambria Math" charset="0"/>
                        </a:rPr>
                        <m:t>=</m:t>
                      </m:r>
                      <m:r>
                        <a:rPr lang="it-IT" b="0" i="1">
                          <a:latin typeface="Cambria Math" charset="0"/>
                        </a:rPr>
                        <m:t>488.88</m:t>
                      </m:r>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2843808" y="2024880"/>
                <a:ext cx="1523547" cy="324000"/>
              </a:xfrm>
              <a:prstGeom prst="rect">
                <a:avLst/>
              </a:prstGeom>
              <a:blipFill rotWithShape="0">
                <a:blip r:embed="rId6"/>
                <a:stretch>
                  <a:fillRect l="-1606" r="-2008"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a:spLocks noChangeAspect="1"/>
              </p:cNvSpPr>
              <p:nvPr/>
            </p:nvSpPr>
            <p:spPr>
              <a:xfrm>
                <a:off x="179512" y="1988880"/>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r>
                        <a:rPr lang="mr-IN" i="1">
                          <a:latin typeface="Cambria Math" charset="0"/>
                        </a:rPr>
                        <m:t>=</m:t>
                      </m:r>
                      <m:r>
                        <a:rPr lang="it-IT" i="1">
                          <a:latin typeface="Cambria Math" charset="0"/>
                        </a:rPr>
                        <m:t>4</m:t>
                      </m:r>
                      <m:r>
                        <a:rPr lang="it-IT" b="0" i="1">
                          <a:latin typeface="Cambria Math" charset="0"/>
                        </a:rPr>
                        <m:t>90.</m:t>
                      </m:r>
                    </m:oMath>
                  </m:oMathPara>
                </a14:m>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179512" y="1988880"/>
                <a:ext cx="1188750" cy="360000"/>
              </a:xfrm>
              <a:prstGeom prst="rect">
                <a:avLst/>
              </a:prstGeom>
              <a:blipFill rotWithShape="0">
                <a:blip r:embed="rId7"/>
                <a:stretch>
                  <a:fillRect l="-2051" b="-15254"/>
                </a:stretch>
              </a:blipFill>
            </p:spPr>
            <p:txBody>
              <a:bodyPr/>
              <a:lstStyle/>
              <a:p>
                <a:r>
                  <a:rPr lang="en-US">
                    <a:noFill/>
                  </a:rPr>
                  <a:t> </a:t>
                </a:r>
              </a:p>
            </p:txBody>
          </p:sp>
        </mc:Fallback>
      </mc:AlternateContent>
      <p:pic>
        <p:nvPicPr>
          <p:cNvPr id="2" name="Picture 1"/>
          <p:cNvPicPr>
            <a:picLocks noChangeAspect="1"/>
          </p:cNvPicPr>
          <p:nvPr/>
        </p:nvPicPr>
        <p:blipFill>
          <a:blip r:embed="rId8"/>
          <a:stretch>
            <a:fillRect/>
          </a:stretch>
        </p:blipFill>
        <p:spPr>
          <a:xfrm>
            <a:off x="107504" y="3140968"/>
            <a:ext cx="4572000" cy="2679700"/>
          </a:xfrm>
          <a:prstGeom prst="rect">
            <a:avLst/>
          </a:prstGeom>
        </p:spPr>
      </p:pic>
      <mc:AlternateContent xmlns:mc="http://schemas.openxmlformats.org/markup-compatibility/2006" xmlns:a14="http://schemas.microsoft.com/office/drawing/2010/main">
        <mc:Choice Requires="a14">
          <p:sp>
            <p:nvSpPr>
              <p:cNvPr id="11" name="TextBox 10"/>
              <p:cNvSpPr txBox="1">
                <a:spLocks noChangeAspect="1"/>
              </p:cNvSpPr>
              <p:nvPr/>
            </p:nvSpPr>
            <p:spPr>
              <a:xfrm>
                <a:off x="3923873" y="6129713"/>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r>
                        <a:rPr lang="mr-IN" i="1">
                          <a:latin typeface="Cambria Math" charset="0"/>
                        </a:rPr>
                        <m:t>=</m:t>
                      </m:r>
                      <m:r>
                        <a:rPr lang="it-IT" b="0" i="1">
                          <a:latin typeface="Cambria Math" charset="0"/>
                        </a:rPr>
                        <m:t>1/</m:t>
                      </m:r>
                      <m:r>
                        <a:rPr lang="it-IT" i="1">
                          <a:latin typeface="Cambria Math" charset="0"/>
                          <a:ea typeface="Cambria Math" charset="0"/>
                          <a:cs typeface="Cambria Math" charset="0"/>
                        </a:rPr>
                        <m:t>𝛾</m:t>
                      </m:r>
                    </m:oMath>
                  </m:oMathPara>
                </a14:m>
                <a:endParaRPr lang="en-US"/>
              </a:p>
            </p:txBody>
          </p:sp>
        </mc:Choice>
        <mc:Fallback xmlns="">
          <p:sp>
            <p:nvSpPr>
              <p:cNvPr id="11" name="TextBox 10"/>
              <p:cNvSpPr txBox="1">
                <a:spLocks noRot="1" noChangeAspect="1" noMove="1" noResize="1" noEditPoints="1" noAdjustHandles="1" noChangeArrowheads="1" noChangeShapeType="1" noTextEdit="1"/>
              </p:cNvSpPr>
              <p:nvPr/>
            </p:nvSpPr>
            <p:spPr>
              <a:xfrm>
                <a:off x="3923873" y="6129713"/>
                <a:ext cx="1188750" cy="360000"/>
              </a:xfrm>
              <a:prstGeom prst="rect">
                <a:avLst/>
              </a:prstGeom>
              <a:blipFill rotWithShape="0">
                <a:blip r:embed="rId9"/>
                <a:stretch>
                  <a:fillRect b="-25424"/>
                </a:stretch>
              </a:blipFill>
            </p:spPr>
            <p:txBody>
              <a:bodyPr/>
              <a:lstStyle/>
              <a:p>
                <a:r>
                  <a:rPr lang="en-US">
                    <a:noFill/>
                  </a:rPr>
                  <a:t> </a:t>
                </a:r>
              </a:p>
            </p:txBody>
          </p:sp>
        </mc:Fallback>
      </mc:AlternateContent>
      <p:cxnSp>
        <p:nvCxnSpPr>
          <p:cNvPr id="4" name="Straight Arrow Connector 3"/>
          <p:cNvCxnSpPr>
            <a:stCxn id="11" idx="0"/>
          </p:cNvCxnSpPr>
          <p:nvPr/>
        </p:nvCxnSpPr>
        <p:spPr bwMode="auto">
          <a:xfrm flipV="1">
            <a:off x="4518248" y="5841641"/>
            <a:ext cx="0" cy="2880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 name="TextBox 13"/>
              <p:cNvSpPr txBox="1">
                <a:spLocks noChangeAspect="1"/>
              </p:cNvSpPr>
              <p:nvPr/>
            </p:nvSpPr>
            <p:spPr>
              <a:xfrm>
                <a:off x="-44998" y="2768569"/>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44998" y="2768569"/>
                <a:ext cx="1441055" cy="360000"/>
              </a:xfrm>
              <a:prstGeom prst="rect">
                <a:avLst/>
              </a:prstGeom>
              <a:blipFill rotWithShape="0">
                <a:blip r:embed="rId10"/>
                <a:stretch>
                  <a:fillRect b="-16949"/>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4823520" y="3107653"/>
            <a:ext cx="4254219" cy="2666087"/>
          </a:xfrm>
          <a:prstGeom prst="rect">
            <a:avLst/>
          </a:prstGeom>
        </p:spPr>
      </p:pic>
      <mc:AlternateContent xmlns:mc="http://schemas.openxmlformats.org/markup-compatibility/2006" xmlns:a14="http://schemas.microsoft.com/office/drawing/2010/main">
        <mc:Choice Requires="a14">
          <p:sp>
            <p:nvSpPr>
              <p:cNvPr id="16" name="TextBox 15"/>
              <p:cNvSpPr txBox="1">
                <a:spLocks noChangeAspect="1"/>
              </p:cNvSpPr>
              <p:nvPr/>
            </p:nvSpPr>
            <p:spPr>
              <a:xfrm>
                <a:off x="4734327" y="2702626"/>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6" name="TextBox 15"/>
              <p:cNvSpPr txBox="1">
                <a:spLocks noRot="1" noChangeAspect="1" noMove="1" noResize="1" noEditPoints="1" noAdjustHandles="1" noChangeArrowheads="1" noChangeShapeType="1" noTextEdit="1"/>
              </p:cNvSpPr>
              <p:nvPr/>
            </p:nvSpPr>
            <p:spPr>
              <a:xfrm>
                <a:off x="4734327" y="2702626"/>
                <a:ext cx="1441055" cy="360000"/>
              </a:xfrm>
              <a:prstGeom prst="rect">
                <a:avLst/>
              </a:prstGeom>
              <a:blipFill rotWithShape="0">
                <a:blip r:embed="rId10"/>
                <a:stretch>
                  <a:fillRect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a:spLocks noChangeAspect="1"/>
              </p:cNvSpPr>
              <p:nvPr/>
            </p:nvSpPr>
            <p:spPr>
              <a:xfrm>
                <a:off x="8106967" y="5764096"/>
                <a:ext cx="648072"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oMath>
                  </m:oMathPara>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8106967" y="5764096"/>
                <a:ext cx="648072" cy="360000"/>
              </a:xfrm>
              <a:prstGeom prst="rect">
                <a:avLst/>
              </a:prstGeom>
              <a:blipFill rotWithShape="0">
                <a:blip r:embed="rId12"/>
                <a:stretch>
                  <a:fillRect b="-1695"/>
                </a:stretch>
              </a:blipFill>
            </p:spPr>
            <p:txBody>
              <a:bodyPr/>
              <a:lstStyle/>
              <a:p>
                <a:r>
                  <a:rPr lang="en-US">
                    <a:noFill/>
                  </a:rPr>
                  <a:t> </a:t>
                </a:r>
              </a:p>
            </p:txBody>
          </p:sp>
        </mc:Fallback>
      </mc:AlternateContent>
      <p:sp>
        <p:nvSpPr>
          <p:cNvPr id="18"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221484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0" y="188640"/>
            <a:ext cx="9036496" cy="151475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example 250 MeV electrons against </a:t>
            </a:r>
            <a:r>
              <a:rPr lang="it-IT" sz="2800" b="1" i="1">
                <a:latin typeface="Comic Sans MS" charset="0"/>
              </a:rPr>
              <a:t>h</a:t>
            </a:r>
            <a:r>
              <a:rPr lang="it-IT" sz="2800" b="1" i="1">
                <a:latin typeface="Symbol" charset="2"/>
                <a:ea typeface="Symbol" charset="2"/>
                <a:cs typeface="Symbol" charset="2"/>
              </a:rPr>
              <a:t>n</a:t>
            </a:r>
            <a:r>
              <a:rPr lang="it-IT" sz="2800" b="1" i="1" baseline="-25000">
                <a:latin typeface="Comic Sans MS" charset="0"/>
              </a:rPr>
              <a:t>L</a:t>
            </a:r>
            <a:r>
              <a:rPr lang="it-IT" sz="2800" b="1">
                <a:latin typeface="Comic Sans MS" charset="0"/>
              </a:rPr>
              <a:t>=1.2 eV photons)</a:t>
            </a:r>
            <a:endParaRPr lang="en-GB" sz="2800" b="1">
              <a:latin typeface="Comic Sans MS" charset="0"/>
            </a:endParaRPr>
          </a:p>
        </p:txBody>
      </p:sp>
      <mc:AlternateContent xmlns:mc="http://schemas.openxmlformats.org/markup-compatibility/2006" xmlns:a14="http://schemas.microsoft.com/office/drawing/2010/main">
        <mc:Choice Requires="a14">
          <p:sp>
            <p:nvSpPr>
              <p:cNvPr id="20" name="TextBox 19"/>
              <p:cNvSpPr txBox="1">
                <a:spLocks noChangeAspect="1"/>
              </p:cNvSpPr>
              <p:nvPr/>
            </p:nvSpPr>
            <p:spPr>
              <a:xfrm>
                <a:off x="4499992" y="1736912"/>
                <a:ext cx="4479158" cy="900000"/>
              </a:xfrm>
              <a:prstGeom prst="rect">
                <a:avLst/>
              </a:prstGeom>
              <a:noFill/>
            </p:spPr>
            <p:txBody>
              <a:bodyPr wrap="none" lIns="0" tIns="0" rIns="0" bIns="0" rtlCol="0">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𝑀𝑒𝑉</m:t>
                      </m:r>
                      <m:r>
                        <a:rPr lang="it-IT" b="0" i="1">
                          <a:latin typeface="Cambria Math" charset="0"/>
                        </a:rPr>
                        <m:t>)=</m:t>
                      </m:r>
                      <m:f>
                        <m:fPr>
                          <m:ctrlPr>
                            <a:rPr lang="mr-IN" i="1">
                              <a:latin typeface="Cambria Math" panose="02040503050406030204" pitchFamily="18" charset="0"/>
                            </a:rPr>
                          </m:ctrlPr>
                        </m:fPr>
                        <m:num>
                          <m:r>
                            <a:rPr lang="it-IT" b="0" i="1">
                              <a:latin typeface="Cambria Math" charset="0"/>
                            </a:rPr>
                            <m:t>1.1472</m:t>
                          </m:r>
                        </m:num>
                        <m:den>
                          <m:r>
                            <a:rPr lang="it-IT" b="0" i="1">
                              <a:latin typeface="Cambria Math" charset="0"/>
                            </a:rPr>
                            <m:t>2</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4499992" y="1736912"/>
                <a:ext cx="4479158" cy="9000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a:spLocks noChangeAspect="1"/>
              </p:cNvSpPr>
              <p:nvPr/>
            </p:nvSpPr>
            <p:spPr>
              <a:xfrm>
                <a:off x="1430551" y="2024880"/>
                <a:ext cx="1379025" cy="324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r>
                        <a:rPr lang="it-IT" i="1">
                          <a:latin typeface="Cambria Math" charset="0"/>
                        </a:rPr>
                        <m:t>0</m:t>
                      </m:r>
                      <m:r>
                        <a:rPr lang="it-IT" b="0" i="1">
                          <a:latin typeface="Cambria Math" charset="0"/>
                        </a:rPr>
                        <m:t>.0046</m:t>
                      </m:r>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1430551" y="2024880"/>
                <a:ext cx="1379025" cy="324000"/>
              </a:xfrm>
              <a:prstGeom prst="rect">
                <a:avLst/>
              </a:prstGeom>
              <a:blipFill rotWithShape="0">
                <a:blip r:embed="rId5"/>
                <a:stretch>
                  <a:fillRect l="-1770" r="-1770"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a:spLocks noChangeAspect="1"/>
              </p:cNvSpPr>
              <p:nvPr/>
            </p:nvSpPr>
            <p:spPr>
              <a:xfrm>
                <a:off x="2843808" y="2024880"/>
                <a:ext cx="1523547" cy="324000"/>
              </a:xfrm>
              <a:prstGeom prst="rect">
                <a:avLst/>
              </a:prstGeom>
              <a:noFill/>
            </p:spPr>
            <p:txBody>
              <a:bodyPr wrap="none" lIns="0" tIns="0" rIns="0" bIns="0" rtlCol="0">
                <a:normAutofit fontScale="775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i="1">
                          <a:latin typeface="Cambria Math" charset="0"/>
                        </a:rPr>
                        <m:t>=</m:t>
                      </m:r>
                      <m:r>
                        <a:rPr lang="it-IT" b="0" i="1">
                          <a:latin typeface="Cambria Math" charset="0"/>
                        </a:rPr>
                        <m:t>488.88</m:t>
                      </m:r>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2843808" y="2024880"/>
                <a:ext cx="1523547" cy="324000"/>
              </a:xfrm>
              <a:prstGeom prst="rect">
                <a:avLst/>
              </a:prstGeom>
              <a:blipFill rotWithShape="0">
                <a:blip r:embed="rId6"/>
                <a:stretch>
                  <a:fillRect l="-1606" r="-2008"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a:spLocks noChangeAspect="1"/>
              </p:cNvSpPr>
              <p:nvPr/>
            </p:nvSpPr>
            <p:spPr>
              <a:xfrm>
                <a:off x="179512" y="1988880"/>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r>
                        <a:rPr lang="mr-IN" i="1">
                          <a:latin typeface="Cambria Math" charset="0"/>
                        </a:rPr>
                        <m:t>=</m:t>
                      </m:r>
                      <m:r>
                        <a:rPr lang="it-IT" i="1">
                          <a:latin typeface="Cambria Math" charset="0"/>
                        </a:rPr>
                        <m:t>4</m:t>
                      </m:r>
                      <m:r>
                        <a:rPr lang="it-IT" b="0" i="1">
                          <a:latin typeface="Cambria Math" charset="0"/>
                        </a:rPr>
                        <m:t>90.</m:t>
                      </m:r>
                    </m:oMath>
                  </m:oMathPara>
                </a14:m>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179512" y="1988880"/>
                <a:ext cx="1188750" cy="360000"/>
              </a:xfrm>
              <a:prstGeom prst="rect">
                <a:avLst/>
              </a:prstGeom>
              <a:blipFill rotWithShape="0">
                <a:blip r:embed="rId7"/>
                <a:stretch>
                  <a:fillRect l="-2051"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a:spLocks noChangeAspect="1"/>
              </p:cNvSpPr>
              <p:nvPr/>
            </p:nvSpPr>
            <p:spPr>
              <a:xfrm>
                <a:off x="323528" y="3445557"/>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323528" y="3445557"/>
                <a:ext cx="1441055" cy="360000"/>
              </a:xfrm>
              <a:prstGeom prst="rect">
                <a:avLst/>
              </a:prstGeom>
              <a:blipFill rotWithShape="0">
                <a:blip r:embed="rId8"/>
                <a:stretch>
                  <a:fillRect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a:spLocks noChangeAspect="1"/>
              </p:cNvSpPr>
              <p:nvPr/>
            </p:nvSpPr>
            <p:spPr>
              <a:xfrm>
                <a:off x="5580112" y="6165304"/>
                <a:ext cx="648072"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oMath>
                  </m:oMathPara>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5580112" y="6165304"/>
                <a:ext cx="648072" cy="360000"/>
              </a:xfrm>
              <a:prstGeom prst="rect">
                <a:avLst/>
              </a:prstGeom>
              <a:blipFill rotWithShape="0">
                <a:blip r:embed="rId9"/>
                <a:stretch>
                  <a:fillRect b="-3390"/>
                </a:stretch>
              </a:blipFill>
            </p:spPr>
            <p:txBody>
              <a:bodyPr/>
              <a:lstStyle/>
              <a:p>
                <a:r>
                  <a:rPr lang="en-US">
                    <a:noFill/>
                  </a:rPr>
                  <a:t> </a:t>
                </a:r>
              </a:p>
            </p:txBody>
          </p:sp>
        </mc:Fallback>
      </mc:AlternateContent>
      <p:pic>
        <p:nvPicPr>
          <p:cNvPr id="3" name="Picture 2"/>
          <p:cNvPicPr>
            <a:picLocks noChangeAspect="1"/>
          </p:cNvPicPr>
          <p:nvPr/>
        </p:nvPicPr>
        <p:blipFill>
          <a:blip r:embed="rId10"/>
          <a:stretch>
            <a:fillRect/>
          </a:stretch>
        </p:blipFill>
        <p:spPr>
          <a:xfrm>
            <a:off x="1596378" y="2670363"/>
            <a:ext cx="5639918" cy="3522328"/>
          </a:xfrm>
          <a:prstGeom prst="rect">
            <a:avLst/>
          </a:prstGeom>
        </p:spPr>
      </p:pic>
      <p:sp>
        <p:nvSpPr>
          <p:cNvPr id="12"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85014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4413683"/>
          </a:xfrm>
          <a:prstGeom prst="rect">
            <a:avLst/>
          </a:prstGeom>
        </p:spPr>
      </p:pic>
    </p:spTree>
    <p:extLst>
      <p:ext uri="{BB962C8B-B14F-4D97-AF65-F5344CB8AC3E}">
        <p14:creationId xmlns:p14="http://schemas.microsoft.com/office/powerpoint/2010/main" val="396788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7208"/>
            <a:ext cx="9144000" cy="5496128"/>
          </a:xfrm>
          <a:prstGeom prst="rect">
            <a:avLst/>
          </a:prstGeom>
        </p:spPr>
      </p:pic>
    </p:spTree>
    <p:extLst>
      <p:ext uri="{BB962C8B-B14F-4D97-AF65-F5344CB8AC3E}">
        <p14:creationId xmlns:p14="http://schemas.microsoft.com/office/powerpoint/2010/main" val="507129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36" y="27384"/>
            <a:ext cx="3799464" cy="68306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1547366"/>
            <a:ext cx="5173563" cy="3033762"/>
          </a:xfrm>
          <a:prstGeom prst="rect">
            <a:avLst/>
          </a:prstGeom>
        </p:spPr>
      </p:pic>
    </p:spTree>
    <p:extLst>
      <p:ext uri="{BB962C8B-B14F-4D97-AF65-F5344CB8AC3E}">
        <p14:creationId xmlns:p14="http://schemas.microsoft.com/office/powerpoint/2010/main" val="154506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6" name="Immagine 2" descr="Untitled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812087" cy="584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
        <p:nvSpPr>
          <p:cNvPr id="98308" name="CasellaDiTesto 2"/>
          <p:cNvSpPr txBox="1">
            <a:spLocks noChangeArrowheads="1"/>
          </p:cNvSpPr>
          <p:nvPr/>
        </p:nvSpPr>
        <p:spPr bwMode="auto">
          <a:xfrm>
            <a:off x="395288" y="4221163"/>
            <a:ext cx="2416175" cy="157003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Compact machine</a:t>
            </a:r>
          </a:p>
          <a:p>
            <a:r>
              <a:rPr lang="it-IT"/>
              <a:t>10x10 m</a:t>
            </a:r>
            <a:r>
              <a:rPr lang="it-IT" baseline="30000"/>
              <a:t>2</a:t>
            </a:r>
          </a:p>
          <a:p>
            <a:r>
              <a:rPr lang="it-IT"/>
              <a:t>In operation since</a:t>
            </a:r>
          </a:p>
          <a:p>
            <a:r>
              <a:rPr lang="it-IT"/>
              <a:t>early 2015</a:t>
            </a:r>
            <a:endParaRPr lang="it-IT" baseline="30000"/>
          </a:p>
        </p:txBody>
      </p:sp>
      <p:sp>
        <p:nvSpPr>
          <p:cNvPr id="6" name="Rettangolo 5"/>
          <p:cNvSpPr/>
          <p:nvPr/>
        </p:nvSpPr>
        <p:spPr>
          <a:xfrm>
            <a:off x="899592" y="97468"/>
            <a:ext cx="7992888"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An ICS based </a:t>
            </a:r>
            <a:r>
              <a:rPr lang="en-US" b="1" i="1">
                <a:solidFill>
                  <a:srgbClr val="0000FF"/>
                </a:solidFill>
              </a:rPr>
              <a:t>X</a:t>
            </a:r>
            <a:r>
              <a:rPr lang="en-US" b="1">
                <a:solidFill>
                  <a:srgbClr val="0000FF"/>
                </a:solidFill>
              </a:rPr>
              <a:t>-ray User Facility in operation in Germany</a:t>
            </a:r>
          </a:p>
        </p:txBody>
      </p:sp>
    </p:spTree>
    <p:extLst>
      <p:ext uri="{BB962C8B-B14F-4D97-AF65-F5344CB8AC3E}">
        <p14:creationId xmlns:p14="http://schemas.microsoft.com/office/powerpoint/2010/main" val="40803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CasellaDiTesto 1"/>
          <p:cNvSpPr txBox="1">
            <a:spLocks noChangeArrowheads="1"/>
          </p:cNvSpPr>
          <p:nvPr/>
        </p:nvSpPr>
        <p:spPr bwMode="auto">
          <a:xfrm>
            <a:off x="251520" y="5661025"/>
            <a:ext cx="4833374" cy="46166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1.5</a:t>
            </a:r>
            <a:r>
              <a:rPr lang="it-IT" baseline="30000"/>
              <a:t>.</a:t>
            </a:r>
            <a:r>
              <a:rPr lang="it-IT"/>
              <a:t>10</a:t>
            </a:r>
            <a:r>
              <a:rPr lang="it-IT" baseline="30000"/>
              <a:t>10</a:t>
            </a:r>
            <a:r>
              <a:rPr lang="it-IT"/>
              <a:t> ph/sec with 20 mA</a:t>
            </a:r>
          </a:p>
        </p:txBody>
      </p:sp>
      <p:sp>
        <p:nvSpPr>
          <p:cNvPr id="3" name="CasellaDiTesto 2"/>
          <p:cNvSpPr txBox="1"/>
          <p:nvPr/>
        </p:nvSpPr>
        <p:spPr>
          <a:xfrm>
            <a:off x="6156176" y="2060848"/>
            <a:ext cx="1363925" cy="461665"/>
          </a:xfrm>
          <a:prstGeom prst="rect">
            <a:avLst/>
          </a:prstGeom>
          <a:noFill/>
        </p:spPr>
        <p:txBody>
          <a:bodyPr wrap="none" rtlCol="0">
            <a:spAutoFit/>
          </a:bodyPr>
          <a:lstStyle/>
          <a:p>
            <a:r>
              <a:rPr lang="it-IT"/>
              <a:t>measured</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275123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0"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CasellaDiTesto 1"/>
          <p:cNvSpPr txBox="1">
            <a:spLocks noChangeArrowheads="1"/>
          </p:cNvSpPr>
          <p:nvPr/>
        </p:nvSpPr>
        <p:spPr bwMode="auto">
          <a:xfrm>
            <a:off x="250825" y="5661025"/>
            <a:ext cx="4605338" cy="46196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5</a:t>
            </a:r>
            <a:r>
              <a:rPr lang="it-IT" baseline="30000"/>
              <a:t>.</a:t>
            </a:r>
            <a:r>
              <a:rPr lang="it-IT"/>
              <a:t>10</a:t>
            </a:r>
            <a:r>
              <a:rPr lang="it-IT" baseline="30000"/>
              <a:t>10</a:t>
            </a:r>
            <a:r>
              <a:rPr lang="it-IT"/>
              <a:t> ph/sec with 20 mA</a:t>
            </a:r>
          </a:p>
        </p:txBody>
      </p:sp>
      <p:sp>
        <p:nvSpPr>
          <p:cNvPr id="99332"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
        <p:nvSpPr>
          <p:cNvPr id="99333" name="CasellaDiTesto 2"/>
          <p:cNvSpPr txBox="1">
            <a:spLocks noChangeArrowheads="1"/>
          </p:cNvSpPr>
          <p:nvPr/>
        </p:nvSpPr>
        <p:spPr bwMode="auto">
          <a:xfrm>
            <a:off x="6156325" y="2060575"/>
            <a:ext cx="1363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a:t>
            </a:r>
          </a:p>
        </p:txBody>
      </p:sp>
      <p:pic>
        <p:nvPicPr>
          <p:cNvPr id="2" name="Immagin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68760"/>
            <a:ext cx="5416872" cy="4206465"/>
          </a:xfrm>
          <a:prstGeom prst="rect">
            <a:avLst/>
          </a:prstGeom>
        </p:spPr>
      </p:pic>
    </p:spTree>
    <p:extLst>
      <p:ext uri="{BB962C8B-B14F-4D97-AF65-F5344CB8AC3E}">
        <p14:creationId xmlns:p14="http://schemas.microsoft.com/office/powerpoint/2010/main" val="3153208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76200" y="1443892"/>
            <a:ext cx="6007968"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FFFF"/>
              </a:buClr>
              <a:buSzPct val="100000"/>
              <a:buFont typeface="Arial" charset="0"/>
              <a:buNone/>
            </a:pPr>
            <a:r>
              <a:rPr lang="en-GB">
                <a:solidFill>
                  <a:srgbClr val="3366FF"/>
                </a:solidFill>
                <a:latin typeface="Arial" charset="0"/>
                <a:cs typeface="Arial" charset="0"/>
              </a:rPr>
              <a:t>Conventional X-ray tube for mammography</a:t>
            </a:r>
          </a:p>
          <a:p>
            <a:pPr>
              <a:buClr>
                <a:srgbClr val="FFFFFF"/>
              </a:buClr>
              <a:buSzPct val="100000"/>
            </a:pPr>
            <a:r>
              <a:rPr lang="it-IT">
                <a:solidFill>
                  <a:srgbClr val="3366FF"/>
                </a:solidFill>
                <a:latin typeface="Arial" charset="0"/>
                <a:cs typeface="Arial" charset="0"/>
              </a:rPr>
              <a:t>Spatial resolution ~100 </a:t>
            </a:r>
            <a:r>
              <a:rPr lang="it-IT">
                <a:solidFill>
                  <a:srgbClr val="3366FF"/>
                </a:solidFill>
                <a:latin typeface="Symbol" charset="0"/>
                <a:cs typeface="Arial" charset="0"/>
              </a:rPr>
              <a:t>m</a:t>
            </a:r>
            <a:r>
              <a:rPr lang="it-IT">
                <a:solidFill>
                  <a:srgbClr val="3366FF"/>
                </a:solidFill>
                <a:latin typeface="Arial" charset="0"/>
                <a:cs typeface="Arial" charset="0"/>
              </a:rPr>
              <a:t>m</a:t>
            </a:r>
          </a:p>
          <a:p>
            <a:pPr>
              <a:buClr>
                <a:srgbClr val="FFFFFF"/>
              </a:buClr>
              <a:buSzPct val="100000"/>
            </a:pPr>
            <a:r>
              <a:rPr lang="it-IT">
                <a:solidFill>
                  <a:srgbClr val="3366FF"/>
                </a:solidFill>
                <a:latin typeface="Arial" charset="0"/>
                <a:cs typeface="Arial" charset="0"/>
              </a:rPr>
              <a:t>High Flux ~10</a:t>
            </a:r>
            <a:r>
              <a:rPr lang="it-IT" baseline="30000">
                <a:solidFill>
                  <a:srgbClr val="3366FF"/>
                </a:solidFill>
                <a:latin typeface="Arial" charset="0"/>
                <a:cs typeface="Arial" charset="0"/>
              </a:rPr>
              <a:t>7</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/(mm</a:t>
            </a:r>
            <a:r>
              <a:rPr lang="it-IT" baseline="30000">
                <a:solidFill>
                  <a:srgbClr val="3366FF"/>
                </a:solidFill>
                <a:latin typeface="Arial" charset="0"/>
                <a:cs typeface="Arial" charset="0"/>
              </a:rPr>
              <a:t>2</a:t>
            </a:r>
            <a:r>
              <a:rPr lang="it-IT">
                <a:solidFill>
                  <a:srgbClr val="3366FF"/>
                </a:solidFill>
                <a:latin typeface="Arial" charset="0"/>
                <a:cs typeface="Arial" charset="0"/>
              </a:rPr>
              <a:t>s) equivalent to ~5</a:t>
            </a:r>
            <a:r>
              <a:rPr lang="it-IT" baseline="30000">
                <a:solidFill>
                  <a:srgbClr val="3366FF"/>
                </a:solidFill>
                <a:latin typeface="Arial" charset="0"/>
                <a:cs typeface="Arial" charset="0"/>
              </a:rPr>
              <a:t>.</a:t>
            </a:r>
            <a:r>
              <a:rPr lang="it-IT">
                <a:solidFill>
                  <a:srgbClr val="3366FF"/>
                </a:solidFill>
                <a:latin typeface="Arial" charset="0"/>
                <a:cs typeface="Arial" charset="0"/>
              </a:rPr>
              <a:t>10</a:t>
            </a:r>
            <a:r>
              <a:rPr lang="it-IT" baseline="30000">
                <a:solidFill>
                  <a:srgbClr val="3366FF"/>
                </a:solidFill>
                <a:latin typeface="Arial" charset="0"/>
                <a:cs typeface="Arial" charset="0"/>
              </a:rPr>
              <a:t>11</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/s over 20x20 cm</a:t>
            </a:r>
            <a:r>
              <a:rPr lang="it-IT" baseline="30000">
                <a:solidFill>
                  <a:srgbClr val="3366FF"/>
                </a:solidFill>
                <a:latin typeface="Arial" charset="0"/>
                <a:cs typeface="Arial" charset="0"/>
              </a:rPr>
              <a:t>2</a:t>
            </a:r>
            <a:r>
              <a:rPr lang="it-IT">
                <a:solidFill>
                  <a:srgbClr val="3366FF"/>
                </a:solidFill>
                <a:latin typeface="Arial" charset="0"/>
                <a:cs typeface="Arial" charset="0"/>
              </a:rPr>
              <a:t> area.</a:t>
            </a:r>
            <a:endParaRPr lang="en-GB">
              <a:solidFill>
                <a:srgbClr val="3366FF"/>
              </a:solidFill>
              <a:latin typeface="Arial" charset="0"/>
              <a:cs typeface="Arial" charset="0"/>
            </a:endParaRPr>
          </a:p>
        </p:txBody>
      </p:sp>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04" y="1149549"/>
            <a:ext cx="3048000" cy="170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aphicFrame>
        <p:nvGraphicFramePr>
          <p:cNvPr id="73730" name="Object 2"/>
          <p:cNvGraphicFramePr>
            <a:graphicFrameLocks noChangeAspect="1"/>
          </p:cNvGraphicFramePr>
          <p:nvPr>
            <p:extLst>
              <p:ext uri="{D42A27DB-BD31-4B8C-83A1-F6EECF244321}">
                <p14:modId xmlns:p14="http://schemas.microsoft.com/office/powerpoint/2010/main" val="889819686"/>
              </p:ext>
            </p:extLst>
          </p:nvPr>
        </p:nvGraphicFramePr>
        <p:xfrm>
          <a:off x="3276600" y="3505200"/>
          <a:ext cx="2362200" cy="1749425"/>
        </p:xfrm>
        <a:graphic>
          <a:graphicData uri="http://schemas.openxmlformats.org/presentationml/2006/ole">
            <mc:AlternateContent xmlns:mc="http://schemas.openxmlformats.org/markup-compatibility/2006">
              <mc:Choice xmlns:v="urn:schemas-microsoft-com:vml" Requires="v">
                <p:oleObj spid="_x0000_s1198377" name="Documento" r:id="rId5" imgW="7350369" imgH="4982308" progId="Word.Document.8">
                  <p:embed/>
                </p:oleObj>
              </mc:Choice>
              <mc:Fallback>
                <p:oleObj name="Documento" r:id="rId5" imgW="7350369" imgH="498230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68329" b="65367"/>
                      <a:stretch>
                        <a:fillRect/>
                      </a:stretch>
                    </p:blipFill>
                    <p:spPr bwMode="auto">
                      <a:xfrm>
                        <a:off x="3276600" y="3505200"/>
                        <a:ext cx="2362200" cy="1749425"/>
                      </a:xfrm>
                      <a:prstGeom prst="rect">
                        <a:avLst/>
                      </a:prstGeom>
                      <a:noFill/>
                      <a:effectLst/>
                      <a:extLst>
                        <a:ext uri="{909E8E84-426E-40dd-AFC4-6F175D3DCCD1}">
                          <a14:hiddenFill xmlns="" xmlns:a14="http://schemas.microsoft.com/office/drawing/2010/main">
                            <a:blipFill dpi="0" rotWithShape="0">
                              <a:blip/>
                              <a:srcRect r="68329" b="65367"/>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3733" name="Group 5"/>
          <p:cNvGrpSpPr>
            <a:grpSpLocks/>
          </p:cNvGrpSpPr>
          <p:nvPr/>
        </p:nvGrpSpPr>
        <p:grpSpPr bwMode="auto">
          <a:xfrm>
            <a:off x="295275" y="3429000"/>
            <a:ext cx="2673350" cy="2667000"/>
            <a:chOff x="3710" y="1920"/>
            <a:chExt cx="1684" cy="1680"/>
          </a:xfrm>
        </p:grpSpPr>
        <p:pic>
          <p:nvPicPr>
            <p:cNvPr id="737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1920"/>
              <a:ext cx="1506" cy="1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3737" name="Line 7"/>
            <p:cNvSpPr>
              <a:spLocks noChangeShapeType="1"/>
            </p:cNvSpPr>
            <p:nvPr/>
          </p:nvSpPr>
          <p:spPr bwMode="auto">
            <a:xfrm>
              <a:off x="3984" y="2400"/>
              <a:ext cx="1" cy="288"/>
            </a:xfrm>
            <a:prstGeom prst="line">
              <a:avLst/>
            </a:prstGeom>
            <a:noFill/>
            <a:ln w="9360">
              <a:solidFill>
                <a:srgbClr val="FF0000"/>
              </a:solidFill>
              <a:miter lim="800000"/>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73738" name="Text Box 8"/>
            <p:cNvSpPr txBox="1">
              <a:spLocks noChangeArrowheads="1"/>
            </p:cNvSpPr>
            <p:nvPr/>
          </p:nvSpPr>
          <p:spPr bwMode="auto">
            <a:xfrm>
              <a:off x="3710" y="2448"/>
              <a:ext cx="33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0000"/>
                </a:buClr>
                <a:buSzPct val="100000"/>
                <a:buFont typeface="Arial" charset="0"/>
                <a:buNone/>
              </a:pPr>
              <a:r>
                <a:rPr lang="en-GB" sz="1000">
                  <a:solidFill>
                    <a:srgbClr val="FF0000"/>
                  </a:solidFill>
                  <a:latin typeface="Arial" charset="0"/>
                  <a:cs typeface="Arial" charset="0"/>
                </a:rPr>
                <a:t>65 cm</a:t>
              </a:r>
            </a:p>
          </p:txBody>
        </p:sp>
      </p:grpSp>
      <p:pic>
        <p:nvPicPr>
          <p:cNvPr id="73734" name="Picture 9" descr="ab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048000"/>
            <a:ext cx="3352800" cy="258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5" name="Rectangle 10"/>
          <p:cNvSpPr>
            <a:spLocks noChangeArrowheads="1"/>
          </p:cNvSpPr>
          <p:nvPr/>
        </p:nvSpPr>
        <p:spPr bwMode="auto">
          <a:xfrm>
            <a:off x="762000" y="116632"/>
            <a:ext cx="7696200" cy="13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
          <a:lstStyle/>
          <a:p>
            <a:pPr eaLnBrk="1" hangingPunct="1"/>
            <a:r>
              <a:rPr lang="it-IT" sz="2800" b="1">
                <a:solidFill>
                  <a:srgbClr val="009900"/>
                </a:solidFill>
                <a:latin typeface="Lucida Sans Unicode" charset="0"/>
              </a:rPr>
              <a:t>Great example of Radio-logical imaging applied to mass screening over population: mammography</a:t>
            </a:r>
            <a:endParaRPr lang="en-US" sz="2800">
              <a:solidFill>
                <a:srgbClr val="009900"/>
              </a:solidFill>
              <a:latin typeface="Lucida Sans Unicode" charset="0"/>
            </a:endParaRPr>
          </a:p>
        </p:txBody>
      </p:sp>
      <p:pic>
        <p:nvPicPr>
          <p:cNvPr id="11" name="Immagine 2" descr="infn-new.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Connettore 2 2"/>
          <p:cNvCxnSpPr/>
          <p:nvPr/>
        </p:nvCxnSpPr>
        <p:spPr>
          <a:xfrm flipH="1">
            <a:off x="5410200" y="5105400"/>
            <a:ext cx="1981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CasellaDiTesto 3"/>
          <p:cNvSpPr txBox="1"/>
          <p:nvPr/>
        </p:nvSpPr>
        <p:spPr>
          <a:xfrm>
            <a:off x="2971800" y="5638800"/>
            <a:ext cx="6019800" cy="1200329"/>
          </a:xfrm>
          <a:prstGeom prst="rect">
            <a:avLst/>
          </a:prstGeom>
          <a:noFill/>
        </p:spPr>
        <p:txBody>
          <a:bodyPr wrap="square" rtlCol="0">
            <a:spAutoFit/>
          </a:bodyPr>
          <a:lstStyle/>
          <a:p>
            <a:r>
              <a:rPr lang="it-IT" sz="1800" b="1" i="1"/>
              <a:t>Low energy photons in the spectrum are absorbed by tissue, delivering radiation dose without bringing informations to detector. Risk of inducing secondary tumors increases without increasing the benefit of detecting early tumors</a:t>
            </a:r>
          </a:p>
        </p:txBody>
      </p:sp>
      <p:sp>
        <p:nvSpPr>
          <p:cNvPr id="20" name="CasellaDiTesto 6"/>
          <p:cNvSpPr txBox="1">
            <a:spLocks noChangeArrowheads="1"/>
          </p:cNvSpPr>
          <p:nvPr/>
        </p:nvSpPr>
        <p:spPr bwMode="auto">
          <a:xfrm>
            <a:off x="6155432" y="3212976"/>
            <a:ext cx="1296888" cy="1631216"/>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Absent in</a:t>
            </a:r>
          </a:p>
          <a:p>
            <a:r>
              <a:rPr lang="it-IT" sz="2000" b="1" i="1"/>
              <a:t>Thomson</a:t>
            </a:r>
          </a:p>
          <a:p>
            <a:r>
              <a:rPr lang="it-IT" sz="2000" b="1" i="1"/>
              <a:t>Source</a:t>
            </a:r>
          </a:p>
          <a:p>
            <a:r>
              <a:rPr lang="it-IT" sz="2000" b="1" i="1"/>
              <a:t>X-ray</a:t>
            </a:r>
          </a:p>
          <a:p>
            <a:r>
              <a:rPr lang="it-IT" sz="2000" b="1" i="1"/>
              <a:t>spectrum!</a:t>
            </a:r>
          </a:p>
        </p:txBody>
      </p:sp>
      <p:sp>
        <p:nvSpPr>
          <p:cNvPr id="2" name="Date Placeholder 1">
            <a:extLst>
              <a:ext uri="{FF2B5EF4-FFF2-40B4-BE49-F238E27FC236}">
                <a16:creationId xmlns:a16="http://schemas.microsoft.com/office/drawing/2014/main" id="{490338BF-558C-4047-A7E4-ECDFC454217D}"/>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33580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1"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066800"/>
            <a:ext cx="1576388" cy="4860925"/>
          </a:xfrm>
          <a:prstGeom prst="rect">
            <a:avLst/>
          </a:prstGeom>
          <a:noFill/>
          <a:extLst>
            <a:ext uri="{909E8E84-426E-40dd-AFC4-6F175D3DCCD1}">
              <a14:hiddenFill xmlns="" xmlns:a14="http://schemas.microsoft.com/office/drawing/2010/main">
                <a:solidFill>
                  <a:srgbClr val="FFFFFF"/>
                </a:solidFill>
              </a14:hiddenFill>
            </a:ext>
          </a:extLst>
        </p:spPr>
      </p:pic>
      <p:pic>
        <p:nvPicPr>
          <p:cNvPr id="127181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557338" cy="4860925"/>
          </a:xfrm>
          <a:prstGeom prst="rect">
            <a:avLst/>
          </a:prstGeom>
          <a:noFill/>
          <a:extLst>
            <a:ext uri="{909E8E84-426E-40dd-AFC4-6F175D3DCCD1}">
              <a14:hiddenFill xmlns="" xmlns:a14="http://schemas.microsoft.com/office/drawing/2010/main">
                <a:solidFill>
                  <a:srgbClr val="FFFFFF"/>
                </a:solidFill>
              </a14:hiddenFill>
            </a:ext>
          </a:extLst>
        </p:spPr>
      </p:pic>
      <p:sp>
        <p:nvSpPr>
          <p:cNvPr id="1271813" name="Text Box 1029"/>
          <p:cNvSpPr txBox="1">
            <a:spLocks noChangeArrowheads="1"/>
          </p:cNvSpPr>
          <p:nvPr/>
        </p:nvSpPr>
        <p:spPr bwMode="auto">
          <a:xfrm>
            <a:off x="2298700" y="5918200"/>
            <a:ext cx="406202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3 cm thick in vitro human breast tissue</a:t>
            </a:r>
            <a:endParaRPr lang="en-US" sz="1600">
              <a:solidFill>
                <a:srgbClr val="FFFF66"/>
              </a:solidFill>
              <a:latin typeface="Times New Roman" charset="0"/>
            </a:endParaRPr>
          </a:p>
        </p:txBody>
      </p:sp>
      <p:sp>
        <p:nvSpPr>
          <p:cNvPr id="1271814" name="Text Box 1030"/>
          <p:cNvSpPr txBox="1">
            <a:spLocks noChangeArrowheads="1"/>
          </p:cNvSpPr>
          <p:nvPr/>
        </p:nvSpPr>
        <p:spPr bwMode="auto">
          <a:xfrm>
            <a:off x="7050088" y="2005013"/>
            <a:ext cx="1947862" cy="10699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a) SR digital image</a:t>
            </a:r>
          </a:p>
          <a:p>
            <a:r>
              <a:rPr lang="en-US" sz="1600">
                <a:latin typeface="Comic Sans MS" charset="0"/>
              </a:rPr>
              <a:t>Energy 17 keV</a:t>
            </a:r>
          </a:p>
          <a:p>
            <a:r>
              <a:rPr lang="en-US" sz="1600">
                <a:latin typeface="Comic Sans MS" charset="0"/>
              </a:rPr>
              <a:t>Scan step 100 mm</a:t>
            </a:r>
          </a:p>
          <a:p>
            <a:r>
              <a:rPr lang="en-US" sz="1600">
                <a:latin typeface="Comic Sans MS" charset="0"/>
              </a:rPr>
              <a:t>MGD 1 mGy</a:t>
            </a:r>
          </a:p>
        </p:txBody>
      </p:sp>
      <p:sp>
        <p:nvSpPr>
          <p:cNvPr id="1271815" name="Text Box 1031"/>
          <p:cNvSpPr txBox="1">
            <a:spLocks noChangeArrowheads="1"/>
          </p:cNvSpPr>
          <p:nvPr/>
        </p:nvSpPr>
        <p:spPr bwMode="auto">
          <a:xfrm>
            <a:off x="7027863" y="3605213"/>
            <a:ext cx="1963737" cy="10699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b) SR digital image</a:t>
            </a:r>
          </a:p>
          <a:p>
            <a:r>
              <a:rPr lang="en-US" sz="1600">
                <a:latin typeface="Comic Sans MS" charset="0"/>
              </a:rPr>
              <a:t>Energy 20 keV</a:t>
            </a:r>
          </a:p>
          <a:p>
            <a:r>
              <a:rPr lang="en-US" sz="1600">
                <a:latin typeface="Comic Sans MS" charset="0"/>
              </a:rPr>
              <a:t>Scan step 100 mm</a:t>
            </a:r>
          </a:p>
          <a:p>
            <a:r>
              <a:rPr lang="en-US" sz="1600">
                <a:latin typeface="Comic Sans MS" charset="0"/>
              </a:rPr>
              <a:t>MGD 0.33 mGy</a:t>
            </a:r>
          </a:p>
        </p:txBody>
      </p:sp>
      <p:pic>
        <p:nvPicPr>
          <p:cNvPr id="1271816"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1066800"/>
            <a:ext cx="1616075" cy="488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817" name="Text Box 1033"/>
          <p:cNvSpPr txBox="1">
            <a:spLocks noChangeArrowheads="1"/>
          </p:cNvSpPr>
          <p:nvPr/>
        </p:nvSpPr>
        <p:spPr bwMode="auto">
          <a:xfrm>
            <a:off x="57150" y="3071813"/>
            <a:ext cx="1936750" cy="8255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Conventional</a:t>
            </a:r>
          </a:p>
          <a:p>
            <a:r>
              <a:rPr lang="en-US" sz="1600">
                <a:latin typeface="Comic Sans MS" charset="0"/>
              </a:rPr>
              <a:t>X-ray tube 26 kVp</a:t>
            </a:r>
          </a:p>
          <a:p>
            <a:r>
              <a:rPr lang="en-US" sz="1600">
                <a:latin typeface="Comic Sans MS" charset="0"/>
              </a:rPr>
              <a:t>MGD 1 mGy</a:t>
            </a:r>
          </a:p>
        </p:txBody>
      </p:sp>
      <p:pic>
        <p:nvPicPr>
          <p:cNvPr id="11"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CasellaDiTesto 5"/>
          <p:cNvSpPr txBox="1">
            <a:spLocks noChangeArrowheads="1"/>
          </p:cNvSpPr>
          <p:nvPr/>
        </p:nvSpPr>
        <p:spPr bwMode="auto">
          <a:xfrm>
            <a:off x="209996" y="180752"/>
            <a:ext cx="8826500" cy="1016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Mammography with Mono-chromatic X-rays at 20 keV has been proven</a:t>
            </a:r>
          </a:p>
          <a:p>
            <a:r>
              <a:rPr lang="it-IT" sz="2000" b="1" i="1"/>
              <a:t>far superior in Signal-to-Noise-Ratio w.r.t. conventional mammographic tubes,</a:t>
            </a:r>
          </a:p>
          <a:p>
            <a:r>
              <a:rPr lang="it-IT" sz="2000" b="1" i="1"/>
              <a:t>with a considerably lower radiation dose to the tissue</a:t>
            </a:r>
          </a:p>
        </p:txBody>
      </p:sp>
      <p:sp>
        <p:nvSpPr>
          <p:cNvPr id="13"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65173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5257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94" y="620688"/>
            <a:ext cx="7462838" cy="445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7038707" y="6488113"/>
            <a:ext cx="2069797"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
        <p:nvSpPr>
          <p:cNvPr id="2" name="Ovale 1"/>
          <p:cNvSpPr/>
          <p:nvPr/>
        </p:nvSpPr>
        <p:spPr bwMode="auto">
          <a:xfrm>
            <a:off x="4788016" y="184482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CasellaDiTesto 2"/>
          <p:cNvSpPr txBox="1"/>
          <p:nvPr/>
        </p:nvSpPr>
        <p:spPr>
          <a:xfrm>
            <a:off x="4499992" y="1844824"/>
            <a:ext cx="595035" cy="276999"/>
          </a:xfrm>
          <a:prstGeom prst="rect">
            <a:avLst/>
          </a:prstGeom>
          <a:noFill/>
        </p:spPr>
        <p:txBody>
          <a:bodyPr wrap="none" rtlCol="0">
            <a:spAutoFit/>
          </a:bodyPr>
          <a:lstStyle/>
          <a:p>
            <a:r>
              <a:rPr lang="it-IT" sz="1200" b="1">
                <a:solidFill>
                  <a:srgbClr val="FF0000"/>
                </a:solidFill>
              </a:rPr>
              <a:t>STAR</a:t>
            </a:r>
          </a:p>
        </p:txBody>
      </p:sp>
      <p:sp>
        <p:nvSpPr>
          <p:cNvPr id="6" name="Rettangolo 5"/>
          <p:cNvSpPr/>
          <p:nvPr/>
        </p:nvSpPr>
        <p:spPr>
          <a:xfrm>
            <a:off x="179512" y="4869160"/>
            <a:ext cx="8712968" cy="1021755"/>
          </a:xfrm>
          <a:prstGeom prst="rect">
            <a:avLst/>
          </a:prstGeom>
        </p:spPr>
        <p:txBody>
          <a:bodyPr wrap="square">
            <a:spAutoFit/>
          </a:bodyPr>
          <a:lstStyle/>
          <a:p>
            <a:pPr eaLnBrk="1" hangingPunct="1">
              <a:lnSpc>
                <a:spcPct val="120000"/>
              </a:lnSpc>
              <a:spcBef>
                <a:spcPct val="20000"/>
              </a:spcBef>
            </a:pPr>
            <a:r>
              <a:rPr lang="en-US" b="1">
                <a:solidFill>
                  <a:srgbClr val="0000FF"/>
                </a:solidFill>
              </a:rPr>
              <a:t>ICS are the most effective “photon accelerators” </a:t>
            </a:r>
            <a:r>
              <a:rPr lang="en-US" sz="1600" b="1">
                <a:solidFill>
                  <a:srgbClr val="0000FF"/>
                </a:solidFill>
              </a:rPr>
              <a:t>(boost twice than FELs)</a:t>
            </a:r>
          </a:p>
          <a:p>
            <a:pPr eaLnBrk="1" hangingPunct="1">
              <a:lnSpc>
                <a:spcPct val="120000"/>
              </a:lnSpc>
              <a:spcBef>
                <a:spcPct val="20000"/>
              </a:spcBef>
            </a:pPr>
            <a:endParaRPr lang="en-US" b="1">
              <a:solidFill>
                <a:srgbClr val="0000FF"/>
              </a:solidFill>
            </a:endParaRPr>
          </a:p>
        </p:txBody>
      </p:sp>
      <p:graphicFrame>
        <p:nvGraphicFramePr>
          <p:cNvPr id="9" name="Object 3"/>
          <p:cNvGraphicFramePr>
            <a:graphicFrameLocks noChangeAspect="1"/>
          </p:cNvGraphicFramePr>
          <p:nvPr>
            <p:extLst>
              <p:ext uri="{D42A27DB-BD31-4B8C-83A1-F6EECF244321}">
                <p14:modId xmlns:p14="http://schemas.microsoft.com/office/powerpoint/2010/main" val="2445959251"/>
              </p:ext>
            </p:extLst>
          </p:nvPr>
        </p:nvGraphicFramePr>
        <p:xfrm>
          <a:off x="828749" y="5445224"/>
          <a:ext cx="7559675" cy="990600"/>
        </p:xfrm>
        <a:graphic>
          <a:graphicData uri="http://schemas.openxmlformats.org/presentationml/2006/ole">
            <mc:AlternateContent xmlns:mc="http://schemas.openxmlformats.org/markup-compatibility/2006">
              <mc:Choice xmlns:v="urn:schemas-microsoft-com:vml" Requires="v">
                <p:oleObj spid="_x0000_s1730" name="Equation" r:id="rId5" imgW="3759200" imgH="495300" progId="Equation.3">
                  <p:embed/>
                </p:oleObj>
              </mc:Choice>
              <mc:Fallback>
                <p:oleObj name="Equation" r:id="rId5" imgW="3759200" imgH="495300" progId="Equation.3">
                  <p:embed/>
                  <p:pic>
                    <p:nvPicPr>
                      <p:cNvPr id="0" name=""/>
                      <p:cNvPicPr>
                        <a:picLocks noChangeAspect="1" noChangeArrowheads="1"/>
                      </p:cNvPicPr>
                      <p:nvPr/>
                    </p:nvPicPr>
                    <p:blipFill>
                      <a:blip r:embed="rId6"/>
                      <a:srcRect/>
                      <a:stretch>
                        <a:fillRect/>
                      </a:stretch>
                    </p:blipFill>
                    <p:spPr bwMode="auto">
                      <a:xfrm>
                        <a:off x="828749" y="5445224"/>
                        <a:ext cx="7559675" cy="990600"/>
                      </a:xfrm>
                      <a:prstGeom prst="rect">
                        <a:avLst/>
                      </a:prstGeom>
                      <a:noFill/>
                      <a:ln>
                        <a:noFill/>
                      </a:ln>
                      <a:effectLst/>
                      <a:extLst/>
                    </p:spPr>
                  </p:pic>
                </p:oleObj>
              </mc:Fallback>
            </mc:AlternateContent>
          </a:graphicData>
        </a:graphic>
      </p:graphicFrame>
      <p:sp>
        <p:nvSpPr>
          <p:cNvPr id="7" name="CasellaDiTesto 6"/>
          <p:cNvSpPr txBox="1"/>
          <p:nvPr/>
        </p:nvSpPr>
        <p:spPr>
          <a:xfrm>
            <a:off x="899592" y="5415607"/>
            <a:ext cx="2580723" cy="461665"/>
          </a:xfrm>
          <a:prstGeom prst="rect">
            <a:avLst/>
          </a:prstGeom>
          <a:noFill/>
        </p:spPr>
        <p:txBody>
          <a:bodyPr wrap="none" rtlCol="0">
            <a:spAutoFit/>
          </a:bodyPr>
          <a:lstStyle/>
          <a:p>
            <a:r>
              <a:rPr lang="it-IT" i="1"/>
              <a:t>“4</a:t>
            </a:r>
            <a:r>
              <a:rPr lang="it-IT" i="1">
                <a:latin typeface="Symbol" charset="2"/>
                <a:cs typeface="Symbol" charset="2"/>
              </a:rPr>
              <a:t>g</a:t>
            </a:r>
            <a:r>
              <a:rPr lang="it-IT" i="1" baseline="30000"/>
              <a:t>2</a:t>
            </a:r>
            <a:r>
              <a:rPr lang="it-IT" i="1"/>
              <a:t> boost effect”</a:t>
            </a:r>
          </a:p>
        </p:txBody>
      </p:sp>
      <p:sp>
        <p:nvSpPr>
          <p:cNvPr id="12" name="CasellaDiTesto 11"/>
          <p:cNvSpPr txBox="1"/>
          <p:nvPr/>
        </p:nvSpPr>
        <p:spPr>
          <a:xfrm>
            <a:off x="2771800" y="1844824"/>
            <a:ext cx="509650" cy="276999"/>
          </a:xfrm>
          <a:prstGeom prst="rect">
            <a:avLst/>
          </a:prstGeom>
          <a:noFill/>
        </p:spPr>
        <p:txBody>
          <a:bodyPr wrap="none" rtlCol="0">
            <a:spAutoFit/>
          </a:bodyPr>
          <a:lstStyle/>
          <a:p>
            <a:r>
              <a:rPr lang="it-IT" sz="1200" b="1">
                <a:solidFill>
                  <a:srgbClr val="FF0000"/>
                </a:solidFill>
              </a:rPr>
              <a:t>HigS</a:t>
            </a:r>
          </a:p>
        </p:txBody>
      </p:sp>
      <p:sp>
        <p:nvSpPr>
          <p:cNvPr id="13" name="CasellaDiTesto 12"/>
          <p:cNvSpPr txBox="1"/>
          <p:nvPr/>
        </p:nvSpPr>
        <p:spPr>
          <a:xfrm>
            <a:off x="4860032" y="1556792"/>
            <a:ext cx="706218" cy="276999"/>
          </a:xfrm>
          <a:prstGeom prst="rect">
            <a:avLst/>
          </a:prstGeom>
          <a:noFill/>
        </p:spPr>
        <p:txBody>
          <a:bodyPr wrap="none" rtlCol="0">
            <a:spAutoFit/>
          </a:bodyPr>
          <a:lstStyle/>
          <a:p>
            <a:r>
              <a:rPr lang="it-IT" sz="1200" b="1">
                <a:solidFill>
                  <a:srgbClr val="FF0000"/>
                </a:solidFill>
              </a:rPr>
              <a:t>ELI-NP</a:t>
            </a:r>
          </a:p>
        </p:txBody>
      </p:sp>
      <p:sp>
        <p:nvSpPr>
          <p:cNvPr id="14" name="Ovale 13"/>
          <p:cNvSpPr/>
          <p:nvPr/>
        </p:nvSpPr>
        <p:spPr bwMode="auto">
          <a:xfrm>
            <a:off x="4860032" y="1628800"/>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5" name="Ovale 14"/>
          <p:cNvSpPr/>
          <p:nvPr/>
        </p:nvSpPr>
        <p:spPr bwMode="auto">
          <a:xfrm>
            <a:off x="4716016" y="148478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p:cNvSpPr txBox="1"/>
          <p:nvPr/>
        </p:nvSpPr>
        <p:spPr>
          <a:xfrm>
            <a:off x="4716016" y="1340768"/>
            <a:ext cx="620708" cy="276999"/>
          </a:xfrm>
          <a:prstGeom prst="rect">
            <a:avLst/>
          </a:prstGeom>
          <a:noFill/>
        </p:spPr>
        <p:txBody>
          <a:bodyPr wrap="none" rtlCol="0">
            <a:spAutoFit/>
          </a:bodyPr>
          <a:lstStyle/>
          <a:p>
            <a:r>
              <a:rPr lang="it-IT" sz="1200" b="1">
                <a:solidFill>
                  <a:srgbClr val="FF0000"/>
                </a:solidFill>
              </a:rPr>
              <a:t>CALA</a:t>
            </a:r>
          </a:p>
        </p:txBody>
      </p:sp>
    </p:spTree>
    <p:extLst>
      <p:ext uri="{BB962C8B-B14F-4D97-AF65-F5344CB8AC3E}">
        <p14:creationId xmlns:p14="http://schemas.microsoft.com/office/powerpoint/2010/main" val="153809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Untitledb.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772816"/>
            <a:ext cx="86741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6"/>
          <p:cNvSpPr txBox="1">
            <a:spLocks noChangeArrowheads="1"/>
          </p:cNvSpPr>
          <p:nvPr/>
        </p:nvSpPr>
        <p:spPr bwMode="auto">
          <a:xfrm>
            <a:off x="395536" y="836712"/>
            <a:ext cx="8561387" cy="70802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Compact Thomson X-ray Sources could be located inside hospitals to diagnose</a:t>
            </a:r>
          </a:p>
          <a:p>
            <a:r>
              <a:rPr lang="it-IT" sz="2000" b="1" i="1"/>
              <a:t>and treat patients directly at the hospital site (unlike Synchrotrons</a:t>
            </a:r>
            <a:r>
              <a:rPr lang="is-IS" sz="2000" b="1" i="1"/>
              <a:t>…)</a:t>
            </a:r>
            <a:endParaRPr lang="it-IT" sz="2000" b="1" i="1"/>
          </a:p>
        </p:txBody>
      </p:sp>
      <p:pic>
        <p:nvPicPr>
          <p:cNvPr id="4"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1821032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Immagine 1" descr="Untitled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77863"/>
            <a:ext cx="8064500"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CasellaDiTesto 2"/>
          <p:cNvSpPr txBox="1">
            <a:spLocks noChangeArrowheads="1"/>
          </p:cNvSpPr>
          <p:nvPr/>
        </p:nvSpPr>
        <p:spPr bwMode="auto">
          <a:xfrm>
            <a:off x="4427538" y="6034088"/>
            <a:ext cx="4703762" cy="70802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Phase Contrast Imaging made possible</a:t>
            </a:r>
          </a:p>
          <a:p>
            <a:r>
              <a:rPr lang="it-IT" sz="2000" b="1" i="1"/>
              <a:t>by small round source spot size (&lt; 20 </a:t>
            </a:r>
            <a:r>
              <a:rPr lang="it-IT" sz="2000" b="1" i="1">
                <a:latin typeface="Symbol" charset="0"/>
                <a:cs typeface="Symbol" charset="0"/>
              </a:rPr>
              <a:t>m</a:t>
            </a:r>
            <a:r>
              <a:rPr lang="it-IT" sz="2000" b="1" i="1"/>
              <a:t>m)</a:t>
            </a:r>
          </a:p>
        </p:txBody>
      </p:sp>
      <p:sp>
        <p:nvSpPr>
          <p:cNvPr id="2" name="Date Placeholder 1">
            <a:extLst>
              <a:ext uri="{FF2B5EF4-FFF2-40B4-BE49-F238E27FC236}">
                <a16:creationId xmlns:a16="http://schemas.microsoft.com/office/drawing/2014/main" id="{BD689B83-996E-E747-B984-934AC2F7DFC9}"/>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445252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616" y="1556792"/>
            <a:ext cx="7037784" cy="499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1027"/>
          <p:cNvSpPr txBox="1">
            <a:spLocks noChangeArrowheads="1"/>
          </p:cNvSpPr>
          <p:nvPr/>
        </p:nvSpPr>
        <p:spPr bwMode="auto">
          <a:xfrm>
            <a:off x="6172200" y="0"/>
            <a:ext cx="2921000" cy="36671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A. Bravin (ESRF)</a:t>
            </a:r>
            <a:endParaRPr lang="en-US"/>
          </a:p>
        </p:txBody>
      </p:sp>
      <p:sp>
        <p:nvSpPr>
          <p:cNvPr id="6" name="CasellaDiTesto 5"/>
          <p:cNvSpPr txBox="1"/>
          <p:nvPr/>
        </p:nvSpPr>
        <p:spPr>
          <a:xfrm>
            <a:off x="251520" y="476672"/>
            <a:ext cx="8565616" cy="1015663"/>
          </a:xfrm>
          <a:prstGeom prst="rect">
            <a:avLst/>
          </a:prstGeom>
          <a:solidFill>
            <a:srgbClr val="FFFF00"/>
          </a:solidFill>
        </p:spPr>
        <p:txBody>
          <a:bodyPr wrap="none" rtlCol="0">
            <a:spAutoFit/>
          </a:bodyPr>
          <a:lstStyle/>
          <a:p>
            <a:r>
              <a:rPr lang="it-IT" sz="2000" b="1" i="1"/>
              <a:t>Bio-Medical Advanced Imaging with Mono-chromatic X-rays, demonstrated at</a:t>
            </a:r>
          </a:p>
          <a:p>
            <a:r>
              <a:rPr lang="it-IT" sz="2000" b="1" i="1"/>
              <a:t>Synchrotrons, is possible also with High Flux Thomson X-ray Sources</a:t>
            </a:r>
          </a:p>
          <a:p>
            <a:r>
              <a:rPr lang="it-IT" sz="2000" b="1" i="1"/>
              <a:t>in 20 keV-100 keV energy range</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1888484819"/>
      </p:ext>
    </p:extLst>
  </p:cSld>
  <p:clrMapOvr>
    <a:masterClrMapping/>
  </p:clrMapOvr>
  <p:transition spd="med">
    <p:strips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739140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p:cNvSpPr txBox="1"/>
          <p:nvPr/>
        </p:nvSpPr>
        <p:spPr>
          <a:xfrm>
            <a:off x="251520" y="44624"/>
            <a:ext cx="8367814" cy="1015663"/>
          </a:xfrm>
          <a:prstGeom prst="rect">
            <a:avLst/>
          </a:prstGeom>
          <a:solidFill>
            <a:srgbClr val="FFFF00"/>
          </a:solidFill>
        </p:spPr>
        <p:txBody>
          <a:bodyPr wrap="none" rtlCol="0">
            <a:spAutoFit/>
          </a:bodyPr>
          <a:lstStyle/>
          <a:p>
            <a:r>
              <a:rPr lang="it-IT" sz="2000" b="1" i="1"/>
              <a:t>Bio-Medical Advanced Imaging with Digital Subtraction of Mono-chromatic</a:t>
            </a:r>
          </a:p>
          <a:p>
            <a:r>
              <a:rPr lang="it-IT" sz="2000" b="1" i="1"/>
              <a:t>X-ray shots are also possible with High Flux Thomson X-ray Sources with</a:t>
            </a:r>
          </a:p>
          <a:p>
            <a:r>
              <a:rPr lang="it-IT" sz="2000" b="1" i="1"/>
              <a:t>picosecond to millisecond time resolution</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1897637875"/>
      </p:ext>
    </p:extLst>
  </p:cSld>
  <p:clrMapOvr>
    <a:masterClrMapping/>
  </p:clrMapOvr>
  <p:transition spd="med">
    <p:strips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124EB5A-46C1-2B4C-8884-491074F74B3E}"/>
              </a:ext>
            </a:extLst>
          </p:cNvPr>
          <p:cNvPicPr>
            <a:picLocks noChangeAspect="1"/>
          </p:cNvPicPr>
          <p:nvPr/>
        </p:nvPicPr>
        <p:blipFill>
          <a:blip r:embed="rId3"/>
          <a:stretch>
            <a:fillRect/>
          </a:stretch>
        </p:blipFill>
        <p:spPr>
          <a:xfrm>
            <a:off x="1547664" y="476751"/>
            <a:ext cx="7488832" cy="5544537"/>
          </a:xfrm>
          <a:prstGeom prst="rect">
            <a:avLst/>
          </a:prstGeom>
        </p:spPr>
      </p:pic>
      <p:sp>
        <p:nvSpPr>
          <p:cNvPr id="4" name="TextBox 3">
            <a:extLst>
              <a:ext uri="{FF2B5EF4-FFF2-40B4-BE49-F238E27FC236}">
                <a16:creationId xmlns:a16="http://schemas.microsoft.com/office/drawing/2014/main" id="{05B17803-BDCC-6748-A445-49423D6D0D95}"/>
              </a:ext>
            </a:extLst>
          </p:cNvPr>
          <p:cNvSpPr txBox="1"/>
          <p:nvPr/>
        </p:nvSpPr>
        <p:spPr>
          <a:xfrm>
            <a:off x="198691" y="6087189"/>
            <a:ext cx="6506909" cy="400110"/>
          </a:xfrm>
          <a:prstGeom prst="rect">
            <a:avLst/>
          </a:prstGeom>
          <a:noFill/>
        </p:spPr>
        <p:txBody>
          <a:bodyPr wrap="none" rtlCol="0">
            <a:spAutoFit/>
          </a:bodyPr>
          <a:lstStyle/>
          <a:p>
            <a:r>
              <a:rPr lang="it-IT" sz="2000" i="1">
                <a:solidFill>
                  <a:srgbClr val="C00000"/>
                </a:solidFill>
              </a:rPr>
              <a:t>accepted for publication on Physics in Medicine and Biology </a:t>
            </a:r>
          </a:p>
        </p:txBody>
      </p:sp>
      <p:sp>
        <p:nvSpPr>
          <p:cNvPr id="5" name="TextBox 4">
            <a:extLst>
              <a:ext uri="{FF2B5EF4-FFF2-40B4-BE49-F238E27FC236}">
                <a16:creationId xmlns:a16="http://schemas.microsoft.com/office/drawing/2014/main" id="{C78F740B-3DD5-5844-8D80-024D4C296C25}"/>
              </a:ext>
            </a:extLst>
          </p:cNvPr>
          <p:cNvSpPr txBox="1"/>
          <p:nvPr/>
        </p:nvSpPr>
        <p:spPr>
          <a:xfrm>
            <a:off x="33738" y="3861048"/>
            <a:ext cx="3038011" cy="1015663"/>
          </a:xfrm>
          <a:prstGeom prst="rect">
            <a:avLst/>
          </a:prstGeom>
          <a:noFill/>
        </p:spPr>
        <p:txBody>
          <a:bodyPr wrap="none" rtlCol="0">
            <a:spAutoFit/>
          </a:bodyPr>
          <a:lstStyle/>
          <a:p>
            <a:r>
              <a:rPr lang="it-IT" sz="2000"/>
              <a:t>MariX-RAD CSN5-INFN</a:t>
            </a:r>
          </a:p>
          <a:p>
            <a:r>
              <a:rPr lang="it-IT" sz="2000"/>
              <a:t>Resp. Naz. Paolo Cardarelli</a:t>
            </a:r>
          </a:p>
          <a:p>
            <a:r>
              <a:rPr lang="it-IT" sz="2000"/>
              <a:t>Univ. di Ferrara</a:t>
            </a:r>
          </a:p>
        </p:txBody>
      </p:sp>
    </p:spTree>
    <p:extLst>
      <p:ext uri="{BB962C8B-B14F-4D97-AF65-F5344CB8AC3E}">
        <p14:creationId xmlns:p14="http://schemas.microsoft.com/office/powerpoint/2010/main" val="3520435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78F740B-3DD5-5844-8D80-024D4C296C25}"/>
              </a:ext>
            </a:extLst>
          </p:cNvPr>
          <p:cNvSpPr txBox="1"/>
          <p:nvPr/>
        </p:nvSpPr>
        <p:spPr>
          <a:xfrm>
            <a:off x="838200" y="367320"/>
            <a:ext cx="8126287" cy="400110"/>
          </a:xfrm>
          <a:prstGeom prst="rect">
            <a:avLst/>
          </a:prstGeom>
          <a:noFill/>
        </p:spPr>
        <p:txBody>
          <a:bodyPr wrap="square" rtlCol="0">
            <a:spAutoFit/>
          </a:bodyPr>
          <a:lstStyle/>
          <a:p>
            <a:r>
              <a:rPr lang="it-IT" sz="2000"/>
              <a:t>MariX-RAD CSN5-INFN  -   Resp. Naz. Paolo Cardarelli  -  Univ. di Ferrara</a:t>
            </a:r>
          </a:p>
        </p:txBody>
      </p:sp>
      <p:pic>
        <p:nvPicPr>
          <p:cNvPr id="6" name="Picture 5">
            <a:extLst>
              <a:ext uri="{FF2B5EF4-FFF2-40B4-BE49-F238E27FC236}">
                <a16:creationId xmlns:a16="http://schemas.microsoft.com/office/drawing/2014/main" id="{C4C25C53-3418-944A-9005-95D8135C56A0}"/>
              </a:ext>
            </a:extLst>
          </p:cNvPr>
          <p:cNvPicPr>
            <a:picLocks noChangeAspect="1"/>
          </p:cNvPicPr>
          <p:nvPr/>
        </p:nvPicPr>
        <p:blipFill>
          <a:blip r:embed="rId3"/>
          <a:stretch>
            <a:fillRect/>
          </a:stretch>
        </p:blipFill>
        <p:spPr>
          <a:xfrm>
            <a:off x="183677" y="5069949"/>
            <a:ext cx="8750300" cy="1333500"/>
          </a:xfrm>
          <a:prstGeom prst="rect">
            <a:avLst/>
          </a:prstGeom>
        </p:spPr>
      </p:pic>
      <p:pic>
        <p:nvPicPr>
          <p:cNvPr id="8" name="Picture 7">
            <a:extLst>
              <a:ext uri="{FF2B5EF4-FFF2-40B4-BE49-F238E27FC236}">
                <a16:creationId xmlns:a16="http://schemas.microsoft.com/office/drawing/2014/main" id="{9BADC4B8-33E2-6949-A7FB-47947EF59B4B}"/>
              </a:ext>
            </a:extLst>
          </p:cNvPr>
          <p:cNvPicPr>
            <a:picLocks noChangeAspect="1"/>
          </p:cNvPicPr>
          <p:nvPr/>
        </p:nvPicPr>
        <p:blipFill>
          <a:blip r:embed="rId4"/>
          <a:stretch>
            <a:fillRect/>
          </a:stretch>
        </p:blipFill>
        <p:spPr>
          <a:xfrm>
            <a:off x="358891" y="908720"/>
            <a:ext cx="8399873" cy="4019939"/>
          </a:xfrm>
          <a:prstGeom prst="rect">
            <a:avLst/>
          </a:prstGeom>
        </p:spPr>
      </p:pic>
      <p:sp>
        <p:nvSpPr>
          <p:cNvPr id="2" name="Rectangle 1">
            <a:extLst>
              <a:ext uri="{FF2B5EF4-FFF2-40B4-BE49-F238E27FC236}">
                <a16:creationId xmlns:a16="http://schemas.microsoft.com/office/drawing/2014/main" id="{2EB8D4EC-96CB-6E42-86DF-15C891417507}"/>
              </a:ext>
            </a:extLst>
          </p:cNvPr>
          <p:cNvSpPr/>
          <p:nvPr/>
        </p:nvSpPr>
        <p:spPr bwMode="auto">
          <a:xfrm>
            <a:off x="2915816" y="4725144"/>
            <a:ext cx="5400600"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9" name="Rectangle 8">
            <a:extLst>
              <a:ext uri="{FF2B5EF4-FFF2-40B4-BE49-F238E27FC236}">
                <a16:creationId xmlns:a16="http://schemas.microsoft.com/office/drawing/2014/main" id="{9B560021-4191-AE4A-B92A-A5EBC380E1B4}"/>
              </a:ext>
            </a:extLst>
          </p:cNvPr>
          <p:cNvSpPr/>
          <p:nvPr/>
        </p:nvSpPr>
        <p:spPr bwMode="auto">
          <a:xfrm>
            <a:off x="598912" y="5002780"/>
            <a:ext cx="4117104"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Rectangle 9">
            <a:extLst>
              <a:ext uri="{FF2B5EF4-FFF2-40B4-BE49-F238E27FC236}">
                <a16:creationId xmlns:a16="http://schemas.microsoft.com/office/drawing/2014/main" id="{22AD91EE-9DBD-DA47-B324-5A42668B561B}"/>
              </a:ext>
            </a:extLst>
          </p:cNvPr>
          <p:cNvSpPr/>
          <p:nvPr/>
        </p:nvSpPr>
        <p:spPr bwMode="auto">
          <a:xfrm>
            <a:off x="598912" y="6350829"/>
            <a:ext cx="7717504" cy="2465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1" name="Rectangle 10">
            <a:extLst>
              <a:ext uri="{FF2B5EF4-FFF2-40B4-BE49-F238E27FC236}">
                <a16:creationId xmlns:a16="http://schemas.microsoft.com/office/drawing/2014/main" id="{C399B64C-D8D0-D045-B80A-79896E6D0F62}"/>
              </a:ext>
            </a:extLst>
          </p:cNvPr>
          <p:cNvSpPr/>
          <p:nvPr/>
        </p:nvSpPr>
        <p:spPr bwMode="auto">
          <a:xfrm>
            <a:off x="7092280" y="6073193"/>
            <a:ext cx="1938548" cy="3448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723188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7871087-DADD-BD46-AC61-6BC1312C14FC}"/>
              </a:ext>
            </a:extLst>
          </p:cNvPr>
          <p:cNvPicPr>
            <a:picLocks noChangeAspect="1"/>
          </p:cNvPicPr>
          <p:nvPr/>
        </p:nvPicPr>
        <p:blipFill>
          <a:blip r:embed="rId3"/>
          <a:stretch>
            <a:fillRect/>
          </a:stretch>
        </p:blipFill>
        <p:spPr>
          <a:xfrm>
            <a:off x="1331640" y="116632"/>
            <a:ext cx="7236296" cy="3467700"/>
          </a:xfrm>
          <a:prstGeom prst="rect">
            <a:avLst/>
          </a:prstGeom>
        </p:spPr>
      </p:pic>
      <p:pic>
        <p:nvPicPr>
          <p:cNvPr id="5" name="Picture 4">
            <a:extLst>
              <a:ext uri="{FF2B5EF4-FFF2-40B4-BE49-F238E27FC236}">
                <a16:creationId xmlns:a16="http://schemas.microsoft.com/office/drawing/2014/main" id="{53CBABE9-D8AA-3643-800E-BF062DF97516}"/>
              </a:ext>
            </a:extLst>
          </p:cNvPr>
          <p:cNvPicPr>
            <a:picLocks noChangeAspect="1"/>
          </p:cNvPicPr>
          <p:nvPr/>
        </p:nvPicPr>
        <p:blipFill>
          <a:blip r:embed="rId4"/>
          <a:stretch>
            <a:fillRect/>
          </a:stretch>
        </p:blipFill>
        <p:spPr>
          <a:xfrm>
            <a:off x="29522" y="3513162"/>
            <a:ext cx="5477278" cy="3300214"/>
          </a:xfrm>
          <a:prstGeom prst="rect">
            <a:avLst/>
          </a:prstGeom>
        </p:spPr>
      </p:pic>
      <p:pic>
        <p:nvPicPr>
          <p:cNvPr id="7" name="Picture 6">
            <a:extLst>
              <a:ext uri="{FF2B5EF4-FFF2-40B4-BE49-F238E27FC236}">
                <a16:creationId xmlns:a16="http://schemas.microsoft.com/office/drawing/2014/main" id="{32FD845F-F68F-4F49-B0A2-5B36353F1973}"/>
              </a:ext>
            </a:extLst>
          </p:cNvPr>
          <p:cNvPicPr>
            <a:picLocks noChangeAspect="1"/>
          </p:cNvPicPr>
          <p:nvPr/>
        </p:nvPicPr>
        <p:blipFill>
          <a:blip r:embed="rId5"/>
          <a:stretch>
            <a:fillRect/>
          </a:stretch>
        </p:blipFill>
        <p:spPr>
          <a:xfrm>
            <a:off x="4932040" y="3645024"/>
            <a:ext cx="4096681" cy="3140968"/>
          </a:xfrm>
          <a:prstGeom prst="rect">
            <a:avLst/>
          </a:prstGeom>
        </p:spPr>
      </p:pic>
    </p:spTree>
    <p:extLst>
      <p:ext uri="{BB962C8B-B14F-4D97-AF65-F5344CB8AC3E}">
        <p14:creationId xmlns:p14="http://schemas.microsoft.com/office/powerpoint/2010/main" val="188512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ttangolo 1"/>
          <p:cNvSpPr>
            <a:spLocks noChangeArrowheads="1"/>
          </p:cNvSpPr>
          <p:nvPr/>
        </p:nvSpPr>
        <p:spPr bwMode="auto">
          <a:xfrm>
            <a:off x="179388" y="6034088"/>
            <a:ext cx="88566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it-IT" sz="2000" i="1"/>
              <a:t>comprehensive overview recently presented at the PAHBB-2016 Workshop (see https://conferences.pa.ucla.edu/hbb/index.html) by A. Variola (INFN-LNF)</a:t>
            </a:r>
          </a:p>
        </p:txBody>
      </p:sp>
      <p:pic>
        <p:nvPicPr>
          <p:cNvPr id="116739" name="Immagine 2" descr="Untitled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650" y="141288"/>
            <a:ext cx="8261350" cy="580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53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332482"/>
            <a:ext cx="9144000" cy="1152302"/>
          </a:xfrm>
        </p:spPr>
        <p:txBody>
          <a:bodyPr/>
          <a:lstStyle/>
          <a:p>
            <a:r>
              <a:rPr lang="it-IT" sz="2800" b="1" i="1">
                <a:solidFill>
                  <a:srgbClr val="FF0000"/>
                </a:solidFill>
                <a:latin typeface="Times" charset="0"/>
                <a:ea typeface="ＭＳ Ｐゴシック" charset="0"/>
                <a:cs typeface="ＭＳ Ｐゴシック" charset="0"/>
              </a:rPr>
              <a:t>Advancing Thomson X Ray Sources for</a:t>
            </a:r>
            <a:br>
              <a:rPr lang="it-IT" sz="2800" b="1" i="1">
                <a:solidFill>
                  <a:srgbClr val="FF0000"/>
                </a:solidFill>
                <a:latin typeface="Times" charset="0"/>
                <a:ea typeface="ＭＳ Ｐゴシック" charset="0"/>
                <a:cs typeface="ＭＳ Ｐゴシック" charset="0"/>
              </a:rPr>
            </a:br>
            <a:r>
              <a:rPr lang="it-IT" sz="2800" b="1" i="1">
                <a:solidFill>
                  <a:srgbClr val="FF0000"/>
                </a:solidFill>
                <a:latin typeface="Times" charset="0"/>
                <a:ea typeface="ＭＳ Ｐゴシック" charset="0"/>
                <a:cs typeface="ＭＳ Ｐゴシック" charset="0"/>
              </a:rPr>
              <a:t>Bio/Medical Imaging Applications and Matter Science</a:t>
            </a:r>
            <a:endParaRPr lang="en-US" sz="2800" b="1" i="1">
              <a:solidFill>
                <a:schemeClr val="tx1"/>
              </a:solidFill>
              <a:latin typeface="Helvetica" charset="0"/>
              <a:ea typeface="ＭＳ Ｐゴシック" charset="0"/>
              <a:cs typeface="ＭＳ Ｐゴシック" charset="0"/>
            </a:endParaRPr>
          </a:p>
        </p:txBody>
      </p:sp>
      <p:sp>
        <p:nvSpPr>
          <p:cNvPr id="96258"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9625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0" name="Immagine 2" descr="cover-algher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916113"/>
            <a:ext cx="7019925" cy="472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Segnaposto data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1499693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Immagine 4" descr="Untitled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87400"/>
            <a:ext cx="8255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CasellaDiTesto 3"/>
          <p:cNvSpPr txBox="1">
            <a:spLocks noChangeArrowheads="1"/>
          </p:cNvSpPr>
          <p:nvPr/>
        </p:nvSpPr>
        <p:spPr bwMode="auto">
          <a:xfrm>
            <a:off x="457200" y="998538"/>
            <a:ext cx="368848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Accelerator and Equipments</a:t>
            </a:r>
          </a:p>
          <a:p>
            <a:r>
              <a:rPr lang="it-IT"/>
              <a:t>in ELI-NP Building</a:t>
            </a:r>
          </a:p>
          <a:p>
            <a:r>
              <a:rPr lang="it-IT"/>
              <a:t>100 m, 100 M$ scale</a:t>
            </a:r>
          </a:p>
        </p:txBody>
      </p:sp>
      <p:pic>
        <p:nvPicPr>
          <p:cNvPr id="87043"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4" name="Immagine 8" descr="EuroGammaS-log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3707904" y="5341043"/>
            <a:ext cx="5411422" cy="1040285"/>
          </a:xfrm>
          <a:prstGeom prst="rect">
            <a:avLst/>
          </a:prstGeom>
          <a:solidFill>
            <a:srgbClr val="FFFF00"/>
          </a:solidFill>
        </p:spPr>
        <p:txBody>
          <a:bodyPr wrap="square">
            <a:spAutoFit/>
          </a:bodyPr>
          <a:lstStyle/>
          <a:p>
            <a:pPr eaLnBrk="1" hangingPunct="1">
              <a:lnSpc>
                <a:spcPct val="120000"/>
              </a:lnSpc>
              <a:spcBef>
                <a:spcPct val="20000"/>
              </a:spcBef>
            </a:pPr>
            <a:r>
              <a:rPr lang="en-US" b="1">
                <a:solidFill>
                  <a:srgbClr val="0000FF"/>
                </a:solidFill>
              </a:rPr>
              <a:t>A </a:t>
            </a:r>
            <a:r>
              <a:rPr lang="en-US" b="1" i="1">
                <a:solidFill>
                  <a:srgbClr val="0000FF"/>
                </a:solidFill>
                <a:latin typeface="Symbol" charset="2"/>
                <a:cs typeface="Symbol" charset="2"/>
              </a:rPr>
              <a:t>g</a:t>
            </a:r>
            <a:r>
              <a:rPr lang="en-US" b="1">
                <a:solidFill>
                  <a:srgbClr val="0000FF"/>
                </a:solidFill>
              </a:rPr>
              <a:t>-ray User Facility in construction in</a:t>
            </a:r>
          </a:p>
          <a:p>
            <a:pPr eaLnBrk="1" hangingPunct="1">
              <a:lnSpc>
                <a:spcPct val="120000"/>
              </a:lnSpc>
              <a:spcBef>
                <a:spcPct val="20000"/>
              </a:spcBef>
            </a:pPr>
            <a:r>
              <a:rPr lang="en-US" b="1">
                <a:solidFill>
                  <a:srgbClr val="0000FF"/>
                </a:solidFill>
              </a:rPr>
              <a:t>Romania: ELI-NP-GammaBeamSystem</a:t>
            </a:r>
          </a:p>
        </p:txBody>
      </p:sp>
    </p:spTree>
    <p:extLst>
      <p:ext uri="{BB962C8B-B14F-4D97-AF65-F5344CB8AC3E}">
        <p14:creationId xmlns:p14="http://schemas.microsoft.com/office/powerpoint/2010/main" val="229011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screen"/>
          <a:srcRect/>
          <a:stretch>
            <a:fillRect/>
          </a:stretch>
        </p:blipFill>
        <p:spPr bwMode="auto">
          <a:xfrm>
            <a:off x="899592" y="908720"/>
            <a:ext cx="7416824" cy="4827437"/>
          </a:xfrm>
          <a:prstGeom prst="rect">
            <a:avLst/>
          </a:prstGeom>
          <a:ln>
            <a:noFill/>
          </a:ln>
          <a:effectLst>
            <a:outerShdw blurRad="292100" dist="139700" dir="2700000" algn="tl" rotWithShape="0">
              <a:srgbClr val="333333">
                <a:alpha val="65000"/>
              </a:srgbClr>
            </a:outerShdw>
          </a:effectLst>
        </p:spPr>
      </p:pic>
      <p:sp>
        <p:nvSpPr>
          <p:cNvPr id="5" name="Rectangle 2"/>
          <p:cNvSpPr/>
          <p:nvPr/>
        </p:nvSpPr>
        <p:spPr>
          <a:xfrm>
            <a:off x="35496" y="6505599"/>
            <a:ext cx="9108504" cy="307777"/>
          </a:xfrm>
          <a:prstGeom prst="rect">
            <a:avLst/>
          </a:prstGeom>
        </p:spPr>
        <p:txBody>
          <a:bodyPr wrap="square">
            <a:spAutoFit/>
          </a:bodyPr>
          <a:lstStyle/>
          <a:p>
            <a:r>
              <a:rPr lang="en-GB" sz="1400" dirty="0"/>
              <a:t>From </a:t>
            </a:r>
            <a:r>
              <a:rPr lang="en-GB" sz="1400" b="1" dirty="0"/>
              <a:t>THOMX </a:t>
            </a:r>
            <a:r>
              <a:rPr lang="en-GB" sz="1400" dirty="0"/>
              <a:t>Conceptual Design Report, </a:t>
            </a:r>
            <a:r>
              <a:rPr lang="en-GB" sz="1400" dirty="0" err="1"/>
              <a:t>A.Variola</a:t>
            </a:r>
            <a:r>
              <a:rPr lang="en-GB" sz="1400" dirty="0"/>
              <a:t>, </a:t>
            </a:r>
            <a:r>
              <a:rPr lang="en-GB" sz="1400" dirty="0" err="1"/>
              <a:t>A.Loulergue</a:t>
            </a:r>
            <a:r>
              <a:rPr lang="en-GB" sz="1400" dirty="0"/>
              <a:t>, </a:t>
            </a:r>
            <a:r>
              <a:rPr lang="en-GB" sz="1400" dirty="0" err="1"/>
              <a:t>F.Zomer</a:t>
            </a:r>
            <a:r>
              <a:rPr lang="en-GB" sz="1400" dirty="0"/>
              <a:t>, LAL RT 09/28, SOLEIL/SOU-RA-2678, 2010</a:t>
            </a:r>
          </a:p>
        </p:txBody>
      </p:sp>
      <p:sp>
        <p:nvSpPr>
          <p:cNvPr id="6" name="Title 3"/>
          <p:cNvSpPr>
            <a:spLocks noGrp="1"/>
          </p:cNvSpPr>
          <p:nvPr>
            <p:ph type="title"/>
          </p:nvPr>
        </p:nvSpPr>
        <p:spPr>
          <a:xfrm>
            <a:off x="1259632" y="138336"/>
            <a:ext cx="6804248" cy="914400"/>
          </a:xfrm>
        </p:spPr>
        <p:txBody>
          <a:bodyPr/>
          <a:lstStyle/>
          <a:p>
            <a:r>
              <a:rPr lang="en-GB" sz="3200" dirty="0"/>
              <a:t>Existing and planned Thomson sources</a:t>
            </a:r>
          </a:p>
        </p:txBody>
      </p:sp>
      <p:sp>
        <p:nvSpPr>
          <p:cNvPr id="3" name="CasellaDiTesto 2"/>
          <p:cNvSpPr txBox="1"/>
          <p:nvPr/>
        </p:nvSpPr>
        <p:spPr>
          <a:xfrm>
            <a:off x="971600" y="5733256"/>
            <a:ext cx="6955750" cy="830997"/>
          </a:xfrm>
          <a:prstGeom prst="rect">
            <a:avLst/>
          </a:prstGeom>
          <a:noFill/>
        </p:spPr>
        <p:txBody>
          <a:bodyPr wrap="none" rtlCol="0">
            <a:spAutoFit/>
          </a:bodyPr>
          <a:lstStyle/>
          <a:p>
            <a:r>
              <a:rPr lang="it-IT"/>
              <a:t>STAR (Calabria)	</a:t>
            </a:r>
            <a:r>
              <a:rPr lang="it-IT" sz="2000"/>
              <a:t>Linac   20-100        5.10</a:t>
            </a:r>
            <a:r>
              <a:rPr lang="it-IT" sz="2000" baseline="30000"/>
              <a:t>10</a:t>
            </a:r>
            <a:r>
              <a:rPr lang="it-IT" sz="2000"/>
              <a:t> (100 Hz)  18</a:t>
            </a:r>
          </a:p>
          <a:p>
            <a:r>
              <a:rPr lang="it-IT"/>
              <a:t>ELI-NP-GBS  </a:t>
            </a:r>
            <a:r>
              <a:rPr lang="it-IT" sz="1600"/>
              <a:t>Linac+Laser-Recirc </a:t>
            </a:r>
            <a:r>
              <a:rPr lang="it-IT" sz="2000"/>
              <a:t>0.2-20 MeV 10</a:t>
            </a:r>
            <a:r>
              <a:rPr lang="it-IT" sz="2000" baseline="30000"/>
              <a:t>12</a:t>
            </a:r>
            <a:r>
              <a:rPr lang="it-IT" sz="2000"/>
              <a:t>   (100 Hz)  18</a:t>
            </a:r>
          </a:p>
        </p:txBody>
      </p:sp>
      <p:cxnSp>
        <p:nvCxnSpPr>
          <p:cNvPr id="7" name="Straight Arrow Connector 6">
            <a:extLst>
              <a:ext uri="{FF2B5EF4-FFF2-40B4-BE49-F238E27FC236}">
                <a16:creationId xmlns:a16="http://schemas.microsoft.com/office/drawing/2014/main" id="{B5018BB9-3F58-C647-AB52-D752D3891647}"/>
              </a:ext>
            </a:extLst>
          </p:cNvPr>
          <p:cNvCxnSpPr/>
          <p:nvPr/>
        </p:nvCxnSpPr>
        <p:spPr bwMode="auto">
          <a:xfrm>
            <a:off x="179512" y="2852936"/>
            <a:ext cx="576064" cy="0"/>
          </a:xfrm>
          <a:prstGeom prst="straightConnector1">
            <a:avLst/>
          </a:prstGeom>
          <a:solidFill>
            <a:schemeClr val="accent1"/>
          </a:solidFill>
          <a:ln w="44450" cap="flat" cmpd="sng" algn="ctr">
            <a:solidFill>
              <a:srgbClr val="00B05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6E821DDE-956F-0645-8B54-44A390A56F14}"/>
              </a:ext>
            </a:extLst>
          </p:cNvPr>
          <p:cNvCxnSpPr/>
          <p:nvPr/>
        </p:nvCxnSpPr>
        <p:spPr bwMode="auto">
          <a:xfrm>
            <a:off x="179512" y="4581128"/>
            <a:ext cx="576064" cy="0"/>
          </a:xfrm>
          <a:prstGeom prst="straightConnector1">
            <a:avLst/>
          </a:prstGeom>
          <a:solidFill>
            <a:schemeClr val="accent1"/>
          </a:solidFill>
          <a:ln w="44450" cap="flat" cmpd="sng" algn="ctr">
            <a:solidFill>
              <a:srgbClr val="00B05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C82CD0F-1B60-634D-B67A-F56CE98FFB2A}"/>
              </a:ext>
            </a:extLst>
          </p:cNvPr>
          <p:cNvCxnSpPr/>
          <p:nvPr/>
        </p:nvCxnSpPr>
        <p:spPr bwMode="auto">
          <a:xfrm>
            <a:off x="179512" y="5229200"/>
            <a:ext cx="576064" cy="0"/>
          </a:xfrm>
          <a:prstGeom prst="straightConnector1">
            <a:avLst/>
          </a:prstGeom>
          <a:solidFill>
            <a:schemeClr val="accent1"/>
          </a:solidFill>
          <a:ln w="44450" cap="flat" cmpd="sng" algn="ctr">
            <a:solidFill>
              <a:srgbClr val="00B05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6D8AECF7-2ECD-084D-840D-04D53439B2FC}"/>
              </a:ext>
            </a:extLst>
          </p:cNvPr>
          <p:cNvCxnSpPr/>
          <p:nvPr/>
        </p:nvCxnSpPr>
        <p:spPr bwMode="auto">
          <a:xfrm>
            <a:off x="179512" y="5949280"/>
            <a:ext cx="576064" cy="0"/>
          </a:xfrm>
          <a:prstGeom prst="straightConnector1">
            <a:avLst/>
          </a:prstGeom>
          <a:solidFill>
            <a:schemeClr val="accent1"/>
          </a:solidFill>
          <a:ln w="44450" cap="flat" cmpd="sng" algn="ctr">
            <a:solidFill>
              <a:srgbClr val="00B05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8071ED7-3067-9142-B2BF-1578600C5EC9}"/>
              </a:ext>
            </a:extLst>
          </p:cNvPr>
          <p:cNvCxnSpPr/>
          <p:nvPr/>
        </p:nvCxnSpPr>
        <p:spPr bwMode="auto">
          <a:xfrm>
            <a:off x="179512" y="6309320"/>
            <a:ext cx="576064" cy="0"/>
          </a:xfrm>
          <a:prstGeom prst="straightConnector1">
            <a:avLst/>
          </a:prstGeom>
          <a:solidFill>
            <a:schemeClr val="accent1"/>
          </a:solidFill>
          <a:ln w="4445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382881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C:\Users\$dupraz\Desktop\Image3.png"/>
          <p:cNvPicPr>
            <a:picLocks noChangeAspect="1" noChangeArrowheads="1"/>
          </p:cNvPicPr>
          <p:nvPr/>
        </p:nvPicPr>
        <p:blipFill>
          <a:blip r:embed="rId5">
            <a:extLst>
              <a:ext uri="{28A0092B-C50C-407E-A947-70E740481C1C}">
                <a14:useLocalDpi xmlns:a14="http://schemas.microsoft.com/office/drawing/2010/main" val="0"/>
              </a:ext>
            </a:extLst>
          </a:blip>
          <a:srcRect l="1344" t="9280" b="16853"/>
          <a:stretch>
            <a:fillRect/>
          </a:stretch>
        </p:blipFill>
        <p:spPr bwMode="auto">
          <a:xfrm>
            <a:off x="-1588" y="3373438"/>
            <a:ext cx="9147176" cy="348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Espace réservé du texte 5"/>
          <p:cNvSpPr>
            <a:spLocks noGrp="1"/>
          </p:cNvSpPr>
          <p:nvPr>
            <p:ph type="body" idx="1"/>
          </p:nvPr>
        </p:nvSpPr>
        <p:spPr>
          <a:xfrm>
            <a:off x="896938" y="754063"/>
            <a:ext cx="3886200" cy="639762"/>
          </a:xfrm>
        </p:spPr>
        <p:txBody>
          <a:bodyPr/>
          <a:lstStyle/>
          <a:p>
            <a:pPr algn="ctr">
              <a:defRPr/>
            </a:pPr>
            <a:r>
              <a:rPr lang="en-US" sz="2000" dirty="0"/>
              <a:t>Circulator principle</a:t>
            </a:r>
          </a:p>
        </p:txBody>
      </p:sp>
      <p:sp>
        <p:nvSpPr>
          <p:cNvPr id="89091" name="Espace réservé du contenu 2"/>
          <p:cNvSpPr>
            <a:spLocks noGrp="1"/>
          </p:cNvSpPr>
          <p:nvPr>
            <p:ph sz="half" idx="2"/>
          </p:nvPr>
        </p:nvSpPr>
        <p:spPr>
          <a:xfrm>
            <a:off x="1366838" y="1419225"/>
            <a:ext cx="4022725" cy="1362075"/>
          </a:xfrm>
        </p:spPr>
        <p:txBody>
          <a:bodyPr/>
          <a:lstStyle/>
          <a:p>
            <a:r>
              <a:rPr lang="en-US" sz="1200">
                <a:latin typeface="Times" charset="0"/>
                <a:ea typeface="ＭＳ Ｐゴシック" charset="0"/>
                <a:cs typeface="ＭＳ Ｐゴシック" charset="0"/>
              </a:rPr>
              <a:t>2 high-grade quality parabolic mirrors</a:t>
            </a:r>
          </a:p>
          <a:p>
            <a:pPr lvl="1"/>
            <a:r>
              <a:rPr lang="en-US" sz="1200">
                <a:latin typeface="Times" charset="0"/>
                <a:ea typeface="ＭＳ Ｐゴシック" charset="0"/>
              </a:rPr>
              <a:t>Aberration free</a:t>
            </a:r>
          </a:p>
          <a:p>
            <a:r>
              <a:rPr lang="en-US" sz="1200">
                <a:latin typeface="Times" charset="0"/>
                <a:ea typeface="ＭＳ Ｐゴシック" charset="0"/>
                <a:cs typeface="ＭＳ Ｐゴシック" charset="0"/>
              </a:rPr>
              <a:t>Mirror-pair system (MPS) per pass</a:t>
            </a:r>
          </a:p>
          <a:p>
            <a:pPr lvl="1"/>
            <a:r>
              <a:rPr lang="en-US" sz="1200">
                <a:latin typeface="Times" charset="0"/>
                <a:ea typeface="ＭＳ Ｐゴシック" charset="0"/>
              </a:rPr>
              <a:t>Synchronization</a:t>
            </a:r>
          </a:p>
          <a:p>
            <a:pPr lvl="1"/>
            <a:r>
              <a:rPr lang="en-US" sz="1200">
                <a:solidFill>
                  <a:srgbClr val="FF0000"/>
                </a:solidFill>
                <a:latin typeface="Times" charset="0"/>
                <a:ea typeface="ＭＳ Ｐゴシック" charset="0"/>
              </a:rPr>
              <a:t>Optical plan switching</a:t>
            </a:r>
            <a:endParaRPr lang="en-US" sz="1200">
              <a:latin typeface="Times" charset="0"/>
              <a:ea typeface="ＭＳ Ｐゴシック" charset="0"/>
            </a:endParaRPr>
          </a:p>
          <a:p>
            <a:pPr lvl="2">
              <a:buFont typeface="Symbol" charset="0"/>
              <a:buChar char="Þ"/>
            </a:pPr>
            <a:r>
              <a:rPr lang="en-US" sz="1200">
                <a:latin typeface="Times" charset="0"/>
                <a:ea typeface="ＭＳ Ｐゴシック" charset="0"/>
              </a:rPr>
              <a:t>Constant incident angle = small bandwidth</a:t>
            </a:r>
          </a:p>
        </p:txBody>
      </p:sp>
      <p:sp>
        <p:nvSpPr>
          <p:cNvPr id="89092" name="Espace réservé du texte 6"/>
          <p:cNvSpPr>
            <a:spLocks noGrp="1"/>
          </p:cNvSpPr>
          <p:nvPr>
            <p:ph type="body" sz="quarter" idx="3"/>
          </p:nvPr>
        </p:nvSpPr>
        <p:spPr>
          <a:xfrm>
            <a:off x="5180013" y="1052513"/>
            <a:ext cx="3886200" cy="639762"/>
          </a:xfrm>
        </p:spPr>
        <p:txBody>
          <a:bodyPr/>
          <a:lstStyle/>
          <a:p>
            <a:pPr algn="ctr">
              <a:lnSpc>
                <a:spcPct val="90000"/>
              </a:lnSpc>
              <a:spcBef>
                <a:spcPct val="0"/>
              </a:spcBef>
            </a:pPr>
            <a:r>
              <a:rPr lang="en-US" sz="1900" cap="none">
                <a:latin typeface="Times" charset="0"/>
                <a:ea typeface="ＭＳ Ｐゴシック" charset="0"/>
                <a:cs typeface="ＭＳ Ｐゴシック" charset="0"/>
              </a:rPr>
              <a:t>PARAMETERS = OPTIMIZED ON THE GAMMA-RAY FLUX</a:t>
            </a:r>
          </a:p>
        </p:txBody>
      </p:sp>
      <p:sp>
        <p:nvSpPr>
          <p:cNvPr id="89093" name="Espace réservé du contenu 7"/>
          <p:cNvSpPr>
            <a:spLocks noGrp="1"/>
          </p:cNvSpPr>
          <p:nvPr>
            <p:ph sz="quarter" idx="4"/>
          </p:nvPr>
        </p:nvSpPr>
        <p:spPr>
          <a:xfrm>
            <a:off x="5497513" y="1749425"/>
            <a:ext cx="3305175" cy="1593850"/>
          </a:xfrm>
        </p:spPr>
        <p:txBody>
          <a:bodyPr/>
          <a:lstStyle/>
          <a:p>
            <a:r>
              <a:rPr sz="1600">
                <a:latin typeface="Times" charset="0"/>
                <a:ea typeface="ＭＳ Ｐゴシック" charset="0"/>
                <a:cs typeface="ＭＳ Ｐゴシック" charset="0"/>
              </a:rPr>
              <a:t>Laser power = state of the art</a:t>
            </a:r>
          </a:p>
          <a:p>
            <a:r>
              <a:rPr sz="1600">
                <a:latin typeface="Times" charset="0"/>
                <a:ea typeface="ＭＳ Ｐゴシック" charset="0"/>
                <a:cs typeface="ＭＳ Ｐゴシック" charset="0"/>
              </a:rPr>
              <a:t>Angle of incidence (</a:t>
            </a:r>
            <a:r>
              <a:rPr lang="el-GR" sz="1600">
                <a:latin typeface="Times New Roman" charset="0"/>
                <a:ea typeface="ＭＳ Ｐゴシック" charset="0"/>
                <a:cs typeface="Times New Roman" charset="0"/>
              </a:rPr>
              <a:t>φ</a:t>
            </a:r>
            <a:r>
              <a:rPr sz="1600">
                <a:latin typeface="Times New Roman" charset="0"/>
                <a:ea typeface="ＭＳ Ｐゴシック" charset="0"/>
                <a:cs typeface="Times New Roman" charset="0"/>
              </a:rPr>
              <a:t> = 7.54°</a:t>
            </a:r>
            <a:r>
              <a:rPr sz="1600">
                <a:latin typeface="Times" charset="0"/>
                <a:ea typeface="ＭＳ Ｐゴシック" charset="0"/>
                <a:cs typeface="ＭＳ Ｐゴシック" charset="0"/>
              </a:rPr>
              <a:t>)</a:t>
            </a:r>
          </a:p>
          <a:p>
            <a:r>
              <a:rPr sz="1600">
                <a:latin typeface="Times" charset="0"/>
                <a:ea typeface="ＭＳ Ｐゴシック" charset="0"/>
                <a:cs typeface="ＭＳ Ｐゴシック" charset="0"/>
              </a:rPr>
              <a:t>Waist size (</a:t>
            </a:r>
            <a:r>
              <a:rPr lang="el-GR" sz="1600">
                <a:latin typeface="Times" charset="0"/>
                <a:ea typeface="ＭＳ Ｐゴシック" charset="0"/>
                <a:cs typeface="ＭＳ Ｐゴシック" charset="0"/>
              </a:rPr>
              <a:t>ω</a:t>
            </a:r>
            <a:r>
              <a:rPr sz="1600" baseline="-25000">
                <a:latin typeface="Times" charset="0"/>
                <a:ea typeface="ＭＳ Ｐゴシック" charset="0"/>
                <a:cs typeface="ＭＳ Ｐゴシック" charset="0"/>
              </a:rPr>
              <a:t>0</a:t>
            </a:r>
            <a:r>
              <a:rPr sz="1600">
                <a:latin typeface="Times" charset="0"/>
                <a:ea typeface="ＭＳ Ｐゴシック" charset="0"/>
                <a:cs typeface="ＭＳ Ｐゴシック" charset="0"/>
              </a:rPr>
              <a:t> = 28.3</a:t>
            </a:r>
            <a:r>
              <a:rPr lang="el-GR" sz="1600">
                <a:latin typeface="Times New Roman" charset="0"/>
                <a:ea typeface="ＭＳ Ｐゴシック" charset="0"/>
                <a:cs typeface="Times New Roman" charset="0"/>
              </a:rPr>
              <a:t>μ</a:t>
            </a:r>
            <a:r>
              <a:rPr sz="1600">
                <a:latin typeface="Times New Roman" charset="0"/>
                <a:ea typeface="ＭＳ Ｐゴシック" charset="0"/>
                <a:cs typeface="Times New Roman" charset="0"/>
              </a:rPr>
              <a:t>m</a:t>
            </a:r>
            <a:r>
              <a:rPr sz="1600">
                <a:latin typeface="Times" charset="0"/>
                <a:ea typeface="ＭＳ Ｐゴシック" charset="0"/>
                <a:cs typeface="ＭＳ Ｐゴシック" charset="0"/>
              </a:rPr>
              <a:t>)</a:t>
            </a:r>
          </a:p>
          <a:p>
            <a:r>
              <a:rPr sz="1600">
                <a:latin typeface="Times" charset="0"/>
                <a:ea typeface="ＭＳ Ｐゴシック" charset="0"/>
                <a:cs typeface="ＭＳ Ｐゴシック" charset="0"/>
              </a:rPr>
              <a:t>Number of passes = 32 passes</a:t>
            </a:r>
            <a:endParaRPr sz="1600">
              <a:latin typeface="Times New Roman" charset="0"/>
              <a:ea typeface="ＭＳ Ｐゴシック" charset="0"/>
              <a:cs typeface="Times New Roman" charset="0"/>
            </a:endParaRPr>
          </a:p>
          <a:p>
            <a:pPr>
              <a:buFontTx/>
              <a:buNone/>
            </a:pPr>
            <a:endParaRPr sz="1600">
              <a:latin typeface="Times" charset="0"/>
              <a:ea typeface="ＭＳ Ｐゴシック" charset="0"/>
              <a:cs typeface="ＭＳ Ｐゴシック" charset="0"/>
            </a:endParaRPr>
          </a:p>
        </p:txBody>
      </p:sp>
      <p:sp>
        <p:nvSpPr>
          <p:cNvPr id="89094" name="Titre 1"/>
          <p:cNvSpPr>
            <a:spLocks noGrp="1"/>
          </p:cNvSpPr>
          <p:nvPr>
            <p:ph type="title"/>
          </p:nvPr>
        </p:nvSpPr>
        <p:spPr>
          <a:xfrm>
            <a:off x="533400" y="-26988"/>
            <a:ext cx="8229600" cy="1160463"/>
          </a:xfrm>
        </p:spPr>
        <p:txBody>
          <a:bodyPr/>
          <a:lstStyle/>
          <a:p>
            <a:r>
              <a:rPr lang="en-US" sz="2500" b="1">
                <a:solidFill>
                  <a:srgbClr val="FF0000"/>
                </a:solidFill>
                <a:latin typeface="Times" charset="0"/>
                <a:ea typeface="ＭＳ Ｐゴシック" charset="0"/>
                <a:cs typeface="ＭＳ Ｐゴシック" charset="0"/>
              </a:rPr>
              <a:t>Optical system: laser beam circulator (LBC)</a:t>
            </a:r>
            <a:br>
              <a:rPr lang="en-US" sz="2500" b="1">
                <a:solidFill>
                  <a:srgbClr val="FF0000"/>
                </a:solidFill>
                <a:latin typeface="Times" charset="0"/>
                <a:ea typeface="ＭＳ Ｐゴシック" charset="0"/>
                <a:cs typeface="ＭＳ Ｐゴシック" charset="0"/>
              </a:rPr>
            </a:br>
            <a:r>
              <a:rPr lang="en-US" sz="2500" b="1">
                <a:solidFill>
                  <a:srgbClr val="FF0000"/>
                </a:solidFill>
                <a:latin typeface="Times" charset="0"/>
                <a:ea typeface="ＭＳ Ｐゴシック" charset="0"/>
                <a:cs typeface="ＭＳ Ｐゴシック" charset="0"/>
              </a:rPr>
              <a:t>for J-class psec laser pulses focused down to </a:t>
            </a:r>
            <a:r>
              <a:rPr lang="en-US" sz="2500" b="1" i="1">
                <a:solidFill>
                  <a:srgbClr val="FF0000"/>
                </a:solidFill>
                <a:latin typeface="Symbol" charset="0"/>
                <a:ea typeface="ＭＳ Ｐゴシック" charset="0"/>
                <a:cs typeface="Symbol" charset="0"/>
              </a:rPr>
              <a:t>m</a:t>
            </a:r>
            <a:r>
              <a:rPr lang="en-US" sz="2500" b="1" i="1">
                <a:solidFill>
                  <a:srgbClr val="FF0000"/>
                </a:solidFill>
                <a:latin typeface="Times" charset="0"/>
                <a:ea typeface="ＭＳ Ｐゴシック" charset="0"/>
                <a:cs typeface="ＭＳ Ｐゴシック" charset="0"/>
              </a:rPr>
              <a:t>m</a:t>
            </a:r>
            <a:r>
              <a:rPr lang="en-US" sz="2500" b="1">
                <a:solidFill>
                  <a:srgbClr val="FF0000"/>
                </a:solidFill>
                <a:latin typeface="Times" charset="0"/>
                <a:ea typeface="ＭＳ Ｐゴシック" charset="0"/>
                <a:cs typeface="ＭＳ Ｐゴシック" charset="0"/>
              </a:rPr>
              <a:t> spot sizes</a:t>
            </a:r>
          </a:p>
        </p:txBody>
      </p:sp>
      <p:pic>
        <p:nvPicPr>
          <p:cNvPr id="89095" name="Image 12" descr="logo_alsyom.png"/>
          <p:cNvPicPr>
            <a:picLocks noChangeAspect="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0" y="6445250"/>
            <a:ext cx="2054225" cy="412750"/>
          </a:xfrm>
          <a:prstGeom prst="rect">
            <a:avLst/>
          </a:prstGeom>
          <a:solidFill>
            <a:schemeClr val="tx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9096" name="Image 13" descr="lal_log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8063" y="5640388"/>
            <a:ext cx="1166812"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7" name="Image 14" descr="logo.png"/>
          <p:cNvPicPr>
            <a:picLocks noChangeAspect="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2185988" y="6159500"/>
            <a:ext cx="1417637" cy="411163"/>
          </a:xfrm>
          <a:prstGeom prst="rect">
            <a:avLst/>
          </a:prstGeom>
          <a:solidFill>
            <a:schemeClr val="tx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9098" name="Picture 1" descr="C:\Users\$dupraz\Desktop\05%20Laboratoire%20Charles%20Fab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646738"/>
            <a:ext cx="10287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Connecteur droit avec flèche 17"/>
          <p:cNvCxnSpPr/>
          <p:nvPr/>
        </p:nvCxnSpPr>
        <p:spPr>
          <a:xfrm>
            <a:off x="161925" y="5280025"/>
            <a:ext cx="7718425" cy="1219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a:spLocks noChangeArrowheads="1"/>
          </p:cNvSpPr>
          <p:nvPr/>
        </p:nvSpPr>
        <p:spPr bwMode="auto">
          <a:xfrm rot="505800">
            <a:off x="2976563" y="5946775"/>
            <a:ext cx="1792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FR" sz="2000">
                <a:solidFill>
                  <a:srgbClr val="FF0000"/>
                </a:solidFill>
              </a:rPr>
              <a:t>2.4 m</a:t>
            </a:r>
          </a:p>
        </p:txBody>
      </p:sp>
      <p:cxnSp>
        <p:nvCxnSpPr>
          <p:cNvPr id="21" name="Connecteur droit avec flèche 20"/>
          <p:cNvCxnSpPr/>
          <p:nvPr/>
        </p:nvCxnSpPr>
        <p:spPr>
          <a:xfrm flipV="1">
            <a:off x="7915275" y="5208588"/>
            <a:ext cx="582613" cy="101282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a:spLocks noChangeArrowheads="1"/>
          </p:cNvSpPr>
          <p:nvPr/>
        </p:nvSpPr>
        <p:spPr bwMode="auto">
          <a:xfrm>
            <a:off x="8035925" y="4706938"/>
            <a:ext cx="1108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FR" sz="2000">
                <a:solidFill>
                  <a:srgbClr val="FF0000"/>
                </a:solidFill>
              </a:rPr>
              <a:t>30 cm</a:t>
            </a:r>
          </a:p>
        </p:txBody>
      </p:sp>
      <p:sp>
        <p:nvSpPr>
          <p:cNvPr id="25" name="Ellipse 24"/>
          <p:cNvSpPr>
            <a:spLocks noChangeAspect="1"/>
          </p:cNvSpPr>
          <p:nvPr/>
        </p:nvSpPr>
        <p:spPr>
          <a:xfrm>
            <a:off x="5912603" y="3797085"/>
            <a:ext cx="135274" cy="135274"/>
          </a:xfrm>
          <a:prstGeom prst="ellipse">
            <a:avLst/>
          </a:prstGeom>
          <a:gradFill flip="none" rotWithShape="1">
            <a:gsLst>
              <a:gs pos="0">
                <a:schemeClr val="accent1">
                  <a:lumMod val="50000"/>
                </a:schemeClr>
              </a:gs>
              <a:gs pos="40000">
                <a:schemeClr val="accent1">
                  <a:lumMod val="75000"/>
                </a:schemeClr>
              </a:gs>
              <a:gs pos="70000">
                <a:schemeClr val="accent1">
                  <a:lumMod val="60000"/>
                  <a:lumOff val="40000"/>
                </a:schemeClr>
              </a:gs>
              <a:gs pos="80000">
                <a:schemeClr val="accent1">
                  <a:lumMod val="40000"/>
                  <a:lumOff val="60000"/>
                </a:schemeClr>
              </a:gs>
              <a:gs pos="100000">
                <a:schemeClr val="accent1">
                  <a:lumMod val="20000"/>
                  <a:lumOff val="8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Connecteur droit 29"/>
          <p:cNvCxnSpPr/>
          <p:nvPr/>
        </p:nvCxnSpPr>
        <p:spPr>
          <a:xfrm>
            <a:off x="3633788" y="5192713"/>
            <a:ext cx="1271587" cy="26193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Éclair 31"/>
          <p:cNvSpPr/>
          <p:nvPr/>
        </p:nvSpPr>
        <p:spPr>
          <a:xfrm>
            <a:off x="6865938" y="4727575"/>
            <a:ext cx="285750" cy="58896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9108" name="Object 2"/>
          <p:cNvGraphicFramePr>
            <a:graphicFrameLocks noChangeAspect="1"/>
          </p:cNvGraphicFramePr>
          <p:nvPr/>
        </p:nvGraphicFramePr>
        <p:xfrm>
          <a:off x="7754938" y="3360738"/>
          <a:ext cx="1389062" cy="1420812"/>
        </p:xfrm>
        <a:graphic>
          <a:graphicData uri="http://schemas.openxmlformats.org/presentationml/2006/ole">
            <mc:AlternateContent xmlns:mc="http://schemas.openxmlformats.org/markup-compatibility/2006">
              <mc:Choice xmlns:v="urn:schemas-microsoft-com:vml" Requires="v">
                <p:oleObj spid="_x0000_s1495075" name="Acrobat Document" r:id="rId10" imgW="10045700" imgH="10274300" progId="">
                  <p:embed/>
                </p:oleObj>
              </mc:Choice>
              <mc:Fallback>
                <p:oleObj name="Acrobat Document" r:id="rId10" imgW="10045700" imgH="10274300" progId="">
                  <p:embed/>
                  <p:pic>
                    <p:nvPicPr>
                      <p:cNvPr id="89108"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4938" y="3360738"/>
                        <a:ext cx="1389062" cy="1420812"/>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 name="Ellipse 26"/>
          <p:cNvSpPr/>
          <p:nvPr/>
        </p:nvSpPr>
        <p:spPr>
          <a:xfrm>
            <a:off x="3995738" y="5084763"/>
            <a:ext cx="360362" cy="7921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avec flèche 27"/>
          <p:cNvCxnSpPr>
            <a:stCxn id="27" idx="7"/>
          </p:cNvCxnSpPr>
          <p:nvPr/>
        </p:nvCxnSpPr>
        <p:spPr>
          <a:xfrm flipV="1">
            <a:off x="4303713" y="3975100"/>
            <a:ext cx="3468687" cy="12255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911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88" y="2579688"/>
            <a:ext cx="1427162"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12" name="CasellaDiTesto 2"/>
          <p:cNvSpPr txBox="1">
            <a:spLocks noChangeArrowheads="1"/>
          </p:cNvSpPr>
          <p:nvPr/>
        </p:nvSpPr>
        <p:spPr bwMode="auto">
          <a:xfrm>
            <a:off x="228600" y="228600"/>
            <a:ext cx="8839200" cy="8302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b="1" i="1">
                <a:solidFill>
                  <a:schemeClr val="accent2"/>
                </a:solidFill>
              </a:rPr>
              <a:t>Electron beam is transparent to the laser (only 10</a:t>
            </a:r>
            <a:r>
              <a:rPr lang="it-IT" b="1" i="1" baseline="30000">
                <a:solidFill>
                  <a:schemeClr val="accent2"/>
                </a:solidFill>
              </a:rPr>
              <a:t>9</a:t>
            </a:r>
            <a:r>
              <a:rPr lang="it-IT" b="1" i="1">
                <a:solidFill>
                  <a:schemeClr val="accent2"/>
                </a:solidFill>
              </a:rPr>
              <a:t> photons are back-scattered at each collision out of the 10</a:t>
            </a:r>
            <a:r>
              <a:rPr lang="it-IT" b="1" i="1" baseline="30000">
                <a:solidFill>
                  <a:schemeClr val="accent2"/>
                </a:solidFill>
              </a:rPr>
              <a:t>18</a:t>
            </a:r>
            <a:r>
              <a:rPr lang="it-IT" b="1" i="1">
                <a:solidFill>
                  <a:schemeClr val="accent2"/>
                </a:solidFill>
              </a:rPr>
              <a:t> carried by the laser pulse)</a:t>
            </a:r>
          </a:p>
        </p:txBody>
      </p:sp>
      <p:sp>
        <p:nvSpPr>
          <p:cNvPr id="89113" name="Text Box 6"/>
          <p:cNvSpPr txBox="1">
            <a:spLocks noChangeArrowheads="1"/>
          </p:cNvSpPr>
          <p:nvPr/>
        </p:nvSpPr>
        <p:spPr bwMode="auto">
          <a:xfrm>
            <a:off x="4686300" y="6491288"/>
            <a:ext cx="1973263"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K. Cassou</a:t>
            </a:r>
            <a:endParaRPr lang="en-US"/>
          </a:p>
        </p:txBody>
      </p:sp>
    </p:spTree>
    <p:custDataLst>
      <p:tags r:id="rId2"/>
    </p:custDataLst>
    <p:extLst>
      <p:ext uri="{BB962C8B-B14F-4D97-AF65-F5344CB8AC3E}">
        <p14:creationId xmlns:p14="http://schemas.microsoft.com/office/powerpoint/2010/main" val="2693692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fill="hold" nodeType="clickEffect">
                                  <p:stCondLst>
                                    <p:cond delay="0"/>
                                  </p:stCondLst>
                                  <p:childTnLst>
                                    <p:animMotion origin="layout" path="M -0.00052 -0.0007 L 0.08837 0.02291 L 0.12223 0.17893 L 0.21979 0.2037 L -0.57257 0.10671 L 0.24341 0.33379 L -0.59896 -0.01875 L 0.11632 0.18009 " pathEditMode="relative" rAng="0" ptsTypes="AAAAAAAA">
                                      <p:cBhvr>
                                        <p:cTn id="10" dur="10000" fill="hold"/>
                                        <p:tgtEl>
                                          <p:spTgt spid="25"/>
                                        </p:tgtEl>
                                        <p:attrNameLst>
                                          <p:attrName>ppt_x</p:attrName>
                                          <p:attrName>ppt_y</p:attrName>
                                        </p:attrNameLst>
                                      </p:cBhvr>
                                      <p:rCtr x="-17700" y="15800"/>
                                    </p:animMotion>
                                  </p:childTnLst>
                                </p:cTn>
                              </p:par>
                              <p:par>
                                <p:cTn id="11" presetID="10" presetClass="entr" presetSubtype="0" fill="hold" nodeType="withEffect">
                                  <p:stCondLst>
                                    <p:cond delay="35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par>
                          <p:cTn id="14" fill="hold" nodeType="afterGroup">
                            <p:stCondLst>
                              <p:cond delay="10000"/>
                            </p:stCondLst>
                            <p:childTnLst>
                              <p:par>
                                <p:cTn id="15" presetID="1"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decel="50000" fill="hold" nodeType="clickEffect">
                                  <p:stCondLst>
                                    <p:cond delay="0"/>
                                  </p:stCondLst>
                                  <p:childTnLst>
                                    <p:animMotion origin="layout" path="M -0.00607 -0.00232 L 0.08993 0.02245 L 0.12205 0.18078 L 0.22118 0.20231 L -0.57205 0.10625 L -0.19062 0.21134 L -0.2092 0.21689 L 0.23056 0.33773 L -0.59566 -0.02824 L 0.12969 0.1699 " pathEditMode="relative" rAng="0" ptsTypes="AAAAAAAAAA">
                                      <p:cBhvr>
                                        <p:cTn id="20" dur="10000" fill="hold"/>
                                        <p:tgtEl>
                                          <p:spTgt spid="25"/>
                                        </p:tgtEl>
                                        <p:attrNameLst>
                                          <p:attrName>ppt_x</p:attrName>
                                          <p:attrName>ppt_y</p:attrName>
                                        </p:attrNameLst>
                                      </p:cBhvr>
                                      <p:rCtr x="-17700" y="15700"/>
                                    </p:animMotion>
                                  </p:childTnLst>
                                  <p:subTnLst>
                                    <p:set>
                                      <p:cBhvr override="childStyle">
                                        <p:cTn dur="1" fill="hold" display="0" masterRel="nextClick" afterEffect="1"/>
                                        <p:tgtEl>
                                          <p:spTgt spid="25"/>
                                        </p:tgtEl>
                                        <p:attrNameLst>
                                          <p:attrName>style.visibility</p:attrName>
                                        </p:attrNameLst>
                                      </p:cBhvr>
                                      <p:to>
                                        <p:strVal val="hidden"/>
                                      </p:to>
                                    </p:set>
                                  </p:subTnLst>
                                </p:cTn>
                              </p:par>
                              <p:par>
                                <p:cTn id="21" presetID="1" presetClass="exit" presetSubtype="0" fill="hold"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2" grpId="0" animBg="1"/>
      <p:bldP spid="3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5" descr="Untitled.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0575" y="0"/>
            <a:ext cx="7562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758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3414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7" name="Immagine 3" descr="LBC.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856538" cy="555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8" name="Immagine 8" descr="EuroGammaS-log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2"/>
          <p:cNvSpPr txBox="1">
            <a:spLocks noChangeArrowheads="1"/>
          </p:cNvSpPr>
          <p:nvPr/>
        </p:nvSpPr>
        <p:spPr bwMode="auto">
          <a:xfrm>
            <a:off x="152400" y="3200400"/>
            <a:ext cx="8839200" cy="30464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b="1" i="1">
                <a:solidFill>
                  <a:schemeClr val="accent2"/>
                </a:solidFill>
              </a:rPr>
              <a:t>Laser pulse round-trip is about 16 nsec. A fresh electron bunch must be transported and focused at the IP every 16 nsec, for 32 round trips (total of 480 nsec -&gt; need long flat RF pulse)</a:t>
            </a:r>
          </a:p>
          <a:p>
            <a:pPr algn="ctr"/>
            <a:endParaRPr lang="it-IT" b="1" i="1">
              <a:solidFill>
                <a:schemeClr val="accent2"/>
              </a:solidFill>
            </a:endParaRPr>
          </a:p>
          <a:p>
            <a:pPr algn="ctr"/>
            <a:r>
              <a:rPr lang="it-IT" b="1" i="1">
                <a:solidFill>
                  <a:schemeClr val="accent2"/>
                </a:solidFill>
                <a:latin typeface="Symbol" charset="0"/>
                <a:cs typeface="Symbol" charset="0"/>
              </a:rPr>
              <a:t>g</a:t>
            </a:r>
            <a:r>
              <a:rPr lang="it-IT" b="1" i="1">
                <a:solidFill>
                  <a:schemeClr val="accent2"/>
                </a:solidFill>
                <a:cs typeface="Symbol" charset="0"/>
              </a:rPr>
              <a:t>-ray beam time structure: micro-pulses carrying about 10</a:t>
            </a:r>
            <a:r>
              <a:rPr lang="it-IT" b="1" i="1" baseline="30000">
                <a:solidFill>
                  <a:schemeClr val="accent2"/>
                </a:solidFill>
                <a:cs typeface="Symbol" charset="0"/>
              </a:rPr>
              <a:t>5</a:t>
            </a:r>
            <a:r>
              <a:rPr lang="it-IT" b="1" i="1">
                <a:solidFill>
                  <a:schemeClr val="accent2"/>
                </a:solidFill>
                <a:cs typeface="Symbol" charset="0"/>
              </a:rPr>
              <a:t> photons within the bandwidth (0.3%-0.5%) with 0.8 psec pulse duration, in trains of 32 micro-pulses, repeating at 100 Hz (10 msec train-to-train separation)</a:t>
            </a:r>
          </a:p>
        </p:txBody>
      </p:sp>
      <p:sp>
        <p:nvSpPr>
          <p:cNvPr id="134150" name="Text Box 6"/>
          <p:cNvSpPr txBox="1">
            <a:spLocks noChangeArrowheads="1"/>
          </p:cNvSpPr>
          <p:nvPr/>
        </p:nvSpPr>
        <p:spPr bwMode="auto">
          <a:xfrm>
            <a:off x="7170738" y="6491288"/>
            <a:ext cx="1973262"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K. Cassou</a:t>
            </a:r>
            <a:endParaRPr lang="en-US"/>
          </a:p>
        </p:txBody>
      </p:sp>
    </p:spTree>
    <p:extLst>
      <p:ext uri="{BB962C8B-B14F-4D97-AF65-F5344CB8AC3E}">
        <p14:creationId xmlns:p14="http://schemas.microsoft.com/office/powerpoint/2010/main" val="3330313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36600"/>
            <a:ext cx="7470775"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CasellaDiTesto 3"/>
          <p:cNvSpPr txBox="1">
            <a:spLocks noChangeArrowheads="1"/>
          </p:cNvSpPr>
          <p:nvPr/>
        </p:nvSpPr>
        <p:spPr bwMode="auto">
          <a:xfrm>
            <a:off x="4033838" y="4318000"/>
            <a:ext cx="3284537"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a:t>109 Authors, 327 pages</a:t>
            </a:r>
          </a:p>
          <a:p>
            <a:pPr algn="ctr"/>
            <a:r>
              <a:rPr lang="it-IT" sz="2000"/>
              <a:t>published today on ArXiv</a:t>
            </a:r>
          </a:p>
          <a:p>
            <a:pPr algn="ctr"/>
            <a:r>
              <a:rPr lang="it-IT" sz="2000"/>
              <a:t>http://arxiv.org/abs/1407.3669</a:t>
            </a:r>
          </a:p>
        </p:txBody>
      </p:sp>
      <p:pic>
        <p:nvPicPr>
          <p:cNvPr id="88067" name="Immagine 8" descr="EuroGammaS-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8"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030EB1A8-8C34-444F-A0E1-EE72CFB022F0}"/>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2973613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3"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49275"/>
            <a:ext cx="8101012" cy="590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755576" y="116632"/>
            <a:ext cx="8316416"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Rivaling with Synchr. Light Sources for energies above 50 keV</a:t>
            </a:r>
          </a:p>
        </p:txBody>
      </p:sp>
      <p:sp>
        <p:nvSpPr>
          <p:cNvPr id="7"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mc:AlternateContent xmlns:mc="http://schemas.openxmlformats.org/markup-compatibility/2006" xmlns:a14="http://schemas.microsoft.com/office/drawing/2010/main">
        <mc:Choice Requires="a14">
          <p:sp>
            <p:nvSpPr>
              <p:cNvPr id="6" name="TextBox 5"/>
              <p:cNvSpPr txBox="1"/>
              <p:nvPr/>
            </p:nvSpPr>
            <p:spPr>
              <a:xfrm>
                <a:off x="179512" y="5506348"/>
                <a:ext cx="1813509" cy="1091004"/>
              </a:xfrm>
              <a:prstGeom prst="rect">
                <a:avLst/>
              </a:prstGeom>
              <a:solidFill>
                <a:schemeClr val="accent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charset="0"/>
                            </a:rPr>
                            <m:t>𝐵</m:t>
                          </m:r>
                        </m:e>
                        <m:sub>
                          <m:r>
                            <a:rPr lang="it-IT" b="0" i="1">
                              <a:latin typeface="Cambria Math" charset="0"/>
                            </a:rPr>
                            <m:t>𝑎𝑣</m:t>
                          </m:r>
                        </m:sub>
                      </m:sSub>
                      <m:r>
                        <a:rPr lang="it-IT" b="0" i="1">
                          <a:latin typeface="Cambria Math" charset="0"/>
                        </a:rPr>
                        <m:t>=</m:t>
                      </m:r>
                      <m:f>
                        <m:fPr>
                          <m:ctrlPr>
                            <a:rPr lang="mr-IN" b="0" i="1">
                              <a:latin typeface="Cambria Math" panose="02040503050406030204" pitchFamily="18" charset="0"/>
                            </a:rPr>
                          </m:ctrlPr>
                        </m:fPr>
                        <m:num>
                          <m:sSub>
                            <m:sSubPr>
                              <m:ctrlPr>
                                <a:rPr lang="en-US" b="0" i="1">
                                  <a:latin typeface="Cambria Math" panose="02040503050406030204" pitchFamily="18" charset="0"/>
                                </a:rPr>
                              </m:ctrlPr>
                            </m:sSubPr>
                            <m:e>
                              <m:r>
                                <a:rPr lang="it-IT" b="0" i="1">
                                  <a:latin typeface="Cambria Math" charset="0"/>
                                </a:rPr>
                                <m:t>𝑁</m:t>
                              </m:r>
                            </m:e>
                            <m:sub>
                              <m:r>
                                <a:rPr lang="it-IT" b="0" i="1">
                                  <a:latin typeface="Cambria Math" charset="0"/>
                                </a:rPr>
                                <m:t>𝑝h</m:t>
                              </m:r>
                            </m:sub>
                          </m:sSub>
                          <m:r>
                            <a:rPr lang="it-IT" b="0" i="1">
                              <a:latin typeface="Cambria Math" charset="0"/>
                            </a:rPr>
                            <m:t>𝑓</m:t>
                          </m:r>
                        </m:num>
                        <m:den>
                          <m:sSubSup>
                            <m:sSubSupPr>
                              <m:ctrlPr>
                                <a:rPr lang="en-US" b="0" i="1">
                                  <a:latin typeface="Cambria Math" panose="02040503050406030204" pitchFamily="18" charset="0"/>
                                </a:rPr>
                              </m:ctrlPr>
                            </m:sSubSupPr>
                            <m:e>
                              <m:r>
                                <a:rPr lang="en-US" b="0" i="1">
                                  <a:latin typeface="Cambria Math" charset="0"/>
                                  <a:ea typeface="Cambria Math" charset="0"/>
                                  <a:cs typeface="Cambria Math" charset="0"/>
                                </a:rPr>
                                <m:t>𝜀</m:t>
                              </m:r>
                            </m:e>
                            <m:sub>
                              <m:r>
                                <a:rPr lang="it-IT" b="0" i="1">
                                  <a:latin typeface="Cambria Math" charset="0"/>
                                </a:rPr>
                                <m:t>𝑥</m:t>
                              </m:r>
                            </m:sub>
                            <m:sup>
                              <m:r>
                                <a:rPr lang="it-IT" b="0" i="1">
                                  <a:latin typeface="Cambria Math" charset="0"/>
                                </a:rPr>
                                <m:t>2</m:t>
                              </m:r>
                            </m:sup>
                          </m:sSubSup>
                          <m:f>
                            <m:fPr>
                              <m:ctrlPr>
                                <a:rPr lang="mr-IN" b="0" i="1">
                                  <a:latin typeface="Cambria Math" panose="02040503050406030204" pitchFamily="18" charset="0"/>
                                </a:rPr>
                              </m:ctrlPr>
                            </m:fPr>
                            <m:num>
                              <m:r>
                                <m:rPr>
                                  <m:sty m:val="p"/>
                                </m:rPr>
                                <a:rPr lang="el-GR" b="0" i="1">
                                  <a:latin typeface="Cambria Math" charset="0"/>
                                  <a:ea typeface="Cambria Math" charset="0"/>
                                  <a:cs typeface="Cambria Math" charset="0"/>
                                </a:rPr>
                                <m:t>Δ</m:t>
                              </m:r>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𝑋</m:t>
                                  </m:r>
                                </m:sub>
                              </m:sSub>
                            </m:num>
                            <m:den>
                              <m:sSub>
                                <m:sSubPr>
                                  <m:ctrlPr>
                                    <a:rPr lang="en-US" b="0" i="1">
                                      <a:latin typeface="Cambria Math" panose="02040503050406030204" pitchFamily="18" charset="0"/>
                                    </a:rPr>
                                  </m:ctrlPr>
                                </m:sSubPr>
                                <m:e>
                                  <m:r>
                                    <a:rPr lang="it-IT" b="0" i="1">
                                      <a:latin typeface="Cambria Math" charset="0"/>
                                    </a:rPr>
                                    <m:t>𝐸</m:t>
                                  </m:r>
                                </m:e>
                                <m:sub>
                                  <m:r>
                                    <a:rPr lang="it-IT" b="0" i="1">
                                      <a:latin typeface="Cambria Math" charset="0"/>
                                    </a:rPr>
                                    <m:t>𝑋</m:t>
                                  </m:r>
                                </m:sub>
                              </m:sSub>
                            </m:den>
                          </m:f>
                        </m:den>
                      </m:f>
                    </m:oMath>
                  </m:oMathPara>
                </a14:m>
                <a:endParaRPr lang="en-US"/>
              </a:p>
            </p:txBody>
          </p:sp>
        </mc:Choice>
        <mc:Fallback xmlns="">
          <p:sp>
            <p:nvSpPr>
              <p:cNvPr id="6" name="TextBox 5"/>
              <p:cNvSpPr txBox="1">
                <a:spLocks noRot="1" noChangeAspect="1" noMove="1" noResize="1" noEditPoints="1" noAdjustHandles="1" noChangeArrowheads="1" noChangeShapeType="1" noTextEdit="1"/>
              </p:cNvSpPr>
              <p:nvPr/>
            </p:nvSpPr>
            <p:spPr>
              <a:xfrm>
                <a:off x="179512" y="5506348"/>
                <a:ext cx="1813509" cy="109100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374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762000"/>
            <a:ext cx="4503738"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Line 1029"/>
          <p:cNvSpPr>
            <a:spLocks noChangeShapeType="1"/>
          </p:cNvSpPr>
          <p:nvPr/>
        </p:nvSpPr>
        <p:spPr bwMode="auto">
          <a:xfrm flipV="1">
            <a:off x="5334000" y="1981200"/>
            <a:ext cx="685800" cy="304800"/>
          </a:xfrm>
          <a:prstGeom prst="line">
            <a:avLst/>
          </a:prstGeom>
          <a:noFill/>
          <a:ln w="28575">
            <a:solidFill>
              <a:srgbClr val="006699"/>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1" name="Line 1031"/>
          <p:cNvSpPr>
            <a:spLocks noChangeShapeType="1"/>
          </p:cNvSpPr>
          <p:nvPr/>
        </p:nvSpPr>
        <p:spPr bwMode="auto">
          <a:xfrm flipV="1">
            <a:off x="4724400" y="2286000"/>
            <a:ext cx="762000" cy="4572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2" name="Text Box 1032"/>
          <p:cNvSpPr txBox="1">
            <a:spLocks noChangeArrowheads="1"/>
          </p:cNvSpPr>
          <p:nvPr/>
        </p:nvSpPr>
        <p:spPr bwMode="auto">
          <a:xfrm>
            <a:off x="5334000" y="2362200"/>
            <a:ext cx="79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t>FLASH</a:t>
            </a:r>
            <a:endParaRPr lang="it-IT"/>
          </a:p>
        </p:txBody>
      </p:sp>
      <p:sp>
        <p:nvSpPr>
          <p:cNvPr id="94213" name="Text Box 1033"/>
          <p:cNvSpPr txBox="1">
            <a:spLocks noChangeArrowheads="1"/>
          </p:cNvSpPr>
          <p:nvPr/>
        </p:nvSpPr>
        <p:spPr bwMode="auto">
          <a:xfrm>
            <a:off x="5181600" y="685800"/>
            <a:ext cx="495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4" name="Text Box 1034"/>
          <p:cNvSpPr txBox="1">
            <a:spLocks noChangeArrowheads="1"/>
          </p:cNvSpPr>
          <p:nvPr/>
        </p:nvSpPr>
        <p:spPr bwMode="auto">
          <a:xfrm>
            <a:off x="6019800" y="685800"/>
            <a:ext cx="495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5" name="Text Box 1035"/>
          <p:cNvSpPr txBox="1">
            <a:spLocks noChangeArrowheads="1"/>
          </p:cNvSpPr>
          <p:nvPr/>
        </p:nvSpPr>
        <p:spPr bwMode="auto">
          <a:xfrm>
            <a:off x="6705600" y="685800"/>
            <a:ext cx="58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0.124</a:t>
            </a:r>
            <a:endParaRPr lang="it-IT"/>
          </a:p>
        </p:txBody>
      </p:sp>
      <p:sp>
        <p:nvSpPr>
          <p:cNvPr id="94216" name="Text Box 1036"/>
          <p:cNvSpPr txBox="1">
            <a:spLocks noChangeArrowheads="1"/>
          </p:cNvSpPr>
          <p:nvPr/>
        </p:nvSpPr>
        <p:spPr bwMode="auto">
          <a:xfrm>
            <a:off x="7620000" y="685800"/>
            <a:ext cx="736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a:latin typeface="Symbol" charset="0"/>
              </a:rPr>
              <a:t>l</a:t>
            </a:r>
            <a:r>
              <a:rPr lang="it-IT" sz="1400" b="1"/>
              <a:t>  (nm)</a:t>
            </a:r>
            <a:endParaRPr lang="it-IT"/>
          </a:p>
        </p:txBody>
      </p:sp>
      <p:sp>
        <p:nvSpPr>
          <p:cNvPr id="94217" name="Line 1037"/>
          <p:cNvSpPr>
            <a:spLocks noChangeShapeType="1"/>
          </p:cNvSpPr>
          <p:nvPr/>
        </p:nvSpPr>
        <p:spPr bwMode="auto">
          <a:xfrm>
            <a:off x="5486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8" name="Line 1038"/>
          <p:cNvSpPr>
            <a:spLocks noChangeShapeType="1"/>
          </p:cNvSpPr>
          <p:nvPr/>
        </p:nvSpPr>
        <p:spPr bwMode="auto">
          <a:xfrm>
            <a:off x="6248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9" name="Line 1039"/>
          <p:cNvSpPr>
            <a:spLocks noChangeShapeType="1"/>
          </p:cNvSpPr>
          <p:nvPr/>
        </p:nvSpPr>
        <p:spPr bwMode="auto">
          <a:xfrm>
            <a:off x="7010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nvGrpSpPr>
          <p:cNvPr id="94220" name="Group 1040"/>
          <p:cNvGrpSpPr>
            <a:grpSpLocks/>
          </p:cNvGrpSpPr>
          <p:nvPr/>
        </p:nvGrpSpPr>
        <p:grpSpPr bwMode="auto">
          <a:xfrm>
            <a:off x="6781800" y="3962400"/>
            <a:ext cx="2255838" cy="685800"/>
            <a:chOff x="4272" y="2496"/>
            <a:chExt cx="1421" cy="432"/>
          </a:xfrm>
        </p:grpSpPr>
        <p:sp>
          <p:nvSpPr>
            <p:cNvPr id="94235" name="Line 1041"/>
            <p:cNvSpPr>
              <a:spLocks noChangeShapeType="1"/>
            </p:cNvSpPr>
            <p:nvPr/>
          </p:nvSpPr>
          <p:spPr bwMode="auto">
            <a:xfrm flipV="1">
              <a:off x="4416" y="2688"/>
              <a:ext cx="1008" cy="24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36" name="Text Box 1042"/>
            <p:cNvSpPr txBox="1">
              <a:spLocks noChangeArrowheads="1"/>
            </p:cNvSpPr>
            <p:nvPr/>
          </p:nvSpPr>
          <p:spPr bwMode="auto">
            <a:xfrm rot="-777393">
              <a:off x="4272" y="2496"/>
              <a:ext cx="1421"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solidFill>
                    <a:schemeClr val="accent2"/>
                  </a:solidFill>
                </a:rPr>
                <a:t>Thomson/Compton Sources</a:t>
              </a:r>
              <a:endParaRPr lang="it-IT"/>
            </a:p>
          </p:txBody>
        </p:sp>
      </p:grpSp>
      <p:sp>
        <p:nvSpPr>
          <p:cNvPr id="94221" name="Rectangle 1044"/>
          <p:cNvSpPr>
            <a:spLocks noChangeArrowheads="1"/>
          </p:cNvSpPr>
          <p:nvPr/>
        </p:nvSpPr>
        <p:spPr bwMode="auto">
          <a:xfrm>
            <a:off x="1219200" y="0"/>
            <a:ext cx="617220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it-IT" sz="2800" b="1">
                <a:solidFill>
                  <a:srgbClr val="CC0000"/>
                </a:solidFill>
              </a:rPr>
              <a:t>Brilliance of Lasers and X-ray sources</a:t>
            </a:r>
            <a:endParaRPr lang="it-IT" sz="4400">
              <a:solidFill>
                <a:schemeClr val="tx2"/>
              </a:solidFill>
            </a:endParaRPr>
          </a:p>
        </p:txBody>
      </p:sp>
      <p:sp>
        <p:nvSpPr>
          <p:cNvPr id="94222" name="Ovale 23"/>
          <p:cNvSpPr>
            <a:spLocks noChangeArrowheads="1"/>
          </p:cNvSpPr>
          <p:nvPr/>
        </p:nvSpPr>
        <p:spPr bwMode="auto">
          <a:xfrm rot="1211031">
            <a:off x="3373438" y="1382713"/>
            <a:ext cx="1090612" cy="457200"/>
          </a:xfrm>
          <a:prstGeom prst="ellipse">
            <a:avLst/>
          </a:prstGeom>
          <a:solidFill>
            <a:schemeClr val="accent1"/>
          </a:solidFill>
          <a:ln w="9525">
            <a:solidFill>
              <a:schemeClr val="tx1"/>
            </a:solidFill>
            <a:round/>
            <a:headEnd/>
            <a:tailEnd/>
          </a:ln>
        </p:spPr>
        <p:txBody>
          <a:bodyPr/>
          <a:lstStyle/>
          <a:p>
            <a:endParaRPr lang="it-IT"/>
          </a:p>
        </p:txBody>
      </p:sp>
      <p:sp>
        <p:nvSpPr>
          <p:cNvPr id="94223" name="CasellaDiTesto 24"/>
          <p:cNvSpPr txBox="1">
            <a:spLocks noChangeArrowheads="1"/>
          </p:cNvSpPr>
          <p:nvPr/>
        </p:nvSpPr>
        <p:spPr bwMode="auto">
          <a:xfrm>
            <a:off x="3352800" y="1295400"/>
            <a:ext cx="11763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0000"/>
                </a:solidFill>
              </a:rPr>
              <a:t>BELLA</a:t>
            </a:r>
          </a:p>
        </p:txBody>
      </p:sp>
      <p:sp>
        <p:nvSpPr>
          <p:cNvPr id="94224" name="CasellaDiTesto 25"/>
          <p:cNvSpPr txBox="1">
            <a:spLocks noChangeArrowheads="1"/>
          </p:cNvSpPr>
          <p:nvPr/>
        </p:nvSpPr>
        <p:spPr bwMode="auto">
          <a:xfrm>
            <a:off x="9880600" y="5346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graphicFrame>
        <p:nvGraphicFramePr>
          <p:cNvPr id="94226" name="Object 2"/>
          <p:cNvGraphicFramePr>
            <a:graphicFrameLocks noChangeAspect="1"/>
          </p:cNvGraphicFramePr>
          <p:nvPr/>
        </p:nvGraphicFramePr>
        <p:xfrm>
          <a:off x="1295400" y="2362200"/>
          <a:ext cx="2703513" cy="1095375"/>
        </p:xfrm>
        <a:graphic>
          <a:graphicData uri="http://schemas.openxmlformats.org/presentationml/2006/ole">
            <mc:AlternateContent xmlns:mc="http://schemas.openxmlformats.org/markup-compatibility/2006">
              <mc:Choice xmlns:v="urn:schemas-microsoft-com:vml" Requires="v">
                <p:oleObj spid="_x0000_s1586302" name="Equation" r:id="rId5" imgW="1409700" imgH="571500" progId="Equation.3">
                  <p:embed/>
                </p:oleObj>
              </mc:Choice>
              <mc:Fallback>
                <p:oleObj name="Equation" r:id="rId5" imgW="1409700" imgH="571500" progId="Equation.3">
                  <p:embed/>
                  <p:pic>
                    <p:nvPicPr>
                      <p:cNvPr id="94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362200"/>
                        <a:ext cx="2703513"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27" name="Object 3"/>
          <p:cNvGraphicFramePr>
            <a:graphicFrameLocks noChangeAspect="1"/>
          </p:cNvGraphicFramePr>
          <p:nvPr/>
        </p:nvGraphicFramePr>
        <p:xfrm>
          <a:off x="1295400" y="1219200"/>
          <a:ext cx="2057400" cy="938213"/>
        </p:xfrm>
        <a:graphic>
          <a:graphicData uri="http://schemas.openxmlformats.org/presentationml/2006/ole">
            <mc:AlternateContent xmlns:mc="http://schemas.openxmlformats.org/markup-compatibility/2006">
              <mc:Choice xmlns:v="urn:schemas-microsoft-com:vml" Requires="v">
                <p:oleObj spid="_x0000_s1586303" name="Equation" r:id="rId7" imgW="1028700" imgH="469900" progId="Equation.3">
                  <p:embed/>
                </p:oleObj>
              </mc:Choice>
              <mc:Fallback>
                <p:oleObj name="Equation" r:id="rId7" imgW="1028700" imgH="469900" progId="Equation.3">
                  <p:embed/>
                  <p:pic>
                    <p:nvPicPr>
                      <p:cNvPr id="94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19200"/>
                        <a:ext cx="2057400" cy="938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28" name="Ovale 23"/>
          <p:cNvSpPr>
            <a:spLocks noChangeArrowheads="1"/>
          </p:cNvSpPr>
          <p:nvPr/>
        </p:nvSpPr>
        <p:spPr bwMode="auto">
          <a:xfrm rot="1616765">
            <a:off x="3486150" y="703263"/>
            <a:ext cx="862013" cy="457200"/>
          </a:xfrm>
          <a:prstGeom prst="ellipse">
            <a:avLst/>
          </a:prstGeom>
          <a:solidFill>
            <a:schemeClr val="accent1"/>
          </a:solidFill>
          <a:ln w="9525">
            <a:solidFill>
              <a:schemeClr val="tx1"/>
            </a:solidFill>
            <a:round/>
            <a:headEnd/>
            <a:tailEnd/>
          </a:ln>
        </p:spPr>
        <p:txBody>
          <a:bodyPr/>
          <a:lstStyle/>
          <a:p>
            <a:endParaRPr lang="it-IT"/>
          </a:p>
        </p:txBody>
      </p:sp>
      <p:sp>
        <p:nvSpPr>
          <p:cNvPr id="94229" name="CasellaDiTesto 24"/>
          <p:cNvSpPr txBox="1">
            <a:spLocks noChangeArrowheads="1"/>
          </p:cNvSpPr>
          <p:nvPr/>
        </p:nvSpPr>
        <p:spPr bwMode="auto">
          <a:xfrm>
            <a:off x="3581400" y="68580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800000"/>
                </a:solidFill>
              </a:rPr>
              <a:t>ELI</a:t>
            </a:r>
          </a:p>
        </p:txBody>
      </p:sp>
      <p:graphicFrame>
        <p:nvGraphicFramePr>
          <p:cNvPr id="94230" name="Object 4"/>
          <p:cNvGraphicFramePr>
            <a:graphicFrameLocks noChangeAspect="1"/>
          </p:cNvGraphicFramePr>
          <p:nvPr/>
        </p:nvGraphicFramePr>
        <p:xfrm>
          <a:off x="7086600" y="1143000"/>
          <a:ext cx="1414463" cy="646113"/>
        </p:xfrm>
        <a:graphic>
          <a:graphicData uri="http://schemas.openxmlformats.org/presentationml/2006/ole">
            <mc:AlternateContent xmlns:mc="http://schemas.openxmlformats.org/markup-compatibility/2006">
              <mc:Choice xmlns:v="urn:schemas-microsoft-com:vml" Requires="v">
                <p:oleObj spid="_x0000_s1586304" name="Equation" r:id="rId9" imgW="1028700" imgH="469900" progId="Equation.3">
                  <p:embed/>
                </p:oleObj>
              </mc:Choice>
              <mc:Fallback>
                <p:oleObj name="Equation" r:id="rId9" imgW="1028700" imgH="469900" progId="Equation.3">
                  <p:embed/>
                  <p:pic>
                    <p:nvPicPr>
                      <p:cNvPr id="9423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143000"/>
                        <a:ext cx="1414463" cy="646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31" name="Object 5"/>
          <p:cNvGraphicFramePr>
            <a:graphicFrameLocks noChangeAspect="1"/>
          </p:cNvGraphicFramePr>
          <p:nvPr/>
        </p:nvGraphicFramePr>
        <p:xfrm>
          <a:off x="7848600" y="4419600"/>
          <a:ext cx="1165225" cy="349250"/>
        </p:xfrm>
        <a:graphic>
          <a:graphicData uri="http://schemas.openxmlformats.org/presentationml/2006/ole">
            <mc:AlternateContent xmlns:mc="http://schemas.openxmlformats.org/markup-compatibility/2006">
              <mc:Choice xmlns:v="urn:schemas-microsoft-com:vml" Requires="v">
                <p:oleObj spid="_x0000_s1586305" name="Equation" r:id="rId11" imgW="762000" imgH="228600" progId="Equation.3">
                  <p:embed/>
                </p:oleObj>
              </mc:Choice>
              <mc:Fallback>
                <p:oleObj name="Equation" r:id="rId11" imgW="762000" imgH="228600" progId="Equation.3">
                  <p:embed/>
                  <p:pic>
                    <p:nvPicPr>
                      <p:cNvPr id="9423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4419600"/>
                        <a:ext cx="1165225" cy="349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94232" name="Immagine 2" descr="infn-new.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4233" name="Object 6"/>
          <p:cNvGraphicFramePr>
            <a:graphicFrameLocks noChangeAspect="1"/>
          </p:cNvGraphicFramePr>
          <p:nvPr/>
        </p:nvGraphicFramePr>
        <p:xfrm>
          <a:off x="7696200" y="3276600"/>
          <a:ext cx="1414463" cy="646113"/>
        </p:xfrm>
        <a:graphic>
          <a:graphicData uri="http://schemas.openxmlformats.org/presentationml/2006/ole">
            <mc:AlternateContent xmlns:mc="http://schemas.openxmlformats.org/markup-compatibility/2006">
              <mc:Choice xmlns:v="urn:schemas-microsoft-com:vml" Requires="v">
                <p:oleObj spid="_x0000_s1586306" name="Equation" r:id="rId14" imgW="1028700" imgH="469900" progId="Equation.3">
                  <p:embed/>
                </p:oleObj>
              </mc:Choice>
              <mc:Fallback>
                <p:oleObj name="Equation" r:id="rId14" imgW="1028700" imgH="469900" progId="Equation.3">
                  <p:embed/>
                  <p:pic>
                    <p:nvPicPr>
                      <p:cNvPr id="94233"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3276600"/>
                        <a:ext cx="1414463" cy="646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34" name="CasellaDiTesto 10"/>
          <p:cNvSpPr txBox="1">
            <a:spLocks noChangeArrowheads="1"/>
          </p:cNvSpPr>
          <p:nvPr/>
        </p:nvSpPr>
        <p:spPr bwMode="auto">
          <a:xfrm>
            <a:off x="76200" y="4876800"/>
            <a:ext cx="4267200" cy="8302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chemeClr val="accent2"/>
                </a:solidFill>
              </a:rPr>
              <a:t>Outstanding X/</a:t>
            </a:r>
            <a:r>
              <a:rPr lang="it-IT" b="1" i="1">
                <a:solidFill>
                  <a:schemeClr val="accent2"/>
                </a:solidFill>
                <a:latin typeface="Symbol" charset="0"/>
                <a:cs typeface="Symbol" charset="0"/>
              </a:rPr>
              <a:t>g </a:t>
            </a:r>
            <a:r>
              <a:rPr lang="it-IT" b="1" i="1">
                <a:solidFill>
                  <a:schemeClr val="accent2"/>
                </a:solidFill>
                <a:cs typeface="Symbol" charset="0"/>
              </a:rPr>
              <a:t>photon beams</a:t>
            </a:r>
          </a:p>
          <a:p>
            <a:r>
              <a:rPr lang="it-IT" b="1" i="1">
                <a:solidFill>
                  <a:schemeClr val="accent2"/>
                </a:solidFill>
                <a:cs typeface="Symbol" charset="0"/>
              </a:rPr>
              <a:t>for Exotic Colliders</a:t>
            </a:r>
          </a:p>
        </p:txBody>
      </p:sp>
      <p:sp>
        <p:nvSpPr>
          <p:cNvPr id="30"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3901410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Tree>
    <p:extLst>
      <p:ext uri="{BB962C8B-B14F-4D97-AF65-F5344CB8AC3E}">
        <p14:creationId xmlns:p14="http://schemas.microsoft.com/office/powerpoint/2010/main" val="4045451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179512" y="764704"/>
            <a:ext cx="8784976" cy="1483483"/>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 Southern europe Thomson source for Applied Research</a:t>
            </a:r>
          </a:p>
          <a:p>
            <a:pPr eaLnBrk="1" hangingPunct="1">
              <a:lnSpc>
                <a:spcPct val="120000"/>
              </a:lnSpc>
              <a:spcBef>
                <a:spcPct val="20000"/>
              </a:spcBef>
            </a:pPr>
            <a:r>
              <a:rPr lang="en-US" b="1">
                <a:solidFill>
                  <a:srgbClr val="0000FF"/>
                </a:solidFill>
              </a:rPr>
              <a:t>is a good example of research infrastr. based on X-ray beam lines for a regional facility to be built in an developing region/country</a:t>
            </a:r>
          </a:p>
        </p:txBody>
      </p:sp>
      <p:sp>
        <p:nvSpPr>
          <p:cNvPr id="2" name="CasellaDiTesto 1"/>
          <p:cNvSpPr txBox="1"/>
          <p:nvPr/>
        </p:nvSpPr>
        <p:spPr>
          <a:xfrm>
            <a:off x="9943130" y="1616194"/>
            <a:ext cx="184666" cy="461665"/>
          </a:xfrm>
          <a:prstGeom prst="rect">
            <a:avLst/>
          </a:prstGeom>
          <a:noFill/>
        </p:spPr>
        <p:txBody>
          <a:bodyPr wrap="none" rtlCol="0">
            <a:spAutoFit/>
          </a:bodyPr>
          <a:lstStyle/>
          <a:p>
            <a:endParaRPr lang="it-IT"/>
          </a:p>
        </p:txBody>
      </p:sp>
      <p:pic>
        <p:nvPicPr>
          <p:cNvPr id="3" name="Immagine 2" descr="pebapmnalfbmpn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98318"/>
            <a:ext cx="8028384" cy="4615058"/>
          </a:xfrm>
          <a:prstGeom prst="rect">
            <a:avLst/>
          </a:prstGeom>
        </p:spPr>
      </p:pic>
      <p:cxnSp>
        <p:nvCxnSpPr>
          <p:cNvPr id="6" name="Connettore 1 5"/>
          <p:cNvCxnSpPr/>
          <p:nvPr/>
        </p:nvCxnSpPr>
        <p:spPr bwMode="auto">
          <a:xfrm>
            <a:off x="899592" y="6669360"/>
            <a:ext cx="7560840" cy="0"/>
          </a:xfrm>
          <a:prstGeom prst="line">
            <a:avLst/>
          </a:prstGeom>
          <a:solidFill>
            <a:schemeClr val="accent1"/>
          </a:solidFill>
          <a:ln w="38100" cap="flat" cmpd="sng" algn="ctr">
            <a:solidFill>
              <a:srgbClr val="FF0000"/>
            </a:solidFill>
            <a:prstDash val="solid"/>
            <a:round/>
            <a:headEnd type="arrow" w="med" len="med"/>
            <a:tailEnd type="arrow" w="med" len="med"/>
          </a:ln>
          <a:effectLst/>
        </p:spPr>
      </p:cxnSp>
      <p:sp>
        <p:nvSpPr>
          <p:cNvPr id="8" name="CasellaDiTesto 7"/>
          <p:cNvSpPr txBox="1"/>
          <p:nvPr/>
        </p:nvSpPr>
        <p:spPr>
          <a:xfrm>
            <a:off x="1331640" y="6237312"/>
            <a:ext cx="808785" cy="461665"/>
          </a:xfrm>
          <a:prstGeom prst="rect">
            <a:avLst/>
          </a:prstGeom>
          <a:noFill/>
        </p:spPr>
        <p:txBody>
          <a:bodyPr wrap="none" rtlCol="0">
            <a:spAutoFit/>
          </a:bodyPr>
          <a:lstStyle/>
          <a:p>
            <a:r>
              <a:rPr lang="it-IT"/>
              <a:t>10 m</a:t>
            </a:r>
          </a:p>
        </p:txBody>
      </p:sp>
    </p:spTree>
    <p:extLst>
      <p:ext uri="{BB962C8B-B14F-4D97-AF65-F5344CB8AC3E}">
        <p14:creationId xmlns:p14="http://schemas.microsoft.com/office/powerpoint/2010/main" val="1903841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descr="ezio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514800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3250487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descr="ezio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704354"/>
            <a:ext cx="8369046" cy="582099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317357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electron-photon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
        <p:nvSpPr>
          <p:cNvPr id="2" name="Date Placeholder 1">
            <a:extLst>
              <a:ext uri="{FF2B5EF4-FFF2-40B4-BE49-F238E27FC236}">
                <a16:creationId xmlns:a16="http://schemas.microsoft.com/office/drawing/2014/main" id="{47A86042-779F-084C-B84F-ABF339D69757}"/>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
        <p:nvSpPr>
          <p:cNvPr id="3" name="TextBox 2">
            <a:extLst>
              <a:ext uri="{FF2B5EF4-FFF2-40B4-BE49-F238E27FC236}">
                <a16:creationId xmlns:a16="http://schemas.microsoft.com/office/drawing/2014/main" id="{11FDD40D-259F-8A42-81CC-0D0CB2E9C539}"/>
              </a:ext>
            </a:extLst>
          </p:cNvPr>
          <p:cNvSpPr txBox="1"/>
          <p:nvPr/>
        </p:nvSpPr>
        <p:spPr>
          <a:xfrm>
            <a:off x="5665985" y="1142571"/>
            <a:ext cx="3281668" cy="646331"/>
          </a:xfrm>
          <a:prstGeom prst="rect">
            <a:avLst/>
          </a:prstGeom>
          <a:noFill/>
        </p:spPr>
        <p:txBody>
          <a:bodyPr wrap="none" rtlCol="0">
            <a:spAutoFit/>
          </a:bodyPr>
          <a:lstStyle/>
          <a:p>
            <a:r>
              <a:rPr lang="it-IT" sz="1800"/>
              <a:t>w/o laser recirculator 5.10</a:t>
            </a:r>
            <a:r>
              <a:rPr lang="it-IT" sz="1800" baseline="30000"/>
              <a:t>10</a:t>
            </a:r>
            <a:r>
              <a:rPr lang="it-IT" sz="1800"/>
              <a:t> ph/s</a:t>
            </a:r>
          </a:p>
          <a:p>
            <a:r>
              <a:rPr lang="it-IT" sz="1800"/>
              <a:t>w laser recirculator 10</a:t>
            </a:r>
            <a:r>
              <a:rPr lang="it-IT" sz="1800" baseline="30000"/>
              <a:t>12</a:t>
            </a:r>
            <a:r>
              <a:rPr lang="it-IT" sz="1800"/>
              <a:t> ph/s</a:t>
            </a:r>
          </a:p>
        </p:txBody>
      </p:sp>
      <p:sp>
        <p:nvSpPr>
          <p:cNvPr id="11" name="TextBox 10">
            <a:extLst>
              <a:ext uri="{FF2B5EF4-FFF2-40B4-BE49-F238E27FC236}">
                <a16:creationId xmlns:a16="http://schemas.microsoft.com/office/drawing/2014/main" id="{3B0B7627-C742-3345-8CF1-1816CE94929A}"/>
              </a:ext>
            </a:extLst>
          </p:cNvPr>
          <p:cNvSpPr txBox="1"/>
          <p:nvPr/>
        </p:nvSpPr>
        <p:spPr>
          <a:xfrm>
            <a:off x="2144705" y="5243526"/>
            <a:ext cx="1903278" cy="923330"/>
          </a:xfrm>
          <a:prstGeom prst="rect">
            <a:avLst/>
          </a:prstGeom>
          <a:noFill/>
        </p:spPr>
        <p:txBody>
          <a:bodyPr wrap="none" rtlCol="0">
            <a:spAutoFit/>
          </a:bodyPr>
          <a:lstStyle/>
          <a:p>
            <a:r>
              <a:rPr lang="it-IT" sz="1800"/>
              <a:t>up to 10</a:t>
            </a:r>
            <a:r>
              <a:rPr lang="it-IT" sz="1800" baseline="30000"/>
              <a:t>12</a:t>
            </a:r>
            <a:r>
              <a:rPr lang="it-IT" sz="1800"/>
              <a:t> ph/s</a:t>
            </a:r>
          </a:p>
          <a:p>
            <a:r>
              <a:rPr lang="it-IT" sz="1800"/>
              <a:t>with MW-class FP</a:t>
            </a:r>
          </a:p>
          <a:p>
            <a:r>
              <a:rPr lang="it-IT" sz="1800"/>
              <a:t>optical cavities</a:t>
            </a:r>
          </a:p>
        </p:txBody>
      </p:sp>
    </p:spTree>
    <p:extLst>
      <p:ext uri="{BB962C8B-B14F-4D97-AF65-F5344CB8AC3E}">
        <p14:creationId xmlns:p14="http://schemas.microsoft.com/office/powerpoint/2010/main" val="1540760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descr="ezio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194"/>
            <a:ext cx="9144000" cy="5249126"/>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988044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8788400" cy="502920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520737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descr="ezio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50151"/>
            <a:ext cx="8613619" cy="5847201"/>
          </a:xfrm>
          <a:prstGeom prst="rect">
            <a:avLst/>
          </a:prstGeom>
        </p:spPr>
      </p:pic>
      <p:sp>
        <p:nvSpPr>
          <p:cNvPr id="5" name="Rettangolo 4"/>
          <p:cNvSpPr/>
          <p:nvPr/>
        </p:nvSpPr>
        <p:spPr>
          <a:xfrm>
            <a:off x="467544" y="1052736"/>
            <a:ext cx="3960440" cy="523220"/>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Hangar and Bunker</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Tree>
    <p:extLst>
      <p:ext uri="{BB962C8B-B14F-4D97-AF65-F5344CB8AC3E}">
        <p14:creationId xmlns:p14="http://schemas.microsoft.com/office/powerpoint/2010/main" val="3157673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6"/>
          <p:cNvSpPr>
            <a:spLocks noChangeShapeType="1"/>
          </p:cNvSpPr>
          <p:nvPr/>
        </p:nvSpPr>
        <p:spPr bwMode="auto">
          <a:xfrm>
            <a:off x="251519" y="551704"/>
            <a:ext cx="8569752" cy="35320"/>
          </a:xfrm>
          <a:prstGeom prst="line">
            <a:avLst/>
          </a:prstGeom>
          <a:noFill/>
          <a:ln w="38100">
            <a:solidFill>
              <a:schemeClr val="tx1"/>
            </a:solidFill>
            <a:round/>
            <a:headEnd/>
            <a:tailEnd/>
          </a:ln>
        </p:spPr>
        <p:txBody>
          <a:bodyPr/>
          <a:lstStyle/>
          <a:p>
            <a:pPr fontAlgn="auto">
              <a:spcBef>
                <a:spcPts val="0"/>
              </a:spcBef>
              <a:spcAft>
                <a:spcPts val="0"/>
              </a:spcAft>
              <a:defRPr/>
            </a:pPr>
            <a:endParaRPr lang="it-IT" sz="1400" kern="0">
              <a:solidFill>
                <a:sysClr val="windowText" lastClr="000000"/>
              </a:solidFill>
            </a:endParaRPr>
          </a:p>
        </p:txBody>
      </p:sp>
      <p:sp>
        <p:nvSpPr>
          <p:cNvPr id="5" name="Rectangle 4"/>
          <p:cNvSpPr/>
          <p:nvPr/>
        </p:nvSpPr>
        <p:spPr>
          <a:xfrm>
            <a:off x="160749" y="90039"/>
            <a:ext cx="8848779" cy="461665"/>
          </a:xfrm>
          <a:prstGeom prst="rect">
            <a:avLst/>
          </a:prstGeom>
        </p:spPr>
        <p:txBody>
          <a:bodyPr wrap="square">
            <a:spAutoFit/>
          </a:bodyPr>
          <a:lstStyle/>
          <a:p>
            <a:r>
              <a:rPr lang="it-IT" sz="2400" dirty="0"/>
              <a:t>Stato Bunker STAR a Gennaio 2016</a:t>
            </a:r>
            <a:endParaRPr lang="en-US" sz="2400" dirty="0">
              <a:solidFill>
                <a:srgbClr val="C600C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82" y="836340"/>
            <a:ext cx="8460989" cy="5640659"/>
          </a:xfrm>
          <a:prstGeom prst="rect">
            <a:avLst/>
          </a:prstGeom>
        </p:spPr>
      </p:pic>
      <p:sp>
        <p:nvSpPr>
          <p:cNvPr id="2" name="Date Placeholder 1">
            <a:extLst>
              <a:ext uri="{FF2B5EF4-FFF2-40B4-BE49-F238E27FC236}">
                <a16:creationId xmlns:a16="http://schemas.microsoft.com/office/drawing/2014/main" id="{538A3382-2DD9-D14A-9CA5-CE3CD7F8051D}"/>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3742814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4" name="Rectangle 3"/>
          <p:cNvSpPr/>
          <p:nvPr/>
        </p:nvSpPr>
        <p:spPr>
          <a:xfrm>
            <a:off x="160749" y="90039"/>
            <a:ext cx="8848779" cy="461665"/>
          </a:xfrm>
          <a:prstGeom prst="rect">
            <a:avLst/>
          </a:prstGeom>
        </p:spPr>
        <p:txBody>
          <a:bodyPr wrap="square">
            <a:spAutoFit/>
          </a:bodyPr>
          <a:lstStyle/>
          <a:p>
            <a:r>
              <a:rPr lang="it-IT" sz="2400" dirty="0"/>
              <a:t>Stato Bunker STAR a fine Maggio 2017</a:t>
            </a:r>
            <a:endParaRPr lang="en-US" sz="2400" dirty="0">
              <a:solidFill>
                <a:srgbClr val="C600C6"/>
              </a:solidFill>
            </a:endParaRPr>
          </a:p>
        </p:txBody>
      </p:sp>
      <p:sp>
        <p:nvSpPr>
          <p:cNvPr id="2" name="Date Placeholder 1">
            <a:extLst>
              <a:ext uri="{FF2B5EF4-FFF2-40B4-BE49-F238E27FC236}">
                <a16:creationId xmlns:a16="http://schemas.microsoft.com/office/drawing/2014/main" id="{F1ABF7AC-74A8-9746-8C33-D83F536B206C}"/>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2660798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4FF296D6-31E0-BA48-B282-6B52587E35B2}"/>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130058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8C47A20D-1D94-824A-992D-727A41E7BCA7}"/>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219541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99ADDB7E-84DE-E746-A444-7766D6F27426}"/>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77300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447BE546-156E-6043-A0DE-4D8892461AC8}"/>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1417180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340768"/>
            <a:ext cx="6858000" cy="5143500"/>
          </a:xfrm>
          <a:prstGeom prst="rect">
            <a:avLst/>
          </a:prstGeom>
        </p:spPr>
      </p:pic>
      <p:sp>
        <p:nvSpPr>
          <p:cNvPr id="3" name="Rectangle 2"/>
          <p:cNvSpPr/>
          <p:nvPr/>
        </p:nvSpPr>
        <p:spPr>
          <a:xfrm>
            <a:off x="1403648" y="188640"/>
            <a:ext cx="6552728" cy="830997"/>
          </a:xfrm>
          <a:prstGeom prst="rect">
            <a:avLst/>
          </a:prstGeom>
        </p:spPr>
        <p:txBody>
          <a:bodyPr wrap="square">
            <a:spAutoFit/>
          </a:bodyPr>
          <a:lstStyle/>
          <a:p>
            <a:r>
              <a:rPr lang="en-US" b="1">
                <a:solidFill>
                  <a:srgbClr val="008000"/>
                </a:solidFill>
              </a:rPr>
              <a:t>Commissioning will start soon - first beams expected within end of 2019</a:t>
            </a:r>
          </a:p>
        </p:txBody>
      </p:sp>
      <p:sp>
        <p:nvSpPr>
          <p:cNvPr id="4" name="Date Placeholder 3">
            <a:extLst>
              <a:ext uri="{FF2B5EF4-FFF2-40B4-BE49-F238E27FC236}">
                <a16:creationId xmlns:a16="http://schemas.microsoft.com/office/drawing/2014/main" id="{76CF9E8D-61AD-574B-B85D-09089E58DCDE}"/>
              </a:ext>
            </a:extLst>
          </p:cNvPr>
          <p:cNvSpPr>
            <a:spLocks noGrp="1"/>
          </p:cNvSpPr>
          <p:nvPr>
            <p:ph type="dt" sz="half" idx="10"/>
          </p:nvPr>
        </p:nvSpPr>
        <p:spPr/>
        <p:txBody>
          <a:bodyPr/>
          <a:lstStyle/>
          <a:p>
            <a:pPr>
              <a:defRPr/>
            </a:pPr>
            <a:r>
              <a:rPr lang="it-IT"/>
              <a:t>Aperitivo Scientifico, Dip. di Fisica e Astronomia, Università di Bologna, 07/06/2019</a:t>
            </a:r>
            <a:endParaRPr lang="en-US"/>
          </a:p>
        </p:txBody>
      </p:sp>
    </p:spTree>
    <p:extLst>
      <p:ext uri="{BB962C8B-B14F-4D97-AF65-F5344CB8AC3E}">
        <p14:creationId xmlns:p14="http://schemas.microsoft.com/office/powerpoint/2010/main" val="412420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307"/>
            <a:ext cx="9144000" cy="5336021"/>
          </a:xfrm>
          <a:prstGeom prst="rect">
            <a:avLst/>
          </a:prstGeom>
        </p:spPr>
      </p:pic>
      <p:pic>
        <p:nvPicPr>
          <p:cNvPr id="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sp>
        <p:nvSpPr>
          <p:cNvPr id="6" name="Rettangolo 6"/>
          <p:cNvSpPr/>
          <p:nvPr/>
        </p:nvSpPr>
        <p:spPr>
          <a:xfrm>
            <a:off x="1547970" y="116632"/>
            <a:ext cx="5184576" cy="978729"/>
          </a:xfrm>
          <a:prstGeom prst="rect">
            <a:avLst/>
          </a:prstGeom>
        </p:spPr>
        <p:txBody>
          <a:bodyPr wrap="square">
            <a:spAutoFit/>
          </a:bodyPr>
          <a:lstStyle/>
          <a:p>
            <a:pPr eaLnBrk="1" hangingPunct="1">
              <a:lnSpc>
                <a:spcPct val="120000"/>
              </a:lnSpc>
              <a:spcBef>
                <a:spcPct val="20000"/>
              </a:spcBef>
            </a:pPr>
            <a:r>
              <a:rPr lang="en-US" b="1">
                <a:solidFill>
                  <a:srgbClr val="0000FF"/>
                </a:solidFill>
              </a:rPr>
              <a:t>MariX/BriXS Program at Universita’ degli Studi di Milano and INFN</a:t>
            </a:r>
          </a:p>
        </p:txBody>
      </p:sp>
      <p:sp>
        <p:nvSpPr>
          <p:cNvPr id="7" name="Text Box 6"/>
          <p:cNvSpPr txBox="1">
            <a:spLocks noChangeArrowheads="1"/>
          </p:cNvSpPr>
          <p:nvPr/>
        </p:nvSpPr>
        <p:spPr bwMode="auto">
          <a:xfrm>
            <a:off x="7038707" y="6488113"/>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
        <p:nvSpPr>
          <p:cNvPr id="8" name="TextBox 7">
            <a:extLst>
              <a:ext uri="{FF2B5EF4-FFF2-40B4-BE49-F238E27FC236}">
                <a16:creationId xmlns:a16="http://schemas.microsoft.com/office/drawing/2014/main" id="{EA90B8B0-842A-204E-B027-D3FBC72831CD}"/>
              </a:ext>
            </a:extLst>
          </p:cNvPr>
          <p:cNvSpPr txBox="1"/>
          <p:nvPr/>
        </p:nvSpPr>
        <p:spPr>
          <a:xfrm>
            <a:off x="6675378" y="772195"/>
            <a:ext cx="2275175" cy="646331"/>
          </a:xfrm>
          <a:prstGeom prst="rect">
            <a:avLst/>
          </a:prstGeom>
          <a:noFill/>
        </p:spPr>
        <p:txBody>
          <a:bodyPr wrap="none" rtlCol="0">
            <a:spAutoFit/>
          </a:bodyPr>
          <a:lstStyle/>
          <a:p>
            <a:r>
              <a:rPr lang="it-IT" sz="1800"/>
              <a:t>10</a:t>
            </a:r>
            <a:r>
              <a:rPr lang="it-IT" sz="1800" baseline="30000"/>
              <a:t>13</a:t>
            </a:r>
            <a:r>
              <a:rPr lang="it-IT" sz="1800"/>
              <a:t> - 10</a:t>
            </a:r>
            <a:r>
              <a:rPr lang="it-IT" sz="1800" baseline="30000"/>
              <a:t>14</a:t>
            </a:r>
            <a:r>
              <a:rPr lang="it-IT" sz="1800"/>
              <a:t>  ph/s</a:t>
            </a:r>
          </a:p>
          <a:p>
            <a:r>
              <a:rPr lang="it-IT" sz="1800"/>
              <a:t>with 100 mA e</a:t>
            </a:r>
            <a:r>
              <a:rPr lang="it-IT" sz="1800" baseline="30000"/>
              <a:t>-</a:t>
            </a:r>
            <a:r>
              <a:rPr lang="it-IT" sz="1800"/>
              <a:t> beams</a:t>
            </a:r>
          </a:p>
        </p:txBody>
      </p:sp>
    </p:spTree>
    <p:extLst>
      <p:ext uri="{BB962C8B-B14F-4D97-AF65-F5344CB8AC3E}">
        <p14:creationId xmlns:p14="http://schemas.microsoft.com/office/powerpoint/2010/main" val="165766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AFD964D-9128-AD4D-9189-172800C06562}"/>
              </a:ext>
            </a:extLst>
          </p:cNvPr>
          <p:cNvPicPr>
            <a:picLocks noChangeAspect="1"/>
          </p:cNvPicPr>
          <p:nvPr/>
        </p:nvPicPr>
        <p:blipFill>
          <a:blip r:embed="rId3"/>
          <a:stretch>
            <a:fillRect/>
          </a:stretch>
        </p:blipFill>
        <p:spPr>
          <a:xfrm>
            <a:off x="611560" y="692696"/>
            <a:ext cx="8139766" cy="5585668"/>
          </a:xfrm>
          <a:prstGeom prst="rect">
            <a:avLst/>
          </a:prstGeom>
        </p:spPr>
      </p:pic>
    </p:spTree>
    <p:extLst>
      <p:ext uri="{BB962C8B-B14F-4D97-AF65-F5344CB8AC3E}">
        <p14:creationId xmlns:p14="http://schemas.microsoft.com/office/powerpoint/2010/main" val="3763656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Aperitivo Scientifico, Dip. di Fisica e Astronomia, Università di Bologna, 07/06/2019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24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F454943B-3EC0-9A48-A550-BF6EFACEBAE8}"/>
              </a:ext>
            </a:extLst>
          </p:cNvPr>
          <p:cNvSpPr txBox="1"/>
          <p:nvPr/>
        </p:nvSpPr>
        <p:spPr>
          <a:xfrm>
            <a:off x="5867400" y="2286000"/>
            <a:ext cx="3246402" cy="369332"/>
          </a:xfrm>
          <a:prstGeom prst="rect">
            <a:avLst/>
          </a:prstGeom>
          <a:solidFill>
            <a:srgbClr val="92D050"/>
          </a:solidFill>
        </p:spPr>
        <p:txBody>
          <a:bodyPr wrap="none" rtlCol="0">
            <a:spAutoFit/>
          </a:bodyPr>
          <a:lstStyle/>
          <a:p>
            <a:r>
              <a:rPr lang="it-IT" sz="1800">
                <a:latin typeface="Casual" pitchFamily="2" charset="77"/>
              </a:rPr>
              <a:t>After 1 year of hard work...</a:t>
            </a:r>
          </a:p>
        </p:txBody>
      </p:sp>
      <p:pic>
        <p:nvPicPr>
          <p:cNvPr id="5" name="Picture 4">
            <a:extLst>
              <a:ext uri="{FF2B5EF4-FFF2-40B4-BE49-F238E27FC236}">
                <a16:creationId xmlns:a16="http://schemas.microsoft.com/office/drawing/2014/main" id="{1C72546F-FDB0-2F4C-B152-D4A886184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0"/>
            <a:ext cx="4849346" cy="6858000"/>
          </a:xfrm>
          <a:prstGeom prst="rect">
            <a:avLst/>
          </a:prstGeom>
        </p:spPr>
      </p:pic>
      <p:sp>
        <p:nvSpPr>
          <p:cNvPr id="8" name="TextBox 7">
            <a:extLst>
              <a:ext uri="{FF2B5EF4-FFF2-40B4-BE49-F238E27FC236}">
                <a16:creationId xmlns:a16="http://schemas.microsoft.com/office/drawing/2014/main" id="{11D2248B-0C9A-DA44-8788-9B989463FCA3}"/>
              </a:ext>
            </a:extLst>
          </p:cNvPr>
          <p:cNvSpPr txBox="1"/>
          <p:nvPr/>
        </p:nvSpPr>
        <p:spPr>
          <a:xfrm>
            <a:off x="5867400" y="3238500"/>
            <a:ext cx="3140603" cy="1200329"/>
          </a:xfrm>
          <a:prstGeom prst="rect">
            <a:avLst/>
          </a:prstGeom>
          <a:solidFill>
            <a:srgbClr val="92D050"/>
          </a:solidFill>
        </p:spPr>
        <p:txBody>
          <a:bodyPr wrap="none" rtlCol="0">
            <a:spAutoFit/>
          </a:bodyPr>
          <a:lstStyle/>
          <a:p>
            <a:r>
              <a:rPr lang="it-IT" sz="1800">
                <a:latin typeface="Casual" pitchFamily="2" charset="77"/>
              </a:rPr>
              <a:t>CDR has been published and</a:t>
            </a:r>
          </a:p>
          <a:p>
            <a:r>
              <a:rPr lang="it-IT" sz="1800">
                <a:latin typeface="Casual" pitchFamily="2" charset="77"/>
              </a:rPr>
              <a:t>available for download at</a:t>
            </a:r>
          </a:p>
          <a:p>
            <a:endParaRPr lang="it-IT" sz="1800">
              <a:latin typeface="Casual" pitchFamily="2" charset="77"/>
            </a:endParaRPr>
          </a:p>
          <a:p>
            <a:pPr algn="ctr"/>
            <a:r>
              <a:rPr lang="it-IT" sz="1800">
                <a:latin typeface="Casual" pitchFamily="2" charset="77"/>
              </a:rPr>
              <a:t>www.marix.eu</a:t>
            </a:r>
          </a:p>
        </p:txBody>
      </p:sp>
      <p:pic>
        <p:nvPicPr>
          <p:cNvPr id="9" name="Picture 8">
            <a:extLst>
              <a:ext uri="{FF2B5EF4-FFF2-40B4-BE49-F238E27FC236}">
                <a16:creationId xmlns:a16="http://schemas.microsoft.com/office/drawing/2014/main" id="{B7C6D7F5-FF60-4A4D-843B-A1A1EA9AD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spTree>
    <p:extLst>
      <p:ext uri="{BB962C8B-B14F-4D97-AF65-F5344CB8AC3E}">
        <p14:creationId xmlns:p14="http://schemas.microsoft.com/office/powerpoint/2010/main" val="116648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a:extLst>
              <a:ext uri="{FF2B5EF4-FFF2-40B4-BE49-F238E27FC236}">
                <a16:creationId xmlns:a16="http://schemas.microsoft.com/office/drawing/2014/main" id="{8CF4C5FB-ABA4-B14D-A342-AF5B3E738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901913"/>
            <a:ext cx="8686800" cy="5651287"/>
          </a:xfrm>
          <a:prstGeom prst="rect">
            <a:avLst/>
          </a:prstGeom>
        </p:spPr>
      </p:pic>
    </p:spTree>
    <p:extLst>
      <p:ext uri="{BB962C8B-B14F-4D97-AF65-F5344CB8AC3E}">
        <p14:creationId xmlns:p14="http://schemas.microsoft.com/office/powerpoint/2010/main" val="329596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1524000" cy="486475"/>
          </a:xfrm>
          <a:prstGeom prst="rect">
            <a:avLst/>
          </a:prstGeom>
        </p:spPr>
      </p:pic>
      <p:pic>
        <p:nvPicPr>
          <p:cNvPr id="4" name="Picture 3">
            <a:extLst>
              <a:ext uri="{FF2B5EF4-FFF2-40B4-BE49-F238E27FC236}">
                <a16:creationId xmlns:a16="http://schemas.microsoft.com/office/drawing/2014/main" id="{8D5A8331-DC58-C44F-BDDE-C8A72E46D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05" y="0"/>
            <a:ext cx="6703695" cy="6858000"/>
          </a:xfrm>
          <a:prstGeom prst="rect">
            <a:avLst/>
          </a:prstGeom>
        </p:spPr>
      </p:pic>
      <p:sp>
        <p:nvSpPr>
          <p:cNvPr id="8" name="TextBox 7">
            <a:extLst>
              <a:ext uri="{FF2B5EF4-FFF2-40B4-BE49-F238E27FC236}">
                <a16:creationId xmlns:a16="http://schemas.microsoft.com/office/drawing/2014/main" id="{51B740E7-1588-AC4F-BCEA-17FCB194147B}"/>
              </a:ext>
            </a:extLst>
          </p:cNvPr>
          <p:cNvSpPr txBox="1"/>
          <p:nvPr/>
        </p:nvSpPr>
        <p:spPr>
          <a:xfrm>
            <a:off x="6629400" y="3581400"/>
            <a:ext cx="2231701" cy="646331"/>
          </a:xfrm>
          <a:prstGeom prst="rect">
            <a:avLst/>
          </a:prstGeom>
          <a:solidFill>
            <a:srgbClr val="92D050"/>
          </a:solidFill>
        </p:spPr>
        <p:txBody>
          <a:bodyPr wrap="none" rtlCol="0">
            <a:spAutoFit/>
          </a:bodyPr>
          <a:lstStyle/>
          <a:p>
            <a:pPr algn="ctr"/>
            <a:r>
              <a:rPr lang="it-IT" sz="1800">
                <a:latin typeface="Casual" pitchFamily="2" charset="77"/>
              </a:rPr>
              <a:t>Executive Summary</a:t>
            </a:r>
          </a:p>
          <a:p>
            <a:pPr algn="ctr"/>
            <a:r>
              <a:rPr lang="it-IT" sz="1800">
                <a:latin typeface="Casual" pitchFamily="2" charset="77"/>
              </a:rPr>
              <a:t>published on NIM-A</a:t>
            </a:r>
          </a:p>
        </p:txBody>
      </p:sp>
    </p:spTree>
    <p:extLst>
      <p:ext uri="{BB962C8B-B14F-4D97-AF65-F5344CB8AC3E}">
        <p14:creationId xmlns:p14="http://schemas.microsoft.com/office/powerpoint/2010/main" val="3324045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1.1|7|3|6.4|1.2|4.9"/>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7292</TotalTime>
  <Words>2282</Words>
  <Application>Microsoft Macintosh PowerPoint</Application>
  <PresentationFormat>On-screen Show (4:3)</PresentationFormat>
  <Paragraphs>321</Paragraphs>
  <Slides>61</Slides>
  <Notes>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75" baseType="lpstr">
      <vt:lpstr>Arial</vt:lpstr>
      <vt:lpstr>Cambria Math</vt:lpstr>
      <vt:lpstr>Casual</vt:lpstr>
      <vt:lpstr>Comic Sans MS</vt:lpstr>
      <vt:lpstr>Helvetica</vt:lpstr>
      <vt:lpstr>Lucida Sans Unicode</vt:lpstr>
      <vt:lpstr>Symbol</vt:lpstr>
      <vt:lpstr>Tahoma</vt:lpstr>
      <vt:lpstr>Times</vt:lpstr>
      <vt:lpstr>Times New Roman</vt:lpstr>
      <vt:lpstr>Blank Presentation</vt:lpstr>
      <vt:lpstr>Equation</vt:lpstr>
      <vt:lpstr>Documento</vt:lpstr>
      <vt:lpstr>Acrobat Document</vt:lpstr>
      <vt:lpstr>Proposal of a compact Inverse Compton X-ray Source for advanced radiological imaging</vt:lpstr>
      <vt:lpstr>Inverse Compton Sources, Overview, Theory, Main Technological Challenges – Photonic Colliders</vt:lpstr>
      <vt:lpstr>PowerPoint Presentation</vt:lpstr>
      <vt:lpstr>Existing and planned Thomson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3rd-4th Generation Light Sources</vt:lpstr>
      <vt:lpstr>PowerPoint Presentation</vt:lpstr>
      <vt:lpstr>PowerPoint Presentation</vt:lpstr>
      <vt:lpstr>PowerPoint Presentation</vt:lpstr>
      <vt:lpstr>Quantum Model: a look at what happens in the Center of Mass reference system (kinematics)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Advancing Thomson X Ray Sources for Bio/Medical Imaging Applications and Matter Science</vt:lpstr>
      <vt:lpstr>PowerPoint Presentation</vt:lpstr>
      <vt:lpstr>Optical system: laser beam circulator (LBC) for J-class psec laser pulses focused down to mm spot sizes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Luca Serafini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Italian Program SPARC&amp;PLASMONX for Advanced Beam Physics at INFN-LNF, with High Brightness e- Beams and High Intensity Laser Beams</dc:title>
  <cp:lastModifiedBy>Luca Serafini</cp:lastModifiedBy>
  <cp:revision>2331</cp:revision>
  <dcterms:created xsi:type="dcterms:W3CDTF">2015-07-08T16:12:50Z</dcterms:created>
  <dcterms:modified xsi:type="dcterms:W3CDTF">2019-06-07T19:17:34Z</dcterms:modified>
</cp:coreProperties>
</file>