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59" r:id="rId2"/>
    <p:sldId id="2551" r:id="rId3"/>
    <p:sldId id="2529" r:id="rId4"/>
    <p:sldId id="2546" r:id="rId5"/>
    <p:sldId id="2533" r:id="rId6"/>
    <p:sldId id="2472" r:id="rId7"/>
    <p:sldId id="2547" r:id="rId8"/>
    <p:sldId id="2564" r:id="rId9"/>
    <p:sldId id="2483" r:id="rId10"/>
    <p:sldId id="2566" r:id="rId11"/>
    <p:sldId id="2553" r:id="rId12"/>
    <p:sldId id="2541" r:id="rId13"/>
    <p:sldId id="2549" r:id="rId14"/>
    <p:sldId id="2528" r:id="rId15"/>
    <p:sldId id="2555" r:id="rId16"/>
    <p:sldId id="2517" r:id="rId17"/>
    <p:sldId id="25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D00"/>
    <a:srgbClr val="0F2CB5"/>
    <a:srgbClr val="36AD36"/>
    <a:srgbClr val="ED5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32"/>
    <p:restoredTop sz="86427"/>
  </p:normalViewPr>
  <p:slideViewPr>
    <p:cSldViewPr snapToGrid="0" snapToObjects="1">
      <p:cViewPr>
        <p:scale>
          <a:sx n="169" d="100"/>
          <a:sy n="169" d="100"/>
        </p:scale>
        <p:origin x="-3656" y="-1216"/>
      </p:cViewPr>
      <p:guideLst>
        <p:guide orient="horz" pos="2160"/>
        <p:guide pos="36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15C31-F05F-B84D-B168-E91501E8C5AF}" type="datetimeFigureOut">
              <a:rPr lang="en-US" smtClean="0"/>
              <a:t>6/5/19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3014D-A655-3D42-8444-4A7D4960E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73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3014D-A655-3D42-8444-4A7D4960E8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63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C7B3D-380B-E746-885D-D56EBD1ED4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24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C7B3D-380B-E746-885D-D56EBD1ED4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04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4885E-F45D-C348-A938-78422CB20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EF9054-2F50-484C-B413-B9AA28C3A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D146A-4848-2740-9E16-94A46BEDC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3B7F1-B4C0-A846-8383-7EDD04011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8EAF1-86F8-3A42-BC7A-7BDB89485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34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757B3-E132-CA4F-BE08-94E65B61E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A9EBB-3ED9-9D42-B1F3-FB368CB9D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75C8D-A2F7-FA4C-A9F4-90145672A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0678A-3255-D54C-830C-20A50C41B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69517-E7E8-5B4D-9EB5-FF17F4055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2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82341-47F4-DD4A-9D74-81727444E8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EB2FE4-D663-5C44-9225-61401ABB4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E4457-6E07-3547-B813-165A27B7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43FE-DE73-E74B-B9AC-C11B7D5E4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5CA23-82C0-9142-BAD4-2BC05C874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05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D73C9-A503-D94E-B440-43FD1AC2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29C34-11C2-774E-A3DA-46771975C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0F8BB-0B4F-C147-BCF4-1AB94AF32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542FA-8CD8-AD4D-9436-D0D918FCA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3B3E3-EF9B-6347-A736-C4A6B9959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DF56C-359C-1A47-9F03-52FA48F6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26C24-336E-4443-8056-F286D31E5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AD4DB-A612-5E4E-BAE0-0EC6D00C4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AAC15-61CF-3A4A-B72F-6A469C415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C7A40-5958-C047-8FA0-6D035C5C3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3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26FE6-9C38-7D49-ADBC-24947C8AF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8627A-2690-EE49-ADA8-7862B6AE1F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BF8A79-E43B-CE4E-91AE-9778D9FD7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BD071-8C47-E147-AD65-48FC50010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6587DE-7850-844D-9F44-9BE2C0803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4D2BD-4F7B-914D-9B89-CD9099A42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200BE-A934-B948-9733-C3E0F4D63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0AEBF-03CA-0D42-AD09-4CE8C5793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1A53DE-5BC8-904A-9923-DD1784ABB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2B7C2-16BB-A34B-99A9-4FC656B4B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BDA18-8374-2F4A-903D-CACA838DBE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210EAD-FE89-A649-99CE-DB2B5CF7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89E85E-5BBA-2345-B4F3-88CDA82BE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643255-9B4A-3940-9D24-DCE9B9403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31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66E33-10EF-3642-894D-3849723F1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B46CD1-7250-4345-922D-AEDB9DA4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ABF0A-B4F8-2948-B6DF-4B99D61C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8C82B-78F3-1C4E-BD4D-78015ABCC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06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9B373B-F129-DF44-BC40-C704F00C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D70D40-98E8-F74F-B0F6-588159CB2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1A78E-1D3C-F140-AB59-BE30A9AA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29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73245-2AC8-434E-AF4F-26D1DED6D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B4463-30D5-8A4A-85F4-D5400F0FB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36158-EBE3-1444-B757-6285E8CE6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31DA7-F0E5-2D4F-92FF-1CFC2E4B6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0BC487-012B-3745-990F-BC7BB4F8B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56E37-9592-2148-A410-4D98F976C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48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C3DAF-D379-A348-83A5-11418F1CB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C82652-0C33-AD47-AE4B-A972AE8F7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494270-0963-CF48-BEA8-3F937D37BA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3FFF62-E1AB-9D45-BF0A-6D3893040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02776-27A3-EB49-A7D9-1C75D9AD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29A23-2A10-D547-9787-A9A9BC597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64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241C2C-F314-CC4C-BE66-93D4219AA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B3EF2-09DF-5742-BB9E-FC6CF4F0D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6873D-708A-0946-8218-7CF940C543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07/06/19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F7475-7598-154F-8F6A-B4F0AF95F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BoCXS_DIFA-UniBo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A7EE7-1C1A-1447-AF6C-37E3181F5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49D2F-823D-F945-9EFD-540706094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2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4.tiff"/><Relationship Id="rId10" Type="http://schemas.openxmlformats.org/officeDocument/2006/relationships/image" Target="../media/image9.PNG"/><Relationship Id="rId4" Type="http://schemas.openxmlformats.org/officeDocument/2006/relationships/image" Target="../media/image3.tiff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xpl/RecentIssue.jsp?punumber=42" TargetMode="Externa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ieeexplore.ieee.org/xpl/tocresult.jsp?isnumber=8632831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11" Type="http://schemas.openxmlformats.org/officeDocument/2006/relationships/image" Target="../media/image12.jpeg"/><Relationship Id="rId5" Type="http://schemas.openxmlformats.org/officeDocument/2006/relationships/image" Target="../media/image17.png"/><Relationship Id="rId10" Type="http://schemas.openxmlformats.org/officeDocument/2006/relationships/image" Target="../media/image19.emf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87768-2C8B-1141-A84F-2D78A1F4E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7563"/>
            <a:ext cx="9144000" cy="1633537"/>
          </a:xfrm>
          <a:gradFill>
            <a:gsLst>
              <a:gs pos="24000">
                <a:srgbClr val="0F2CB5"/>
              </a:gs>
              <a:gs pos="7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tIns="0" bIns="365760" anchor="ctr" anchorCtr="0">
            <a:normAutofit fontScale="90000"/>
          </a:bodyPr>
          <a:lstStyle/>
          <a:p>
            <a:br>
              <a:rPr lang="en-US" sz="3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Compact X-ray Source for </a:t>
            </a:r>
            <a:br>
              <a:rPr lang="en-US" sz="3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Advanced Radiological Imaging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6962D-CEBE-B44F-8846-B700604C2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29330-7C94-B64A-A427-AB512AA60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F063D-9F7D-6144-98D8-2D138C04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5A259C-C470-DC42-BB2D-FE5897ABE8AE}"/>
              </a:ext>
            </a:extLst>
          </p:cNvPr>
          <p:cNvSpPr txBox="1">
            <a:spLocks noChangeAspect="1"/>
          </p:cNvSpPr>
          <p:nvPr/>
        </p:nvSpPr>
        <p:spPr>
          <a:xfrm>
            <a:off x="3272591" y="3428999"/>
            <a:ext cx="5186035" cy="16312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Book Antiqua" panose="02040602050305030304" pitchFamily="18" charset="0"/>
                <a:cs typeface="Book Antiqua"/>
              </a:rPr>
              <a:t>THE MESSAGE</a:t>
            </a:r>
            <a:r>
              <a:rPr lang="en-US" sz="2000" b="1" dirty="0">
                <a:solidFill>
                  <a:srgbClr val="0F2CB5"/>
                </a:solidFill>
                <a:latin typeface="Book Antiqua" panose="02040602050305030304" pitchFamily="18" charset="0"/>
                <a:cs typeface="Book Antiqua"/>
              </a:rPr>
              <a:t> </a:t>
            </a:r>
          </a:p>
          <a:p>
            <a:pPr algn="ctr"/>
            <a:r>
              <a:rPr lang="en-US" sz="2000" dirty="0">
                <a:solidFill>
                  <a:srgbClr val="0F2CB5"/>
                </a:solidFill>
                <a:latin typeface="Book Antiqua" panose="02040602050305030304" pitchFamily="18" charset="0"/>
                <a:cs typeface="Book Antiqua"/>
              </a:rPr>
              <a:t>BRING</a:t>
            </a:r>
            <a:r>
              <a:rPr lang="en-US" sz="2000" b="1" dirty="0">
                <a:solidFill>
                  <a:srgbClr val="0F2CB5"/>
                </a:solidFill>
                <a:latin typeface="Book Antiqua" panose="02040602050305030304" pitchFamily="18" charset="0"/>
                <a:cs typeface="Book Antiqua"/>
              </a:rPr>
              <a:t> IMPROVED </a:t>
            </a:r>
            <a:r>
              <a:rPr lang="en-US" sz="2000" b="1" dirty="0">
                <a:solidFill>
                  <a:srgbClr val="0F2CB5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IMAGING QUALITY</a:t>
            </a:r>
          </a:p>
          <a:p>
            <a:pPr algn="ctr"/>
            <a:r>
              <a:rPr lang="en-US" sz="2000" dirty="0">
                <a:solidFill>
                  <a:srgbClr val="0F2CB5"/>
                </a:solidFill>
                <a:latin typeface="Book Antiqua" panose="02040602050305030304" pitchFamily="18" charset="0"/>
                <a:cs typeface="Book Antiqua"/>
              </a:rPr>
              <a:t>for</a:t>
            </a:r>
            <a:r>
              <a:rPr lang="en-US" sz="2000" b="1" dirty="0">
                <a:solidFill>
                  <a:srgbClr val="0F2CB5"/>
                </a:solidFill>
                <a:latin typeface="Book Antiqua" panose="02040602050305030304" pitchFamily="18" charset="0"/>
                <a:cs typeface="Book Antiqua"/>
              </a:rPr>
              <a:t> BIO</a:t>
            </a:r>
            <a:r>
              <a:rPr lang="en-US" sz="2000" b="1" dirty="0">
                <a:solidFill>
                  <a:srgbClr val="0F2CB5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MEDICAL APPLICATIONS</a:t>
            </a:r>
          </a:p>
          <a:p>
            <a:pPr algn="ctr"/>
            <a:r>
              <a:rPr lang="en-US" sz="2000" dirty="0">
                <a:solidFill>
                  <a:srgbClr val="0F2CB5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to</a:t>
            </a:r>
            <a:r>
              <a:rPr lang="en-US" sz="2000" b="1" dirty="0">
                <a:solidFill>
                  <a:srgbClr val="0F2CB5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CLINICAL </a:t>
            </a:r>
            <a:r>
              <a:rPr lang="en-US" sz="2000" dirty="0">
                <a:solidFill>
                  <a:srgbClr val="0F2CB5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and</a:t>
            </a:r>
            <a:r>
              <a:rPr lang="en-US" sz="2000" b="1" dirty="0">
                <a:solidFill>
                  <a:srgbClr val="0F2CB5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UNIVERSITY</a:t>
            </a:r>
          </a:p>
          <a:p>
            <a:pPr algn="ctr">
              <a:spcAft>
                <a:spcPts val="1200"/>
              </a:spcAft>
            </a:pPr>
            <a:r>
              <a:rPr lang="en-US" sz="2000" b="1" dirty="0">
                <a:solidFill>
                  <a:srgbClr val="0F2CB5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LABORATORIES</a:t>
            </a:r>
          </a:p>
        </p:txBody>
      </p:sp>
    </p:spTree>
    <p:extLst>
      <p:ext uri="{BB962C8B-B14F-4D97-AF65-F5344CB8AC3E}">
        <p14:creationId xmlns:p14="http://schemas.microsoft.com/office/powerpoint/2010/main" val="253403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26EFA-B933-6143-8CE4-51155AF9A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7510FC-25CA-8C42-8E86-260B516F0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FB2C4-1275-1E4C-B39D-FA4C04CD6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10</a:t>
            </a:fld>
            <a:endParaRPr lang="en-US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0C19CB3-53DF-B14C-8907-C2E673F2AF5C}"/>
              </a:ext>
            </a:extLst>
          </p:cNvPr>
          <p:cNvGrpSpPr/>
          <p:nvPr/>
        </p:nvGrpSpPr>
        <p:grpSpPr>
          <a:xfrm>
            <a:off x="2113280" y="223520"/>
            <a:ext cx="8531176" cy="6741961"/>
            <a:chOff x="2113280" y="540512"/>
            <a:chExt cx="8531176" cy="6741961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4C064704-36EA-1E44-90B3-65149E806624}"/>
                </a:ext>
              </a:extLst>
            </p:cNvPr>
            <p:cNvSpPr txBox="1">
              <a:spLocks/>
            </p:cNvSpPr>
            <p:nvPr/>
          </p:nvSpPr>
          <p:spPr>
            <a:xfrm>
              <a:off x="2438400" y="540512"/>
              <a:ext cx="7315200" cy="7315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lIns="91440" tIns="91440" rIns="91440" bIns="45720" rtlCol="0" anchor="ctr">
              <a:normAutofit fontScale="925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b="1" dirty="0">
                  <a:solidFill>
                    <a:srgbClr val="0000FF"/>
                  </a:solidFill>
                  <a:latin typeface="Book Antiqua"/>
                  <a:cs typeface="Book Antiqua"/>
                </a:rPr>
                <a:t> Double Output S-Band STAR–like System</a:t>
              </a:r>
            </a:p>
            <a:p>
              <a:r>
                <a:rPr lang="en-US" sz="2400" b="1" i="1" dirty="0">
                  <a:solidFill>
                    <a:srgbClr val="FF0000"/>
                  </a:solidFill>
                  <a:latin typeface="Book Antiqua"/>
                </a:rPr>
                <a:t>Phase I</a:t>
              </a:r>
              <a:endParaRPr lang="en-US" sz="2400" b="1" i="1" dirty="0">
                <a:solidFill>
                  <a:srgbClr val="FF0000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BD45B5D-EC17-A648-A1D3-DAD4174B835B}"/>
                </a:ext>
              </a:extLst>
            </p:cNvPr>
            <p:cNvGrpSpPr/>
            <p:nvPr/>
          </p:nvGrpSpPr>
          <p:grpSpPr>
            <a:xfrm>
              <a:off x="2113280" y="2162526"/>
              <a:ext cx="7248582" cy="5119947"/>
              <a:chOff x="3636473" y="2062659"/>
              <a:chExt cx="7248582" cy="5119947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1EB6FEB-7853-2D46-AACD-A8880F15B31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8900000">
                <a:off x="4599390" y="2733425"/>
                <a:ext cx="1444148" cy="1442627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50318D-65D5-6F4C-A52A-778400A21577}"/>
                  </a:ext>
                </a:extLst>
              </p:cNvPr>
              <p:cNvSpPr txBox="1"/>
              <p:nvPr/>
            </p:nvSpPr>
            <p:spPr>
              <a:xfrm>
                <a:off x="9474200" y="3175000"/>
                <a:ext cx="10727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 </a:t>
                </a:r>
                <a:r>
                  <a:rPr lang="en-US" sz="1400" b="1" dirty="0">
                    <a:solidFill>
                      <a:srgbClr val="FF0000"/>
                    </a:solidFill>
                  </a:rPr>
                  <a:t>e- </a:t>
                </a:r>
                <a:r>
                  <a:rPr lang="en-US" sz="1400" dirty="0"/>
                  <a:t>Dumping </a:t>
                </a:r>
              </a:p>
              <a:p>
                <a:pPr algn="ctr"/>
                <a:r>
                  <a:rPr lang="en-US" sz="1400" dirty="0"/>
                  <a:t>Dipoles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675769-7B73-3C45-96CE-5453C2A6A00D}"/>
                  </a:ext>
                </a:extLst>
              </p:cNvPr>
              <p:cNvSpPr txBox="1"/>
              <p:nvPr/>
            </p:nvSpPr>
            <p:spPr>
              <a:xfrm>
                <a:off x="6154372" y="5649749"/>
                <a:ext cx="5485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/>
                  <a:t>~9 m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6221140-C21E-2F44-B089-9F7568850C8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2700000">
                <a:off x="8513137" y="5534001"/>
                <a:ext cx="193482" cy="193686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Diamond 10">
                <a:extLst>
                  <a:ext uri="{FF2B5EF4-FFF2-40B4-BE49-F238E27FC236}">
                    <a16:creationId xmlns:a16="http://schemas.microsoft.com/office/drawing/2014/main" id="{829FB3DA-D1D7-7A47-B240-9EE233CF81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0742" y="3383283"/>
                <a:ext cx="130302" cy="130165"/>
              </a:xfrm>
              <a:prstGeom prst="diamond">
                <a:avLst/>
              </a:prstGeom>
              <a:solidFill>
                <a:srgbClr val="4CF6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CDBF85F5-A1C1-4A4F-836F-1EC0098EC374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2700000">
                <a:off x="4134845" y="5048651"/>
                <a:ext cx="193482" cy="193686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769401-A088-C248-A1B1-9C52D50A23C8}"/>
                  </a:ext>
                </a:extLst>
              </p:cNvPr>
              <p:cNvSpPr txBox="1"/>
              <p:nvPr/>
            </p:nvSpPr>
            <p:spPr>
              <a:xfrm>
                <a:off x="4609618" y="2261446"/>
                <a:ext cx="16338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S-Band RF Structure</a:t>
                </a:r>
              </a:p>
              <a:p>
                <a:pPr algn="ctr"/>
                <a:r>
                  <a:rPr lang="en-US" sz="1400" dirty="0"/>
                  <a:t>3m / </a:t>
                </a:r>
                <a:r>
                  <a:rPr lang="en-US" sz="1400" b="1" dirty="0"/>
                  <a:t>25MeV/m 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1300F10-B5FC-3A40-A279-B40DAB690B26}"/>
                  </a:ext>
                </a:extLst>
              </p:cNvPr>
              <p:cNvSpPr txBox="1"/>
              <p:nvPr/>
            </p:nvSpPr>
            <p:spPr>
              <a:xfrm rot="16200000">
                <a:off x="5549403" y="3985639"/>
                <a:ext cx="7537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rgbClr val="FF0000"/>
                    </a:solidFill>
                  </a:rPr>
                  <a:t>80 MeV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2231894-0835-4D48-8551-30F268CCEF67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2700000">
                <a:off x="5845619" y="3600312"/>
                <a:ext cx="193482" cy="193686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088FDF7-198B-1D47-8284-0512EC20C1A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2700000">
                <a:off x="5895942" y="5056176"/>
                <a:ext cx="193482" cy="193686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0A63B9-A424-9546-9CF4-4A757534A89C}"/>
                  </a:ext>
                </a:extLst>
              </p:cNvPr>
              <p:cNvSpPr txBox="1"/>
              <p:nvPr/>
            </p:nvSpPr>
            <p:spPr>
              <a:xfrm>
                <a:off x="4856715" y="5160750"/>
                <a:ext cx="5485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/>
                  <a:t>~4 m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6D56855-8A4D-DD4B-B394-BE358F8C6C70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8900000">
                <a:off x="4876312" y="4101078"/>
                <a:ext cx="3084775" cy="3081528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triangle" w="lg" len="med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3E9EDC0-52A0-C444-A0ED-DDA4482262BB}"/>
                  </a:ext>
                </a:extLst>
              </p:cNvPr>
              <p:cNvSpPr txBox="1"/>
              <p:nvPr/>
            </p:nvSpPr>
            <p:spPr>
              <a:xfrm>
                <a:off x="3636473" y="2791439"/>
                <a:ext cx="11585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/>
                  <a:t>S-Band Ph-</a:t>
                </a:r>
                <a:r>
                  <a:rPr lang="en-US" sz="1400" dirty="0" err="1"/>
                  <a:t>Inj</a:t>
                </a:r>
                <a:endParaRPr lang="en-US" sz="1400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F5F5D25-C373-6E49-BF85-53AE531B6D49}"/>
                  </a:ext>
                </a:extLst>
              </p:cNvPr>
              <p:cNvSpPr/>
              <p:nvPr/>
            </p:nvSpPr>
            <p:spPr>
              <a:xfrm>
                <a:off x="4227687" y="3356240"/>
                <a:ext cx="221430" cy="18105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8DB8748-27CE-234C-BB2D-A002C49A3170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8900000">
                <a:off x="4497827" y="4527717"/>
                <a:ext cx="1254049" cy="1252728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triangle" w="lg" len="med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C2418B3-E0A6-864E-96AB-07ECBA05E361}"/>
                  </a:ext>
                </a:extLst>
              </p:cNvPr>
              <p:cNvSpPr/>
              <p:nvPr/>
            </p:nvSpPr>
            <p:spPr>
              <a:xfrm>
                <a:off x="4575748" y="3387671"/>
                <a:ext cx="1371600" cy="13016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3" name="Diamond 22">
                <a:extLst>
                  <a:ext uri="{FF2B5EF4-FFF2-40B4-BE49-F238E27FC236}">
                    <a16:creationId xmlns:a16="http://schemas.microsoft.com/office/drawing/2014/main" id="{8C33D040-0B7F-6549-A6CC-0B4D2464EB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900000">
                <a:off x="6175457" y="3388727"/>
                <a:ext cx="130302" cy="130165"/>
              </a:xfrm>
              <a:prstGeom prst="diamond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4F8EDD6-5E01-5148-BFCA-F385C7365FA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800000">
                <a:off x="5282019" y="2742008"/>
                <a:ext cx="27203" cy="631102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573C3-249D-994C-8288-AD43405E0B9D}"/>
                  </a:ext>
                </a:extLst>
              </p:cNvPr>
              <p:cNvSpPr txBox="1"/>
              <p:nvPr/>
            </p:nvSpPr>
            <p:spPr>
              <a:xfrm>
                <a:off x="7410116" y="3185149"/>
                <a:ext cx="9133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/>
                  <a:t>Matching </a:t>
                </a:r>
              </a:p>
              <a:p>
                <a:pPr algn="r"/>
                <a:r>
                  <a:rPr lang="en-US" sz="1400" dirty="0"/>
                  <a:t>Triplets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112F32D-5146-5D4A-9211-B325AA9053CB}"/>
                  </a:ext>
                </a:extLst>
              </p:cNvPr>
              <p:cNvSpPr txBox="1"/>
              <p:nvPr/>
            </p:nvSpPr>
            <p:spPr>
              <a:xfrm>
                <a:off x="6781036" y="2724552"/>
                <a:ext cx="3300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b="1" dirty="0">
                    <a:solidFill>
                      <a:srgbClr val="FF0000"/>
                    </a:solidFill>
                  </a:rPr>
                  <a:t>e-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14D53D3-ECA3-BB46-9605-349D1645182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9800000">
                <a:off x="4268793" y="3046276"/>
                <a:ext cx="12690" cy="294414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7774326-7CCB-FF4C-9BA8-FF6846EA8AF6}"/>
                  </a:ext>
                </a:extLst>
              </p:cNvPr>
              <p:cNvSpPr txBox="1"/>
              <p:nvPr/>
            </p:nvSpPr>
            <p:spPr>
              <a:xfrm>
                <a:off x="6214852" y="2310013"/>
                <a:ext cx="14237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/>
                  <a:t>20</a:t>
                </a:r>
                <a:r>
                  <a:rPr lang="en-US" sz="1400" baseline="30000" dirty="0"/>
                  <a:t>0</a:t>
                </a:r>
                <a:r>
                  <a:rPr lang="en-US" sz="1400" dirty="0"/>
                  <a:t> - 25</a:t>
                </a:r>
                <a:r>
                  <a:rPr lang="en-US" sz="1400" baseline="30000" dirty="0"/>
                  <a:t>0</a:t>
                </a:r>
                <a:r>
                  <a:rPr lang="en-US" sz="1400" dirty="0"/>
                  <a:t> Doglegs</a:t>
                </a:r>
              </a:p>
            </p:txBody>
          </p:sp>
          <p:sp>
            <p:nvSpPr>
              <p:cNvPr id="29" name="Right Brace 28">
                <a:extLst>
                  <a:ext uri="{FF2B5EF4-FFF2-40B4-BE49-F238E27FC236}">
                    <a16:creationId xmlns:a16="http://schemas.microsoft.com/office/drawing/2014/main" id="{7D8D1D29-5CC1-0945-A432-818930A238A5}"/>
                  </a:ext>
                </a:extLst>
              </p:cNvPr>
              <p:cNvSpPr/>
              <p:nvPr/>
            </p:nvSpPr>
            <p:spPr>
              <a:xfrm rot="16200000">
                <a:off x="6850802" y="2107925"/>
                <a:ext cx="141316" cy="1099204"/>
              </a:xfrm>
              <a:prstGeom prst="rightBrac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650A63E4-66DF-FE4A-8F5A-AF6A0B76719E}"/>
                  </a:ext>
                </a:extLst>
              </p:cNvPr>
              <p:cNvGrpSpPr/>
              <p:nvPr/>
            </p:nvGrpSpPr>
            <p:grpSpPr>
              <a:xfrm rot="900000">
                <a:off x="6550673" y="3348645"/>
                <a:ext cx="755703" cy="756500"/>
                <a:chOff x="6143757" y="3216348"/>
                <a:chExt cx="755703" cy="756500"/>
              </a:xfrm>
            </p:grpSpPr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1BE421CF-CCF5-BF4D-B9FA-A04B3EAB2588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19800000">
                  <a:off x="6143757" y="3216348"/>
                  <a:ext cx="755703" cy="7565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0F3808EE-04D6-7140-9DD4-6F880FD52D60}"/>
                    </a:ext>
                  </a:extLst>
                </p:cNvPr>
                <p:cNvGrpSpPr/>
                <p:nvPr/>
              </p:nvGrpSpPr>
              <p:grpSpPr>
                <a:xfrm rot="-600000">
                  <a:off x="6211901" y="3376129"/>
                  <a:ext cx="640628" cy="424720"/>
                  <a:chOff x="4948378" y="3057054"/>
                  <a:chExt cx="640628" cy="424720"/>
                </a:xfrm>
              </p:grpSpPr>
              <p:sp>
                <p:nvSpPr>
                  <p:cNvPr id="92" name="Diamond 91">
                    <a:extLst>
                      <a:ext uri="{FF2B5EF4-FFF2-40B4-BE49-F238E27FC236}">
                        <a16:creationId xmlns:a16="http://schemas.microsoft.com/office/drawing/2014/main" id="{55C8D292-6D7B-F74F-8099-28BB2D21CFB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500000">
                    <a:off x="5066568" y="3141357"/>
                    <a:ext cx="130302" cy="130165"/>
                  </a:xfrm>
                  <a:prstGeom prst="diamond">
                    <a:avLst/>
                  </a:prstGeom>
                  <a:solidFill>
                    <a:srgbClr val="4CF6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/>
                  </a:p>
                </p:txBody>
              </p:sp>
              <p:sp>
                <p:nvSpPr>
                  <p:cNvPr id="93" name="Diamond 92">
                    <a:extLst>
                      <a:ext uri="{FF2B5EF4-FFF2-40B4-BE49-F238E27FC236}">
                        <a16:creationId xmlns:a16="http://schemas.microsoft.com/office/drawing/2014/main" id="{F06D6BC6-C03E-2346-80DF-5AEEC0C480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0400000">
                    <a:off x="5354347" y="3270427"/>
                    <a:ext cx="130165" cy="130302"/>
                  </a:xfrm>
                  <a:prstGeom prst="diamond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/>
                  </a:p>
                </p:txBody>
              </p:sp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76ED0176-4E70-2540-B531-0F4F38D7E4C5}"/>
                      </a:ext>
                    </a:extLst>
                  </p:cNvPr>
                  <p:cNvSpPr/>
                  <p:nvPr/>
                </p:nvSpPr>
                <p:spPr>
                  <a:xfrm rot="1500000">
                    <a:off x="5513436" y="3315519"/>
                    <a:ext cx="75570" cy="166255"/>
                  </a:xfrm>
                  <a:prstGeom prst="rect">
                    <a:avLst/>
                  </a:prstGeom>
                  <a:solidFill>
                    <a:srgbClr val="3366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CC14186B-D5DA-1049-8594-31C94BF6B971}"/>
                      </a:ext>
                    </a:extLst>
                  </p:cNvPr>
                  <p:cNvSpPr/>
                  <p:nvPr/>
                </p:nvSpPr>
                <p:spPr>
                  <a:xfrm rot="1500000">
                    <a:off x="5239921" y="3181611"/>
                    <a:ext cx="75570" cy="182881"/>
                  </a:xfrm>
                  <a:prstGeom prst="rect">
                    <a:avLst/>
                  </a:prstGeom>
                  <a:solidFill>
                    <a:srgbClr val="3366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D2CA6237-0866-714C-BAD9-ADC971DF55B2}"/>
                      </a:ext>
                    </a:extLst>
                  </p:cNvPr>
                  <p:cNvSpPr/>
                  <p:nvPr/>
                </p:nvSpPr>
                <p:spPr>
                  <a:xfrm rot="12300000">
                    <a:off x="4948378" y="3057054"/>
                    <a:ext cx="75570" cy="166255"/>
                  </a:xfrm>
                  <a:prstGeom prst="rect">
                    <a:avLst/>
                  </a:prstGeom>
                  <a:solidFill>
                    <a:srgbClr val="3366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/>
                  </a:p>
                </p:txBody>
              </p:sp>
            </p:grp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F35F3AC-3AA9-2E4F-90F9-D49056C1DE0C}"/>
                  </a:ext>
                </a:extLst>
              </p:cNvPr>
              <p:cNvSpPr txBox="1"/>
              <p:nvPr/>
            </p:nvSpPr>
            <p:spPr>
              <a:xfrm>
                <a:off x="8465706" y="2062659"/>
                <a:ext cx="102380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/>
                  <a:t>Interaction </a:t>
                </a:r>
              </a:p>
              <a:p>
                <a:pPr algn="r"/>
                <a:r>
                  <a:rPr lang="en-US" sz="1400" dirty="0"/>
                  <a:t>Regions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EB01732-5984-2440-970B-BEEDDC98248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080000">
                <a:off x="8640312" y="2389125"/>
                <a:ext cx="16891" cy="391865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81E81C02-43DB-E648-A190-88DF51B6189B}"/>
                  </a:ext>
                </a:extLst>
              </p:cNvPr>
              <p:cNvGrpSpPr/>
              <p:nvPr/>
            </p:nvGrpSpPr>
            <p:grpSpPr>
              <a:xfrm rot="18900000">
                <a:off x="6558359" y="2812907"/>
                <a:ext cx="755703" cy="756500"/>
                <a:chOff x="6162245" y="3207648"/>
                <a:chExt cx="755703" cy="756500"/>
              </a:xfrm>
            </p:grpSpPr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7FAD39DB-33C0-2646-8E2F-F9DEBE063A0F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19800000">
                  <a:off x="6162245" y="3207648"/>
                  <a:ext cx="755703" cy="7565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94D82105-4155-6C45-AF84-8E9C5F70FB74}"/>
                    </a:ext>
                  </a:extLst>
                </p:cNvPr>
                <p:cNvGrpSpPr/>
                <p:nvPr/>
              </p:nvGrpSpPr>
              <p:grpSpPr>
                <a:xfrm rot="-600000">
                  <a:off x="6221983" y="3375247"/>
                  <a:ext cx="630468" cy="424720"/>
                  <a:chOff x="4958537" y="3057054"/>
                  <a:chExt cx="630468" cy="424720"/>
                </a:xfrm>
              </p:grpSpPr>
              <p:sp>
                <p:nvSpPr>
                  <p:cNvPr id="85" name="Diamond 84">
                    <a:extLst>
                      <a:ext uri="{FF2B5EF4-FFF2-40B4-BE49-F238E27FC236}">
                        <a16:creationId xmlns:a16="http://schemas.microsoft.com/office/drawing/2014/main" id="{AF99EFE5-915C-6A47-90D0-6C4592104C2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500000">
                    <a:off x="5066568" y="3141357"/>
                    <a:ext cx="130302" cy="130165"/>
                  </a:xfrm>
                  <a:prstGeom prst="diamond">
                    <a:avLst/>
                  </a:prstGeom>
                  <a:solidFill>
                    <a:srgbClr val="4CF6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/>
                  </a:p>
                </p:txBody>
              </p:sp>
              <p:sp>
                <p:nvSpPr>
                  <p:cNvPr id="86" name="Diamond 85">
                    <a:extLst>
                      <a:ext uri="{FF2B5EF4-FFF2-40B4-BE49-F238E27FC236}">
                        <a16:creationId xmlns:a16="http://schemas.microsoft.com/office/drawing/2014/main" id="{62E66A58-64C6-314F-B35C-BC1CFF3FD8B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0400000">
                    <a:off x="5354347" y="3270427"/>
                    <a:ext cx="130165" cy="130302"/>
                  </a:xfrm>
                  <a:prstGeom prst="diamond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23B7B31A-16E1-AD4D-9EC1-D5969361CB99}"/>
                      </a:ext>
                    </a:extLst>
                  </p:cNvPr>
                  <p:cNvSpPr/>
                  <p:nvPr/>
                </p:nvSpPr>
                <p:spPr>
                  <a:xfrm rot="1500000">
                    <a:off x="5513435" y="3315519"/>
                    <a:ext cx="75570" cy="166255"/>
                  </a:xfrm>
                  <a:prstGeom prst="rect">
                    <a:avLst/>
                  </a:prstGeom>
                  <a:solidFill>
                    <a:srgbClr val="3366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FF2B6D01-A232-7F4C-AEA7-3C2C50BCBA9B}"/>
                      </a:ext>
                    </a:extLst>
                  </p:cNvPr>
                  <p:cNvSpPr/>
                  <p:nvPr/>
                </p:nvSpPr>
                <p:spPr>
                  <a:xfrm rot="1500000">
                    <a:off x="5239921" y="3189924"/>
                    <a:ext cx="75570" cy="166255"/>
                  </a:xfrm>
                  <a:prstGeom prst="rect">
                    <a:avLst/>
                  </a:prstGeom>
                  <a:solidFill>
                    <a:srgbClr val="3366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3E136FF6-B6F8-794C-AD79-6584008E44AC}"/>
                      </a:ext>
                    </a:extLst>
                  </p:cNvPr>
                  <p:cNvSpPr/>
                  <p:nvPr/>
                </p:nvSpPr>
                <p:spPr>
                  <a:xfrm rot="12300000">
                    <a:off x="4958537" y="3057054"/>
                    <a:ext cx="75570" cy="166255"/>
                  </a:xfrm>
                  <a:prstGeom prst="rect">
                    <a:avLst/>
                  </a:prstGeom>
                  <a:solidFill>
                    <a:srgbClr val="3366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/>
                  </a:p>
                </p:txBody>
              </p:sp>
            </p:grpSp>
          </p:grpSp>
          <p:sp>
            <p:nvSpPr>
              <p:cNvPr id="34" name="Regular Pentagon 33">
                <a:extLst>
                  <a:ext uri="{FF2B5EF4-FFF2-40B4-BE49-F238E27FC236}">
                    <a16:creationId xmlns:a16="http://schemas.microsoft.com/office/drawing/2014/main" id="{37CF121F-56B1-6A45-BE05-6BA75360A3A9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6332279" y="3342386"/>
                <a:ext cx="249819" cy="218591"/>
              </a:xfrm>
              <a:prstGeom prst="pentagon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sx="1000" sy="1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956972F-43D4-C745-8665-EADF4B5CD7C4}"/>
                  </a:ext>
                </a:extLst>
              </p:cNvPr>
              <p:cNvSpPr txBox="1"/>
              <p:nvPr/>
            </p:nvSpPr>
            <p:spPr>
              <a:xfrm>
                <a:off x="8586237" y="3203222"/>
                <a:ext cx="744627" cy="52322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 wrap="none" rtlCol="0" anchor="ctr" anchorCtr="0">
                <a:spAutoFit/>
              </a:bodyPr>
              <a:lstStyle/>
              <a:p>
                <a:pPr algn="r"/>
                <a:r>
                  <a:rPr lang="en-US" sz="1400" dirty="0"/>
                  <a:t>Yb-YAG </a:t>
                </a:r>
              </a:p>
              <a:p>
                <a:pPr algn="ctr"/>
                <a:r>
                  <a:rPr lang="en-US" sz="1400" dirty="0"/>
                  <a:t>Laser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BB636E6-E861-204B-9AB9-231FB76EEC47}"/>
                  </a:ext>
                </a:extLst>
              </p:cNvPr>
              <p:cNvSpPr txBox="1"/>
              <p:nvPr/>
            </p:nvSpPr>
            <p:spPr>
              <a:xfrm>
                <a:off x="8617051" y="2848173"/>
                <a:ext cx="3882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b="1" i="1" dirty="0">
                    <a:solidFill>
                      <a:srgbClr val="00873B"/>
                    </a:solidFill>
                  </a:rPr>
                  <a:t>h</a:t>
                </a:r>
                <a:r>
                  <a:rPr lang="en-US" sz="1400" b="1" i="1" baseline="-25000" dirty="0">
                    <a:solidFill>
                      <a:srgbClr val="00873B"/>
                    </a:solidFill>
                  </a:rPr>
                  <a:t>L1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0BAF9F5-311C-2F46-BC95-8D81C9943B8D}"/>
                  </a:ext>
                </a:extLst>
              </p:cNvPr>
              <p:cNvSpPr txBox="1"/>
              <p:nvPr/>
            </p:nvSpPr>
            <p:spPr>
              <a:xfrm>
                <a:off x="8616052" y="3660973"/>
                <a:ext cx="3882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b="1" i="1" dirty="0">
                    <a:solidFill>
                      <a:srgbClr val="FF0000"/>
                    </a:solidFill>
                  </a:rPr>
                  <a:t>h</a:t>
                </a:r>
                <a:r>
                  <a:rPr lang="en-US" sz="1400" b="1" i="1" baseline="-25000" dirty="0">
                    <a:solidFill>
                      <a:srgbClr val="FF0000"/>
                    </a:solidFill>
                  </a:rPr>
                  <a:t>L2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8A49E33-2E20-624D-9478-A165DE691C9B}"/>
                  </a:ext>
                </a:extLst>
              </p:cNvPr>
              <p:cNvSpPr txBox="1"/>
              <p:nvPr/>
            </p:nvSpPr>
            <p:spPr>
              <a:xfrm>
                <a:off x="10042622" y="3912325"/>
                <a:ext cx="5877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X-Ray</a:t>
                </a:r>
              </a:p>
            </p:txBody>
          </p:sp>
          <p:sp>
            <p:nvSpPr>
              <p:cNvPr id="39" name="Diamond 38">
                <a:extLst>
                  <a:ext uri="{FF2B5EF4-FFF2-40B4-BE49-F238E27FC236}">
                    <a16:creationId xmlns:a16="http://schemas.microsoft.com/office/drawing/2014/main" id="{5D756D9B-4D0E-5D42-8CF0-151B827148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93605" y="4525670"/>
                <a:ext cx="130302" cy="130165"/>
              </a:xfrm>
              <a:prstGeom prst="diamond">
                <a:avLst/>
              </a:prstGeom>
              <a:solidFill>
                <a:srgbClr val="40D7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Diamond 39">
                <a:extLst>
                  <a:ext uri="{FF2B5EF4-FFF2-40B4-BE49-F238E27FC236}">
                    <a16:creationId xmlns:a16="http://schemas.microsoft.com/office/drawing/2014/main" id="{13DDDF2F-B920-3149-AEA7-A66520A221B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900000">
                <a:off x="6390749" y="4763859"/>
                <a:ext cx="130302" cy="130165"/>
              </a:xfrm>
              <a:prstGeom prst="diamond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D655233-BAA0-BF47-B3BE-26B44C89FBF8}"/>
                  </a:ext>
                </a:extLst>
              </p:cNvPr>
              <p:cNvSpPr txBox="1"/>
              <p:nvPr/>
            </p:nvSpPr>
            <p:spPr>
              <a:xfrm>
                <a:off x="6491735" y="4428034"/>
                <a:ext cx="5293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BPM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8330E4D-322E-C34E-9529-2634BB06BA72}"/>
                  </a:ext>
                </a:extLst>
              </p:cNvPr>
              <p:cNvSpPr txBox="1"/>
              <p:nvPr/>
            </p:nvSpPr>
            <p:spPr>
              <a:xfrm>
                <a:off x="6499776" y="4690588"/>
                <a:ext cx="1112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H/V Steering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AB1B2DA-BA57-CB47-943E-916D583B0AA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8100000">
                <a:off x="9430332" y="2765063"/>
                <a:ext cx="24730" cy="573730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F82EA9EB-C51F-8F48-B75F-93CAD476DF0C}"/>
                  </a:ext>
                </a:extLst>
              </p:cNvPr>
              <p:cNvGrpSpPr/>
              <p:nvPr/>
            </p:nvGrpSpPr>
            <p:grpSpPr>
              <a:xfrm rot="300000">
                <a:off x="7323430" y="3747733"/>
                <a:ext cx="3561625" cy="1096595"/>
                <a:chOff x="7323430" y="3594437"/>
                <a:chExt cx="3561625" cy="1096595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E5C564D4-8C6D-604F-B7C3-88DE4C63B0AB}"/>
                    </a:ext>
                  </a:extLst>
                </p:cNvPr>
                <p:cNvGrpSpPr/>
                <p:nvPr/>
              </p:nvGrpSpPr>
              <p:grpSpPr>
                <a:xfrm>
                  <a:off x="7323430" y="3594437"/>
                  <a:ext cx="2340911" cy="1096595"/>
                  <a:chOff x="7630152" y="3633428"/>
                  <a:chExt cx="2340911" cy="1096595"/>
                </a:xfrm>
              </p:grpSpPr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66E4B685-AB2E-7242-9A6B-25464D246D47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rot="8100000">
                    <a:off x="7910701" y="3633428"/>
                    <a:ext cx="809073" cy="808221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7961F55E-B3A1-524D-96B0-079A9B4C2DBD}"/>
                      </a:ext>
                    </a:extLst>
                  </p:cNvPr>
                  <p:cNvGrpSpPr/>
                  <p:nvPr/>
                </p:nvGrpSpPr>
                <p:grpSpPr>
                  <a:xfrm>
                    <a:off x="7630152" y="3679827"/>
                    <a:ext cx="2340911" cy="1050196"/>
                    <a:chOff x="7630152" y="3679827"/>
                    <a:chExt cx="2340911" cy="1050196"/>
                  </a:xfrm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6AD8B91F-4B02-7046-B431-D71EED5C14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83331" y="3904370"/>
                      <a:ext cx="618302" cy="25146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980D1D8E-F0FA-3D47-84B4-4175E8F68FAC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rot="17880000">
                      <a:off x="8615823" y="3757424"/>
                      <a:ext cx="540327" cy="540898"/>
                    </a:xfrm>
                    <a:prstGeom prst="line">
                      <a:avLst/>
                    </a:prstGeom>
                    <a:ln w="15875">
                      <a:solidFill>
                        <a:srgbClr val="00873B"/>
                      </a:solidFill>
                      <a:prstDash val="dash"/>
                      <a:headEnd type="none"/>
                      <a:tailEnd type="none" w="lg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2B219752-A4F4-C74F-8984-B2160D7E7585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rot="13500000">
                      <a:off x="8408657" y="4172224"/>
                      <a:ext cx="221285" cy="221518"/>
                    </a:xfrm>
                    <a:prstGeom prst="line">
                      <a:avLst/>
                    </a:prstGeom>
                    <a:ln w="15875">
                      <a:solidFill>
                        <a:srgbClr val="00873B"/>
                      </a:solidFill>
                      <a:prstDash val="dash"/>
                      <a:headEnd type="triangle" w="lg" len="med"/>
                      <a:tailEnd type="none" w="lg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46CB07B3-3540-F64B-ABF4-9640961AF04A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rot="2700000">
                      <a:off x="9133109" y="3679736"/>
                      <a:ext cx="201201" cy="201383"/>
                    </a:xfrm>
                    <a:prstGeom prst="line">
                      <a:avLst/>
                    </a:prstGeom>
                    <a:ln w="15875">
                      <a:solidFill>
                        <a:srgbClr val="FF0000"/>
                      </a:solidFill>
                      <a:prstDash val="dash"/>
                      <a:headEnd type="none"/>
                      <a:tailEnd type="triangle" w="lg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2" name="7-Point Star 71">
                      <a:extLst>
                        <a:ext uri="{FF2B5EF4-FFF2-40B4-BE49-F238E27FC236}">
                          <a16:creationId xmlns:a16="http://schemas.microsoft.com/office/drawing/2014/main" id="{23F91A22-4960-3E41-86F0-1694C58780E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0800000">
                      <a:off x="8802067" y="3952085"/>
                      <a:ext cx="173736" cy="173553"/>
                    </a:xfrm>
                    <a:prstGeom prst="star7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sp>
                  <p:nvSpPr>
                    <p:cNvPr id="73" name="TextBox 72">
                      <a:extLst>
                        <a:ext uri="{FF2B5EF4-FFF2-40B4-BE49-F238E27FC236}">
                          <a16:creationId xmlns:a16="http://schemas.microsoft.com/office/drawing/2014/main" id="{ADE24224-00E7-2441-B37F-76890F63315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27959" y="4422246"/>
                      <a:ext cx="731290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r"/>
                      <a:r>
                        <a:rPr lang="en-US" sz="1400" dirty="0"/>
                        <a:t>IP Diag.</a:t>
                      </a:r>
                    </a:p>
                  </p:txBody>
                </p: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A59ECC66-8FE3-0249-96EA-6656A9EA610F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rot="2700000">
                      <a:off x="9671833" y="3405859"/>
                      <a:ext cx="24730" cy="57373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5" name="Diamond 74">
                      <a:extLst>
                        <a:ext uri="{FF2B5EF4-FFF2-40B4-BE49-F238E27FC236}">
                          <a16:creationId xmlns:a16="http://schemas.microsoft.com/office/drawing/2014/main" id="{C1F6B62C-689D-1442-8840-AE38661E9A3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8100000">
                      <a:off x="8412819" y="3969723"/>
                      <a:ext cx="130302" cy="130165"/>
                    </a:xfrm>
                    <a:prstGeom prst="diamond">
                      <a:avLst/>
                    </a:prstGeom>
                    <a:solidFill>
                      <a:srgbClr val="FFFF00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grpSp>
                  <p:nvGrpSpPr>
                    <p:cNvPr id="76" name="Group 75">
                      <a:extLst>
                        <a:ext uri="{FF2B5EF4-FFF2-40B4-BE49-F238E27FC236}">
                          <a16:creationId xmlns:a16="http://schemas.microsoft.com/office/drawing/2014/main" id="{32089650-350B-8B4A-A698-8A3535DDD7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28681" y="3944717"/>
                      <a:ext cx="346037" cy="186359"/>
                      <a:chOff x="7090154" y="3603006"/>
                      <a:chExt cx="346037" cy="186359"/>
                    </a:xfrm>
                  </p:grpSpPr>
                  <p:sp>
                    <p:nvSpPr>
                      <p:cNvPr id="80" name="Rectangle 79">
                        <a:extLst>
                          <a:ext uri="{FF2B5EF4-FFF2-40B4-BE49-F238E27FC236}">
                            <a16:creationId xmlns:a16="http://schemas.microsoft.com/office/drawing/2014/main" id="{4E1FFB8B-7447-2F40-8F8A-AC65A1BA0B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60621" y="3606334"/>
                        <a:ext cx="75570" cy="182880"/>
                      </a:xfrm>
                      <a:prstGeom prst="rect">
                        <a:avLst/>
                      </a:prstGeom>
                      <a:solidFill>
                        <a:srgbClr val="3366FF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r"/>
                        <a:endParaRPr lang="en-US"/>
                      </a:p>
                    </p:txBody>
                  </p:sp>
                  <p:sp>
                    <p:nvSpPr>
                      <p:cNvPr id="81" name="Rectangle 80">
                        <a:extLst>
                          <a:ext uri="{FF2B5EF4-FFF2-40B4-BE49-F238E27FC236}">
                            <a16:creationId xmlns:a16="http://schemas.microsoft.com/office/drawing/2014/main" id="{32D0E70B-59B3-1145-9DDD-7ADF00756C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20279" y="3603006"/>
                        <a:ext cx="75570" cy="182880"/>
                      </a:xfrm>
                      <a:prstGeom prst="rect">
                        <a:avLst/>
                      </a:prstGeom>
                      <a:solidFill>
                        <a:srgbClr val="3366FF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r"/>
                        <a:endParaRPr lang="en-US"/>
                      </a:p>
                    </p:txBody>
                  </p:sp>
                  <p:sp>
                    <p:nvSpPr>
                      <p:cNvPr id="82" name="Rectangle 81">
                        <a:extLst>
                          <a:ext uri="{FF2B5EF4-FFF2-40B4-BE49-F238E27FC236}">
                            <a16:creationId xmlns:a16="http://schemas.microsoft.com/office/drawing/2014/main" id="{CB7DBA0A-A594-D047-AB33-4B43356518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90154" y="3606485"/>
                        <a:ext cx="75570" cy="182880"/>
                      </a:xfrm>
                      <a:prstGeom prst="rect">
                        <a:avLst/>
                      </a:prstGeom>
                      <a:solidFill>
                        <a:srgbClr val="3366FF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r"/>
                        <a:endParaRPr lang="en-US"/>
                      </a:p>
                    </p:txBody>
                  </p:sp>
                </p:grpSp>
                <p:sp>
                  <p:nvSpPr>
                    <p:cNvPr id="77" name="Diamond 76">
                      <a:extLst>
                        <a:ext uri="{FF2B5EF4-FFF2-40B4-BE49-F238E27FC236}">
                          <a16:creationId xmlns:a16="http://schemas.microsoft.com/office/drawing/2014/main" id="{ACF01329-C250-C647-B900-03E86DA34F9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0800000">
                      <a:off x="7850820" y="3968807"/>
                      <a:ext cx="130302" cy="130165"/>
                    </a:xfrm>
                    <a:prstGeom prst="diamond">
                      <a:avLst/>
                    </a:prstGeom>
                    <a:solidFill>
                      <a:srgbClr val="40D700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sp>
                  <p:nvSpPr>
                    <p:cNvPr id="78" name="Rectangle 77">
                      <a:extLst>
                        <a:ext uri="{FF2B5EF4-FFF2-40B4-BE49-F238E27FC236}">
                          <a16:creationId xmlns:a16="http://schemas.microsoft.com/office/drawing/2014/main" id="{F53EA602-90FB-3F44-BACF-5758217375F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346935" y="3902142"/>
                      <a:ext cx="130165" cy="260604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sp>
                  <p:nvSpPr>
                    <p:cNvPr id="79" name="Isosceles Triangle 21">
                      <a:extLst>
                        <a:ext uri="{FF2B5EF4-FFF2-40B4-BE49-F238E27FC236}">
                          <a16:creationId xmlns:a16="http://schemas.microsoft.com/office/drawing/2014/main" id="{4E63FC59-A708-6D41-A84C-2205ECCB5B9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780000">
                      <a:off x="7630152" y="3922747"/>
                      <a:ext cx="218989" cy="188585"/>
                    </a:xfrm>
                    <a:prstGeom prst="triangle">
                      <a:avLst/>
                    </a:prstGeom>
                    <a:solidFill>
                      <a:srgbClr val="FFFF00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</p:grpSp>
            </p:grpSp>
            <p:sp>
              <p:nvSpPr>
                <p:cNvPr id="65" name="Isosceles Triangle 117">
                  <a:extLst>
                    <a:ext uri="{FF2B5EF4-FFF2-40B4-BE49-F238E27FC236}">
                      <a16:creationId xmlns:a16="http://schemas.microsoft.com/office/drawing/2014/main" id="{666E10E6-AB67-DE41-A95D-F61EFEED2ABF}"/>
                    </a:ext>
                  </a:extLst>
                </p:cNvPr>
                <p:cNvSpPr/>
                <p:nvPr/>
              </p:nvSpPr>
              <p:spPr>
                <a:xfrm rot="16200000">
                  <a:off x="9650615" y="2854955"/>
                  <a:ext cx="182880" cy="2286000"/>
                </a:xfrm>
                <a:prstGeom prst="triangle">
                  <a:avLst/>
                </a:prstGeom>
                <a:solidFill>
                  <a:srgbClr val="36AD3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9356533-1915-FD45-8C7C-CC02191746A9}"/>
                  </a:ext>
                </a:extLst>
              </p:cNvPr>
              <p:cNvSpPr txBox="1"/>
              <p:nvPr/>
            </p:nvSpPr>
            <p:spPr>
              <a:xfrm>
                <a:off x="6781800" y="3884266"/>
                <a:ext cx="3300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b="1" dirty="0">
                    <a:solidFill>
                      <a:srgbClr val="FF0000"/>
                    </a:solidFill>
                  </a:rPr>
                  <a:t>e-</a:t>
                </a:r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0F53E540-7465-B045-AD8B-143B9663248A}"/>
                  </a:ext>
                </a:extLst>
              </p:cNvPr>
              <p:cNvGrpSpPr/>
              <p:nvPr/>
            </p:nvGrpSpPr>
            <p:grpSpPr>
              <a:xfrm rot="21300000">
                <a:off x="7316653" y="2116567"/>
                <a:ext cx="3351573" cy="1057376"/>
                <a:chOff x="7630152" y="3384273"/>
                <a:chExt cx="3351573" cy="1057376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BF6F16B1-D37B-9D44-AF47-243B7BD8D4C3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8100000">
                  <a:off x="7861273" y="3633428"/>
                  <a:ext cx="809073" cy="808221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9CDE4C0F-18AC-0A4B-807C-02FA5E0AEF1C}"/>
                    </a:ext>
                  </a:extLst>
                </p:cNvPr>
                <p:cNvGrpSpPr/>
                <p:nvPr/>
              </p:nvGrpSpPr>
              <p:grpSpPr>
                <a:xfrm>
                  <a:off x="7630152" y="3384273"/>
                  <a:ext cx="3351573" cy="1032489"/>
                  <a:chOff x="7630152" y="3384273"/>
                  <a:chExt cx="3351573" cy="1032489"/>
                </a:xfrm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97FE6C30-93B5-2B4A-B3F4-1032919C3FA5}"/>
                      </a:ext>
                    </a:extLst>
                  </p:cNvPr>
                  <p:cNvSpPr/>
                  <p:nvPr/>
                </p:nvSpPr>
                <p:spPr>
                  <a:xfrm>
                    <a:off x="8583331" y="3904370"/>
                    <a:ext cx="618302" cy="25146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/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7ED70196-B51B-6949-8C81-1DE627E76642}"/>
                      </a:ext>
                    </a:extLst>
                  </p:cNvPr>
                  <p:cNvSpPr txBox="1"/>
                  <p:nvPr/>
                </p:nvSpPr>
                <p:spPr>
                  <a:xfrm rot="300000">
                    <a:off x="10353861" y="3672945"/>
                    <a:ext cx="62786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US" sz="1400" dirty="0"/>
                      <a:t>X-Ray </a:t>
                    </a:r>
                  </a:p>
                </p:txBody>
              </p: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4ACF12F0-A593-C04D-9260-D50F42800E7A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rot="19800000">
                    <a:off x="8615823" y="3757424"/>
                    <a:ext cx="540327" cy="540898"/>
                  </a:xfrm>
                  <a:prstGeom prst="line">
                    <a:avLst/>
                  </a:prstGeom>
                  <a:ln w="15875">
                    <a:solidFill>
                      <a:srgbClr val="00873B"/>
                    </a:solidFill>
                    <a:prstDash val="dash"/>
                    <a:headEnd type="none"/>
                    <a:tailEnd type="none" w="lg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6BF36AB1-B0C1-7E43-BDB6-76B758D481ED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rot="2700000">
                    <a:off x="8418715" y="3679786"/>
                    <a:ext cx="201168" cy="201380"/>
                  </a:xfrm>
                  <a:prstGeom prst="line">
                    <a:avLst/>
                  </a:prstGeom>
                  <a:ln w="15875">
                    <a:solidFill>
                      <a:srgbClr val="00873B"/>
                    </a:solidFill>
                    <a:prstDash val="dash"/>
                    <a:headEnd type="triangle" w="lg" len="med"/>
                    <a:tailEnd type="none" w="lg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8F66CB55-AE94-E848-9C0C-EEFE35902666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rot="13500000">
                    <a:off x="9108987" y="4195341"/>
                    <a:ext cx="221321" cy="221521"/>
                  </a:xfrm>
                  <a:prstGeom prst="line">
                    <a:avLst/>
                  </a:prstGeom>
                  <a:ln w="15875">
                    <a:solidFill>
                      <a:srgbClr val="00873B"/>
                    </a:solidFill>
                    <a:prstDash val="dash"/>
                    <a:headEnd type="none"/>
                    <a:tailEnd type="triangle" w="lg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7-Point Star 53">
                    <a:extLst>
                      <a:ext uri="{FF2B5EF4-FFF2-40B4-BE49-F238E27FC236}">
                        <a16:creationId xmlns:a16="http://schemas.microsoft.com/office/drawing/2014/main" id="{BD96A4D7-A909-2046-B83C-D2D5B1A9DF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0800000">
                    <a:off x="8802067" y="3952085"/>
                    <a:ext cx="173736" cy="173553"/>
                  </a:xfrm>
                  <a:prstGeom prst="star7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/>
                  </a:p>
                </p:txBody>
              </p:sp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BF4A4626-B303-5346-A9D0-262342617561}"/>
                      </a:ext>
                    </a:extLst>
                  </p:cNvPr>
                  <p:cNvSpPr txBox="1"/>
                  <p:nvPr/>
                </p:nvSpPr>
                <p:spPr>
                  <a:xfrm>
                    <a:off x="8119722" y="3384273"/>
                    <a:ext cx="73129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US" sz="1400" dirty="0"/>
                      <a:t>IP Diag.</a:t>
                    </a:r>
                  </a:p>
                </p:txBody>
              </p:sp>
              <p:sp>
                <p:nvSpPr>
                  <p:cNvPr id="56" name="Diamond 55">
                    <a:extLst>
                      <a:ext uri="{FF2B5EF4-FFF2-40B4-BE49-F238E27FC236}">
                        <a16:creationId xmlns:a16="http://schemas.microsoft.com/office/drawing/2014/main" id="{FB67A48C-0BA5-084D-9E52-427CF0764D1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8100000">
                    <a:off x="8412819" y="3969723"/>
                    <a:ext cx="130302" cy="130165"/>
                  </a:xfrm>
                  <a:prstGeom prst="diamond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/>
                  </a:p>
                </p:txBody>
              </p:sp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2B02D033-4799-0749-A136-913A901F2022}"/>
                      </a:ext>
                    </a:extLst>
                  </p:cNvPr>
                  <p:cNvGrpSpPr/>
                  <p:nvPr/>
                </p:nvGrpSpPr>
                <p:grpSpPr>
                  <a:xfrm>
                    <a:off x="8028681" y="3944717"/>
                    <a:ext cx="346037" cy="186359"/>
                    <a:chOff x="7090154" y="3603006"/>
                    <a:chExt cx="346037" cy="186359"/>
                  </a:xfrm>
                </p:grpSpPr>
                <p:sp>
                  <p:nvSpPr>
                    <p:cNvPr id="61" name="Rectangle 60">
                      <a:extLst>
                        <a:ext uri="{FF2B5EF4-FFF2-40B4-BE49-F238E27FC236}">
                          <a16:creationId xmlns:a16="http://schemas.microsoft.com/office/drawing/2014/main" id="{8D456CA3-5456-9E46-BAE1-30471CDD88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60621" y="3606334"/>
                      <a:ext cx="75570" cy="182880"/>
                    </a:xfrm>
                    <a:prstGeom prst="rect">
                      <a:avLst/>
                    </a:prstGeom>
                    <a:solidFill>
                      <a:srgbClr val="3366FF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sp>
                  <p:nvSpPr>
                    <p:cNvPr id="62" name="Rectangle 61">
                      <a:extLst>
                        <a:ext uri="{FF2B5EF4-FFF2-40B4-BE49-F238E27FC236}">
                          <a16:creationId xmlns:a16="http://schemas.microsoft.com/office/drawing/2014/main" id="{046AE716-950F-1146-B404-65957E5378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22297" y="3603006"/>
                      <a:ext cx="75570" cy="182880"/>
                    </a:xfrm>
                    <a:prstGeom prst="rect">
                      <a:avLst/>
                    </a:prstGeom>
                    <a:solidFill>
                      <a:srgbClr val="3366FF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sp>
                  <p:nvSpPr>
                    <p:cNvPr id="63" name="Rectangle 62">
                      <a:extLst>
                        <a:ext uri="{FF2B5EF4-FFF2-40B4-BE49-F238E27FC236}">
                          <a16:creationId xmlns:a16="http://schemas.microsoft.com/office/drawing/2014/main" id="{166D821B-AEBA-BC4C-8547-95B6B5A779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90154" y="3606485"/>
                      <a:ext cx="75570" cy="182880"/>
                    </a:xfrm>
                    <a:prstGeom prst="rect">
                      <a:avLst/>
                    </a:prstGeom>
                    <a:solidFill>
                      <a:srgbClr val="3366FF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</p:grpSp>
              <p:sp>
                <p:nvSpPr>
                  <p:cNvPr id="58" name="Diamond 57">
                    <a:extLst>
                      <a:ext uri="{FF2B5EF4-FFF2-40B4-BE49-F238E27FC236}">
                        <a16:creationId xmlns:a16="http://schemas.microsoft.com/office/drawing/2014/main" id="{BD1586DD-C748-A84D-B13F-D8EDC047DDB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0800000">
                    <a:off x="7850820" y="3968807"/>
                    <a:ext cx="130302" cy="130165"/>
                  </a:xfrm>
                  <a:prstGeom prst="diamond">
                    <a:avLst/>
                  </a:prstGeom>
                  <a:solidFill>
                    <a:srgbClr val="40D7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5E2E9DFD-14C1-8B46-A145-1137A08DDB8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346935" y="3902142"/>
                    <a:ext cx="130165" cy="260604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/>
                  </a:p>
                </p:txBody>
              </p:sp>
              <p:sp>
                <p:nvSpPr>
                  <p:cNvPr id="60" name="Isosceles Triangle 21">
                    <a:extLst>
                      <a:ext uri="{FF2B5EF4-FFF2-40B4-BE49-F238E27FC236}">
                        <a16:creationId xmlns:a16="http://schemas.microsoft.com/office/drawing/2014/main" id="{86CC5CCE-868D-0A4B-B65E-07D1DDD55E6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780000">
                    <a:off x="7630152" y="3955699"/>
                    <a:ext cx="218989" cy="188585"/>
                  </a:xfrm>
                  <a:prstGeom prst="triangle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/>
                  </a:p>
                </p:txBody>
              </p:sp>
            </p:grpSp>
          </p:grpSp>
        </p:grpSp>
        <p:sp>
          <p:nvSpPr>
            <p:cNvPr id="97" name="Right Arrow 96">
              <a:extLst>
                <a:ext uri="{FF2B5EF4-FFF2-40B4-BE49-F238E27FC236}">
                  <a16:creationId xmlns:a16="http://schemas.microsoft.com/office/drawing/2014/main" id="{D6BD8244-CFA1-5347-8EDB-0665B44AA3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53912" y="3356444"/>
              <a:ext cx="274320" cy="37719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2F465AF-BCF7-8B43-81EF-9D7FDE93DEA1}"/>
                </a:ext>
              </a:extLst>
            </p:cNvPr>
            <p:cNvCxnSpPr>
              <a:cxnSpLocks noChangeAspect="1"/>
            </p:cNvCxnSpPr>
            <p:nvPr/>
          </p:nvCxnSpPr>
          <p:spPr>
            <a:xfrm rot="2700000">
              <a:off x="2729369" y="5650835"/>
              <a:ext cx="193482" cy="193686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9868D6D-BCB2-8E46-9611-9217D2C4C01A}"/>
                </a:ext>
              </a:extLst>
            </p:cNvPr>
            <p:cNvSpPr txBox="1"/>
            <p:nvPr/>
          </p:nvSpPr>
          <p:spPr>
            <a:xfrm>
              <a:off x="9823397" y="3377706"/>
              <a:ext cx="821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USERS</a:t>
              </a:r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FD437283-1768-B44F-840E-68C4AA65575B}"/>
                </a:ext>
              </a:extLst>
            </p:cNvPr>
            <p:cNvCxnSpPr>
              <a:cxnSpLocks noChangeAspect="1"/>
            </p:cNvCxnSpPr>
            <p:nvPr/>
          </p:nvCxnSpPr>
          <p:spPr>
            <a:xfrm rot="18000000">
              <a:off x="5532583" y="3896506"/>
              <a:ext cx="15355" cy="356241"/>
            </a:xfrm>
            <a:prstGeom prst="line">
              <a:avLst/>
            </a:prstGeom>
            <a:ln w="1587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E4760CBC-A1DE-9646-9A01-6E0EAD3E4666}"/>
                </a:ext>
              </a:extLst>
            </p:cNvPr>
            <p:cNvCxnSpPr>
              <a:cxnSpLocks noChangeAspect="1"/>
            </p:cNvCxnSpPr>
            <p:nvPr/>
          </p:nvCxnSpPr>
          <p:spPr>
            <a:xfrm rot="14700000">
              <a:off x="5547323" y="2889592"/>
              <a:ext cx="15355" cy="356241"/>
            </a:xfrm>
            <a:prstGeom prst="line">
              <a:avLst/>
            </a:prstGeom>
            <a:ln w="1587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Isosceles Triangle 117">
              <a:extLst>
                <a:ext uri="{FF2B5EF4-FFF2-40B4-BE49-F238E27FC236}">
                  <a16:creationId xmlns:a16="http://schemas.microsoft.com/office/drawing/2014/main" id="{44DD4EDB-B81D-E548-9058-97D6876CF768}"/>
                </a:ext>
              </a:extLst>
            </p:cNvPr>
            <p:cNvSpPr/>
            <p:nvPr/>
          </p:nvSpPr>
          <p:spPr>
            <a:xfrm rot="15900000">
              <a:off x="8120935" y="1666113"/>
              <a:ext cx="182880" cy="2286000"/>
            </a:xfrm>
            <a:prstGeom prst="triangl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16EE9DB-2353-9340-A949-D1F6D39E4E10}"/>
                </a:ext>
              </a:extLst>
            </p:cNvPr>
            <p:cNvSpPr txBox="1"/>
            <p:nvPr/>
          </p:nvSpPr>
          <p:spPr>
            <a:xfrm>
              <a:off x="2965278" y="3685734"/>
              <a:ext cx="3300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FF0000"/>
                  </a:solidFill>
                </a:rPr>
                <a:t>e-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D0F8DFB-09A0-B840-8631-9C5569AD4D12}"/>
                </a:ext>
              </a:extLst>
            </p:cNvPr>
            <p:cNvCxnSpPr>
              <a:cxnSpLocks noChangeAspect="1"/>
            </p:cNvCxnSpPr>
            <p:nvPr/>
          </p:nvCxnSpPr>
          <p:spPr>
            <a:xfrm rot="16380000">
              <a:off x="3108227" y="3562152"/>
              <a:ext cx="15355" cy="356241"/>
            </a:xfrm>
            <a:prstGeom prst="line">
              <a:avLst/>
            </a:prstGeom>
            <a:ln w="1587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F68362B-3411-9542-85E7-21B42487F5BD}"/>
              </a:ext>
            </a:extLst>
          </p:cNvPr>
          <p:cNvGrpSpPr/>
          <p:nvPr/>
        </p:nvGrpSpPr>
        <p:grpSpPr>
          <a:xfrm>
            <a:off x="9316556" y="1713454"/>
            <a:ext cx="1504133" cy="742188"/>
            <a:chOff x="9429911" y="2347438"/>
            <a:chExt cx="1504133" cy="74218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933C2490-36B4-AC4A-A7AE-2F1A6437D698}"/>
                    </a:ext>
                  </a:extLst>
                </p:cNvPr>
                <p:cNvSpPr txBox="1"/>
                <p:nvPr/>
              </p:nvSpPr>
              <p:spPr>
                <a:xfrm>
                  <a:off x="9430069" y="2347438"/>
                  <a:ext cx="1376402" cy="30777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120 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𝑘𝑒𝑉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933C2490-36B4-AC4A-A7AE-2F1A6437D6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0069" y="2347438"/>
                  <a:ext cx="1376402" cy="307777"/>
                </a:xfrm>
                <a:prstGeom prst="rect">
                  <a:avLst/>
                </a:prstGeom>
                <a:blipFill>
                  <a:blip r:embed="rId2"/>
                  <a:stretch>
                    <a:fillRect b="-8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1DF3DE1-A96B-694B-9536-8FD11B40FABB}"/>
                </a:ext>
              </a:extLst>
            </p:cNvPr>
            <p:cNvCxnSpPr>
              <a:cxnSpLocks noChangeAspect="1"/>
            </p:cNvCxnSpPr>
            <p:nvPr/>
          </p:nvCxnSpPr>
          <p:spPr>
            <a:xfrm rot="1800000">
              <a:off x="9429911" y="2795212"/>
              <a:ext cx="12690" cy="294414"/>
            </a:xfrm>
            <a:prstGeom prst="line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3AC70797-445E-3244-899D-5D46B49A60DA}"/>
                    </a:ext>
                  </a:extLst>
                </p:cNvPr>
                <p:cNvSpPr txBox="1"/>
                <p:nvPr/>
              </p:nvSpPr>
              <p:spPr>
                <a:xfrm>
                  <a:off x="9599961" y="2615053"/>
                  <a:ext cx="1334083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≥±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6.4 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𝑚𝑟𝑎𝑑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3AC70797-445E-3244-899D-5D46B49A60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99961" y="2615053"/>
                  <a:ext cx="1334083" cy="215444"/>
                </a:xfrm>
                <a:prstGeom prst="rect">
                  <a:avLst/>
                </a:prstGeom>
                <a:blipFill>
                  <a:blip r:embed="rId3"/>
                  <a:stretch>
                    <a:fillRect l="-943" t="-11765" r="-1887" b="-352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F396D3C-A807-1848-A1A2-299703E3DBB5}"/>
              </a:ext>
            </a:extLst>
          </p:cNvPr>
          <p:cNvGrpSpPr/>
          <p:nvPr/>
        </p:nvGrpSpPr>
        <p:grpSpPr>
          <a:xfrm>
            <a:off x="9329828" y="4034398"/>
            <a:ext cx="1397791" cy="712307"/>
            <a:chOff x="9329828" y="4034398"/>
            <a:chExt cx="1397791" cy="712307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4DDEE18-B1DD-5749-9794-71074FEF3DF0}"/>
                </a:ext>
              </a:extLst>
            </p:cNvPr>
            <p:cNvGrpSpPr/>
            <p:nvPr/>
          </p:nvGrpSpPr>
          <p:grpSpPr>
            <a:xfrm>
              <a:off x="9356991" y="4252090"/>
              <a:ext cx="1370628" cy="494615"/>
              <a:chOff x="9344799" y="4447162"/>
              <a:chExt cx="1370628" cy="494615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7F594246-E824-8742-9957-F46A8EE21360}"/>
                      </a:ext>
                    </a:extLst>
                  </p:cNvPr>
                  <p:cNvSpPr txBox="1"/>
                  <p:nvPr/>
                </p:nvSpPr>
                <p:spPr>
                  <a:xfrm>
                    <a:off x="9344799" y="4447162"/>
                    <a:ext cx="1280160" cy="307777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240 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𝑘𝑒𝑉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7F594246-E824-8742-9957-F46A8EE2136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44799" y="4447162"/>
                    <a:ext cx="1280160" cy="3077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80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018DEEBB-DC5B-AA4B-B940-F61472EBEBB8}"/>
                      </a:ext>
                    </a:extLst>
                  </p:cNvPr>
                  <p:cNvSpPr txBox="1"/>
                  <p:nvPr/>
                </p:nvSpPr>
                <p:spPr>
                  <a:xfrm>
                    <a:off x="9381344" y="4726333"/>
                    <a:ext cx="1334083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≥±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6.4 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𝑚𝑟𝑎𝑑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018DEEBB-DC5B-AA4B-B940-F61472EBEB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81344" y="4726333"/>
                    <a:ext cx="1334083" cy="21544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887" t="-5556" r="-1887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6B51D6B-2350-1843-9C34-65FA528C5A3D}"/>
                </a:ext>
              </a:extLst>
            </p:cNvPr>
            <p:cNvCxnSpPr>
              <a:cxnSpLocks noChangeAspect="1"/>
            </p:cNvCxnSpPr>
            <p:nvPr/>
          </p:nvCxnSpPr>
          <p:spPr>
            <a:xfrm rot="9000000">
              <a:off x="9329828" y="4034398"/>
              <a:ext cx="12690" cy="294414"/>
            </a:xfrm>
            <a:prstGeom prst="line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216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F75B741-861A-C742-BA8A-FC8984E0EC08}"/>
              </a:ext>
            </a:extLst>
          </p:cNvPr>
          <p:cNvSpPr/>
          <p:nvPr/>
        </p:nvSpPr>
        <p:spPr>
          <a:xfrm>
            <a:off x="3755772" y="2578100"/>
            <a:ext cx="4247768" cy="1699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NZ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PHASE I </a:t>
            </a:r>
            <a:r>
              <a:rPr lang="en-N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 e- ENERGY: 80 MeV </a:t>
            </a:r>
            <a:r>
              <a:rPr lang="en-NZ" sz="1600" i="1" dirty="0" err="1">
                <a:solidFill>
                  <a:srgbClr val="00DD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tunable</a:t>
            </a:r>
            <a:endParaRPr lang="en-NZ" sz="1600" i="1" dirty="0">
              <a:solidFill>
                <a:srgbClr val="00DD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N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X-ray ENERGY : (120 – 240) keV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N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X-ray FLUX : (2 – 0.5)x10</a:t>
            </a:r>
            <a:r>
              <a:rPr lang="en-NZ" sz="1600" i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N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ph/s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N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X-ray DIVERGENCE : +/- 6.4 </a:t>
            </a:r>
            <a:r>
              <a:rPr lang="en-NZ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mrad</a:t>
            </a:r>
            <a:endParaRPr lang="en-NZ" sz="1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N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X-ray REP. RATE: 100 Hz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1BFFB67-0B66-E645-A126-F60ABE94ACE2}"/>
              </a:ext>
            </a:extLst>
          </p:cNvPr>
          <p:cNvSpPr txBox="1">
            <a:spLocks/>
          </p:cNvSpPr>
          <p:nvPr/>
        </p:nvSpPr>
        <p:spPr>
          <a:xfrm>
            <a:off x="2438400" y="502920"/>
            <a:ext cx="7315200" cy="7315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0000FF"/>
                </a:solidFill>
                <a:latin typeface="Book Antiqua"/>
                <a:cs typeface="Book Antiqua"/>
              </a:rPr>
              <a:t>INITIAL PERFORMANCE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F8C0ED-9B56-284C-8191-D9F75C5FD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B4F377-4D89-6B42-888D-68802321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902C1-82DB-7E43-B661-9FA1B54D3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9585-75D7-5E4B-B63F-3789C186AC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66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C11B6-C5BB-C647-90FE-B7B9E6136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3D9CD-9360-6642-A2DF-6255BD2D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BoCXS_DIFA-UniBo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679A1-8D58-BE47-8BC2-D755FB0FD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12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39C715-19DF-C648-B1BB-10D16E9B7E83}"/>
              </a:ext>
            </a:extLst>
          </p:cNvPr>
          <p:cNvSpPr txBox="1">
            <a:spLocks/>
          </p:cNvSpPr>
          <p:nvPr/>
        </p:nvSpPr>
        <p:spPr>
          <a:xfrm>
            <a:off x="2438400" y="673096"/>
            <a:ext cx="7315200" cy="7315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9144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0F2CB5"/>
                </a:solidFill>
                <a:latin typeface="Book Antiqua"/>
                <a:cs typeface="Book Antiqua"/>
              </a:rPr>
              <a:t>OUTLOOK</a:t>
            </a:r>
            <a:endParaRPr lang="en-US" sz="2200" dirty="0">
              <a:solidFill>
                <a:srgbClr val="0F2CB5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0EBABA-619C-3242-9DAA-34305B897CBB}"/>
              </a:ext>
            </a:extLst>
          </p:cNvPr>
          <p:cNvSpPr txBox="1"/>
          <p:nvPr/>
        </p:nvSpPr>
        <p:spPr>
          <a:xfrm>
            <a:off x="2289755" y="4665586"/>
            <a:ext cx="76317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b="1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COMPACT X-ray SOURCE</a:t>
            </a:r>
          </a:p>
          <a:p>
            <a:pPr algn="ctr"/>
            <a:r>
              <a:rPr lang="en-NZ" b="1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INSTALLED IN CLINICAL LABORATORIES OR UNIVERSITIES</a:t>
            </a:r>
          </a:p>
          <a:p>
            <a:pPr algn="ctr"/>
            <a:r>
              <a:rPr lang="en-NZ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PROVIDE AN INVALUABLE TOOL IN </a:t>
            </a:r>
            <a:r>
              <a:rPr lang="en-N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TISSUE IMAGING</a:t>
            </a:r>
          </a:p>
          <a:p>
            <a:pPr algn="ctr"/>
            <a:r>
              <a:rPr lang="en-NZ" b="1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BOLOGNA METROPOLITAN AREA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434AA-D4BF-CC48-91CD-3E79F1E5A8EE}"/>
              </a:ext>
            </a:extLst>
          </p:cNvPr>
          <p:cNvSpPr txBox="1"/>
          <p:nvPr/>
        </p:nvSpPr>
        <p:spPr>
          <a:xfrm>
            <a:off x="3014567" y="2527300"/>
            <a:ext cx="3755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6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IMPROVED SPACIAL RESOLUTION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16F51F-73E6-B940-82EA-8259962D094C}"/>
              </a:ext>
            </a:extLst>
          </p:cNvPr>
          <p:cNvSpPr txBox="1"/>
          <p:nvPr/>
        </p:nvSpPr>
        <p:spPr>
          <a:xfrm>
            <a:off x="3027743" y="2959100"/>
            <a:ext cx="3188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6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 BEAM EXPOSURE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D55BF0-D6FD-4046-99AF-B721E6001D6A}"/>
              </a:ext>
            </a:extLst>
          </p:cNvPr>
          <p:cNvSpPr txBox="1"/>
          <p:nvPr/>
        </p:nvSpPr>
        <p:spPr>
          <a:xfrm>
            <a:off x="2992686" y="3352800"/>
            <a:ext cx="6580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NZ" sz="16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RADIOLOGICAL EXAMINATIONS WITHOUT CONTRAST AGENTS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527378-2630-384C-A1DC-730C7B9E5DDC}"/>
              </a:ext>
            </a:extLst>
          </p:cNvPr>
          <p:cNvSpPr txBox="1"/>
          <p:nvPr/>
        </p:nvSpPr>
        <p:spPr>
          <a:xfrm>
            <a:off x="2985579" y="3743119"/>
            <a:ext cx="4868897" cy="778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6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FRIENDLY TO PATIENTS WITH </a:t>
            </a:r>
          </a:p>
          <a:p>
            <a:r>
              <a:rPr lang="en-NZ" sz="16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METALLIC IMPLANTS AND/OR STIMULATORS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DE0755-31EF-3745-A68B-FEB5B91FF999}"/>
              </a:ext>
            </a:extLst>
          </p:cNvPr>
          <p:cNvSpPr txBox="1"/>
          <p:nvPr/>
        </p:nvSpPr>
        <p:spPr>
          <a:xfrm>
            <a:off x="2207398" y="1638300"/>
            <a:ext cx="7802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BRILLIANCE, ENERGY-TUNABLE, QUASI-MONOCHROMATIC </a:t>
            </a:r>
          </a:p>
          <a:p>
            <a:pPr algn="ctr"/>
            <a:r>
              <a:rPr lang="en-NZ" b="1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BEAMS</a:t>
            </a:r>
          </a:p>
          <a:p>
            <a:pPr algn="ctr"/>
            <a:r>
              <a:rPr lang="en-N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 ADVANCED BIOMEDICAL IMAGING</a:t>
            </a:r>
          </a:p>
        </p:txBody>
      </p:sp>
    </p:spTree>
    <p:extLst>
      <p:ext uri="{BB962C8B-B14F-4D97-AF65-F5344CB8AC3E}">
        <p14:creationId xmlns:p14="http://schemas.microsoft.com/office/powerpoint/2010/main" val="113094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/>
            </a:gs>
            <a:gs pos="60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9EB12-FA8F-844A-AD29-0D53DF322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549D4-FF65-004B-8C8D-665364DE6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D075C-6244-1242-9F2A-CA925468D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6C2D0-1834-7F41-9BBA-7160DF55D60F}"/>
              </a:ext>
            </a:extLst>
          </p:cNvPr>
          <p:cNvSpPr txBox="1"/>
          <p:nvPr/>
        </p:nvSpPr>
        <p:spPr>
          <a:xfrm>
            <a:off x="1557957" y="2286000"/>
            <a:ext cx="9094156" cy="871970"/>
          </a:xfrm>
          <a:prstGeom prst="rect">
            <a:avLst/>
          </a:prstGeom>
          <a:gradFill>
            <a:gsLst>
              <a:gs pos="3000">
                <a:srgbClr val="FF0000"/>
              </a:gs>
              <a:gs pos="6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>
                <a:latin typeface="Zapfino" panose="03030300040707070C03" pitchFamily="66" charset="77"/>
              </a:rPr>
              <a:t>A PROJECT IS A DREAM WITH A </a:t>
            </a:r>
            <a:r>
              <a:rPr lang="en-US" b="1" dirty="0">
                <a:latin typeface="Zapfino" panose="03030300040707070C03" pitchFamily="66" charset="77"/>
              </a:rPr>
              <a:t>DEADLINE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BB2590-63FF-6244-9590-1C9055662611}"/>
              </a:ext>
            </a:extLst>
          </p:cNvPr>
          <p:cNvSpPr txBox="1"/>
          <p:nvPr/>
        </p:nvSpPr>
        <p:spPr>
          <a:xfrm>
            <a:off x="3050336" y="3962400"/>
            <a:ext cx="6152646" cy="871970"/>
          </a:xfrm>
          <a:prstGeom prst="rect">
            <a:avLst/>
          </a:prstGeom>
          <a:gradFill>
            <a:gsLst>
              <a:gs pos="0">
                <a:schemeClr val="accent1">
                  <a:lumMod val="73000"/>
                </a:schemeClr>
              </a:gs>
              <a:gs pos="6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Zapfino" panose="03030300040707070C03" pitchFamily="66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THANK YOU FOR YOUR TIME</a:t>
            </a:r>
          </a:p>
        </p:txBody>
      </p:sp>
    </p:spTree>
    <p:extLst>
      <p:ext uri="{BB962C8B-B14F-4D97-AF65-F5344CB8AC3E}">
        <p14:creationId xmlns:p14="http://schemas.microsoft.com/office/powerpoint/2010/main" val="38498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93FD1D-D86D-8444-99E1-2493D6551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98DD87-925A-AE46-8AAA-38547CCDD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E6274-80B3-8648-BA92-51C0998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F1944D-FD6F-7946-AE2C-6D40B08253FE}"/>
              </a:ext>
            </a:extLst>
          </p:cNvPr>
          <p:cNvSpPr txBox="1">
            <a:spLocks/>
          </p:cNvSpPr>
          <p:nvPr/>
        </p:nvSpPr>
        <p:spPr>
          <a:xfrm>
            <a:off x="2438400" y="3047996"/>
            <a:ext cx="7315200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30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txBody>
          <a:bodyPr vert="horz" lIns="91440" tIns="9144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>
                <a:solidFill>
                  <a:srgbClr val="0F2CB5"/>
                </a:solidFill>
                <a:latin typeface="Book Antiqua"/>
                <a:cs typeface="Book Antiqua"/>
              </a:rPr>
              <a:t>SPARE SLIDES</a:t>
            </a:r>
            <a:endParaRPr lang="en-US" sz="1900" i="1" dirty="0">
              <a:solidFill>
                <a:srgbClr val="0F2CB5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413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89D5AD-B5FF-3243-916D-6FD9B5A7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CCCDA8-DE3A-2D4B-936E-83895CD5B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0056C-507E-0548-9CDA-8537B472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7839D1-CE8A-374E-9670-00F01C1717A0}"/>
              </a:ext>
            </a:extLst>
          </p:cNvPr>
          <p:cNvSpPr txBox="1">
            <a:spLocks/>
          </p:cNvSpPr>
          <p:nvPr/>
        </p:nvSpPr>
        <p:spPr>
          <a:xfrm>
            <a:off x="2438400" y="673096"/>
            <a:ext cx="7315200" cy="7315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9144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0F2CB5"/>
                </a:solidFill>
                <a:latin typeface="Book Antiqua"/>
                <a:cs typeface="Book Antiqua"/>
              </a:rPr>
              <a:t>FREQUENCY BANDS IN PARTICLE ACCELERATORS</a:t>
            </a:r>
            <a:endParaRPr lang="en-US" sz="2200" dirty="0">
              <a:solidFill>
                <a:srgbClr val="0F2CB5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A1783CC-04D1-5F4F-ABB9-6D63EEFF16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663600"/>
              </p:ext>
            </p:extLst>
          </p:nvPr>
        </p:nvGraphicFramePr>
        <p:xfrm>
          <a:off x="2032000" y="2247900"/>
          <a:ext cx="8128000" cy="2311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100">
                  <a:extLst>
                    <a:ext uri="{9D8B030D-6E8A-4147-A177-3AD203B41FA5}">
                      <a16:colId xmlns:a16="http://schemas.microsoft.com/office/drawing/2014/main" val="3992940507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719535090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1583570083"/>
                    </a:ext>
                  </a:extLst>
                </a:gridCol>
                <a:gridCol w="2273300">
                  <a:extLst>
                    <a:ext uri="{9D8B030D-6E8A-4147-A177-3AD203B41FA5}">
                      <a16:colId xmlns:a16="http://schemas.microsoft.com/office/drawing/2014/main" val="24071963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2967167704"/>
                    </a:ext>
                  </a:extLst>
                </a:gridCol>
              </a:tblGrid>
              <a:tr h="52640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FF0000"/>
                          </a:solidFill>
                        </a:rPr>
                        <a:t>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rgbClr val="FF0000"/>
                          </a:solidFill>
                        </a:rPr>
                        <a:t>f</a:t>
                      </a:r>
                      <a:r>
                        <a:rPr lang="en-US" sz="2000" b="0" baseline="-25000" dirty="0" err="1">
                          <a:solidFill>
                            <a:srgbClr val="FF0000"/>
                          </a:solidFill>
                        </a:rPr>
                        <a:t>RF</a:t>
                      </a:r>
                      <a:r>
                        <a:rPr lang="en-US" sz="2000" b="0" dirty="0">
                          <a:solidFill>
                            <a:srgbClr val="FF0000"/>
                          </a:solidFill>
                        </a:rPr>
                        <a:t> (GHz)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rgbClr val="FF0000"/>
                          </a:solidFill>
                          <a:latin typeface="Symbol" pitchFamily="2" charset="2"/>
                        </a:rPr>
                        <a:t>l</a:t>
                      </a:r>
                      <a:r>
                        <a:rPr lang="en-US" sz="2000" b="0" baseline="-25000" dirty="0" err="1">
                          <a:solidFill>
                            <a:srgbClr val="FF0000"/>
                          </a:solidFill>
                        </a:rPr>
                        <a:t>RF</a:t>
                      </a:r>
                      <a:r>
                        <a:rPr lang="en-US" sz="2000" b="0" baseline="-250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FF0000"/>
                          </a:solidFill>
                        </a:rPr>
                        <a:t>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FF0000"/>
                          </a:solidFill>
                        </a:rPr>
                        <a:t>COMMON LIFE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940441"/>
                  </a:ext>
                </a:extLst>
              </a:tr>
              <a:tr h="6459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2.998 – 2.856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 –10.5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Satellite communications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472946"/>
                  </a:ext>
                </a:extLst>
              </a:tr>
              <a:tr h="4926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5.996 – 5.712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 –5.25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S-Band 2</a:t>
                      </a:r>
                      <a:r>
                        <a:rPr lang="en-US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harmonic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5G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561308"/>
                  </a:ext>
                </a:extLst>
              </a:tr>
              <a:tr h="6459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11.9942 – 11.424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 –2.62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S-Band 4</a:t>
                      </a:r>
                      <a:r>
                        <a:rPr lang="en-US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harmonic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Radar applications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710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9138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A880EB-F2AC-AC48-8F89-344F3B13CD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6990"/>
            <a:ext cx="2743200" cy="365125"/>
          </a:xfrm>
        </p:spPr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A3561-C746-9849-93D3-8F0032E53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6990"/>
            <a:ext cx="4114800" cy="365125"/>
          </a:xfrm>
        </p:spPr>
        <p:txBody>
          <a:bodyPr/>
          <a:lstStyle/>
          <a:p>
            <a:r>
              <a:rPr lang="en-US"/>
              <a:t>BoCXS_DIFA-UniBo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6C313-6C90-CE4B-BB26-B3B9540F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6990"/>
            <a:ext cx="2743200" cy="365125"/>
          </a:xfrm>
        </p:spPr>
        <p:txBody>
          <a:bodyPr/>
          <a:lstStyle/>
          <a:p>
            <a:fld id="{23C248EE-3BC1-9A4B-B51E-63962634C17F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7D2AE6-763B-084E-90DC-39CC79F38ECF}"/>
              </a:ext>
            </a:extLst>
          </p:cNvPr>
          <p:cNvSpPr txBox="1">
            <a:spLocks/>
          </p:cNvSpPr>
          <p:nvPr/>
        </p:nvSpPr>
        <p:spPr>
          <a:xfrm>
            <a:off x="2438400" y="528320"/>
            <a:ext cx="7315200" cy="7315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9144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00FF"/>
                </a:solidFill>
                <a:latin typeface="Book Antiqua"/>
                <a:cs typeface="Book Antiqua"/>
              </a:rPr>
              <a:t> Double Output S-Band STAR–like System</a:t>
            </a:r>
          </a:p>
          <a:p>
            <a:r>
              <a:rPr lang="en-US" sz="2400" b="1" i="1" dirty="0">
                <a:solidFill>
                  <a:srgbClr val="FF0000"/>
                </a:solidFill>
                <a:latin typeface="Book Antiqua"/>
              </a:rPr>
              <a:t>Phase II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BD0F9B6-98CD-C54A-8107-10938C7453CE}"/>
              </a:ext>
            </a:extLst>
          </p:cNvPr>
          <p:cNvGrpSpPr/>
          <p:nvPr/>
        </p:nvGrpSpPr>
        <p:grpSpPr>
          <a:xfrm>
            <a:off x="880364" y="2174718"/>
            <a:ext cx="9971356" cy="5634413"/>
            <a:chOff x="673100" y="2479518"/>
            <a:chExt cx="9971356" cy="563441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57BF9D0E-BE48-7946-9DEB-BF63058BCC73}"/>
                </a:ext>
              </a:extLst>
            </p:cNvPr>
            <p:cNvGrpSpPr/>
            <p:nvPr/>
          </p:nvGrpSpPr>
          <p:grpSpPr>
            <a:xfrm>
              <a:off x="673100" y="2479518"/>
              <a:ext cx="9971356" cy="5634413"/>
              <a:chOff x="1435100" y="2062659"/>
              <a:chExt cx="9971356" cy="5634413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435100" y="2062659"/>
                <a:ext cx="8717666" cy="5634413"/>
                <a:chOff x="2074373" y="2062659"/>
                <a:chExt cx="8717666" cy="5634413"/>
              </a:xfrm>
            </p:grpSpPr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5A645352-FB84-3D4F-A036-16D15A4471BC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18900000">
                  <a:off x="3369166" y="2176887"/>
                  <a:ext cx="2558396" cy="255570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1B85A9E-0B76-CE47-9228-981AE86D263B}"/>
                    </a:ext>
                  </a:extLst>
                </p:cNvPr>
                <p:cNvSpPr txBox="1"/>
                <p:nvPr/>
              </p:nvSpPr>
              <p:spPr>
                <a:xfrm>
                  <a:off x="5656601" y="5649749"/>
                  <a:ext cx="63991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400" dirty="0"/>
                    <a:t>~12 m</a:t>
                  </a:r>
                </a:p>
              </p:txBody>
            </p: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231EEEE3-E274-0441-B5AF-D915495C36E7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2700000">
                  <a:off x="8411537" y="5534001"/>
                  <a:ext cx="193482" cy="19368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lg" len="med"/>
                  <a:tailEnd type="non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Diamond 12">
                  <a:extLst>
                    <a:ext uri="{FF2B5EF4-FFF2-40B4-BE49-F238E27FC236}">
                      <a16:creationId xmlns:a16="http://schemas.microsoft.com/office/drawing/2014/main" id="{A3F1C7B1-6A7F-BA46-9B98-46086F4F12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28642" y="3383283"/>
                  <a:ext cx="130302" cy="130165"/>
                </a:xfrm>
                <a:prstGeom prst="diamond">
                  <a:avLst/>
                </a:prstGeom>
                <a:solidFill>
                  <a:srgbClr val="4CF6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836224CF-4100-D642-868A-ED208AF05282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2700000">
                  <a:off x="2566540" y="5533837"/>
                  <a:ext cx="193482" cy="19368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lg" len="med"/>
                  <a:tailEnd type="non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A6AF95A-6C8A-814C-B3D1-3E42409141F1}"/>
                    </a:ext>
                  </a:extLst>
                </p:cNvPr>
                <p:cNvSpPr txBox="1"/>
                <p:nvPr/>
              </p:nvSpPr>
              <p:spPr>
                <a:xfrm rot="16200000">
                  <a:off x="5513360" y="4028817"/>
                  <a:ext cx="84510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400" dirty="0">
                      <a:solidFill>
                        <a:srgbClr val="FF0000"/>
                      </a:solidFill>
                    </a:rPr>
                    <a:t>155 MeV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4B405A2B-8CA3-7A4F-85AA-40B77D2B3284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2700000">
                  <a:off x="5888714" y="3576647"/>
                  <a:ext cx="193482" cy="19368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lg" len="med"/>
                  <a:tailEnd type="non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CEB9BF01-1D97-6045-B832-702293620BAB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2700000">
                  <a:off x="5895942" y="5056176"/>
                  <a:ext cx="193482" cy="19368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lg" len="med"/>
                  <a:tailEnd type="non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327326C-56DF-544A-8888-E3D851147A7E}"/>
                    </a:ext>
                  </a:extLst>
                </p:cNvPr>
                <p:cNvSpPr txBox="1"/>
                <p:nvPr/>
              </p:nvSpPr>
              <p:spPr>
                <a:xfrm>
                  <a:off x="3955015" y="5160750"/>
                  <a:ext cx="5485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400" dirty="0"/>
                    <a:t>~7 m</a:t>
                  </a:r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B8DB0FCF-BC01-5F4B-8C85-5FFB0F536D8D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2700000">
                  <a:off x="2567655" y="5464837"/>
                  <a:ext cx="193482" cy="19368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lg" len="med"/>
                  <a:tailEnd type="non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4D98EA34-C3F5-4A4A-8B79-8104FC62339C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18900000">
                  <a:off x="3531496" y="3586604"/>
                  <a:ext cx="4114800" cy="411046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triangle" w="lg" len="med"/>
                  <a:tailEnd type="triangl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0D6F260-558C-0E4A-A1AE-9100ABD335EF}"/>
                    </a:ext>
                  </a:extLst>
                </p:cNvPr>
                <p:cNvSpPr txBox="1"/>
                <p:nvPr/>
              </p:nvSpPr>
              <p:spPr>
                <a:xfrm>
                  <a:off x="2074373" y="2791439"/>
                  <a:ext cx="11585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400" dirty="0"/>
                    <a:t>S-Band Ph-</a:t>
                  </a:r>
                  <a:r>
                    <a:rPr lang="en-US" sz="1400" dirty="0" err="1"/>
                    <a:t>Inj</a:t>
                  </a:r>
                  <a:endParaRPr lang="en-US" sz="1400" dirty="0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933FB2C-5DCB-2D42-8AC3-C94F564ED925}"/>
                    </a:ext>
                  </a:extLst>
                </p:cNvPr>
                <p:cNvSpPr/>
                <p:nvPr/>
              </p:nvSpPr>
              <p:spPr>
                <a:xfrm>
                  <a:off x="2665587" y="3356240"/>
                  <a:ext cx="221430" cy="18105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 dirty="0"/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D2DA4A3-EA9E-5645-ACD0-AEC2768EDB9A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18900000">
                  <a:off x="3139061" y="3969946"/>
                  <a:ext cx="2370793" cy="236829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triangle" w="lg" len="med"/>
                  <a:tailEnd type="triangl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861D8B1-EFF1-F94F-ABF0-761E093FC5A1}"/>
                    </a:ext>
                  </a:extLst>
                </p:cNvPr>
                <p:cNvSpPr/>
                <p:nvPr/>
              </p:nvSpPr>
              <p:spPr>
                <a:xfrm>
                  <a:off x="3013648" y="3387671"/>
                  <a:ext cx="1371600" cy="13016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sp>
              <p:nvSpPr>
                <p:cNvPr id="28" name="Diamond 27">
                  <a:extLst>
                    <a:ext uri="{FF2B5EF4-FFF2-40B4-BE49-F238E27FC236}">
                      <a16:creationId xmlns:a16="http://schemas.microsoft.com/office/drawing/2014/main" id="{665F8C4F-2589-6649-B6E1-B642D1858E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017191" y="3380439"/>
                  <a:ext cx="130302" cy="130165"/>
                </a:xfrm>
                <a:prstGeom prst="diamond">
                  <a:avLst/>
                </a:prstGeom>
                <a:solidFill>
                  <a:srgbClr val="4CF6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sp>
              <p:nvSpPr>
                <p:cNvPr id="29" name="Diamond 28">
                  <a:extLst>
                    <a:ext uri="{FF2B5EF4-FFF2-40B4-BE49-F238E27FC236}">
                      <a16:creationId xmlns:a16="http://schemas.microsoft.com/office/drawing/2014/main" id="{BCBC8E2E-85AF-1744-B385-F0FF690874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8900000">
                  <a:off x="6175457" y="3388727"/>
                  <a:ext cx="130302" cy="130165"/>
                </a:xfrm>
                <a:prstGeom prst="diamond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5E6595BA-9B41-E649-8868-3AFA6DB53C7F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1800000">
                  <a:off x="3847243" y="2742008"/>
                  <a:ext cx="27203" cy="63110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4C5B294-36DE-0C49-911C-676A43CF10DA}"/>
                    </a:ext>
                  </a:extLst>
                </p:cNvPr>
                <p:cNvSpPr txBox="1"/>
                <p:nvPr/>
              </p:nvSpPr>
              <p:spPr>
                <a:xfrm>
                  <a:off x="7410116" y="3185149"/>
                  <a:ext cx="91339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400" dirty="0"/>
                    <a:t>Matching </a:t>
                  </a:r>
                </a:p>
                <a:p>
                  <a:pPr algn="r"/>
                  <a:r>
                    <a:rPr lang="en-US" sz="1400" dirty="0"/>
                    <a:t>Triplets</a:t>
                  </a:r>
                </a:p>
              </p:txBody>
            </p: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BE7FFCCB-469C-9D41-86EE-0F2265175A08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19800000">
                  <a:off x="2706693" y="3046276"/>
                  <a:ext cx="12690" cy="29441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773CAA2-CAF3-F348-87BF-12871846D079}"/>
                    </a:ext>
                  </a:extLst>
                </p:cNvPr>
                <p:cNvSpPr txBox="1"/>
                <p:nvPr/>
              </p:nvSpPr>
              <p:spPr>
                <a:xfrm>
                  <a:off x="6214852" y="2310013"/>
                  <a:ext cx="142378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400" dirty="0"/>
                    <a:t>20</a:t>
                  </a:r>
                  <a:r>
                    <a:rPr lang="en-US" sz="1400" baseline="30000" dirty="0"/>
                    <a:t>0</a:t>
                  </a:r>
                  <a:r>
                    <a:rPr lang="en-US" sz="1400" dirty="0"/>
                    <a:t> - 25</a:t>
                  </a:r>
                  <a:r>
                    <a:rPr lang="en-US" sz="1400" baseline="30000" dirty="0"/>
                    <a:t>0</a:t>
                  </a:r>
                  <a:r>
                    <a:rPr lang="en-US" sz="1400" dirty="0"/>
                    <a:t> Doglegs</a:t>
                  </a:r>
                </a:p>
              </p:txBody>
            </p:sp>
            <p:sp>
              <p:nvSpPr>
                <p:cNvPr id="58" name="Right Brace 57">
                  <a:extLst>
                    <a:ext uri="{FF2B5EF4-FFF2-40B4-BE49-F238E27FC236}">
                      <a16:creationId xmlns:a16="http://schemas.microsoft.com/office/drawing/2014/main" id="{76AF8D30-A8DC-6240-ACCA-514273D4E70C}"/>
                    </a:ext>
                  </a:extLst>
                </p:cNvPr>
                <p:cNvSpPr/>
                <p:nvPr/>
              </p:nvSpPr>
              <p:spPr>
                <a:xfrm rot="16200000">
                  <a:off x="6850802" y="2107925"/>
                  <a:ext cx="141316" cy="1099204"/>
                </a:xfrm>
                <a:prstGeom prst="rightBrac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91665E7A-3140-644E-8346-9686204E767E}"/>
                    </a:ext>
                  </a:extLst>
                </p:cNvPr>
                <p:cNvGrpSpPr/>
                <p:nvPr/>
              </p:nvGrpSpPr>
              <p:grpSpPr>
                <a:xfrm rot="900000">
                  <a:off x="6550673" y="3348645"/>
                  <a:ext cx="755703" cy="756500"/>
                  <a:chOff x="6143757" y="3216348"/>
                  <a:chExt cx="755703" cy="756500"/>
                </a:xfrm>
              </p:grpSpPr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B9479357-5E7C-3445-B437-EB8149A7017E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rot="19800000">
                    <a:off x="6143757" y="3216348"/>
                    <a:ext cx="755703" cy="7565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106A26A7-E0F3-7C47-8BAC-F768ED2D64C1}"/>
                      </a:ext>
                    </a:extLst>
                  </p:cNvPr>
                  <p:cNvGrpSpPr/>
                  <p:nvPr/>
                </p:nvGrpSpPr>
                <p:grpSpPr>
                  <a:xfrm rot="-600000">
                    <a:off x="6211901" y="3376129"/>
                    <a:ext cx="640628" cy="424720"/>
                    <a:chOff x="4948378" y="3057054"/>
                    <a:chExt cx="640628" cy="424720"/>
                  </a:xfrm>
                </p:grpSpPr>
                <p:sp>
                  <p:nvSpPr>
                    <p:cNvPr id="64" name="Diamond 63">
                      <a:extLst>
                        <a:ext uri="{FF2B5EF4-FFF2-40B4-BE49-F238E27FC236}">
                          <a16:creationId xmlns:a16="http://schemas.microsoft.com/office/drawing/2014/main" id="{5129B895-8D62-F143-9E4D-C4343AB1E18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500000">
                      <a:off x="5066568" y="3141357"/>
                      <a:ext cx="130302" cy="130165"/>
                    </a:xfrm>
                    <a:prstGeom prst="diamond">
                      <a:avLst/>
                    </a:prstGeom>
                    <a:solidFill>
                      <a:srgbClr val="4CF600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sp>
                  <p:nvSpPr>
                    <p:cNvPr id="65" name="Diamond 64">
                      <a:extLst>
                        <a:ext uri="{FF2B5EF4-FFF2-40B4-BE49-F238E27FC236}">
                          <a16:creationId xmlns:a16="http://schemas.microsoft.com/office/drawing/2014/main" id="{FC670378-D8FD-E149-83E4-7DFA9A75604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0400000">
                      <a:off x="5354347" y="3270427"/>
                      <a:ext cx="130165" cy="130302"/>
                    </a:xfrm>
                    <a:prstGeom prst="diamond">
                      <a:avLst/>
                    </a:prstGeom>
                    <a:solidFill>
                      <a:srgbClr val="FFFF00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B437BA5E-B803-0C41-8468-519EBE6B3B92}"/>
                        </a:ext>
                      </a:extLst>
                    </p:cNvPr>
                    <p:cNvSpPr/>
                    <p:nvPr/>
                  </p:nvSpPr>
                  <p:spPr>
                    <a:xfrm rot="1500000">
                      <a:off x="5513436" y="3315519"/>
                      <a:ext cx="75570" cy="166255"/>
                    </a:xfrm>
                    <a:prstGeom prst="rect">
                      <a:avLst/>
                    </a:prstGeom>
                    <a:solidFill>
                      <a:srgbClr val="3366FF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C654952C-FC51-0D49-A518-D82683E1A8DE}"/>
                        </a:ext>
                      </a:extLst>
                    </p:cNvPr>
                    <p:cNvSpPr/>
                    <p:nvPr/>
                  </p:nvSpPr>
                  <p:spPr>
                    <a:xfrm rot="1500000">
                      <a:off x="5239921" y="3181611"/>
                      <a:ext cx="75570" cy="182881"/>
                    </a:xfrm>
                    <a:prstGeom prst="rect">
                      <a:avLst/>
                    </a:prstGeom>
                    <a:solidFill>
                      <a:srgbClr val="3366FF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FAE61917-EAC1-4A4B-8912-B72D31350C4D}"/>
                        </a:ext>
                      </a:extLst>
                    </p:cNvPr>
                    <p:cNvSpPr/>
                    <p:nvPr/>
                  </p:nvSpPr>
                  <p:spPr>
                    <a:xfrm rot="12300000">
                      <a:off x="4948378" y="3057054"/>
                      <a:ext cx="75570" cy="166255"/>
                    </a:xfrm>
                    <a:prstGeom prst="rect">
                      <a:avLst/>
                    </a:prstGeom>
                    <a:solidFill>
                      <a:srgbClr val="3366FF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</p:grpSp>
            </p:grp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142C259-C190-7447-81E2-7DC9FE887D74}"/>
                    </a:ext>
                  </a:extLst>
                </p:cNvPr>
                <p:cNvSpPr txBox="1"/>
                <p:nvPr/>
              </p:nvSpPr>
              <p:spPr>
                <a:xfrm>
                  <a:off x="8465706" y="2062659"/>
                  <a:ext cx="102380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400" dirty="0"/>
                    <a:t>Interaction </a:t>
                  </a:r>
                </a:p>
                <a:p>
                  <a:pPr algn="r"/>
                  <a:r>
                    <a:rPr lang="en-US" sz="1400" dirty="0"/>
                    <a:t>Regions</a:t>
                  </a:r>
                </a:p>
              </p:txBody>
            </p: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EBECD263-15AD-5746-8694-46B2DBEB1B90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1080000">
                  <a:off x="8640312" y="2389125"/>
                  <a:ext cx="16891" cy="39186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0A6B40DF-E989-5E49-9697-AE0A5A005C31}"/>
                    </a:ext>
                  </a:extLst>
                </p:cNvPr>
                <p:cNvGrpSpPr/>
                <p:nvPr/>
              </p:nvGrpSpPr>
              <p:grpSpPr>
                <a:xfrm rot="18900000">
                  <a:off x="6558359" y="2812907"/>
                  <a:ext cx="755703" cy="756500"/>
                  <a:chOff x="6162245" y="3207648"/>
                  <a:chExt cx="755703" cy="756500"/>
                </a:xfrm>
              </p:grpSpPr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1B5FC7FD-6B8A-4B42-8304-7460B78728D1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rot="19800000">
                    <a:off x="6162245" y="3207648"/>
                    <a:ext cx="755703" cy="7565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0880FF48-B6A2-2A40-8D9E-CB8DC3A65A5A}"/>
                      </a:ext>
                    </a:extLst>
                  </p:cNvPr>
                  <p:cNvGrpSpPr/>
                  <p:nvPr/>
                </p:nvGrpSpPr>
                <p:grpSpPr>
                  <a:xfrm rot="-600000">
                    <a:off x="6221983" y="3375247"/>
                    <a:ext cx="630468" cy="424720"/>
                    <a:chOff x="4958537" y="3057054"/>
                    <a:chExt cx="630468" cy="424720"/>
                  </a:xfrm>
                </p:grpSpPr>
                <p:sp>
                  <p:nvSpPr>
                    <p:cNvPr id="77" name="Diamond 76">
                      <a:extLst>
                        <a:ext uri="{FF2B5EF4-FFF2-40B4-BE49-F238E27FC236}">
                          <a16:creationId xmlns:a16="http://schemas.microsoft.com/office/drawing/2014/main" id="{1414E6D2-30E6-1142-957E-56CB6619D8E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500000">
                      <a:off x="5066568" y="3141357"/>
                      <a:ext cx="130302" cy="130165"/>
                    </a:xfrm>
                    <a:prstGeom prst="diamond">
                      <a:avLst/>
                    </a:prstGeom>
                    <a:solidFill>
                      <a:srgbClr val="4CF600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sp>
                  <p:nvSpPr>
                    <p:cNvPr id="78" name="Diamond 77">
                      <a:extLst>
                        <a:ext uri="{FF2B5EF4-FFF2-40B4-BE49-F238E27FC236}">
                          <a16:creationId xmlns:a16="http://schemas.microsoft.com/office/drawing/2014/main" id="{3C120837-FD32-C94E-8677-37481E1ACCA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0400000">
                      <a:off x="5354347" y="3270427"/>
                      <a:ext cx="130165" cy="130302"/>
                    </a:xfrm>
                    <a:prstGeom prst="diamond">
                      <a:avLst/>
                    </a:prstGeom>
                    <a:solidFill>
                      <a:srgbClr val="FFFF00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id="{9727ADBE-0D60-2D44-B03A-7A8F8285CF37}"/>
                        </a:ext>
                      </a:extLst>
                    </p:cNvPr>
                    <p:cNvSpPr/>
                    <p:nvPr/>
                  </p:nvSpPr>
                  <p:spPr>
                    <a:xfrm rot="1500000">
                      <a:off x="5513435" y="3315519"/>
                      <a:ext cx="75570" cy="166255"/>
                    </a:xfrm>
                    <a:prstGeom prst="rect">
                      <a:avLst/>
                    </a:prstGeom>
                    <a:solidFill>
                      <a:srgbClr val="3366FF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sp>
                  <p:nvSpPr>
                    <p:cNvPr id="80" name="Rectangle 79">
                      <a:extLst>
                        <a:ext uri="{FF2B5EF4-FFF2-40B4-BE49-F238E27FC236}">
                          <a16:creationId xmlns:a16="http://schemas.microsoft.com/office/drawing/2014/main" id="{F4676599-7F0F-C042-B911-6A592140A4BA}"/>
                        </a:ext>
                      </a:extLst>
                    </p:cNvPr>
                    <p:cNvSpPr/>
                    <p:nvPr/>
                  </p:nvSpPr>
                  <p:spPr>
                    <a:xfrm rot="1500000">
                      <a:off x="5239921" y="3189924"/>
                      <a:ext cx="75570" cy="166255"/>
                    </a:xfrm>
                    <a:prstGeom prst="rect">
                      <a:avLst/>
                    </a:prstGeom>
                    <a:solidFill>
                      <a:srgbClr val="3366FF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EEA9440C-4AAE-D94B-953F-87068D5800E2}"/>
                        </a:ext>
                      </a:extLst>
                    </p:cNvPr>
                    <p:cNvSpPr/>
                    <p:nvPr/>
                  </p:nvSpPr>
                  <p:spPr>
                    <a:xfrm rot="12300000">
                      <a:off x="4958537" y="3057054"/>
                      <a:ext cx="75570" cy="166255"/>
                    </a:xfrm>
                    <a:prstGeom prst="rect">
                      <a:avLst/>
                    </a:prstGeom>
                    <a:solidFill>
                      <a:srgbClr val="3366FF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</p:grpSp>
            </p:grpSp>
            <p:sp>
              <p:nvSpPr>
                <p:cNvPr id="106" name="Regular Pentagon 105">
                  <a:extLst>
                    <a:ext uri="{FF2B5EF4-FFF2-40B4-BE49-F238E27FC236}">
                      <a16:creationId xmlns:a16="http://schemas.microsoft.com/office/drawing/2014/main" id="{E6D9A578-99C4-0941-BC79-540B040C8F6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6332279" y="3341261"/>
                  <a:ext cx="249819" cy="218591"/>
                </a:xfrm>
                <a:prstGeom prst="pentagon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>
                  <a:outerShdw blurRad="40000" dist="23000" dir="5400000" sx="1000" sy="1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939D3CF3-4CB2-BC4C-8B16-A5E813ED01C8}"/>
                    </a:ext>
                  </a:extLst>
                </p:cNvPr>
                <p:cNvSpPr txBox="1"/>
                <p:nvPr/>
              </p:nvSpPr>
              <p:spPr>
                <a:xfrm>
                  <a:off x="8586237" y="3203222"/>
                  <a:ext cx="744627" cy="523220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</p:spPr>
              <p:txBody>
                <a:bodyPr wrap="none" rtlCol="0" anchor="ctr" anchorCtr="0">
                  <a:spAutoFit/>
                </a:bodyPr>
                <a:lstStyle/>
                <a:p>
                  <a:pPr algn="r"/>
                  <a:r>
                    <a:rPr lang="en-US" sz="1400" dirty="0"/>
                    <a:t>Yb-YAG </a:t>
                  </a:r>
                </a:p>
                <a:p>
                  <a:pPr algn="r"/>
                  <a:r>
                    <a:rPr lang="en-US" sz="1400" dirty="0"/>
                    <a:t>Laser</a:t>
                  </a:r>
                </a:p>
              </p:txBody>
            </p: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2AD9415E-C5F2-B949-B5C2-818E5F75F40C}"/>
                    </a:ext>
                  </a:extLst>
                </p:cNvPr>
                <p:cNvSpPr txBox="1"/>
                <p:nvPr/>
              </p:nvSpPr>
              <p:spPr>
                <a:xfrm>
                  <a:off x="8617051" y="2848173"/>
                  <a:ext cx="3882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400" b="1" i="1" dirty="0">
                      <a:solidFill>
                        <a:srgbClr val="00873B"/>
                      </a:solidFill>
                    </a:rPr>
                    <a:t>h</a:t>
                  </a:r>
                  <a:r>
                    <a:rPr lang="en-US" sz="1400" b="1" i="1" baseline="-25000" dirty="0">
                      <a:solidFill>
                        <a:srgbClr val="00873B"/>
                      </a:solidFill>
                    </a:rPr>
                    <a:t>L1</a:t>
                  </a:r>
                </a:p>
              </p:txBody>
            </p: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1864F24E-9729-C445-9C24-DEA40A1887FE}"/>
                    </a:ext>
                  </a:extLst>
                </p:cNvPr>
                <p:cNvSpPr txBox="1"/>
                <p:nvPr/>
              </p:nvSpPr>
              <p:spPr>
                <a:xfrm>
                  <a:off x="8616052" y="3660973"/>
                  <a:ext cx="3882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400" b="1" i="1" dirty="0">
                      <a:solidFill>
                        <a:srgbClr val="FF0000"/>
                      </a:solidFill>
                    </a:rPr>
                    <a:t>h</a:t>
                  </a:r>
                  <a:r>
                    <a:rPr lang="en-US" sz="1400" b="1" i="1" baseline="-25000" dirty="0">
                      <a:solidFill>
                        <a:srgbClr val="FF0000"/>
                      </a:solidFill>
                    </a:rPr>
                    <a:t>L2</a:t>
                  </a:r>
                </a:p>
              </p:txBody>
            </p: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F116390B-F003-8D4D-8373-446FBC912E9F}"/>
                    </a:ext>
                  </a:extLst>
                </p:cNvPr>
                <p:cNvSpPr txBox="1"/>
                <p:nvPr/>
              </p:nvSpPr>
              <p:spPr>
                <a:xfrm>
                  <a:off x="10054199" y="3935475"/>
                  <a:ext cx="58779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/>
                    <a:t>X-Ray</a:t>
                  </a:r>
                </a:p>
              </p:txBody>
            </p:sp>
            <p:sp>
              <p:nvSpPr>
                <p:cNvPr id="113" name="Diamond 112">
                  <a:extLst>
                    <a:ext uri="{FF2B5EF4-FFF2-40B4-BE49-F238E27FC236}">
                      <a16:creationId xmlns:a16="http://schemas.microsoft.com/office/drawing/2014/main" id="{2AE442ED-47C8-7746-82AD-E4D5C3E6D62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393605" y="4525670"/>
                  <a:ext cx="130302" cy="130165"/>
                </a:xfrm>
                <a:prstGeom prst="diamond">
                  <a:avLst/>
                </a:prstGeom>
                <a:solidFill>
                  <a:srgbClr val="40D7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Diamond 113">
                  <a:extLst>
                    <a:ext uri="{FF2B5EF4-FFF2-40B4-BE49-F238E27FC236}">
                      <a16:creationId xmlns:a16="http://schemas.microsoft.com/office/drawing/2014/main" id="{72D9904E-70A6-CC49-BF1B-FD39BBDA254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8900000">
                  <a:off x="6390749" y="4763859"/>
                  <a:ext cx="130302" cy="130165"/>
                </a:xfrm>
                <a:prstGeom prst="diamond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64E50887-A9E4-D942-9182-BB757EBB8B2E}"/>
                    </a:ext>
                  </a:extLst>
                </p:cNvPr>
                <p:cNvSpPr txBox="1"/>
                <p:nvPr/>
              </p:nvSpPr>
              <p:spPr>
                <a:xfrm>
                  <a:off x="6491735" y="4428034"/>
                  <a:ext cx="52931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BPM</a:t>
                  </a: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E9ECC43C-4150-8645-BB5A-9DE2AB99B26F}"/>
                    </a:ext>
                  </a:extLst>
                </p:cNvPr>
                <p:cNvSpPr txBox="1"/>
                <p:nvPr/>
              </p:nvSpPr>
              <p:spPr>
                <a:xfrm>
                  <a:off x="6499776" y="4690588"/>
                  <a:ext cx="111248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H/V Steering</a:t>
                  </a:r>
                </a:p>
              </p:txBody>
            </p: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63526240-69B8-A74D-9123-31E87A3A8959}"/>
                    </a:ext>
                  </a:extLst>
                </p:cNvPr>
                <p:cNvGrpSpPr/>
                <p:nvPr/>
              </p:nvGrpSpPr>
              <p:grpSpPr>
                <a:xfrm rot="300000">
                  <a:off x="7326568" y="3675853"/>
                  <a:ext cx="1912168" cy="1096595"/>
                  <a:chOff x="7630152" y="3633428"/>
                  <a:chExt cx="1912168" cy="1096595"/>
                </a:xfrm>
              </p:grpSpPr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64B10194-E5E4-AD46-A24A-B9F26BAAA29E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rot="8100000">
                    <a:off x="7910701" y="3633428"/>
                    <a:ext cx="809073" cy="808221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01A0CD56-98CF-D142-AA61-3BB8855560A6}"/>
                      </a:ext>
                    </a:extLst>
                  </p:cNvPr>
                  <p:cNvGrpSpPr/>
                  <p:nvPr/>
                </p:nvGrpSpPr>
                <p:grpSpPr>
                  <a:xfrm>
                    <a:off x="7630152" y="3679827"/>
                    <a:ext cx="1912168" cy="1050196"/>
                    <a:chOff x="7630152" y="3679827"/>
                    <a:chExt cx="1912168" cy="1050196"/>
                  </a:xfrm>
                </p:grpSpPr>
                <p:sp>
                  <p:nvSpPr>
                    <p:cNvPr id="7" name="Rectangle 6">
                      <a:extLst>
                        <a:ext uri="{FF2B5EF4-FFF2-40B4-BE49-F238E27FC236}">
                          <a16:creationId xmlns:a16="http://schemas.microsoft.com/office/drawing/2014/main" id="{62456914-82FA-F541-9527-C05E6B5A89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83331" y="3904370"/>
                      <a:ext cx="618302" cy="25146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5C532218-5806-C949-B371-065C2BF3E6A2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rot="17880000">
                      <a:off x="8615823" y="3757424"/>
                      <a:ext cx="540327" cy="540898"/>
                    </a:xfrm>
                    <a:prstGeom prst="line">
                      <a:avLst/>
                    </a:prstGeom>
                    <a:ln w="15875">
                      <a:solidFill>
                        <a:srgbClr val="00873B"/>
                      </a:solidFill>
                      <a:prstDash val="dash"/>
                      <a:headEnd type="none"/>
                      <a:tailEnd type="none" w="lg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F5951430-32B6-BE44-86D9-44423F6B79AC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rot="13500000">
                      <a:off x="8408657" y="4172224"/>
                      <a:ext cx="221285" cy="221518"/>
                    </a:xfrm>
                    <a:prstGeom prst="line">
                      <a:avLst/>
                    </a:prstGeom>
                    <a:ln w="15875">
                      <a:solidFill>
                        <a:srgbClr val="00873B"/>
                      </a:solidFill>
                      <a:prstDash val="dash"/>
                      <a:headEnd type="triangle" w="lg" len="med"/>
                      <a:tailEnd type="none" w="lg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859E5C54-FF25-5946-9E99-E106C5F28D24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rot="2700000">
                      <a:off x="9133109" y="3679736"/>
                      <a:ext cx="201201" cy="201383"/>
                    </a:xfrm>
                    <a:prstGeom prst="line">
                      <a:avLst/>
                    </a:prstGeom>
                    <a:ln w="15875">
                      <a:solidFill>
                        <a:srgbClr val="FF0000"/>
                      </a:solidFill>
                      <a:prstDash val="dash"/>
                      <a:headEnd type="none"/>
                      <a:tailEnd type="triangle" w="lg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1" name="7-Point Star 40">
                      <a:extLst>
                        <a:ext uri="{FF2B5EF4-FFF2-40B4-BE49-F238E27FC236}">
                          <a16:creationId xmlns:a16="http://schemas.microsoft.com/office/drawing/2014/main" id="{C59E7875-CAB2-D640-B828-9E0B4F99793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0800000">
                      <a:off x="8802067" y="3952085"/>
                      <a:ext cx="173736" cy="173553"/>
                    </a:xfrm>
                    <a:prstGeom prst="star7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6E02CD01-ACDC-7144-A209-CAB55A4D8A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27959" y="4422246"/>
                      <a:ext cx="731290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r"/>
                      <a:r>
                        <a:rPr lang="en-US" sz="1400" dirty="0"/>
                        <a:t>IP Diag.</a:t>
                      </a:r>
                    </a:p>
                  </p:txBody>
                </p:sp>
                <p:sp>
                  <p:nvSpPr>
                    <p:cNvPr id="50" name="Diamond 49">
                      <a:extLst>
                        <a:ext uri="{FF2B5EF4-FFF2-40B4-BE49-F238E27FC236}">
                          <a16:creationId xmlns:a16="http://schemas.microsoft.com/office/drawing/2014/main" id="{C336A5C5-0A26-B94C-9E15-21EE77AED19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8100000">
                      <a:off x="8412819" y="3969723"/>
                      <a:ext cx="130302" cy="130165"/>
                    </a:xfrm>
                    <a:prstGeom prst="diamond">
                      <a:avLst/>
                    </a:prstGeom>
                    <a:solidFill>
                      <a:srgbClr val="FFFF00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0F0F8719-2767-D843-9F9D-FD086B063F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28681" y="3944717"/>
                      <a:ext cx="346037" cy="186359"/>
                      <a:chOff x="7090154" y="3603006"/>
                      <a:chExt cx="346037" cy="186359"/>
                    </a:xfrm>
                  </p:grpSpPr>
                  <p:sp>
                    <p:nvSpPr>
                      <p:cNvPr id="54" name="Rectangle 53">
                        <a:extLst>
                          <a:ext uri="{FF2B5EF4-FFF2-40B4-BE49-F238E27FC236}">
                            <a16:creationId xmlns:a16="http://schemas.microsoft.com/office/drawing/2014/main" id="{1023AFFF-14C8-FB40-A386-72A09291FC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60621" y="3606334"/>
                        <a:ext cx="75570" cy="182880"/>
                      </a:xfrm>
                      <a:prstGeom prst="rect">
                        <a:avLst/>
                      </a:prstGeom>
                      <a:solidFill>
                        <a:srgbClr val="3366FF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r"/>
                        <a:endParaRPr lang="en-US"/>
                      </a:p>
                    </p:txBody>
                  </p:sp>
                  <p:sp>
                    <p:nvSpPr>
                      <p:cNvPr id="55" name="Rectangle 54">
                        <a:extLst>
                          <a:ext uri="{FF2B5EF4-FFF2-40B4-BE49-F238E27FC236}">
                            <a16:creationId xmlns:a16="http://schemas.microsoft.com/office/drawing/2014/main" id="{3AA2EF9E-0088-4040-A67A-B4952F63DF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20279" y="3603006"/>
                        <a:ext cx="75570" cy="182880"/>
                      </a:xfrm>
                      <a:prstGeom prst="rect">
                        <a:avLst/>
                      </a:prstGeom>
                      <a:solidFill>
                        <a:srgbClr val="3366FF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r"/>
                        <a:endParaRPr lang="en-US"/>
                      </a:p>
                    </p:txBody>
                  </p:sp>
                  <p:sp>
                    <p:nvSpPr>
                      <p:cNvPr id="56" name="Rectangle 55">
                        <a:extLst>
                          <a:ext uri="{FF2B5EF4-FFF2-40B4-BE49-F238E27FC236}">
                            <a16:creationId xmlns:a16="http://schemas.microsoft.com/office/drawing/2014/main" id="{3A669B61-6741-6248-83A8-0FB4A195FB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90154" y="3606485"/>
                        <a:ext cx="75570" cy="182880"/>
                      </a:xfrm>
                      <a:prstGeom prst="rect">
                        <a:avLst/>
                      </a:prstGeom>
                      <a:solidFill>
                        <a:srgbClr val="3366FF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r"/>
                        <a:endParaRPr lang="en-US"/>
                      </a:p>
                    </p:txBody>
                  </p:sp>
                </p:grpSp>
                <p:sp>
                  <p:nvSpPr>
                    <p:cNvPr id="52" name="Diamond 51">
                      <a:extLst>
                        <a:ext uri="{FF2B5EF4-FFF2-40B4-BE49-F238E27FC236}">
                          <a16:creationId xmlns:a16="http://schemas.microsoft.com/office/drawing/2014/main" id="{1987193B-AB7E-7F4A-8218-538F2F058EB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0800000">
                      <a:off x="7850820" y="3968807"/>
                      <a:ext cx="130302" cy="130165"/>
                    </a:xfrm>
                    <a:prstGeom prst="diamond">
                      <a:avLst/>
                    </a:prstGeom>
                    <a:solidFill>
                      <a:srgbClr val="40D700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DD741AAA-547A-1E4C-B006-58E88BDA1C9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346935" y="3902142"/>
                      <a:ext cx="130165" cy="260604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  <p:sp>
                  <p:nvSpPr>
                    <p:cNvPr id="60" name="Isosceles Triangle 21">
                      <a:extLst>
                        <a:ext uri="{FF2B5EF4-FFF2-40B4-BE49-F238E27FC236}">
                          <a16:creationId xmlns:a16="http://schemas.microsoft.com/office/drawing/2014/main" id="{A07C1CF6-CEFE-CE4C-9D0B-0E31F6D4348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780000">
                      <a:off x="7630152" y="3922747"/>
                      <a:ext cx="218989" cy="188585"/>
                    </a:xfrm>
                    <a:prstGeom prst="triangle">
                      <a:avLst/>
                    </a:prstGeom>
                    <a:solidFill>
                      <a:srgbClr val="FFFF00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:endParaRPr lang="en-US"/>
                    </a:p>
                  </p:txBody>
                </p:sp>
              </p:grpSp>
            </p:grpSp>
            <p:grpSp>
              <p:nvGrpSpPr>
                <p:cNvPr id="45" name="Group 44"/>
                <p:cNvGrpSpPr/>
                <p:nvPr/>
              </p:nvGrpSpPr>
              <p:grpSpPr>
                <a:xfrm rot="21300000">
                  <a:off x="7366615" y="2111160"/>
                  <a:ext cx="3425424" cy="2206868"/>
                  <a:chOff x="7316941" y="2266681"/>
                  <a:chExt cx="3425424" cy="2206868"/>
                </a:xfrm>
              </p:grpSpPr>
              <p:grpSp>
                <p:nvGrpSpPr>
                  <p:cNvPr id="87" name="Group 86">
                    <a:extLst>
                      <a:ext uri="{FF2B5EF4-FFF2-40B4-BE49-F238E27FC236}">
                        <a16:creationId xmlns:a16="http://schemas.microsoft.com/office/drawing/2014/main" id="{7830299E-499E-954B-B521-5F492FF50D6F}"/>
                      </a:ext>
                    </a:extLst>
                  </p:cNvPr>
                  <p:cNvGrpSpPr/>
                  <p:nvPr/>
                </p:nvGrpSpPr>
                <p:grpSpPr>
                  <a:xfrm>
                    <a:off x="7316941" y="2266681"/>
                    <a:ext cx="3328435" cy="1057376"/>
                    <a:chOff x="7630152" y="3384273"/>
                    <a:chExt cx="3328435" cy="1057376"/>
                  </a:xfrm>
                </p:grpSpPr>
                <p:cxnSp>
                  <p:nvCxnSpPr>
                    <p:cNvPr id="88" name="Straight Connector 87">
                      <a:extLst>
                        <a:ext uri="{FF2B5EF4-FFF2-40B4-BE49-F238E27FC236}">
                          <a16:creationId xmlns:a16="http://schemas.microsoft.com/office/drawing/2014/main" id="{1A21A7BE-7529-0B4B-8868-65D8C40314F9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rot="8100000">
                      <a:off x="7861273" y="3633428"/>
                      <a:ext cx="809073" cy="808221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89" name="Group 88">
                      <a:extLst>
                        <a:ext uri="{FF2B5EF4-FFF2-40B4-BE49-F238E27FC236}">
                          <a16:creationId xmlns:a16="http://schemas.microsoft.com/office/drawing/2014/main" id="{E068D3DE-956F-8040-ACB3-602147E2BB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630152" y="3384273"/>
                      <a:ext cx="3328435" cy="1032489"/>
                      <a:chOff x="7630152" y="3384273"/>
                      <a:chExt cx="3328435" cy="1032489"/>
                    </a:xfrm>
                  </p:grpSpPr>
                  <p:sp>
                    <p:nvSpPr>
                      <p:cNvPr id="90" name="Rectangle 89">
                        <a:extLst>
                          <a:ext uri="{FF2B5EF4-FFF2-40B4-BE49-F238E27FC236}">
                            <a16:creationId xmlns:a16="http://schemas.microsoft.com/office/drawing/2014/main" id="{3FD0395B-35C0-584D-ADB6-B3F6FBA983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3331" y="3904370"/>
                        <a:ext cx="618302" cy="25146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r"/>
                        <a:endParaRPr lang="en-US"/>
                      </a:p>
                    </p:txBody>
                  </p:sp>
                  <p:sp>
                    <p:nvSpPr>
                      <p:cNvPr id="91" name="TextBox 90">
                        <a:extLst>
                          <a:ext uri="{FF2B5EF4-FFF2-40B4-BE49-F238E27FC236}">
                            <a16:creationId xmlns:a16="http://schemas.microsoft.com/office/drawing/2014/main" id="{70E2A023-559E-954C-A3DC-8DD5C6AC6CEB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300000">
                        <a:off x="10370798" y="3672674"/>
                        <a:ext cx="587789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r"/>
                        <a:r>
                          <a:rPr lang="en-US" sz="1400" dirty="0"/>
                          <a:t>X-Ray</a:t>
                        </a:r>
                      </a:p>
                    </p:txBody>
                  </p:sp>
                  <p:cxnSp>
                    <p:nvCxnSpPr>
                      <p:cNvPr id="92" name="Straight Connector 91">
                        <a:extLst>
                          <a:ext uri="{FF2B5EF4-FFF2-40B4-BE49-F238E27FC236}">
                            <a16:creationId xmlns:a16="http://schemas.microsoft.com/office/drawing/2014/main" id="{3FE0B723-AE5E-7147-AE78-4A8BFD208F44}"/>
                          </a:ext>
                        </a:extLst>
                      </p:cNvPr>
                      <p:cNvCxnSpPr>
                        <a:cxnSpLocks noChangeAspect="1"/>
                      </p:cNvCxnSpPr>
                      <p:nvPr/>
                    </p:nvCxnSpPr>
                    <p:spPr>
                      <a:xfrm rot="19800000">
                        <a:off x="8615823" y="3757424"/>
                        <a:ext cx="540327" cy="540898"/>
                      </a:xfrm>
                      <a:prstGeom prst="line">
                        <a:avLst/>
                      </a:prstGeom>
                      <a:ln w="15875">
                        <a:solidFill>
                          <a:srgbClr val="00873B"/>
                        </a:solidFill>
                        <a:prstDash val="dash"/>
                        <a:headEnd type="none"/>
                        <a:tailEnd type="none" w="lg" len="med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" name="Straight Connector 92">
                        <a:extLst>
                          <a:ext uri="{FF2B5EF4-FFF2-40B4-BE49-F238E27FC236}">
                            <a16:creationId xmlns:a16="http://schemas.microsoft.com/office/drawing/2014/main" id="{9B89D2E3-5C07-C240-AC76-2F190C1369D4}"/>
                          </a:ext>
                        </a:extLst>
                      </p:cNvPr>
                      <p:cNvCxnSpPr>
                        <a:cxnSpLocks noChangeAspect="1"/>
                      </p:cNvCxnSpPr>
                      <p:nvPr/>
                    </p:nvCxnSpPr>
                    <p:spPr>
                      <a:xfrm rot="2700000">
                        <a:off x="8418715" y="3679786"/>
                        <a:ext cx="201168" cy="201380"/>
                      </a:xfrm>
                      <a:prstGeom prst="line">
                        <a:avLst/>
                      </a:prstGeom>
                      <a:ln w="15875">
                        <a:solidFill>
                          <a:srgbClr val="00873B"/>
                        </a:solidFill>
                        <a:prstDash val="dash"/>
                        <a:headEnd type="triangle" w="lg" len="med"/>
                        <a:tailEnd type="none" w="lg" len="med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" name="Straight Connector 93">
                        <a:extLst>
                          <a:ext uri="{FF2B5EF4-FFF2-40B4-BE49-F238E27FC236}">
                            <a16:creationId xmlns:a16="http://schemas.microsoft.com/office/drawing/2014/main" id="{AD11D894-782D-4B44-A559-E1292185A608}"/>
                          </a:ext>
                        </a:extLst>
                      </p:cNvPr>
                      <p:cNvCxnSpPr>
                        <a:cxnSpLocks noChangeAspect="1"/>
                      </p:cNvCxnSpPr>
                      <p:nvPr/>
                    </p:nvCxnSpPr>
                    <p:spPr>
                      <a:xfrm rot="13500000">
                        <a:off x="9108987" y="4195341"/>
                        <a:ext cx="221321" cy="221521"/>
                      </a:xfrm>
                      <a:prstGeom prst="line">
                        <a:avLst/>
                      </a:prstGeom>
                      <a:ln w="15875">
                        <a:solidFill>
                          <a:srgbClr val="00873B"/>
                        </a:solidFill>
                        <a:prstDash val="dash"/>
                        <a:headEnd type="none"/>
                        <a:tailEnd type="triangle" w="lg" len="med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5" name="7-Point Star 94">
                        <a:extLst>
                          <a:ext uri="{FF2B5EF4-FFF2-40B4-BE49-F238E27FC236}">
                            <a16:creationId xmlns:a16="http://schemas.microsoft.com/office/drawing/2014/main" id="{1970C335-76B5-9F4C-9211-5E4BD9FEA19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10800000">
                        <a:off x="8802067" y="3952085"/>
                        <a:ext cx="173736" cy="173553"/>
                      </a:xfrm>
                      <a:prstGeom prst="star7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r"/>
                        <a:endParaRPr lang="en-US"/>
                      </a:p>
                    </p:txBody>
                  </p:sp>
                  <p:sp>
                    <p:nvSpPr>
                      <p:cNvPr id="96" name="TextBox 95">
                        <a:extLst>
                          <a:ext uri="{FF2B5EF4-FFF2-40B4-BE49-F238E27FC236}">
                            <a16:creationId xmlns:a16="http://schemas.microsoft.com/office/drawing/2014/main" id="{6CE39499-55BF-D14A-A446-1E6AE4360FF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119722" y="3384273"/>
                        <a:ext cx="731290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r"/>
                        <a:r>
                          <a:rPr lang="en-US" sz="1400" dirty="0"/>
                          <a:t>IP Diag.</a:t>
                        </a:r>
                      </a:p>
                    </p:txBody>
                  </p:sp>
                  <p:sp>
                    <p:nvSpPr>
                      <p:cNvPr id="98" name="Diamond 97">
                        <a:extLst>
                          <a:ext uri="{FF2B5EF4-FFF2-40B4-BE49-F238E27FC236}">
                            <a16:creationId xmlns:a16="http://schemas.microsoft.com/office/drawing/2014/main" id="{6CFEC343-D24F-1E45-9D49-88DD453287D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8100000">
                        <a:off x="8412819" y="3969723"/>
                        <a:ext cx="130302" cy="130165"/>
                      </a:xfrm>
                      <a:prstGeom prst="diamond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r"/>
                        <a:endParaRPr lang="en-US"/>
                      </a:p>
                    </p:txBody>
                  </p:sp>
                  <p:grpSp>
                    <p:nvGrpSpPr>
                      <p:cNvPr id="99" name="Group 98">
                        <a:extLst>
                          <a:ext uri="{FF2B5EF4-FFF2-40B4-BE49-F238E27FC236}">
                            <a16:creationId xmlns:a16="http://schemas.microsoft.com/office/drawing/2014/main" id="{E56DA9F5-F0F4-3D4D-A139-01133134B6E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28681" y="3944717"/>
                        <a:ext cx="346037" cy="186359"/>
                        <a:chOff x="7090154" y="3603006"/>
                        <a:chExt cx="346037" cy="186359"/>
                      </a:xfrm>
                    </p:grpSpPr>
                    <p:sp>
                      <p:nvSpPr>
                        <p:cNvPr id="103" name="Rectangle 102">
                          <a:extLst>
                            <a:ext uri="{FF2B5EF4-FFF2-40B4-BE49-F238E27FC236}">
                              <a16:creationId xmlns:a16="http://schemas.microsoft.com/office/drawing/2014/main" id="{1E41F07C-C7C2-1942-BEE0-DA97680BE1F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360621" y="3606334"/>
                          <a:ext cx="75570" cy="182880"/>
                        </a:xfrm>
                        <a:prstGeom prst="rect">
                          <a:avLst/>
                        </a:prstGeom>
                        <a:solidFill>
                          <a:srgbClr val="3366FF"/>
                        </a:solidFill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r"/>
                          <a:endParaRPr lang="en-US"/>
                        </a:p>
                      </p:txBody>
                    </p:sp>
                    <p:sp>
                      <p:nvSpPr>
                        <p:cNvPr id="104" name="Rectangle 103">
                          <a:extLst>
                            <a:ext uri="{FF2B5EF4-FFF2-40B4-BE49-F238E27FC236}">
                              <a16:creationId xmlns:a16="http://schemas.microsoft.com/office/drawing/2014/main" id="{C75729DC-DB5B-7043-88AA-23F8C328518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22297" y="3603006"/>
                          <a:ext cx="75570" cy="182880"/>
                        </a:xfrm>
                        <a:prstGeom prst="rect">
                          <a:avLst/>
                        </a:prstGeom>
                        <a:solidFill>
                          <a:srgbClr val="3366FF"/>
                        </a:solidFill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r"/>
                          <a:endParaRPr lang="en-US"/>
                        </a:p>
                      </p:txBody>
                    </p:sp>
                    <p:sp>
                      <p:nvSpPr>
                        <p:cNvPr id="105" name="Rectangle 104">
                          <a:extLst>
                            <a:ext uri="{FF2B5EF4-FFF2-40B4-BE49-F238E27FC236}">
                              <a16:creationId xmlns:a16="http://schemas.microsoft.com/office/drawing/2014/main" id="{3DDBDD35-9E68-1747-B6E3-491D14D8BE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90154" y="3606485"/>
                          <a:ext cx="75570" cy="182880"/>
                        </a:xfrm>
                        <a:prstGeom prst="rect">
                          <a:avLst/>
                        </a:prstGeom>
                        <a:solidFill>
                          <a:srgbClr val="3366FF"/>
                        </a:solidFill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r"/>
                          <a:endParaRPr lang="en-US"/>
                        </a:p>
                      </p:txBody>
                    </p:sp>
                  </p:grpSp>
                  <p:sp>
                    <p:nvSpPr>
                      <p:cNvPr id="100" name="Diamond 99">
                        <a:extLst>
                          <a:ext uri="{FF2B5EF4-FFF2-40B4-BE49-F238E27FC236}">
                            <a16:creationId xmlns:a16="http://schemas.microsoft.com/office/drawing/2014/main" id="{A2840DA8-DE9D-CC46-9E11-293182FBE22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10800000">
                        <a:off x="7850820" y="3968807"/>
                        <a:ext cx="130302" cy="130165"/>
                      </a:xfrm>
                      <a:prstGeom prst="diamond">
                        <a:avLst/>
                      </a:prstGeom>
                      <a:solidFill>
                        <a:srgbClr val="40D700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r"/>
                        <a:endParaRPr lang="en-US"/>
                      </a:p>
                    </p:txBody>
                  </p:sp>
                  <p:sp>
                    <p:nvSpPr>
                      <p:cNvPr id="101" name="Rectangle 100">
                        <a:extLst>
                          <a:ext uri="{FF2B5EF4-FFF2-40B4-BE49-F238E27FC236}">
                            <a16:creationId xmlns:a16="http://schemas.microsoft.com/office/drawing/2014/main" id="{159EABCB-6D59-A14D-BA70-0747A2840A5B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346935" y="3902142"/>
                        <a:ext cx="130165" cy="26060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r"/>
                        <a:endParaRPr lang="en-US"/>
                      </a:p>
                    </p:txBody>
                  </p:sp>
                  <p:sp>
                    <p:nvSpPr>
                      <p:cNvPr id="102" name="Isosceles Triangle 21">
                        <a:extLst>
                          <a:ext uri="{FF2B5EF4-FFF2-40B4-BE49-F238E27FC236}">
                            <a16:creationId xmlns:a16="http://schemas.microsoft.com/office/drawing/2014/main" id="{FD724EF1-BD00-344C-BAFA-09FDFDB7062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9780000">
                        <a:off x="7630152" y="3955699"/>
                        <a:ext cx="218989" cy="188585"/>
                      </a:xfrm>
                      <a:prstGeom prst="triangle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r"/>
                        <a:endParaRPr lang="en-US"/>
                      </a:p>
                    </p:txBody>
                  </p:sp>
                </p:grpSp>
              </p:grpSp>
              <p:sp>
                <p:nvSpPr>
                  <p:cNvPr id="6" name="Isosceles Triangle 5"/>
                  <p:cNvSpPr/>
                  <p:nvPr/>
                </p:nvSpPr>
                <p:spPr>
                  <a:xfrm rot="16800000">
                    <a:off x="9539929" y="3271113"/>
                    <a:ext cx="118872" cy="2286000"/>
                  </a:xfrm>
                  <a:prstGeom prst="triangle">
                    <a:avLst/>
                  </a:prstGeom>
                  <a:solidFill>
                    <a:srgbClr val="4CF6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37" name="TextBox 36"/>
              <p:cNvSpPr txBox="1"/>
              <p:nvPr/>
            </p:nvSpPr>
            <p:spPr>
              <a:xfrm>
                <a:off x="10585397" y="3265647"/>
                <a:ext cx="8210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USERS</a:t>
                </a:r>
              </a:p>
            </p:txBody>
          </p:sp>
          <p:sp>
            <p:nvSpPr>
              <p:cNvPr id="69" name="Right Arrow 68">
                <a:extLst>
                  <a:ext uri="{FF2B5EF4-FFF2-40B4-BE49-F238E27FC236}">
                    <a16:creationId xmlns:a16="http://schemas.microsoft.com/office/drawing/2014/main" id="{126D168E-C84E-E84D-8AF7-95BE0DF0F5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37832" y="3256577"/>
                <a:ext cx="274320" cy="377190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FB4D8CE-F34C-3E46-99D4-76D44F4267E4}"/>
                </a:ext>
              </a:extLst>
            </p:cNvPr>
            <p:cNvGrpSpPr/>
            <p:nvPr/>
          </p:nvGrpSpPr>
          <p:grpSpPr>
            <a:xfrm>
              <a:off x="1375684" y="2631390"/>
              <a:ext cx="8071110" cy="1953745"/>
              <a:chOff x="1375684" y="2643582"/>
              <a:chExt cx="8071110" cy="1953745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D76762C-37B2-C84B-A4DF-5B4EF6B60023}"/>
                  </a:ext>
                </a:extLst>
              </p:cNvPr>
              <p:cNvSpPr txBox="1"/>
              <p:nvPr/>
            </p:nvSpPr>
            <p:spPr>
              <a:xfrm>
                <a:off x="8072927" y="3591859"/>
                <a:ext cx="10727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 </a:t>
                </a:r>
                <a:r>
                  <a:rPr lang="en-US" sz="1400" b="1" dirty="0">
                    <a:solidFill>
                      <a:srgbClr val="FF0000"/>
                    </a:solidFill>
                  </a:rPr>
                  <a:t>e- </a:t>
                </a:r>
                <a:r>
                  <a:rPr lang="en-US" sz="1400" dirty="0"/>
                  <a:t>Dumping </a:t>
                </a:r>
              </a:p>
              <a:p>
                <a:pPr algn="ctr"/>
                <a:r>
                  <a:rPr lang="en-US" sz="1400" dirty="0"/>
                  <a:t>Dipoles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487B0773-A9A7-3547-AD4D-46521A1BB5DD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8100000">
                <a:off x="8029059" y="3181922"/>
                <a:ext cx="24730" cy="573730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8C0391DF-DC19-154F-B7D1-90728364718B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3000000">
                <a:off x="8005418" y="3962698"/>
                <a:ext cx="24730" cy="573730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F4BBEBA6-8A53-9743-9239-2A5E59B33A00}"/>
                  </a:ext>
                </a:extLst>
              </p:cNvPr>
              <p:cNvSpPr txBox="1"/>
              <p:nvPr/>
            </p:nvSpPr>
            <p:spPr>
              <a:xfrm>
                <a:off x="2098920" y="2643582"/>
                <a:ext cx="19544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2 x S-Band RF Structures</a:t>
                </a:r>
              </a:p>
              <a:p>
                <a:pPr algn="ctr"/>
                <a:r>
                  <a:rPr lang="en-US" sz="1400" dirty="0"/>
                  <a:t>6m / </a:t>
                </a:r>
                <a:r>
                  <a:rPr lang="en-US" sz="1400" b="1" dirty="0"/>
                  <a:t>25MeV/m </a:t>
                </a:r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BBB6B130-CDF0-BB48-8DFB-C2DD613EDE7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9800000">
                <a:off x="3570641" y="3160792"/>
                <a:ext cx="27203" cy="631102"/>
              </a:xfrm>
              <a:prstGeom prst="line">
                <a:avLst/>
              </a:prstGeom>
              <a:ln w="9525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A05F6613-4057-5E48-A522-9C8A5DA42A44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8000000">
                <a:off x="5581351" y="4189114"/>
                <a:ext cx="15355" cy="356241"/>
              </a:xfrm>
              <a:prstGeom prst="line">
                <a:avLst/>
              </a:prstGeom>
              <a:ln w="15875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D3AA07C-FC74-FD47-AC44-6B0E00F8C87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4700000">
                <a:off x="5571707" y="3218776"/>
                <a:ext cx="15355" cy="356241"/>
              </a:xfrm>
              <a:prstGeom prst="line">
                <a:avLst/>
              </a:prstGeom>
              <a:ln w="15875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1EBFD8D-735F-604B-9F82-3E39BB04DDB6}"/>
                  </a:ext>
                </a:extLst>
              </p:cNvPr>
              <p:cNvSpPr txBox="1"/>
              <p:nvPr/>
            </p:nvSpPr>
            <p:spPr>
              <a:xfrm>
                <a:off x="5379763" y="3155236"/>
                <a:ext cx="3300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b="1" dirty="0">
                    <a:solidFill>
                      <a:srgbClr val="FF0000"/>
                    </a:solidFill>
                  </a:rPr>
                  <a:t>e-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613ECBEC-4DCF-D64C-8242-C693C0B53532}"/>
                  </a:ext>
                </a:extLst>
              </p:cNvPr>
              <p:cNvSpPr txBox="1"/>
              <p:nvPr/>
            </p:nvSpPr>
            <p:spPr>
              <a:xfrm>
                <a:off x="5380527" y="4289550"/>
                <a:ext cx="3300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b="1" dirty="0">
                    <a:solidFill>
                      <a:srgbClr val="FF0000"/>
                    </a:solidFill>
                  </a:rPr>
                  <a:t>e-</a:t>
                </a: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513562FA-AF6E-2544-BFA3-A60715B85207}"/>
                  </a:ext>
                </a:extLst>
              </p:cNvPr>
              <p:cNvSpPr/>
              <p:nvPr/>
            </p:nvSpPr>
            <p:spPr>
              <a:xfrm>
                <a:off x="3211613" y="3806458"/>
                <a:ext cx="1371600" cy="13016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40" name="Isosceles Triangle 5">
                <a:extLst>
                  <a:ext uri="{FF2B5EF4-FFF2-40B4-BE49-F238E27FC236}">
                    <a16:creationId xmlns:a16="http://schemas.microsoft.com/office/drawing/2014/main" id="{81AAEA7F-9119-C940-A5DC-F9332C172B96}"/>
                  </a:ext>
                </a:extLst>
              </p:cNvPr>
              <p:cNvSpPr/>
              <p:nvPr/>
            </p:nvSpPr>
            <p:spPr>
              <a:xfrm rot="15900000">
                <a:off x="8244358" y="1976050"/>
                <a:ext cx="118872" cy="2286000"/>
              </a:xfrm>
              <a:prstGeom prst="triangle">
                <a:avLst/>
              </a:prstGeom>
              <a:solidFill>
                <a:srgbClr val="ED552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4A265A72-5BBA-4D4B-80FA-3A377324BB68}"/>
                  </a:ext>
                </a:extLst>
              </p:cNvPr>
              <p:cNvGrpSpPr/>
              <p:nvPr/>
            </p:nvGrpSpPr>
            <p:grpSpPr>
              <a:xfrm>
                <a:off x="1375684" y="3990534"/>
                <a:ext cx="357507" cy="307777"/>
                <a:chOff x="3699784" y="3990534"/>
                <a:chExt cx="357507" cy="307777"/>
              </a:xfrm>
            </p:grpSpPr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7D422A4C-6A99-054F-A5D1-E18220B2209B}"/>
                    </a:ext>
                  </a:extLst>
                </p:cNvPr>
                <p:cNvSpPr txBox="1"/>
                <p:nvPr/>
              </p:nvSpPr>
              <p:spPr>
                <a:xfrm>
                  <a:off x="3727278" y="3990534"/>
                  <a:ext cx="33001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400" b="1" dirty="0">
                      <a:solidFill>
                        <a:srgbClr val="FF0000"/>
                      </a:solidFill>
                    </a:rPr>
                    <a:t>e-</a:t>
                  </a:r>
                </a:p>
              </p:txBody>
            </p: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B9D791CB-D91A-B34A-8B0A-0B0E507FCBAD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16380000">
                  <a:off x="3870227" y="3866952"/>
                  <a:ext cx="15355" cy="356241"/>
                </a:xfrm>
                <a:prstGeom prst="line">
                  <a:avLst/>
                </a:prstGeom>
                <a:ln w="15875">
                  <a:solidFill>
                    <a:srgbClr val="FF000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E38C5A4-2221-1F4E-AC9A-A9F805192A0C}"/>
              </a:ext>
            </a:extLst>
          </p:cNvPr>
          <p:cNvGrpSpPr/>
          <p:nvPr/>
        </p:nvGrpSpPr>
        <p:grpSpPr>
          <a:xfrm>
            <a:off x="9533160" y="1984157"/>
            <a:ext cx="1498420" cy="765327"/>
            <a:chOff x="9325896" y="2301149"/>
            <a:chExt cx="1498420" cy="765327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79A98D0-0E06-FC48-95EC-28D244F80F7B}"/>
                </a:ext>
              </a:extLst>
            </p:cNvPr>
            <p:cNvCxnSpPr>
              <a:cxnSpLocks noChangeAspect="1"/>
            </p:cNvCxnSpPr>
            <p:nvPr/>
          </p:nvCxnSpPr>
          <p:spPr>
            <a:xfrm rot="1800000">
              <a:off x="9424286" y="2772062"/>
              <a:ext cx="12690" cy="294414"/>
            </a:xfrm>
            <a:prstGeom prst="line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3552D09-8695-2947-9D0C-E7CB53D1F0DE}"/>
                </a:ext>
              </a:extLst>
            </p:cNvPr>
            <p:cNvGrpSpPr/>
            <p:nvPr/>
          </p:nvGrpSpPr>
          <p:grpSpPr>
            <a:xfrm>
              <a:off x="9325896" y="2301149"/>
              <a:ext cx="1498420" cy="456196"/>
              <a:chOff x="9325896" y="2301149"/>
              <a:chExt cx="1498420" cy="456196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C8AAC921-CD13-494E-8C8A-B42FAA83A186}"/>
                      </a:ext>
                    </a:extLst>
                  </p:cNvPr>
                  <p:cNvSpPr txBox="1"/>
                  <p:nvPr/>
                </p:nvSpPr>
                <p:spPr>
                  <a:xfrm>
                    <a:off x="9325896" y="2301149"/>
                    <a:ext cx="1376402" cy="307777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440 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𝑘𝑒𝑉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C8AAC921-CD13-494E-8C8A-B42FAA83A18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25896" y="2301149"/>
                    <a:ext cx="1376402" cy="307777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125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0E5527A6-1210-0B43-BF1F-05746A94C556}"/>
                      </a:ext>
                    </a:extLst>
                  </p:cNvPr>
                  <p:cNvSpPr txBox="1"/>
                  <p:nvPr/>
                </p:nvSpPr>
                <p:spPr>
                  <a:xfrm>
                    <a:off x="9490233" y="2541901"/>
                    <a:ext cx="1334083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≥±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3.3 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𝑚𝑟𝑎𝑑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0E5527A6-1210-0B43-BF1F-05746A94C5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90233" y="2541901"/>
                    <a:ext cx="1334083" cy="21544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887" t="-5556" r="-1887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E92EB7E-9B69-914A-8224-97C9DB95C395}"/>
              </a:ext>
            </a:extLst>
          </p:cNvPr>
          <p:cNvGrpSpPr/>
          <p:nvPr/>
        </p:nvGrpSpPr>
        <p:grpSpPr>
          <a:xfrm>
            <a:off x="9536941" y="4387966"/>
            <a:ext cx="1512927" cy="691955"/>
            <a:chOff x="9293101" y="4668382"/>
            <a:chExt cx="1512927" cy="691955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B10C016-6EFE-1749-BE81-B5DAF000CDCA}"/>
                </a:ext>
              </a:extLst>
            </p:cNvPr>
            <p:cNvCxnSpPr>
              <a:cxnSpLocks noChangeAspect="1"/>
            </p:cNvCxnSpPr>
            <p:nvPr/>
          </p:nvCxnSpPr>
          <p:spPr>
            <a:xfrm rot="9000000">
              <a:off x="9439556" y="4668382"/>
              <a:ext cx="12690" cy="294414"/>
            </a:xfrm>
            <a:prstGeom prst="line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CB10348-4A89-8C44-9F10-5BF26156D9A4}"/>
                </a:ext>
              </a:extLst>
            </p:cNvPr>
            <p:cNvGrpSpPr/>
            <p:nvPr/>
          </p:nvGrpSpPr>
          <p:grpSpPr>
            <a:xfrm>
              <a:off x="9293101" y="4895791"/>
              <a:ext cx="1512927" cy="464546"/>
              <a:chOff x="9293101" y="4895791"/>
              <a:chExt cx="1512927" cy="464546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6" name="TextBox 135">
                    <a:extLst>
                      <a:ext uri="{FF2B5EF4-FFF2-40B4-BE49-F238E27FC236}">
                        <a16:creationId xmlns:a16="http://schemas.microsoft.com/office/drawing/2014/main" id="{028240C0-E16F-944D-BAC6-BA819D021B05}"/>
                      </a:ext>
                    </a:extLst>
                  </p:cNvPr>
                  <p:cNvSpPr txBox="1"/>
                  <p:nvPr/>
                </p:nvSpPr>
                <p:spPr>
                  <a:xfrm>
                    <a:off x="9293101" y="4895791"/>
                    <a:ext cx="1376402" cy="307777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880 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𝑘𝑒𝑉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>
              <p:sp>
                <p:nvSpPr>
                  <p:cNvPr id="136" name="TextBox 135">
                    <a:extLst>
                      <a:ext uri="{FF2B5EF4-FFF2-40B4-BE49-F238E27FC236}">
                        <a16:creationId xmlns:a16="http://schemas.microsoft.com/office/drawing/2014/main" id="{028240C0-E16F-944D-BAC6-BA819D021B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93101" y="4895791"/>
                    <a:ext cx="1376402" cy="3077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769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ADE215B6-FDD8-7F4A-8A8E-22567E6A2E5A}"/>
                      </a:ext>
                    </a:extLst>
                  </p:cNvPr>
                  <p:cNvSpPr txBox="1"/>
                  <p:nvPr/>
                </p:nvSpPr>
                <p:spPr>
                  <a:xfrm>
                    <a:off x="9471945" y="5144893"/>
                    <a:ext cx="1334083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≥±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3.3 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𝑚𝑟𝑎𝑑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ADE215B6-FDD8-7F4A-8A8E-22567E6A2E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71945" y="5144893"/>
                    <a:ext cx="1334083" cy="21544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943" t="-5556" r="-1887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9352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F75B741-861A-C742-BA8A-FC8984E0EC08}"/>
              </a:ext>
            </a:extLst>
          </p:cNvPr>
          <p:cNvSpPr/>
          <p:nvPr/>
        </p:nvSpPr>
        <p:spPr>
          <a:xfrm>
            <a:off x="1330072" y="1676400"/>
            <a:ext cx="4247768" cy="1359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NZ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PHASE I </a:t>
            </a:r>
            <a:r>
              <a:rPr lang="en-N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 e- ENERGY: 80 MeV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N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X-ray ENERGY : (118 – 235) keV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N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X-ray FLUX : (20 – 5)x10</a:t>
            </a:r>
            <a:r>
              <a:rPr lang="en-NZ" sz="1600" i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N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ph/s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N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X-ray DIVERGENCE : +/- 6.4 </a:t>
            </a:r>
            <a:r>
              <a:rPr lang="en-NZ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mrad</a:t>
            </a:r>
            <a:endParaRPr lang="en-NZ" sz="1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1BFFB67-0B66-E645-A126-F60ABE94ACE2}"/>
              </a:ext>
            </a:extLst>
          </p:cNvPr>
          <p:cNvSpPr txBox="1">
            <a:spLocks/>
          </p:cNvSpPr>
          <p:nvPr/>
        </p:nvSpPr>
        <p:spPr>
          <a:xfrm>
            <a:off x="2438400" y="502920"/>
            <a:ext cx="7315200" cy="7315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0000FF"/>
                </a:solidFill>
                <a:latin typeface="Book Antiqua"/>
                <a:cs typeface="Book Antiqua"/>
              </a:rPr>
              <a:t>MODULAR IMPLEMENTATION PHASES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F8C0ED-9B56-284C-8191-D9F75C5FD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B4F377-4D89-6B42-888D-68802321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902C1-82DB-7E43-B661-9FA1B54D3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9585-75D7-5E4B-B63F-3789C186AC05}" type="slidenum">
              <a:rPr lang="en-US" smtClean="0"/>
              <a:t>17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C46FB1-4068-5E4D-A5C3-0EA0E5545460}"/>
              </a:ext>
            </a:extLst>
          </p:cNvPr>
          <p:cNvSpPr/>
          <p:nvPr/>
        </p:nvSpPr>
        <p:spPr>
          <a:xfrm>
            <a:off x="2408302" y="3274080"/>
            <a:ext cx="4247768" cy="1374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NZ" sz="1600" b="1" i="1" dirty="0">
                <a:solidFill>
                  <a:srgbClr val="0F9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PHASE II </a:t>
            </a:r>
            <a:r>
              <a:rPr lang="en-N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 e- ENERGY: 155 MeV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N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X-ray ENERGY : (0.44 – 0.88) MeV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N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X-ray FLUX : (20 – 5)x10</a:t>
            </a:r>
            <a:r>
              <a:rPr lang="en-NZ" sz="1600" i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N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ph/s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N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X-ray DIVERGENCE : +/- 3.3 mrad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4380FB-B9A0-044A-8097-F64BA0357FAD}"/>
              </a:ext>
            </a:extLst>
          </p:cNvPr>
          <p:cNvSpPr/>
          <p:nvPr/>
        </p:nvSpPr>
        <p:spPr>
          <a:xfrm>
            <a:off x="3497580" y="4798080"/>
            <a:ext cx="4389120" cy="1374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NZ" sz="1600" b="1" i="1" dirty="0">
                <a:solidFill>
                  <a:srgbClr val="0432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PHASE III </a:t>
            </a:r>
            <a:r>
              <a:rPr lang="en-N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 e- ENERGY: 155 MeV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N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  X-ray ENERGY : (0.44 – 0.88) MeV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N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  X-ray FLUX : (6 – 1.5)x10</a:t>
            </a:r>
            <a:r>
              <a:rPr lang="en-NZ" sz="1600" i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en-N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ph/s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NZ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 X-ray DIVERGENCE : +/- 3.3 mrad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A23633-A16D-D247-BD55-F74E1520FC4F}"/>
              </a:ext>
            </a:extLst>
          </p:cNvPr>
          <p:cNvGrpSpPr/>
          <p:nvPr/>
        </p:nvGrpSpPr>
        <p:grpSpPr>
          <a:xfrm>
            <a:off x="6495859" y="1708725"/>
            <a:ext cx="2922770" cy="2909455"/>
            <a:chOff x="6495859" y="1708725"/>
            <a:chExt cx="2922770" cy="2909455"/>
          </a:xfrm>
        </p:grpSpPr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6417796A-C357-F749-922C-42571922A946}"/>
                </a:ext>
              </a:extLst>
            </p:cNvPr>
            <p:cNvSpPr/>
            <p:nvPr/>
          </p:nvSpPr>
          <p:spPr>
            <a:xfrm>
              <a:off x="6495859" y="1708725"/>
              <a:ext cx="221286" cy="2909455"/>
            </a:xfrm>
            <a:prstGeom prst="rightBrace">
              <a:avLst/>
            </a:prstGeom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EA17F1-0ED7-D043-AC79-6993B460132E}"/>
                </a:ext>
              </a:extLst>
            </p:cNvPr>
            <p:cNvSpPr txBox="1"/>
            <p:nvPr/>
          </p:nvSpPr>
          <p:spPr>
            <a:xfrm>
              <a:off x="6835871" y="2835779"/>
              <a:ext cx="25827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Rep. rate = 100 Hz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Laser: Fund. &amp; 2</a:t>
              </a:r>
              <a:r>
                <a:rPr lang="en-US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nd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harm.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4CA03D9-0FDB-8541-BAD1-BF914FB91A51}"/>
              </a:ext>
            </a:extLst>
          </p:cNvPr>
          <p:cNvGrpSpPr/>
          <p:nvPr/>
        </p:nvGrpSpPr>
        <p:grpSpPr>
          <a:xfrm>
            <a:off x="7780192" y="4911435"/>
            <a:ext cx="2893197" cy="1217066"/>
            <a:chOff x="7780192" y="4911435"/>
            <a:chExt cx="2893197" cy="1217066"/>
          </a:xfrm>
        </p:grpSpPr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78C30CCB-9E4C-2349-A6DF-73A5109988C6}"/>
                </a:ext>
              </a:extLst>
            </p:cNvPr>
            <p:cNvSpPr/>
            <p:nvPr/>
          </p:nvSpPr>
          <p:spPr>
            <a:xfrm>
              <a:off x="7780192" y="4911435"/>
              <a:ext cx="155448" cy="1217066"/>
            </a:xfrm>
            <a:prstGeom prst="rightBrac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423CE2A-846A-AA4F-A502-2A9F929AEE79}"/>
                </a:ext>
              </a:extLst>
            </p:cNvPr>
            <p:cNvSpPr txBox="1"/>
            <p:nvPr/>
          </p:nvSpPr>
          <p:spPr>
            <a:xfrm>
              <a:off x="8090631" y="5256005"/>
              <a:ext cx="25827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Rep. rate = 3 kHz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Laser: Fund. &amp; 2</a:t>
              </a:r>
              <a:r>
                <a:rPr lang="en-US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nd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harm.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81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9308D-DF56-0245-A881-007DA1DED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A0003-C875-B743-8B9F-6796EC345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201A0-221A-9C47-B145-75042D9F3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6A95F6-1EA9-824C-86D4-FC25766EB0A6}"/>
              </a:ext>
            </a:extLst>
          </p:cNvPr>
          <p:cNvSpPr txBox="1"/>
          <p:nvPr/>
        </p:nvSpPr>
        <p:spPr>
          <a:xfrm>
            <a:off x="1816372" y="1427126"/>
            <a:ext cx="8559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DRAWBACKS in CONVENTIONAL (X-ray Tubes) ABSORPTION DIAGNOSTICS</a:t>
            </a:r>
            <a:endParaRPr lang="en-US" dirty="0">
              <a:solidFill>
                <a:srgbClr val="0F2C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b="1" dirty="0">
                <a:solidFill>
                  <a:srgbClr val="00D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Tissues: </a:t>
            </a:r>
            <a:r>
              <a:rPr lang="en-US" dirty="0">
                <a:solidFill>
                  <a:srgbClr val="00D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Cartilages, Angiography, Breast, Brain, Lung</a:t>
            </a:r>
            <a:endParaRPr lang="en-US" b="1" dirty="0">
              <a:solidFill>
                <a:srgbClr val="00DD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B6FD272-7417-254C-9DC3-285E50702F02}"/>
              </a:ext>
            </a:extLst>
          </p:cNvPr>
          <p:cNvSpPr txBox="1">
            <a:spLocks/>
          </p:cNvSpPr>
          <p:nvPr/>
        </p:nvSpPr>
        <p:spPr>
          <a:xfrm>
            <a:off x="2438400" y="488722"/>
            <a:ext cx="7315200" cy="7315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9144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F2CB5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THE CHALLENGE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10A286-AF38-C841-8758-DA423483E0EB}"/>
              </a:ext>
            </a:extLst>
          </p:cNvPr>
          <p:cNvGrpSpPr/>
          <p:nvPr/>
        </p:nvGrpSpPr>
        <p:grpSpPr>
          <a:xfrm>
            <a:off x="4389700" y="3295094"/>
            <a:ext cx="3427413" cy="1644067"/>
            <a:chOff x="4389700" y="2740866"/>
            <a:chExt cx="3427413" cy="16440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13A618-54D9-CA47-AB16-095E5482DA9A}"/>
                </a:ext>
              </a:extLst>
            </p:cNvPr>
            <p:cNvSpPr txBox="1"/>
            <p:nvPr/>
          </p:nvSpPr>
          <p:spPr>
            <a:xfrm>
              <a:off x="4778508" y="2740866"/>
              <a:ext cx="2653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ENHANCED IMAGING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7C50CC4-8174-C546-8280-2D14F8824971}"/>
                </a:ext>
              </a:extLst>
            </p:cNvPr>
            <p:cNvGrpSpPr/>
            <p:nvPr/>
          </p:nvGrpSpPr>
          <p:grpSpPr>
            <a:xfrm>
              <a:off x="4389700" y="3162080"/>
              <a:ext cx="3427413" cy="1222853"/>
              <a:chOff x="4389700" y="4114580"/>
              <a:chExt cx="3427413" cy="1222853"/>
            </a:xfrm>
          </p:grpSpPr>
          <p:sp>
            <p:nvSpPr>
              <p:cNvPr id="19" name="Right Arrow 18">
                <a:extLst>
                  <a:ext uri="{FF2B5EF4-FFF2-40B4-BE49-F238E27FC236}">
                    <a16:creationId xmlns:a16="http://schemas.microsoft.com/office/drawing/2014/main" id="{5890C6D3-89CB-6D48-87E9-4998EF952AB0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5969568" y="4064704"/>
                <a:ext cx="266007" cy="365760"/>
              </a:xfrm>
              <a:prstGeom prst="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156A306-A1C0-3445-A56B-8CB9485AFA4F}"/>
                  </a:ext>
                </a:extLst>
              </p:cNvPr>
              <p:cNvGrpSpPr/>
              <p:nvPr/>
            </p:nvGrpSpPr>
            <p:grpSpPr>
              <a:xfrm>
                <a:off x="4389700" y="4367755"/>
                <a:ext cx="3427413" cy="969678"/>
                <a:chOff x="6282000" y="2310355"/>
                <a:chExt cx="3427413" cy="96967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D2AC24EE-1461-2546-91A6-FEF414AB0108}"/>
                    </a:ext>
                  </a:extLst>
                </p:cNvPr>
                <p:cNvGrpSpPr/>
                <p:nvPr/>
              </p:nvGrpSpPr>
              <p:grpSpPr>
                <a:xfrm>
                  <a:off x="6282000" y="2310355"/>
                  <a:ext cx="3427413" cy="677578"/>
                  <a:chOff x="6235700" y="5340350"/>
                  <a:chExt cx="3427413" cy="677578"/>
                </a:xfrm>
              </p:grpSpPr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2F2C4B86-0F2F-DE47-BC6A-44203F8061AE}"/>
                      </a:ext>
                    </a:extLst>
                  </p:cNvPr>
                  <p:cNvSpPr txBox="1"/>
                  <p:nvPr/>
                </p:nvSpPr>
                <p:spPr>
                  <a:xfrm>
                    <a:off x="6591300" y="5340350"/>
                    <a:ext cx="271741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rgbClr val="00DD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BETTER RESOLUTION</a:t>
                    </a: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F9D65E6D-877D-D541-94FF-95AC71DBB4D0}"/>
                      </a:ext>
                    </a:extLst>
                  </p:cNvPr>
                  <p:cNvSpPr txBox="1"/>
                  <p:nvPr/>
                </p:nvSpPr>
                <p:spPr>
                  <a:xfrm>
                    <a:off x="6235700" y="5648596"/>
                    <a:ext cx="342741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rgbClr val="00DD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SHORTER EXPOSURE / DOSE</a:t>
                    </a:r>
                  </a:p>
                </p:txBody>
              </p:sp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F1F629E-9025-D24A-8E46-6B4C6DE7AA66}"/>
                    </a:ext>
                  </a:extLst>
                </p:cNvPr>
                <p:cNvSpPr txBox="1"/>
                <p:nvPr/>
              </p:nvSpPr>
              <p:spPr>
                <a:xfrm>
                  <a:off x="6459800" y="2910701"/>
                  <a:ext cx="30787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DD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LESS CONTRAST AGENTS</a:t>
                  </a:r>
                </a:p>
              </p:txBody>
            </p:sp>
          </p:grp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FD7E14D-A1A5-144F-B9D9-740A4C69BD31}"/>
              </a:ext>
            </a:extLst>
          </p:cNvPr>
          <p:cNvGrpSpPr/>
          <p:nvPr/>
        </p:nvGrpSpPr>
        <p:grpSpPr>
          <a:xfrm>
            <a:off x="1953801" y="4859484"/>
            <a:ext cx="4215962" cy="687437"/>
            <a:chOff x="1953801" y="4656284"/>
            <a:chExt cx="4215962" cy="68743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73C1BD-2582-2A4A-94E3-0337E9023C5F}"/>
                </a:ext>
              </a:extLst>
            </p:cNvPr>
            <p:cNvSpPr txBox="1"/>
            <p:nvPr/>
          </p:nvSpPr>
          <p:spPr>
            <a:xfrm>
              <a:off x="1953801" y="4974389"/>
              <a:ext cx="4215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ADVANCED IMAGING TECHNIQUES</a:t>
              </a:r>
            </a:p>
          </p:txBody>
        </p:sp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49B842F7-5DC0-264D-870D-CD7D1C071967}"/>
                </a:ext>
              </a:extLst>
            </p:cNvPr>
            <p:cNvSpPr>
              <a:spLocks/>
            </p:cNvSpPr>
            <p:nvPr/>
          </p:nvSpPr>
          <p:spPr>
            <a:xfrm rot="8199566">
              <a:off x="4097667" y="4656284"/>
              <a:ext cx="428409" cy="274801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0F2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5D9CA9-3E79-0340-BD54-CCEDC05EB679}"/>
              </a:ext>
            </a:extLst>
          </p:cNvPr>
          <p:cNvGrpSpPr/>
          <p:nvPr/>
        </p:nvGrpSpPr>
        <p:grpSpPr>
          <a:xfrm>
            <a:off x="7643037" y="4720531"/>
            <a:ext cx="2477568" cy="1200329"/>
            <a:chOff x="7643037" y="4517331"/>
            <a:chExt cx="2477568" cy="120032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546A76C-64CA-ED46-AA5D-847C95ACEBC0}"/>
                </a:ext>
              </a:extLst>
            </p:cNvPr>
            <p:cNvSpPr txBox="1"/>
            <p:nvPr/>
          </p:nvSpPr>
          <p:spPr>
            <a:xfrm>
              <a:off x="8153400" y="4517331"/>
              <a:ext cx="196720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X-ray SOURCES </a:t>
              </a:r>
            </a:p>
            <a:p>
              <a:r>
                <a:rPr lang="en-US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Energy-tunable</a:t>
              </a:r>
            </a:p>
            <a:p>
              <a:r>
                <a:rPr lang="en-US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flux</a:t>
              </a:r>
            </a:p>
            <a:p>
              <a:r>
                <a:rPr lang="en-US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Monochromatic</a:t>
              </a:r>
            </a:p>
          </p:txBody>
        </p:sp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937D2D98-ED60-244A-BF5B-E5D1F2EB175B}"/>
                </a:ext>
              </a:extLst>
            </p:cNvPr>
            <p:cNvSpPr>
              <a:spLocks/>
            </p:cNvSpPr>
            <p:nvPr/>
          </p:nvSpPr>
          <p:spPr>
            <a:xfrm rot="2613934">
              <a:off x="7643037" y="4656284"/>
              <a:ext cx="428409" cy="274801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0F2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089034B-9D2B-0E4F-9062-2ECF7639556F}"/>
              </a:ext>
            </a:extLst>
          </p:cNvPr>
          <p:cNvSpPr txBox="1"/>
          <p:nvPr/>
        </p:nvSpPr>
        <p:spPr>
          <a:xfrm>
            <a:off x="3624124" y="5622089"/>
            <a:ext cx="849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36A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</a:t>
            </a:r>
            <a:r>
              <a:rPr lang="en-US" sz="16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553DF1-411D-E148-AEF4-76A423E0A81C}"/>
              </a:ext>
            </a:extLst>
          </p:cNvPr>
          <p:cNvSpPr txBox="1"/>
          <p:nvPr/>
        </p:nvSpPr>
        <p:spPr>
          <a:xfrm>
            <a:off x="7593712" y="5872547"/>
            <a:ext cx="28360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6A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(YET) AVAILABLE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CLINICS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8BF566-7AE7-0942-AE18-1B84B74117B6}"/>
              </a:ext>
            </a:extLst>
          </p:cNvPr>
          <p:cNvSpPr txBox="1"/>
          <p:nvPr/>
        </p:nvSpPr>
        <p:spPr>
          <a:xfrm>
            <a:off x="3471680" y="2654300"/>
            <a:ext cx="4820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Quality usually </a:t>
            </a:r>
            <a:r>
              <a:rPr lang="en-US" b="1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enhanced</a:t>
            </a:r>
            <a:r>
              <a:rPr lang="en-US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using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contrast agents</a:t>
            </a:r>
            <a:r>
              <a:rPr lang="en-US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always patient-friendly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0E258B-F51F-9346-B435-6884493BF2FF}"/>
              </a:ext>
            </a:extLst>
          </p:cNvPr>
          <p:cNvSpPr txBox="1"/>
          <p:nvPr/>
        </p:nvSpPr>
        <p:spPr>
          <a:xfrm>
            <a:off x="3993396" y="2171700"/>
            <a:ext cx="4179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Polychromatic, Not Tunable, Low contrast </a:t>
            </a:r>
          </a:p>
        </p:txBody>
      </p:sp>
    </p:spTree>
    <p:extLst>
      <p:ext uri="{BB962C8B-B14F-4D97-AF65-F5344CB8AC3E}">
        <p14:creationId xmlns:p14="http://schemas.microsoft.com/office/powerpoint/2010/main" val="416228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27" grpId="0"/>
      <p:bldP spid="7" grpId="0"/>
      <p:bldP spid="2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0D2C423-6C60-B949-BB56-7C6671525BAE}"/>
              </a:ext>
            </a:extLst>
          </p:cNvPr>
          <p:cNvGrpSpPr/>
          <p:nvPr/>
        </p:nvGrpSpPr>
        <p:grpSpPr>
          <a:xfrm>
            <a:off x="5754724" y="1771391"/>
            <a:ext cx="4944032" cy="3305768"/>
            <a:chOff x="9024871" y="1740395"/>
            <a:chExt cx="4944032" cy="3305768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A5E3CB0-4C55-344D-A43A-0E4350F37009}"/>
                </a:ext>
              </a:extLst>
            </p:cNvPr>
            <p:cNvGrpSpPr/>
            <p:nvPr/>
          </p:nvGrpSpPr>
          <p:grpSpPr>
            <a:xfrm>
              <a:off x="9024871" y="1740395"/>
              <a:ext cx="4944032" cy="2964069"/>
              <a:chOff x="4414554" y="2101591"/>
              <a:chExt cx="4944032" cy="2671813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075F4B62-BCB9-BE47-B3CD-A20C199F3C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14554" y="2101591"/>
                <a:ext cx="2385425" cy="2671675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B8FEF2A9-0212-754C-8777-6232C97055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73161" y="2101729"/>
                <a:ext cx="2385425" cy="2671675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70DA1A-7C61-A443-963B-1E8BCC4EF26D}"/>
                </a:ext>
              </a:extLst>
            </p:cNvPr>
            <p:cNvSpPr txBox="1"/>
            <p:nvPr/>
          </p:nvSpPr>
          <p:spPr>
            <a:xfrm>
              <a:off x="10395847" y="4738386"/>
              <a:ext cx="29674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4629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Courtesy: G. Tromba et al. / </a:t>
              </a:r>
              <a:r>
                <a:rPr lang="en-US" sz="1400" dirty="0" err="1">
                  <a:solidFill>
                    <a:srgbClr val="4629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Elettra</a:t>
              </a:r>
              <a:r>
                <a:rPr lang="en-US" sz="1400" dirty="0">
                  <a:solidFill>
                    <a:srgbClr val="4629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TS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B69E8-6059-0B41-BEFA-C6938A5BC1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467" y="6356350"/>
            <a:ext cx="2743200" cy="365125"/>
          </a:xfrm>
        </p:spPr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0F321-85FB-9249-81DC-63BBBF824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C0746-BBAC-604A-8016-20C08E301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3333" y="6475412"/>
            <a:ext cx="2743200" cy="365125"/>
          </a:xfrm>
        </p:spPr>
        <p:txBody>
          <a:bodyPr/>
          <a:lstStyle/>
          <a:p>
            <a:fld id="{07149D2F-823D-F945-9EFD-540706094525}" type="slidenum">
              <a:rPr lang="en-US" smtClean="0"/>
              <a:t>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8584C1-D926-314D-A823-3FF49CBF9703}"/>
              </a:ext>
            </a:extLst>
          </p:cNvPr>
          <p:cNvSpPr txBox="1">
            <a:spLocks/>
          </p:cNvSpPr>
          <p:nvPr/>
        </p:nvSpPr>
        <p:spPr>
          <a:xfrm>
            <a:off x="2438400" y="476022"/>
            <a:ext cx="7315200" cy="7315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9144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0F2CB5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MEDICAL IMAGING </a:t>
            </a:r>
            <a:r>
              <a:rPr lang="en-US" sz="2200" b="1" dirty="0">
                <a:solidFill>
                  <a:srgbClr val="0F2CB5"/>
                </a:solidFill>
                <a:latin typeface="Book Antiqua" panose="02040602050305030304" pitchFamily="18" charset="0"/>
                <a:cs typeface="Book Antiqua"/>
              </a:rPr>
              <a:t>TECHNIQUES</a:t>
            </a:r>
            <a:endParaRPr lang="en-US" sz="2200" b="1" dirty="0">
              <a:solidFill>
                <a:srgbClr val="0F2CB5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CA4AFD8-E6FE-8D4B-8D70-936CD3639EE7}"/>
              </a:ext>
            </a:extLst>
          </p:cNvPr>
          <p:cNvGrpSpPr/>
          <p:nvPr/>
        </p:nvGrpSpPr>
        <p:grpSpPr>
          <a:xfrm>
            <a:off x="862343" y="2727496"/>
            <a:ext cx="9438569" cy="3598354"/>
            <a:chOff x="880632" y="2659472"/>
            <a:chExt cx="9438569" cy="359835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CD2EF9-4D93-8D45-B5E6-B91E9B2B67B2}"/>
                </a:ext>
              </a:extLst>
            </p:cNvPr>
            <p:cNvSpPr txBox="1"/>
            <p:nvPr/>
          </p:nvSpPr>
          <p:spPr>
            <a:xfrm>
              <a:off x="880632" y="5200650"/>
              <a:ext cx="42585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Differential Phase Contrast Imaging (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DPCI</a:t>
              </a:r>
              <a:r>
                <a:rPr lang="en-US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54402DA-C3E5-1746-9539-48DACC69F65B}"/>
                </a:ext>
              </a:extLst>
            </p:cNvPr>
            <p:cNvGrpSpPr/>
            <p:nvPr/>
          </p:nvGrpSpPr>
          <p:grpSpPr>
            <a:xfrm>
              <a:off x="6340759" y="2659472"/>
              <a:ext cx="3978442" cy="3598354"/>
              <a:chOff x="7509159" y="2900772"/>
              <a:chExt cx="3978442" cy="359835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D2ADB63-9098-9040-B9A6-5202769B80F8}"/>
                  </a:ext>
                </a:extLst>
              </p:cNvPr>
              <p:cNvGrpSpPr/>
              <p:nvPr/>
            </p:nvGrpSpPr>
            <p:grpSpPr>
              <a:xfrm>
                <a:off x="7509159" y="2900772"/>
                <a:ext cx="3903423" cy="2858709"/>
                <a:chOff x="1066800" y="1749717"/>
                <a:chExt cx="4723141" cy="3144582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D5A8EC6E-61C5-A743-B14B-AA6728AB48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6200000">
                  <a:off x="2650624" y="165895"/>
                  <a:ext cx="1542897" cy="4710542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DBB0BE8-16CB-9847-9C26-531CB8892A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16200000">
                  <a:off x="2660073" y="1764431"/>
                  <a:ext cx="1536595" cy="4723141"/>
                </a:xfrm>
                <a:prstGeom prst="rect">
                  <a:avLst/>
                </a:prstGeom>
              </p:spPr>
            </p:pic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2C5AB8E-85E4-C74D-84DB-8E7F44D5D4D7}"/>
                  </a:ext>
                </a:extLst>
              </p:cNvPr>
              <p:cNvSpPr txBox="1"/>
              <p:nvPr/>
            </p:nvSpPr>
            <p:spPr>
              <a:xfrm>
                <a:off x="9049113" y="6191349"/>
                <a:ext cx="24384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rgbClr val="4629B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Courtesy: F. Pfeiffer et al. / PSI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28077DD-83BB-5F49-A2DE-87D80E380B29}"/>
              </a:ext>
            </a:extLst>
          </p:cNvPr>
          <p:cNvGrpSpPr/>
          <p:nvPr/>
        </p:nvGrpSpPr>
        <p:grpSpPr>
          <a:xfrm>
            <a:off x="5579388" y="1784241"/>
            <a:ext cx="5099501" cy="2104926"/>
            <a:chOff x="6426200" y="1714500"/>
            <a:chExt cx="5099501" cy="2104926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AEDA073-88DB-C649-AEE8-E29820400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6200" y="1714500"/>
              <a:ext cx="5002306" cy="182880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557037-4A40-7347-AB69-557AD8686636}"/>
                </a:ext>
              </a:extLst>
            </p:cNvPr>
            <p:cNvSpPr txBox="1"/>
            <p:nvPr/>
          </p:nvSpPr>
          <p:spPr>
            <a:xfrm>
              <a:off x="7391236" y="3511649"/>
              <a:ext cx="41344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ABI</a:t>
              </a:r>
              <a:r>
                <a:rPr lang="en-US" sz="1400" dirty="0">
                  <a:solidFill>
                    <a:srgbClr val="4629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Courtesy: M. Kitchen et al. / Monash University</a:t>
              </a:r>
            </a:p>
          </p:txBody>
        </p:sp>
      </p:grpSp>
      <p:sp>
        <p:nvSpPr>
          <p:cNvPr id="47" name="Content Placeholder 8">
            <a:extLst>
              <a:ext uri="{FF2B5EF4-FFF2-40B4-BE49-F238E27FC236}">
                <a16:creationId xmlns:a16="http://schemas.microsoft.com/office/drawing/2014/main" id="{3F2C855C-0800-0842-AFAF-554002043745}"/>
              </a:ext>
            </a:extLst>
          </p:cNvPr>
          <p:cNvSpPr txBox="1">
            <a:spLocks/>
          </p:cNvSpPr>
          <p:nvPr/>
        </p:nvSpPr>
        <p:spPr>
          <a:xfrm>
            <a:off x="889001" y="2270126"/>
            <a:ext cx="3708400" cy="680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Refraction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Analyzer-Based Imaging (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ABI</a:t>
            </a:r>
            <a:r>
              <a:rPr lang="en-US" sz="16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75B6B83-CBCA-AD48-84E6-F24F273981B1}"/>
              </a:ext>
            </a:extLst>
          </p:cNvPr>
          <p:cNvSpPr txBox="1"/>
          <p:nvPr/>
        </p:nvSpPr>
        <p:spPr>
          <a:xfrm>
            <a:off x="1333500" y="2857500"/>
            <a:ext cx="2472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Grating Interferometry (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16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190D11-2AD3-CB41-A2B2-4C08BF57D6A8}"/>
              </a:ext>
            </a:extLst>
          </p:cNvPr>
          <p:cNvGrpSpPr/>
          <p:nvPr/>
        </p:nvGrpSpPr>
        <p:grpSpPr>
          <a:xfrm>
            <a:off x="6845295" y="2011058"/>
            <a:ext cx="3262414" cy="2013902"/>
            <a:chOff x="8643093" y="2956452"/>
            <a:chExt cx="3262414" cy="2013902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B9A20E4-1756-0640-839F-F9279C403FEA}"/>
                </a:ext>
              </a:extLst>
            </p:cNvPr>
            <p:cNvSpPr txBox="1"/>
            <p:nvPr/>
          </p:nvSpPr>
          <p:spPr>
            <a:xfrm>
              <a:off x="8758839" y="4662577"/>
              <a:ext cx="29674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4629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Courtesy: G. Tromba et al. / </a:t>
              </a:r>
              <a:r>
                <a:rPr lang="en-US" sz="1400" dirty="0" err="1">
                  <a:solidFill>
                    <a:srgbClr val="4629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Elettra</a:t>
              </a:r>
              <a:r>
                <a:rPr lang="en-US" sz="1400" dirty="0">
                  <a:solidFill>
                    <a:srgbClr val="4629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TS</a:t>
              </a: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B1EEE381-0A34-3845-8D90-37239F31E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3093" y="2956452"/>
              <a:ext cx="3262414" cy="180869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216EC5-7BBA-A348-8CAF-79A0AADBE459}"/>
              </a:ext>
            </a:extLst>
          </p:cNvPr>
          <p:cNvGrpSpPr/>
          <p:nvPr/>
        </p:nvGrpSpPr>
        <p:grpSpPr>
          <a:xfrm>
            <a:off x="890550" y="3608949"/>
            <a:ext cx="5065322" cy="1109554"/>
            <a:chOff x="890550" y="3608949"/>
            <a:chExt cx="5065322" cy="1109554"/>
          </a:xfrm>
        </p:grpSpPr>
        <p:sp>
          <p:nvSpPr>
            <p:cNvPr id="69" name="Content Placeholder 8">
              <a:extLst>
                <a:ext uri="{FF2B5EF4-FFF2-40B4-BE49-F238E27FC236}">
                  <a16:creationId xmlns:a16="http://schemas.microsoft.com/office/drawing/2014/main" id="{6E317C87-8406-F749-B523-8CA7D6A7A577}"/>
                </a:ext>
              </a:extLst>
            </p:cNvPr>
            <p:cNvSpPr txBox="1">
              <a:spLocks/>
            </p:cNvSpPr>
            <p:nvPr/>
          </p:nvSpPr>
          <p:spPr>
            <a:xfrm>
              <a:off x="890550" y="3608949"/>
              <a:ext cx="5065322" cy="53558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800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Diffraction-Enhanced Computerized Tomography (</a:t>
              </a:r>
              <a:r>
                <a:rPr lang="en-US" sz="1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DEI-CT</a:t>
              </a:r>
              <a:r>
                <a:rPr lang="en-US" sz="1800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D9F49CC-0B69-A047-AA2F-DFFC9F6CEAE0}"/>
                </a:ext>
              </a:extLst>
            </p:cNvPr>
            <p:cNvSpPr txBox="1"/>
            <p:nvPr/>
          </p:nvSpPr>
          <p:spPr>
            <a:xfrm>
              <a:off x="894597" y="4349171"/>
              <a:ext cx="36407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Nuclear Magnetic Resonance (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NMR</a:t>
              </a:r>
              <a:r>
                <a:rPr lang="en-US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F800853-FCB8-E04F-81D6-B70A665DE988}"/>
              </a:ext>
            </a:extLst>
          </p:cNvPr>
          <p:cNvGrpSpPr/>
          <p:nvPr/>
        </p:nvGrpSpPr>
        <p:grpSpPr>
          <a:xfrm>
            <a:off x="4865970" y="2217445"/>
            <a:ext cx="5977336" cy="2444271"/>
            <a:chOff x="2254503" y="1171955"/>
            <a:chExt cx="5977336" cy="2444271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7595FC5-CF44-504B-B313-A7B6EEDAB1C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54503" y="1171955"/>
              <a:ext cx="5977336" cy="2378746"/>
              <a:chOff x="-2555771" y="3091847"/>
              <a:chExt cx="7858749" cy="3149076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B750479A-8A2D-7C4F-976E-2D6C49D558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853168" y="3492917"/>
                <a:ext cx="6566669" cy="2748006"/>
              </a:xfrm>
              <a:prstGeom prst="rect">
                <a:avLst/>
              </a:prstGeom>
            </p:spPr>
          </p:pic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DDA9C55A-CB2C-944E-BF5B-01973C896BC5}"/>
                  </a:ext>
                </a:extLst>
              </p:cNvPr>
              <p:cNvSpPr txBox="1"/>
              <p:nvPr/>
            </p:nvSpPr>
            <p:spPr>
              <a:xfrm>
                <a:off x="-2555771" y="3091847"/>
                <a:ext cx="7858749" cy="366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CONVENTIONAL MAMMOGRAPHY: LIMITED RESOLUTION FOR DENSE BREASTS</a:t>
                </a:r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874459B-701A-3245-AE02-0181D134933E}"/>
                </a:ext>
              </a:extLst>
            </p:cNvPr>
            <p:cNvSpPr txBox="1"/>
            <p:nvPr/>
          </p:nvSpPr>
          <p:spPr>
            <a:xfrm>
              <a:off x="2881322" y="3308449"/>
              <a:ext cx="29674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4629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Courtesy: G. Tromba et al. / </a:t>
              </a:r>
              <a:r>
                <a:rPr lang="en-US" sz="1400" dirty="0" err="1">
                  <a:solidFill>
                    <a:srgbClr val="4629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Elettra</a:t>
              </a:r>
              <a:r>
                <a:rPr lang="en-US" sz="1400" dirty="0">
                  <a:solidFill>
                    <a:srgbClr val="4629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TS</a:t>
              </a:r>
            </a:p>
          </p:txBody>
        </p:sp>
      </p:grpSp>
      <p:sp>
        <p:nvSpPr>
          <p:cNvPr id="76" name="Content Placeholder 8">
            <a:extLst>
              <a:ext uri="{FF2B5EF4-FFF2-40B4-BE49-F238E27FC236}">
                <a16:creationId xmlns:a16="http://schemas.microsoft.com/office/drawing/2014/main" id="{8DF283CA-E3CD-FE4B-922A-66FE56F74A95}"/>
              </a:ext>
            </a:extLst>
          </p:cNvPr>
          <p:cNvSpPr txBox="1">
            <a:spLocks/>
          </p:cNvSpPr>
          <p:nvPr/>
        </p:nvSpPr>
        <p:spPr>
          <a:xfrm>
            <a:off x="876301" y="1609726"/>
            <a:ext cx="3708400" cy="36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Absorption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05621A-122D-874D-B414-500F9A003911}"/>
              </a:ext>
            </a:extLst>
          </p:cNvPr>
          <p:cNvGrpSpPr/>
          <p:nvPr/>
        </p:nvGrpSpPr>
        <p:grpSpPr>
          <a:xfrm>
            <a:off x="6963821" y="3198630"/>
            <a:ext cx="4053508" cy="2575930"/>
            <a:chOff x="6638357" y="3198630"/>
            <a:chExt cx="4053508" cy="25759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996AF7F-3C01-D74A-8CA5-1EE6983900D2}"/>
                </a:ext>
              </a:extLst>
            </p:cNvPr>
            <p:cNvGrpSpPr/>
            <p:nvPr/>
          </p:nvGrpSpPr>
          <p:grpSpPr>
            <a:xfrm>
              <a:off x="6638357" y="4425463"/>
              <a:ext cx="4053508" cy="1349097"/>
              <a:chOff x="6669730" y="4304086"/>
              <a:chExt cx="4053508" cy="1349097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DE416AFD-6080-BB47-BAA0-594978651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69730" y="4304086"/>
                <a:ext cx="4053508" cy="1134239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F777DFF-8702-5741-92E5-4233BF02FB98}"/>
                  </a:ext>
                </a:extLst>
              </p:cNvPr>
              <p:cNvSpPr txBox="1"/>
              <p:nvPr/>
            </p:nvSpPr>
            <p:spPr>
              <a:xfrm>
                <a:off x="7748220" y="5345406"/>
                <a:ext cx="29674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rgbClr val="4629B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Courtesy: G. Tromba et al. / </a:t>
                </a:r>
                <a:r>
                  <a:rPr lang="en-US" sz="1400" dirty="0" err="1">
                    <a:solidFill>
                      <a:srgbClr val="4629B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Elettra</a:t>
                </a:r>
                <a:r>
                  <a:rPr lang="en-US" sz="1400" dirty="0">
                    <a:solidFill>
                      <a:srgbClr val="4629B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TS</a:t>
                </a:r>
              </a:p>
            </p:txBody>
          </p:sp>
        </p:grp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52B0BD3A-07E8-7546-A7DB-BB5984672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69353" y="3198630"/>
              <a:ext cx="3668103" cy="1098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988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4" grpId="0"/>
      <p:bldP spid="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F6906-BD5E-B84F-8648-521C4A448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086A6-F833-A04C-8536-1A396556F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2732A-D9F8-7048-B6EE-5B439B202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4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D64047-315C-254D-AB3B-6C31DA888A47}"/>
              </a:ext>
            </a:extLst>
          </p:cNvPr>
          <p:cNvSpPr txBox="1">
            <a:spLocks/>
          </p:cNvSpPr>
          <p:nvPr/>
        </p:nvSpPr>
        <p:spPr>
          <a:xfrm>
            <a:off x="2438400" y="502920"/>
            <a:ext cx="7315200" cy="7315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9144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FF0000"/>
                </a:solidFill>
                <a:latin typeface="Book Antiqua"/>
                <a:cs typeface="Book Antiqua"/>
              </a:rPr>
              <a:t>NMR </a:t>
            </a:r>
            <a:r>
              <a:rPr lang="en-US" sz="2200" b="1" dirty="0">
                <a:solidFill>
                  <a:srgbClr val="0F2CB5"/>
                </a:solidFill>
                <a:latin typeface="Book Antiqua"/>
                <a:cs typeface="Book Antiqua"/>
              </a:rPr>
              <a:t>/</a:t>
            </a:r>
            <a:r>
              <a:rPr lang="en-US" sz="2200" b="1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lang="en-US" sz="2200" b="1" dirty="0">
                <a:solidFill>
                  <a:srgbClr val="36AD36"/>
                </a:solidFill>
                <a:latin typeface="Book Antiqua"/>
                <a:cs typeface="Book Antiqua"/>
              </a:rPr>
              <a:t>DPCI</a:t>
            </a:r>
            <a:r>
              <a:rPr lang="en-US" sz="2200" b="1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lang="en-US" sz="2200" b="1" dirty="0">
                <a:solidFill>
                  <a:srgbClr val="0F2CB5"/>
                </a:solidFill>
                <a:latin typeface="Book Antiqua"/>
                <a:cs typeface="Book Antiqua"/>
              </a:rPr>
              <a:t>DIAGNOSTICS COMPARISON</a:t>
            </a:r>
          </a:p>
          <a:p>
            <a:pPr algn="r"/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Courtesy: R.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Calandrino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/ SRH Milano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6061474-92CC-2D4D-A1C3-1C114FBD3E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964416"/>
              </p:ext>
            </p:extLst>
          </p:nvPr>
        </p:nvGraphicFramePr>
        <p:xfrm>
          <a:off x="2649221" y="1605280"/>
          <a:ext cx="6520179" cy="457200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32519">
                  <a:extLst>
                    <a:ext uri="{9D8B030D-6E8A-4147-A177-3AD203B41FA5}">
                      <a16:colId xmlns:a16="http://schemas.microsoft.com/office/drawing/2014/main" val="1013949768"/>
                    </a:ext>
                  </a:extLst>
                </a:gridCol>
                <a:gridCol w="587944">
                  <a:extLst>
                    <a:ext uri="{9D8B030D-6E8A-4147-A177-3AD203B41FA5}">
                      <a16:colId xmlns:a16="http://schemas.microsoft.com/office/drawing/2014/main" val="3664187289"/>
                    </a:ext>
                  </a:extLst>
                </a:gridCol>
                <a:gridCol w="1501116">
                  <a:extLst>
                    <a:ext uri="{9D8B030D-6E8A-4147-A177-3AD203B41FA5}">
                      <a16:colId xmlns:a16="http://schemas.microsoft.com/office/drawing/2014/main" val="3509970729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996330785"/>
                    </a:ext>
                  </a:extLst>
                </a:gridCol>
              </a:tblGrid>
              <a:tr h="42653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>
                          <a:solidFill>
                            <a:srgbClr val="0F2CB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>
                          <a:solidFill>
                            <a:srgbClr val="ED552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>
                          <a:solidFill>
                            <a:srgbClr val="36AD3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DPC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0617744"/>
                  </a:ext>
                </a:extLst>
              </a:tr>
              <a:tr h="318882"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Spatial resolution [mm]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&gt;3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0.01-0.03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835566"/>
                  </a:ext>
                </a:extLst>
              </a:tr>
              <a:tr h="318882"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registration time [s]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247430"/>
                  </a:ext>
                </a:extLst>
              </a:tr>
              <a:tr h="318882"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Image reconstruction time [s]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&lt;1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750385"/>
                  </a:ext>
                </a:extLst>
              </a:tr>
              <a:tr h="318882"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Primary diagnostics tool?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36AD36"/>
                          </a:solidFill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114124"/>
                  </a:ext>
                </a:extLst>
              </a:tr>
              <a:tr h="31888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Vessel system</a:t>
                      </a: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ED552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VISIBILITY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rgbClr val="ED552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w/o contr. agent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NO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6AD36"/>
                          </a:solidFill>
                          <a:effectLst/>
                          <a:uLnTx/>
                          <a:uFillTx/>
                        </a:rPr>
                        <a:t>YES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6AD36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795613"/>
                  </a:ext>
                </a:extLst>
              </a:tr>
              <a:tr h="31888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Nervous system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NO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6AD36"/>
                          </a:solidFill>
                          <a:effectLst/>
                          <a:uLnTx/>
                          <a:uFillTx/>
                        </a:rPr>
                        <a:t>YES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6AD36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608418"/>
                  </a:ext>
                </a:extLst>
              </a:tr>
              <a:tr h="31888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Lymphatic system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NO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6AD36"/>
                          </a:solidFill>
                          <a:effectLst/>
                          <a:uLnTx/>
                          <a:uFillTx/>
                        </a:rPr>
                        <a:t>YES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6AD36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5063540"/>
                  </a:ext>
                </a:extLst>
              </a:tr>
              <a:tr h="31888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Soft tissues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NO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6AD36"/>
                          </a:solidFill>
                          <a:effectLst/>
                          <a:uLnTx/>
                          <a:uFillTx/>
                        </a:rPr>
                        <a:t>YES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6AD36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812894"/>
                  </a:ext>
                </a:extLst>
              </a:tr>
              <a:tr h="31888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Skeleton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6AD36"/>
                          </a:solidFill>
                          <a:effectLst/>
                          <a:uLnTx/>
                          <a:uFillTx/>
                        </a:rPr>
                        <a:t>YES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6AD36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6AD36"/>
                          </a:solidFill>
                          <a:effectLst/>
                          <a:uLnTx/>
                          <a:uFillTx/>
                        </a:rPr>
                        <a:t>YES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6AD36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206914"/>
                  </a:ext>
                </a:extLst>
              </a:tr>
              <a:tr h="318882"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Claustrophobic patients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Difficult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Possible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879531"/>
                  </a:ext>
                </a:extLst>
              </a:tr>
              <a:tr h="318882"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Patients with metallic implants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Impossible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Possible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293981"/>
                  </a:ext>
                </a:extLst>
              </a:tr>
              <a:tr h="318882"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Patients with non-metallic implants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Limited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Possible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998650"/>
                  </a:ext>
                </a:extLst>
              </a:tr>
              <a:tr h="318882"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Real time examination during surgery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Impossible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Possible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609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706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B75FD-3914-1C4F-829E-AB48F39B1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DC265E-4072-BC4E-9408-4F47AFD8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BoCXS_DIFA-UniBo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6FBED6-7B3E-1B4C-8F09-54401D467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5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E92555-3D4D-F641-AC33-4689302059C2}"/>
              </a:ext>
            </a:extLst>
          </p:cNvPr>
          <p:cNvGrpSpPr/>
          <p:nvPr/>
        </p:nvGrpSpPr>
        <p:grpSpPr>
          <a:xfrm>
            <a:off x="6312494" y="1418514"/>
            <a:ext cx="5578071" cy="4826116"/>
            <a:chOff x="6312494" y="1431214"/>
            <a:chExt cx="5578071" cy="482611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ED6E211-6E6A-444B-9D5A-A2B7FF92BD59}"/>
                </a:ext>
              </a:extLst>
            </p:cNvPr>
            <p:cNvGrpSpPr/>
            <p:nvPr/>
          </p:nvGrpSpPr>
          <p:grpSpPr>
            <a:xfrm>
              <a:off x="6312494" y="1431214"/>
              <a:ext cx="5578071" cy="4826116"/>
              <a:chOff x="6368477" y="1431214"/>
              <a:chExt cx="5578071" cy="482611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BE83A26-1860-3A4E-8A8B-56EDC93AF8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9261" b="8677"/>
              <a:stretch/>
            </p:blipFill>
            <p:spPr>
              <a:xfrm>
                <a:off x="6368477" y="1431214"/>
                <a:ext cx="5578071" cy="393192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41F7C7-6E14-454D-B7A6-CADCAA9E0153}"/>
                  </a:ext>
                </a:extLst>
              </p:cNvPr>
              <p:cNvSpPr txBox="1"/>
              <p:nvPr/>
            </p:nvSpPr>
            <p:spPr>
              <a:xfrm>
                <a:off x="7577578" y="5334000"/>
                <a:ext cx="321979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ESRF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/ Grenoble</a:t>
                </a:r>
              </a:p>
              <a:p>
                <a:pPr algn="ctr"/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GeV 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e- /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844 m 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Circumference</a:t>
                </a:r>
              </a:p>
              <a:p>
                <a:pPr algn="ctr"/>
                <a:r>
                  <a:rPr lang="en-US" u="sng" dirty="0">
                    <a:solidFill>
                      <a:srgbClr val="36AD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10-40 keV X-rays</a:t>
                </a: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9B60C61-61EF-B04E-8F41-638D4799BDCF}"/>
                </a:ext>
              </a:extLst>
            </p:cNvPr>
            <p:cNvCxnSpPr>
              <a:cxnSpLocks noChangeAspect="1"/>
            </p:cNvCxnSpPr>
            <p:nvPr/>
          </p:nvCxnSpPr>
          <p:spPr>
            <a:xfrm rot="19620000" flipH="1" flipV="1">
              <a:off x="7653430" y="2584291"/>
              <a:ext cx="3017520" cy="1779721"/>
            </a:xfrm>
            <a:prstGeom prst="line">
              <a:avLst/>
            </a:prstGeom>
            <a:ln w="15875">
              <a:solidFill>
                <a:srgbClr val="FF0000"/>
              </a:solidFill>
              <a:headEnd type="triangl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9ADFAE-0342-0240-AB18-F08B75B30ADF}"/>
                </a:ext>
              </a:extLst>
            </p:cNvPr>
            <p:cNvSpPr txBox="1"/>
            <p:nvPr/>
          </p:nvSpPr>
          <p:spPr>
            <a:xfrm rot="21424961">
              <a:off x="8862060" y="3152491"/>
              <a:ext cx="777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270 m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78F3B88-9A34-0F48-A7E0-780F904AC3EE}"/>
              </a:ext>
            </a:extLst>
          </p:cNvPr>
          <p:cNvGrpSpPr/>
          <p:nvPr/>
        </p:nvGrpSpPr>
        <p:grpSpPr>
          <a:xfrm>
            <a:off x="334349" y="1428812"/>
            <a:ext cx="5577840" cy="4828518"/>
            <a:chOff x="3693369" y="1428812"/>
            <a:chExt cx="5577840" cy="482851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E101630-4317-0F4B-8459-F6DC5D2B3382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18052" r="15709" b="18089"/>
            <a:stretch/>
          </p:blipFill>
          <p:spPr>
            <a:xfrm>
              <a:off x="3693369" y="1428812"/>
              <a:ext cx="5577840" cy="39319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E6B07C-711C-264E-AF08-E5AFC3D817F3}"/>
                </a:ext>
              </a:extLst>
            </p:cNvPr>
            <p:cNvSpPr txBox="1"/>
            <p:nvPr/>
          </p:nvSpPr>
          <p:spPr>
            <a:xfrm>
              <a:off x="4573454" y="5334000"/>
              <a:ext cx="340574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ELETTRA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/ Trieste</a:t>
              </a:r>
            </a:p>
            <a:p>
              <a:pPr algn="ctr"/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2.4 GeV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e- / 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260 m 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Circumference</a:t>
              </a:r>
            </a:p>
            <a:p>
              <a:pPr algn="ctr"/>
              <a:r>
                <a:rPr lang="en-US" u="sng" dirty="0">
                  <a:solidFill>
                    <a:srgbClr val="36A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5-10 keV X-rays</a:t>
              </a: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CB6CB2D-75A7-0C44-B17E-AE66DE8793C0}"/>
              </a:ext>
            </a:extLst>
          </p:cNvPr>
          <p:cNvSpPr txBox="1">
            <a:spLocks/>
          </p:cNvSpPr>
          <p:nvPr/>
        </p:nvSpPr>
        <p:spPr>
          <a:xfrm>
            <a:off x="2458618" y="502920"/>
            <a:ext cx="7315200" cy="7315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9144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F2CB5"/>
                </a:solidFill>
                <a:latin typeface="Book Antiqua"/>
                <a:cs typeface="Book Antiqua"/>
              </a:rPr>
              <a:t>LAB-size LIGHT SOURCES</a:t>
            </a:r>
            <a:endParaRPr lang="en-US" sz="1900" dirty="0">
              <a:solidFill>
                <a:srgbClr val="0F2CB5"/>
              </a:solidFill>
              <a:latin typeface="Times New Roman"/>
              <a:cs typeface="Times New Roman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C0422E0-83E7-3449-9CAE-BE3AED4464A6}"/>
              </a:ext>
            </a:extLst>
          </p:cNvPr>
          <p:cNvGrpSpPr/>
          <p:nvPr/>
        </p:nvGrpSpPr>
        <p:grpSpPr>
          <a:xfrm rot="180000">
            <a:off x="2985129" y="3503164"/>
            <a:ext cx="1279723" cy="754775"/>
            <a:chOff x="2985129" y="3503164"/>
            <a:chExt cx="1279723" cy="75477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F0A3F32-6671-A741-83A6-9E846E18D920}"/>
                </a:ext>
              </a:extLst>
            </p:cNvPr>
            <p:cNvCxnSpPr>
              <a:cxnSpLocks noChangeAspect="1"/>
            </p:cNvCxnSpPr>
            <p:nvPr/>
          </p:nvCxnSpPr>
          <p:spPr>
            <a:xfrm rot="19620000" flipH="1" flipV="1">
              <a:off x="2985129" y="3503164"/>
              <a:ext cx="1279723" cy="754775"/>
            </a:xfrm>
            <a:prstGeom prst="line">
              <a:avLst/>
            </a:prstGeom>
            <a:ln w="15875">
              <a:solidFill>
                <a:srgbClr val="FF0000"/>
              </a:solidFill>
              <a:headEnd type="triangl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B002811-41DD-B641-BAC6-3CD0FDEE36E5}"/>
                </a:ext>
              </a:extLst>
            </p:cNvPr>
            <p:cNvSpPr txBox="1"/>
            <p:nvPr/>
          </p:nvSpPr>
          <p:spPr>
            <a:xfrm rot="21424961">
              <a:off x="3363625" y="3571574"/>
              <a:ext cx="777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9751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BB3289-A7D5-AD4E-BC77-E184549B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07FECC-C602-FB45-8666-40A00F497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76E4A-F7F6-2441-96CA-A1F87923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01F210-34D7-764C-8B79-33D0FBE27DDA}"/>
              </a:ext>
            </a:extLst>
          </p:cNvPr>
          <p:cNvSpPr txBox="1">
            <a:spLocks/>
          </p:cNvSpPr>
          <p:nvPr/>
        </p:nvSpPr>
        <p:spPr>
          <a:xfrm>
            <a:off x="2438400" y="236220"/>
            <a:ext cx="73152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9144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F2CB5"/>
                </a:solidFill>
                <a:latin typeface="Book Antiqua"/>
                <a:cs typeface="Book Antiqua"/>
              </a:rPr>
              <a:t>A COMPACT X-ray SOURCE</a:t>
            </a:r>
          </a:p>
          <a:p>
            <a:r>
              <a:rPr lang="en-US" sz="2400" b="1" dirty="0">
                <a:solidFill>
                  <a:srgbClr val="0F2CB5"/>
                </a:solidFill>
                <a:latin typeface="Book Antiqua"/>
                <a:cs typeface="Book Antiqua"/>
              </a:rPr>
              <a:t>MuCLS / Munich Compact Light Source </a:t>
            </a:r>
          </a:p>
          <a:p>
            <a:pPr algn="r">
              <a:lnSpc>
                <a:spcPct val="120000"/>
              </a:lnSpc>
            </a:pP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Courtesy: LTI &amp; F. Pfeiffer et al. / TUM</a:t>
            </a:r>
            <a:endParaRPr lang="en-US" sz="1500" b="1" dirty="0">
              <a:solidFill>
                <a:srgbClr val="0F2CB5"/>
              </a:solidFill>
              <a:latin typeface="Book Antiqua"/>
              <a:cs typeface="Book Antiqua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B62E2-6B32-F246-8649-E0010330CD2A}"/>
              </a:ext>
            </a:extLst>
          </p:cNvPr>
          <p:cNvGrpSpPr/>
          <p:nvPr/>
        </p:nvGrpSpPr>
        <p:grpSpPr>
          <a:xfrm>
            <a:off x="529524" y="1484651"/>
            <a:ext cx="5550946" cy="4811009"/>
            <a:chOff x="547393" y="1476191"/>
            <a:chExt cx="5550946" cy="481100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22C0511-2FF6-8E48-AFA1-8DD1A974489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7393" y="1476191"/>
              <a:ext cx="5550946" cy="4747226"/>
              <a:chOff x="416766" y="1466460"/>
              <a:chExt cx="5510589" cy="4712712"/>
            </a:xfrm>
          </p:grpSpPr>
          <p:pic>
            <p:nvPicPr>
              <p:cNvPr id="11" name="Picture 2" descr="Lyncean CLS">
                <a:extLst>
                  <a:ext uri="{FF2B5EF4-FFF2-40B4-BE49-F238E27FC236}">
                    <a16:creationId xmlns:a16="http://schemas.microsoft.com/office/drawing/2014/main" id="{85E457EB-C540-8E4F-8A16-6737F6E0C6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766" y="1466460"/>
                <a:ext cx="5510589" cy="3903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13F263-C86B-8A42-902E-FB664837BA39}"/>
                  </a:ext>
                </a:extLst>
              </p:cNvPr>
              <p:cNvSpPr txBox="1"/>
              <p:nvPr/>
            </p:nvSpPr>
            <p:spPr>
              <a:xfrm>
                <a:off x="1115430" y="5354217"/>
                <a:ext cx="4293650" cy="824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CLS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/ </a:t>
                </a:r>
                <a:r>
                  <a:rPr lang="en-US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yncean </a:t>
                </a:r>
                <a:r>
                  <a:rPr lang="en-US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echnologies </a:t>
                </a:r>
                <a:r>
                  <a:rPr lang="en-US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nc. / Palo Alto, CA</a:t>
                </a:r>
              </a:p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 MeV 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e- / </a:t>
                </a:r>
                <a:r>
                  <a:rPr lang="en-US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5x4 m</a:t>
                </a:r>
                <a:r>
                  <a:rPr lang="en-US" sz="1600" b="1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footprint</a:t>
                </a:r>
              </a:p>
              <a:p>
                <a:pPr algn="ctr"/>
                <a:r>
                  <a:rPr lang="en-US" sz="1600" b="1" dirty="0">
                    <a:solidFill>
                      <a:srgbClr val="36AD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30-40 keV </a:t>
                </a:r>
                <a:r>
                  <a:rPr lang="en-US" sz="1600" dirty="0">
                    <a:solidFill>
                      <a:srgbClr val="36AD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X-rays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FF59BF2-8BEF-2743-B90D-782C2DCB0BED}"/>
                </a:ext>
              </a:extLst>
            </p:cNvPr>
            <p:cNvCxnSpPr>
              <a:cxnSpLocks noChangeAspect="1"/>
            </p:cNvCxnSpPr>
            <p:nvPr/>
          </p:nvCxnSpPr>
          <p:spPr>
            <a:xfrm rot="18840000" flipH="1" flipV="1">
              <a:off x="2249320" y="3783913"/>
              <a:ext cx="3149193" cy="1857381"/>
            </a:xfrm>
            <a:prstGeom prst="line">
              <a:avLst/>
            </a:prstGeom>
            <a:ln w="15875">
              <a:solidFill>
                <a:srgbClr val="FF0000"/>
              </a:solidFill>
              <a:headEnd type="triangl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172231A-7923-2C4D-BBE2-6FBDD61CBFAC}"/>
                </a:ext>
              </a:extLst>
            </p:cNvPr>
            <p:cNvSpPr txBox="1"/>
            <p:nvPr/>
          </p:nvSpPr>
          <p:spPr>
            <a:xfrm rot="20682753">
              <a:off x="3897649" y="4309855"/>
              <a:ext cx="5100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D8F1A39-5823-324C-9070-A0F0C2190343}"/>
              </a:ext>
            </a:extLst>
          </p:cNvPr>
          <p:cNvGrpSpPr/>
          <p:nvPr/>
        </p:nvGrpSpPr>
        <p:grpSpPr>
          <a:xfrm>
            <a:off x="5889949" y="1196622"/>
            <a:ext cx="5586359" cy="5237538"/>
            <a:chOff x="5889949" y="1196622"/>
            <a:chExt cx="5586359" cy="523753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C59A647-EF6E-C142-A62F-514BE7229ED9}"/>
                </a:ext>
              </a:extLst>
            </p:cNvPr>
            <p:cNvGrpSpPr/>
            <p:nvPr/>
          </p:nvGrpSpPr>
          <p:grpSpPr>
            <a:xfrm>
              <a:off x="5889949" y="1196622"/>
              <a:ext cx="5586359" cy="5237538"/>
              <a:chOff x="5864549" y="1272822"/>
              <a:chExt cx="5586359" cy="5237538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A3DE512-05ED-EB4E-8982-925DD147ED6E}"/>
                  </a:ext>
                </a:extLst>
              </p:cNvPr>
              <p:cNvSpPr txBox="1"/>
              <p:nvPr/>
            </p:nvSpPr>
            <p:spPr>
              <a:xfrm>
                <a:off x="7141748" y="1272822"/>
                <a:ext cx="15856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F2CB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MuCLS</a:t>
                </a:r>
                <a:r>
                  <a:rPr lang="en-US" sz="1600" dirty="0">
                    <a:solidFill>
                      <a:srgbClr val="0F2CB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@TUM</a:t>
                </a: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F3F45F15-3F72-1C4B-9BA0-11BB886A4092}"/>
                  </a:ext>
                </a:extLst>
              </p:cNvPr>
              <p:cNvGrpSpPr/>
              <p:nvPr/>
            </p:nvGrpSpPr>
            <p:grpSpPr>
              <a:xfrm>
                <a:off x="6596339" y="1611133"/>
                <a:ext cx="4854569" cy="4700038"/>
                <a:chOff x="6596339" y="1687333"/>
                <a:chExt cx="4854569" cy="4700038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009AFD14-9EFE-0442-B036-0994A4C800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0923"/>
                <a:stretch/>
              </p:blipFill>
              <p:spPr>
                <a:xfrm>
                  <a:off x="6596339" y="1687333"/>
                  <a:ext cx="3133708" cy="4700038"/>
                </a:xfrm>
                <a:prstGeom prst="rect">
                  <a:avLst/>
                </a:prstGeom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8E0B763-4DC0-F445-93C0-6D75F33520E7}"/>
                    </a:ext>
                  </a:extLst>
                </p:cNvPr>
                <p:cNvSpPr txBox="1"/>
                <p:nvPr/>
              </p:nvSpPr>
              <p:spPr>
                <a:xfrm>
                  <a:off x="10097011" y="4178300"/>
                  <a:ext cx="12641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TOP VIEW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DC582C2-FE6A-0A4F-AC8E-21C45F2074C9}"/>
                    </a:ext>
                  </a:extLst>
                </p:cNvPr>
                <p:cNvSpPr txBox="1"/>
                <p:nvPr/>
              </p:nvSpPr>
              <p:spPr>
                <a:xfrm>
                  <a:off x="10097011" y="2413000"/>
                  <a:ext cx="13538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SIDE VIEW</a:t>
                  </a:r>
                </a:p>
              </p:txBody>
            </p: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26F98EC4-7B9A-E647-91C7-863D4561B8A4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16320000">
                  <a:off x="7419106" y="4862190"/>
                  <a:ext cx="17735" cy="41148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tailEnd type="triangl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1F73E63C-5549-554D-A333-6F14C5D260C9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21720000">
                  <a:off x="6797301" y="4243388"/>
                  <a:ext cx="17735" cy="41148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tailEnd type="triangl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B31FF423-32AA-2C43-AD05-FE3459907553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10920000">
                  <a:off x="8953473" y="4376883"/>
                  <a:ext cx="17735" cy="41148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tailEnd type="triangl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6CF9F5EB-C73F-6940-B868-52BCBD7B8945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5520000">
                  <a:off x="9295200" y="3581843"/>
                  <a:ext cx="19706" cy="45720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tailEnd type="triangl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49C43ED-070E-2B43-9BE7-8558BD4F8E61}"/>
                    </a:ext>
                  </a:extLst>
                </p:cNvPr>
                <p:cNvSpPr txBox="1"/>
                <p:nvPr/>
              </p:nvSpPr>
              <p:spPr>
                <a:xfrm>
                  <a:off x="9158288" y="3526446"/>
                  <a:ext cx="40096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FF0000"/>
                      </a:solidFill>
                    </a:rPr>
                    <a:t>e-</a:t>
                  </a:r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8C18F368-CE64-C642-BC0F-E319FDA8B204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5520000">
                  <a:off x="7889006" y="6005190"/>
                  <a:ext cx="17735" cy="411480"/>
                </a:xfrm>
                <a:prstGeom prst="line">
                  <a:avLst/>
                </a:prstGeom>
                <a:ln w="25400">
                  <a:solidFill>
                    <a:srgbClr val="36AD36"/>
                  </a:solidFill>
                  <a:tailEnd type="triangl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91BEAF8E-93E4-6140-A944-02B16BF319CD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17880000">
                  <a:off x="7127006" y="5293990"/>
                  <a:ext cx="17735" cy="411480"/>
                </a:xfrm>
                <a:prstGeom prst="line">
                  <a:avLst/>
                </a:prstGeom>
                <a:ln w="25400">
                  <a:solidFill>
                    <a:srgbClr val="36AD36"/>
                  </a:solidFill>
                  <a:tailEnd type="triangl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D81AF85-032C-EA4A-A0EA-C458CA084E68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5520000">
                  <a:off x="8308106" y="5128890"/>
                  <a:ext cx="17735" cy="411480"/>
                </a:xfrm>
                <a:prstGeom prst="line">
                  <a:avLst/>
                </a:prstGeom>
                <a:ln w="25400">
                  <a:solidFill>
                    <a:srgbClr val="36AD36"/>
                  </a:solidFill>
                  <a:tailEnd type="triangl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021BEC6-C3EE-AC45-9B94-98BEB700FE84}"/>
                    </a:ext>
                  </a:extLst>
                </p:cNvPr>
                <p:cNvSpPr txBox="1"/>
                <p:nvPr/>
              </p:nvSpPr>
              <p:spPr>
                <a:xfrm>
                  <a:off x="9675987" y="4837567"/>
                  <a:ext cx="139006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0F2CB5"/>
                      </a:solidFill>
                    </a:rPr>
                    <a:t>30-40 keV </a:t>
                  </a:r>
                  <a:r>
                    <a:rPr lang="en-US" sz="1200" dirty="0">
                      <a:solidFill>
                        <a:srgbClr val="0F2CB5"/>
                      </a:solidFill>
                    </a:rPr>
                    <a:t>X-rays</a:t>
                  </a:r>
                </a:p>
                <a:p>
                  <a:pPr algn="ctr"/>
                  <a:r>
                    <a:rPr lang="en-US" sz="1200" dirty="0">
                      <a:solidFill>
                        <a:srgbClr val="0F2CB5"/>
                      </a:solidFill>
                    </a:rPr>
                    <a:t>at 65 MHz rep. rate</a:t>
                  </a:r>
                </a:p>
                <a:p>
                  <a:pPr algn="ctr"/>
                  <a:r>
                    <a:rPr lang="en-US" sz="1200" b="1" dirty="0">
                      <a:solidFill>
                        <a:srgbClr val="0F2CB5"/>
                      </a:solidFill>
                    </a:rPr>
                    <a:t> 3x10^11 </a:t>
                  </a:r>
                  <a:r>
                    <a:rPr lang="en-US" sz="1200" dirty="0">
                      <a:solidFill>
                        <a:srgbClr val="0F2CB5"/>
                      </a:solidFill>
                    </a:rPr>
                    <a:t>ph/s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5CEC2D50-A376-5645-9BB0-191562276CC2}"/>
                    </a:ext>
                  </a:extLst>
                </p:cNvPr>
                <p:cNvSpPr/>
                <p:nvPr/>
              </p:nvSpPr>
              <p:spPr>
                <a:xfrm>
                  <a:off x="7184573" y="3943216"/>
                  <a:ext cx="1371600" cy="3657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BE92A57-6A51-E548-BD47-0B8AF9F35D1C}"/>
                    </a:ext>
                  </a:extLst>
                </p:cNvPr>
                <p:cNvSpPr txBox="1"/>
                <p:nvPr/>
              </p:nvSpPr>
              <p:spPr>
                <a:xfrm>
                  <a:off x="6978162" y="4221546"/>
                  <a:ext cx="186621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</a:rPr>
                    <a:t>e-</a:t>
                  </a:r>
                  <a:r>
                    <a:rPr lang="en-US" sz="1200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Desktop Storage Ring</a:t>
                  </a:r>
                </a:p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</a:rPr>
                    <a:t>35-40 MeV</a:t>
                  </a:r>
                  <a:r>
                    <a:rPr lang="en-US" sz="1200" dirty="0">
                      <a:solidFill>
                        <a:srgbClr val="FF0000"/>
                      </a:solidFill>
                    </a:rPr>
                    <a:t>, 65 MHz, 4.6 m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3C225630-D9BE-6644-9A50-33871B3C89D6}"/>
                    </a:ext>
                  </a:extLst>
                </p:cNvPr>
                <p:cNvSpPr/>
                <p:nvPr/>
              </p:nvSpPr>
              <p:spPr>
                <a:xfrm>
                  <a:off x="9259076" y="4653368"/>
                  <a:ext cx="488874" cy="3128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A452708-D3C6-854D-BBF2-4AA3798D98CB}"/>
                    </a:ext>
                  </a:extLst>
                </p:cNvPr>
                <p:cNvSpPr/>
                <p:nvPr/>
              </p:nvSpPr>
              <p:spPr>
                <a:xfrm>
                  <a:off x="8465714" y="5510176"/>
                  <a:ext cx="837936" cy="4541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17875A7-8CEE-A345-AA88-40F3E754D16F}"/>
                    </a:ext>
                  </a:extLst>
                </p:cNvPr>
                <p:cNvSpPr txBox="1"/>
                <p:nvPr/>
              </p:nvSpPr>
              <p:spPr>
                <a:xfrm>
                  <a:off x="7304088" y="4771046"/>
                  <a:ext cx="40096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FF0000"/>
                      </a:solidFill>
                    </a:rPr>
                    <a:t>e-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81F56B8-9CC0-774E-A3BA-0E1E553A4C7E}"/>
                    </a:ext>
                  </a:extLst>
                </p:cNvPr>
                <p:cNvSpPr txBox="1"/>
                <p:nvPr/>
              </p:nvSpPr>
              <p:spPr>
                <a:xfrm>
                  <a:off x="8368620" y="5526885"/>
                  <a:ext cx="160473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36AD36"/>
                      </a:solidFill>
                    </a:rPr>
                    <a:t>Laser Optical Cavity</a:t>
                  </a:r>
                </a:p>
                <a:p>
                  <a:r>
                    <a:rPr lang="en-US" sz="1200" b="1" dirty="0">
                      <a:solidFill>
                        <a:srgbClr val="36AD36"/>
                      </a:solidFill>
                    </a:rPr>
                    <a:t>300kW, </a:t>
                  </a:r>
                  <a:r>
                    <a:rPr lang="en-US" sz="1200" dirty="0">
                      <a:solidFill>
                        <a:srgbClr val="36AD36"/>
                      </a:solidFill>
                    </a:rPr>
                    <a:t>65 MHz, 9.2 m</a:t>
                  </a:r>
                </a:p>
              </p:txBody>
            </p:sp>
          </p:grp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F08540-4936-6D4D-B667-AB3C015C0A12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4760000">
                <a:off x="6609116" y="6187814"/>
                <a:ext cx="12114" cy="281046"/>
              </a:xfrm>
              <a:prstGeom prst="line">
                <a:avLst/>
              </a:prstGeom>
              <a:ln w="25400">
                <a:solidFill>
                  <a:srgbClr val="36AD36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E534A72-9272-D843-909C-F7B50D1B03A0}"/>
                  </a:ext>
                </a:extLst>
              </p:cNvPr>
              <p:cNvSpPr txBox="1"/>
              <p:nvPr/>
            </p:nvSpPr>
            <p:spPr>
              <a:xfrm>
                <a:off x="5864549" y="6233361"/>
                <a:ext cx="7138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B0F0"/>
                    </a:solidFill>
                  </a:rPr>
                  <a:t>IR Laser</a:t>
                </a: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67A0FE9-8C29-6C45-97C6-99FDD334B3AE}"/>
                </a:ext>
              </a:extLst>
            </p:cNvPr>
            <p:cNvSpPr txBox="1"/>
            <p:nvPr/>
          </p:nvSpPr>
          <p:spPr>
            <a:xfrm>
              <a:off x="7754122" y="4660763"/>
              <a:ext cx="3609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F2CB5"/>
                  </a:solidFill>
                </a:rPr>
                <a:t>IP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EEEA28A-E3D7-1E48-90B1-C471BDABC3E7}"/>
                </a:ext>
              </a:extLst>
            </p:cNvPr>
            <p:cNvSpPr txBox="1"/>
            <p:nvPr/>
          </p:nvSpPr>
          <p:spPr>
            <a:xfrm>
              <a:off x="9536356" y="3514417"/>
              <a:ext cx="7138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B0F0"/>
                  </a:solidFill>
                </a:rPr>
                <a:t>Linac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898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D6362A-CBAA-C245-A533-23557C809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BAA610-A9C7-F74A-8713-50E197052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BoCXS_DIFA-UniBo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FB296-9CC2-4742-AE6B-1BE7E1B67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BF6F3A-7ABB-AA44-A1A7-96347C1C7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62" y="1345159"/>
            <a:ext cx="5535496" cy="5029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298F185-197F-BE46-AB3F-FB5EA856C731}"/>
              </a:ext>
            </a:extLst>
          </p:cNvPr>
          <p:cNvSpPr txBox="1">
            <a:spLocks/>
          </p:cNvSpPr>
          <p:nvPr/>
        </p:nvSpPr>
        <p:spPr>
          <a:xfrm>
            <a:off x="2318918" y="477520"/>
            <a:ext cx="7315200" cy="7315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9144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0F2CB5"/>
                </a:solidFill>
              </a:rPr>
              <a:t>MuCLS Dynamic In Vivo Chest X-ray Dark-Field Imaging in Mice</a:t>
            </a:r>
            <a:br>
              <a:rPr lang="en-US" sz="2000" b="1" dirty="0"/>
            </a:br>
            <a:r>
              <a:rPr lang="en-US" sz="1400" dirty="0">
                <a:solidFill>
                  <a:srgbClr val="FF0000"/>
                </a:solidFill>
              </a:rPr>
              <a:t>R. </a:t>
            </a:r>
            <a:r>
              <a:rPr lang="en-US" sz="1400" dirty="0" err="1">
                <a:solidFill>
                  <a:srgbClr val="FF0000"/>
                </a:solidFill>
              </a:rPr>
              <a:t>Gradl</a:t>
            </a:r>
            <a:r>
              <a:rPr lang="en-US" sz="1400" dirty="0">
                <a:solidFill>
                  <a:srgbClr val="FF0000"/>
                </a:solidFill>
              </a:rPr>
              <a:t> et al: </a:t>
            </a:r>
            <a:r>
              <a:rPr lang="en-US" sz="1400" dirty="0">
                <a:hlinkClick r:id="rId3"/>
              </a:rPr>
              <a:t>IEEE Transactions on Medical Imaging</a:t>
            </a:r>
            <a:r>
              <a:rPr lang="en-US" sz="1400" dirty="0"/>
              <a:t> ( Volume: 38 , </a:t>
            </a:r>
            <a:r>
              <a:rPr lang="en-US" sz="1400" dirty="0">
                <a:hlinkClick r:id="rId4"/>
              </a:rPr>
              <a:t>Issue: 2</a:t>
            </a:r>
            <a:r>
              <a:rPr lang="en-US" sz="1400" dirty="0"/>
              <a:t> , Feb. 2019 )</a:t>
            </a:r>
            <a:endParaRPr lang="en-US" sz="1400" dirty="0">
              <a:solidFill>
                <a:srgbClr val="0F2CB5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2F884A-3BF1-B543-8AA0-348FA6BEBCF3}"/>
              </a:ext>
            </a:extLst>
          </p:cNvPr>
          <p:cNvSpPr txBox="1"/>
          <p:nvPr/>
        </p:nvSpPr>
        <p:spPr>
          <a:xfrm>
            <a:off x="6908800" y="1615976"/>
            <a:ext cx="421621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grating Interferometry combines</a:t>
            </a:r>
          </a:p>
          <a:p>
            <a:r>
              <a:rPr lang="en-US" sz="14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 Conventional attenuation</a:t>
            </a:r>
          </a:p>
          <a:p>
            <a:r>
              <a:rPr lang="en-US" sz="14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 Phase Contrast</a:t>
            </a:r>
          </a:p>
          <a:p>
            <a:r>
              <a:rPr lang="en-US" sz="14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 Dark Field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Dark-field signal depends on number and size of alveoli</a:t>
            </a:r>
          </a:p>
          <a:p>
            <a:r>
              <a:rPr lang="en-US" sz="14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Useful tool in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lung tissue imaging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CA98A5-40AE-9848-887C-9BEC85D66BC0}"/>
              </a:ext>
            </a:extLst>
          </p:cNvPr>
          <p:cNvGrpSpPr/>
          <p:nvPr/>
        </p:nvGrpSpPr>
        <p:grpSpPr>
          <a:xfrm>
            <a:off x="6564993" y="3695700"/>
            <a:ext cx="3942954" cy="2246769"/>
            <a:chOff x="6564993" y="3695700"/>
            <a:chExt cx="3942954" cy="224676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D8F96C-788E-4140-B35C-1E7A0975ADBB}"/>
                </a:ext>
              </a:extLst>
            </p:cNvPr>
            <p:cNvSpPr txBox="1"/>
            <p:nvPr/>
          </p:nvSpPr>
          <p:spPr>
            <a:xfrm>
              <a:off x="7223265" y="3695700"/>
              <a:ext cx="3284682" cy="2246769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u="sng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Blur reduction during a</a:t>
              </a:r>
              <a:r>
                <a:rPr lang="en-US" sz="1400" u="sng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u="sng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full breath cycle</a:t>
              </a:r>
            </a:p>
            <a:p>
              <a:pPr algn="ctr"/>
              <a:r>
                <a:rPr lang="en-US" sz="1400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Short exposures + High flux</a:t>
              </a:r>
            </a:p>
            <a:p>
              <a:pPr algn="ctr"/>
              <a:endParaRPr lang="en-US" sz="14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400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 </a:t>
              </a:r>
              <a:r>
                <a:rPr lang="en-US" sz="1400" dirty="0" err="1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ms</a:t>
              </a:r>
              <a:r>
                <a:rPr lang="en-US" sz="1400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90 </a:t>
              </a:r>
              <a:r>
                <a:rPr lang="en-US" sz="1400" dirty="0" err="1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ms</a:t>
              </a:r>
              <a:r>
                <a:rPr lang="en-US" sz="1400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140 </a:t>
              </a:r>
              <a:r>
                <a:rPr lang="en-US" sz="1400" dirty="0" err="1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ms</a:t>
              </a:r>
              <a:r>
                <a:rPr lang="en-US" sz="1400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exposure times</a:t>
              </a:r>
            </a:p>
            <a:p>
              <a:pPr algn="ctr"/>
              <a:r>
                <a:rPr lang="en-US" sz="1400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30, 15 and 10 images per breath.</a:t>
              </a:r>
            </a:p>
            <a:p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AutoNum type="alphaLcParenR"/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Absorption</a:t>
              </a:r>
            </a:p>
            <a:p>
              <a:pPr marL="342900" indent="-342900">
                <a:buAutoNum type="alphaLcParenR"/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DPC</a:t>
              </a:r>
            </a:p>
            <a:p>
              <a:pPr marL="342900" indent="-342900">
                <a:buAutoNum type="alphaLcParenR"/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Dark Field imaging</a:t>
              </a:r>
            </a:p>
            <a:p>
              <a:pPr marL="342900" indent="-342900">
                <a:buAutoNum type="alphaLcParenR"/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Dark Field signal</a:t>
              </a: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9368A060-2AE5-2944-9CDE-B6D7E03C842A}"/>
                </a:ext>
              </a:extLst>
            </p:cNvPr>
            <p:cNvSpPr>
              <a:spLocks/>
            </p:cNvSpPr>
            <p:nvPr/>
          </p:nvSpPr>
          <p:spPr>
            <a:xfrm rot="10800000">
              <a:off x="6564993" y="4650066"/>
              <a:ext cx="365760" cy="365760"/>
            </a:xfrm>
            <a:prstGeom prst="rightArrow">
              <a:avLst/>
            </a:prstGeom>
            <a:solidFill>
              <a:srgbClr val="36AD36"/>
            </a:solidFill>
            <a:ln>
              <a:solidFill>
                <a:srgbClr val="00D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8423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60112E-9353-1942-B2D3-E9C3DDD3B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28EC08-2643-174E-ABAE-CD3CF4C73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BoCXS_DIFA-UniBo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EF3D8-E8B3-9344-90A7-447E22E8A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9D2F-823D-F945-9EFD-540706094525}" type="slidenum">
              <a:rPr lang="en-US" smtClean="0"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AB65E2C-4CA5-3946-B7AC-6D2869F9796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284690" y="4660985"/>
                <a:ext cx="1219527" cy="3200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𝐼𝐶𝑆</m:t>
                          </m:r>
                        </m:sup>
                      </m:sSubSup>
                      <m:sSubSup>
                        <m:sSubSup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≫</m:t>
                          </m:r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p>
                      </m:sSubSup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AB65E2C-4CA5-3946-B7AC-6D2869F97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690" y="4660985"/>
                <a:ext cx="1219527" cy="3200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A654E9-F52B-554E-94E5-E725745EE25B}"/>
                  </a:ext>
                </a:extLst>
              </p:cNvPr>
              <p:cNvSpPr txBox="1"/>
              <p:nvPr/>
            </p:nvSpPr>
            <p:spPr>
              <a:xfrm>
                <a:off x="5190366" y="4104508"/>
                <a:ext cx="1381981" cy="337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𝐼𝐶𝑆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sup>
                      </m:sSup>
                      <m:sSub>
                        <m:sSubPr>
                          <m:ctrlP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US" sz="16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A654E9-F52B-554E-94E5-E725745EE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366" y="4104508"/>
                <a:ext cx="1381981" cy="337849"/>
              </a:xfrm>
              <a:prstGeom prst="rect">
                <a:avLst/>
              </a:prstGeom>
              <a:blipFill>
                <a:blip r:embed="rId4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D64FB8-C43C-EB4C-960C-E02C281B53EA}"/>
                  </a:ext>
                </a:extLst>
              </p:cNvPr>
              <p:cNvSpPr txBox="1"/>
              <p:nvPr/>
            </p:nvSpPr>
            <p:spPr>
              <a:xfrm>
                <a:off x="5197346" y="3620101"/>
                <a:ext cx="1333891" cy="361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  <m:r>
                      <a:rPr 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6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D64FB8-C43C-EB4C-960C-E02C281B5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346" y="3620101"/>
                <a:ext cx="1333891" cy="361446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27B77A6-6DF3-9A49-BCD2-B6E98A66DF85}"/>
              </a:ext>
            </a:extLst>
          </p:cNvPr>
          <p:cNvSpPr txBox="1"/>
          <p:nvPr/>
        </p:nvSpPr>
        <p:spPr>
          <a:xfrm>
            <a:off x="5082991" y="3174902"/>
            <a:ext cx="158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E12DA75-267A-7241-BC74-F18C2E520CC0}"/>
              </a:ext>
            </a:extLst>
          </p:cNvPr>
          <p:cNvGrpSpPr/>
          <p:nvPr/>
        </p:nvGrpSpPr>
        <p:grpSpPr>
          <a:xfrm>
            <a:off x="989680" y="1199784"/>
            <a:ext cx="4289792" cy="5246733"/>
            <a:chOff x="990055" y="1210670"/>
            <a:chExt cx="4289792" cy="524673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C33FA3B-6111-BC43-80C4-585A681EB4D1}"/>
                </a:ext>
              </a:extLst>
            </p:cNvPr>
            <p:cNvGrpSpPr/>
            <p:nvPr/>
          </p:nvGrpSpPr>
          <p:grpSpPr>
            <a:xfrm>
              <a:off x="990055" y="1210670"/>
              <a:ext cx="4289792" cy="4700263"/>
              <a:chOff x="990055" y="1210670"/>
              <a:chExt cx="4289792" cy="4700263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F0B56B1-61AD-094B-AC19-A256018EFD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90055" y="3167735"/>
                <a:ext cx="3891677" cy="2743198"/>
                <a:chOff x="6638451" y="1548910"/>
                <a:chExt cx="4776721" cy="3367059"/>
              </a:xfrm>
            </p:grpSpPr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B568C1C0-089E-7B49-B952-C1E63C00BC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9261" b="8677"/>
                <a:stretch/>
              </p:blipFill>
              <p:spPr>
                <a:xfrm>
                  <a:off x="6638451" y="1548910"/>
                  <a:ext cx="4776721" cy="3367059"/>
                </a:xfrm>
                <a:prstGeom prst="rect">
                  <a:avLst/>
                </a:prstGeom>
              </p:spPr>
            </p:pic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6E84E259-8358-D84D-8096-02CAB3344249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19620000" flipH="1" flipV="1">
                  <a:off x="7653430" y="2386230"/>
                  <a:ext cx="3017520" cy="1779721"/>
                </a:xfrm>
                <a:prstGeom prst="line">
                  <a:avLst/>
                </a:prstGeom>
                <a:ln w="15875">
                  <a:solidFill>
                    <a:srgbClr val="FF0000"/>
                  </a:solidFill>
                  <a:headEnd type="triangle" w="lg" len="med"/>
                  <a:tailEnd type="triangl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54700FB-44F9-554C-AA3D-DFA79BE17A78}"/>
                    </a:ext>
                  </a:extLst>
                </p:cNvPr>
                <p:cNvSpPr txBox="1"/>
                <p:nvPr/>
              </p:nvSpPr>
              <p:spPr>
                <a:xfrm rot="21424961">
                  <a:off x="8860280" y="2882574"/>
                  <a:ext cx="969736" cy="4155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270 m</a:t>
                  </a: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94D4BDD-C559-154B-875E-E2FC2FB24382}"/>
                  </a:ext>
                </a:extLst>
              </p:cNvPr>
              <p:cNvGrpSpPr/>
              <p:nvPr/>
            </p:nvGrpSpPr>
            <p:grpSpPr>
              <a:xfrm>
                <a:off x="1364624" y="1210670"/>
                <a:ext cx="3915223" cy="1807599"/>
                <a:chOff x="1904955" y="1210670"/>
                <a:chExt cx="3915223" cy="1807599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612C540-C7AA-BE4C-AAC9-A32628CA539E}"/>
                    </a:ext>
                  </a:extLst>
                </p:cNvPr>
                <p:cNvGrpSpPr/>
                <p:nvPr/>
              </p:nvGrpSpPr>
              <p:grpSpPr>
                <a:xfrm>
                  <a:off x="1904955" y="1210670"/>
                  <a:ext cx="3543728" cy="1639874"/>
                  <a:chOff x="2108042" y="1172570"/>
                  <a:chExt cx="3543728" cy="1639874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FA644F7C-9AE4-2449-99B3-86147E225F4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108042" y="1258574"/>
                    <a:ext cx="3543728" cy="1553870"/>
                    <a:chOff x="2366181" y="2307542"/>
                    <a:chExt cx="4394223" cy="1928033"/>
                  </a:xfrm>
                </p:grpSpPr>
                <p:grpSp>
                  <p:nvGrpSpPr>
                    <p:cNvPr id="16" name="Group 15">
                      <a:extLst>
                        <a:ext uri="{FF2B5EF4-FFF2-40B4-BE49-F238E27FC236}">
                          <a16:creationId xmlns:a16="http://schemas.microsoft.com/office/drawing/2014/main" id="{ACF9DAF6-0ED4-734D-8FA3-4758D113B1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66181" y="2307542"/>
                      <a:ext cx="4394223" cy="1928033"/>
                      <a:chOff x="1410325" y="1904724"/>
                      <a:chExt cx="4394223" cy="1928033"/>
                    </a:xfrm>
                  </p:grpSpPr>
                  <p:grpSp>
                    <p:nvGrpSpPr>
                      <p:cNvPr id="20" name="Group 19">
                        <a:extLst>
                          <a:ext uri="{FF2B5EF4-FFF2-40B4-BE49-F238E27FC236}">
                            <a16:creationId xmlns:a16="http://schemas.microsoft.com/office/drawing/2014/main" id="{F6BEBE9D-F81A-B242-8A82-BC39567F22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410325" y="1904724"/>
                        <a:ext cx="4394223" cy="1928033"/>
                        <a:chOff x="1334125" y="1904724"/>
                        <a:chExt cx="4394223" cy="1928033"/>
                      </a:xfrm>
                    </p:grpSpPr>
                    <p:grpSp>
                      <p:nvGrpSpPr>
                        <p:cNvPr id="22" name="Group 21">
                          <a:extLst>
                            <a:ext uri="{FF2B5EF4-FFF2-40B4-BE49-F238E27FC236}">
                              <a16:creationId xmlns:a16="http://schemas.microsoft.com/office/drawing/2014/main" id="{9B2CC145-1D43-3747-BB89-9AD0DCD03EA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334125" y="1927757"/>
                          <a:ext cx="3862722" cy="1905000"/>
                          <a:chOff x="793840" y="1635023"/>
                          <a:chExt cx="3862722" cy="1905000"/>
                        </a:xfrm>
                      </p:grpSpPr>
                      <p:pic>
                        <p:nvPicPr>
                          <p:cNvPr id="26" name="Picture 25" descr="undulator.png">
                            <a:extLst>
                              <a:ext uri="{FF2B5EF4-FFF2-40B4-BE49-F238E27FC236}">
                                <a16:creationId xmlns:a16="http://schemas.microsoft.com/office/drawing/2014/main" id="{0EF1DFB2-CBFB-F443-85BF-1B3031D33C3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926573" y="1635023"/>
                            <a:ext cx="3729989" cy="1905000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25" name="TextBox 24">
                            <a:extLst>
                              <a:ext uri="{FF2B5EF4-FFF2-40B4-BE49-F238E27FC236}">
                                <a16:creationId xmlns:a16="http://schemas.microsoft.com/office/drawing/2014/main" id="{EA38C322-529F-2A4A-9C8F-15E63277D282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93840" y="1790128"/>
                            <a:ext cx="371541" cy="36933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b="1" dirty="0">
                                <a:solidFill>
                                  <a:srgbClr val="FF0000"/>
                                </a:solidFill>
                              </a:rPr>
                              <a:t>e-</a:t>
                            </a:r>
                          </a:p>
                        </p:txBody>
                      </p:sp>
                    </p:grpSp>
                    <p:sp>
                      <p:nvSpPr>
                        <p:cNvPr id="23" name="Arc 22">
                          <a:extLst>
                            <a:ext uri="{FF2B5EF4-FFF2-40B4-BE49-F238E27FC236}">
                              <a16:creationId xmlns:a16="http://schemas.microsoft.com/office/drawing/2014/main" id="{D1AA4B1A-F242-924B-8826-A8B33CF88443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 rot="7687006">
                          <a:off x="3869555" y="1915656"/>
                          <a:ext cx="1869726" cy="1847861"/>
                        </a:xfrm>
                        <a:prstGeom prst="arc">
                          <a:avLst>
                            <a:gd name="adj1" fmla="val 17836405"/>
                            <a:gd name="adj2" fmla="val 20399231"/>
                          </a:avLst>
                        </a:prstGeom>
                        <a:ln w="3175">
                          <a:solidFill>
                            <a:srgbClr val="0070C0"/>
                          </a:solidFill>
                          <a:headEnd type="triangle"/>
                          <a:tailEnd type="triangle"/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cxnSp>
                    <p:nvCxnSpPr>
                      <p:cNvPr id="21" name="Straight Arrow Connector 20">
                        <a:extLst>
                          <a:ext uri="{FF2B5EF4-FFF2-40B4-BE49-F238E27FC236}">
                            <a16:creationId xmlns:a16="http://schemas.microsoft.com/office/drawing/2014/main" id="{14276BCB-8364-5540-87AB-DA0E96C561A1}"/>
                          </a:ext>
                        </a:extLst>
                      </p:cNvPr>
                      <p:cNvCxnSpPr>
                        <a:cxnSpLocks noChangeAspect="1"/>
                      </p:cNvCxnSpPr>
                      <p:nvPr/>
                    </p:nvCxnSpPr>
                    <p:spPr>
                      <a:xfrm rot="20100000">
                        <a:off x="1463704" y="2270003"/>
                        <a:ext cx="397440" cy="402085"/>
                      </a:xfrm>
                      <a:prstGeom prst="straightConnector1">
                        <a:avLst/>
                      </a:prstGeom>
                      <a:ln w="15875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A79FD825-9DE6-8C4C-B073-0BA9616A78E7}"/>
                        </a:ext>
                      </a:extLst>
                    </p:cNvPr>
                    <p:cNvSpPr/>
                    <p:nvPr/>
                  </p:nvSpPr>
                  <p:spPr>
                    <a:xfrm rot="1390999">
                      <a:off x="2964170" y="3834754"/>
                      <a:ext cx="260289" cy="1435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589A536E-A77D-2D40-9B41-8CDAFB125D3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31534" y="3748409"/>
                      <a:ext cx="36740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i="1" dirty="0" err="1">
                          <a:solidFill>
                            <a:srgbClr val="002060"/>
                          </a:solidFill>
                          <a:latin typeface="Symbol" pitchFamily="2" charset="2"/>
                        </a:rPr>
                        <a:t>l</a:t>
                      </a:r>
                      <a:r>
                        <a:rPr lang="en-US" sz="1600" i="1" baseline="-25000" dirty="0" err="1">
                          <a:solidFill>
                            <a:srgbClr val="002060"/>
                          </a:solidFill>
                          <a:latin typeface="+mj-lt"/>
                        </a:rPr>
                        <a:t>u</a:t>
                      </a:r>
                      <a:endParaRPr lang="en-US" sz="1600" i="1" baseline="-250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p:txBody>
                </p:sp>
              </p:grp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BD67FE4E-ED67-794C-A06D-128EFA07B8CE}"/>
                      </a:ext>
                    </a:extLst>
                  </p:cNvPr>
                  <p:cNvSpPr txBox="1"/>
                  <p:nvPr/>
                </p:nvSpPr>
                <p:spPr>
                  <a:xfrm>
                    <a:off x="3728974" y="1172570"/>
                    <a:ext cx="1429366" cy="338554"/>
                  </a:xfrm>
                  <a:prstGeom prst="rect">
                    <a:avLst/>
                  </a:prstGeom>
                  <a:noFill/>
                  <a:ln>
                    <a:solidFill>
                      <a:srgbClr val="002060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UNDULATOR</a:t>
                    </a: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B15D222A-0B28-2E4F-842E-033989BD589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35229" y="2736269"/>
                      <a:ext cx="984949" cy="28200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f>
                              <m:fPr>
                                <m:type m:val="skw"/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en-US" sz="1400" dirty="0"/>
                    </a:p>
                  </p:txBody>
                </p:sp>
              </mc:Choice>
              <mc:Fallback xmlns=""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B15D222A-0B28-2E4F-842E-033989BD589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35229" y="2736269"/>
                      <a:ext cx="984949" cy="28200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1266" t="-145833" r="-12658" b="-2208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91DA5A7C-0FCF-494F-B6C9-0D44D8A99D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70639" y="1975195"/>
                      <a:ext cx="933589" cy="55040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sz="1600" b="0" i="1" smtClean="0">
                                    <a:solidFill>
                                      <a:srgbClr val="0F2CB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b="0" i="1" smtClean="0">
                                    <a:solidFill>
                                      <a:srgbClr val="0F2CB5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rgbClr val="0F2CB5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  <m:sup>
                                <m:r>
                                  <a:rPr lang="en-US" sz="1600" b="0" i="1" smtClean="0">
                                    <a:solidFill>
                                      <a:srgbClr val="0F2CB5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p>
                            </m:sSubSup>
                            <m:r>
                              <a:rPr lang="en-US" sz="1600" b="0" i="1" smtClean="0">
                                <a:solidFill>
                                  <a:srgbClr val="0F2CB5"/>
                                </a:solidFill>
                                <a:latin typeface="Cambria Math" panose="02040503050406030204" pitchFamily="18" charset="0"/>
                              </a:rPr>
                              <m:t>~</m:t>
                            </m:r>
                            <m:r>
                              <a:rPr lang="en-US" sz="1600" b="0" i="1" smtClean="0">
                                <a:solidFill>
                                  <a:srgbClr val="0F2CB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h𝑐</m:t>
                            </m:r>
                            <m:f>
                              <m:fPr>
                                <m:ctrlPr>
                                  <a:rPr lang="en-US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b>
                                  <m:sSubPr>
                                    <m:ctrlPr>
                                      <a:rPr lang="en-US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91DA5A7C-0FCF-494F-B6C9-0D44D8A99DD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370639" y="1975195"/>
                      <a:ext cx="933589" cy="550407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2703" b="-232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2404FE5-5944-0641-9E4F-9FA5D29C5C7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230033" y="5872628"/>
              <a:ext cx="35937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ESRF: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GeV 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e- / </a:t>
              </a:r>
              <a:r>
                <a:rPr lang="en-US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844 m </a:t>
              </a:r>
              <a:r>
                <a:rPr lang="en-US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Circumference</a:t>
              </a:r>
            </a:p>
            <a:p>
              <a:pPr algn="ctr"/>
              <a:r>
                <a:rPr lang="en-US" sz="1600" dirty="0">
                  <a:solidFill>
                    <a:srgbClr val="36A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10-40 keV X-rays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6119D35-BB06-B143-9188-DFCB1D52038F}"/>
              </a:ext>
            </a:extLst>
          </p:cNvPr>
          <p:cNvGrpSpPr/>
          <p:nvPr/>
        </p:nvGrpSpPr>
        <p:grpSpPr>
          <a:xfrm>
            <a:off x="5547047" y="963231"/>
            <a:ext cx="5069112" cy="2187509"/>
            <a:chOff x="6494109" y="963231"/>
            <a:chExt cx="5069112" cy="2187509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B9B1D31-88DC-BD45-8D49-75D1F006A7A7}"/>
                </a:ext>
              </a:extLst>
            </p:cNvPr>
            <p:cNvGrpSpPr/>
            <p:nvPr/>
          </p:nvGrpSpPr>
          <p:grpSpPr>
            <a:xfrm>
              <a:off x="6494109" y="963231"/>
              <a:ext cx="5069112" cy="2187509"/>
              <a:chOff x="5524479" y="950281"/>
              <a:chExt cx="5069112" cy="2187509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A195F8C2-012C-2F4A-91C3-4D24C96F0DCF}"/>
                  </a:ext>
                </a:extLst>
              </p:cNvPr>
              <p:cNvGrpSpPr/>
              <p:nvPr/>
            </p:nvGrpSpPr>
            <p:grpSpPr>
              <a:xfrm>
                <a:off x="5524479" y="950281"/>
                <a:ext cx="5069112" cy="2187509"/>
                <a:chOff x="8953479" y="1091799"/>
                <a:chExt cx="5069112" cy="2187509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B0537C4F-F2C9-A24A-9D39-42EDE00D7F97}"/>
                    </a:ext>
                  </a:extLst>
                </p:cNvPr>
                <p:cNvGrpSpPr/>
                <p:nvPr/>
              </p:nvGrpSpPr>
              <p:grpSpPr>
                <a:xfrm>
                  <a:off x="8953479" y="1091799"/>
                  <a:ext cx="5069112" cy="2187509"/>
                  <a:chOff x="8953479" y="1091799"/>
                  <a:chExt cx="5069112" cy="2187509"/>
                </a:xfrm>
              </p:grpSpPr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32A184CE-5C77-4543-AEF8-3161D1E05662}"/>
                      </a:ext>
                    </a:extLst>
                  </p:cNvPr>
                  <p:cNvGrpSpPr/>
                  <p:nvPr/>
                </p:nvGrpSpPr>
                <p:grpSpPr>
                  <a:xfrm>
                    <a:off x="10537711" y="1091799"/>
                    <a:ext cx="3484880" cy="2187509"/>
                    <a:chOff x="10537711" y="1091799"/>
                    <a:chExt cx="3484880" cy="2187509"/>
                  </a:xfrm>
                </p:grpSpPr>
                <p:pic>
                  <p:nvPicPr>
                    <p:cNvPr id="13" name="Picture 12">
                      <a:extLst>
                        <a:ext uri="{FF2B5EF4-FFF2-40B4-BE49-F238E27FC236}">
                          <a16:creationId xmlns:a16="http://schemas.microsoft.com/office/drawing/2014/main" id="{9BE43143-6F4C-B345-A032-3EBF1B8901C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/>
                    <a:srcRect t="14782" r="7298"/>
                    <a:stretch/>
                  </p:blipFill>
                  <p:spPr>
                    <a:xfrm>
                      <a:off x="10537711" y="1091799"/>
                      <a:ext cx="3484880" cy="191563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8" name="Freeform 2">
                      <a:extLst>
                        <a:ext uri="{FF2B5EF4-FFF2-40B4-BE49-F238E27FC236}">
                          <a16:creationId xmlns:a16="http://schemas.microsoft.com/office/drawing/2014/main" id="{16C84667-38FD-3B45-8322-7A2A51792FF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1775378">
                      <a:off x="12414326" y="2798482"/>
                      <a:ext cx="155575" cy="334054"/>
                    </a:xfrm>
                    <a:custGeom>
                      <a:avLst/>
                      <a:gdLst>
                        <a:gd name="T0" fmla="*/ 0 w 21600"/>
                        <a:gd name="T1" fmla="*/ 2147483647 h 21600"/>
                        <a:gd name="T2" fmla="*/ 2147483647 w 21600"/>
                        <a:gd name="T3" fmla="*/ 2147483647 h 21600"/>
                        <a:gd name="T4" fmla="*/ 2147483647 w 21600"/>
                        <a:gd name="T5" fmla="*/ 0 h 21600"/>
                        <a:gd name="T6" fmla="*/ 2147483647 w 21600"/>
                        <a:gd name="T7" fmla="*/ 2147483647 h 21600"/>
                        <a:gd name="T8" fmla="*/ 2147483647 w 21600"/>
                        <a:gd name="T9" fmla="*/ 2147483647 h 216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600"/>
                        <a:gd name="T16" fmla="*/ 0 h 21600"/>
                        <a:gd name="T17" fmla="*/ 21600 w 21600"/>
                        <a:gd name="T18" fmla="*/ 21600 h 216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600" h="21600">
                          <a:moveTo>
                            <a:pt x="0" y="21600"/>
                          </a:moveTo>
                          <a:cubicBezTo>
                            <a:pt x="1581" y="21179"/>
                            <a:pt x="3162" y="20757"/>
                            <a:pt x="4962" y="17157"/>
                          </a:cubicBezTo>
                          <a:cubicBezTo>
                            <a:pt x="6762" y="13557"/>
                            <a:pt x="8976" y="0"/>
                            <a:pt x="10800" y="0"/>
                          </a:cubicBezTo>
                          <a:cubicBezTo>
                            <a:pt x="12624" y="0"/>
                            <a:pt x="14108" y="13557"/>
                            <a:pt x="15908" y="17157"/>
                          </a:cubicBezTo>
                          <a:cubicBezTo>
                            <a:pt x="17708" y="20757"/>
                            <a:pt x="19654" y="21179"/>
                            <a:pt x="21600" y="21600"/>
                          </a:cubicBezTo>
                        </a:path>
                      </a:pathLst>
                    </a:custGeom>
                    <a:gradFill rotWithShape="0">
                      <a:gsLst>
                        <a:gs pos="0">
                          <a:srgbClr val="EBC7A3"/>
                        </a:gs>
                        <a:gs pos="100000">
                          <a:srgbClr val="0000FF"/>
                        </a:gs>
                      </a:gsLst>
                      <a:lin ang="0" scaled="1"/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lIns="0" tIns="0" rIns="0" bIns="0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EE6E31C2-B342-964E-A005-3132158FD1E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590244" y="2756088"/>
                      <a:ext cx="1351652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solidFill>
                            <a:srgbClr val="0F2CB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Laser pulses</a:t>
                      </a:r>
                    </a:p>
                    <a:p>
                      <a:r>
                        <a:rPr lang="en-US" sz="1400" dirty="0">
                          <a:solidFill>
                            <a:srgbClr val="0F2CB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Mini-undulators</a:t>
                      </a:r>
                    </a:p>
                  </p:txBody>
                </p:sp>
              </p:grp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16B1DC8F-A36A-4E4B-B2DE-F89B18E82ADF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rot="1860000">
                    <a:off x="8953479" y="2519282"/>
                    <a:ext cx="387273" cy="18717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0" name="Freeform 2">
                  <a:extLst>
                    <a:ext uri="{FF2B5EF4-FFF2-40B4-BE49-F238E27FC236}">
                      <a16:creationId xmlns:a16="http://schemas.microsoft.com/office/drawing/2014/main" id="{AED92431-446A-FA48-A9AD-8A543DBB7B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775378">
                  <a:off x="12240150" y="2700512"/>
                  <a:ext cx="155575" cy="334054"/>
                </a:xfrm>
                <a:custGeom>
                  <a:avLst/>
                  <a:gdLst>
                    <a:gd name="T0" fmla="*/ 0 w 21600"/>
                    <a:gd name="T1" fmla="*/ 2147483647 h 21600"/>
                    <a:gd name="T2" fmla="*/ 2147483647 w 21600"/>
                    <a:gd name="T3" fmla="*/ 2147483647 h 21600"/>
                    <a:gd name="T4" fmla="*/ 2147483647 w 21600"/>
                    <a:gd name="T5" fmla="*/ 0 h 21600"/>
                    <a:gd name="T6" fmla="*/ 2147483647 w 21600"/>
                    <a:gd name="T7" fmla="*/ 2147483647 h 21600"/>
                    <a:gd name="T8" fmla="*/ 2147483647 w 21600"/>
                    <a:gd name="T9" fmla="*/ 2147483647 h 216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600"/>
                    <a:gd name="T16" fmla="*/ 0 h 21600"/>
                    <a:gd name="T17" fmla="*/ 21600 w 21600"/>
                    <a:gd name="T18" fmla="*/ 21600 h 216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600" h="21600">
                      <a:moveTo>
                        <a:pt x="0" y="21600"/>
                      </a:moveTo>
                      <a:cubicBezTo>
                        <a:pt x="1581" y="21179"/>
                        <a:pt x="3162" y="20757"/>
                        <a:pt x="4962" y="17157"/>
                      </a:cubicBezTo>
                      <a:cubicBezTo>
                        <a:pt x="6762" y="13557"/>
                        <a:pt x="8976" y="0"/>
                        <a:pt x="10800" y="0"/>
                      </a:cubicBezTo>
                      <a:cubicBezTo>
                        <a:pt x="12624" y="0"/>
                        <a:pt x="14108" y="13557"/>
                        <a:pt x="15908" y="17157"/>
                      </a:cubicBezTo>
                      <a:cubicBezTo>
                        <a:pt x="17708" y="20757"/>
                        <a:pt x="19654" y="21179"/>
                        <a:pt x="21600" y="21600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EBC7A3"/>
                    </a:gs>
                    <a:gs pos="100000">
                      <a:srgbClr val="0000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501088E-0B8C-2645-826C-FE296610F6D8}"/>
                  </a:ext>
                </a:extLst>
              </p:cNvPr>
              <p:cNvSpPr/>
              <p:nvPr/>
            </p:nvSpPr>
            <p:spPr>
              <a:xfrm rot="1794335">
                <a:off x="8330990" y="2416743"/>
                <a:ext cx="546103" cy="2813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51C7C9A-8DF0-384B-9954-A8BCCF1D7CE7}"/>
                </a:ext>
              </a:extLst>
            </p:cNvPr>
            <p:cNvSpPr txBox="1"/>
            <p:nvPr/>
          </p:nvSpPr>
          <p:spPr>
            <a:xfrm>
              <a:off x="8961816" y="1199784"/>
              <a:ext cx="503664" cy="338554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ICS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FEC973AC-EB54-1541-A9DC-6A87C9447E83}"/>
              </a:ext>
            </a:extLst>
          </p:cNvPr>
          <p:cNvSpPr txBox="1">
            <a:spLocks/>
          </p:cNvSpPr>
          <p:nvPr/>
        </p:nvSpPr>
        <p:spPr>
          <a:xfrm>
            <a:off x="2438400" y="304800"/>
            <a:ext cx="7315200" cy="7315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0000FF"/>
                </a:solidFill>
                <a:latin typeface="Book Antiqua"/>
                <a:cs typeface="Book Antiqua"/>
              </a:rPr>
              <a:t>FROM GOLIATH TO DAVID…          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E2AB82-3CCB-BE48-8F91-D3A2AA366BB2}"/>
              </a:ext>
            </a:extLst>
          </p:cNvPr>
          <p:cNvGrpSpPr/>
          <p:nvPr/>
        </p:nvGrpSpPr>
        <p:grpSpPr>
          <a:xfrm>
            <a:off x="4857005" y="1325439"/>
            <a:ext cx="5507238" cy="907544"/>
            <a:chOff x="4900548" y="1256164"/>
            <a:chExt cx="5507238" cy="907544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52A7341-3B40-5043-8D12-3F4241ED5051}"/>
                </a:ext>
              </a:extLst>
            </p:cNvPr>
            <p:cNvCxnSpPr>
              <a:cxnSpLocks noChangeAspect="1"/>
            </p:cNvCxnSpPr>
            <p:nvPr/>
          </p:nvCxnSpPr>
          <p:spPr>
            <a:xfrm rot="17100000" flipH="1" flipV="1">
              <a:off x="4834971" y="1909562"/>
              <a:ext cx="319723" cy="188570"/>
            </a:xfrm>
            <a:prstGeom prst="line">
              <a:avLst/>
            </a:prstGeom>
            <a:ln w="28575">
              <a:solidFill>
                <a:srgbClr val="FF0000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8EF96E-140B-A344-8723-7B230DD6880F}"/>
                </a:ext>
              </a:extLst>
            </p:cNvPr>
            <p:cNvSpPr txBox="1"/>
            <p:nvPr/>
          </p:nvSpPr>
          <p:spPr>
            <a:xfrm>
              <a:off x="5774212" y="1256164"/>
              <a:ext cx="16892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X-ray energy has </a:t>
              </a:r>
            </a:p>
            <a:p>
              <a:r>
                <a:rPr lang="en-US" sz="1600" dirty="0">
                  <a:solidFill>
                    <a:srgbClr val="0F2C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similar expression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054B4E7-2879-DF47-AC72-7EFFBA10EE4A}"/>
                </a:ext>
              </a:extLst>
            </p:cNvPr>
            <p:cNvCxnSpPr>
              <a:cxnSpLocks noChangeAspect="1"/>
            </p:cNvCxnSpPr>
            <p:nvPr/>
          </p:nvCxnSpPr>
          <p:spPr>
            <a:xfrm rot="900000" flipH="1" flipV="1">
              <a:off x="10088063" y="1876209"/>
              <a:ext cx="319723" cy="188570"/>
            </a:xfrm>
            <a:prstGeom prst="line">
              <a:avLst/>
            </a:prstGeom>
            <a:ln w="28575">
              <a:solidFill>
                <a:srgbClr val="FF0000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5493FCD-00E4-2540-B5BB-E4466BC3BBC1}"/>
              </a:ext>
            </a:extLst>
          </p:cNvPr>
          <p:cNvGrpSpPr/>
          <p:nvPr/>
        </p:nvGrpSpPr>
        <p:grpSpPr>
          <a:xfrm>
            <a:off x="6933757" y="3177248"/>
            <a:ext cx="4185651" cy="3560877"/>
            <a:chOff x="6933757" y="3177248"/>
            <a:chExt cx="4185651" cy="356087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031E33E-EC0B-A243-93AE-8D1E68020A50}"/>
                </a:ext>
              </a:extLst>
            </p:cNvPr>
            <p:cNvSpPr txBox="1"/>
            <p:nvPr/>
          </p:nvSpPr>
          <p:spPr>
            <a:xfrm>
              <a:off x="7346290" y="5942937"/>
              <a:ext cx="31320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CLS:</a:t>
              </a:r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 MeV </a:t>
              </a:r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e- / </a:t>
              </a:r>
              <a:r>
                <a:rPr 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5x4 m</a:t>
              </a:r>
              <a:r>
                <a:rPr lang="en-US" sz="1600" b="1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footprint</a:t>
              </a:r>
            </a:p>
            <a:p>
              <a:pPr algn="ctr"/>
              <a:r>
                <a:rPr lang="en-US" sz="1600" b="1" dirty="0">
                  <a:solidFill>
                    <a:srgbClr val="36A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30-40 keV </a:t>
              </a:r>
              <a:r>
                <a:rPr lang="en-US" sz="1600" dirty="0">
                  <a:solidFill>
                    <a:srgbClr val="36A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X-rays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E529A0D-F8E5-624E-B82C-06813621EBBD}"/>
                </a:ext>
              </a:extLst>
            </p:cNvPr>
            <p:cNvGrpSpPr/>
            <p:nvPr/>
          </p:nvGrpSpPr>
          <p:grpSpPr>
            <a:xfrm>
              <a:off x="6933757" y="3177248"/>
              <a:ext cx="4185651" cy="3560877"/>
              <a:chOff x="6961236" y="3174902"/>
              <a:chExt cx="4185651" cy="3560877"/>
            </a:xfrm>
          </p:grpSpPr>
          <p:pic>
            <p:nvPicPr>
              <p:cNvPr id="53" name="Picture 2" descr="Lyncean CLS">
                <a:extLst>
                  <a:ext uri="{FF2B5EF4-FFF2-40B4-BE49-F238E27FC236}">
                    <a16:creationId xmlns:a16="http://schemas.microsoft.com/office/drawing/2014/main" id="{52CB3403-99D1-984B-B685-6EE70A004A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61236" y="3174902"/>
                <a:ext cx="4185651" cy="2743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528ABB7-4272-9A4F-B8EC-5124733A057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8840000" flipH="1" flipV="1">
                <a:off x="8056209" y="4705318"/>
                <a:ext cx="2480031" cy="1580891"/>
              </a:xfrm>
              <a:prstGeom prst="line">
                <a:avLst/>
              </a:prstGeom>
              <a:ln w="15875">
                <a:solidFill>
                  <a:srgbClr val="FF0000"/>
                </a:solidFill>
                <a:headEnd type="triangle" w="lg" len="med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22E473E-9DA3-424D-848F-94511B728CC7}"/>
                  </a:ext>
                </a:extLst>
              </p:cNvPr>
              <p:cNvSpPr txBox="1"/>
              <p:nvPr/>
            </p:nvSpPr>
            <p:spPr>
              <a:xfrm rot="20682753">
                <a:off x="9480928" y="5102292"/>
                <a:ext cx="358799" cy="2203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F2CB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m</a:t>
                </a: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478D794-2EE4-F444-8348-1AB00DC050A8}"/>
              </a:ext>
            </a:extLst>
          </p:cNvPr>
          <p:cNvSpPr txBox="1"/>
          <p:nvPr/>
        </p:nvSpPr>
        <p:spPr>
          <a:xfrm>
            <a:off x="4846568" y="5146431"/>
            <a:ext cx="2141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IMAGING DISTANCE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9CDC432-54FF-8D4C-85CF-9EA6BD9F8720}"/>
              </a:ext>
            </a:extLst>
          </p:cNvPr>
          <p:cNvSpPr txBox="1"/>
          <p:nvPr/>
        </p:nvSpPr>
        <p:spPr>
          <a:xfrm>
            <a:off x="5092752" y="5568460"/>
            <a:ext cx="158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COLLIMATION</a:t>
            </a:r>
          </a:p>
        </p:txBody>
      </p:sp>
    </p:spTree>
    <p:extLst>
      <p:ext uri="{BB962C8B-B14F-4D97-AF65-F5344CB8AC3E}">
        <p14:creationId xmlns:p14="http://schemas.microsoft.com/office/powerpoint/2010/main" val="149079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7" grpId="0"/>
      <p:bldP spid="10" grpId="0"/>
      <p:bldP spid="5" grpId="0"/>
      <p:bldP spid="37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032CA0-D534-F142-BA16-4C258D0F64C5}"/>
              </a:ext>
            </a:extLst>
          </p:cNvPr>
          <p:cNvSpPr txBox="1">
            <a:spLocks/>
          </p:cNvSpPr>
          <p:nvPr/>
        </p:nvSpPr>
        <p:spPr>
          <a:xfrm>
            <a:off x="2438400" y="502920"/>
            <a:ext cx="7315200" cy="7315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9144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0000FF"/>
                </a:solidFill>
                <a:latin typeface="Book Antiqua"/>
                <a:cs typeface="Book Antiqua"/>
              </a:rPr>
              <a:t>A COMPACT X-Ray SOURCE</a:t>
            </a:r>
            <a:endParaRPr lang="en-US" sz="2200" b="1" i="1" dirty="0">
              <a:solidFill>
                <a:srgbClr val="FF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EEE999-8A0A-2348-BE11-BBA56E180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07/06/19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B34A3-1849-8D44-B6DA-CAF3296E4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BoCXS_DIFA-UniBo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0BF88-8722-4249-90C5-AC14ED083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9585-75D7-5E4B-B63F-3789C186AC05}" type="slidenum">
              <a:rPr lang="en-US" smtClean="0"/>
              <a:t>9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8D71D1-0C36-C246-AC4C-ACC6F0B2F45C}"/>
              </a:ext>
            </a:extLst>
          </p:cNvPr>
          <p:cNvSpPr/>
          <p:nvPr/>
        </p:nvSpPr>
        <p:spPr>
          <a:xfrm rot="16200000">
            <a:off x="7661434" y="5214465"/>
            <a:ext cx="359744" cy="1233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2A5D6-8E09-464C-9A0F-DAB026C32FD0}"/>
              </a:ext>
            </a:extLst>
          </p:cNvPr>
          <p:cNvSpPr txBox="1"/>
          <p:nvPr/>
        </p:nvSpPr>
        <p:spPr>
          <a:xfrm>
            <a:off x="838200" y="1981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D37837-F8FB-EB41-A140-216BDF12D828}"/>
              </a:ext>
            </a:extLst>
          </p:cNvPr>
          <p:cNvSpPr txBox="1"/>
          <p:nvPr/>
        </p:nvSpPr>
        <p:spPr>
          <a:xfrm>
            <a:off x="833630" y="2592249"/>
            <a:ext cx="540923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4629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availability of a </a:t>
            </a:r>
            <a:r>
              <a:rPr lang="en-US" sz="2000" b="1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compact source </a:t>
            </a:r>
          </a:p>
          <a:p>
            <a:pPr algn="ctr"/>
            <a:r>
              <a:rPr lang="en-US" sz="20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offering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quality X-ray imaging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2000" b="1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moderate cost </a:t>
            </a:r>
            <a:r>
              <a:rPr lang="en-US" sz="20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b="1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limited space requirements</a:t>
            </a:r>
          </a:p>
          <a:p>
            <a:pPr algn="ctr"/>
            <a:r>
              <a:rPr lang="en-US" sz="20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have an important impact in</a:t>
            </a:r>
          </a:p>
          <a:p>
            <a:pPr algn="ctr"/>
            <a:r>
              <a:rPr lang="en-US" sz="2000" dirty="0">
                <a:solidFill>
                  <a:srgbClr val="0F2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and University-size Laboratories.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2FE09F-2F4C-8743-B53E-974D9A7D06AF}"/>
              </a:ext>
            </a:extLst>
          </p:cNvPr>
          <p:cNvSpPr/>
          <p:nvPr/>
        </p:nvSpPr>
        <p:spPr>
          <a:xfrm rot="16200000">
            <a:off x="7367944" y="5304276"/>
            <a:ext cx="327040" cy="1223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D07718-FD6C-3A44-9F7C-7D80A9769F6D}"/>
              </a:ext>
            </a:extLst>
          </p:cNvPr>
          <p:cNvGrpSpPr/>
          <p:nvPr/>
        </p:nvGrpSpPr>
        <p:grpSpPr>
          <a:xfrm>
            <a:off x="5747279" y="1591519"/>
            <a:ext cx="4913781" cy="3765572"/>
            <a:chOff x="5747279" y="1591519"/>
            <a:chExt cx="4913781" cy="376557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66012A-CD00-7C47-B654-57C49DB93C9D}"/>
                </a:ext>
              </a:extLst>
            </p:cNvPr>
            <p:cNvSpPr txBox="1"/>
            <p:nvPr/>
          </p:nvSpPr>
          <p:spPr>
            <a:xfrm>
              <a:off x="5747279" y="1591519"/>
              <a:ext cx="4913781" cy="707886"/>
            </a:xfrm>
            <a:prstGeom prst="rect">
              <a:avLst/>
            </a:prstGeom>
            <a:noFill/>
            <a:ln>
              <a:solidFill>
                <a:srgbClr val="33CF0A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FF"/>
                  </a:solidFill>
                  <a:latin typeface="Book Antiqua"/>
                  <a:cs typeface="Book Antiqua"/>
                </a:rPr>
                <a:t>BoCXS: </a:t>
              </a:r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Multidisciplinary Imaging Facility</a:t>
              </a:r>
            </a:p>
            <a:p>
              <a:pPr algn="ctr"/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the center of a Scientific Triangle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876535-FABA-0147-8734-9DAA75578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662" t="15330" r="30464" b="32322"/>
            <a:stretch/>
          </p:blipFill>
          <p:spPr>
            <a:xfrm>
              <a:off x="6558554" y="2613891"/>
              <a:ext cx="3484754" cy="274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783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14930</TotalTime>
  <Words>1040</Words>
  <Application>Microsoft Macintosh PowerPoint</Application>
  <PresentationFormat>Widescreen</PresentationFormat>
  <Paragraphs>344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Brush Script MT</vt:lpstr>
      <vt:lpstr>Arial</vt:lpstr>
      <vt:lpstr>Book Antiqua</vt:lpstr>
      <vt:lpstr>Calibri</vt:lpstr>
      <vt:lpstr>Calibri Light</vt:lpstr>
      <vt:lpstr>Cambria Math</vt:lpstr>
      <vt:lpstr>Symbol</vt:lpstr>
      <vt:lpstr>Times New Roman</vt:lpstr>
      <vt:lpstr>Zapfino</vt:lpstr>
      <vt:lpstr>Office Theme</vt:lpstr>
      <vt:lpstr> A Compact X-ray Source for  Advanced Radiological Imaging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Massimo Placidi</cp:lastModifiedBy>
  <cp:revision>350</cp:revision>
  <dcterms:created xsi:type="dcterms:W3CDTF">2019-05-12T16:51:08Z</dcterms:created>
  <dcterms:modified xsi:type="dcterms:W3CDTF">2019-06-05T17:58:45Z</dcterms:modified>
</cp:coreProperties>
</file>