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68" r:id="rId4"/>
    <p:sldId id="269" r:id="rId5"/>
    <p:sldId id="270" r:id="rId6"/>
    <p:sldId id="271" r:id="rId7"/>
    <p:sldId id="275" r:id="rId8"/>
    <p:sldId id="277" r:id="rId9"/>
    <p:sldId id="272" r:id="rId10"/>
    <p:sldId id="276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6"/>
    <p:restoredTop sz="93255"/>
  </p:normalViewPr>
  <p:slideViewPr>
    <p:cSldViewPr snapToGrid="0" snapToObjects="1">
      <p:cViewPr>
        <p:scale>
          <a:sx n="140" d="100"/>
          <a:sy n="140" d="100"/>
        </p:scale>
        <p:origin x="312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860C0-031E-DE4A-B1DD-D696225C9C18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0C645-164E-8E40-B3A4-91A8379A0823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94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8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23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22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10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22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5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3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71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0C645-164E-8E40-B3A4-91A8379A08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6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86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72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16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75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22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11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28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32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9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1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629E-01C8-3F42-B527-6189DF3E6557}" type="datetimeFigureOut">
              <a:rPr lang="it-IT" smtClean="0"/>
              <a:t>23/06/19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E4D02-387E-4C4D-A840-156D8C53884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34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944722" y="259778"/>
            <a:ext cx="73031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Science  and  Industry  for Environment,</a:t>
            </a:r>
          </a:p>
          <a:p>
            <a:pPr algn="ctr">
              <a:spcAft>
                <a:spcPts val="0"/>
              </a:spcAft>
            </a:pPr>
            <a:r>
              <a:rPr lang="en-GB" sz="24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Health and Digital Society Technologies</a:t>
            </a:r>
            <a:endParaRPr lang="en-GB" sz="2400" b="1" dirty="0">
              <a:solidFill>
                <a:srgbClr val="C0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9" r="6454"/>
          <a:stretch/>
        </p:blipFill>
        <p:spPr>
          <a:xfrm>
            <a:off x="2615184" y="1090775"/>
            <a:ext cx="3610316" cy="3055368"/>
          </a:xfrm>
          <a:prstGeom prst="rect">
            <a:avLst/>
          </a:prstGeom>
          <a:ln w="3175">
            <a:solidFill>
              <a:schemeClr val="tx2">
                <a:lumMod val="50000"/>
              </a:schemeClr>
            </a:solidFill>
          </a:ln>
          <a:effectLst/>
        </p:spPr>
      </p:pic>
      <p:sp>
        <p:nvSpPr>
          <p:cNvPr id="12" name="Rettangolo 11"/>
          <p:cNvSpPr/>
          <p:nvPr/>
        </p:nvSpPr>
        <p:spPr>
          <a:xfrm>
            <a:off x="944722" y="4269254"/>
            <a:ext cx="7586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Analisi delle risposte date al 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questionario disponibile alla </a:t>
            </a:r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pagina</a:t>
            </a:r>
          </a:p>
          <a:p>
            <a:pPr algn="ctr">
              <a:spcAft>
                <a:spcPts val="0"/>
              </a:spcAft>
            </a:pPr>
            <a:r>
              <a:rPr lang="it-IT" dirty="0" err="1" smtClean="0">
                <a:latin typeface="Garamond" charset="0"/>
                <a:ea typeface="Garamond" charset="0"/>
                <a:cs typeface="Garamond" charset="0"/>
              </a:rPr>
              <a:t>https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://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agenda.infn.it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/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event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/19214/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manage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/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surveys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/</a:t>
            </a:r>
            <a:endParaRPr lang="it-IT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48" y="4915585"/>
            <a:ext cx="7078900" cy="16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3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2241434" y="1198981"/>
            <a:ext cx="6445366" cy="213857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241434" y="315041"/>
            <a:ext cx="106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I </a:t>
            </a:r>
            <a:r>
              <a:rPr lang="it-IT" sz="2800" dirty="0" err="1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PhD</a:t>
            </a:r>
            <a:endParaRPr lang="it-IT" sz="28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62854" y="1198981"/>
            <a:ext cx="59398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Nello sviluppo del progetto, l’azienda ha fornito idee progettuali nuove?</a:t>
            </a:r>
          </a:p>
          <a:p>
            <a:pPr algn="just"/>
            <a:endParaRPr lang="it-IT" sz="2000" i="1" dirty="0" smtClean="0">
              <a:latin typeface="Garamond" charset="0"/>
              <a:ea typeface="Garamond" charset="0"/>
              <a:cs typeface="Garamond" charset="0"/>
            </a:endParaRPr>
          </a:p>
          <a:p>
            <a:pPr algn="just"/>
            <a:endParaRPr lang="it-IT" sz="2000" i="1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790495" y="1984045"/>
            <a:ext cx="2948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Solo in parte                    40 %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                                     50 %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Decisamente  si               10 %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014" y="137039"/>
            <a:ext cx="1963420" cy="1402443"/>
          </a:xfrm>
          <a:prstGeom prst="rect">
            <a:avLst/>
          </a:prstGeom>
        </p:spPr>
      </p:pic>
      <p:sp>
        <p:nvSpPr>
          <p:cNvPr id="12" name="Rettangolo arrotondato 11"/>
          <p:cNvSpPr/>
          <p:nvPr/>
        </p:nvSpPr>
        <p:spPr>
          <a:xfrm>
            <a:off x="2247530" y="3875125"/>
            <a:ext cx="6445366" cy="213857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494168" y="3875125"/>
            <a:ext cx="5939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Ritiene utile le competenze sviluppate ?</a:t>
            </a:r>
          </a:p>
          <a:p>
            <a:pPr algn="just"/>
            <a:endParaRPr lang="it-IT" sz="2000" i="1" dirty="0" smtClean="0">
              <a:latin typeface="Garamond" charset="0"/>
              <a:ea typeface="Garamond" charset="0"/>
              <a:cs typeface="Garamond" charset="0"/>
            </a:endParaRPr>
          </a:p>
          <a:p>
            <a:pPr algn="just"/>
            <a:endParaRPr lang="it-IT" sz="2000" i="1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732786" y="4474396"/>
            <a:ext cx="3095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No                                      0 %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                                       50 %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Assolutamente   si             50 %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arrotondato 8"/>
          <p:cNvSpPr/>
          <p:nvPr/>
        </p:nvSpPr>
        <p:spPr>
          <a:xfrm>
            <a:off x="1167821" y="2889217"/>
            <a:ext cx="6445366" cy="283049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070914" y="432094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Collaborazioni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634892" y="1620463"/>
            <a:ext cx="317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>
                <a:latin typeface="Garamond" charset="0"/>
                <a:ea typeface="Garamond" charset="0"/>
                <a:cs typeface="Garamond" charset="0"/>
              </a:rPr>
              <a:t>Quale tipo di collaborazione</a:t>
            </a:r>
            <a:r>
              <a:rPr lang="en-GB" sz="2400" i="1" dirty="0" smtClean="0">
                <a:latin typeface="Garamond" charset="0"/>
                <a:ea typeface="Garamond" charset="0"/>
                <a:cs typeface="Garamond" charset="0"/>
              </a:rPr>
              <a:t>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749397" y="3042053"/>
            <a:ext cx="528221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Garamond" charset="0"/>
                <a:ea typeface="Garamond" charset="0"/>
                <a:cs typeface="Garamond" charset="0"/>
              </a:rPr>
              <a:t>Occasionale                    circa    10%</a:t>
            </a:r>
          </a:p>
          <a:p>
            <a:endParaRPr lang="it-IT" sz="24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400" dirty="0" smtClean="0">
                <a:latin typeface="Garamond" charset="0"/>
                <a:ea typeface="Garamond" charset="0"/>
                <a:cs typeface="Garamond" charset="0"/>
              </a:rPr>
              <a:t>Conto terzi                     circa    10%</a:t>
            </a:r>
          </a:p>
          <a:p>
            <a:endParaRPr lang="it-IT" sz="24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400" dirty="0" smtClean="0">
                <a:latin typeface="Garamond" charset="0"/>
                <a:ea typeface="Garamond" charset="0"/>
                <a:cs typeface="Garamond" charset="0"/>
              </a:rPr>
              <a:t>Progetti comuni              circa    70%</a:t>
            </a:r>
          </a:p>
          <a:p>
            <a:endParaRPr lang="it-IT" sz="24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400" dirty="0" smtClean="0">
                <a:latin typeface="Garamond" charset="0"/>
                <a:ea typeface="Garamond" charset="0"/>
                <a:cs typeface="Garamond" charset="0"/>
              </a:rPr>
              <a:t>Consulenza                     circa    10%         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4588876" y="4389120"/>
            <a:ext cx="1738772" cy="676656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4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4731272" y="4036002"/>
            <a:ext cx="4142777" cy="252024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172646" y="4036002"/>
            <a:ext cx="4142777" cy="252024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969176" y="436699"/>
            <a:ext cx="289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Laboratori accademici 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41248" y="1154396"/>
            <a:ext cx="642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>
                <a:latin typeface="Garamond" charset="0"/>
                <a:ea typeface="Garamond" charset="0"/>
                <a:cs typeface="Garamond" charset="0"/>
              </a:rPr>
              <a:t>Ritiene che le istituzioni accademiche possano fornire utili competenze al mondo delle imprese?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10517" y="4238530"/>
            <a:ext cx="23586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Garamond" charset="0"/>
                <a:ea typeface="Garamond" charset="0"/>
                <a:cs typeface="Garamond" charset="0"/>
              </a:rPr>
              <a:t>No                      0 %</a:t>
            </a:r>
          </a:p>
          <a:p>
            <a:endParaRPr lang="en-GB" sz="2000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GB" sz="2000" dirty="0" smtClean="0">
                <a:latin typeface="Garamond" charset="0"/>
                <a:ea typeface="Garamond" charset="0"/>
                <a:cs typeface="Garamond" charset="0"/>
              </a:rPr>
              <a:t>Solo in parte      15 %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GB" sz="2000" dirty="0" smtClean="0">
                <a:latin typeface="Garamond" charset="0"/>
                <a:ea typeface="Garamond" charset="0"/>
                <a:cs typeface="Garamond" charset="0"/>
              </a:rPr>
              <a:t>Si                       45 %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Decisamente si  40 %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347020" y="4238530"/>
            <a:ext cx="23586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Garamond" charset="0"/>
                <a:ea typeface="Garamond" charset="0"/>
                <a:cs typeface="Garamond" charset="0"/>
              </a:rPr>
              <a:t>No                     0 %</a:t>
            </a:r>
          </a:p>
          <a:p>
            <a:endParaRPr lang="en-GB" sz="2000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GB" sz="2000" dirty="0" smtClean="0">
                <a:latin typeface="Garamond" charset="0"/>
                <a:ea typeface="Garamond" charset="0"/>
                <a:cs typeface="Garamond" charset="0"/>
              </a:rPr>
              <a:t>Solo in parte      30 %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en-GB" sz="2000" dirty="0" smtClean="0">
                <a:latin typeface="Garamond" charset="0"/>
                <a:ea typeface="Garamond" charset="0"/>
                <a:cs typeface="Garamond" charset="0"/>
              </a:rPr>
              <a:t>Si                       30 %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Decisamente si  40 %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150287"/>
            <a:ext cx="1963420" cy="140244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88" y="1977099"/>
            <a:ext cx="2018922" cy="1992122"/>
          </a:xfrm>
          <a:prstGeom prst="rect">
            <a:avLst/>
          </a:prstGeom>
        </p:spPr>
      </p:pic>
      <p:sp>
        <p:nvSpPr>
          <p:cNvPr id="12" name="Figura a mano libera 11"/>
          <p:cNvSpPr/>
          <p:nvPr/>
        </p:nvSpPr>
        <p:spPr>
          <a:xfrm>
            <a:off x="4892040" y="4627332"/>
            <a:ext cx="2907792" cy="767628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4662350" y="4276606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275383" y="4272087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981333" y="457681"/>
            <a:ext cx="235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Gestione  progetti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46773" y="1263389"/>
            <a:ext cx="3999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>
                <a:latin typeface="Garamond" charset="0"/>
                <a:ea typeface="Garamond" charset="0"/>
                <a:cs typeface="Garamond" charset="0"/>
              </a:rPr>
              <a:t>Il rapporto di collaborazione è stato: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83799" y="4335553"/>
            <a:ext cx="39259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Occasionale                                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Limitato al periodo in azienda   35 %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Continuo ed efficace                 60 %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962972" y="4307549"/>
            <a:ext cx="37016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Occasionale                          25 %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Continuo ma problematico  15 %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Continuo ed efficace            60 %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150287"/>
            <a:ext cx="1963420" cy="140244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88" y="1977099"/>
            <a:ext cx="2018922" cy="1992122"/>
          </a:xfrm>
          <a:prstGeom prst="rect">
            <a:avLst/>
          </a:prstGeom>
        </p:spPr>
      </p:pic>
      <p:sp>
        <p:nvSpPr>
          <p:cNvPr id="12" name="Figura a mano libera 11"/>
          <p:cNvSpPr/>
          <p:nvPr/>
        </p:nvSpPr>
        <p:spPr>
          <a:xfrm>
            <a:off x="7590827" y="5305049"/>
            <a:ext cx="1073799" cy="840291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igura a mano libera 8"/>
          <p:cNvSpPr/>
          <p:nvPr/>
        </p:nvSpPr>
        <p:spPr>
          <a:xfrm>
            <a:off x="3264407" y="5277046"/>
            <a:ext cx="1168789" cy="868294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3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4765746" y="4317391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216015" y="4317391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499612" y="457681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Problemi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71869" y="1301771"/>
            <a:ext cx="506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 smtClean="0">
                <a:latin typeface="Garamond" charset="0"/>
                <a:ea typeface="Garamond" charset="0"/>
                <a:cs typeface="Garamond" charset="0"/>
              </a:rPr>
              <a:t>Che tipo di problemi sono sono stati  riscontrati?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16015" y="4482009"/>
            <a:ext cx="44199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Nessuno                                         85 %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Problemi amministrativi                   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Tutela della proprietà industriale      10 %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829103" y="4482733"/>
            <a:ext cx="40993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Nessuno                                       30 %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>
                <a:latin typeface="Garamond" charset="0"/>
                <a:ea typeface="Garamond" charset="0"/>
                <a:cs typeface="Garamond" charset="0"/>
              </a:rPr>
              <a:t>Problemi amministrativi </a:t>
            </a:r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              50 %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>
                <a:latin typeface="Garamond" charset="0"/>
                <a:ea typeface="Garamond" charset="0"/>
                <a:cs typeface="Garamond" charset="0"/>
              </a:rPr>
              <a:t>Tutela della proprietà industriale</a:t>
            </a:r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   20 %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150287"/>
            <a:ext cx="1963420" cy="140244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88" y="1977099"/>
            <a:ext cx="2018922" cy="1992122"/>
          </a:xfrm>
          <a:prstGeom prst="rect">
            <a:avLst/>
          </a:prstGeom>
        </p:spPr>
      </p:pic>
      <p:sp>
        <p:nvSpPr>
          <p:cNvPr id="12" name="Figura a mano libera 11"/>
          <p:cNvSpPr/>
          <p:nvPr/>
        </p:nvSpPr>
        <p:spPr>
          <a:xfrm>
            <a:off x="7982712" y="4965192"/>
            <a:ext cx="925811" cy="1225296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8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4714166" y="4063434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218366" y="4063434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499612" y="457681"/>
            <a:ext cx="1686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Integrazione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822958" y="1306826"/>
            <a:ext cx="5563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i="1" smtClean="0">
                <a:latin typeface="Garamond" charset="0"/>
                <a:ea typeface="Garamond" charset="0"/>
                <a:cs typeface="Garamond" charset="0"/>
              </a:rPr>
              <a:t>L’integrazione del </a:t>
            </a:r>
            <a:r>
              <a:rPr lang="it-IT" sz="2400" i="1" dirty="0" err="1" smtClean="0">
                <a:latin typeface="Garamond" charset="0"/>
                <a:ea typeface="Garamond" charset="0"/>
                <a:cs typeface="Garamond" charset="0"/>
              </a:rPr>
              <a:t>PhD</a:t>
            </a:r>
            <a:r>
              <a:rPr lang="it-IT" sz="2400" i="1" dirty="0" smtClean="0">
                <a:latin typeface="Garamond" charset="0"/>
                <a:ea typeface="Garamond" charset="0"/>
                <a:cs typeface="Garamond" charset="0"/>
              </a:rPr>
              <a:t> nel gruppo aziendale è stata: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61231" y="4181414"/>
            <a:ext cx="272542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Limitata                    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Sufficiente               45 %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Elevata                    50 %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957119" y="4217557"/>
            <a:ext cx="33538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Problematica                     15 %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Non efficace                     10 %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Molto efficace                   75 %</a:t>
            </a:r>
          </a:p>
          <a:p>
            <a:endParaRPr lang="en-GB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150287"/>
            <a:ext cx="1963420" cy="140244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88" y="1977099"/>
            <a:ext cx="2018922" cy="1992122"/>
          </a:xfrm>
          <a:prstGeom prst="rect">
            <a:avLst/>
          </a:prstGeom>
        </p:spPr>
      </p:pic>
      <p:sp>
        <p:nvSpPr>
          <p:cNvPr id="12" name="Figura a mano libera 11"/>
          <p:cNvSpPr/>
          <p:nvPr/>
        </p:nvSpPr>
        <p:spPr>
          <a:xfrm>
            <a:off x="7386899" y="5186074"/>
            <a:ext cx="1073799" cy="779579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3" name="Figura a mano libera 12"/>
          <p:cNvSpPr/>
          <p:nvPr/>
        </p:nvSpPr>
        <p:spPr>
          <a:xfrm>
            <a:off x="2609742" y="4798432"/>
            <a:ext cx="694944" cy="1167221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1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arrotondato 16"/>
          <p:cNvSpPr/>
          <p:nvPr/>
        </p:nvSpPr>
        <p:spPr>
          <a:xfrm>
            <a:off x="4680638" y="4045146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218366" y="4045146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609742" y="473071"/>
            <a:ext cx="392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I laboratori e la strumentazione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2223" y="1368381"/>
            <a:ext cx="399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La strumentazione aziendale è stata: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61231" y="4099118"/>
            <a:ext cx="32467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Poco importante              30 %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Importante                      50 %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Molto importante            20 %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150287"/>
            <a:ext cx="1963420" cy="140244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818" y="1942404"/>
            <a:ext cx="2018922" cy="1992122"/>
          </a:xfrm>
          <a:prstGeom prst="rect">
            <a:avLst/>
          </a:prstGeom>
        </p:spPr>
      </p:pic>
      <p:sp>
        <p:nvSpPr>
          <p:cNvPr id="12" name="Figura a mano libera 11"/>
          <p:cNvSpPr/>
          <p:nvPr/>
        </p:nvSpPr>
        <p:spPr>
          <a:xfrm>
            <a:off x="7349327" y="4703168"/>
            <a:ext cx="1073799" cy="1161288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574510" y="1368381"/>
            <a:ext cx="399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La strumentazione accademica è stata: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047303" y="4099118"/>
            <a:ext cx="32467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Poco importante              30 %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Importante                      20 %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2000" dirty="0" smtClean="0">
                <a:latin typeface="Garamond" charset="0"/>
                <a:ea typeface="Garamond" charset="0"/>
                <a:cs typeface="Garamond" charset="0"/>
              </a:rPr>
              <a:t>Molto importante            50 %</a:t>
            </a:r>
          </a:p>
          <a:p>
            <a:endParaRPr lang="it-IT" sz="2000" dirty="0" smtClean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48070" y="484986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I </a:t>
            </a:r>
            <a:r>
              <a:rPr lang="it-IT" sz="2400" dirty="0" err="1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PhD</a:t>
            </a:r>
            <a:r>
              <a:rPr lang="it-IT" sz="24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 in azienda</a:t>
            </a:r>
            <a:endParaRPr lang="it-IT" sz="24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" y="2150287"/>
            <a:ext cx="1963420" cy="140244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88" y="1977099"/>
            <a:ext cx="2018922" cy="1992122"/>
          </a:xfrm>
          <a:prstGeom prst="rect">
            <a:avLst/>
          </a:prstGeom>
        </p:spPr>
      </p:pic>
      <p:sp>
        <p:nvSpPr>
          <p:cNvPr id="10" name="Rettangolo arrotondato 9"/>
          <p:cNvSpPr/>
          <p:nvPr/>
        </p:nvSpPr>
        <p:spPr>
          <a:xfrm>
            <a:off x="4544568" y="4062542"/>
            <a:ext cx="4197096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911417" y="4262128"/>
            <a:ext cx="37208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No                                                  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ma ne possiamo fare a meno    70 %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 è indispensabile                       30 %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313404" y="1231455"/>
            <a:ext cx="5939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Ritiene utile la figura del </a:t>
            </a:r>
            <a:r>
              <a:rPr lang="it-IT" sz="2000" i="1" dirty="0" err="1" smtClean="0">
                <a:latin typeface="Garamond" charset="0"/>
                <a:ea typeface="Garamond" charset="0"/>
                <a:cs typeface="Garamond" charset="0"/>
              </a:rPr>
              <a:t>PhD</a:t>
            </a:r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 rispetto alla attività R&amp;D dell’azienda?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218366" y="4063434"/>
            <a:ext cx="4142777" cy="195391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71023" y="4278702"/>
            <a:ext cx="37208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No                                                  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ma ne possono fare a meno      20 %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 è indispensabile                       80 %</a:t>
            </a:r>
          </a:p>
          <a:p>
            <a:endParaRPr lang="it-IT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9" name="Figura a mano libera 18"/>
          <p:cNvSpPr/>
          <p:nvPr/>
        </p:nvSpPr>
        <p:spPr>
          <a:xfrm>
            <a:off x="7982712" y="4654296"/>
            <a:ext cx="559286" cy="760528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0" name="Figura a mano libera 19"/>
          <p:cNvSpPr/>
          <p:nvPr/>
        </p:nvSpPr>
        <p:spPr>
          <a:xfrm>
            <a:off x="3573204" y="4774744"/>
            <a:ext cx="561745" cy="640080"/>
          </a:xfrm>
          <a:custGeom>
            <a:avLst/>
            <a:gdLst>
              <a:gd name="connsiteX0" fmla="*/ 504332 w 1738772"/>
              <a:gd name="connsiteY0" fmla="*/ 45720 h 676656"/>
              <a:gd name="connsiteX1" fmla="*/ 467756 w 1738772"/>
              <a:gd name="connsiteY1" fmla="*/ 54864 h 676656"/>
              <a:gd name="connsiteX2" fmla="*/ 166004 w 1738772"/>
              <a:gd name="connsiteY2" fmla="*/ 64008 h 676656"/>
              <a:gd name="connsiteX3" fmla="*/ 92852 w 1738772"/>
              <a:gd name="connsiteY3" fmla="*/ 100584 h 676656"/>
              <a:gd name="connsiteX4" fmla="*/ 19700 w 1738772"/>
              <a:gd name="connsiteY4" fmla="*/ 182880 h 676656"/>
              <a:gd name="connsiteX5" fmla="*/ 10556 w 1738772"/>
              <a:gd name="connsiteY5" fmla="*/ 329184 h 676656"/>
              <a:gd name="connsiteX6" fmla="*/ 37988 w 1738772"/>
              <a:gd name="connsiteY6" fmla="*/ 356616 h 676656"/>
              <a:gd name="connsiteX7" fmla="*/ 56276 w 1738772"/>
              <a:gd name="connsiteY7" fmla="*/ 384048 h 676656"/>
              <a:gd name="connsiteX8" fmla="*/ 111140 w 1738772"/>
              <a:gd name="connsiteY8" fmla="*/ 429768 h 676656"/>
              <a:gd name="connsiteX9" fmla="*/ 138572 w 1738772"/>
              <a:gd name="connsiteY9" fmla="*/ 438912 h 676656"/>
              <a:gd name="connsiteX10" fmla="*/ 166004 w 1738772"/>
              <a:gd name="connsiteY10" fmla="*/ 457200 h 676656"/>
              <a:gd name="connsiteX11" fmla="*/ 211724 w 1738772"/>
              <a:gd name="connsiteY11" fmla="*/ 475488 h 676656"/>
              <a:gd name="connsiteX12" fmla="*/ 248300 w 1738772"/>
              <a:gd name="connsiteY12" fmla="*/ 493776 h 676656"/>
              <a:gd name="connsiteX13" fmla="*/ 275732 w 1738772"/>
              <a:gd name="connsiteY13" fmla="*/ 502920 h 676656"/>
              <a:gd name="connsiteX14" fmla="*/ 303164 w 1738772"/>
              <a:gd name="connsiteY14" fmla="*/ 521208 h 676656"/>
              <a:gd name="connsiteX15" fmla="*/ 330596 w 1738772"/>
              <a:gd name="connsiteY15" fmla="*/ 530352 h 676656"/>
              <a:gd name="connsiteX16" fmla="*/ 440324 w 1738772"/>
              <a:gd name="connsiteY16" fmla="*/ 576072 h 676656"/>
              <a:gd name="connsiteX17" fmla="*/ 513476 w 1738772"/>
              <a:gd name="connsiteY17" fmla="*/ 603504 h 676656"/>
              <a:gd name="connsiteX18" fmla="*/ 550052 w 1738772"/>
              <a:gd name="connsiteY18" fmla="*/ 621792 h 676656"/>
              <a:gd name="connsiteX19" fmla="*/ 604916 w 1738772"/>
              <a:gd name="connsiteY19" fmla="*/ 630936 h 676656"/>
              <a:gd name="connsiteX20" fmla="*/ 632348 w 1738772"/>
              <a:gd name="connsiteY20" fmla="*/ 640080 h 676656"/>
              <a:gd name="connsiteX21" fmla="*/ 714644 w 1738772"/>
              <a:gd name="connsiteY21" fmla="*/ 649224 h 676656"/>
              <a:gd name="connsiteX22" fmla="*/ 815228 w 1738772"/>
              <a:gd name="connsiteY22" fmla="*/ 667512 h 676656"/>
              <a:gd name="connsiteX23" fmla="*/ 851804 w 1738772"/>
              <a:gd name="connsiteY23" fmla="*/ 676656 h 676656"/>
              <a:gd name="connsiteX24" fmla="*/ 1263284 w 1738772"/>
              <a:gd name="connsiteY24" fmla="*/ 667512 h 676656"/>
              <a:gd name="connsiteX25" fmla="*/ 1290716 w 1738772"/>
              <a:gd name="connsiteY25" fmla="*/ 658368 h 676656"/>
              <a:gd name="connsiteX26" fmla="*/ 1336436 w 1738772"/>
              <a:gd name="connsiteY26" fmla="*/ 640080 h 676656"/>
              <a:gd name="connsiteX27" fmla="*/ 1400444 w 1738772"/>
              <a:gd name="connsiteY27" fmla="*/ 603504 h 676656"/>
              <a:gd name="connsiteX28" fmla="*/ 1427876 w 1738772"/>
              <a:gd name="connsiteY28" fmla="*/ 594360 h 676656"/>
              <a:gd name="connsiteX29" fmla="*/ 1473596 w 1738772"/>
              <a:gd name="connsiteY29" fmla="*/ 566928 h 676656"/>
              <a:gd name="connsiteX30" fmla="*/ 1565036 w 1738772"/>
              <a:gd name="connsiteY30" fmla="*/ 512064 h 676656"/>
              <a:gd name="connsiteX31" fmla="*/ 1592468 w 1738772"/>
              <a:gd name="connsiteY31" fmla="*/ 493776 h 676656"/>
              <a:gd name="connsiteX32" fmla="*/ 1619900 w 1738772"/>
              <a:gd name="connsiteY32" fmla="*/ 466344 h 676656"/>
              <a:gd name="connsiteX33" fmla="*/ 1647332 w 1738772"/>
              <a:gd name="connsiteY33" fmla="*/ 448056 h 676656"/>
              <a:gd name="connsiteX34" fmla="*/ 1702196 w 1738772"/>
              <a:gd name="connsiteY34" fmla="*/ 393192 h 676656"/>
              <a:gd name="connsiteX35" fmla="*/ 1738772 w 1738772"/>
              <a:gd name="connsiteY35" fmla="*/ 338328 h 676656"/>
              <a:gd name="connsiteX36" fmla="*/ 1729628 w 1738772"/>
              <a:gd name="connsiteY36" fmla="*/ 192024 h 676656"/>
              <a:gd name="connsiteX37" fmla="*/ 1647332 w 1738772"/>
              <a:gd name="connsiteY37" fmla="*/ 109728 h 676656"/>
              <a:gd name="connsiteX38" fmla="*/ 1610756 w 1738772"/>
              <a:gd name="connsiteY38" fmla="*/ 91440 h 676656"/>
              <a:gd name="connsiteX39" fmla="*/ 1519316 w 1738772"/>
              <a:gd name="connsiteY39" fmla="*/ 64008 h 676656"/>
              <a:gd name="connsiteX40" fmla="*/ 1473596 w 1738772"/>
              <a:gd name="connsiteY40" fmla="*/ 54864 h 676656"/>
              <a:gd name="connsiteX41" fmla="*/ 1446164 w 1738772"/>
              <a:gd name="connsiteY41" fmla="*/ 45720 h 676656"/>
              <a:gd name="connsiteX42" fmla="*/ 1345580 w 1738772"/>
              <a:gd name="connsiteY42" fmla="*/ 27432 h 676656"/>
              <a:gd name="connsiteX43" fmla="*/ 1318148 w 1738772"/>
              <a:gd name="connsiteY43" fmla="*/ 18288 h 676656"/>
              <a:gd name="connsiteX44" fmla="*/ 1254140 w 1738772"/>
              <a:gd name="connsiteY44" fmla="*/ 9144 h 676656"/>
              <a:gd name="connsiteX45" fmla="*/ 1199276 w 1738772"/>
              <a:gd name="connsiteY45" fmla="*/ 0 h 676656"/>
              <a:gd name="connsiteX46" fmla="*/ 769508 w 1738772"/>
              <a:gd name="connsiteY46" fmla="*/ 18288 h 676656"/>
              <a:gd name="connsiteX47" fmla="*/ 723788 w 1738772"/>
              <a:gd name="connsiteY47" fmla="*/ 27432 h 676656"/>
              <a:gd name="connsiteX48" fmla="*/ 687212 w 1738772"/>
              <a:gd name="connsiteY48" fmla="*/ 36576 h 676656"/>
              <a:gd name="connsiteX49" fmla="*/ 559196 w 1738772"/>
              <a:gd name="connsiteY49" fmla="*/ 54864 h 676656"/>
              <a:gd name="connsiteX50" fmla="*/ 504332 w 1738772"/>
              <a:gd name="connsiteY50" fmla="*/ 64008 h 676656"/>
              <a:gd name="connsiteX51" fmla="*/ 449468 w 1738772"/>
              <a:gd name="connsiteY51" fmla="*/ 82296 h 676656"/>
              <a:gd name="connsiteX52" fmla="*/ 394604 w 1738772"/>
              <a:gd name="connsiteY52" fmla="*/ 100584 h 676656"/>
              <a:gd name="connsiteX53" fmla="*/ 348884 w 1738772"/>
              <a:gd name="connsiteY53" fmla="*/ 109728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738772" h="676656">
                <a:moveTo>
                  <a:pt x="504332" y="45720"/>
                </a:moveTo>
                <a:cubicBezTo>
                  <a:pt x="492140" y="48768"/>
                  <a:pt x="480305" y="54186"/>
                  <a:pt x="467756" y="54864"/>
                </a:cubicBezTo>
                <a:cubicBezTo>
                  <a:pt x="367273" y="60296"/>
                  <a:pt x="265894" y="51826"/>
                  <a:pt x="166004" y="64008"/>
                </a:cubicBezTo>
                <a:cubicBezTo>
                  <a:pt x="138942" y="67308"/>
                  <a:pt x="112129" y="81307"/>
                  <a:pt x="92852" y="100584"/>
                </a:cubicBezTo>
                <a:cubicBezTo>
                  <a:pt x="30217" y="163219"/>
                  <a:pt x="52334" y="133929"/>
                  <a:pt x="19700" y="182880"/>
                </a:cubicBezTo>
                <a:cubicBezTo>
                  <a:pt x="5206" y="240855"/>
                  <a:pt x="-11242" y="269239"/>
                  <a:pt x="10556" y="329184"/>
                </a:cubicBezTo>
                <a:cubicBezTo>
                  <a:pt x="14975" y="341337"/>
                  <a:pt x="29709" y="346682"/>
                  <a:pt x="37988" y="356616"/>
                </a:cubicBezTo>
                <a:cubicBezTo>
                  <a:pt x="45023" y="365059"/>
                  <a:pt x="49241" y="375605"/>
                  <a:pt x="56276" y="384048"/>
                </a:cubicBezTo>
                <a:cubicBezTo>
                  <a:pt x="70721" y="401382"/>
                  <a:pt x="90589" y="419493"/>
                  <a:pt x="111140" y="429768"/>
                </a:cubicBezTo>
                <a:cubicBezTo>
                  <a:pt x="119761" y="434079"/>
                  <a:pt x="129951" y="434601"/>
                  <a:pt x="138572" y="438912"/>
                </a:cubicBezTo>
                <a:cubicBezTo>
                  <a:pt x="148402" y="443827"/>
                  <a:pt x="156174" y="452285"/>
                  <a:pt x="166004" y="457200"/>
                </a:cubicBezTo>
                <a:cubicBezTo>
                  <a:pt x="180685" y="464541"/>
                  <a:pt x="196725" y="468822"/>
                  <a:pt x="211724" y="475488"/>
                </a:cubicBezTo>
                <a:cubicBezTo>
                  <a:pt x="224180" y="481024"/>
                  <a:pt x="235771" y="488406"/>
                  <a:pt x="248300" y="493776"/>
                </a:cubicBezTo>
                <a:cubicBezTo>
                  <a:pt x="257159" y="497573"/>
                  <a:pt x="267111" y="498609"/>
                  <a:pt x="275732" y="502920"/>
                </a:cubicBezTo>
                <a:cubicBezTo>
                  <a:pt x="285562" y="507835"/>
                  <a:pt x="293334" y="516293"/>
                  <a:pt x="303164" y="521208"/>
                </a:cubicBezTo>
                <a:cubicBezTo>
                  <a:pt x="311785" y="525519"/>
                  <a:pt x="321821" y="526364"/>
                  <a:pt x="330596" y="530352"/>
                </a:cubicBezTo>
                <a:cubicBezTo>
                  <a:pt x="433742" y="577237"/>
                  <a:pt x="368655" y="558155"/>
                  <a:pt x="440324" y="576072"/>
                </a:cubicBezTo>
                <a:cubicBezTo>
                  <a:pt x="496667" y="613634"/>
                  <a:pt x="434381" y="577139"/>
                  <a:pt x="513476" y="603504"/>
                </a:cubicBezTo>
                <a:cubicBezTo>
                  <a:pt x="526408" y="607815"/>
                  <a:pt x="536996" y="617875"/>
                  <a:pt x="550052" y="621792"/>
                </a:cubicBezTo>
                <a:cubicBezTo>
                  <a:pt x="567810" y="627120"/>
                  <a:pt x="586817" y="626914"/>
                  <a:pt x="604916" y="630936"/>
                </a:cubicBezTo>
                <a:cubicBezTo>
                  <a:pt x="614325" y="633027"/>
                  <a:pt x="622841" y="638495"/>
                  <a:pt x="632348" y="640080"/>
                </a:cubicBezTo>
                <a:cubicBezTo>
                  <a:pt x="659573" y="644618"/>
                  <a:pt x="687212" y="646176"/>
                  <a:pt x="714644" y="649224"/>
                </a:cubicBezTo>
                <a:cubicBezTo>
                  <a:pt x="773500" y="668843"/>
                  <a:pt x="711833" y="650279"/>
                  <a:pt x="815228" y="667512"/>
                </a:cubicBezTo>
                <a:cubicBezTo>
                  <a:pt x="827624" y="669578"/>
                  <a:pt x="839612" y="673608"/>
                  <a:pt x="851804" y="676656"/>
                </a:cubicBezTo>
                <a:lnTo>
                  <a:pt x="1263284" y="667512"/>
                </a:lnTo>
                <a:cubicBezTo>
                  <a:pt x="1272914" y="667111"/>
                  <a:pt x="1281691" y="661752"/>
                  <a:pt x="1290716" y="658368"/>
                </a:cubicBezTo>
                <a:cubicBezTo>
                  <a:pt x="1306085" y="652605"/>
                  <a:pt x="1321437" y="646746"/>
                  <a:pt x="1336436" y="640080"/>
                </a:cubicBezTo>
                <a:cubicBezTo>
                  <a:pt x="1480715" y="575956"/>
                  <a:pt x="1282762" y="662345"/>
                  <a:pt x="1400444" y="603504"/>
                </a:cubicBezTo>
                <a:cubicBezTo>
                  <a:pt x="1409065" y="599193"/>
                  <a:pt x="1419255" y="598671"/>
                  <a:pt x="1427876" y="594360"/>
                </a:cubicBezTo>
                <a:cubicBezTo>
                  <a:pt x="1443772" y="586412"/>
                  <a:pt x="1458060" y="575559"/>
                  <a:pt x="1473596" y="566928"/>
                </a:cubicBezTo>
                <a:cubicBezTo>
                  <a:pt x="1557949" y="520065"/>
                  <a:pt x="1453492" y="586427"/>
                  <a:pt x="1565036" y="512064"/>
                </a:cubicBezTo>
                <a:cubicBezTo>
                  <a:pt x="1574180" y="505968"/>
                  <a:pt x="1584697" y="501547"/>
                  <a:pt x="1592468" y="493776"/>
                </a:cubicBezTo>
                <a:cubicBezTo>
                  <a:pt x="1601612" y="484632"/>
                  <a:pt x="1609966" y="474623"/>
                  <a:pt x="1619900" y="466344"/>
                </a:cubicBezTo>
                <a:cubicBezTo>
                  <a:pt x="1628343" y="459309"/>
                  <a:pt x="1639118" y="455357"/>
                  <a:pt x="1647332" y="448056"/>
                </a:cubicBezTo>
                <a:cubicBezTo>
                  <a:pt x="1666662" y="430873"/>
                  <a:pt x="1687850" y="414711"/>
                  <a:pt x="1702196" y="393192"/>
                </a:cubicBezTo>
                <a:lnTo>
                  <a:pt x="1738772" y="338328"/>
                </a:lnTo>
                <a:cubicBezTo>
                  <a:pt x="1735724" y="289560"/>
                  <a:pt x="1740457" y="239672"/>
                  <a:pt x="1729628" y="192024"/>
                </a:cubicBezTo>
                <a:cubicBezTo>
                  <a:pt x="1719144" y="145893"/>
                  <a:pt x="1682830" y="129449"/>
                  <a:pt x="1647332" y="109728"/>
                </a:cubicBezTo>
                <a:cubicBezTo>
                  <a:pt x="1635416" y="103108"/>
                  <a:pt x="1623412" y="96502"/>
                  <a:pt x="1610756" y="91440"/>
                </a:cubicBezTo>
                <a:cubicBezTo>
                  <a:pt x="1582263" y="80043"/>
                  <a:pt x="1549629" y="70744"/>
                  <a:pt x="1519316" y="64008"/>
                </a:cubicBezTo>
                <a:cubicBezTo>
                  <a:pt x="1504144" y="60637"/>
                  <a:pt x="1488674" y="58633"/>
                  <a:pt x="1473596" y="54864"/>
                </a:cubicBezTo>
                <a:cubicBezTo>
                  <a:pt x="1464245" y="52526"/>
                  <a:pt x="1455515" y="48058"/>
                  <a:pt x="1446164" y="45720"/>
                </a:cubicBezTo>
                <a:cubicBezTo>
                  <a:pt x="1379600" y="29079"/>
                  <a:pt x="1418952" y="43737"/>
                  <a:pt x="1345580" y="27432"/>
                </a:cubicBezTo>
                <a:cubicBezTo>
                  <a:pt x="1336171" y="25341"/>
                  <a:pt x="1327599" y="20178"/>
                  <a:pt x="1318148" y="18288"/>
                </a:cubicBezTo>
                <a:cubicBezTo>
                  <a:pt x="1297014" y="14061"/>
                  <a:pt x="1275442" y="12421"/>
                  <a:pt x="1254140" y="9144"/>
                </a:cubicBezTo>
                <a:cubicBezTo>
                  <a:pt x="1235815" y="6325"/>
                  <a:pt x="1217564" y="3048"/>
                  <a:pt x="1199276" y="0"/>
                </a:cubicBezTo>
                <a:cubicBezTo>
                  <a:pt x="921453" y="6776"/>
                  <a:pt x="930529" y="-10988"/>
                  <a:pt x="769508" y="18288"/>
                </a:cubicBezTo>
                <a:cubicBezTo>
                  <a:pt x="754217" y="21068"/>
                  <a:pt x="738960" y="24061"/>
                  <a:pt x="723788" y="27432"/>
                </a:cubicBezTo>
                <a:cubicBezTo>
                  <a:pt x="711520" y="30158"/>
                  <a:pt x="699608" y="34510"/>
                  <a:pt x="687212" y="36576"/>
                </a:cubicBezTo>
                <a:cubicBezTo>
                  <a:pt x="644693" y="43662"/>
                  <a:pt x="601715" y="47778"/>
                  <a:pt x="559196" y="54864"/>
                </a:cubicBezTo>
                <a:cubicBezTo>
                  <a:pt x="540908" y="57912"/>
                  <a:pt x="522319" y="59511"/>
                  <a:pt x="504332" y="64008"/>
                </a:cubicBezTo>
                <a:cubicBezTo>
                  <a:pt x="485630" y="68683"/>
                  <a:pt x="467756" y="76200"/>
                  <a:pt x="449468" y="82296"/>
                </a:cubicBezTo>
                <a:lnTo>
                  <a:pt x="394604" y="100584"/>
                </a:lnTo>
                <a:cubicBezTo>
                  <a:pt x="361389" y="111656"/>
                  <a:pt x="376811" y="109728"/>
                  <a:pt x="348884" y="1097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85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arrotondato 17"/>
          <p:cNvSpPr/>
          <p:nvPr/>
        </p:nvSpPr>
        <p:spPr>
          <a:xfrm>
            <a:off x="2076842" y="2835459"/>
            <a:ext cx="6445366" cy="1553661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2050575" y="831806"/>
            <a:ext cx="6445366" cy="1691938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303309" y="872275"/>
            <a:ext cx="5939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La sua azienda ha mai partecipato ad una call per progetti europei?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97054" y="3336153"/>
            <a:ext cx="2618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No                             15 %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&lt; 5 unità               55 %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 &gt; 5 unità              30 %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7" y="94572"/>
            <a:ext cx="1725647" cy="170274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076842" y="2835459"/>
            <a:ext cx="5939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La sua azienda ha unità di personale con qualifica </a:t>
            </a:r>
            <a:r>
              <a:rPr lang="it-IT" sz="2000" i="1" dirty="0" err="1" smtClean="0">
                <a:latin typeface="Garamond" charset="0"/>
                <a:ea typeface="Garamond" charset="0"/>
                <a:cs typeface="Garamond" charset="0"/>
              </a:rPr>
              <a:t>PhD</a:t>
            </a:r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?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487822" y="1440756"/>
            <a:ext cx="50738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No                                                                        25 %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in collaborazione con enti non accademici       25 %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i collaborazione con enti accademici                50 %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994546" y="208002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Garamond" charset="0"/>
                <a:ea typeface="Garamond" charset="0"/>
                <a:cs typeface="Garamond" charset="0"/>
              </a:rPr>
              <a:t>Le aziende</a:t>
            </a:r>
            <a:endParaRPr lang="it-IT" sz="2800" dirty="0">
              <a:solidFill>
                <a:srgbClr val="FF0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2058554" y="4838293"/>
            <a:ext cx="6445366" cy="158504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2179974" y="4838293"/>
            <a:ext cx="59398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i="1" dirty="0" smtClean="0">
                <a:latin typeface="Garamond" charset="0"/>
                <a:ea typeface="Garamond" charset="0"/>
                <a:cs typeface="Garamond" charset="0"/>
              </a:rPr>
              <a:t>E’ interessata l’azienda a percorsi di formazione dottorale per i dipendenti?</a:t>
            </a:r>
          </a:p>
          <a:p>
            <a:pPr algn="just"/>
            <a:endParaRPr lang="it-IT" sz="2000" i="1" dirty="0" smtClean="0">
              <a:latin typeface="Garamond" charset="0"/>
              <a:ea typeface="Garamond" charset="0"/>
              <a:cs typeface="Garamond" charset="0"/>
            </a:endParaRPr>
          </a:p>
          <a:p>
            <a:pPr algn="just"/>
            <a:endParaRPr lang="it-IT" sz="2000" i="1" dirty="0" smtClean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581224" y="5500012"/>
            <a:ext cx="31534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No                                      10 %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Si, ma non è la priorità        70 %</a:t>
            </a:r>
          </a:p>
          <a:p>
            <a:r>
              <a:rPr lang="it-IT" dirty="0" smtClean="0">
                <a:latin typeface="Garamond" charset="0"/>
                <a:ea typeface="Garamond" charset="0"/>
                <a:cs typeface="Garamond" charset="0"/>
              </a:rPr>
              <a:t>Assolutamente si                 20 %</a:t>
            </a:r>
          </a:p>
        </p:txBody>
      </p:sp>
    </p:spTree>
    <p:extLst>
      <p:ext uri="{BB962C8B-B14F-4D97-AF65-F5344CB8AC3E}">
        <p14:creationId xmlns:p14="http://schemas.microsoft.com/office/powerpoint/2010/main" val="6160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435</Words>
  <Application>Microsoft Macintosh PowerPoint</Application>
  <PresentationFormat>Presentazione su schermo (4:3)</PresentationFormat>
  <Paragraphs>128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</vt:lpstr>
      <vt:lpstr>Garamond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Giuseppe Iaselli</dc:creator>
  <cp:lastModifiedBy>Prof. Giuseppe Iaselli</cp:lastModifiedBy>
  <cp:revision>48</cp:revision>
  <dcterms:created xsi:type="dcterms:W3CDTF">2019-06-23T08:26:39Z</dcterms:created>
  <dcterms:modified xsi:type="dcterms:W3CDTF">2019-06-24T08:08:48Z</dcterms:modified>
</cp:coreProperties>
</file>