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156"/>
  </p:notesMasterIdLst>
  <p:sldIdLst>
    <p:sldId id="261" r:id="rId5"/>
    <p:sldId id="257" r:id="rId6"/>
    <p:sldId id="426" r:id="rId7"/>
    <p:sldId id="259" r:id="rId8"/>
    <p:sldId id="625" r:id="rId9"/>
    <p:sldId id="260" r:id="rId10"/>
    <p:sldId id="425" r:id="rId11"/>
    <p:sldId id="256" r:id="rId12"/>
    <p:sldId id="872" r:id="rId13"/>
    <p:sldId id="873" r:id="rId14"/>
    <p:sldId id="874" r:id="rId15"/>
    <p:sldId id="875" r:id="rId16"/>
    <p:sldId id="876" r:id="rId17"/>
    <p:sldId id="877" r:id="rId18"/>
    <p:sldId id="878" r:id="rId19"/>
    <p:sldId id="879" r:id="rId20"/>
    <p:sldId id="884" r:id="rId21"/>
    <p:sldId id="883" r:id="rId22"/>
    <p:sldId id="882" r:id="rId23"/>
    <p:sldId id="881" r:id="rId24"/>
    <p:sldId id="880" r:id="rId25"/>
    <p:sldId id="886" r:id="rId26"/>
    <p:sldId id="885" r:id="rId27"/>
    <p:sldId id="898" r:id="rId28"/>
    <p:sldId id="897" r:id="rId29"/>
    <p:sldId id="896" r:id="rId30"/>
    <p:sldId id="895" r:id="rId31"/>
    <p:sldId id="894" r:id="rId32"/>
    <p:sldId id="893" r:id="rId33"/>
    <p:sldId id="892" r:id="rId34"/>
    <p:sldId id="891" r:id="rId35"/>
    <p:sldId id="890" r:id="rId36"/>
    <p:sldId id="888" r:id="rId37"/>
    <p:sldId id="887" r:id="rId38"/>
    <p:sldId id="903" r:id="rId39"/>
    <p:sldId id="902" r:id="rId40"/>
    <p:sldId id="901" r:id="rId41"/>
    <p:sldId id="900" r:id="rId42"/>
    <p:sldId id="899" r:id="rId43"/>
    <p:sldId id="905" r:id="rId44"/>
    <p:sldId id="904" r:id="rId45"/>
    <p:sldId id="909" r:id="rId46"/>
    <p:sldId id="908" r:id="rId47"/>
    <p:sldId id="907" r:id="rId48"/>
    <p:sldId id="906" r:id="rId49"/>
    <p:sldId id="912" r:id="rId50"/>
    <p:sldId id="911" r:id="rId51"/>
    <p:sldId id="910" r:id="rId52"/>
    <p:sldId id="913" r:id="rId53"/>
    <p:sldId id="923" r:id="rId54"/>
    <p:sldId id="922" r:id="rId55"/>
    <p:sldId id="921" r:id="rId56"/>
    <p:sldId id="920" r:id="rId57"/>
    <p:sldId id="919" r:id="rId58"/>
    <p:sldId id="918" r:id="rId59"/>
    <p:sldId id="917" r:id="rId60"/>
    <p:sldId id="916" r:id="rId61"/>
    <p:sldId id="915" r:id="rId62"/>
    <p:sldId id="928" r:id="rId63"/>
    <p:sldId id="927" r:id="rId64"/>
    <p:sldId id="926" r:id="rId65"/>
    <p:sldId id="925" r:id="rId66"/>
    <p:sldId id="924" r:id="rId67"/>
    <p:sldId id="914" r:id="rId68"/>
    <p:sldId id="935" r:id="rId69"/>
    <p:sldId id="934" r:id="rId70"/>
    <p:sldId id="933" r:id="rId71"/>
    <p:sldId id="932" r:id="rId72"/>
    <p:sldId id="931" r:id="rId73"/>
    <p:sldId id="930" r:id="rId74"/>
    <p:sldId id="929" r:id="rId75"/>
    <p:sldId id="943" r:id="rId76"/>
    <p:sldId id="942" r:id="rId77"/>
    <p:sldId id="941" r:id="rId78"/>
    <p:sldId id="940" r:id="rId79"/>
    <p:sldId id="939" r:id="rId80"/>
    <p:sldId id="938" r:id="rId81"/>
    <p:sldId id="937" r:id="rId82"/>
    <p:sldId id="936" r:id="rId83"/>
    <p:sldId id="947" r:id="rId84"/>
    <p:sldId id="946" r:id="rId85"/>
    <p:sldId id="945" r:id="rId86"/>
    <p:sldId id="944" r:id="rId87"/>
    <p:sldId id="961" r:id="rId88"/>
    <p:sldId id="960" r:id="rId89"/>
    <p:sldId id="959" r:id="rId90"/>
    <p:sldId id="958" r:id="rId91"/>
    <p:sldId id="957" r:id="rId92"/>
    <p:sldId id="956" r:id="rId93"/>
    <p:sldId id="955" r:id="rId94"/>
    <p:sldId id="954" r:id="rId95"/>
    <p:sldId id="953" r:id="rId96"/>
    <p:sldId id="952" r:id="rId97"/>
    <p:sldId id="951" r:id="rId98"/>
    <p:sldId id="950" r:id="rId99"/>
    <p:sldId id="949" r:id="rId100"/>
    <p:sldId id="966" r:id="rId101"/>
    <p:sldId id="965" r:id="rId102"/>
    <p:sldId id="964" r:id="rId103"/>
    <p:sldId id="963" r:id="rId104"/>
    <p:sldId id="962" r:id="rId105"/>
    <p:sldId id="948" r:id="rId106"/>
    <p:sldId id="968" r:id="rId107"/>
    <p:sldId id="976" r:id="rId108"/>
    <p:sldId id="975" r:id="rId109"/>
    <p:sldId id="974" r:id="rId110"/>
    <p:sldId id="973" r:id="rId111"/>
    <p:sldId id="972" r:id="rId112"/>
    <p:sldId id="971" r:id="rId113"/>
    <p:sldId id="970" r:id="rId114"/>
    <p:sldId id="969" r:id="rId115"/>
    <p:sldId id="967" r:id="rId116"/>
    <p:sldId id="988" r:id="rId117"/>
    <p:sldId id="987" r:id="rId118"/>
    <p:sldId id="986" r:id="rId119"/>
    <p:sldId id="985" r:id="rId120"/>
    <p:sldId id="984" r:id="rId121"/>
    <p:sldId id="983" r:id="rId122"/>
    <p:sldId id="982" r:id="rId123"/>
    <p:sldId id="981" r:id="rId124"/>
    <p:sldId id="980" r:id="rId125"/>
    <p:sldId id="979" r:id="rId126"/>
    <p:sldId id="978" r:id="rId127"/>
    <p:sldId id="977" r:id="rId128"/>
    <p:sldId id="1007" r:id="rId129"/>
    <p:sldId id="1006" r:id="rId130"/>
    <p:sldId id="1005" r:id="rId131"/>
    <p:sldId id="1004" r:id="rId132"/>
    <p:sldId id="1003" r:id="rId133"/>
    <p:sldId id="1002" r:id="rId134"/>
    <p:sldId id="1001" r:id="rId135"/>
    <p:sldId id="1000" r:id="rId136"/>
    <p:sldId id="999" r:id="rId137"/>
    <p:sldId id="998" r:id="rId138"/>
    <p:sldId id="997" r:id="rId139"/>
    <p:sldId id="996" r:id="rId140"/>
    <p:sldId id="995" r:id="rId141"/>
    <p:sldId id="994" r:id="rId142"/>
    <p:sldId id="993" r:id="rId143"/>
    <p:sldId id="990" r:id="rId144"/>
    <p:sldId id="870" r:id="rId145"/>
    <p:sldId id="1013" r:id="rId146"/>
    <p:sldId id="1012" r:id="rId147"/>
    <p:sldId id="1011" r:id="rId148"/>
    <p:sldId id="1010" r:id="rId149"/>
    <p:sldId id="1009" r:id="rId150"/>
    <p:sldId id="1008" r:id="rId151"/>
    <p:sldId id="1017" r:id="rId152"/>
    <p:sldId id="1016" r:id="rId153"/>
    <p:sldId id="1015" r:id="rId154"/>
    <p:sldId id="1019" r:id="rId155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5" autoAdjust="0"/>
    <p:restoredTop sz="91820" autoAdjust="0"/>
  </p:normalViewPr>
  <p:slideViewPr>
    <p:cSldViewPr>
      <p:cViewPr varScale="1">
        <p:scale>
          <a:sx n="115" d="100"/>
          <a:sy n="115" d="100"/>
        </p:scale>
        <p:origin x="147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53" Type="http://schemas.openxmlformats.org/officeDocument/2006/relationships/slide" Target="slides/slide1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uppo%20V\2018\consuntivi\consuntivi_20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uppo%20V\2018\consuntivi\consuntivi_20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uppo%20V\2018\consuntivi\consuntivi_2017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ruppo%20V\2018\consuntivi\consuntivi_201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ruppo%20V\2018\consuntivi\consuntivi_2017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ruppo%20V\2018\consuntivi\consuntivi_2017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ruppo%20V\2018\consuntivi\consuntivi_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Ripartizione per capitoli di spesa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 rtl="0">
            <a:defRPr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Ripartizione</a:t>
            </a:r>
            <a:r>
              <a:rPr lang="it-IT" baseline="0"/>
              <a:t> per aree tematiche</a:t>
            </a:r>
            <a:endParaRPr lang="it-IT"/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052121439794576E-3"/>
          <c:y val="0.23892858153780697"/>
          <c:w val="0.71183297854261518"/>
          <c:h val="0.684459991526804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 rtl="0">
            <a:defRPr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baseline="0"/>
              <a:t>ricercatori/tecnologi </a:t>
            </a:r>
          </a:p>
          <a:p>
            <a:pPr>
              <a:defRPr/>
            </a:pPr>
            <a:r>
              <a:rPr lang="it-IT" baseline="0"/>
              <a:t>CSN5 2017</a:t>
            </a:r>
            <a:endParaRPr lang="it-IT"/>
          </a:p>
        </c:rich>
      </c:tx>
      <c:layout>
        <c:manualLayout>
          <c:xMode val="edge"/>
          <c:yMode val="edge"/>
          <c:x val="0.33527777777778062"/>
          <c:y val="4.1666666666666692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5"/>
          <c:dPt>
            <c:idx val="0"/>
            <c:bubble3D val="0"/>
            <c:explosion val="0"/>
            <c:extLst>
              <c:ext xmlns:c16="http://schemas.microsoft.com/office/drawing/2014/chart" uri="{C3380CC4-5D6E-409C-BE32-E72D297353CC}">
                <c16:uniqueId val="{00000000-0D36-4552-8D1D-98CDF770DBBD}"/>
              </c:ext>
            </c:extLst>
          </c:dPt>
          <c:dPt>
            <c:idx val="1"/>
            <c:bubble3D val="0"/>
            <c:explosion val="0"/>
            <c:extLst>
              <c:ext xmlns:c16="http://schemas.microsoft.com/office/drawing/2014/chart" uri="{C3380CC4-5D6E-409C-BE32-E72D297353CC}">
                <c16:uniqueId val="{00000001-0D36-4552-8D1D-98CDF770DBBD}"/>
              </c:ext>
            </c:extLst>
          </c:dPt>
          <c:dLbls>
            <c:dLbl>
              <c:idx val="0"/>
              <c:layout>
                <c:manualLayout>
                  <c:x val="4.1092519685039394E-2"/>
                  <c:y val="1.508311461067369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36-4552-8D1D-98CDF770DBBD}"/>
                </c:ext>
              </c:extLst>
            </c:dLbl>
            <c:dLbl>
              <c:idx val="1"/>
              <c:layout>
                <c:manualLayout>
                  <c:x val="-6.9707567804024845E-2"/>
                  <c:y val="-8.6424978127734378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36-4552-8D1D-98CDF770DBB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Foglio2!$B$2:$C$2</c:f>
              <c:strCache>
                <c:ptCount val="2"/>
                <c:pt idx="0">
                  <c:v>Ricercatori</c:v>
                </c:pt>
                <c:pt idx="1">
                  <c:v>Tecnologi</c:v>
                </c:pt>
              </c:strCache>
            </c:strRef>
          </c:cat>
          <c:val>
            <c:numRef>
              <c:f>Foglio2!$B$33:$C$33</c:f>
              <c:numCache>
                <c:formatCode>General</c:formatCode>
                <c:ptCount val="2"/>
                <c:pt idx="0">
                  <c:v>1057</c:v>
                </c:pt>
                <c:pt idx="1">
                  <c:v>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36-4552-8D1D-98CDF770D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 rtl="0">
            <a:defRPr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baseline="0"/>
              <a:t>Anagrafica Pavia/CSN5 </a:t>
            </a:r>
          </a:p>
          <a:p>
            <a:pPr>
              <a:defRPr/>
            </a:pPr>
            <a:r>
              <a:rPr lang="it-IT" baseline="0"/>
              <a:t>2017</a:t>
            </a:r>
            <a:endParaRPr lang="it-IT"/>
          </a:p>
        </c:rich>
      </c:tx>
      <c:layout>
        <c:manualLayout>
          <c:xMode val="edge"/>
          <c:yMode val="edge"/>
          <c:x val="0.53242366579177558"/>
          <c:y val="7.407407407407407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0.18650918635170693"/>
                  <c:y val="-3.240740740740759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8B4-4307-95BD-A0A99C3E6332}"/>
                </c:ext>
              </c:extLst>
            </c:dLbl>
            <c:dLbl>
              <c:idx val="1"/>
              <c:layout>
                <c:manualLayout>
                  <c:x val="-5.8115704286964096E-2"/>
                  <c:y val="-8.284776902887139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B4-4307-95BD-A0A99C3E633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Foglio2!$E$35:$F$35</c:f>
              <c:strCache>
                <c:ptCount val="2"/>
                <c:pt idx="0">
                  <c:v>CSN5</c:v>
                </c:pt>
                <c:pt idx="1">
                  <c:v>Pavia</c:v>
                </c:pt>
              </c:strCache>
            </c:strRef>
          </c:cat>
          <c:val>
            <c:numRef>
              <c:f>(Foglio2!$D$33;Foglio2!$D$25)</c:f>
              <c:numCache>
                <c:formatCode>General</c:formatCode>
                <c:ptCount val="2"/>
                <c:pt idx="0">
                  <c:v>1285</c:v>
                </c:pt>
                <c:pt idx="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B4-4307-95BD-A0A99C3E6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 rtl="0">
            <a:defRPr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baseline="0"/>
              <a:t>Anagrafica Pavia/CSN5 per </a:t>
            </a:r>
          </a:p>
          <a:p>
            <a:pPr>
              <a:defRPr/>
            </a:pPr>
            <a:r>
              <a:rPr lang="it-IT" baseline="0"/>
              <a:t>ricercatori e tecnologi 2017</a:t>
            </a:r>
            <a:endParaRPr lang="it-IT"/>
          </a:p>
        </c:rich>
      </c:tx>
      <c:layout>
        <c:manualLayout>
          <c:xMode val="edge"/>
          <c:yMode val="edge"/>
          <c:x val="0.39697922134733343"/>
          <c:y val="5.2484493907535713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005337568098104E-2"/>
          <c:y val="0.33967075465124491"/>
          <c:w val="0.64959019828403863"/>
          <c:h val="0.57264964113999295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8.4075519971768237E-2"/>
                  <c:y val="-1.6318026618354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DA-4695-A315-1627245D850A}"/>
                </c:ext>
              </c:extLst>
            </c:dLbl>
            <c:dLbl>
              <c:idx val="1"/>
              <c:layout>
                <c:manualLayout>
                  <c:x val="-4.1084937912172804E-2"/>
                  <c:y val="1.26792558009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A-4695-A315-1627245D850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Foglio2!$B$2:$C$2</c:f>
              <c:strCache>
                <c:ptCount val="2"/>
                <c:pt idx="0">
                  <c:v>Ricercatori</c:v>
                </c:pt>
                <c:pt idx="1">
                  <c:v>Tecnologi</c:v>
                </c:pt>
              </c:strCache>
            </c:strRef>
          </c:cat>
          <c:val>
            <c:numRef>
              <c:f>Foglio2!$B$35:$C$35</c:f>
              <c:numCache>
                <c:formatCode>0.0%</c:formatCode>
                <c:ptCount val="2"/>
                <c:pt idx="0">
                  <c:v>2.5543992431409701E-2</c:v>
                </c:pt>
                <c:pt idx="1">
                  <c:v>0.13157894736842121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DA-4695-A315-1627245D85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 rtl="0">
            <a:defRPr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dirty="0"/>
              <a:t>Finanziato Pavia/CSN5 - 2017</a:t>
            </a:r>
          </a:p>
        </c:rich>
      </c:tx>
      <c:layout>
        <c:manualLayout>
          <c:xMode val="edge"/>
          <c:yMode val="edge"/>
          <c:x val="0.5023348993148441"/>
          <c:y val="7.1524140000659667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036202870350885E-2"/>
          <c:y val="0.12395765917913701"/>
          <c:w val="0.81383494969924941"/>
          <c:h val="0.8760423408208629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79524192963231644"/>
          <c:y val="0.48263305537578111"/>
          <c:w val="0.1483833528887884"/>
          <c:h val="0.16743438320210088"/>
        </c:manualLayout>
      </c:layout>
      <c:overlay val="0"/>
      <c:txPr>
        <a:bodyPr/>
        <a:lstStyle/>
        <a:p>
          <a:pPr rtl="0">
            <a:defRPr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baseline="0"/>
              <a:t>Richieste Pavia/CSN5 - 2017</a:t>
            </a:r>
            <a:endParaRPr lang="it-IT"/>
          </a:p>
        </c:rich>
      </c:tx>
      <c:layout>
        <c:manualLayout>
          <c:xMode val="edge"/>
          <c:yMode val="edge"/>
          <c:x val="0.46342229748309882"/>
          <c:y val="0.1306323352113424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968099349656744E-2"/>
          <c:y val="0.24757789343741587"/>
          <c:w val="0.66992316838974664"/>
          <c:h val="0.6896806165502669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7722061730582046"/>
          <c:y val="0.51289789203476177"/>
          <c:w val="0.13916425168577445"/>
          <c:h val="0.16290912960204298"/>
        </c:manualLayout>
      </c:layout>
      <c:overlay val="0"/>
      <c:txPr>
        <a:bodyPr/>
        <a:lstStyle/>
        <a:p>
          <a:pPr rtl="0">
            <a:defRPr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5189" tIns="47595" rIns="95189" bIns="4759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5189" tIns="47595" rIns="95189" bIns="47595" rtlCol="0"/>
          <a:lstStyle>
            <a:lvl1pPr algn="r">
              <a:defRPr sz="1200"/>
            </a:lvl1pPr>
          </a:lstStyle>
          <a:p>
            <a:fld id="{6108FB02-D3A0-43B6-8F92-AC065E347400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89" tIns="47595" rIns="95189" bIns="47595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5189" tIns="47595" rIns="95189" bIns="47595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5189" tIns="47595" rIns="95189" bIns="4759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5189" tIns="47595" rIns="95189" bIns="47595" rtlCol="0" anchor="b"/>
          <a:lstStyle>
            <a:lvl1pPr algn="r">
              <a:defRPr sz="1200"/>
            </a:lvl1pPr>
          </a:lstStyle>
          <a:p>
            <a:fld id="{CCDE4E31-CB9B-4120-934A-799466B26A04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E4E31-CB9B-4120-934A-799466B26A0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2D217-4A99-4361-8C89-D153D1B618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arrotondato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0" name="Sottotito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arrotondato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arrotondato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Arrotonda singolo angolo rettangolo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315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4"/>
            <a:ext cx="404446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4"/>
            <a:ext cx="404446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2" y="1535113"/>
            <a:ext cx="4041531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2" y="2174875"/>
            <a:ext cx="4041531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9"/>
            <a:ext cx="60315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arrotondato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egnaposto titolo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5891830-6044-4982-8A8D-E4E398486D53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200758" y="249823"/>
            <a:ext cx="8743950" cy="338554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286607" y="6543676"/>
            <a:ext cx="6406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it-IT" sz="1000" b="1" u="none" dirty="0" smtClean="0">
                <a:solidFill>
                  <a:srgbClr val="FF6600"/>
                </a:solidFill>
                <a:latin typeface="Comic Sans MS" charset="0"/>
                <a:sym typeface="Wingdings" charset="0"/>
              </a:rPr>
              <a:t>Consiglio di Sezione, 13 luglio 2015</a:t>
            </a:r>
            <a:endParaRPr lang="it-IT" sz="1000" b="1" u="none" dirty="0" smtClean="0">
              <a:solidFill>
                <a:srgbClr val="FF6600"/>
              </a:solidFill>
              <a:latin typeface="Comic Sans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 u="none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smtClean="0"/>
              <a:t>5-6 giugno 2019</a:t>
            </a:r>
            <a:endParaRPr lang="en-GB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u="none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smtClean="0"/>
              <a:t>Consiglio di Sezione - A. Lanza</a:t>
            </a:r>
            <a:endParaRPr lang="en-GB"/>
          </a:p>
        </p:txBody>
      </p:sp>
      <p:sp>
        <p:nvSpPr>
          <p:cNvPr id="13317" name="Rectangle 70"/>
          <p:cNvSpPr>
            <a:spLocks noChangeArrowheads="1"/>
          </p:cNvSpPr>
          <p:nvPr/>
        </p:nvSpPr>
        <p:spPr bwMode="auto">
          <a:xfrm flipH="1">
            <a:off x="1488832" y="2726323"/>
            <a:ext cx="1847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1.xml"/><Relationship Id="rId7" Type="http://schemas.openxmlformats.org/officeDocument/2006/relationships/package" Target="../embeddings/Foglio_di_lavoro_di_Microsoft_Excel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chart" Target="../charts/char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chart" Target="../charts/char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112.xml"/><Relationship Id="rId3" Type="http://schemas.openxmlformats.org/officeDocument/2006/relationships/slide" Target="slide9.xml"/><Relationship Id="rId7" Type="http://schemas.openxmlformats.org/officeDocument/2006/relationships/slide" Target="slide39.xml"/><Relationship Id="rId12" Type="http://schemas.openxmlformats.org/officeDocument/2006/relationships/slide" Target="slide96.xml"/><Relationship Id="rId17" Type="http://schemas.openxmlformats.org/officeDocument/2006/relationships/slide" Target="slide27.xml"/><Relationship Id="rId2" Type="http://schemas.openxmlformats.org/officeDocument/2006/relationships/image" Target="../media/image2.jpeg"/><Relationship Id="rId16" Type="http://schemas.openxmlformats.org/officeDocument/2006/relationships/slide" Target="slide14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11" Type="http://schemas.openxmlformats.org/officeDocument/2006/relationships/slide" Target="slide67.xml"/><Relationship Id="rId5" Type="http://schemas.openxmlformats.org/officeDocument/2006/relationships/slide" Target="slide22.xml"/><Relationship Id="rId15" Type="http://schemas.openxmlformats.org/officeDocument/2006/relationships/slide" Target="slide136.xml"/><Relationship Id="rId10" Type="http://schemas.openxmlformats.org/officeDocument/2006/relationships/slide" Target="slide58.xml"/><Relationship Id="rId4" Type="http://schemas.openxmlformats.org/officeDocument/2006/relationships/slide" Target="slide16.xml"/><Relationship Id="rId9" Type="http://schemas.openxmlformats.org/officeDocument/2006/relationships/slide" Target="slide53.xml"/><Relationship Id="rId14" Type="http://schemas.openxmlformats.org/officeDocument/2006/relationships/slide" Target="slide1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6864" cy="2304256"/>
          </a:xfrm>
        </p:spPr>
        <p:txBody>
          <a:bodyPr>
            <a:normAutofit/>
          </a:bodyPr>
          <a:lstStyle/>
          <a:p>
            <a:pPr algn="ctr"/>
            <a:r>
              <a:rPr lang="en-US" sz="6600" dirty="0" err="1" smtClean="0"/>
              <a:t>Consuntivi</a:t>
            </a:r>
            <a:r>
              <a:rPr lang="en-US" sz="6600" dirty="0" smtClean="0"/>
              <a:t> 2018</a:t>
            </a:r>
            <a:br>
              <a:rPr lang="en-US" sz="6600" dirty="0" smtClean="0"/>
            </a:br>
            <a:r>
              <a:rPr lang="en-US" sz="6600" dirty="0" smtClean="0"/>
              <a:t>CSN5 - Pavia</a:t>
            </a:r>
            <a:endParaRPr lang="en-US" sz="6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83568" y="5013176"/>
            <a:ext cx="78488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/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Consiglio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di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Sezione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– 5 - 6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gugno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2019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Immagine 4" descr="consuntivo2018_3CaTS_DEF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5" name="Immagine 4" descr="20190605_MICE_consuntivo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4"/>
            <a:ext cx="9144000" cy="6857652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5" name="Immagine 4" descr="20190605_MICE_consuntivo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" y="0"/>
            <a:ext cx="91426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5" name="Immagine 4" descr="20190605_MICE_consuntivo_Pagina_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" y="0"/>
            <a:ext cx="9142618" cy="6858000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5" name="Immagine 4" descr="RedSoX_Consuntivo_2018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5" name="Immagine 4" descr="RedSoX_Consuntivo_2018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5" name="Immagine 4" descr="RedSoX_Consuntivo_2018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106</a:t>
            </a:fld>
            <a:endParaRPr lang="en-US"/>
          </a:p>
        </p:txBody>
      </p:sp>
      <p:pic>
        <p:nvPicPr>
          <p:cNvPr id="5" name="Immagine 4" descr="RedSoX_Consuntivo_2018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107</a:t>
            </a:fld>
            <a:endParaRPr lang="en-US"/>
          </a:p>
        </p:txBody>
      </p:sp>
      <p:pic>
        <p:nvPicPr>
          <p:cNvPr id="5" name="Immagine 4" descr="RedSoX_Consuntivo_2018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108</a:t>
            </a:fld>
            <a:endParaRPr lang="en-US"/>
          </a:p>
        </p:txBody>
      </p:sp>
      <p:pic>
        <p:nvPicPr>
          <p:cNvPr id="5" name="Immagine 4" descr="RedSoX_Consuntivo_2018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" y="261"/>
            <a:ext cx="9143305" cy="6857478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5" name="Immagine 4" descr="RedSoX_Consuntivo_2018_Pagina_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Immagine 4" descr="consuntivo2018_3CaTS_DEF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7"/>
            <a:ext cx="9144000" cy="6857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110</a:t>
            </a:fld>
            <a:endParaRPr lang="en-US"/>
          </a:p>
        </p:txBody>
      </p:sp>
      <p:pic>
        <p:nvPicPr>
          <p:cNvPr id="5" name="Immagine 4" descr="RedSoX_Consuntivo_2018_Pagina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111</a:t>
            </a:fld>
            <a:endParaRPr lang="en-US"/>
          </a:p>
        </p:txBody>
      </p:sp>
      <p:pic>
        <p:nvPicPr>
          <p:cNvPr id="5" name="Immagine 4" descr="RedSoX_Consuntivo_2018_Pagina_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112</a:t>
            </a:fld>
            <a:endParaRPr lang="en-US"/>
          </a:p>
        </p:txBody>
      </p:sp>
      <p:pic>
        <p:nvPicPr>
          <p:cNvPr id="5" name="Immagine 4" descr="XDET_consuntivi-2018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113</a:t>
            </a:fld>
            <a:endParaRPr lang="en-US"/>
          </a:p>
        </p:txBody>
      </p:sp>
      <p:pic>
        <p:nvPicPr>
          <p:cNvPr id="6" name="Immagine 5" descr="XDET_consuntivi-2018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32063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114</a:t>
            </a:fld>
            <a:endParaRPr lang="en-US"/>
          </a:p>
        </p:txBody>
      </p:sp>
      <p:pic>
        <p:nvPicPr>
          <p:cNvPr id="5" name="Immagine 4" descr="XDET_consuntivi-2018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32063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115</a:t>
            </a:fld>
            <a:endParaRPr lang="en-US"/>
          </a:p>
        </p:txBody>
      </p:sp>
      <p:pic>
        <p:nvPicPr>
          <p:cNvPr id="5" name="Immagine 4" descr="XDET_consuntivi-2018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32063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116</a:t>
            </a:fld>
            <a:endParaRPr lang="en-US"/>
          </a:p>
        </p:txBody>
      </p:sp>
      <p:pic>
        <p:nvPicPr>
          <p:cNvPr id="5" name="Immagine 4" descr="XDET_consuntivi-2018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32063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117</a:t>
            </a:fld>
            <a:endParaRPr lang="en-US"/>
          </a:p>
        </p:txBody>
      </p:sp>
      <p:pic>
        <p:nvPicPr>
          <p:cNvPr id="5" name="Immagine 4" descr="XDET_consuntivi-2018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32063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118</a:t>
            </a:fld>
            <a:endParaRPr lang="en-US"/>
          </a:p>
        </p:txBody>
      </p:sp>
      <p:pic>
        <p:nvPicPr>
          <p:cNvPr id="5" name="Immagine 4" descr="XDET_consuntivi-2018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32063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119</a:t>
            </a:fld>
            <a:endParaRPr lang="en-US"/>
          </a:p>
        </p:txBody>
      </p:sp>
      <p:pic>
        <p:nvPicPr>
          <p:cNvPr id="5" name="Immagine 4" descr="XDET_consuntivi-2018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320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Immagine 4" descr="consuntivo2018_3CaTS_DEF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" y="0"/>
            <a:ext cx="91435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120</a:t>
            </a:fld>
            <a:endParaRPr lang="en-US"/>
          </a:p>
        </p:txBody>
      </p:sp>
      <p:pic>
        <p:nvPicPr>
          <p:cNvPr id="5" name="Immagine 4" descr="XDET_consuntivi-2018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32063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121</a:t>
            </a:fld>
            <a:endParaRPr lang="en-US"/>
          </a:p>
        </p:txBody>
      </p:sp>
      <p:pic>
        <p:nvPicPr>
          <p:cNvPr id="5" name="Immagine 4" descr="XDET_consuntivi-2018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32063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122</a:t>
            </a:fld>
            <a:endParaRPr lang="en-US"/>
          </a:p>
        </p:txBody>
      </p:sp>
      <p:pic>
        <p:nvPicPr>
          <p:cNvPr id="5" name="Immagine 4" descr="XDET_consuntivi-2018_Pagina_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32063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123</a:t>
            </a:fld>
            <a:endParaRPr lang="en-US"/>
          </a:p>
        </p:txBody>
      </p:sp>
      <p:pic>
        <p:nvPicPr>
          <p:cNvPr id="5" name="Immagine 4" descr="consuntiviARCOFAST2019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124</a:t>
            </a:fld>
            <a:endParaRPr lang="en-US"/>
          </a:p>
        </p:txBody>
      </p:sp>
      <p:pic>
        <p:nvPicPr>
          <p:cNvPr id="5" name="Immagine 4" descr="consuntiviARCOFAST2019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1" y="0"/>
            <a:ext cx="91432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5" name="Immagine 4" descr="consuntiviARCOFAST2019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"/>
            <a:ext cx="9144000" cy="68572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126</a:t>
            </a:fld>
            <a:endParaRPr lang="en-US"/>
          </a:p>
        </p:txBody>
      </p:sp>
      <p:pic>
        <p:nvPicPr>
          <p:cNvPr id="5" name="Immagine 4" descr="consuntiviARCOFAST2019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4"/>
            <a:ext cx="9144000" cy="6855791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127</a:t>
            </a:fld>
            <a:endParaRPr lang="en-US"/>
          </a:p>
        </p:txBody>
      </p:sp>
      <p:pic>
        <p:nvPicPr>
          <p:cNvPr id="5" name="Immagine 4" descr="consuntiviARCOFAST2019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8"/>
            <a:ext cx="9144000" cy="6857163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5" name="Immagine 4" descr="consuntiviARCOFAST2019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9" y="0"/>
            <a:ext cx="91411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129</a:t>
            </a:fld>
            <a:endParaRPr lang="en-US"/>
          </a:p>
        </p:txBody>
      </p:sp>
      <p:pic>
        <p:nvPicPr>
          <p:cNvPr id="5" name="Immagine 4" descr="consuntiviARCOFAST2019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Immagine 4" descr="consuntivo2018_3CaTS_DEF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"/>
            <a:ext cx="9144000" cy="6857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130</a:t>
            </a:fld>
            <a:endParaRPr lang="en-US"/>
          </a:p>
        </p:txBody>
      </p:sp>
      <p:pic>
        <p:nvPicPr>
          <p:cNvPr id="5" name="Immagine 4" descr="consuntiviARCOFAST2019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131</a:t>
            </a:fld>
            <a:endParaRPr lang="en-US"/>
          </a:p>
        </p:txBody>
      </p:sp>
      <p:pic>
        <p:nvPicPr>
          <p:cNvPr id="5" name="Immagine 4" descr="consuntiviARCOFAST2019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132</a:t>
            </a:fld>
            <a:endParaRPr lang="en-US"/>
          </a:p>
        </p:txBody>
      </p:sp>
      <p:pic>
        <p:nvPicPr>
          <p:cNvPr id="5" name="Immagine 4" descr="consuntiviARCOFAST2019_Pagina_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133</a:t>
            </a:fld>
            <a:endParaRPr lang="en-US"/>
          </a:p>
        </p:txBody>
      </p:sp>
      <p:pic>
        <p:nvPicPr>
          <p:cNvPr id="5" name="Immagine 4" descr="consuntiviARCOFAST2019_Pagina_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7"/>
            <a:ext cx="9144000" cy="6856425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5" name="Immagine 4" descr="consuntiviARCOFAST2019_Pagina_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" y="0"/>
            <a:ext cx="91436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135</a:t>
            </a:fld>
            <a:endParaRPr lang="en-US"/>
          </a:p>
        </p:txBody>
      </p:sp>
      <p:pic>
        <p:nvPicPr>
          <p:cNvPr id="5" name="Immagine 4" descr="consuntiviARCOFAST2019_Pagina_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5" name="Immagine 4" descr="CdS-INFN-PV_2019-Bs-SPES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137</a:t>
            </a:fld>
            <a:endParaRPr lang="en-US"/>
          </a:p>
        </p:txBody>
      </p:sp>
      <p:pic>
        <p:nvPicPr>
          <p:cNvPr id="5" name="Immagine 4" descr="CdS-INFN-PV_2019-Bs-SPES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138</a:t>
            </a:fld>
            <a:endParaRPr lang="en-US"/>
          </a:p>
        </p:txBody>
      </p:sp>
      <p:pic>
        <p:nvPicPr>
          <p:cNvPr id="5" name="Immagine 4" descr="CdS-INFN-PV_2019-Bs-SPES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139</a:t>
            </a:fld>
            <a:endParaRPr lang="en-US"/>
          </a:p>
        </p:txBody>
      </p:sp>
      <p:pic>
        <p:nvPicPr>
          <p:cNvPr id="5" name="Immagine 4" descr="CdS-INFN-PV_2019-Bs-SPES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8244408" y="6381328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Immagine 4" descr="consuntivo2018_3CaTS_DEF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140</a:t>
            </a:fld>
            <a:endParaRPr lang="en-US"/>
          </a:p>
        </p:txBody>
      </p:sp>
      <p:pic>
        <p:nvPicPr>
          <p:cNvPr id="5" name="Immagine 4" descr="XPR_status_-_10-05-2019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141</a:t>
            </a:fld>
            <a:endParaRPr lang="en-US"/>
          </a:p>
        </p:txBody>
      </p:sp>
      <p:pic>
        <p:nvPicPr>
          <p:cNvPr id="5" name="Immagine 4" descr="SIS_-_Edilizia_XPR_status_6_Dec_2017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23528" y="980728"/>
            <a:ext cx="2372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al dicembre 2017</a:t>
            </a:r>
            <a:endParaRPr lang="it-IT" sz="2400" b="1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142</a:t>
            </a:fld>
            <a:endParaRPr lang="en-US"/>
          </a:p>
        </p:txBody>
      </p:sp>
      <p:pic>
        <p:nvPicPr>
          <p:cNvPr id="5" name="Immagine 4" descr="XPR_status_-_10-05-2019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143</a:t>
            </a:fld>
            <a:endParaRPr lang="en-US"/>
          </a:p>
        </p:txBody>
      </p:sp>
      <p:pic>
        <p:nvPicPr>
          <p:cNvPr id="5" name="Immagine 4" descr="XPR_status_-_10-05-2019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144</a:t>
            </a:fld>
            <a:endParaRPr lang="en-US"/>
          </a:p>
        </p:txBody>
      </p:sp>
      <p:pic>
        <p:nvPicPr>
          <p:cNvPr id="5" name="Immagine 4" descr="XPR_status_-_10-05-2019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145</a:t>
            </a:fld>
            <a:endParaRPr lang="en-US"/>
          </a:p>
        </p:txBody>
      </p:sp>
      <p:pic>
        <p:nvPicPr>
          <p:cNvPr id="5" name="Immagine 4" descr="XPR_status_-_10-05-2019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146</a:t>
            </a:fld>
            <a:endParaRPr lang="en-US"/>
          </a:p>
        </p:txBody>
      </p:sp>
      <p:pic>
        <p:nvPicPr>
          <p:cNvPr id="5" name="Immagine 4" descr="XPR_status_-_10-05-2019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147</a:t>
            </a:fld>
            <a:endParaRPr lang="en-US"/>
          </a:p>
        </p:txBody>
      </p:sp>
      <p:pic>
        <p:nvPicPr>
          <p:cNvPr id="5" name="Immagine 4" descr="XPR_status_-_10-05-2019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148</a:t>
            </a:fld>
            <a:endParaRPr lang="en-US"/>
          </a:p>
        </p:txBody>
      </p:sp>
      <p:pic>
        <p:nvPicPr>
          <p:cNvPr id="5" name="Immagine 4" descr="XPR_status_-_10-05-2019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149</a:t>
            </a:fld>
            <a:endParaRPr lang="en-US"/>
          </a:p>
        </p:txBody>
      </p:sp>
      <p:pic>
        <p:nvPicPr>
          <p:cNvPr id="5" name="Immagine 4" descr="XPR_status_-_10-05-2019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Immagine 4" descr="consuntivo2018_3CaTS_DEF_Pagina_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150</a:t>
            </a:fld>
            <a:endParaRPr lang="en-US"/>
          </a:p>
        </p:txBody>
      </p:sp>
      <p:pic>
        <p:nvPicPr>
          <p:cNvPr id="5" name="Immagine 4" descr="XPR_status_-_10-05-2019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151</a:t>
            </a:fld>
            <a:endParaRPr lang="en-US" dirty="0"/>
          </a:p>
        </p:txBody>
      </p:sp>
      <p:pic>
        <p:nvPicPr>
          <p:cNvPr id="5" name="Immagine 4" descr="IMG-20190519-WA0001.jpg"/>
          <p:cNvPicPr>
            <a:picLocks noChangeAspect="1"/>
          </p:cNvPicPr>
          <p:nvPr/>
        </p:nvPicPr>
        <p:blipFill>
          <a:blip r:embed="rId2" cstate="print"/>
          <a:srcRect b="47274"/>
          <a:stretch>
            <a:fillRect/>
          </a:stretch>
        </p:blipFill>
        <p:spPr>
          <a:xfrm>
            <a:off x="323528" y="116632"/>
            <a:ext cx="4457700" cy="3131864"/>
          </a:xfrm>
          <a:prstGeom prst="rect">
            <a:avLst/>
          </a:prstGeom>
        </p:spPr>
      </p:pic>
      <p:pic>
        <p:nvPicPr>
          <p:cNvPr id="6" name="Immagine 5" descr="IMG-20190519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284984"/>
            <a:ext cx="4114800" cy="308095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004048" y="548680"/>
            <a:ext cx="388843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Elephant" pitchFamily="18" charset="0"/>
              </a:rPr>
              <a:t>… e finalmente:</a:t>
            </a:r>
          </a:p>
          <a:p>
            <a:endParaRPr lang="it-IT" sz="3200" dirty="0" smtClean="0">
              <a:latin typeface="Elephant" pitchFamily="18" charset="0"/>
            </a:endParaRPr>
          </a:p>
          <a:p>
            <a:r>
              <a:rPr lang="it-IT" sz="2000" dirty="0" smtClean="0">
                <a:latin typeface="Elephant" pitchFamily="18" charset="0"/>
              </a:rPr>
              <a:t>il 19 maggio 2019 il primo fascio di protoni è stato inviato  in sala sperimentale, dopo un lavoro durato quasi 5 anni.</a:t>
            </a:r>
          </a:p>
          <a:p>
            <a:r>
              <a:rPr lang="it-IT" sz="2000" dirty="0" smtClean="0">
                <a:latin typeface="Elephant" pitchFamily="18" charset="0"/>
              </a:rPr>
              <a:t>Il ringraziamento per questo successo va, oltre che al personale CNAO e ai colleghi di LNF che ancora oggi contribuiscono alle attività, a chi in Sezione ha reso possibile questo obbiettivo, in primis l’Amministrazione e l’Officina Meccanica.</a:t>
            </a:r>
            <a:endParaRPr lang="it-IT" sz="2000" dirty="0">
              <a:latin typeface="Elephant" pitchFamily="18" charset="0"/>
            </a:endParaRPr>
          </a:p>
        </p:txBody>
      </p:sp>
      <p:sp>
        <p:nvSpPr>
          <p:cNvPr id="8" name="Freccia in su 7">
            <a:hlinkClick r:id="rId4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Immagine 4" descr="ASAP_consuntivi-2018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29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Immagine 4" descr="ASAP_consuntivi-2018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29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Immagine 4" descr="ASAP_consuntivi-2018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Immagine 4" descr="ASAP_consuntivi-2018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Autofit/>
          </a:bodyPr>
          <a:lstStyle/>
          <a:p>
            <a:r>
              <a:rPr lang="en-US" b="1" dirty="0" smtClean="0"/>
              <a:t>La CSN5 in </a:t>
            </a:r>
            <a:r>
              <a:rPr lang="en-US" b="1" dirty="0" err="1" smtClean="0"/>
              <a:t>numeri</a:t>
            </a:r>
            <a:r>
              <a:rPr lang="en-US" b="1" dirty="0" smtClean="0"/>
              <a:t> - 2018</a:t>
            </a:r>
            <a:endParaRPr lang="en-US" b="1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5-6 giugno 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486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0" y="836713"/>
            <a:ext cx="5480050" cy="257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868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00" y="3456000"/>
            <a:ext cx="5513700" cy="28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869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9125" y="3456000"/>
            <a:ext cx="3444875" cy="285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CasellaDiTesto 14"/>
          <p:cNvSpPr txBox="1"/>
          <p:nvPr/>
        </p:nvSpPr>
        <p:spPr>
          <a:xfrm>
            <a:off x="5940152" y="1700808"/>
            <a:ext cx="30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Totale richiesti = 97</a:t>
            </a:r>
          </a:p>
          <a:p>
            <a:r>
              <a:rPr lang="it-IT" sz="2000" dirty="0" smtClean="0"/>
              <a:t>Totale finanziati = 92 (di cui 16 sotto Dotazioni)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Immagine 4" descr="ASAP_consuntivi-2018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294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Immagine 5" descr="ASAP_consuntivi-2018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29488"/>
          </a:xfrm>
          <a:prstGeom prst="rect">
            <a:avLst/>
          </a:prstGeom>
        </p:spPr>
      </p:pic>
      <p:sp>
        <p:nvSpPr>
          <p:cNvPr id="7" name="Freccia in su 6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Immagine 4" descr="ConsSez-Consuntivi-Giugno2019-Silva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Immagine 4" descr="ConsSez-Consuntivi-Giugno2019-Silva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Immagine 4" descr="ConsSez-Consuntivi-Giugno2019-Silva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Immagine 4" descr="ConsSez-Consuntivi-Giugno2019-Silva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Immagine 4" descr="ConsSez-Consuntivi-Giugno2019-Silva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Immagine 4" descr="ConsSez-Consuntivi-Giugno2019-Silva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Immagine 4" descr="ConsSez-Consuntivi-Giugno2019-Silva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Immagine 4" descr="ConsSez-Consuntivi-Giugno2019-Silva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5-6 giugno 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179388" y="0"/>
            <a:ext cx="8964612" cy="83661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b="1" dirty="0" err="1" smtClean="0"/>
              <a:t>Finanziamento</a:t>
            </a:r>
            <a:r>
              <a:rPr lang="en-US" b="1" dirty="0" smtClean="0"/>
              <a:t> CSN5 – 2018</a:t>
            </a:r>
            <a:endParaRPr lang="en-US" b="1" dirty="0"/>
          </a:p>
        </p:txBody>
      </p:sp>
      <p:graphicFrame>
        <p:nvGraphicFramePr>
          <p:cNvPr id="12" name="Grafico 11"/>
          <p:cNvGraphicFramePr/>
          <p:nvPr/>
        </p:nvGraphicFramePr>
        <p:xfrm>
          <a:off x="0" y="2996952"/>
          <a:ext cx="468052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afico 12"/>
          <p:cNvGraphicFramePr/>
          <p:nvPr/>
        </p:nvGraphicFramePr>
        <p:xfrm>
          <a:off x="4859016" y="2924944"/>
          <a:ext cx="428498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3849" name="Object 9"/>
          <p:cNvGraphicFramePr>
            <a:graphicFrameLocks noChangeAspect="1"/>
          </p:cNvGraphicFramePr>
          <p:nvPr/>
        </p:nvGraphicFramePr>
        <p:xfrm>
          <a:off x="1259632" y="836712"/>
          <a:ext cx="6829425" cy="218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0" name="Foglio di lavoro" r:id="rId7" imgW="6829371" imgH="2181122" progId="Excel.Sheet.12">
                  <p:embed/>
                </p:oleObj>
              </mc:Choice>
              <mc:Fallback>
                <p:oleObj name="Foglio di lavoro" r:id="rId7" imgW="6829371" imgH="2181122" progId="Excel.Sheet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836712"/>
                        <a:ext cx="6829425" cy="218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50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000" y="3096000"/>
            <a:ext cx="4899780" cy="322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51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12000" y="3132000"/>
            <a:ext cx="3924213" cy="312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Immagine 4" descr="ConsSez-Consuntivi-Giugno2019-Silva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Immagine 4" descr="ConsSez-Consuntivi-Giugno2019-Silva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Immagine 4" descr="ConsSez-Consuntivi-Giugno2019-Silva_Pagina_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Immagine 4" descr="Consuntivo CHNet_TANDEM 2018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6808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Immagine 4" descr="Consuntivo CHNet_TANDEM 2018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6765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Immagine 4" descr="Consuntivo CHNet_TANDEM 2018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6608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Immagine 4" descr="Consuntivo CHNet_TANDEM 2018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6461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Immagine 4" descr="Consuntivo CHNet_TANDEM 2018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6616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Immagine 4" descr="Consuntivo CHNet_TANDEM 2018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66086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Immagine 4" descr="DEMETRA_consuntivo_2018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76064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Distribuzione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anagrafica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nel</a:t>
            </a:r>
            <a:r>
              <a:rPr lang="en-US" sz="3200" b="1" dirty="0" smtClean="0"/>
              <a:t> 2018 - </a:t>
            </a:r>
            <a:r>
              <a:rPr lang="en-US" sz="3200" b="1" dirty="0" err="1" smtClean="0"/>
              <a:t>nazionale</a:t>
            </a:r>
            <a:endParaRPr lang="en-US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5-6 giugno 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251520" y="836717"/>
            <a:ext cx="8682037" cy="2539204"/>
            <a:chOff x="251520" y="836717"/>
            <a:chExt cx="8682037" cy="2539204"/>
          </a:xfrm>
        </p:grpSpPr>
        <p:pic>
          <p:nvPicPr>
            <p:cNvPr id="220161" name="Picture 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836717"/>
              <a:ext cx="8682037" cy="2539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1" name="Connettore 2 10"/>
            <p:cNvCxnSpPr/>
            <p:nvPr/>
          </p:nvCxnSpPr>
          <p:spPr>
            <a:xfrm>
              <a:off x="5796136" y="1268760"/>
              <a:ext cx="432048" cy="72008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251520" y="3501013"/>
            <a:ext cx="8682037" cy="2711431"/>
            <a:chOff x="251520" y="3501013"/>
            <a:chExt cx="8682037" cy="2711431"/>
          </a:xfrm>
        </p:grpSpPr>
        <p:pic>
          <p:nvPicPr>
            <p:cNvPr id="220162" name="Picture 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3501013"/>
              <a:ext cx="8682037" cy="271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Connettore 2 15"/>
            <p:cNvCxnSpPr/>
            <p:nvPr/>
          </p:nvCxnSpPr>
          <p:spPr>
            <a:xfrm>
              <a:off x="5796136" y="4293096"/>
              <a:ext cx="288032" cy="9361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Immagine 4" descr="DEMETRA_consuntivo_2018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Immagine 4" descr="DEMETRA_consuntivo_2018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Immagine 4" descr="DEMETRA_consuntivo_2018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Immagine 4" descr="DEMETRA_consuntivo_2018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Immagine 4" descr="DEMETRA_consuntivo_2018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Immagine 4" descr="DEMETRA_consuntivo_2018_Pagina_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Immagine 4" descr="ConsuntivoETHICS2018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Immagine 4" descr="ConsuntivoETHICS2018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Immagine 4" descr="ConsuntivoETHICS2018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Immagine 5" descr="ConsuntivoETHICS2018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76064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Distribuzione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anagrafica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nel</a:t>
            </a:r>
            <a:r>
              <a:rPr lang="en-US" sz="3200" b="1" dirty="0" smtClean="0"/>
              <a:t> 2018 - </a:t>
            </a:r>
            <a:r>
              <a:rPr lang="en-US" sz="3200" b="1" dirty="0" err="1" smtClean="0"/>
              <a:t>nazionale</a:t>
            </a:r>
            <a:endParaRPr lang="en-US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5-6 giugno 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5" name="Grafico 14"/>
          <p:cNvGraphicFramePr/>
          <p:nvPr/>
        </p:nvGraphicFramePr>
        <p:xfrm>
          <a:off x="4427984" y="3645024"/>
          <a:ext cx="453650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45024"/>
            <a:ext cx="4390111" cy="262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uppo 15"/>
          <p:cNvGrpSpPr/>
          <p:nvPr/>
        </p:nvGrpSpPr>
        <p:grpSpPr>
          <a:xfrm>
            <a:off x="251520" y="836724"/>
            <a:ext cx="8686800" cy="2761727"/>
            <a:chOff x="251520" y="836724"/>
            <a:chExt cx="8686800" cy="2761727"/>
          </a:xfrm>
        </p:grpSpPr>
        <p:pic>
          <p:nvPicPr>
            <p:cNvPr id="219137" name="Picture 1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836724"/>
              <a:ext cx="8686800" cy="2761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4" name="Connettore 2 13"/>
            <p:cNvCxnSpPr/>
            <p:nvPr/>
          </p:nvCxnSpPr>
          <p:spPr>
            <a:xfrm>
              <a:off x="5436096" y="1268760"/>
              <a:ext cx="288032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Immagine 4" descr="ConsuntivoETHICS2018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Immagine 4" descr="ConsuntivoETHICS2018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Immagine 4" descr="ConsuntivoETHICS2018_Pagina_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8748464" y="6237312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Immagine 4" descr="INFN_FinFET16_Consuntivo_2018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Immagine 4" descr="INFN_FinFET16_Consuntivo_2018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Immagine 4" descr="INFN_FinFET16_Consuntivo_2018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Immagine 4" descr="INFN_FinFET16_Consuntivo_2018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Immagine 4" descr="INFN_FinFET16_Consuntivo_2018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Immagine 4" descr="Mariani_Consuntivo_Hadromag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Immagine 4" descr="Mariani_Consuntivo_Hadromag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4" y="0"/>
            <a:ext cx="91393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634082"/>
          </a:xfrm>
        </p:spPr>
        <p:txBody>
          <a:bodyPr>
            <a:noAutofit/>
          </a:bodyPr>
          <a:lstStyle/>
          <a:p>
            <a:r>
              <a:rPr lang="en-US" sz="2800" b="1" dirty="0" err="1" smtClean="0"/>
              <a:t>Distribuzione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componenti</a:t>
            </a:r>
            <a:r>
              <a:rPr lang="en-US" sz="2800" b="1" dirty="0" smtClean="0"/>
              <a:t> CSN5 Pavia - 2018</a:t>
            </a:r>
            <a:endParaRPr lang="en-US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5-6 giugno 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3" name="Grafico 12"/>
          <p:cNvGraphicFramePr/>
          <p:nvPr/>
        </p:nvGraphicFramePr>
        <p:xfrm>
          <a:off x="4823520" y="908720"/>
          <a:ext cx="432048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ico 13"/>
          <p:cNvGraphicFramePr/>
          <p:nvPr/>
        </p:nvGraphicFramePr>
        <p:xfrm>
          <a:off x="4842570" y="3573016"/>
          <a:ext cx="430143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81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836712"/>
            <a:ext cx="4608513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8114" name="Picture 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501008"/>
            <a:ext cx="4591050" cy="275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Immagine 4" descr="Mariani_Consuntivo_Hadromag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Immagine 4" descr="Mariani_Consuntivo_Hadromag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4" y="0"/>
            <a:ext cx="91393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Immagine 4" descr="Mariani_Consuntivo_Hadromag_Pagina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4" y="0"/>
            <a:ext cx="91393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" name="Immagine 4" descr="Mariani_Consuntivo_Hadromag_Pagina_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4" y="0"/>
            <a:ext cx="91393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Immagine 4" descr="Mariani_Consuntivo_Hadromag_Pagina_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4" y="0"/>
            <a:ext cx="91393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5" name="Immagine 4" descr="Mariani_Consuntivo_Hadromag_Pagina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4" y="0"/>
            <a:ext cx="91393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5" name="Immagine 4" descr="Mariani_Consuntivo_Hadromag_Pagina_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4" y="0"/>
            <a:ext cx="9139391" cy="6858000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" name="Immagine 4" descr="ConsuntivoFlukaPV2018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" name="Immagine 4" descr="ConsuntivoFlukaPV2018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5" name="Immagine 4" descr="ConsuntivoFlukaPV2018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634082"/>
          </a:xfrm>
        </p:spPr>
        <p:txBody>
          <a:bodyPr>
            <a:noAutofit/>
          </a:bodyPr>
          <a:lstStyle/>
          <a:p>
            <a:r>
              <a:rPr lang="en-US" sz="2800" b="1" dirty="0" err="1" smtClean="0"/>
              <a:t>Distribuzione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finanziamenti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nel</a:t>
            </a:r>
            <a:r>
              <a:rPr lang="en-US" sz="2800" b="1" dirty="0" smtClean="0"/>
              <a:t> 2018 - Pavia</a:t>
            </a:r>
            <a:endParaRPr lang="en-US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5-6 giugno 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2" name="Grafico 21"/>
          <p:cNvGraphicFramePr/>
          <p:nvPr/>
        </p:nvGraphicFramePr>
        <p:xfrm>
          <a:off x="2771800" y="4121696"/>
          <a:ext cx="576064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Grafico 22"/>
          <p:cNvGraphicFramePr/>
          <p:nvPr/>
        </p:nvGraphicFramePr>
        <p:xfrm>
          <a:off x="-324544" y="2132856"/>
          <a:ext cx="5364088" cy="28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20688"/>
            <a:ext cx="85344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095" name="Picture 7"/>
          <p:cNvPicPr>
            <a:picLocks noChangeAspect="1" noChangeArrowheads="1"/>
          </p:cNvPicPr>
          <p:nvPr/>
        </p:nvPicPr>
        <p:blipFill>
          <a:blip r:embed="rId6" cstate="print"/>
          <a:srcRect l="17175" r="11859"/>
          <a:stretch>
            <a:fillRect/>
          </a:stretch>
        </p:blipFill>
        <p:spPr bwMode="auto">
          <a:xfrm>
            <a:off x="4536000" y="2636914"/>
            <a:ext cx="4560611" cy="2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094" name="Picture 6"/>
          <p:cNvPicPr>
            <a:picLocks noChangeAspect="1" noChangeArrowheads="1"/>
          </p:cNvPicPr>
          <p:nvPr/>
        </p:nvPicPr>
        <p:blipFill>
          <a:blip r:embed="rId7" cstate="print"/>
          <a:srcRect l="4261" r="5479"/>
          <a:stretch>
            <a:fillRect/>
          </a:stretch>
        </p:blipFill>
        <p:spPr bwMode="auto">
          <a:xfrm>
            <a:off x="179513" y="2564906"/>
            <a:ext cx="4109987" cy="286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5" name="Immagine 4" descr="ConsuntivoFlukaPV2018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5" name="Immagine 4" descr="ConsuntivoFlukaPV2018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5" name="Immagine 4" descr="ConsuntivoFlukaPV2018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5" name="Immagine 4" descr="ConsuntivoFlukaPV2018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5" name="Immagine 4" descr="ConsuntivoFlukaPV2018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Immagine 4" descr="ConsuntivoFlukaPV2018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5" name="Immagine 4" descr="ConsuntivoFlukaPV2018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5" name="Immagine 4" descr="ConsuntivoFlukaPV2018_Pagina_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5" name="Immagine 4" descr="ConsuntivoFlukaPV2018_Pagina_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6928"/>
            <a:ext cx="9144000" cy="5144144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5" name="Immagine 4" descr="ConsuntivoFlukaPV2018_Pagina_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5-6 giugno 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Consiglio di Sezione - A. Lanza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US" b="1" dirty="0" err="1" smtClean="0"/>
              <a:t>Consuntivi</a:t>
            </a:r>
            <a:r>
              <a:rPr lang="en-US" b="1" dirty="0" smtClean="0"/>
              <a:t> 2018 – </a:t>
            </a:r>
            <a:r>
              <a:rPr lang="en-US" b="1" dirty="0" err="1" smtClean="0"/>
              <a:t>Gruppo</a:t>
            </a:r>
            <a:r>
              <a:rPr lang="en-US" b="1" dirty="0" smtClean="0"/>
              <a:t> V</a:t>
            </a:r>
            <a:endParaRPr lang="en-US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67544" y="836712"/>
            <a:ext cx="8496944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 smtClean="0"/>
              <a:t>Esperimenti</a:t>
            </a:r>
            <a:r>
              <a:rPr lang="en-US" b="1" dirty="0" smtClean="0"/>
              <a:t> in </a:t>
            </a:r>
            <a:r>
              <a:rPr lang="en-US" b="1" dirty="0" err="1" smtClean="0"/>
              <a:t>sezione</a:t>
            </a:r>
            <a:r>
              <a:rPr lang="en-US" b="1" dirty="0" smtClean="0"/>
              <a:t> (*</a:t>
            </a:r>
            <a:r>
              <a:rPr lang="en-US" b="1" dirty="0" err="1" smtClean="0"/>
              <a:t>responsabile</a:t>
            </a:r>
            <a:r>
              <a:rPr lang="en-US" b="1" dirty="0" smtClean="0"/>
              <a:t> </a:t>
            </a:r>
            <a:r>
              <a:rPr lang="en-US" b="1" dirty="0" err="1" smtClean="0"/>
              <a:t>nazionale</a:t>
            </a:r>
            <a:r>
              <a:rPr lang="en-US" b="1" dirty="0" smtClean="0"/>
              <a:t>):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3" action="ppaction://hlinksldjump"/>
              </a:rPr>
              <a:t>3CATS – N. </a:t>
            </a:r>
            <a:r>
              <a:rPr lang="en-US" sz="1400" dirty="0" err="1" smtClean="0">
                <a:hlinkClick r:id="rId3" action="ppaction://hlinksldjump"/>
              </a:rPr>
              <a:t>Protti</a:t>
            </a:r>
            <a:r>
              <a:rPr lang="en-US" sz="1400" dirty="0" smtClean="0">
                <a:hlinkClick r:id="rId3" action="ppaction://hlinksldjump"/>
              </a:rPr>
              <a:t>* 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hlinkClick r:id="rId3" action="ppaction://hlinksldjump"/>
              </a:rPr>
              <a:t> </a:t>
            </a:r>
            <a:r>
              <a:rPr lang="en-US" sz="1400" dirty="0" smtClean="0">
                <a:hlinkClick r:id="rId4" action="ppaction://hlinksldjump"/>
              </a:rPr>
              <a:t>ASAP – L. Ratti 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5" action="ppaction://hlinksldjump"/>
              </a:rPr>
              <a:t>BEAT_PRO – S. </a:t>
            </a:r>
            <a:r>
              <a:rPr lang="en-US" sz="1400" dirty="0" err="1" smtClean="0">
                <a:hlinkClick r:id="rId5" action="ppaction://hlinksldjump"/>
              </a:rPr>
              <a:t>Altieri</a:t>
            </a:r>
            <a:r>
              <a:rPr lang="en-US" sz="1400" dirty="0" smtClean="0">
                <a:hlinkClick r:id="rId5" action="ppaction://hlinksldjump"/>
              </a:rPr>
              <a:t>, S. Bortolussi*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6" action="ppaction://hlinksldjump"/>
              </a:rPr>
              <a:t>CHNET_TANDEM – D. </a:t>
            </a:r>
            <a:r>
              <a:rPr lang="en-US" sz="1400" dirty="0" err="1" smtClean="0">
                <a:hlinkClick r:id="rId6" action="ppaction://hlinksldjump"/>
              </a:rPr>
              <a:t>Alloni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7" action="ppaction://hlinksldjump"/>
              </a:rPr>
              <a:t>DEMETRA – A. </a:t>
            </a:r>
            <a:r>
              <a:rPr lang="en-US" sz="1400" dirty="0" err="1" smtClean="0">
                <a:hlinkClick r:id="rId7" action="ppaction://hlinksldjump"/>
              </a:rPr>
              <a:t>Locatelli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hlinkClick r:id="" action="ppaction://noaction"/>
              </a:rPr>
              <a:t> </a:t>
            </a:r>
            <a:r>
              <a:rPr lang="en-US" sz="1400" dirty="0" smtClean="0">
                <a:hlinkClick r:id="rId8" action="ppaction://hlinksldjump"/>
              </a:rPr>
              <a:t>ETHICS – F. </a:t>
            </a:r>
            <a:r>
              <a:rPr lang="en-US" sz="1400" dirty="0" err="1" smtClean="0">
                <a:hlinkClick r:id="rId8" action="ppaction://hlinksldjump"/>
              </a:rPr>
              <a:t>Ballarini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9" action="ppaction://hlinksldjump"/>
              </a:rPr>
              <a:t>FINFET16V2 – P. Malcovati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0" action="ppaction://hlinksldjump"/>
              </a:rPr>
              <a:t>HADROMAG – M. </a:t>
            </a:r>
            <a:r>
              <a:rPr lang="en-US" sz="1400" dirty="0" err="1" smtClean="0">
                <a:hlinkClick r:id="rId10" action="ppaction://hlinksldjump"/>
              </a:rPr>
              <a:t>Mariani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hlinkClick r:id="" action="ppaction://noaction"/>
              </a:rPr>
              <a:t> </a:t>
            </a:r>
            <a:r>
              <a:rPr lang="en-US" sz="1400" dirty="0" smtClean="0">
                <a:hlinkClick r:id="rId11" action="ppaction://hlinksldjump"/>
              </a:rPr>
              <a:t>MC-INFN – A. Fontana (</a:t>
            </a:r>
            <a:r>
              <a:rPr lang="en-US" sz="1400" dirty="0" err="1" smtClean="0">
                <a:hlinkClick r:id="rId11" action="ppaction://hlinksldjump"/>
              </a:rPr>
              <a:t>Fluka</a:t>
            </a:r>
            <a:r>
              <a:rPr lang="en-US" sz="1400" dirty="0" smtClean="0">
                <a:hlinkClick r:id="rId11" action="ppaction://hlinksldjump"/>
              </a:rPr>
              <a:t>), </a:t>
            </a:r>
            <a:r>
              <a:rPr lang="en-US" sz="1400" dirty="0" smtClean="0">
                <a:hlinkClick r:id="" action="ppaction://noaction"/>
              </a:rPr>
              <a:t>A. Rimoldi (Geant4)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2" action="ppaction://hlinksldjump"/>
              </a:rPr>
              <a:t>MICE_2020 – A. </a:t>
            </a:r>
            <a:r>
              <a:rPr lang="en-US" sz="1400" dirty="0" err="1" smtClean="0">
                <a:hlinkClick r:id="rId12" action="ppaction://hlinksldjump"/>
              </a:rPr>
              <a:t>Debari</a:t>
            </a:r>
            <a:r>
              <a:rPr lang="en-US" sz="1400" dirty="0" smtClean="0">
                <a:hlinkClick r:id="rId12" action="ppaction://hlinksldjump"/>
              </a:rPr>
              <a:t> (</a:t>
            </a:r>
            <a:r>
              <a:rPr lang="en-US" sz="1400" dirty="0" err="1" smtClean="0">
                <a:hlinkClick r:id="rId12" action="ppaction://hlinksldjump"/>
              </a:rPr>
              <a:t>su</a:t>
            </a:r>
            <a:r>
              <a:rPr lang="en-US" sz="1400" dirty="0" smtClean="0">
                <a:hlinkClick r:id="rId12" action="ppaction://hlinksldjump"/>
              </a:rPr>
              <a:t> Dot 5)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" action="ppaction://noaction"/>
              </a:rPr>
              <a:t>REDSOX2 – P. Malcovati 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3" action="ppaction://hlinksldjump"/>
              </a:rPr>
              <a:t>XDET – M. </a:t>
            </a:r>
            <a:r>
              <a:rPr lang="en-US" sz="1400" dirty="0" err="1" smtClean="0">
                <a:hlinkClick r:id="rId13" action="ppaction://hlinksldjump"/>
              </a:rPr>
              <a:t>Manghisoni</a:t>
            </a:r>
            <a:r>
              <a:rPr lang="en-US" sz="1400" dirty="0" smtClean="0">
                <a:hlinkClick r:id="rId13" action="ppaction://hlinksldjump"/>
              </a:rPr>
              <a:t>, L. Ratti*</a:t>
            </a:r>
            <a:endParaRPr lang="en-US" sz="1400" dirty="0" smtClean="0"/>
          </a:p>
          <a:p>
            <a:pPr lvl="1"/>
            <a:endParaRPr lang="en-US" sz="1000" dirty="0" smtClean="0"/>
          </a:p>
          <a:p>
            <a:r>
              <a:rPr lang="en-US" b="1" dirty="0" err="1" smtClean="0"/>
              <a:t>Progetti</a:t>
            </a:r>
            <a:r>
              <a:rPr lang="en-US" b="1" dirty="0" smtClean="0"/>
              <a:t> </a:t>
            </a:r>
            <a:r>
              <a:rPr lang="en-US" b="1" dirty="0" err="1" smtClean="0"/>
              <a:t>speciali</a:t>
            </a:r>
            <a:r>
              <a:rPr lang="en-US" b="1" dirty="0" smtClean="0"/>
              <a:t> (PS):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4" action="ppaction://hlinksldjump"/>
              </a:rPr>
              <a:t>ARCO_FAST (INFN_E) – M. </a:t>
            </a:r>
            <a:r>
              <a:rPr lang="en-US" sz="1400" dirty="0" err="1" smtClean="0">
                <a:hlinkClick r:id="rId14" action="ppaction://hlinksldjump"/>
              </a:rPr>
              <a:t>Prata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5" action="ppaction://hlinksldjump"/>
              </a:rPr>
              <a:t>SPES – A. </a:t>
            </a:r>
            <a:r>
              <a:rPr lang="en-US" sz="1400" dirty="0" err="1" smtClean="0">
                <a:hlinkClick r:id="rId15" action="ppaction://hlinksldjump"/>
              </a:rPr>
              <a:t>Tomaselli</a:t>
            </a:r>
            <a:r>
              <a:rPr lang="en-US" sz="1400" dirty="0" smtClean="0">
                <a:hlinkClick r:id="rId15" action="ppaction://hlinksldjump"/>
              </a:rPr>
              <a:t>, A. </a:t>
            </a:r>
            <a:r>
              <a:rPr lang="en-US" sz="1400" dirty="0" err="1" smtClean="0">
                <a:hlinkClick r:id="rId15" action="ppaction://hlinksldjump"/>
              </a:rPr>
              <a:t>Zenoni</a:t>
            </a:r>
            <a:endParaRPr lang="en-US" sz="1400" dirty="0" smtClean="0"/>
          </a:p>
          <a:p>
            <a:pPr lvl="1"/>
            <a:endParaRPr lang="en-US" sz="1000" dirty="0" smtClean="0"/>
          </a:p>
          <a:p>
            <a:r>
              <a:rPr lang="en-US" b="1" dirty="0" err="1" smtClean="0"/>
              <a:t>Progetti</a:t>
            </a:r>
            <a:r>
              <a:rPr lang="en-US" b="1" dirty="0" smtClean="0"/>
              <a:t> </a:t>
            </a:r>
            <a:r>
              <a:rPr lang="en-US" b="1" dirty="0" err="1" smtClean="0"/>
              <a:t>Premiali</a:t>
            </a:r>
            <a:r>
              <a:rPr lang="en-US" b="1" dirty="0" smtClean="0"/>
              <a:t> (PP) e MAECI: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6" action="ppaction://hlinksldjump"/>
              </a:rPr>
              <a:t>IRPT_MIUR – V. </a:t>
            </a:r>
            <a:r>
              <a:rPr lang="en-US" sz="1400" dirty="0" err="1" smtClean="0">
                <a:hlinkClick r:id="rId16" action="ppaction://hlinksldjump"/>
              </a:rPr>
              <a:t>Vercesi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hlinkClick r:id="rId17" action="ppaction://hlinksldjump"/>
              </a:rPr>
              <a:t>NEU_BEAT – S. </a:t>
            </a:r>
            <a:r>
              <a:rPr lang="en-US" sz="1400" dirty="0" err="1" smtClean="0">
                <a:hlinkClick r:id="rId17" action="ppaction://hlinksldjump"/>
              </a:rPr>
              <a:t>Bortoluss</a:t>
            </a:r>
            <a:r>
              <a:rPr lang="en-US" sz="1400" dirty="0" smtClean="0">
                <a:hlinkClick r:id="rId17" action="ppaction://hlinksldjump"/>
              </a:rPr>
              <a:t>* (</a:t>
            </a:r>
            <a:r>
              <a:rPr lang="en-US" sz="1400" dirty="0" err="1" smtClean="0">
                <a:hlinkClick r:id="rId17" action="ppaction://hlinksldjump"/>
              </a:rPr>
              <a:t>incluso</a:t>
            </a:r>
            <a:r>
              <a:rPr lang="en-US" sz="1400" dirty="0" smtClean="0">
                <a:hlinkClick r:id="rId17" action="ppaction://hlinksldjump"/>
              </a:rPr>
              <a:t> in BEAT_PRO)</a:t>
            </a:r>
            <a:endParaRPr lang="en-US" sz="1400" dirty="0" smtClean="0"/>
          </a:p>
          <a:p>
            <a:endParaRPr lang="en-US" sz="1000" dirty="0" smtClean="0"/>
          </a:p>
          <a:p>
            <a:r>
              <a:rPr lang="en-US" b="1" dirty="0" err="1" smtClean="0">
                <a:solidFill>
                  <a:prstClr val="black"/>
                </a:solidFill>
              </a:rPr>
              <a:t>Conto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terzi</a:t>
            </a:r>
            <a:r>
              <a:rPr lang="en-US" b="1" dirty="0" smtClean="0">
                <a:solidFill>
                  <a:prstClr val="black"/>
                </a:solidFill>
              </a:rPr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hlinkClick r:id="rId6" action="ppaction://hlinksldjump"/>
              </a:rPr>
              <a:t>TTa_16pv_038 (Bayer) – S. Bortolussi, V. Vercesi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5" name="Immagine 4" descr="ConsuntivoFlukaPV2018_Pagina_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906"/>
            <a:ext cx="9144000" cy="5142188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5" name="Immagine 4" descr="ConsuntivoFlukaPV2018_Pagina_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8148"/>
            <a:ext cx="9144000" cy="5141703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5" name="Immagine 4" descr="ConsuntivoFlukaPV2018_Pagina_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5" name="Immagine 4" descr="ConsuntivoPastaPV2018_Pagina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5" name="Immagine 4" descr="ConsuntivoPastaPV2018_Pagina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5" name="Immagine 4" descr="ConsuntivoPastaPV2018_Pagina_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5" name="Immagine 4" descr="ConsuntivoPastaPV2018_Pagina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8462"/>
            <a:ext cx="9144000" cy="514107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5" name="Immagine 4" descr="ConsuntivoPastaPV2018_Pagina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6765"/>
            <a:ext cx="9144000" cy="514447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5" name="Immagine 4" descr="ConsuntivoPastaPV2018_Pagina_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6081"/>
            <a:ext cx="9144000" cy="5145838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5" name="Immagine 4" descr="ConsuntivoPastaPV2018_Pagina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5979"/>
            <a:ext cx="9144000" cy="51460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Immagine 4" descr="consuntivo2018_3CaTS_DEF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5" name="Immagine 4" descr="ConsuntivoPastaPV2018_Pagina_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5" name="Immagine 4" descr="ConsuntivoPastaPV2018_Pagina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5" name="Immagine 4" descr="ConsuntivoPastaPV2018_Pagina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5" name="Immagine 4" descr="ConsuntivoPastaPV2018_Pagina_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5" name="Immagine 4" descr="ConsuntivoPastaPV2018_Pagina_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5" name="Immagine 4" descr="ConsuntivoPastaPV2018_Pagina_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6765"/>
            <a:ext cx="9144000" cy="5144470"/>
          </a:xfrm>
          <a:prstGeom prst="rect">
            <a:avLst/>
          </a:prstGeom>
        </p:spPr>
      </p:pic>
      <p:sp>
        <p:nvSpPr>
          <p:cNvPr id="6" name="Freccia in su 5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7956376" y="6165304"/>
            <a:ext cx="145390" cy="2935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5" name="Immagine 4" descr="20190605_MICE_consuntivo_Pagina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9"/>
            <a:ext cx="9144000" cy="6855841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5" name="Immagine 4" descr="20190605_MICE_consuntivo_Pagin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" y="0"/>
            <a:ext cx="91432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5" name="Immagine 4" descr="20190605_MICE_consuntivo_Pagina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2" y="0"/>
            <a:ext cx="91368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5-6 giugno 2019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Consiglio di Sezione - A. Lanza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91830-6044-4982-8A8D-E4E398486D53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5" name="Immagine 4" descr="20190605_MICE_consuntivo_Pagina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9"/>
            <a:ext cx="9144000" cy="6855841"/>
          </a:xfrm>
          <a:prstGeom prst="rect">
            <a:avLst/>
          </a:prstGeom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Astro">
  <a:themeElements>
    <a:clrScheme name="Astr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tr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3">
  <a:themeElements>
    <a:clrScheme name="1_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0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0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1_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ersonalizza struttura">
  <a:themeElements>
    <a:clrScheme name="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0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0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16910</TotalTime>
  <Words>1989</Words>
  <Application>Microsoft Office PowerPoint</Application>
  <PresentationFormat>Presentazione su schermo (4:3)</PresentationFormat>
  <Paragraphs>502</Paragraphs>
  <Slides>151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151</vt:i4>
      </vt:variant>
    </vt:vector>
  </HeadingPairs>
  <TitlesOfParts>
    <vt:vector size="166" baseType="lpstr">
      <vt:lpstr>MS PGothic</vt:lpstr>
      <vt:lpstr>MS PGothic</vt:lpstr>
      <vt:lpstr>Arial</vt:lpstr>
      <vt:lpstr>Calibri</vt:lpstr>
      <vt:lpstr>Comic Sans MS</vt:lpstr>
      <vt:lpstr>Elephant</vt:lpstr>
      <vt:lpstr>Times New Roman</vt:lpstr>
      <vt:lpstr>Verdana</vt:lpstr>
      <vt:lpstr>Wingdings</vt:lpstr>
      <vt:lpstr>Wingdings 2</vt:lpstr>
      <vt:lpstr>Tema di Office</vt:lpstr>
      <vt:lpstr>Astro</vt:lpstr>
      <vt:lpstr>Tema3</vt:lpstr>
      <vt:lpstr>Personalizza struttura</vt:lpstr>
      <vt:lpstr>Foglio di lavoro</vt:lpstr>
      <vt:lpstr>Consuntivi 2018 CSN5 - Pavia</vt:lpstr>
      <vt:lpstr>La CSN5 in numeri - 2018</vt:lpstr>
      <vt:lpstr> Finanziamento CSN5 – 2018</vt:lpstr>
      <vt:lpstr>Distribuzione anagrafica nel 2018 - nazionale</vt:lpstr>
      <vt:lpstr>Distribuzione anagrafica nel 2018 - nazionale</vt:lpstr>
      <vt:lpstr>Distribuzione componenti CSN5 Pavia - 2018</vt:lpstr>
      <vt:lpstr>Distribuzione finanziamenti nel 2018 - Pavia</vt:lpstr>
      <vt:lpstr>Consuntivi 2018 – Gruppo V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Attivita’ 2012</dc:title>
  <dc:creator>Agostino Lanza</dc:creator>
  <cp:lastModifiedBy>Marina</cp:lastModifiedBy>
  <cp:revision>1001</cp:revision>
  <dcterms:created xsi:type="dcterms:W3CDTF">2012-11-07T00:15:10Z</dcterms:created>
  <dcterms:modified xsi:type="dcterms:W3CDTF">2019-06-06T10:15:02Z</dcterms:modified>
</cp:coreProperties>
</file>