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15" r:id="rId3"/>
    <p:sldId id="321" r:id="rId4"/>
    <p:sldId id="378" r:id="rId5"/>
    <p:sldId id="379" r:id="rId6"/>
    <p:sldId id="380" r:id="rId7"/>
    <p:sldId id="381" r:id="rId8"/>
    <p:sldId id="382" r:id="rId9"/>
    <p:sldId id="383" r:id="rId10"/>
    <p:sldId id="384" r:id="rId11"/>
    <p:sldId id="385" r:id="rId12"/>
    <p:sldId id="386" r:id="rId13"/>
    <p:sldId id="387" r:id="rId14"/>
    <p:sldId id="388" r:id="rId15"/>
    <p:sldId id="389" r:id="rId16"/>
    <p:sldId id="390" r:id="rId17"/>
    <p:sldId id="391" r:id="rId18"/>
    <p:sldId id="293" r:id="rId19"/>
    <p:sldId id="336" r:id="rId20"/>
    <p:sldId id="337" r:id="rId21"/>
    <p:sldId id="338" r:id="rId22"/>
    <p:sldId id="339" r:id="rId23"/>
    <p:sldId id="340" r:id="rId24"/>
    <p:sldId id="341" r:id="rId25"/>
    <p:sldId id="342" r:id="rId26"/>
    <p:sldId id="307" r:id="rId27"/>
    <p:sldId id="392" r:id="rId28"/>
    <p:sldId id="403" r:id="rId29"/>
    <p:sldId id="393" r:id="rId30"/>
    <p:sldId id="394" r:id="rId31"/>
    <p:sldId id="395" r:id="rId32"/>
    <p:sldId id="396" r:id="rId33"/>
    <p:sldId id="397" r:id="rId34"/>
    <p:sldId id="295" r:id="rId35"/>
    <p:sldId id="344" r:id="rId36"/>
    <p:sldId id="345" r:id="rId37"/>
    <p:sldId id="346" r:id="rId38"/>
    <p:sldId id="356" r:id="rId39"/>
    <p:sldId id="347" r:id="rId40"/>
    <p:sldId id="348" r:id="rId41"/>
    <p:sldId id="349" r:id="rId42"/>
    <p:sldId id="350" r:id="rId43"/>
    <p:sldId id="351" r:id="rId44"/>
    <p:sldId id="352" r:id="rId45"/>
    <p:sldId id="353" r:id="rId46"/>
    <p:sldId id="354" r:id="rId47"/>
    <p:sldId id="355" r:id="rId48"/>
    <p:sldId id="257" r:id="rId49"/>
    <p:sldId id="399" r:id="rId50"/>
    <p:sldId id="400" r:id="rId51"/>
    <p:sldId id="401" r:id="rId52"/>
    <p:sldId id="402" r:id="rId53"/>
    <p:sldId id="398" r:id="rId54"/>
    <p:sldId id="357" r:id="rId55"/>
    <p:sldId id="358" r:id="rId56"/>
    <p:sldId id="359" r:id="rId57"/>
    <p:sldId id="360" r:id="rId58"/>
    <p:sldId id="361" r:id="rId59"/>
    <p:sldId id="404" r:id="rId60"/>
    <p:sldId id="405" r:id="rId61"/>
    <p:sldId id="406" r:id="rId62"/>
    <p:sldId id="407" r:id="rId63"/>
    <p:sldId id="408" r:id="rId64"/>
    <p:sldId id="409" r:id="rId65"/>
    <p:sldId id="410" r:id="rId66"/>
    <p:sldId id="411" r:id="rId67"/>
    <p:sldId id="412" r:id="rId68"/>
    <p:sldId id="413" r:id="rId69"/>
    <p:sldId id="414" r:id="rId70"/>
    <p:sldId id="41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07BF"/>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57" d="100"/>
          <a:sy n="57" d="100"/>
        </p:scale>
        <p:origin x="3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B769F-6FD0-44E9-A6EC-024CFE02AAC4}" type="datetimeFigureOut">
              <a:rPr lang="en-US" smtClean="0"/>
              <a:t>05-Jun-19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C6875-F4FA-4F12-BB4A-FECB0F8043C3}" type="slidenum">
              <a:rPr lang="en-US" smtClean="0"/>
              <a:t>‹#›</a:t>
            </a:fld>
            <a:endParaRPr lang="en-US"/>
          </a:p>
        </p:txBody>
      </p:sp>
    </p:spTree>
    <p:extLst>
      <p:ext uri="{BB962C8B-B14F-4D97-AF65-F5344CB8AC3E}">
        <p14:creationId xmlns:p14="http://schemas.microsoft.com/office/powerpoint/2010/main" val="154151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0F813D-D357-4FAE-8862-AC2D5A0656D1}" type="slidenum">
              <a:rPr lang="en-US" smtClean="0"/>
              <a:t>32</a:t>
            </a:fld>
            <a:endParaRPr lang="en-US"/>
          </a:p>
        </p:txBody>
      </p:sp>
    </p:spTree>
    <p:extLst>
      <p:ext uri="{BB962C8B-B14F-4D97-AF65-F5344CB8AC3E}">
        <p14:creationId xmlns:p14="http://schemas.microsoft.com/office/powerpoint/2010/main" val="4115777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1831231B-99ED-45F6-A34A-F2786642C8D4}" type="slidenum">
              <a:rPr lang="it-IT" altLang="en-US">
                <a:solidFill>
                  <a:srgbClr val="000000"/>
                </a:solidFill>
                <a:latin typeface="Times New Roman" panose="02020603050405020304" pitchFamily="18" charset="0"/>
                <a:cs typeface="DejaVu Sans" charset="0"/>
              </a:rPr>
              <a:pPr eaLnBrk="1"/>
              <a:t>43</a:t>
            </a:fld>
            <a:endParaRPr lang="it-IT" altLang="en-US">
              <a:solidFill>
                <a:srgbClr val="000000"/>
              </a:solidFill>
              <a:latin typeface="Times New Roman" panose="02020603050405020304" pitchFamily="18" charset="0"/>
              <a:cs typeface="DejaVu Sans" charset="0"/>
            </a:endParaRPr>
          </a:p>
        </p:txBody>
      </p:sp>
      <p:sp>
        <p:nvSpPr>
          <p:cNvPr id="2662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354040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80DECD46-75FB-48D6-9AC3-73446711F6A7}" type="slidenum">
              <a:rPr lang="it-IT" altLang="en-US">
                <a:solidFill>
                  <a:srgbClr val="000000"/>
                </a:solidFill>
                <a:latin typeface="Times New Roman" panose="02020603050405020304" pitchFamily="18" charset="0"/>
                <a:cs typeface="DejaVu Sans" charset="0"/>
              </a:rPr>
              <a:pPr eaLnBrk="1"/>
              <a:t>45</a:t>
            </a:fld>
            <a:endParaRPr lang="it-IT" altLang="en-US">
              <a:solidFill>
                <a:srgbClr val="000000"/>
              </a:solidFill>
              <a:latin typeface="Times New Roman" panose="02020603050405020304" pitchFamily="18" charset="0"/>
              <a:cs typeface="DejaVu Sans" charset="0"/>
            </a:endParaRPr>
          </a:p>
        </p:txBody>
      </p:sp>
      <p:sp>
        <p:nvSpPr>
          <p:cNvPr id="27651"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320313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697CB971-80BC-463E-9CC1-743F97F5E207}" type="slidenum">
              <a:rPr lang="it-IT" altLang="en-US">
                <a:solidFill>
                  <a:srgbClr val="000000"/>
                </a:solidFill>
                <a:latin typeface="Times New Roman" panose="02020603050405020304" pitchFamily="18" charset="0"/>
                <a:cs typeface="DejaVu Sans" charset="0"/>
              </a:rPr>
              <a:pPr eaLnBrk="1"/>
              <a:t>35</a:t>
            </a:fld>
            <a:endParaRPr lang="it-IT" altLang="en-US">
              <a:solidFill>
                <a:srgbClr val="000000"/>
              </a:solidFill>
              <a:latin typeface="Times New Roman" panose="02020603050405020304" pitchFamily="18" charset="0"/>
              <a:cs typeface="DejaVu Sans" charset="0"/>
            </a:endParaRPr>
          </a:p>
        </p:txBody>
      </p:sp>
      <p:sp>
        <p:nvSpPr>
          <p:cNvPr id="19459"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228831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C0140F69-5FD8-493D-95D4-270392D70FF8}" type="slidenum">
              <a:rPr lang="it-IT" altLang="en-US">
                <a:solidFill>
                  <a:srgbClr val="000000"/>
                </a:solidFill>
                <a:latin typeface="Times New Roman" panose="02020603050405020304" pitchFamily="18" charset="0"/>
                <a:cs typeface="DejaVu Sans" charset="0"/>
              </a:rPr>
              <a:pPr eaLnBrk="1"/>
              <a:t>36</a:t>
            </a:fld>
            <a:endParaRPr lang="it-IT" altLang="en-US">
              <a:solidFill>
                <a:srgbClr val="000000"/>
              </a:solidFill>
              <a:latin typeface="Times New Roman" panose="02020603050405020304" pitchFamily="18" charset="0"/>
              <a:cs typeface="DejaVu Sans" charset="0"/>
            </a:endParaRPr>
          </a:p>
        </p:txBody>
      </p:sp>
      <p:sp>
        <p:nvSpPr>
          <p:cNvPr id="20483"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3161739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C373EEA8-87EA-46F9-B113-4C3202EC1279}" type="slidenum">
              <a:rPr lang="it-IT" altLang="en-US">
                <a:solidFill>
                  <a:srgbClr val="000000"/>
                </a:solidFill>
                <a:latin typeface="Times New Roman" panose="02020603050405020304" pitchFamily="18" charset="0"/>
                <a:cs typeface="DejaVu Sans" charset="0"/>
              </a:rPr>
              <a:pPr eaLnBrk="1"/>
              <a:t>37</a:t>
            </a:fld>
            <a:endParaRPr lang="it-IT" altLang="en-US">
              <a:solidFill>
                <a:srgbClr val="000000"/>
              </a:solidFill>
              <a:latin typeface="Times New Roman" panose="02020603050405020304" pitchFamily="18" charset="0"/>
              <a:cs typeface="DejaVu Sans" charset="0"/>
            </a:endParaRPr>
          </a:p>
        </p:txBody>
      </p:sp>
      <p:sp>
        <p:nvSpPr>
          <p:cNvPr id="21507"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3594044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C373EEA8-87EA-46F9-B113-4C3202EC1279}" type="slidenum">
              <a:rPr lang="it-IT" altLang="en-US">
                <a:solidFill>
                  <a:srgbClr val="000000"/>
                </a:solidFill>
                <a:latin typeface="Times New Roman" panose="02020603050405020304" pitchFamily="18" charset="0"/>
                <a:cs typeface="DejaVu Sans" charset="0"/>
              </a:rPr>
              <a:pPr eaLnBrk="1"/>
              <a:t>38</a:t>
            </a:fld>
            <a:endParaRPr lang="it-IT" altLang="en-US">
              <a:solidFill>
                <a:srgbClr val="000000"/>
              </a:solidFill>
              <a:latin typeface="Times New Roman" panose="02020603050405020304" pitchFamily="18" charset="0"/>
              <a:cs typeface="DejaVu Sans" charset="0"/>
            </a:endParaRPr>
          </a:p>
        </p:txBody>
      </p:sp>
      <p:sp>
        <p:nvSpPr>
          <p:cNvPr id="21507"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309803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A01C34B1-93A9-4418-83AA-D80271064608}" type="slidenum">
              <a:rPr lang="it-IT" altLang="en-US">
                <a:solidFill>
                  <a:srgbClr val="000000"/>
                </a:solidFill>
                <a:latin typeface="Times New Roman" panose="02020603050405020304" pitchFamily="18" charset="0"/>
                <a:cs typeface="DejaVu Sans" charset="0"/>
              </a:rPr>
              <a:pPr eaLnBrk="1"/>
              <a:t>39</a:t>
            </a:fld>
            <a:endParaRPr lang="it-IT" altLang="en-US">
              <a:solidFill>
                <a:srgbClr val="000000"/>
              </a:solidFill>
              <a:latin typeface="Times New Roman" panose="02020603050405020304" pitchFamily="18" charset="0"/>
              <a:cs typeface="DejaVu Sans" charset="0"/>
            </a:endParaRPr>
          </a:p>
        </p:txBody>
      </p:sp>
      <p:sp>
        <p:nvSpPr>
          <p:cNvPr id="22531"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570471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AFEF131A-768C-4329-958E-39288DCCE89F}" type="slidenum">
              <a:rPr lang="it-IT" altLang="en-US">
                <a:solidFill>
                  <a:srgbClr val="000000"/>
                </a:solidFill>
                <a:latin typeface="Times New Roman" panose="02020603050405020304" pitchFamily="18" charset="0"/>
                <a:cs typeface="DejaVu Sans" charset="0"/>
              </a:rPr>
              <a:pPr eaLnBrk="1"/>
              <a:t>40</a:t>
            </a:fld>
            <a:endParaRPr lang="it-IT" altLang="en-US">
              <a:solidFill>
                <a:srgbClr val="000000"/>
              </a:solidFill>
              <a:latin typeface="Times New Roman" panose="02020603050405020304" pitchFamily="18" charset="0"/>
              <a:cs typeface="DejaVu Sans" charset="0"/>
            </a:endParaRPr>
          </a:p>
        </p:txBody>
      </p:sp>
      <p:sp>
        <p:nvSpPr>
          <p:cNvPr id="23555"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140195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B2DA81E6-9D99-40B3-BAD4-C482D927889E}" type="slidenum">
              <a:rPr lang="it-IT" altLang="en-US">
                <a:solidFill>
                  <a:srgbClr val="000000"/>
                </a:solidFill>
                <a:latin typeface="Times New Roman" panose="02020603050405020304" pitchFamily="18" charset="0"/>
                <a:cs typeface="DejaVu Sans" charset="0"/>
              </a:rPr>
              <a:pPr eaLnBrk="1"/>
              <a:t>41</a:t>
            </a:fld>
            <a:endParaRPr lang="it-IT" altLang="en-US">
              <a:solidFill>
                <a:srgbClr val="000000"/>
              </a:solidFill>
              <a:latin typeface="Times New Roman" panose="02020603050405020304" pitchFamily="18" charset="0"/>
              <a:cs typeface="DejaVu Sans" charset="0"/>
            </a:endParaRPr>
          </a:p>
        </p:txBody>
      </p:sp>
      <p:sp>
        <p:nvSpPr>
          <p:cNvPr id="24579"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387413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eaLnBrk="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eaLnBrk="1"/>
            <a:fld id="{469BA8DB-4F44-4854-AE9C-CA85BBA6AF26}" type="slidenum">
              <a:rPr lang="it-IT" altLang="en-US">
                <a:solidFill>
                  <a:srgbClr val="000000"/>
                </a:solidFill>
                <a:latin typeface="Times New Roman" panose="02020603050405020304" pitchFamily="18" charset="0"/>
                <a:cs typeface="DejaVu Sans" charset="0"/>
              </a:rPr>
              <a:pPr eaLnBrk="1"/>
              <a:t>42</a:t>
            </a:fld>
            <a:endParaRPr lang="it-IT" altLang="en-US">
              <a:solidFill>
                <a:srgbClr val="000000"/>
              </a:solidFill>
              <a:latin typeface="Times New Roman" panose="02020603050405020304" pitchFamily="18" charset="0"/>
              <a:cs typeface="DejaVu Sans" charset="0"/>
            </a:endParaRPr>
          </a:p>
        </p:txBody>
      </p:sp>
      <p:sp>
        <p:nvSpPr>
          <p:cNvPr id="25603"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en-US"/>
          </a:p>
        </p:txBody>
      </p:sp>
    </p:spTree>
    <p:extLst>
      <p:ext uri="{BB962C8B-B14F-4D97-AF65-F5344CB8AC3E}">
        <p14:creationId xmlns:p14="http://schemas.microsoft.com/office/powerpoint/2010/main" val="358803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E6EAB9-747D-4C6A-BD01-8DF7C20B5821}" type="datetimeFigureOut">
              <a:rPr lang="en-US" smtClean="0"/>
              <a:t>05-Jun-19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1893590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E6EAB9-747D-4C6A-BD01-8DF7C20B5821}" type="datetimeFigureOut">
              <a:rPr lang="en-US" smtClean="0"/>
              <a:t>05-Jun-19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91295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E6EAB9-747D-4C6A-BD01-8DF7C20B5821}" type="datetimeFigureOut">
              <a:rPr lang="en-US" smtClean="0"/>
              <a:t>05-Jun-19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1004456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bg>
      <p:bgPr>
        <a:gradFill flip="none" rotWithShape="1">
          <a:gsLst>
            <a:gs pos="0">
              <a:srgbClr val="51A7F9"/>
            </a:gs>
            <a:gs pos="100000">
              <a:srgbClr val="70BF41"/>
            </a:gs>
          </a:gsLst>
          <a:lin ang="12480000" scaled="0"/>
        </a:gradFill>
        <a:effectLst/>
      </p:bgPr>
    </p:bg>
    <p:spTree>
      <p:nvGrpSpPr>
        <p:cNvPr id="1" name=""/>
        <p:cNvGrpSpPr/>
        <p:nvPr/>
      </p:nvGrpSpPr>
      <p:grpSpPr>
        <a:xfrm>
          <a:off x="0" y="0"/>
          <a:ext cx="0" cy="0"/>
          <a:chOff x="0" y="0"/>
          <a:chExt cx="0" cy="0"/>
        </a:xfrm>
      </p:grpSpPr>
      <p:sp>
        <p:nvSpPr>
          <p:cNvPr id="117" name="Shape 117"/>
          <p:cNvSpPr>
            <a:spLocks noGrp="1"/>
          </p:cNvSpPr>
          <p:nvPr>
            <p:ph type="sldNum" sz="quarter" idx="2"/>
          </p:nvPr>
        </p:nvSpPr>
        <p:spPr>
          <a:xfrm>
            <a:off x="5943946" y="5736208"/>
            <a:ext cx="295180" cy="223243"/>
          </a:xfrm>
          <a:prstGeom prst="rect">
            <a:avLst/>
          </a:prstGeom>
        </p:spPr>
        <p:txBody>
          <a:bodyPr lIns="38100" tIns="38100" rIns="38100" bIns="38100"/>
          <a:lstStyle>
            <a:lvl1pPr>
              <a:defRPr sz="1125">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083844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E6EAB9-747D-4C6A-BD01-8DF7C20B5821}" type="datetimeFigureOut">
              <a:rPr lang="en-US" smtClean="0"/>
              <a:t>05-Jun-19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55282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BE6EAB9-747D-4C6A-BD01-8DF7C20B5821}" type="datetimeFigureOut">
              <a:rPr lang="en-US" smtClean="0"/>
              <a:t>05-Jun-19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1669457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E6EAB9-747D-4C6A-BD01-8DF7C20B5821}" type="datetimeFigureOut">
              <a:rPr lang="en-US" smtClean="0"/>
              <a:t>05-Jun-19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426712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E6EAB9-747D-4C6A-BD01-8DF7C20B5821}" type="datetimeFigureOut">
              <a:rPr lang="en-US" smtClean="0"/>
              <a:t>05-Jun-19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3502953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E6EAB9-747D-4C6A-BD01-8DF7C20B5821}" type="datetimeFigureOut">
              <a:rPr lang="en-US" smtClean="0"/>
              <a:t>05-Jun-19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3474550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6EAB9-747D-4C6A-BD01-8DF7C20B5821}" type="datetimeFigureOut">
              <a:rPr lang="en-US" smtClean="0"/>
              <a:t>05-Jun-19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258060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E6EAB9-747D-4C6A-BD01-8DF7C20B5821}" type="datetimeFigureOut">
              <a:rPr lang="en-US" smtClean="0"/>
              <a:t>05-Jun-19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55864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E6EAB9-747D-4C6A-BD01-8DF7C20B5821}" type="datetimeFigureOut">
              <a:rPr lang="en-US" smtClean="0"/>
              <a:t>05-Jun-19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48FAE-B52A-4232-9447-3E6DE3E3EBA3}" type="slidenum">
              <a:rPr lang="en-US" smtClean="0"/>
              <a:t>‹#›</a:t>
            </a:fld>
            <a:endParaRPr lang="en-US"/>
          </a:p>
        </p:txBody>
      </p:sp>
    </p:spTree>
    <p:extLst>
      <p:ext uri="{BB962C8B-B14F-4D97-AF65-F5344CB8AC3E}">
        <p14:creationId xmlns:p14="http://schemas.microsoft.com/office/powerpoint/2010/main" val="159863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6EAB9-747D-4C6A-BD01-8DF7C20B5821}" type="datetimeFigureOut">
              <a:rPr lang="en-US" smtClean="0"/>
              <a:t>05-Jun-19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48FAE-B52A-4232-9447-3E6DE3E3EBA3}" type="slidenum">
              <a:rPr lang="en-US" smtClean="0"/>
              <a:t>‹#›</a:t>
            </a:fld>
            <a:endParaRPr lang="en-US"/>
          </a:p>
        </p:txBody>
      </p:sp>
    </p:spTree>
    <p:extLst>
      <p:ext uri="{BB962C8B-B14F-4D97-AF65-F5344CB8AC3E}">
        <p14:creationId xmlns:p14="http://schemas.microsoft.com/office/powerpoint/2010/main" val="501544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oleObject" Target="../embeddings/oleObject1.bin"/><Relationship Id="rId18" Type="http://schemas.openxmlformats.org/officeDocument/2006/relationships/image" Target="../media/image53.png"/><Relationship Id="rId3" Type="http://schemas.openxmlformats.org/officeDocument/2006/relationships/image" Target="../media/image42.png"/><Relationship Id="rId21" Type="http://schemas.openxmlformats.org/officeDocument/2006/relationships/image" Target="../media/image41.wmf"/><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2.png"/><Relationship Id="rId2" Type="http://schemas.openxmlformats.org/officeDocument/2006/relationships/slideLayout" Target="../slideLayouts/slideLayout7.xml"/><Relationship Id="rId16" Type="http://schemas.openxmlformats.org/officeDocument/2006/relationships/image" Target="../media/image40.wmf"/><Relationship Id="rId20" Type="http://schemas.openxmlformats.org/officeDocument/2006/relationships/oleObject" Target="../embeddings/oleObject3.bin"/><Relationship Id="rId1" Type="http://schemas.openxmlformats.org/officeDocument/2006/relationships/vmlDrawing" Target="../drawings/vmlDrawing1.v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5" Type="http://schemas.openxmlformats.org/officeDocument/2006/relationships/oleObject" Target="../embeddings/oleObject2.bin"/><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39.wmf"/></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oleObject" Target="../embeddings/oleObject1.bin"/><Relationship Id="rId18" Type="http://schemas.openxmlformats.org/officeDocument/2006/relationships/image" Target="../media/image53.png"/><Relationship Id="rId3" Type="http://schemas.openxmlformats.org/officeDocument/2006/relationships/image" Target="../media/image42.png"/><Relationship Id="rId21" Type="http://schemas.openxmlformats.org/officeDocument/2006/relationships/image" Target="../media/image41.wmf"/><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2.png"/><Relationship Id="rId2" Type="http://schemas.openxmlformats.org/officeDocument/2006/relationships/slideLayout" Target="../slideLayouts/slideLayout7.xml"/><Relationship Id="rId16" Type="http://schemas.openxmlformats.org/officeDocument/2006/relationships/image" Target="../media/image40.wmf"/><Relationship Id="rId20" Type="http://schemas.openxmlformats.org/officeDocument/2006/relationships/oleObject" Target="../embeddings/oleObject3.bin"/><Relationship Id="rId1" Type="http://schemas.openxmlformats.org/officeDocument/2006/relationships/vmlDrawing" Target="../drawings/vmlDrawing2.v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5" Type="http://schemas.openxmlformats.org/officeDocument/2006/relationships/oleObject" Target="../embeddings/oleObject2.bin"/><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39.wmf"/></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image" Target="../media/image58.png"/><Relationship Id="rId7" Type="http://schemas.openxmlformats.org/officeDocument/2006/relationships/image" Target="../media/image60.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9.png"/><Relationship Id="rId5" Type="http://schemas.openxmlformats.org/officeDocument/2006/relationships/image" Target="../media/image57.w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oleObject" Target="../embeddings/oleObject5.bin"/><Relationship Id="rId18" Type="http://schemas.openxmlformats.org/officeDocument/2006/relationships/image" Target="../media/image66.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65.png"/><Relationship Id="rId2" Type="http://schemas.openxmlformats.org/officeDocument/2006/relationships/slideLayout" Target="../slideLayouts/slideLayout7.xml"/><Relationship Id="rId16" Type="http://schemas.openxmlformats.org/officeDocument/2006/relationships/image" Target="../media/image64.png"/><Relationship Id="rId1" Type="http://schemas.openxmlformats.org/officeDocument/2006/relationships/vmlDrawing" Target="../drawings/vmlDrawing4.v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5" Type="http://schemas.openxmlformats.org/officeDocument/2006/relationships/image" Target="../media/image63.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62.wmf"/></Relationships>
</file>

<file path=ppt/slides/_rels/slide32.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notesSlide" Target="../notesSlides/notesSlide1.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7.png"/><Relationship Id="rId5" Type="http://schemas.openxmlformats.org/officeDocument/2006/relationships/image" Target="../media/image62.wmf"/><Relationship Id="rId10" Type="http://schemas.openxmlformats.org/officeDocument/2006/relationships/image" Target="../media/image67.emf"/><Relationship Id="rId4" Type="http://schemas.openxmlformats.org/officeDocument/2006/relationships/oleObject" Target="../embeddings/oleObject5.bin"/><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emf"/></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02.wmf"/><Relationship Id="rId5" Type="http://schemas.openxmlformats.org/officeDocument/2006/relationships/oleObject" Target="../embeddings/oleObject6.bin"/><Relationship Id="rId4" Type="http://schemas.openxmlformats.org/officeDocument/2006/relationships/image" Target="NUL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NUL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NUL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9.png"/><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11.emf"/><Relationship Id="rId5" Type="http://schemas.openxmlformats.org/officeDocument/2006/relationships/image" Target="NULL"/><Relationship Id="rId4" Type="http://schemas.openxmlformats.org/officeDocument/2006/relationships/image" Target="../media/image110.png"/><Relationship Id="rId9" Type="http://schemas.openxmlformats.org/officeDocument/2006/relationships/image" Target="NUL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6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208543" y="409074"/>
            <a:ext cx="4108817" cy="646331"/>
          </a:xfrm>
          <a:prstGeom prst="rect">
            <a:avLst/>
          </a:prstGeom>
          <a:noFill/>
          <a:ln>
            <a:noFill/>
          </a:ln>
        </p:spPr>
        <p:txBody>
          <a:bodyPr wrap="none" rtlCol="0">
            <a:spAutoFit/>
          </a:bodyPr>
          <a:lstStyle/>
          <a:p>
            <a:r>
              <a:rPr lang="it-IT" sz="3600" dirty="0" smtClean="0">
                <a:solidFill>
                  <a:schemeClr val="bg1"/>
                </a:solidFill>
                <a:latin typeface="Times New Roman" panose="02020603050405020304" pitchFamily="18" charset="0"/>
                <a:cs typeface="Times New Roman" panose="02020603050405020304" pitchFamily="18" charset="0"/>
              </a:rPr>
              <a:t>Pavia, 5 giugno 2019</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96882" y="409074"/>
            <a:ext cx="5583580" cy="646331"/>
          </a:xfrm>
          <a:prstGeom prst="rect">
            <a:avLst/>
          </a:prstGeom>
          <a:noFill/>
          <a:ln>
            <a:noFill/>
          </a:ln>
        </p:spPr>
        <p:txBody>
          <a:bodyPr wrap="none" rtlCol="0">
            <a:spAutoFit/>
          </a:bodyPr>
          <a:lstStyle/>
          <a:p>
            <a:r>
              <a:rPr lang="it-IT" sz="3600" dirty="0" smtClean="0">
                <a:solidFill>
                  <a:schemeClr val="bg1"/>
                </a:solidFill>
                <a:latin typeface="Times New Roman" panose="02020603050405020304" pitchFamily="18" charset="0"/>
                <a:cs typeface="Times New Roman" panose="02020603050405020304" pitchFamily="18" charset="0"/>
              </a:rPr>
              <a:t>Consuntivi  esperimenti GR3</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67377" y="1609061"/>
            <a:ext cx="3057247" cy="4524315"/>
          </a:xfrm>
          <a:prstGeom prst="rect">
            <a:avLst/>
          </a:prstGeom>
          <a:noFill/>
          <a:ln>
            <a:noFill/>
          </a:ln>
        </p:spPr>
        <p:txBody>
          <a:bodyPr wrap="none" rtlCol="0">
            <a:spAutoFit/>
          </a:bodyPr>
          <a:lstStyle/>
          <a:p>
            <a:pPr algn="ctr"/>
            <a:r>
              <a:rPr lang="it-IT" sz="4800" dirty="0" smtClean="0">
                <a:solidFill>
                  <a:schemeClr val="bg1"/>
                </a:solidFill>
                <a:latin typeface="Times New Roman" panose="02020603050405020304" pitchFamily="18" charset="0"/>
                <a:cs typeface="Times New Roman" panose="02020603050405020304" pitchFamily="18" charset="0"/>
              </a:rPr>
              <a:t>AEGIS</a:t>
            </a:r>
          </a:p>
          <a:p>
            <a:pPr algn="ctr"/>
            <a:r>
              <a:rPr lang="it-IT" sz="4800" dirty="0" smtClean="0">
                <a:solidFill>
                  <a:schemeClr val="bg1"/>
                </a:solidFill>
                <a:latin typeface="Times New Roman" panose="02020603050405020304" pitchFamily="18" charset="0"/>
                <a:cs typeface="Times New Roman" panose="02020603050405020304" pitchFamily="18" charset="0"/>
              </a:rPr>
              <a:t>ALICE</a:t>
            </a:r>
          </a:p>
          <a:p>
            <a:pPr algn="ctr"/>
            <a:r>
              <a:rPr lang="it-IT" sz="4800" dirty="0" smtClean="0">
                <a:solidFill>
                  <a:schemeClr val="bg1"/>
                </a:solidFill>
                <a:latin typeface="Times New Roman" panose="02020603050405020304" pitchFamily="18" charset="0"/>
                <a:cs typeface="Times New Roman" panose="02020603050405020304" pitchFamily="18" charset="0"/>
              </a:rPr>
              <a:t>ASACUSA</a:t>
            </a:r>
          </a:p>
          <a:p>
            <a:pPr algn="ctr"/>
            <a:r>
              <a:rPr lang="it-IT" sz="4800" dirty="0" smtClean="0">
                <a:solidFill>
                  <a:schemeClr val="bg1"/>
                </a:solidFill>
                <a:latin typeface="Times New Roman" panose="02020603050405020304" pitchFamily="18" charset="0"/>
                <a:cs typeface="Times New Roman" panose="02020603050405020304" pitchFamily="18" charset="0"/>
              </a:rPr>
              <a:t>FAMU</a:t>
            </a:r>
          </a:p>
          <a:p>
            <a:pPr algn="ctr"/>
            <a:r>
              <a:rPr lang="it-IT" sz="4800" dirty="0" smtClean="0">
                <a:solidFill>
                  <a:schemeClr val="bg1"/>
                </a:solidFill>
                <a:latin typeface="Times New Roman" panose="02020603050405020304" pitchFamily="18" charset="0"/>
                <a:cs typeface="Times New Roman" panose="02020603050405020304" pitchFamily="18" charset="0"/>
              </a:rPr>
              <a:t>JLAB12</a:t>
            </a:r>
          </a:p>
          <a:p>
            <a:pPr algn="ctr"/>
            <a:r>
              <a:rPr lang="it-IT" sz="4800" dirty="0" smtClean="0">
                <a:solidFill>
                  <a:schemeClr val="bg1"/>
                </a:solidFill>
                <a:latin typeface="Times New Roman" panose="02020603050405020304" pitchFamily="18" charset="0"/>
                <a:cs typeface="Times New Roman" panose="02020603050405020304" pitchFamily="18" charset="0"/>
              </a:rPr>
              <a:t>MAMBO</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698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asted-image.pdf"/>
          <p:cNvPicPr>
            <a:picLocks noChangeAspect="1"/>
          </p:cNvPicPr>
          <p:nvPr/>
        </p:nvPicPr>
        <p:blipFill>
          <a:blip r:embed="rId2">
            <a:extLst/>
          </a:blip>
          <a:srcRect l="449" t="154" r="432" b="117"/>
          <a:stretch>
            <a:fillRect/>
          </a:stretch>
        </p:blipFill>
        <p:spPr>
          <a:xfrm>
            <a:off x="3367864" y="892986"/>
            <a:ext cx="5098108" cy="5218566"/>
          </a:xfrm>
          <a:custGeom>
            <a:avLst/>
            <a:gdLst/>
            <a:ahLst/>
            <a:cxnLst>
              <a:cxn ang="0">
                <a:pos x="wd2" y="hd2"/>
              </a:cxn>
              <a:cxn ang="5400000">
                <a:pos x="wd2" y="hd2"/>
              </a:cxn>
              <a:cxn ang="10800000">
                <a:pos x="wd2" y="hd2"/>
              </a:cxn>
              <a:cxn ang="16200000">
                <a:pos x="wd2" y="hd2"/>
              </a:cxn>
            </a:cxnLst>
            <a:rect l="0" t="0" r="r" b="b"/>
            <a:pathLst>
              <a:path w="21597" h="21600" extrusionOk="0">
                <a:moveTo>
                  <a:pt x="11002" y="0"/>
                </a:moveTo>
                <a:cubicBezTo>
                  <a:pt x="10984" y="2"/>
                  <a:pt x="10817" y="2"/>
                  <a:pt x="10816" y="3"/>
                </a:cubicBezTo>
                <a:cubicBezTo>
                  <a:pt x="10803" y="24"/>
                  <a:pt x="10763" y="40"/>
                  <a:pt x="10727" y="40"/>
                </a:cubicBezTo>
                <a:cubicBezTo>
                  <a:pt x="10629" y="40"/>
                  <a:pt x="10379" y="260"/>
                  <a:pt x="10320" y="398"/>
                </a:cubicBezTo>
                <a:cubicBezTo>
                  <a:pt x="10304" y="436"/>
                  <a:pt x="10295" y="462"/>
                  <a:pt x="10275" y="482"/>
                </a:cubicBezTo>
                <a:cubicBezTo>
                  <a:pt x="10265" y="492"/>
                  <a:pt x="10253" y="499"/>
                  <a:pt x="10234" y="505"/>
                </a:cubicBezTo>
                <a:cubicBezTo>
                  <a:pt x="10234" y="505"/>
                  <a:pt x="10234" y="505"/>
                  <a:pt x="10233" y="505"/>
                </a:cubicBezTo>
                <a:cubicBezTo>
                  <a:pt x="10179" y="521"/>
                  <a:pt x="10080" y="519"/>
                  <a:pt x="9875" y="501"/>
                </a:cubicBezTo>
                <a:cubicBezTo>
                  <a:pt x="9738" y="490"/>
                  <a:pt x="9555" y="471"/>
                  <a:pt x="9305" y="447"/>
                </a:cubicBezTo>
                <a:cubicBezTo>
                  <a:pt x="8890" y="406"/>
                  <a:pt x="8539" y="385"/>
                  <a:pt x="8525" y="401"/>
                </a:cubicBezTo>
                <a:cubicBezTo>
                  <a:pt x="8511" y="416"/>
                  <a:pt x="8480" y="660"/>
                  <a:pt x="8455" y="942"/>
                </a:cubicBezTo>
                <a:cubicBezTo>
                  <a:pt x="8431" y="1225"/>
                  <a:pt x="8404" y="1468"/>
                  <a:pt x="8396" y="1481"/>
                </a:cubicBezTo>
                <a:cubicBezTo>
                  <a:pt x="8388" y="1494"/>
                  <a:pt x="7993" y="1466"/>
                  <a:pt x="7518" y="1421"/>
                </a:cubicBezTo>
                <a:cubicBezTo>
                  <a:pt x="7043" y="1375"/>
                  <a:pt x="6289" y="1304"/>
                  <a:pt x="5842" y="1262"/>
                </a:cubicBezTo>
                <a:cubicBezTo>
                  <a:pt x="5394" y="1221"/>
                  <a:pt x="4967" y="1177"/>
                  <a:pt x="4892" y="1165"/>
                </a:cubicBezTo>
                <a:lnTo>
                  <a:pt x="4757" y="1145"/>
                </a:lnTo>
                <a:lnTo>
                  <a:pt x="4676" y="1914"/>
                </a:lnTo>
                <a:cubicBezTo>
                  <a:pt x="4632" y="2337"/>
                  <a:pt x="4576" y="3091"/>
                  <a:pt x="4552" y="3589"/>
                </a:cubicBezTo>
                <a:cubicBezTo>
                  <a:pt x="4494" y="4799"/>
                  <a:pt x="4440" y="5817"/>
                  <a:pt x="4397" y="6536"/>
                </a:cubicBezTo>
                <a:cubicBezTo>
                  <a:pt x="4354" y="7255"/>
                  <a:pt x="4321" y="7676"/>
                  <a:pt x="4305" y="7692"/>
                </a:cubicBezTo>
                <a:cubicBezTo>
                  <a:pt x="4282" y="7715"/>
                  <a:pt x="3772" y="7682"/>
                  <a:pt x="2889" y="7600"/>
                </a:cubicBezTo>
                <a:cubicBezTo>
                  <a:pt x="347" y="7363"/>
                  <a:pt x="204" y="7351"/>
                  <a:pt x="153" y="7370"/>
                </a:cubicBezTo>
                <a:cubicBezTo>
                  <a:pt x="86" y="7395"/>
                  <a:pt x="58" y="7651"/>
                  <a:pt x="15" y="8615"/>
                </a:cubicBezTo>
                <a:cubicBezTo>
                  <a:pt x="7" y="8794"/>
                  <a:pt x="2" y="8987"/>
                  <a:pt x="1" y="9178"/>
                </a:cubicBezTo>
                <a:cubicBezTo>
                  <a:pt x="-3" y="9750"/>
                  <a:pt x="21" y="10296"/>
                  <a:pt x="60" y="10334"/>
                </a:cubicBezTo>
                <a:cubicBezTo>
                  <a:pt x="71" y="10345"/>
                  <a:pt x="640" y="10403"/>
                  <a:pt x="1325" y="10464"/>
                </a:cubicBezTo>
                <a:cubicBezTo>
                  <a:pt x="3233" y="10635"/>
                  <a:pt x="4108" y="10722"/>
                  <a:pt x="4144" y="10744"/>
                </a:cubicBezTo>
                <a:cubicBezTo>
                  <a:pt x="4162" y="10755"/>
                  <a:pt x="4177" y="10804"/>
                  <a:pt x="4177" y="10854"/>
                </a:cubicBezTo>
                <a:cubicBezTo>
                  <a:pt x="4177" y="10921"/>
                  <a:pt x="4198" y="10944"/>
                  <a:pt x="4259" y="10944"/>
                </a:cubicBezTo>
                <a:cubicBezTo>
                  <a:pt x="4335" y="10944"/>
                  <a:pt x="4829" y="10988"/>
                  <a:pt x="7351" y="11222"/>
                </a:cubicBezTo>
                <a:cubicBezTo>
                  <a:pt x="7880" y="11271"/>
                  <a:pt x="8328" y="11326"/>
                  <a:pt x="8347" y="11345"/>
                </a:cubicBezTo>
                <a:cubicBezTo>
                  <a:pt x="8367" y="11364"/>
                  <a:pt x="8283" y="11446"/>
                  <a:pt x="8142" y="11546"/>
                </a:cubicBezTo>
                <a:cubicBezTo>
                  <a:pt x="8018" y="11633"/>
                  <a:pt x="7898" y="11731"/>
                  <a:pt x="7785" y="11838"/>
                </a:cubicBezTo>
                <a:cubicBezTo>
                  <a:pt x="7560" y="12051"/>
                  <a:pt x="7362" y="12295"/>
                  <a:pt x="7209" y="12550"/>
                </a:cubicBezTo>
                <a:cubicBezTo>
                  <a:pt x="7133" y="12678"/>
                  <a:pt x="7068" y="12809"/>
                  <a:pt x="7017" y="12939"/>
                </a:cubicBezTo>
                <a:cubicBezTo>
                  <a:pt x="6979" y="13035"/>
                  <a:pt x="6946" y="13131"/>
                  <a:pt x="6917" y="13237"/>
                </a:cubicBezTo>
                <a:cubicBezTo>
                  <a:pt x="6831" y="13552"/>
                  <a:pt x="6782" y="13938"/>
                  <a:pt x="6733" y="14603"/>
                </a:cubicBezTo>
                <a:cubicBezTo>
                  <a:pt x="6582" y="16668"/>
                  <a:pt x="6583" y="16625"/>
                  <a:pt x="6631" y="16931"/>
                </a:cubicBezTo>
                <a:cubicBezTo>
                  <a:pt x="6653" y="17068"/>
                  <a:pt x="6683" y="17202"/>
                  <a:pt x="6722" y="17332"/>
                </a:cubicBezTo>
                <a:cubicBezTo>
                  <a:pt x="6801" y="17592"/>
                  <a:pt x="6916" y="17838"/>
                  <a:pt x="7062" y="18061"/>
                </a:cubicBezTo>
                <a:cubicBezTo>
                  <a:pt x="7134" y="18173"/>
                  <a:pt x="7215" y="18278"/>
                  <a:pt x="7303" y="18377"/>
                </a:cubicBezTo>
                <a:cubicBezTo>
                  <a:pt x="7533" y="18638"/>
                  <a:pt x="7523" y="18568"/>
                  <a:pt x="7414" y="19204"/>
                </a:cubicBezTo>
                <a:cubicBezTo>
                  <a:pt x="7376" y="19426"/>
                  <a:pt x="7359" y="19462"/>
                  <a:pt x="7296" y="19456"/>
                </a:cubicBezTo>
                <a:cubicBezTo>
                  <a:pt x="7255" y="19452"/>
                  <a:pt x="6993" y="19439"/>
                  <a:pt x="6712" y="19426"/>
                </a:cubicBezTo>
                <a:cubicBezTo>
                  <a:pt x="6431" y="19414"/>
                  <a:pt x="5831" y="19371"/>
                  <a:pt x="5379" y="19332"/>
                </a:cubicBezTo>
                <a:cubicBezTo>
                  <a:pt x="4928" y="19292"/>
                  <a:pt x="4549" y="19260"/>
                  <a:pt x="4538" y="19260"/>
                </a:cubicBezTo>
                <a:cubicBezTo>
                  <a:pt x="4527" y="19260"/>
                  <a:pt x="4518" y="19342"/>
                  <a:pt x="4518" y="19442"/>
                </a:cubicBezTo>
                <a:lnTo>
                  <a:pt x="4518" y="19624"/>
                </a:lnTo>
                <a:lnTo>
                  <a:pt x="4716" y="19646"/>
                </a:lnTo>
                <a:cubicBezTo>
                  <a:pt x="4826" y="19657"/>
                  <a:pt x="5216" y="19692"/>
                  <a:pt x="5583" y="19723"/>
                </a:cubicBezTo>
                <a:cubicBezTo>
                  <a:pt x="6240" y="19778"/>
                  <a:pt x="6639" y="19850"/>
                  <a:pt x="6740" y="19932"/>
                </a:cubicBezTo>
                <a:cubicBezTo>
                  <a:pt x="6771" y="19957"/>
                  <a:pt x="6783" y="20013"/>
                  <a:pt x="6771" y="20070"/>
                </a:cubicBezTo>
                <a:cubicBezTo>
                  <a:pt x="6760" y="20122"/>
                  <a:pt x="6733" y="20357"/>
                  <a:pt x="6711" y="20591"/>
                </a:cubicBezTo>
                <a:cubicBezTo>
                  <a:pt x="6688" y="20824"/>
                  <a:pt x="6661" y="21042"/>
                  <a:pt x="6651" y="21074"/>
                </a:cubicBezTo>
                <a:cubicBezTo>
                  <a:pt x="6648" y="21086"/>
                  <a:pt x="6648" y="21097"/>
                  <a:pt x="6653" y="21106"/>
                </a:cubicBezTo>
                <a:cubicBezTo>
                  <a:pt x="6657" y="21114"/>
                  <a:pt x="6665" y="21120"/>
                  <a:pt x="6680" y="21126"/>
                </a:cubicBezTo>
                <a:cubicBezTo>
                  <a:pt x="6710" y="21139"/>
                  <a:pt x="6764" y="21148"/>
                  <a:pt x="6851" y="21156"/>
                </a:cubicBezTo>
                <a:cubicBezTo>
                  <a:pt x="7092" y="21181"/>
                  <a:pt x="7166" y="21147"/>
                  <a:pt x="7166" y="21013"/>
                </a:cubicBezTo>
                <a:cubicBezTo>
                  <a:pt x="7166" y="20946"/>
                  <a:pt x="7183" y="20911"/>
                  <a:pt x="7207" y="20904"/>
                </a:cubicBezTo>
                <a:cubicBezTo>
                  <a:pt x="7247" y="20892"/>
                  <a:pt x="7306" y="20958"/>
                  <a:pt x="7338" y="21084"/>
                </a:cubicBezTo>
                <a:cubicBezTo>
                  <a:pt x="7347" y="21119"/>
                  <a:pt x="7357" y="21141"/>
                  <a:pt x="7367" y="21150"/>
                </a:cubicBezTo>
                <a:cubicBezTo>
                  <a:pt x="7376" y="21158"/>
                  <a:pt x="7386" y="21153"/>
                  <a:pt x="7396" y="21137"/>
                </a:cubicBezTo>
                <a:cubicBezTo>
                  <a:pt x="7416" y="21104"/>
                  <a:pt x="7435" y="21021"/>
                  <a:pt x="7452" y="20894"/>
                </a:cubicBezTo>
                <a:cubicBezTo>
                  <a:pt x="7461" y="20822"/>
                  <a:pt x="7479" y="20765"/>
                  <a:pt x="7505" y="20721"/>
                </a:cubicBezTo>
                <a:cubicBezTo>
                  <a:pt x="7518" y="20699"/>
                  <a:pt x="7532" y="20680"/>
                  <a:pt x="7549" y="20666"/>
                </a:cubicBezTo>
                <a:cubicBezTo>
                  <a:pt x="7597" y="20622"/>
                  <a:pt x="7660" y="20611"/>
                  <a:pt x="7732" y="20634"/>
                </a:cubicBezTo>
                <a:cubicBezTo>
                  <a:pt x="7780" y="20650"/>
                  <a:pt x="7832" y="20682"/>
                  <a:pt x="7887" y="20729"/>
                </a:cubicBezTo>
                <a:cubicBezTo>
                  <a:pt x="7916" y="20755"/>
                  <a:pt x="7937" y="20774"/>
                  <a:pt x="7953" y="20791"/>
                </a:cubicBezTo>
                <a:cubicBezTo>
                  <a:pt x="7968" y="20808"/>
                  <a:pt x="7978" y="20824"/>
                  <a:pt x="7983" y="20841"/>
                </a:cubicBezTo>
                <a:cubicBezTo>
                  <a:pt x="7992" y="20876"/>
                  <a:pt x="7980" y="20922"/>
                  <a:pt x="7958" y="21009"/>
                </a:cubicBezTo>
                <a:cubicBezTo>
                  <a:pt x="7933" y="21106"/>
                  <a:pt x="7922" y="21195"/>
                  <a:pt x="7934" y="21206"/>
                </a:cubicBezTo>
                <a:cubicBezTo>
                  <a:pt x="7946" y="21218"/>
                  <a:pt x="7970" y="21172"/>
                  <a:pt x="7988" y="21103"/>
                </a:cubicBezTo>
                <a:lnTo>
                  <a:pt x="8022" y="20979"/>
                </a:lnTo>
                <a:lnTo>
                  <a:pt x="8284" y="20992"/>
                </a:lnTo>
                <a:cubicBezTo>
                  <a:pt x="8532" y="21005"/>
                  <a:pt x="8682" y="21018"/>
                  <a:pt x="8772" y="21040"/>
                </a:cubicBezTo>
                <a:cubicBezTo>
                  <a:pt x="8863" y="21062"/>
                  <a:pt x="8893" y="21094"/>
                  <a:pt x="8906" y="21145"/>
                </a:cubicBezTo>
                <a:cubicBezTo>
                  <a:pt x="8915" y="21183"/>
                  <a:pt x="8927" y="21207"/>
                  <a:pt x="8955" y="21225"/>
                </a:cubicBezTo>
                <a:cubicBezTo>
                  <a:pt x="8956" y="21225"/>
                  <a:pt x="8956" y="21224"/>
                  <a:pt x="8957" y="21225"/>
                </a:cubicBezTo>
                <a:cubicBezTo>
                  <a:pt x="8985" y="21242"/>
                  <a:pt x="9027" y="21253"/>
                  <a:pt x="9096" y="21263"/>
                </a:cubicBezTo>
                <a:cubicBezTo>
                  <a:pt x="9176" y="21275"/>
                  <a:pt x="9239" y="21283"/>
                  <a:pt x="9290" y="21287"/>
                </a:cubicBezTo>
                <a:cubicBezTo>
                  <a:pt x="9341" y="21291"/>
                  <a:pt x="9380" y="21290"/>
                  <a:pt x="9409" y="21286"/>
                </a:cubicBezTo>
                <a:cubicBezTo>
                  <a:pt x="9439" y="21281"/>
                  <a:pt x="9460" y="21273"/>
                  <a:pt x="9476" y="21258"/>
                </a:cubicBezTo>
                <a:cubicBezTo>
                  <a:pt x="9492" y="21243"/>
                  <a:pt x="9502" y="21223"/>
                  <a:pt x="9512" y="21197"/>
                </a:cubicBezTo>
                <a:lnTo>
                  <a:pt x="9550" y="21101"/>
                </a:lnTo>
                <a:lnTo>
                  <a:pt x="9918" y="21128"/>
                </a:lnTo>
                <a:cubicBezTo>
                  <a:pt x="10330" y="21157"/>
                  <a:pt x="10343" y="21161"/>
                  <a:pt x="10343" y="21251"/>
                </a:cubicBezTo>
                <a:cubicBezTo>
                  <a:pt x="10343" y="21269"/>
                  <a:pt x="10349" y="21292"/>
                  <a:pt x="10359" y="21316"/>
                </a:cubicBezTo>
                <a:cubicBezTo>
                  <a:pt x="10368" y="21340"/>
                  <a:pt x="10380" y="21364"/>
                  <a:pt x="10394" y="21383"/>
                </a:cubicBezTo>
                <a:cubicBezTo>
                  <a:pt x="10440" y="21444"/>
                  <a:pt x="10453" y="21427"/>
                  <a:pt x="10550" y="21205"/>
                </a:cubicBezTo>
                <a:cubicBezTo>
                  <a:pt x="10619" y="21046"/>
                  <a:pt x="10665" y="20959"/>
                  <a:pt x="10710" y="20922"/>
                </a:cubicBezTo>
                <a:cubicBezTo>
                  <a:pt x="10732" y="20903"/>
                  <a:pt x="10754" y="20898"/>
                  <a:pt x="10779" y="20904"/>
                </a:cubicBezTo>
                <a:cubicBezTo>
                  <a:pt x="10804" y="20909"/>
                  <a:pt x="10832" y="20924"/>
                  <a:pt x="10865" y="20947"/>
                </a:cubicBezTo>
                <a:cubicBezTo>
                  <a:pt x="10893" y="20968"/>
                  <a:pt x="10924" y="20998"/>
                  <a:pt x="10953" y="21031"/>
                </a:cubicBezTo>
                <a:cubicBezTo>
                  <a:pt x="10982" y="21064"/>
                  <a:pt x="11008" y="21099"/>
                  <a:pt x="11024" y="21129"/>
                </a:cubicBezTo>
                <a:cubicBezTo>
                  <a:pt x="11040" y="21159"/>
                  <a:pt x="11060" y="21185"/>
                  <a:pt x="11081" y="21205"/>
                </a:cubicBezTo>
                <a:cubicBezTo>
                  <a:pt x="11101" y="21225"/>
                  <a:pt x="11122" y="21237"/>
                  <a:pt x="11138" y="21237"/>
                </a:cubicBezTo>
                <a:cubicBezTo>
                  <a:pt x="11177" y="21237"/>
                  <a:pt x="11194" y="21276"/>
                  <a:pt x="11194" y="21367"/>
                </a:cubicBezTo>
                <a:cubicBezTo>
                  <a:pt x="11194" y="21443"/>
                  <a:pt x="11205" y="21489"/>
                  <a:pt x="11249" y="21515"/>
                </a:cubicBezTo>
                <a:cubicBezTo>
                  <a:pt x="11292" y="21540"/>
                  <a:pt x="11368" y="21547"/>
                  <a:pt x="11501" y="21549"/>
                </a:cubicBezTo>
                <a:lnTo>
                  <a:pt x="11694" y="21551"/>
                </a:lnTo>
                <a:lnTo>
                  <a:pt x="12174" y="20753"/>
                </a:lnTo>
                <a:cubicBezTo>
                  <a:pt x="12439" y="20314"/>
                  <a:pt x="12648" y="19947"/>
                  <a:pt x="12639" y="19938"/>
                </a:cubicBezTo>
                <a:cubicBezTo>
                  <a:pt x="12630" y="19929"/>
                  <a:pt x="12507" y="19915"/>
                  <a:pt x="12367" y="19907"/>
                </a:cubicBezTo>
                <a:cubicBezTo>
                  <a:pt x="12227" y="19899"/>
                  <a:pt x="12107" y="19887"/>
                  <a:pt x="12099" y="19879"/>
                </a:cubicBezTo>
                <a:cubicBezTo>
                  <a:pt x="12091" y="19871"/>
                  <a:pt x="12098" y="19683"/>
                  <a:pt x="12116" y="19461"/>
                </a:cubicBezTo>
                <a:cubicBezTo>
                  <a:pt x="12135" y="19239"/>
                  <a:pt x="12144" y="19051"/>
                  <a:pt x="12136" y="19043"/>
                </a:cubicBezTo>
                <a:cubicBezTo>
                  <a:pt x="12129" y="19035"/>
                  <a:pt x="11981" y="19016"/>
                  <a:pt x="11805" y="19000"/>
                </a:cubicBezTo>
                <a:cubicBezTo>
                  <a:pt x="11630" y="18984"/>
                  <a:pt x="11449" y="18952"/>
                  <a:pt x="11404" y="18928"/>
                </a:cubicBezTo>
                <a:cubicBezTo>
                  <a:pt x="11384" y="18918"/>
                  <a:pt x="11370" y="18910"/>
                  <a:pt x="11363" y="18900"/>
                </a:cubicBezTo>
                <a:cubicBezTo>
                  <a:pt x="11357" y="18890"/>
                  <a:pt x="11358" y="18879"/>
                  <a:pt x="11367" y="18864"/>
                </a:cubicBezTo>
                <a:cubicBezTo>
                  <a:pt x="11368" y="18862"/>
                  <a:pt x="11367" y="18862"/>
                  <a:pt x="11368" y="18860"/>
                </a:cubicBezTo>
                <a:cubicBezTo>
                  <a:pt x="11368" y="18860"/>
                  <a:pt x="11368" y="18859"/>
                  <a:pt x="11368" y="18859"/>
                </a:cubicBezTo>
                <a:cubicBezTo>
                  <a:pt x="11390" y="18824"/>
                  <a:pt x="11452" y="18768"/>
                  <a:pt x="11574" y="18659"/>
                </a:cubicBezTo>
                <a:cubicBezTo>
                  <a:pt x="12029" y="18252"/>
                  <a:pt x="12041" y="18232"/>
                  <a:pt x="13009" y="16211"/>
                </a:cubicBezTo>
                <a:cubicBezTo>
                  <a:pt x="13223" y="15763"/>
                  <a:pt x="13409" y="15366"/>
                  <a:pt x="13423" y="15327"/>
                </a:cubicBezTo>
                <a:cubicBezTo>
                  <a:pt x="13430" y="15305"/>
                  <a:pt x="13440" y="15290"/>
                  <a:pt x="13451" y="15284"/>
                </a:cubicBezTo>
                <a:cubicBezTo>
                  <a:pt x="13462" y="15278"/>
                  <a:pt x="13472" y="15280"/>
                  <a:pt x="13484" y="15291"/>
                </a:cubicBezTo>
                <a:cubicBezTo>
                  <a:pt x="13507" y="15314"/>
                  <a:pt x="13485" y="15825"/>
                  <a:pt x="13426" y="16692"/>
                </a:cubicBezTo>
                <a:cubicBezTo>
                  <a:pt x="13375" y="17444"/>
                  <a:pt x="13324" y="18208"/>
                  <a:pt x="13313" y="18391"/>
                </a:cubicBezTo>
                <a:cubicBezTo>
                  <a:pt x="13301" y="18574"/>
                  <a:pt x="13249" y="19330"/>
                  <a:pt x="13198" y="20072"/>
                </a:cubicBezTo>
                <a:cubicBezTo>
                  <a:pt x="13147" y="20814"/>
                  <a:pt x="13105" y="21431"/>
                  <a:pt x="13105" y="21444"/>
                </a:cubicBezTo>
                <a:cubicBezTo>
                  <a:pt x="13105" y="21457"/>
                  <a:pt x="13377" y="21489"/>
                  <a:pt x="13711" y="21516"/>
                </a:cubicBezTo>
                <a:cubicBezTo>
                  <a:pt x="13878" y="21529"/>
                  <a:pt x="14031" y="21544"/>
                  <a:pt x="14145" y="21558"/>
                </a:cubicBezTo>
                <a:cubicBezTo>
                  <a:pt x="14145" y="21558"/>
                  <a:pt x="14146" y="21558"/>
                  <a:pt x="14146" y="21558"/>
                </a:cubicBezTo>
                <a:cubicBezTo>
                  <a:pt x="14259" y="21573"/>
                  <a:pt x="14332" y="21586"/>
                  <a:pt x="14338" y="21594"/>
                </a:cubicBezTo>
                <a:cubicBezTo>
                  <a:pt x="14339" y="21596"/>
                  <a:pt x="14568" y="21598"/>
                  <a:pt x="14622" y="21600"/>
                </a:cubicBezTo>
                <a:lnTo>
                  <a:pt x="14719" y="21508"/>
                </a:lnTo>
                <a:cubicBezTo>
                  <a:pt x="14836" y="21397"/>
                  <a:pt x="14845" y="21372"/>
                  <a:pt x="14845" y="21145"/>
                </a:cubicBezTo>
                <a:cubicBezTo>
                  <a:pt x="14845" y="21004"/>
                  <a:pt x="14864" y="20882"/>
                  <a:pt x="14890" y="20856"/>
                </a:cubicBezTo>
                <a:cubicBezTo>
                  <a:pt x="14915" y="20832"/>
                  <a:pt x="15022" y="20812"/>
                  <a:pt x="15128" y="20812"/>
                </a:cubicBezTo>
                <a:cubicBezTo>
                  <a:pt x="15293" y="20812"/>
                  <a:pt x="15338" y="20796"/>
                  <a:pt x="15430" y="20703"/>
                </a:cubicBezTo>
                <a:lnTo>
                  <a:pt x="15537" y="20593"/>
                </a:lnTo>
                <a:lnTo>
                  <a:pt x="15643" y="18734"/>
                </a:lnTo>
                <a:cubicBezTo>
                  <a:pt x="15701" y="17712"/>
                  <a:pt x="15776" y="16377"/>
                  <a:pt x="15811" y="15767"/>
                </a:cubicBezTo>
                <a:cubicBezTo>
                  <a:pt x="15845" y="15157"/>
                  <a:pt x="15881" y="14646"/>
                  <a:pt x="15891" y="14631"/>
                </a:cubicBezTo>
                <a:cubicBezTo>
                  <a:pt x="15901" y="14615"/>
                  <a:pt x="15948" y="14603"/>
                  <a:pt x="15996" y="14603"/>
                </a:cubicBezTo>
                <a:cubicBezTo>
                  <a:pt x="16081" y="14603"/>
                  <a:pt x="16084" y="14589"/>
                  <a:pt x="16117" y="14150"/>
                </a:cubicBezTo>
                <a:lnTo>
                  <a:pt x="16150" y="13697"/>
                </a:lnTo>
                <a:lnTo>
                  <a:pt x="16396" y="13709"/>
                </a:lnTo>
                <a:cubicBezTo>
                  <a:pt x="16732" y="13724"/>
                  <a:pt x="19007" y="13934"/>
                  <a:pt x="19038" y="13953"/>
                </a:cubicBezTo>
                <a:cubicBezTo>
                  <a:pt x="19051" y="13961"/>
                  <a:pt x="19054" y="14167"/>
                  <a:pt x="19044" y="14411"/>
                </a:cubicBezTo>
                <a:lnTo>
                  <a:pt x="19025" y="14855"/>
                </a:lnTo>
                <a:lnTo>
                  <a:pt x="19252" y="14879"/>
                </a:lnTo>
                <a:lnTo>
                  <a:pt x="19479" y="14904"/>
                </a:lnTo>
                <a:lnTo>
                  <a:pt x="19605" y="14763"/>
                </a:lnTo>
                <a:cubicBezTo>
                  <a:pt x="19912" y="14421"/>
                  <a:pt x="19905" y="14442"/>
                  <a:pt x="19922" y="13931"/>
                </a:cubicBezTo>
                <a:lnTo>
                  <a:pt x="19937" y="13462"/>
                </a:lnTo>
                <a:lnTo>
                  <a:pt x="20294" y="13009"/>
                </a:lnTo>
                <a:cubicBezTo>
                  <a:pt x="20491" y="12759"/>
                  <a:pt x="20671" y="12531"/>
                  <a:pt x="20694" y="12501"/>
                </a:cubicBezTo>
                <a:cubicBezTo>
                  <a:pt x="20730" y="12454"/>
                  <a:pt x="20775" y="12464"/>
                  <a:pt x="21020" y="12569"/>
                </a:cubicBezTo>
                <a:lnTo>
                  <a:pt x="21305" y="12691"/>
                </a:lnTo>
                <a:lnTo>
                  <a:pt x="21422" y="12565"/>
                </a:lnTo>
                <a:cubicBezTo>
                  <a:pt x="21486" y="12497"/>
                  <a:pt x="21541" y="12399"/>
                  <a:pt x="21544" y="12348"/>
                </a:cubicBezTo>
                <a:cubicBezTo>
                  <a:pt x="21547" y="12297"/>
                  <a:pt x="21560" y="11935"/>
                  <a:pt x="21573" y="11544"/>
                </a:cubicBezTo>
                <a:lnTo>
                  <a:pt x="21597" y="10834"/>
                </a:lnTo>
                <a:lnTo>
                  <a:pt x="21420" y="10760"/>
                </a:lnTo>
                <a:lnTo>
                  <a:pt x="21244" y="10685"/>
                </a:lnTo>
                <a:lnTo>
                  <a:pt x="21260" y="10417"/>
                </a:lnTo>
                <a:cubicBezTo>
                  <a:pt x="21269" y="10270"/>
                  <a:pt x="21303" y="9312"/>
                  <a:pt x="21336" y="8288"/>
                </a:cubicBezTo>
                <a:lnTo>
                  <a:pt x="21396" y="6428"/>
                </a:lnTo>
                <a:lnTo>
                  <a:pt x="21317" y="6373"/>
                </a:lnTo>
                <a:cubicBezTo>
                  <a:pt x="21212" y="6302"/>
                  <a:pt x="21217" y="6177"/>
                  <a:pt x="21332" y="5954"/>
                </a:cubicBezTo>
                <a:cubicBezTo>
                  <a:pt x="21430" y="5765"/>
                  <a:pt x="21464" y="5426"/>
                  <a:pt x="21389" y="5381"/>
                </a:cubicBezTo>
                <a:cubicBezTo>
                  <a:pt x="21364" y="5366"/>
                  <a:pt x="21364" y="5335"/>
                  <a:pt x="21389" y="5289"/>
                </a:cubicBezTo>
                <a:cubicBezTo>
                  <a:pt x="21441" y="5194"/>
                  <a:pt x="21436" y="4856"/>
                  <a:pt x="21383" y="4823"/>
                </a:cubicBezTo>
                <a:cubicBezTo>
                  <a:pt x="21351" y="4804"/>
                  <a:pt x="21347" y="4569"/>
                  <a:pt x="21366" y="3939"/>
                </a:cubicBezTo>
                <a:cubicBezTo>
                  <a:pt x="21390" y="3163"/>
                  <a:pt x="21387" y="3078"/>
                  <a:pt x="21331" y="3057"/>
                </a:cubicBezTo>
                <a:cubicBezTo>
                  <a:pt x="21214" y="3014"/>
                  <a:pt x="20487" y="3034"/>
                  <a:pt x="20191" y="3090"/>
                </a:cubicBezTo>
                <a:cubicBezTo>
                  <a:pt x="19849" y="3154"/>
                  <a:pt x="19520" y="3298"/>
                  <a:pt x="19437" y="3422"/>
                </a:cubicBezTo>
                <a:cubicBezTo>
                  <a:pt x="19395" y="3485"/>
                  <a:pt x="19372" y="3666"/>
                  <a:pt x="19353" y="4095"/>
                </a:cubicBezTo>
                <a:lnTo>
                  <a:pt x="19327" y="4679"/>
                </a:lnTo>
                <a:lnTo>
                  <a:pt x="19111" y="4697"/>
                </a:lnTo>
                <a:cubicBezTo>
                  <a:pt x="18992" y="4708"/>
                  <a:pt x="18878" y="4734"/>
                  <a:pt x="18857" y="4754"/>
                </a:cubicBezTo>
                <a:cubicBezTo>
                  <a:pt x="18836" y="4774"/>
                  <a:pt x="18808" y="4890"/>
                  <a:pt x="18794" y="5012"/>
                </a:cubicBezTo>
                <a:cubicBezTo>
                  <a:pt x="18780" y="5133"/>
                  <a:pt x="18742" y="5264"/>
                  <a:pt x="18708" y="5302"/>
                </a:cubicBezTo>
                <a:cubicBezTo>
                  <a:pt x="18623" y="5396"/>
                  <a:pt x="18620" y="6022"/>
                  <a:pt x="18703" y="6120"/>
                </a:cubicBezTo>
                <a:cubicBezTo>
                  <a:pt x="18741" y="6165"/>
                  <a:pt x="18755" y="6246"/>
                  <a:pt x="18747" y="6362"/>
                </a:cubicBezTo>
                <a:cubicBezTo>
                  <a:pt x="18736" y="6513"/>
                  <a:pt x="18751" y="6553"/>
                  <a:pt x="18851" y="6664"/>
                </a:cubicBezTo>
                <a:cubicBezTo>
                  <a:pt x="18915" y="6735"/>
                  <a:pt x="19070" y="6839"/>
                  <a:pt x="19196" y="6894"/>
                </a:cubicBezTo>
                <a:lnTo>
                  <a:pt x="19425" y="6995"/>
                </a:lnTo>
                <a:lnTo>
                  <a:pt x="19278" y="7259"/>
                </a:lnTo>
                <a:cubicBezTo>
                  <a:pt x="19196" y="7405"/>
                  <a:pt x="19050" y="7668"/>
                  <a:pt x="18954" y="7843"/>
                </a:cubicBezTo>
                <a:lnTo>
                  <a:pt x="18779" y="8159"/>
                </a:lnTo>
                <a:lnTo>
                  <a:pt x="18779" y="8592"/>
                </a:lnTo>
                <a:cubicBezTo>
                  <a:pt x="18779" y="8919"/>
                  <a:pt x="18766" y="9028"/>
                  <a:pt x="18728" y="9043"/>
                </a:cubicBezTo>
                <a:cubicBezTo>
                  <a:pt x="18656" y="9070"/>
                  <a:pt x="16573" y="8876"/>
                  <a:pt x="16534" y="8838"/>
                </a:cubicBezTo>
                <a:cubicBezTo>
                  <a:pt x="16516" y="8821"/>
                  <a:pt x="16571" y="8474"/>
                  <a:pt x="16658" y="8062"/>
                </a:cubicBezTo>
                <a:cubicBezTo>
                  <a:pt x="16810" y="7341"/>
                  <a:pt x="16826" y="7294"/>
                  <a:pt x="17150" y="6589"/>
                </a:cubicBezTo>
                <a:lnTo>
                  <a:pt x="17486" y="5862"/>
                </a:lnTo>
                <a:lnTo>
                  <a:pt x="17509" y="5215"/>
                </a:lnTo>
                <a:cubicBezTo>
                  <a:pt x="17523" y="4859"/>
                  <a:pt x="17559" y="4088"/>
                  <a:pt x="17591" y="3501"/>
                </a:cubicBezTo>
                <a:cubicBezTo>
                  <a:pt x="17622" y="2914"/>
                  <a:pt x="17639" y="2425"/>
                  <a:pt x="17627" y="2414"/>
                </a:cubicBezTo>
                <a:cubicBezTo>
                  <a:pt x="17616" y="2403"/>
                  <a:pt x="17318" y="2367"/>
                  <a:pt x="16964" y="2334"/>
                </a:cubicBezTo>
                <a:cubicBezTo>
                  <a:pt x="16611" y="2301"/>
                  <a:pt x="16304" y="2257"/>
                  <a:pt x="16282" y="2236"/>
                </a:cubicBezTo>
                <a:cubicBezTo>
                  <a:pt x="16255" y="2210"/>
                  <a:pt x="16260" y="2107"/>
                  <a:pt x="16300" y="1905"/>
                </a:cubicBezTo>
                <a:cubicBezTo>
                  <a:pt x="16331" y="1743"/>
                  <a:pt x="16358" y="1503"/>
                  <a:pt x="16358" y="1371"/>
                </a:cubicBezTo>
                <a:lnTo>
                  <a:pt x="16358" y="1130"/>
                </a:lnTo>
                <a:lnTo>
                  <a:pt x="14137" y="915"/>
                </a:lnTo>
                <a:cubicBezTo>
                  <a:pt x="12915" y="797"/>
                  <a:pt x="11903" y="692"/>
                  <a:pt x="11887" y="683"/>
                </a:cubicBezTo>
                <a:cubicBezTo>
                  <a:pt x="11871" y="673"/>
                  <a:pt x="11839" y="598"/>
                  <a:pt x="11816" y="514"/>
                </a:cubicBezTo>
                <a:cubicBezTo>
                  <a:pt x="11793" y="430"/>
                  <a:pt x="11748" y="321"/>
                  <a:pt x="11716" y="273"/>
                </a:cubicBezTo>
                <a:cubicBezTo>
                  <a:pt x="11649" y="173"/>
                  <a:pt x="11407" y="40"/>
                  <a:pt x="11292" y="40"/>
                </a:cubicBezTo>
                <a:cubicBezTo>
                  <a:pt x="11251" y="40"/>
                  <a:pt x="11207" y="24"/>
                  <a:pt x="11194" y="3"/>
                </a:cubicBezTo>
                <a:cubicBezTo>
                  <a:pt x="11193" y="2"/>
                  <a:pt x="11020" y="2"/>
                  <a:pt x="11002" y="0"/>
                </a:cubicBezTo>
                <a:close/>
                <a:moveTo>
                  <a:pt x="12674" y="11706"/>
                </a:moveTo>
                <a:cubicBezTo>
                  <a:pt x="12975" y="11725"/>
                  <a:pt x="13535" y="11793"/>
                  <a:pt x="13568" y="11825"/>
                </a:cubicBezTo>
                <a:cubicBezTo>
                  <a:pt x="13597" y="11854"/>
                  <a:pt x="13597" y="12039"/>
                  <a:pt x="13567" y="12481"/>
                </a:cubicBezTo>
                <a:cubicBezTo>
                  <a:pt x="13524" y="13120"/>
                  <a:pt x="13481" y="13272"/>
                  <a:pt x="13403" y="13053"/>
                </a:cubicBezTo>
                <a:cubicBezTo>
                  <a:pt x="13281" y="12713"/>
                  <a:pt x="12994" y="12277"/>
                  <a:pt x="12679" y="11954"/>
                </a:cubicBezTo>
                <a:cubicBezTo>
                  <a:pt x="12557" y="11829"/>
                  <a:pt x="12471" y="11718"/>
                  <a:pt x="12489" y="11707"/>
                </a:cubicBezTo>
                <a:cubicBezTo>
                  <a:pt x="12502" y="11699"/>
                  <a:pt x="12574" y="11700"/>
                  <a:pt x="12674" y="11706"/>
                </a:cubicBezTo>
                <a:close/>
                <a:moveTo>
                  <a:pt x="9707" y="14129"/>
                </a:moveTo>
                <a:cubicBezTo>
                  <a:pt x="9804" y="14127"/>
                  <a:pt x="9879" y="14135"/>
                  <a:pt x="9915" y="14154"/>
                </a:cubicBezTo>
                <a:cubicBezTo>
                  <a:pt x="9953" y="14173"/>
                  <a:pt x="10086" y="14217"/>
                  <a:pt x="10211" y="14252"/>
                </a:cubicBezTo>
                <a:cubicBezTo>
                  <a:pt x="10814" y="14420"/>
                  <a:pt x="11412" y="14873"/>
                  <a:pt x="11730" y="15403"/>
                </a:cubicBezTo>
                <a:cubicBezTo>
                  <a:pt x="11858" y="15616"/>
                  <a:pt x="12005" y="16033"/>
                  <a:pt x="12006" y="16181"/>
                </a:cubicBezTo>
                <a:cubicBezTo>
                  <a:pt x="12007" y="16280"/>
                  <a:pt x="11980" y="16318"/>
                  <a:pt x="11835" y="16415"/>
                </a:cubicBezTo>
                <a:cubicBezTo>
                  <a:pt x="11594" y="16577"/>
                  <a:pt x="11216" y="16738"/>
                  <a:pt x="10938" y="16799"/>
                </a:cubicBezTo>
                <a:cubicBezTo>
                  <a:pt x="9631" y="17081"/>
                  <a:pt x="8299" y="16503"/>
                  <a:pt x="7686" y="15388"/>
                </a:cubicBezTo>
                <a:lnTo>
                  <a:pt x="7544" y="15131"/>
                </a:lnTo>
                <a:lnTo>
                  <a:pt x="7701" y="14956"/>
                </a:lnTo>
                <a:cubicBezTo>
                  <a:pt x="7904" y="14732"/>
                  <a:pt x="8327" y="14442"/>
                  <a:pt x="8596" y="14343"/>
                </a:cubicBezTo>
                <a:cubicBezTo>
                  <a:pt x="8918" y="14225"/>
                  <a:pt x="9416" y="14135"/>
                  <a:pt x="9707" y="14129"/>
                </a:cubicBezTo>
                <a:close/>
              </a:path>
            </a:pathLst>
          </a:custGeom>
          <a:ln w="12700">
            <a:miter lim="400000"/>
          </a:ln>
        </p:spPr>
      </p:pic>
      <p:sp>
        <p:nvSpPr>
          <p:cNvPr id="213" name="Shape 213"/>
          <p:cNvSpPr/>
          <p:nvPr/>
        </p:nvSpPr>
        <p:spPr>
          <a:xfrm>
            <a:off x="3612627" y="4418818"/>
            <a:ext cx="1233007" cy="0"/>
          </a:xfrm>
          <a:prstGeom prst="line">
            <a:avLst/>
          </a:prstGeom>
          <a:ln w="38100">
            <a:solidFill>
              <a:srgbClr val="000000"/>
            </a:solidFill>
            <a:miter lim="400000"/>
            <a:tailEnd type="triangle"/>
          </a:ln>
        </p:spPr>
        <p:txBody>
          <a:bodyPr lIns="26789" tIns="26789" rIns="26789" bIns="26789" anchor="ctr"/>
          <a:lstStyle/>
          <a:p>
            <a:pPr>
              <a:defRPr sz="2200">
                <a:solidFill>
                  <a:srgbClr val="000000"/>
                </a:solidFill>
              </a:defRPr>
            </a:pPr>
            <a:endParaRPr sz="1547"/>
          </a:p>
        </p:txBody>
      </p:sp>
      <p:sp>
        <p:nvSpPr>
          <p:cNvPr id="214" name="Shape 214"/>
          <p:cNvSpPr/>
          <p:nvPr/>
        </p:nvSpPr>
        <p:spPr>
          <a:xfrm>
            <a:off x="2115430" y="3839885"/>
            <a:ext cx="1567336" cy="1157865"/>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defRPr sz="3400">
                <a:solidFill>
                  <a:srgbClr val="000000"/>
                </a:solidFill>
                <a:latin typeface="Eurostile"/>
                <a:ea typeface="Eurostile"/>
                <a:cs typeface="Eurostile"/>
                <a:sym typeface="Eurostile"/>
              </a:defRPr>
            </a:pPr>
            <a:r>
              <a:rPr sz="2391"/>
              <a:t> Penning </a:t>
            </a:r>
          </a:p>
          <a:p>
            <a:pPr>
              <a:defRPr sz="3400">
                <a:solidFill>
                  <a:srgbClr val="000000"/>
                </a:solidFill>
                <a:latin typeface="Eurostile"/>
                <a:ea typeface="Eurostile"/>
                <a:cs typeface="Eurostile"/>
                <a:sym typeface="Eurostile"/>
              </a:defRPr>
            </a:pPr>
            <a:r>
              <a:rPr sz="2391"/>
              <a:t>trap for </a:t>
            </a:r>
          </a:p>
          <a:p>
            <a:pPr>
              <a:defRPr sz="3400">
                <a:solidFill>
                  <a:srgbClr val="000000"/>
                </a:solidFill>
                <a:latin typeface="Eurostile"/>
                <a:ea typeface="Eurostile"/>
                <a:cs typeface="Eurostile"/>
                <a:sym typeface="Eurostile"/>
              </a:defRPr>
            </a:pPr>
            <a:r>
              <a:rPr sz="2391"/>
              <a:t>antiprotons</a:t>
            </a:r>
          </a:p>
        </p:txBody>
      </p:sp>
      <p:sp>
        <p:nvSpPr>
          <p:cNvPr id="215" name="Shape 215"/>
          <p:cNvSpPr/>
          <p:nvPr/>
        </p:nvSpPr>
        <p:spPr>
          <a:xfrm>
            <a:off x="3166142" y="2641810"/>
            <a:ext cx="2300872" cy="0"/>
          </a:xfrm>
          <a:prstGeom prst="line">
            <a:avLst/>
          </a:prstGeom>
          <a:ln w="38100">
            <a:solidFill>
              <a:srgbClr val="000000"/>
            </a:solidFill>
            <a:miter lim="400000"/>
            <a:tailEnd type="triangle"/>
          </a:ln>
        </p:spPr>
        <p:txBody>
          <a:bodyPr lIns="26789" tIns="26789" rIns="26789" bIns="26789" anchor="ctr"/>
          <a:lstStyle/>
          <a:p>
            <a:pPr>
              <a:defRPr sz="2200">
                <a:solidFill>
                  <a:srgbClr val="000000"/>
                </a:solidFill>
              </a:defRPr>
            </a:pPr>
            <a:endParaRPr sz="1547"/>
          </a:p>
        </p:txBody>
      </p:sp>
      <p:sp>
        <p:nvSpPr>
          <p:cNvPr id="216" name="Shape 216"/>
          <p:cNvSpPr/>
          <p:nvPr/>
        </p:nvSpPr>
        <p:spPr>
          <a:xfrm>
            <a:off x="1647023" y="2167801"/>
            <a:ext cx="1754888" cy="1157865"/>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defRPr sz="3400">
                <a:solidFill>
                  <a:srgbClr val="000000"/>
                </a:solidFill>
                <a:latin typeface="Eurostile"/>
                <a:ea typeface="Eurostile"/>
                <a:cs typeface="Eurostile"/>
                <a:sym typeface="Eurostile"/>
              </a:defRPr>
            </a:pPr>
            <a:r>
              <a:rPr sz="2391"/>
              <a:t>nanoporous </a:t>
            </a:r>
          </a:p>
          <a:p>
            <a:pPr>
              <a:defRPr sz="3400">
                <a:solidFill>
                  <a:srgbClr val="000000"/>
                </a:solidFill>
                <a:latin typeface="Eurostile"/>
                <a:ea typeface="Eurostile"/>
                <a:cs typeface="Eurostile"/>
                <a:sym typeface="Eurostile"/>
              </a:defRPr>
            </a:pPr>
            <a:r>
              <a:rPr sz="2391"/>
              <a:t>silica </a:t>
            </a:r>
          </a:p>
          <a:p>
            <a:pPr>
              <a:defRPr sz="3400">
                <a:solidFill>
                  <a:srgbClr val="000000"/>
                </a:solidFill>
                <a:latin typeface="Eurostile"/>
                <a:ea typeface="Eurostile"/>
                <a:cs typeface="Eurostile"/>
                <a:sym typeface="Eurostile"/>
              </a:defRPr>
            </a:pPr>
            <a:r>
              <a:rPr sz="2391"/>
              <a:t>target</a:t>
            </a:r>
          </a:p>
        </p:txBody>
      </p:sp>
      <p:sp>
        <p:nvSpPr>
          <p:cNvPr id="217" name="Shape 217"/>
          <p:cNvSpPr/>
          <p:nvPr/>
        </p:nvSpPr>
        <p:spPr>
          <a:xfrm flipH="1">
            <a:off x="5941273" y="1359946"/>
            <a:ext cx="2201124" cy="1720633"/>
          </a:xfrm>
          <a:prstGeom prst="line">
            <a:avLst/>
          </a:prstGeom>
          <a:ln w="38100">
            <a:solidFill>
              <a:srgbClr val="000000"/>
            </a:solidFill>
            <a:miter lim="400000"/>
            <a:tailEnd type="triangle"/>
          </a:ln>
        </p:spPr>
        <p:txBody>
          <a:bodyPr lIns="26789" tIns="26789" rIns="26789" bIns="26789" anchor="ctr"/>
          <a:lstStyle/>
          <a:p>
            <a:pPr>
              <a:defRPr sz="2200">
                <a:solidFill>
                  <a:srgbClr val="000000"/>
                </a:solidFill>
              </a:defRPr>
            </a:pPr>
            <a:endParaRPr sz="1547"/>
          </a:p>
        </p:txBody>
      </p:sp>
      <p:sp>
        <p:nvSpPr>
          <p:cNvPr id="218" name="Shape 218"/>
          <p:cNvSpPr/>
          <p:nvPr/>
        </p:nvSpPr>
        <p:spPr>
          <a:xfrm>
            <a:off x="9018938" y="3126430"/>
            <a:ext cx="1652296" cy="42202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400">
                <a:solidFill>
                  <a:srgbClr val="000000"/>
                </a:solidFill>
                <a:latin typeface="Eurostile"/>
                <a:ea typeface="Eurostile"/>
                <a:cs typeface="Eurostile"/>
                <a:sym typeface="Eurostile"/>
              </a:defRPr>
            </a:lvl1pPr>
          </a:lstStyle>
          <a:p>
            <a:r>
              <a:rPr sz="2391" dirty="0"/>
              <a:t>laserbeam  </a:t>
            </a:r>
          </a:p>
        </p:txBody>
      </p:sp>
      <p:sp>
        <p:nvSpPr>
          <p:cNvPr id="219" name="Shape 219"/>
          <p:cNvSpPr/>
          <p:nvPr/>
        </p:nvSpPr>
        <p:spPr>
          <a:xfrm flipH="1">
            <a:off x="7989417" y="3337441"/>
            <a:ext cx="1109479" cy="1"/>
          </a:xfrm>
          <a:prstGeom prst="line">
            <a:avLst/>
          </a:prstGeom>
          <a:ln w="38100">
            <a:solidFill>
              <a:srgbClr val="000000"/>
            </a:solidFill>
            <a:miter lim="400000"/>
            <a:tailEnd type="triangle"/>
          </a:ln>
        </p:spPr>
        <p:txBody>
          <a:bodyPr lIns="26789" tIns="26789" rIns="26789" bIns="26789" anchor="ctr"/>
          <a:lstStyle/>
          <a:p>
            <a:pPr>
              <a:defRPr sz="2200">
                <a:solidFill>
                  <a:srgbClr val="000000"/>
                </a:solidFill>
              </a:defRPr>
            </a:pPr>
            <a:endParaRPr sz="1547"/>
          </a:p>
        </p:txBody>
      </p:sp>
      <p:sp>
        <p:nvSpPr>
          <p:cNvPr id="220" name="Shape 220"/>
          <p:cNvSpPr/>
          <p:nvPr/>
        </p:nvSpPr>
        <p:spPr>
          <a:xfrm>
            <a:off x="8066199" y="793533"/>
            <a:ext cx="2416928" cy="789944"/>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defRPr sz="3400">
                <a:solidFill>
                  <a:srgbClr val="000000"/>
                </a:solidFill>
                <a:latin typeface="Eurostile"/>
                <a:ea typeface="Eurostile"/>
                <a:cs typeface="Eurostile"/>
                <a:sym typeface="Eurostile"/>
              </a:defRPr>
            </a:pPr>
            <a:r>
              <a:rPr sz="2391"/>
              <a:t>Positronium</a:t>
            </a:r>
          </a:p>
          <a:p>
            <a:pPr>
              <a:defRPr sz="3400">
                <a:solidFill>
                  <a:srgbClr val="000000"/>
                </a:solidFill>
                <a:latin typeface="Eurostile"/>
                <a:ea typeface="Eurostile"/>
                <a:cs typeface="Eurostile"/>
                <a:sym typeface="Eurostile"/>
              </a:defRPr>
            </a:pPr>
            <a:r>
              <a:rPr sz="2391"/>
              <a:t> emission points  </a:t>
            </a:r>
          </a:p>
        </p:txBody>
      </p:sp>
      <p:sp>
        <p:nvSpPr>
          <p:cNvPr id="221" name="Shape 221"/>
          <p:cNvSpPr/>
          <p:nvPr/>
        </p:nvSpPr>
        <p:spPr>
          <a:xfrm flipH="1" flipV="1">
            <a:off x="5876194" y="4016756"/>
            <a:ext cx="2204563" cy="806138"/>
          </a:xfrm>
          <a:prstGeom prst="line">
            <a:avLst/>
          </a:prstGeom>
          <a:ln w="38100">
            <a:solidFill>
              <a:srgbClr val="000000"/>
            </a:solidFill>
            <a:miter lim="400000"/>
            <a:tailEnd type="triangle"/>
          </a:ln>
        </p:spPr>
        <p:txBody>
          <a:bodyPr lIns="26789" tIns="26789" rIns="26789" bIns="26789" anchor="ctr"/>
          <a:lstStyle/>
          <a:p>
            <a:pPr>
              <a:defRPr sz="2200">
                <a:solidFill>
                  <a:srgbClr val="000000"/>
                </a:solidFill>
              </a:defRPr>
            </a:pPr>
            <a:endParaRPr sz="1547"/>
          </a:p>
        </p:txBody>
      </p:sp>
      <p:sp>
        <p:nvSpPr>
          <p:cNvPr id="222" name="Shape 222"/>
          <p:cNvSpPr/>
          <p:nvPr/>
        </p:nvSpPr>
        <p:spPr>
          <a:xfrm>
            <a:off x="8161335" y="4643130"/>
            <a:ext cx="802704" cy="42202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400">
                <a:solidFill>
                  <a:srgbClr val="000000"/>
                </a:solidFill>
                <a:latin typeface="Eurostile"/>
                <a:ea typeface="Eurostile"/>
                <a:cs typeface="Eurostile"/>
                <a:sym typeface="Eurostile"/>
              </a:defRPr>
            </a:lvl1pPr>
          </a:lstStyle>
          <a:p>
            <a:r>
              <a:rPr sz="2391"/>
              <a:t>mesh</a:t>
            </a:r>
          </a:p>
        </p:txBody>
      </p:sp>
      <p:sp>
        <p:nvSpPr>
          <p:cNvPr id="2" name="Oval 1"/>
          <p:cNvSpPr/>
          <p:nvPr/>
        </p:nvSpPr>
        <p:spPr>
          <a:xfrm>
            <a:off x="5452611" y="4123298"/>
            <a:ext cx="642938" cy="496991"/>
          </a:xfrm>
          <a:prstGeom prst="ellipse">
            <a:avLst/>
          </a:prstGeom>
          <a:gradFill flip="none" rotWithShape="1">
            <a:gsLst>
              <a:gs pos="0">
                <a:schemeClr val="accent6">
                  <a:lumMod val="75000"/>
                  <a:alpha val="86000"/>
                </a:schemeClr>
              </a:gs>
              <a:gs pos="100000">
                <a:srgbClr val="FFFFFF">
                  <a:alpha val="86000"/>
                </a:srgbClr>
              </a:gs>
            </a:gsLst>
            <a:path path="circle">
              <a:fillToRect l="50000" t="50000" r="50000" b="50000"/>
            </a:path>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828">
              <a:solidFill>
                <a:srgbClr val="FFFFFF"/>
              </a:solidFill>
              <a:sym typeface="Helvetica Light"/>
            </a:endParaRPr>
          </a:p>
        </p:txBody>
      </p:sp>
      <p:sp>
        <p:nvSpPr>
          <p:cNvPr id="14" name="Shape 221"/>
          <p:cNvSpPr/>
          <p:nvPr/>
        </p:nvSpPr>
        <p:spPr>
          <a:xfrm flipH="1" flipV="1">
            <a:off x="6063928" y="4591714"/>
            <a:ext cx="2204563" cy="806138"/>
          </a:xfrm>
          <a:prstGeom prst="line">
            <a:avLst/>
          </a:prstGeom>
          <a:ln w="38100">
            <a:solidFill>
              <a:srgbClr val="000000"/>
            </a:solidFill>
            <a:miter lim="400000"/>
            <a:tailEnd type="triangle"/>
          </a:ln>
        </p:spPr>
        <p:txBody>
          <a:bodyPr lIns="26789" tIns="26789" rIns="26789" bIns="26789" anchor="ctr"/>
          <a:lstStyle/>
          <a:p>
            <a:pPr>
              <a:defRPr sz="2200">
                <a:solidFill>
                  <a:srgbClr val="000000"/>
                </a:solidFill>
              </a:defRPr>
            </a:pPr>
            <a:endParaRPr sz="1547"/>
          </a:p>
        </p:txBody>
      </p:sp>
      <p:sp>
        <p:nvSpPr>
          <p:cNvPr id="15" name="Shape 222"/>
          <p:cNvSpPr/>
          <p:nvPr/>
        </p:nvSpPr>
        <p:spPr>
          <a:xfrm>
            <a:off x="8149630" y="5296878"/>
            <a:ext cx="2484254" cy="42202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400">
                <a:solidFill>
                  <a:srgbClr val="000000"/>
                </a:solidFill>
                <a:latin typeface="Eurostile"/>
                <a:ea typeface="Eurostile"/>
                <a:cs typeface="Eurostile"/>
                <a:sym typeface="Eurostile"/>
              </a:defRPr>
            </a:lvl1pPr>
          </a:lstStyle>
          <a:p>
            <a:r>
              <a:rPr lang="it-IT" sz="2391" dirty="0" err="1"/>
              <a:t>antiproton</a:t>
            </a:r>
            <a:r>
              <a:rPr lang="it-IT" sz="2391" dirty="0"/>
              <a:t> plasma</a:t>
            </a:r>
            <a:endParaRPr sz="2391" dirty="0"/>
          </a:p>
        </p:txBody>
      </p:sp>
    </p:spTree>
    <p:extLst>
      <p:ext uri="{BB962C8B-B14F-4D97-AF65-F5344CB8AC3E}">
        <p14:creationId xmlns:p14="http://schemas.microsoft.com/office/powerpoint/2010/main" val="191172013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p:nvPr/>
        </p:nvSpPr>
        <p:spPr>
          <a:xfrm>
            <a:off x="4754453" y="319800"/>
            <a:ext cx="2159694"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r>
              <a:rPr sz="2400" dirty="0" smtClean="0"/>
              <a:t>NEW</a:t>
            </a:r>
            <a:r>
              <a:rPr lang="it-IT" sz="2400" dirty="0" smtClean="0"/>
              <a:t>S</a:t>
            </a:r>
            <a:r>
              <a:rPr sz="2400" dirty="0" smtClean="0"/>
              <a:t> IN 20</a:t>
            </a:r>
            <a:r>
              <a:rPr lang="it-IT" sz="2400" dirty="0" smtClean="0"/>
              <a:t>18</a:t>
            </a:r>
            <a:endParaRPr sz="1266" dirty="0"/>
          </a:p>
        </p:txBody>
      </p:sp>
      <p:sp>
        <p:nvSpPr>
          <p:cNvPr id="225" name="Shape 225"/>
          <p:cNvSpPr/>
          <p:nvPr/>
        </p:nvSpPr>
        <p:spPr>
          <a:xfrm>
            <a:off x="577517" y="1019116"/>
            <a:ext cx="11069052" cy="191879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342135" indent="-342135" defTabSz="321457">
              <a:buSzPct val="100000"/>
              <a:buFontTx/>
              <a:buAutoNum type="arabicParenR"/>
              <a:defRPr>
                <a:latin typeface="Calibri"/>
                <a:ea typeface="Calibri"/>
                <a:cs typeface="Calibri"/>
                <a:sym typeface="Calibri"/>
              </a:defRPr>
            </a:pPr>
            <a:r>
              <a:rPr lang="en-US" sz="2400" dirty="0">
                <a:sym typeface="Calibri"/>
              </a:rPr>
              <a:t>Target region modified to allow for significantly improved diagnostics </a:t>
            </a:r>
          </a:p>
          <a:p>
            <a:pPr marL="342135" indent="-342135" defTabSz="321457">
              <a:buSzPct val="100000"/>
              <a:buFontTx/>
              <a:buAutoNum type="arabicParenR"/>
              <a:defRPr>
                <a:latin typeface="Calibri"/>
                <a:ea typeface="Calibri"/>
                <a:cs typeface="Calibri"/>
                <a:sym typeface="Calibri"/>
              </a:defRPr>
            </a:pPr>
            <a:r>
              <a:rPr lang="it-IT" sz="2400" dirty="0" err="1"/>
              <a:t>Imaging</a:t>
            </a:r>
            <a:r>
              <a:rPr lang="it-IT" sz="2400" dirty="0"/>
              <a:t> of the self-</a:t>
            </a:r>
            <a:r>
              <a:rPr lang="it-IT" sz="2400" dirty="0" err="1"/>
              <a:t>ionized</a:t>
            </a:r>
            <a:r>
              <a:rPr lang="it-IT" sz="2400" dirty="0"/>
              <a:t> positronium in 1T (self-</a:t>
            </a:r>
            <a:r>
              <a:rPr lang="it-IT" sz="2400" dirty="0" err="1"/>
              <a:t>ionization</a:t>
            </a:r>
            <a:r>
              <a:rPr lang="it-IT" sz="2400" dirty="0"/>
              <a:t> </a:t>
            </a:r>
            <a:r>
              <a:rPr lang="it-IT" sz="2400" dirty="0">
                <a:sym typeface="Calibri"/>
              </a:rPr>
              <a:t>in </a:t>
            </a:r>
            <a:r>
              <a:rPr lang="it-IT" sz="2400" dirty="0" err="1">
                <a:sym typeface="Calibri"/>
              </a:rPr>
              <a:t>transverse</a:t>
            </a:r>
            <a:r>
              <a:rPr lang="it-IT" sz="2400" dirty="0">
                <a:sym typeface="Calibri"/>
              </a:rPr>
              <a:t> B-</a:t>
            </a:r>
            <a:r>
              <a:rPr lang="it-IT" sz="2400" dirty="0" err="1">
                <a:sym typeface="Calibri"/>
              </a:rPr>
              <a:t>field</a:t>
            </a:r>
            <a:r>
              <a:rPr lang="it-IT" sz="2400" dirty="0">
                <a:sym typeface="Calibri"/>
              </a:rPr>
              <a:t> )</a:t>
            </a:r>
            <a:endParaRPr lang="it-IT" sz="2400" dirty="0"/>
          </a:p>
          <a:p>
            <a:pPr marL="342135" indent="-342135" defTabSz="321457">
              <a:buSzPct val="100000"/>
              <a:buAutoNum type="arabicParenR"/>
              <a:defRPr>
                <a:latin typeface="Calibri"/>
                <a:ea typeface="Calibri"/>
                <a:cs typeface="Calibri"/>
                <a:sym typeface="Calibri"/>
              </a:defRPr>
            </a:pPr>
            <a:r>
              <a:rPr lang="it-IT" sz="2400" dirty="0" err="1"/>
              <a:t>Imaging</a:t>
            </a:r>
            <a:r>
              <a:rPr lang="it-IT" sz="2400" dirty="0"/>
              <a:t> of the photo-</a:t>
            </a:r>
            <a:r>
              <a:rPr lang="it-IT" sz="2400" dirty="0" err="1"/>
              <a:t>ionized</a:t>
            </a:r>
            <a:r>
              <a:rPr lang="it-IT" sz="2400" dirty="0"/>
              <a:t> positronium in 1T</a:t>
            </a:r>
          </a:p>
          <a:p>
            <a:pPr marL="342135" indent="-342135" defTabSz="321457">
              <a:buSzPct val="100000"/>
              <a:buFontTx/>
              <a:buAutoNum type="arabicParenR"/>
              <a:defRPr>
                <a:latin typeface="Calibri"/>
                <a:ea typeface="Calibri"/>
                <a:cs typeface="Calibri"/>
                <a:sym typeface="Calibri"/>
              </a:defRPr>
            </a:pPr>
            <a:r>
              <a:rPr lang="it-IT" sz="2400" dirty="0">
                <a:sym typeface="Calibri"/>
              </a:rPr>
              <a:t>Positronium </a:t>
            </a:r>
            <a:r>
              <a:rPr lang="it-IT" sz="2400" dirty="0" err="1">
                <a:sym typeface="Calibri"/>
              </a:rPr>
              <a:t>characterization</a:t>
            </a:r>
            <a:r>
              <a:rPr lang="it-IT" sz="2400" dirty="0">
                <a:sym typeface="Calibri"/>
              </a:rPr>
              <a:t> (</a:t>
            </a:r>
            <a:r>
              <a:rPr lang="it-IT" sz="2400" dirty="0" err="1">
                <a:sym typeface="Calibri"/>
              </a:rPr>
              <a:t>direction</a:t>
            </a:r>
            <a:r>
              <a:rPr lang="it-IT" sz="2400" dirty="0">
                <a:sym typeface="Calibri"/>
              </a:rPr>
              <a:t>, </a:t>
            </a:r>
            <a:r>
              <a:rPr lang="it-IT" sz="2400" dirty="0" err="1">
                <a:sym typeface="Calibri"/>
              </a:rPr>
              <a:t>velocity</a:t>
            </a:r>
            <a:r>
              <a:rPr lang="it-IT" sz="2400" dirty="0">
                <a:sym typeface="Calibri"/>
              </a:rPr>
              <a:t>) </a:t>
            </a:r>
          </a:p>
          <a:p>
            <a:pPr marL="342135" indent="-342135" defTabSz="321457">
              <a:buSzPct val="100000"/>
              <a:buAutoNum type="arabicParenR"/>
              <a:defRPr>
                <a:latin typeface="Calibri"/>
                <a:ea typeface="Calibri"/>
                <a:cs typeface="Calibri"/>
                <a:sym typeface="Calibri"/>
              </a:defRPr>
            </a:pPr>
            <a:r>
              <a:rPr lang="it-IT" sz="2400" dirty="0" err="1"/>
              <a:t>Antiproton</a:t>
            </a:r>
            <a:r>
              <a:rPr lang="it-IT" sz="2400" dirty="0"/>
              <a:t> </a:t>
            </a:r>
            <a:r>
              <a:rPr lang="it-IT" sz="2400" dirty="0" err="1"/>
              <a:t>compression</a:t>
            </a:r>
            <a:r>
              <a:rPr lang="it-IT" sz="2400" dirty="0"/>
              <a:t> and </a:t>
            </a:r>
            <a:r>
              <a:rPr lang="it-IT" sz="2400" dirty="0" err="1"/>
              <a:t>improved</a:t>
            </a:r>
            <a:r>
              <a:rPr lang="it-IT" sz="2400" dirty="0"/>
              <a:t> </a:t>
            </a:r>
            <a:r>
              <a:rPr lang="it-IT" sz="2400" dirty="0" err="1"/>
              <a:t>lifetime</a:t>
            </a:r>
            <a:r>
              <a:rPr lang="it-IT" sz="2400" dirty="0"/>
              <a:t> in 1T </a:t>
            </a:r>
            <a:endParaRPr sz="2400" dirty="0"/>
          </a:p>
        </p:txBody>
      </p:sp>
      <p:pic>
        <p:nvPicPr>
          <p:cNvPr id="2" name="Picture 1" descr="Screen Shot 2019-05-26 at 21.41.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695" y="3757467"/>
            <a:ext cx="3786188" cy="2625328"/>
          </a:xfrm>
          <a:prstGeom prst="rect">
            <a:avLst/>
          </a:prstGeom>
        </p:spPr>
      </p:pic>
      <p:pic>
        <p:nvPicPr>
          <p:cNvPr id="3" name="Picture 2" descr="Screen Shot 2019-05-26 at 21.41.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530" y="3444259"/>
            <a:ext cx="3634383" cy="3312914"/>
          </a:xfrm>
          <a:prstGeom prst="rect">
            <a:avLst/>
          </a:prstGeom>
        </p:spPr>
      </p:pic>
      <p:grpSp>
        <p:nvGrpSpPr>
          <p:cNvPr id="7" name="Group 6"/>
          <p:cNvGrpSpPr/>
          <p:nvPr/>
        </p:nvGrpSpPr>
        <p:grpSpPr>
          <a:xfrm>
            <a:off x="7084207" y="2002743"/>
            <a:ext cx="907379" cy="1350057"/>
            <a:chOff x="7356921" y="1954617"/>
            <a:chExt cx="907379" cy="1350057"/>
          </a:xfrm>
        </p:grpSpPr>
        <p:cxnSp>
          <p:nvCxnSpPr>
            <p:cNvPr id="8" name="Straight Connector 7"/>
            <p:cNvCxnSpPr/>
            <p:nvPr/>
          </p:nvCxnSpPr>
          <p:spPr>
            <a:xfrm>
              <a:off x="7356921" y="1954617"/>
              <a:ext cx="907379" cy="0"/>
            </a:xfrm>
            <a:prstGeom prst="line">
              <a:avLst/>
            </a:prstGeom>
            <a:noFill/>
            <a:ln w="57150" cap="flat" cmpd="sng">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Arrow Connector 9"/>
            <p:cNvCxnSpPr/>
            <p:nvPr/>
          </p:nvCxnSpPr>
          <p:spPr>
            <a:xfrm>
              <a:off x="8264300" y="1954618"/>
              <a:ext cx="0" cy="1350056"/>
            </a:xfrm>
            <a:prstGeom prst="straightConnector1">
              <a:avLst/>
            </a:prstGeom>
            <a:noFill/>
            <a:ln w="57150" cap="flat" cmpd="sng">
              <a:solidFill>
                <a:srgbClr val="FFFFFF"/>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16" name="Straight Connector 15"/>
            <p:cNvCxnSpPr/>
            <p:nvPr/>
          </p:nvCxnSpPr>
          <p:spPr>
            <a:xfrm>
              <a:off x="7356921" y="2349849"/>
              <a:ext cx="907379" cy="0"/>
            </a:xfrm>
            <a:prstGeom prst="line">
              <a:avLst/>
            </a:prstGeom>
            <a:noFill/>
            <a:ln w="57150" cap="flat" cmpd="sng">
              <a:solidFill>
                <a:srgbClr val="FFFFFF"/>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01956180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asted-image.pdf"/>
          <p:cNvPicPr>
            <a:picLocks noChangeAspect="1"/>
          </p:cNvPicPr>
          <p:nvPr/>
        </p:nvPicPr>
        <p:blipFill>
          <a:blip r:embed="rId2">
            <a:extLst/>
          </a:blip>
          <a:stretch>
            <a:fillRect/>
          </a:stretch>
        </p:blipFill>
        <p:spPr>
          <a:xfrm>
            <a:off x="3182050" y="-85658"/>
            <a:ext cx="5959250" cy="503750"/>
          </a:xfrm>
          <a:prstGeom prst="rect">
            <a:avLst/>
          </a:prstGeom>
          <a:ln w="12700">
            <a:miter lim="400000"/>
          </a:ln>
        </p:spPr>
      </p:pic>
      <p:pic>
        <p:nvPicPr>
          <p:cNvPr id="231" name="pasted-image.pdf"/>
          <p:cNvPicPr>
            <a:picLocks noChangeAspect="1"/>
          </p:cNvPicPr>
          <p:nvPr/>
        </p:nvPicPr>
        <p:blipFill>
          <a:blip r:embed="rId3">
            <a:extLst/>
          </a:blip>
          <a:stretch>
            <a:fillRect/>
          </a:stretch>
        </p:blipFill>
        <p:spPr>
          <a:xfrm>
            <a:off x="3182050" y="360478"/>
            <a:ext cx="6983652" cy="571856"/>
          </a:xfrm>
          <a:prstGeom prst="rect">
            <a:avLst/>
          </a:prstGeom>
          <a:ln w="12700">
            <a:miter lim="400000"/>
          </a:ln>
        </p:spPr>
      </p:pic>
      <p:sp>
        <p:nvSpPr>
          <p:cNvPr id="233" name="Shape 233"/>
          <p:cNvSpPr/>
          <p:nvPr/>
        </p:nvSpPr>
        <p:spPr>
          <a:xfrm>
            <a:off x="1335185" y="6397924"/>
            <a:ext cx="9316772" cy="37991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defRPr sz="2300"/>
            </a:lvl1pPr>
          </a:lstStyle>
          <a:p>
            <a:r>
              <a:rPr sz="2000" dirty="0"/>
              <a:t>We are also in charge for Monte Carlo simulations involving the whole apparatus and </a:t>
            </a:r>
            <a:r>
              <a:rPr lang="it-IT" sz="2000" dirty="0"/>
              <a:t>Ps*</a:t>
            </a:r>
            <a:endParaRPr sz="2000" dirty="0"/>
          </a:p>
        </p:txBody>
      </p:sp>
      <p:pic>
        <p:nvPicPr>
          <p:cNvPr id="2" name="Picture 1" descr="SPSC_AEGIS_Jan_2019_small (dragg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191" y="1090503"/>
            <a:ext cx="7059005" cy="5294254"/>
          </a:xfrm>
          <a:prstGeom prst="rect">
            <a:avLst/>
          </a:prstGeom>
        </p:spPr>
      </p:pic>
    </p:spTree>
    <p:extLst>
      <p:ext uri="{BB962C8B-B14F-4D97-AF65-F5344CB8AC3E}">
        <p14:creationId xmlns:p14="http://schemas.microsoft.com/office/powerpoint/2010/main" val="83895243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p:nvPr/>
        </p:nvSpPr>
        <p:spPr>
          <a:xfrm>
            <a:off x="4221313" y="286230"/>
            <a:ext cx="1488806"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1266" dirty="0"/>
              <a:t>DATA TAKING IN 201</a:t>
            </a:r>
            <a:r>
              <a:rPr lang="it-IT" sz="1266" dirty="0"/>
              <a:t>8</a:t>
            </a:r>
            <a:endParaRPr sz="1266" dirty="0"/>
          </a:p>
        </p:txBody>
      </p:sp>
      <p:pic>
        <p:nvPicPr>
          <p:cNvPr id="6" name="Picture 5" descr="ADSchedule-latest2018 cop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808" y="650528"/>
            <a:ext cx="8376336" cy="5917596"/>
          </a:xfrm>
          <a:prstGeom prst="rect">
            <a:avLst/>
          </a:prstGeom>
        </p:spPr>
      </p:pic>
      <p:sp>
        <p:nvSpPr>
          <p:cNvPr id="238" name="Shape 238"/>
          <p:cNvSpPr/>
          <p:nvPr/>
        </p:nvSpPr>
        <p:spPr>
          <a:xfrm>
            <a:off x="6365617" y="5739090"/>
            <a:ext cx="892969" cy="355269"/>
          </a:xfrm>
          <a:prstGeom prst="ellipse">
            <a:avLst/>
          </a:prstGeom>
          <a:ln w="63500">
            <a:solidFill>
              <a:schemeClr val="accent5">
                <a:hueOff val="101205"/>
                <a:satOff val="-13598"/>
                <a:lumOff val="23877"/>
              </a:schemeClr>
            </a:solidFill>
            <a:miter lim="400000"/>
          </a:ln>
        </p:spPr>
        <p:txBody>
          <a:bodyPr lIns="35719" tIns="35719" rIns="35719" bIns="35719" anchor="ctr"/>
          <a:lstStyle/>
          <a:p>
            <a:pPr>
              <a:defRPr sz="2600"/>
            </a:pPr>
            <a:endParaRPr sz="1828"/>
          </a:p>
        </p:txBody>
      </p:sp>
    </p:spTree>
    <p:extLst>
      <p:ext uri="{BB962C8B-B14F-4D97-AF65-F5344CB8AC3E}">
        <p14:creationId xmlns:p14="http://schemas.microsoft.com/office/powerpoint/2010/main" val="274981428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nvSpPr>
        <p:spPr>
          <a:xfrm>
            <a:off x="3972297" y="167051"/>
            <a:ext cx="3102132"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lang="it-IT" sz="2400" dirty="0"/>
              <a:t>FURTHER NEWS IN 2018</a:t>
            </a:r>
            <a:endParaRPr sz="2400" dirty="0"/>
          </a:p>
        </p:txBody>
      </p:sp>
      <p:sp>
        <p:nvSpPr>
          <p:cNvPr id="242" name="Shape 242"/>
          <p:cNvSpPr/>
          <p:nvPr/>
        </p:nvSpPr>
        <p:spPr>
          <a:xfrm>
            <a:off x="4435547" y="659651"/>
            <a:ext cx="2001190"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10000"/>
            </a:lvl1pPr>
          </a:lstStyle>
          <a:p>
            <a:r>
              <a:rPr lang="it-IT" sz="2250" dirty="0" err="1"/>
              <a:t>Possible</a:t>
            </a:r>
            <a:r>
              <a:rPr lang="it-IT" sz="2250" dirty="0"/>
              <a:t> </a:t>
            </a:r>
            <a:r>
              <a:rPr sz="2250" dirty="0"/>
              <a:t>H</a:t>
            </a:r>
            <a:r>
              <a:rPr lang="it-IT" sz="2250" dirty="0"/>
              <a:t> </a:t>
            </a:r>
            <a:r>
              <a:rPr lang="it-IT" sz="2250" dirty="0" err="1"/>
              <a:t>signal</a:t>
            </a:r>
            <a:endParaRPr sz="2250" dirty="0"/>
          </a:p>
        </p:txBody>
      </p:sp>
      <p:sp>
        <p:nvSpPr>
          <p:cNvPr id="243" name="Shape 243"/>
          <p:cNvSpPr/>
          <p:nvPr/>
        </p:nvSpPr>
        <p:spPr>
          <a:xfrm>
            <a:off x="5464446" y="374340"/>
            <a:ext cx="216406"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13000"/>
            </a:lvl1pPr>
          </a:lstStyle>
          <a:p>
            <a:r>
              <a:rPr sz="2250" dirty="0"/>
              <a:t>_</a:t>
            </a:r>
          </a:p>
        </p:txBody>
      </p:sp>
      <p:sp>
        <p:nvSpPr>
          <p:cNvPr id="245" name="Shape 245"/>
          <p:cNvSpPr/>
          <p:nvPr/>
        </p:nvSpPr>
        <p:spPr>
          <a:xfrm>
            <a:off x="6552825" y="2648132"/>
            <a:ext cx="72200"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endParaRPr sz="1266" dirty="0"/>
          </a:p>
        </p:txBody>
      </p:sp>
      <p:sp>
        <p:nvSpPr>
          <p:cNvPr id="2" name="TextBox 1"/>
          <p:cNvSpPr txBox="1"/>
          <p:nvPr/>
        </p:nvSpPr>
        <p:spPr>
          <a:xfrm>
            <a:off x="8034051" y="3831438"/>
            <a:ext cx="72200" cy="461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endParaRPr lang="en-US" sz="2531" dirty="0">
              <a:solidFill>
                <a:srgbClr val="FFFFFF"/>
              </a:solidFill>
              <a:sym typeface="Helvetica Light"/>
            </a:endParaRPr>
          </a:p>
        </p:txBody>
      </p:sp>
      <p:sp>
        <p:nvSpPr>
          <p:cNvPr id="10" name="Segnaposto contenuto 2">
            <a:extLst>
              <a:ext uri="{FF2B5EF4-FFF2-40B4-BE49-F238E27FC236}">
                <a16:creationId xmlns:a16="http://schemas.microsoft.com/office/drawing/2014/main" id="{CAFDD514-B1B4-4355-816F-6D6A9F869327}"/>
              </a:ext>
            </a:extLst>
          </p:cNvPr>
          <p:cNvSpPr txBox="1">
            <a:spLocks/>
          </p:cNvSpPr>
          <p:nvPr/>
        </p:nvSpPr>
        <p:spPr>
          <a:xfrm>
            <a:off x="1791038" y="1412714"/>
            <a:ext cx="8551658" cy="6115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87" dirty="0">
                <a:latin typeface="Helvetica Neue Light" charset="0"/>
                <a:ea typeface="Helvetica Neue Light" charset="0"/>
                <a:cs typeface="Helvetica Neue Light" charset="0"/>
              </a:rPr>
              <a:t>Counts are detected with the surrounding plastic scintillators in a fixed time interval </a:t>
            </a:r>
            <a:br>
              <a:rPr lang="en-US" sz="1687" dirty="0">
                <a:latin typeface="Helvetica Neue Light" charset="0"/>
                <a:ea typeface="Helvetica Neue Light" charset="0"/>
                <a:cs typeface="Helvetica Neue Light" charset="0"/>
              </a:rPr>
            </a:br>
            <a:r>
              <a:rPr lang="en-US" sz="1687" dirty="0">
                <a:latin typeface="Helvetica Neue Light" charset="0"/>
                <a:ea typeface="Helvetica Neue Light" charset="0"/>
                <a:cs typeface="Helvetica Neue Light" charset="0"/>
              </a:rPr>
              <a:t>(right after the laser excitation of the </a:t>
            </a:r>
            <a:r>
              <a:rPr lang="en-US" sz="1687" dirty="0" err="1">
                <a:latin typeface="Helvetica Neue Light" charset="0"/>
                <a:ea typeface="Helvetica Neue Light" charset="0"/>
                <a:cs typeface="Helvetica Neue Light" charset="0"/>
              </a:rPr>
              <a:t>positronium</a:t>
            </a:r>
            <a:r>
              <a:rPr lang="en-US" sz="1687" dirty="0">
                <a:latin typeface="Helvetica Neue Light" charset="0"/>
                <a:ea typeface="Helvetica Neue Light" charset="0"/>
                <a:cs typeface="Helvetica Neue Light" charset="0"/>
              </a:rPr>
              <a:t>)</a:t>
            </a:r>
          </a:p>
        </p:txBody>
      </p:sp>
      <p:sp>
        <p:nvSpPr>
          <p:cNvPr id="11" name="Segnaposto contenuto 2">
            <a:extLst>
              <a:ext uri="{FF2B5EF4-FFF2-40B4-BE49-F238E27FC236}">
                <a16:creationId xmlns:a16="http://schemas.microsoft.com/office/drawing/2014/main" id="{361EAC0A-1E37-43CB-A28B-31018BFECFC6}"/>
              </a:ext>
            </a:extLst>
          </p:cNvPr>
          <p:cNvSpPr txBox="1">
            <a:spLocks/>
          </p:cNvSpPr>
          <p:nvPr/>
        </p:nvSpPr>
        <p:spPr>
          <a:xfrm>
            <a:off x="1805441" y="972594"/>
            <a:ext cx="8086606" cy="454387"/>
          </a:xfrm>
          <a:prstGeom prst="rect">
            <a:avLst/>
          </a:prstGeom>
        </p:spPr>
        <p:txBody>
          <a:bodyPr vert="horz" wrap="square" lIns="64294" tIns="32147" rIns="64294" bIns="32147"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87" dirty="0">
                <a:latin typeface="Helvetica Neue Light" charset="0"/>
                <a:ea typeface="Helvetica Neue Light" charset="0"/>
                <a:cs typeface="Helvetica Neue Light" charset="0"/>
              </a:rPr>
              <a:t>Evidence of  H production is searched with a counting experiment: </a:t>
            </a:r>
          </a:p>
        </p:txBody>
      </p:sp>
      <p:sp>
        <p:nvSpPr>
          <p:cNvPr id="26" name="Rettangolo 16">
            <a:extLst>
              <a:ext uri="{FF2B5EF4-FFF2-40B4-BE49-F238E27FC236}">
                <a16:creationId xmlns:a16="http://schemas.microsoft.com/office/drawing/2014/main" id="{F2E8531D-05DC-4FBB-B1FB-60B2F90D7CE5}"/>
              </a:ext>
            </a:extLst>
          </p:cNvPr>
          <p:cNvSpPr/>
          <p:nvPr/>
        </p:nvSpPr>
        <p:spPr>
          <a:xfrm>
            <a:off x="5878905" y="2179312"/>
            <a:ext cx="3282231" cy="1910523"/>
          </a:xfrm>
          <a:prstGeom prst="rect">
            <a:avLst/>
          </a:prstGeom>
        </p:spPr>
        <p:txBody>
          <a:bodyPr wrap="square">
            <a:spAutoFit/>
          </a:bodyPr>
          <a:lstStyle/>
          <a:p>
            <a:pPr marL="200911" indent="-200911">
              <a:buFont typeface="Arial" panose="020B0604020202020204" pitchFamily="34" charset="0"/>
              <a:buChar char="•"/>
            </a:pPr>
            <a:r>
              <a:rPr lang="en-US" sz="1969" dirty="0">
                <a:latin typeface="Helvetica Neue Light" charset="0"/>
                <a:ea typeface="Helvetica Neue Light" charset="0"/>
                <a:cs typeface="Helvetica Neue Light" charset="0"/>
              </a:rPr>
              <a:t>Scintillators are read at both ends with photomultipliers, signals are digitized and the </a:t>
            </a:r>
            <a:r>
              <a:rPr lang="en-US" sz="1969" b="1" dirty="0">
                <a:solidFill>
                  <a:srgbClr val="C00000"/>
                </a:solidFill>
                <a:latin typeface="Helvetica Neue Light" charset="0"/>
                <a:ea typeface="Helvetica Neue Light" charset="0"/>
                <a:cs typeface="Helvetica Neue Light" charset="0"/>
              </a:rPr>
              <a:t>coincidence</a:t>
            </a:r>
            <a:r>
              <a:rPr lang="en-US" sz="1969" dirty="0">
                <a:solidFill>
                  <a:srgbClr val="C00000"/>
                </a:solidFill>
                <a:latin typeface="Helvetica Neue Light" charset="0"/>
                <a:ea typeface="Helvetica Neue Light" charset="0"/>
                <a:cs typeface="Helvetica Neue Light" charset="0"/>
              </a:rPr>
              <a:t> </a:t>
            </a:r>
            <a:r>
              <a:rPr lang="en-US" sz="1969" dirty="0">
                <a:latin typeface="Helvetica Neue Light" charset="0"/>
                <a:ea typeface="Helvetica Neue Light" charset="0"/>
                <a:cs typeface="Helvetica Neue Light" charset="0"/>
              </a:rPr>
              <a:t>between the signals is performed</a:t>
            </a:r>
            <a:endParaRPr lang="it-IT" sz="1969" dirty="0">
              <a:latin typeface="Helvetica Neue Light" charset="0"/>
              <a:ea typeface="Helvetica Neue Light" charset="0"/>
              <a:cs typeface="Helvetica Neue Light" charset="0"/>
            </a:endParaRPr>
          </a:p>
        </p:txBody>
      </p:sp>
      <p:grpSp>
        <p:nvGrpSpPr>
          <p:cNvPr id="28" name="Gruppo 4">
            <a:extLst>
              <a:ext uri="{FF2B5EF4-FFF2-40B4-BE49-F238E27FC236}">
                <a16:creationId xmlns:a16="http://schemas.microsoft.com/office/drawing/2014/main" id="{C56DBDF8-81C3-4273-B883-4E820E446F48}"/>
              </a:ext>
            </a:extLst>
          </p:cNvPr>
          <p:cNvGrpSpPr/>
          <p:nvPr/>
        </p:nvGrpSpPr>
        <p:grpSpPr>
          <a:xfrm>
            <a:off x="2304382" y="2083059"/>
            <a:ext cx="3370343" cy="2101800"/>
            <a:chOff x="4443422" y="2164597"/>
            <a:chExt cx="4421608" cy="2617922"/>
          </a:xfrm>
        </p:grpSpPr>
        <p:pic>
          <p:nvPicPr>
            <p:cNvPr id="29" name="Immagine 3">
              <a:extLst>
                <a:ext uri="{FF2B5EF4-FFF2-40B4-BE49-F238E27FC236}">
                  <a16:creationId xmlns:a16="http://schemas.microsoft.com/office/drawing/2014/main" id="{17D36090-2660-49E7-ABFB-EFE263E952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95"/>
            <a:stretch/>
          </p:blipFill>
          <p:spPr>
            <a:xfrm>
              <a:off x="4443422" y="2164597"/>
              <a:ext cx="4421608" cy="2617922"/>
            </a:xfrm>
            <a:prstGeom prst="rect">
              <a:avLst/>
            </a:prstGeom>
          </p:spPr>
        </p:pic>
        <p:sp>
          <p:nvSpPr>
            <p:cNvPr id="30" name="CasellaDiTesto 1">
              <a:extLst>
                <a:ext uri="{FF2B5EF4-FFF2-40B4-BE49-F238E27FC236}">
                  <a16:creationId xmlns:a16="http://schemas.microsoft.com/office/drawing/2014/main" id="{1D8524AB-E0AA-44DB-A549-B706FD3346A2}"/>
                </a:ext>
              </a:extLst>
            </p:cNvPr>
            <p:cNvSpPr txBox="1"/>
            <p:nvPr/>
          </p:nvSpPr>
          <p:spPr>
            <a:xfrm>
              <a:off x="4856708" y="4019137"/>
              <a:ext cx="641837" cy="303649"/>
            </a:xfrm>
            <a:prstGeom prst="rect">
              <a:avLst/>
            </a:prstGeom>
            <a:noFill/>
          </p:spPr>
          <p:txBody>
            <a:bodyPr wrap="none" rtlCol="0">
              <a:spAutoFit/>
            </a:bodyPr>
            <a:lstStyle/>
            <a:p>
              <a:r>
                <a:rPr lang="it-IT" sz="984" b="1" dirty="0"/>
                <a:t>PMT1</a:t>
              </a:r>
            </a:p>
          </p:txBody>
        </p:sp>
        <p:sp>
          <p:nvSpPr>
            <p:cNvPr id="31" name="CasellaDiTesto 5">
              <a:extLst>
                <a:ext uri="{FF2B5EF4-FFF2-40B4-BE49-F238E27FC236}">
                  <a16:creationId xmlns:a16="http://schemas.microsoft.com/office/drawing/2014/main" id="{825B00A9-DE05-41BA-A5D2-34CF23EFF8CF}"/>
                </a:ext>
              </a:extLst>
            </p:cNvPr>
            <p:cNvSpPr txBox="1"/>
            <p:nvPr/>
          </p:nvSpPr>
          <p:spPr>
            <a:xfrm>
              <a:off x="7825471" y="4019137"/>
              <a:ext cx="641837" cy="303649"/>
            </a:xfrm>
            <a:prstGeom prst="rect">
              <a:avLst/>
            </a:prstGeom>
            <a:noFill/>
          </p:spPr>
          <p:txBody>
            <a:bodyPr wrap="none" rtlCol="0">
              <a:spAutoFit/>
            </a:bodyPr>
            <a:lstStyle/>
            <a:p>
              <a:r>
                <a:rPr lang="it-IT" sz="984" b="1" dirty="0"/>
                <a:t>PMT2</a:t>
              </a:r>
            </a:p>
          </p:txBody>
        </p:sp>
        <p:sp>
          <p:nvSpPr>
            <p:cNvPr id="32" name="CasellaDiTesto 6">
              <a:extLst>
                <a:ext uri="{FF2B5EF4-FFF2-40B4-BE49-F238E27FC236}">
                  <a16:creationId xmlns:a16="http://schemas.microsoft.com/office/drawing/2014/main" id="{02F4E9A0-6FDA-4516-9111-EF230550CEC7}"/>
                </a:ext>
              </a:extLst>
            </p:cNvPr>
            <p:cNvSpPr txBox="1"/>
            <p:nvPr/>
          </p:nvSpPr>
          <p:spPr>
            <a:xfrm>
              <a:off x="6194285" y="2267918"/>
              <a:ext cx="1191059" cy="357638"/>
            </a:xfrm>
            <a:prstGeom prst="rect">
              <a:avLst/>
            </a:prstGeom>
            <a:noFill/>
          </p:spPr>
          <p:txBody>
            <a:bodyPr wrap="none" rtlCol="0">
              <a:spAutoFit/>
            </a:bodyPr>
            <a:lstStyle/>
            <a:p>
              <a:r>
                <a:rPr lang="it-IT" sz="1266" b="1" dirty="0" err="1">
                  <a:solidFill>
                    <a:srgbClr val="000000"/>
                  </a:solidFill>
                </a:rPr>
                <a:t>Scintillator</a:t>
              </a:r>
              <a:endParaRPr lang="it-IT" sz="1266" b="1" dirty="0">
                <a:solidFill>
                  <a:srgbClr val="000000"/>
                </a:solidFill>
              </a:endParaRPr>
            </a:p>
          </p:txBody>
        </p:sp>
      </p:grpSp>
      <p:sp>
        <p:nvSpPr>
          <p:cNvPr id="40" name="Shape 243"/>
          <p:cNvSpPr/>
          <p:nvPr/>
        </p:nvSpPr>
        <p:spPr>
          <a:xfrm>
            <a:off x="3300130" y="768018"/>
            <a:ext cx="216406"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13000"/>
            </a:lvl1pPr>
          </a:lstStyle>
          <a:p>
            <a:r>
              <a:rPr sz="2250" dirty="0"/>
              <a:t>_</a:t>
            </a:r>
          </a:p>
        </p:txBody>
      </p:sp>
      <p:sp>
        <p:nvSpPr>
          <p:cNvPr id="36" name="Right Arrow 35"/>
          <p:cNvSpPr/>
          <p:nvPr/>
        </p:nvSpPr>
        <p:spPr>
          <a:xfrm rot="3654370">
            <a:off x="2488853" y="3880897"/>
            <a:ext cx="643551" cy="274825"/>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37" name="Right Arrow 36"/>
          <p:cNvSpPr/>
          <p:nvPr/>
        </p:nvSpPr>
        <p:spPr>
          <a:xfrm rot="3654370">
            <a:off x="5472809" y="3866359"/>
            <a:ext cx="706950" cy="274825"/>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pic>
        <p:nvPicPr>
          <p:cNvPr id="3" name="Picture 2" descr="pmt 1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345" y="4351326"/>
            <a:ext cx="3637381" cy="2410422"/>
          </a:xfrm>
          <a:prstGeom prst="rect">
            <a:avLst/>
          </a:prstGeom>
        </p:spPr>
      </p:pic>
      <p:pic>
        <p:nvPicPr>
          <p:cNvPr id="4" name="Picture 3" descr="pmt 1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113" y="4351326"/>
            <a:ext cx="3731449" cy="2410422"/>
          </a:xfrm>
          <a:prstGeom prst="rect">
            <a:avLst/>
          </a:prstGeom>
        </p:spPr>
      </p:pic>
      <p:sp>
        <p:nvSpPr>
          <p:cNvPr id="5" name="TextBox 4"/>
          <p:cNvSpPr txBox="1"/>
          <p:nvPr/>
        </p:nvSpPr>
        <p:spPr>
          <a:xfrm>
            <a:off x="3481242" y="6196452"/>
            <a:ext cx="3079498" cy="375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1969" dirty="0">
                <a:solidFill>
                  <a:srgbClr val="000000"/>
                </a:solidFill>
                <a:sym typeface="Helvetica Light"/>
              </a:rPr>
              <a:t>Positron impact on the target</a:t>
            </a:r>
          </a:p>
        </p:txBody>
      </p:sp>
      <p:sp>
        <p:nvSpPr>
          <p:cNvPr id="23" name="TextBox 22"/>
          <p:cNvSpPr txBox="1"/>
          <p:nvPr/>
        </p:nvSpPr>
        <p:spPr>
          <a:xfrm>
            <a:off x="3561211" y="5806728"/>
            <a:ext cx="3768277" cy="375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1969" dirty="0">
                <a:solidFill>
                  <a:srgbClr val="000000"/>
                </a:solidFill>
              </a:rPr>
              <a:t>Subsequent antiproton </a:t>
            </a:r>
            <a:r>
              <a:rPr lang="en-US" sz="1969" dirty="0">
                <a:solidFill>
                  <a:srgbClr val="000000"/>
                </a:solidFill>
                <a:sym typeface="Helvetica Light"/>
              </a:rPr>
              <a:t>annihilation </a:t>
            </a:r>
          </a:p>
        </p:txBody>
      </p:sp>
      <p:cxnSp>
        <p:nvCxnSpPr>
          <p:cNvPr id="7" name="Straight Arrow Connector 6"/>
          <p:cNvCxnSpPr/>
          <p:nvPr/>
        </p:nvCxnSpPr>
        <p:spPr>
          <a:xfrm flipV="1">
            <a:off x="3073098" y="6017149"/>
            <a:ext cx="0" cy="377961"/>
          </a:xfrm>
          <a:prstGeom prst="straightConnector1">
            <a:avLst/>
          </a:prstGeom>
          <a:noFill/>
          <a:ln w="25400" cap="flat">
            <a:solidFill>
              <a:schemeClr val="bg1"/>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33" name="Straight Arrow Connector 32"/>
          <p:cNvCxnSpPr/>
          <p:nvPr/>
        </p:nvCxnSpPr>
        <p:spPr>
          <a:xfrm flipV="1">
            <a:off x="6935680" y="5616506"/>
            <a:ext cx="0" cy="308365"/>
          </a:xfrm>
          <a:prstGeom prst="straightConnector1">
            <a:avLst/>
          </a:prstGeom>
          <a:noFill/>
          <a:ln w="25400" cap="flat">
            <a:solidFill>
              <a:schemeClr val="bg1"/>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16" name="Straight Connector 15"/>
          <p:cNvCxnSpPr/>
          <p:nvPr/>
        </p:nvCxnSpPr>
        <p:spPr>
          <a:xfrm>
            <a:off x="3073099" y="6395110"/>
            <a:ext cx="284142"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34" name="Straight Connector 33"/>
          <p:cNvCxnSpPr/>
          <p:nvPr/>
        </p:nvCxnSpPr>
        <p:spPr>
          <a:xfrm>
            <a:off x="6663826" y="6397213"/>
            <a:ext cx="284142"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35" name="Straight Arrow Connector 34"/>
          <p:cNvCxnSpPr/>
          <p:nvPr/>
        </p:nvCxnSpPr>
        <p:spPr>
          <a:xfrm flipV="1">
            <a:off x="3469896" y="5100038"/>
            <a:ext cx="0" cy="729560"/>
          </a:xfrm>
          <a:prstGeom prst="straightConnector1">
            <a:avLst/>
          </a:prstGeom>
          <a:noFill/>
          <a:ln w="25400" cap="flat">
            <a:solidFill>
              <a:schemeClr val="bg1"/>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39" name="Straight Arrow Connector 38"/>
          <p:cNvCxnSpPr/>
          <p:nvPr/>
        </p:nvCxnSpPr>
        <p:spPr>
          <a:xfrm flipV="1">
            <a:off x="7324376" y="5125122"/>
            <a:ext cx="0" cy="729560"/>
          </a:xfrm>
          <a:prstGeom prst="straightConnector1">
            <a:avLst/>
          </a:prstGeom>
          <a:noFill/>
          <a:ln w="25400" cap="flat">
            <a:solidFill>
              <a:schemeClr val="bg1"/>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43" name="Straight Connector 42"/>
          <p:cNvCxnSpPr/>
          <p:nvPr/>
        </p:nvCxnSpPr>
        <p:spPr>
          <a:xfrm flipV="1">
            <a:off x="6946345" y="6150627"/>
            <a:ext cx="0" cy="254516"/>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6441070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19505" y="278088"/>
            <a:ext cx="2001190" cy="719737"/>
            <a:chOff x="4515757" y="358298"/>
            <a:chExt cx="2001190" cy="719737"/>
          </a:xfrm>
        </p:grpSpPr>
        <p:sp>
          <p:nvSpPr>
            <p:cNvPr id="242" name="Shape 242"/>
            <p:cNvSpPr/>
            <p:nvPr/>
          </p:nvSpPr>
          <p:spPr>
            <a:xfrm>
              <a:off x="4515757" y="659651"/>
              <a:ext cx="2001190"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10000"/>
              </a:lvl1pPr>
            </a:lstStyle>
            <a:p>
              <a:r>
                <a:rPr lang="it-IT" sz="2250" dirty="0" err="1"/>
                <a:t>Possible</a:t>
              </a:r>
              <a:r>
                <a:rPr lang="it-IT" sz="2250" dirty="0"/>
                <a:t> </a:t>
              </a:r>
              <a:r>
                <a:rPr sz="2250" dirty="0"/>
                <a:t>H</a:t>
              </a:r>
              <a:r>
                <a:rPr lang="it-IT" sz="2250" dirty="0"/>
                <a:t> </a:t>
              </a:r>
              <a:r>
                <a:rPr lang="it-IT" sz="2250" dirty="0" err="1"/>
                <a:t>signal</a:t>
              </a:r>
              <a:endParaRPr sz="2250" dirty="0"/>
            </a:p>
          </p:txBody>
        </p:sp>
        <p:sp>
          <p:nvSpPr>
            <p:cNvPr id="243" name="Shape 243"/>
            <p:cNvSpPr/>
            <p:nvPr/>
          </p:nvSpPr>
          <p:spPr>
            <a:xfrm>
              <a:off x="5512572" y="358298"/>
              <a:ext cx="216406"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13000"/>
              </a:lvl1pPr>
            </a:lstStyle>
            <a:p>
              <a:r>
                <a:rPr sz="2250" dirty="0"/>
                <a:t>_</a:t>
              </a:r>
            </a:p>
          </p:txBody>
        </p:sp>
      </p:grpSp>
      <p:sp>
        <p:nvSpPr>
          <p:cNvPr id="245" name="Shape 245"/>
          <p:cNvSpPr/>
          <p:nvPr/>
        </p:nvSpPr>
        <p:spPr>
          <a:xfrm>
            <a:off x="6552825" y="2648132"/>
            <a:ext cx="72200"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endParaRPr sz="1266" dirty="0"/>
          </a:p>
        </p:txBody>
      </p:sp>
      <p:sp>
        <p:nvSpPr>
          <p:cNvPr id="2" name="TextBox 1"/>
          <p:cNvSpPr txBox="1"/>
          <p:nvPr/>
        </p:nvSpPr>
        <p:spPr>
          <a:xfrm>
            <a:off x="8034051" y="3831438"/>
            <a:ext cx="72200" cy="461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endParaRPr lang="en-US" sz="2531" dirty="0">
              <a:solidFill>
                <a:srgbClr val="FFFFFF"/>
              </a:solidFill>
              <a:sym typeface="Helvetica Light"/>
            </a:endParaRPr>
          </a:p>
        </p:txBody>
      </p:sp>
      <p:sp>
        <p:nvSpPr>
          <p:cNvPr id="10" name="Segnaposto contenuto 2">
            <a:extLst>
              <a:ext uri="{FF2B5EF4-FFF2-40B4-BE49-F238E27FC236}">
                <a16:creationId xmlns:a16="http://schemas.microsoft.com/office/drawing/2014/main" id="{CAFDD514-B1B4-4355-816F-6D6A9F869327}"/>
              </a:ext>
            </a:extLst>
          </p:cNvPr>
          <p:cNvSpPr txBox="1">
            <a:spLocks/>
          </p:cNvSpPr>
          <p:nvPr/>
        </p:nvSpPr>
        <p:spPr>
          <a:xfrm>
            <a:off x="1791038" y="1412714"/>
            <a:ext cx="8551658" cy="70788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latin typeface="Helvetica Neue Light" charset="0"/>
                <a:ea typeface="Helvetica Neue Light" charset="0"/>
                <a:cs typeface="Helvetica Neue Light" charset="0"/>
              </a:rPr>
              <a:t>Counts are detected with the surrounding plastic scintillators in a fixed time interval </a:t>
            </a:r>
            <a:r>
              <a:rPr lang="en-US" sz="2000" dirty="0" smtClean="0">
                <a:latin typeface="Helvetica Neue Light" charset="0"/>
                <a:ea typeface="Helvetica Neue Light" charset="0"/>
                <a:cs typeface="Helvetica Neue Light" charset="0"/>
              </a:rPr>
              <a:t>(</a:t>
            </a:r>
            <a:r>
              <a:rPr lang="en-US" sz="2000" dirty="0">
                <a:latin typeface="Helvetica Neue Light" charset="0"/>
                <a:ea typeface="Helvetica Neue Light" charset="0"/>
                <a:cs typeface="Helvetica Neue Light" charset="0"/>
              </a:rPr>
              <a:t>right after the laser excitation of the </a:t>
            </a:r>
            <a:r>
              <a:rPr lang="en-US" sz="2000" dirty="0" err="1">
                <a:latin typeface="Helvetica Neue Light" charset="0"/>
                <a:ea typeface="Helvetica Neue Light" charset="0"/>
                <a:cs typeface="Helvetica Neue Light" charset="0"/>
              </a:rPr>
              <a:t>positronium</a:t>
            </a:r>
            <a:r>
              <a:rPr lang="en-US" sz="2000" dirty="0">
                <a:latin typeface="Helvetica Neue Light" charset="0"/>
                <a:ea typeface="Helvetica Neue Light" charset="0"/>
                <a:cs typeface="Helvetica Neue Light" charset="0"/>
              </a:rPr>
              <a:t>)</a:t>
            </a:r>
          </a:p>
        </p:txBody>
      </p:sp>
      <p:sp>
        <p:nvSpPr>
          <p:cNvPr id="11" name="Segnaposto contenuto 2">
            <a:extLst>
              <a:ext uri="{FF2B5EF4-FFF2-40B4-BE49-F238E27FC236}">
                <a16:creationId xmlns:a16="http://schemas.microsoft.com/office/drawing/2014/main" id="{361EAC0A-1E37-43CB-A28B-31018BFECFC6}"/>
              </a:ext>
            </a:extLst>
          </p:cNvPr>
          <p:cNvSpPr txBox="1">
            <a:spLocks/>
          </p:cNvSpPr>
          <p:nvPr/>
        </p:nvSpPr>
        <p:spPr>
          <a:xfrm>
            <a:off x="1805441" y="972594"/>
            <a:ext cx="8086606" cy="526587"/>
          </a:xfrm>
          <a:prstGeom prst="rect">
            <a:avLst/>
          </a:prstGeom>
        </p:spPr>
        <p:txBody>
          <a:bodyPr vert="horz" wrap="square" lIns="64294" tIns="32147" rIns="64294" bIns="32147"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latin typeface="Helvetica Neue Light" charset="0"/>
                <a:ea typeface="Helvetica Neue Light" charset="0"/>
                <a:cs typeface="Helvetica Neue Light" charset="0"/>
              </a:rPr>
              <a:t>Evidence of H production is searched with a counting experiment: </a:t>
            </a:r>
          </a:p>
        </p:txBody>
      </p:sp>
      <p:sp>
        <p:nvSpPr>
          <p:cNvPr id="26" name="Rettangolo 16">
            <a:extLst>
              <a:ext uri="{FF2B5EF4-FFF2-40B4-BE49-F238E27FC236}">
                <a16:creationId xmlns:a16="http://schemas.microsoft.com/office/drawing/2014/main" id="{F2E8531D-05DC-4FBB-B1FB-60B2F90D7CE5}"/>
              </a:ext>
            </a:extLst>
          </p:cNvPr>
          <p:cNvSpPr/>
          <p:nvPr/>
        </p:nvSpPr>
        <p:spPr>
          <a:xfrm>
            <a:off x="5878905" y="2179312"/>
            <a:ext cx="3282231" cy="1938992"/>
          </a:xfrm>
          <a:prstGeom prst="rect">
            <a:avLst/>
          </a:prstGeom>
        </p:spPr>
        <p:txBody>
          <a:bodyPr wrap="square">
            <a:spAutoFit/>
          </a:bodyPr>
          <a:lstStyle/>
          <a:p>
            <a:pPr marL="200911" indent="-200911">
              <a:buFont typeface="Arial" panose="020B0604020202020204" pitchFamily="34" charset="0"/>
              <a:buChar char="•"/>
            </a:pPr>
            <a:r>
              <a:rPr lang="en-US" sz="2000" dirty="0">
                <a:latin typeface="Helvetica Neue Light" charset="0"/>
                <a:ea typeface="Helvetica Neue Light" charset="0"/>
                <a:cs typeface="Helvetica Neue Light" charset="0"/>
              </a:rPr>
              <a:t>Scintillators are read at both ends with photomultipliers, signals are digitized and the </a:t>
            </a:r>
            <a:r>
              <a:rPr lang="en-US" sz="2000" b="1" dirty="0">
                <a:solidFill>
                  <a:srgbClr val="C00000"/>
                </a:solidFill>
                <a:latin typeface="Helvetica Neue Light" charset="0"/>
                <a:ea typeface="Helvetica Neue Light" charset="0"/>
                <a:cs typeface="Helvetica Neue Light" charset="0"/>
              </a:rPr>
              <a:t>coincidence</a:t>
            </a:r>
            <a:r>
              <a:rPr lang="en-US" sz="2000" dirty="0">
                <a:solidFill>
                  <a:srgbClr val="C00000"/>
                </a:solidFill>
                <a:latin typeface="Helvetica Neue Light" charset="0"/>
                <a:ea typeface="Helvetica Neue Light" charset="0"/>
                <a:cs typeface="Helvetica Neue Light" charset="0"/>
              </a:rPr>
              <a:t> </a:t>
            </a:r>
            <a:r>
              <a:rPr lang="en-US" sz="2000" dirty="0">
                <a:latin typeface="Helvetica Neue Light" charset="0"/>
                <a:ea typeface="Helvetica Neue Light" charset="0"/>
                <a:cs typeface="Helvetica Neue Light" charset="0"/>
              </a:rPr>
              <a:t>between the signals is performed</a:t>
            </a:r>
            <a:endParaRPr lang="it-IT" sz="2000" dirty="0">
              <a:latin typeface="Helvetica Neue Light" charset="0"/>
              <a:ea typeface="Helvetica Neue Light" charset="0"/>
              <a:cs typeface="Helvetica Neue Light" charset="0"/>
            </a:endParaRPr>
          </a:p>
        </p:txBody>
      </p:sp>
      <p:grpSp>
        <p:nvGrpSpPr>
          <p:cNvPr id="28" name="Gruppo 4">
            <a:extLst>
              <a:ext uri="{FF2B5EF4-FFF2-40B4-BE49-F238E27FC236}">
                <a16:creationId xmlns:a16="http://schemas.microsoft.com/office/drawing/2014/main" id="{C56DBDF8-81C3-4273-B883-4E820E446F48}"/>
              </a:ext>
            </a:extLst>
          </p:cNvPr>
          <p:cNvGrpSpPr/>
          <p:nvPr/>
        </p:nvGrpSpPr>
        <p:grpSpPr>
          <a:xfrm>
            <a:off x="1871248" y="2291605"/>
            <a:ext cx="3370343" cy="2101800"/>
            <a:chOff x="4443422" y="2164597"/>
            <a:chExt cx="4421608" cy="2617922"/>
          </a:xfrm>
        </p:grpSpPr>
        <p:pic>
          <p:nvPicPr>
            <p:cNvPr id="29" name="Immagine 3">
              <a:extLst>
                <a:ext uri="{FF2B5EF4-FFF2-40B4-BE49-F238E27FC236}">
                  <a16:creationId xmlns:a16="http://schemas.microsoft.com/office/drawing/2014/main" id="{17D36090-2660-49E7-ABFB-EFE263E952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95"/>
            <a:stretch/>
          </p:blipFill>
          <p:spPr>
            <a:xfrm>
              <a:off x="4443422" y="2164597"/>
              <a:ext cx="4421608" cy="2617922"/>
            </a:xfrm>
            <a:prstGeom prst="rect">
              <a:avLst/>
            </a:prstGeom>
          </p:spPr>
        </p:pic>
        <p:sp>
          <p:nvSpPr>
            <p:cNvPr id="30" name="CasellaDiTesto 1">
              <a:extLst>
                <a:ext uri="{FF2B5EF4-FFF2-40B4-BE49-F238E27FC236}">
                  <a16:creationId xmlns:a16="http://schemas.microsoft.com/office/drawing/2014/main" id="{1D8524AB-E0AA-44DB-A549-B706FD3346A2}"/>
                </a:ext>
              </a:extLst>
            </p:cNvPr>
            <p:cNvSpPr txBox="1"/>
            <p:nvPr/>
          </p:nvSpPr>
          <p:spPr>
            <a:xfrm>
              <a:off x="4856708" y="4019137"/>
              <a:ext cx="641837" cy="303649"/>
            </a:xfrm>
            <a:prstGeom prst="rect">
              <a:avLst/>
            </a:prstGeom>
            <a:noFill/>
          </p:spPr>
          <p:txBody>
            <a:bodyPr wrap="none" rtlCol="0">
              <a:spAutoFit/>
            </a:bodyPr>
            <a:lstStyle/>
            <a:p>
              <a:r>
                <a:rPr lang="it-IT" sz="984" b="1" dirty="0"/>
                <a:t>PMT1</a:t>
              </a:r>
            </a:p>
          </p:txBody>
        </p:sp>
        <p:sp>
          <p:nvSpPr>
            <p:cNvPr id="31" name="CasellaDiTesto 5">
              <a:extLst>
                <a:ext uri="{FF2B5EF4-FFF2-40B4-BE49-F238E27FC236}">
                  <a16:creationId xmlns:a16="http://schemas.microsoft.com/office/drawing/2014/main" id="{825B00A9-DE05-41BA-A5D2-34CF23EFF8CF}"/>
                </a:ext>
              </a:extLst>
            </p:cNvPr>
            <p:cNvSpPr txBox="1"/>
            <p:nvPr/>
          </p:nvSpPr>
          <p:spPr>
            <a:xfrm>
              <a:off x="7825471" y="4019137"/>
              <a:ext cx="641837" cy="303649"/>
            </a:xfrm>
            <a:prstGeom prst="rect">
              <a:avLst/>
            </a:prstGeom>
            <a:noFill/>
          </p:spPr>
          <p:txBody>
            <a:bodyPr wrap="none" rtlCol="0">
              <a:spAutoFit/>
            </a:bodyPr>
            <a:lstStyle/>
            <a:p>
              <a:r>
                <a:rPr lang="it-IT" sz="984" b="1" dirty="0"/>
                <a:t>PMT2</a:t>
              </a:r>
            </a:p>
          </p:txBody>
        </p:sp>
        <p:sp>
          <p:nvSpPr>
            <p:cNvPr id="32" name="CasellaDiTesto 6">
              <a:extLst>
                <a:ext uri="{FF2B5EF4-FFF2-40B4-BE49-F238E27FC236}">
                  <a16:creationId xmlns:a16="http://schemas.microsoft.com/office/drawing/2014/main" id="{02F4E9A0-6FDA-4516-9111-EF230550CEC7}"/>
                </a:ext>
              </a:extLst>
            </p:cNvPr>
            <p:cNvSpPr txBox="1"/>
            <p:nvPr/>
          </p:nvSpPr>
          <p:spPr>
            <a:xfrm>
              <a:off x="6253330" y="2230023"/>
              <a:ext cx="1191059" cy="357638"/>
            </a:xfrm>
            <a:prstGeom prst="rect">
              <a:avLst/>
            </a:prstGeom>
            <a:noFill/>
          </p:spPr>
          <p:txBody>
            <a:bodyPr wrap="none" rtlCol="0">
              <a:spAutoFit/>
            </a:bodyPr>
            <a:lstStyle/>
            <a:p>
              <a:r>
                <a:rPr lang="it-IT" sz="1266" b="1" dirty="0" err="1">
                  <a:solidFill>
                    <a:srgbClr val="000000"/>
                  </a:solidFill>
                </a:rPr>
                <a:t>Scintillator</a:t>
              </a:r>
              <a:endParaRPr lang="it-IT" sz="1266" b="1" dirty="0">
                <a:solidFill>
                  <a:srgbClr val="000000"/>
                </a:solidFill>
              </a:endParaRPr>
            </a:p>
          </p:txBody>
        </p:sp>
      </p:grpSp>
      <p:sp>
        <p:nvSpPr>
          <p:cNvPr id="40" name="Shape 243"/>
          <p:cNvSpPr/>
          <p:nvPr/>
        </p:nvSpPr>
        <p:spPr>
          <a:xfrm>
            <a:off x="3477691" y="751976"/>
            <a:ext cx="216406"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13000"/>
            </a:lvl1pPr>
          </a:lstStyle>
          <a:p>
            <a:r>
              <a:rPr sz="2250" dirty="0"/>
              <a:t>_</a:t>
            </a:r>
          </a:p>
        </p:txBody>
      </p:sp>
      <p:sp>
        <p:nvSpPr>
          <p:cNvPr id="20" name="Segnaposto contenuto 2">
            <a:extLst>
              <a:ext uri="{FF2B5EF4-FFF2-40B4-BE49-F238E27FC236}">
                <a16:creationId xmlns:a16="http://schemas.microsoft.com/office/drawing/2014/main" id="{361EAC0A-1E37-43CB-A28B-31018BFECFC6}"/>
              </a:ext>
            </a:extLst>
          </p:cNvPr>
          <p:cNvSpPr txBox="1">
            <a:spLocks/>
          </p:cNvSpPr>
          <p:nvPr/>
        </p:nvSpPr>
        <p:spPr>
          <a:xfrm>
            <a:off x="1819843" y="4539784"/>
            <a:ext cx="10115483" cy="808715"/>
          </a:xfrm>
          <a:prstGeom prst="rect">
            <a:avLst/>
          </a:prstGeom>
        </p:spPr>
        <p:txBody>
          <a:bodyPr vert="horz" wrap="square" lIns="64294" tIns="32147" rIns="64294" bIns="32147"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rgbClr val="FF0000"/>
                </a:solidFill>
                <a:latin typeface="Helvetica Neue Light" charset="0"/>
                <a:ea typeface="Helvetica Neue Light" charset="0"/>
                <a:cs typeface="Helvetica Neue Light" charset="0"/>
              </a:rPr>
              <a:t>Expected background is estimated  using an off-time control region and</a:t>
            </a:r>
          </a:p>
          <a:p>
            <a:pPr marL="0" indent="0">
              <a:lnSpc>
                <a:spcPct val="100000"/>
              </a:lnSpc>
              <a:buNone/>
            </a:pPr>
            <a:r>
              <a:rPr lang="en-US" sz="2000" dirty="0">
                <a:solidFill>
                  <a:srgbClr val="FF0000"/>
                </a:solidFill>
                <a:latin typeface="Helvetica Neue Light" charset="0"/>
                <a:ea typeface="Helvetica Neue Light" charset="0"/>
                <a:cs typeface="Helvetica Neue Light" charset="0"/>
              </a:rPr>
              <a:t>dedicated data samples with and without the laser</a:t>
            </a:r>
          </a:p>
        </p:txBody>
      </p:sp>
      <p:sp>
        <p:nvSpPr>
          <p:cNvPr id="27" name="Segnaposto contenuto 2">
            <a:extLst>
              <a:ext uri="{FF2B5EF4-FFF2-40B4-BE49-F238E27FC236}">
                <a16:creationId xmlns:a16="http://schemas.microsoft.com/office/drawing/2014/main" id="{361EAC0A-1E37-43CB-A28B-31018BFECFC6}"/>
              </a:ext>
            </a:extLst>
          </p:cNvPr>
          <p:cNvSpPr txBox="1">
            <a:spLocks/>
          </p:cNvSpPr>
          <p:nvPr/>
        </p:nvSpPr>
        <p:spPr>
          <a:xfrm>
            <a:off x="1819843" y="5674070"/>
            <a:ext cx="5545336" cy="808715"/>
          </a:xfrm>
          <a:prstGeom prst="rect">
            <a:avLst/>
          </a:prstGeom>
        </p:spPr>
        <p:txBody>
          <a:bodyPr vert="horz" lIns="64294" tIns="32147" rIns="64294" bIns="32147"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rgbClr val="FF0000"/>
                </a:solidFill>
                <a:latin typeface="Helvetica Neue Light" charset="0"/>
                <a:ea typeface="Helvetica Neue Light" charset="0"/>
                <a:cs typeface="Helvetica Neue Light" charset="0"/>
              </a:rPr>
              <a:t>Analysis is </a:t>
            </a:r>
            <a:r>
              <a:rPr lang="en-US" sz="2000" dirty="0" smtClean="0">
                <a:solidFill>
                  <a:srgbClr val="FF0000"/>
                </a:solidFill>
                <a:latin typeface="Helvetica Neue Light" charset="0"/>
                <a:ea typeface="Helvetica Neue Light" charset="0"/>
                <a:cs typeface="Helvetica Neue Light" charset="0"/>
              </a:rPr>
              <a:t>ongoing </a:t>
            </a:r>
            <a:r>
              <a:rPr lang="mr-IN" sz="2000" dirty="0">
                <a:solidFill>
                  <a:srgbClr val="FF0000"/>
                </a:solidFill>
                <a:latin typeface="Helvetica Neue Light" charset="0"/>
                <a:ea typeface="Helvetica Neue Light" charset="0"/>
                <a:cs typeface="Helvetica Neue Light" charset="0"/>
              </a:rPr>
              <a:t>…</a:t>
            </a:r>
            <a:r>
              <a:rPr lang="en-US" sz="2000" dirty="0">
                <a:solidFill>
                  <a:srgbClr val="FF0000"/>
                </a:solidFill>
                <a:latin typeface="Helvetica Neue Light" charset="0"/>
                <a:ea typeface="Helvetica Neue Light" charset="0"/>
                <a:cs typeface="Helvetica Neue Light" charset="0"/>
              </a:rPr>
              <a:t> </a:t>
            </a:r>
          </a:p>
          <a:p>
            <a:pPr marL="0" indent="0">
              <a:lnSpc>
                <a:spcPct val="100000"/>
              </a:lnSpc>
              <a:buNone/>
            </a:pPr>
            <a:r>
              <a:rPr lang="en-US" sz="2000" dirty="0">
                <a:solidFill>
                  <a:srgbClr val="FF0000"/>
                </a:solidFill>
                <a:latin typeface="Helvetica Neue Light" charset="0"/>
                <a:ea typeface="Helvetica Neue Light" charset="0"/>
                <a:cs typeface="Helvetica Neue Light" charset="0"/>
              </a:rPr>
              <a:t>results will be presented soon</a:t>
            </a:r>
          </a:p>
        </p:txBody>
      </p:sp>
      <p:sp>
        <p:nvSpPr>
          <p:cNvPr id="18" name="Shape 241"/>
          <p:cNvSpPr/>
          <p:nvPr/>
        </p:nvSpPr>
        <p:spPr>
          <a:xfrm>
            <a:off x="3972297" y="167051"/>
            <a:ext cx="3102132"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lang="it-IT" sz="2400" dirty="0"/>
              <a:t>FURTHER NEWS IN 2018</a:t>
            </a:r>
            <a:endParaRPr sz="2400" dirty="0"/>
          </a:p>
        </p:txBody>
      </p:sp>
    </p:spTree>
    <p:extLst>
      <p:ext uri="{BB962C8B-B14F-4D97-AF65-F5344CB8AC3E}">
        <p14:creationId xmlns:p14="http://schemas.microsoft.com/office/powerpoint/2010/main" val="31787559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nvSpPr>
        <p:spPr>
          <a:xfrm>
            <a:off x="5064558" y="222675"/>
            <a:ext cx="1755673" cy="48333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800"/>
            </a:lvl1pPr>
          </a:lstStyle>
          <a:p>
            <a:r>
              <a:rPr sz="2672" dirty="0"/>
              <a:t>Publications</a:t>
            </a:r>
          </a:p>
        </p:txBody>
      </p:sp>
      <p:sp>
        <p:nvSpPr>
          <p:cNvPr id="249" name="Shape 249"/>
          <p:cNvSpPr/>
          <p:nvPr/>
        </p:nvSpPr>
        <p:spPr>
          <a:xfrm>
            <a:off x="1874669" y="5604446"/>
            <a:ext cx="6829370" cy="102444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2200"/>
            </a:pPr>
            <a:r>
              <a:rPr lang="it-IT" sz="1547" dirty="0" err="1"/>
              <a:t>N.Zurlo</a:t>
            </a:r>
            <a:r>
              <a:rPr lang="it-IT" sz="1547" dirty="0"/>
              <a:t> et al. </a:t>
            </a:r>
          </a:p>
          <a:p>
            <a:pPr algn="l">
              <a:defRPr sz="2200"/>
            </a:pPr>
            <a:r>
              <a:rPr lang="it-IT" sz="1547" dirty="0"/>
              <a:t>Monte-Carlo </a:t>
            </a:r>
            <a:r>
              <a:rPr lang="it-IT" sz="1547" dirty="0" err="1"/>
              <a:t>simulation</a:t>
            </a:r>
            <a:r>
              <a:rPr lang="it-IT" sz="1547" dirty="0"/>
              <a:t> of positronium laser </a:t>
            </a:r>
            <a:r>
              <a:rPr lang="it-IT" sz="1547" dirty="0" err="1"/>
              <a:t>excitation</a:t>
            </a:r>
            <a:r>
              <a:rPr lang="it-IT" sz="1547" dirty="0"/>
              <a:t> and anti-</a:t>
            </a:r>
            <a:r>
              <a:rPr lang="it-IT" sz="1547" dirty="0" err="1"/>
              <a:t>hydrogen</a:t>
            </a:r>
            <a:r>
              <a:rPr lang="it-IT" sz="1547" dirty="0"/>
              <a:t> </a:t>
            </a:r>
            <a:r>
              <a:rPr lang="it-IT" sz="1547" dirty="0" err="1"/>
              <a:t>formation</a:t>
            </a:r>
            <a:endParaRPr lang="it-IT" sz="1547" dirty="0"/>
          </a:p>
          <a:p>
            <a:pPr algn="l">
              <a:defRPr sz="2200"/>
            </a:pPr>
            <a:r>
              <a:rPr lang="it-IT" sz="1547" dirty="0"/>
              <a:t>via </a:t>
            </a:r>
            <a:r>
              <a:rPr lang="it-IT" sz="1547" dirty="0" err="1"/>
              <a:t>charge</a:t>
            </a:r>
            <a:r>
              <a:rPr lang="it-IT" sz="1547" dirty="0"/>
              <a:t> </a:t>
            </a:r>
            <a:r>
              <a:rPr lang="it-IT" sz="1547" dirty="0" err="1"/>
              <a:t>exchange</a:t>
            </a:r>
            <a:endParaRPr lang="it-IT" sz="1547" dirty="0"/>
          </a:p>
          <a:p>
            <a:pPr algn="l">
              <a:defRPr sz="2200"/>
            </a:pPr>
            <a:r>
              <a:rPr lang="it-IT" sz="1547" dirty="0"/>
              <a:t>HYPERFINE INTERACTIONS   Volume: 240     </a:t>
            </a:r>
            <a:r>
              <a:rPr lang="it-IT" sz="1547" dirty="0" err="1"/>
              <a:t>Article</a:t>
            </a:r>
            <a:r>
              <a:rPr lang="it-IT" sz="1547" dirty="0"/>
              <a:t> </a:t>
            </a:r>
            <a:r>
              <a:rPr lang="it-IT" sz="1547" dirty="0" err="1"/>
              <a:t>Number</a:t>
            </a:r>
            <a:r>
              <a:rPr lang="it-IT" sz="1547" dirty="0"/>
              <a:t>: 18  (</a:t>
            </a:r>
            <a:r>
              <a:rPr lang="it-IT" sz="1547" dirty="0" err="1"/>
              <a:t>February</a:t>
            </a:r>
            <a:r>
              <a:rPr lang="it-IT" sz="1547" dirty="0"/>
              <a:t> 2019)</a:t>
            </a:r>
            <a:endParaRPr sz="1547" dirty="0"/>
          </a:p>
        </p:txBody>
      </p:sp>
      <p:sp>
        <p:nvSpPr>
          <p:cNvPr id="250" name="Shape 250"/>
          <p:cNvSpPr/>
          <p:nvPr/>
        </p:nvSpPr>
        <p:spPr>
          <a:xfrm>
            <a:off x="1858666" y="822318"/>
            <a:ext cx="6592767" cy="78637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2200"/>
            </a:pPr>
            <a:r>
              <a:rPr lang="it-IT" sz="1547" dirty="0" err="1"/>
              <a:t>S.Aghion</a:t>
            </a:r>
            <a:r>
              <a:rPr lang="it-IT" sz="1547" dirty="0"/>
              <a:t> et al.</a:t>
            </a:r>
          </a:p>
          <a:p>
            <a:pPr algn="l">
              <a:defRPr sz="2200"/>
            </a:pPr>
            <a:r>
              <a:rPr lang="it-IT" sz="1547" dirty="0" err="1"/>
              <a:t>Producing</a:t>
            </a:r>
            <a:r>
              <a:rPr lang="it-IT" sz="1547" dirty="0"/>
              <a:t> long-</a:t>
            </a:r>
            <a:r>
              <a:rPr lang="it-IT" sz="1547" dirty="0" err="1"/>
              <a:t>lived</a:t>
            </a:r>
            <a:r>
              <a:rPr lang="it-IT" sz="1547" dirty="0"/>
              <a:t> 2</a:t>
            </a:r>
            <a:r>
              <a:rPr lang="it-IT" sz="1547" baseline="31999" dirty="0"/>
              <a:t>3</a:t>
            </a:r>
            <a:r>
              <a:rPr lang="it-IT" sz="1547" dirty="0"/>
              <a:t>S Ps via 3</a:t>
            </a:r>
            <a:r>
              <a:rPr lang="it-IT" sz="1547" baseline="31999" dirty="0"/>
              <a:t>3</a:t>
            </a:r>
            <a:r>
              <a:rPr lang="it-IT" sz="1547" dirty="0"/>
              <a:t>P laser </a:t>
            </a:r>
            <a:r>
              <a:rPr lang="it-IT" sz="1547" dirty="0" err="1"/>
              <a:t>excitation</a:t>
            </a:r>
            <a:r>
              <a:rPr lang="it-IT" sz="1547" dirty="0"/>
              <a:t> in </a:t>
            </a:r>
            <a:r>
              <a:rPr lang="it-IT" sz="1547" dirty="0" err="1"/>
              <a:t>magnetic</a:t>
            </a:r>
            <a:r>
              <a:rPr lang="it-IT" sz="1547" dirty="0"/>
              <a:t> and </a:t>
            </a:r>
            <a:r>
              <a:rPr lang="it-IT" sz="1547" dirty="0" err="1"/>
              <a:t>electric</a:t>
            </a:r>
            <a:r>
              <a:rPr lang="it-IT" sz="1547" dirty="0"/>
              <a:t> </a:t>
            </a:r>
            <a:r>
              <a:rPr lang="it-IT" sz="1547" dirty="0" err="1"/>
              <a:t>fields</a:t>
            </a:r>
            <a:r>
              <a:rPr lang="it-IT" sz="1547" dirty="0"/>
              <a:t> </a:t>
            </a:r>
          </a:p>
          <a:p>
            <a:pPr algn="l">
              <a:defRPr sz="2200"/>
            </a:pPr>
            <a:r>
              <a:rPr lang="en-US" sz="1547" dirty="0"/>
              <a:t>PHYSICAL REVIEW A   Volume: 98   Issue: 1     Article Number: 013402  (July 2018)</a:t>
            </a:r>
            <a:endParaRPr sz="1547" dirty="0"/>
          </a:p>
        </p:txBody>
      </p:sp>
      <p:sp>
        <p:nvSpPr>
          <p:cNvPr id="252" name="Shape 252"/>
          <p:cNvSpPr/>
          <p:nvPr/>
        </p:nvSpPr>
        <p:spPr>
          <a:xfrm>
            <a:off x="1848379" y="2250796"/>
            <a:ext cx="7289240" cy="126252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2200"/>
            </a:pPr>
            <a:endParaRPr sz="1547" dirty="0"/>
          </a:p>
          <a:p>
            <a:pPr algn="l">
              <a:defRPr sz="2200"/>
            </a:pPr>
            <a:r>
              <a:rPr sz="1547" dirty="0"/>
              <a:t>S. Aghion et al </a:t>
            </a:r>
            <a:endParaRPr lang="it-IT" sz="1547" dirty="0"/>
          </a:p>
          <a:p>
            <a:pPr algn="l">
              <a:defRPr sz="2200"/>
            </a:pPr>
            <a:r>
              <a:rPr lang="it-IT" sz="1547" dirty="0" err="1"/>
              <a:t>Compression</a:t>
            </a:r>
            <a:r>
              <a:rPr lang="it-IT" sz="1547" dirty="0"/>
              <a:t> of a </a:t>
            </a:r>
            <a:r>
              <a:rPr lang="it-IT" sz="1547" dirty="0" err="1"/>
              <a:t>mixed</a:t>
            </a:r>
            <a:r>
              <a:rPr lang="it-IT" sz="1547" dirty="0"/>
              <a:t> </a:t>
            </a:r>
            <a:r>
              <a:rPr lang="it-IT" sz="1547" dirty="0" err="1"/>
              <a:t>antiproton</a:t>
            </a:r>
            <a:r>
              <a:rPr lang="it-IT" sz="1547" dirty="0"/>
              <a:t> and electron non-</a:t>
            </a:r>
            <a:r>
              <a:rPr lang="it-IT" sz="1547" dirty="0" err="1"/>
              <a:t>neutral</a:t>
            </a:r>
            <a:r>
              <a:rPr lang="it-IT" sz="1547" dirty="0"/>
              <a:t> plasma to high </a:t>
            </a:r>
            <a:r>
              <a:rPr lang="it-IT" sz="1547" dirty="0" err="1"/>
              <a:t>densities</a:t>
            </a:r>
            <a:endParaRPr lang="it-IT" sz="1547" dirty="0"/>
          </a:p>
          <a:p>
            <a:pPr algn="l">
              <a:defRPr sz="2200"/>
            </a:pPr>
            <a:r>
              <a:rPr lang="it-IT" sz="1547" dirty="0"/>
              <a:t>EUROPEAN PHYSICAL JOURNAL D   Volume: 72   </a:t>
            </a:r>
            <a:r>
              <a:rPr lang="it-IT" sz="1547" dirty="0" err="1"/>
              <a:t>Issue</a:t>
            </a:r>
            <a:r>
              <a:rPr lang="it-IT" sz="1547" dirty="0"/>
              <a:t>: 4     </a:t>
            </a:r>
            <a:r>
              <a:rPr lang="it-IT" sz="1547" dirty="0" err="1"/>
              <a:t>Article</a:t>
            </a:r>
            <a:r>
              <a:rPr lang="it-IT" sz="1547" dirty="0"/>
              <a:t> </a:t>
            </a:r>
            <a:r>
              <a:rPr lang="it-IT" sz="1547" dirty="0" err="1"/>
              <a:t>Number</a:t>
            </a:r>
            <a:r>
              <a:rPr lang="it-IT" sz="1547" dirty="0"/>
              <a:t>: 76 (April 2018)</a:t>
            </a:r>
          </a:p>
          <a:p>
            <a:pPr algn="l">
              <a:defRPr sz="2200"/>
            </a:pPr>
            <a:endParaRPr lang="it-IT" sz="1547" dirty="0"/>
          </a:p>
        </p:txBody>
      </p:sp>
      <p:sp>
        <p:nvSpPr>
          <p:cNvPr id="253" name="Shape 253"/>
          <p:cNvSpPr/>
          <p:nvPr/>
        </p:nvSpPr>
        <p:spPr>
          <a:xfrm>
            <a:off x="1864891" y="1608591"/>
            <a:ext cx="7018974" cy="78637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2200"/>
            </a:pPr>
            <a:r>
              <a:rPr lang="it-IT" sz="1547" dirty="0" err="1"/>
              <a:t>S.Aghion</a:t>
            </a:r>
            <a:r>
              <a:rPr lang="it-IT" sz="1547" dirty="0"/>
              <a:t> et al.</a:t>
            </a:r>
          </a:p>
          <a:p>
            <a:pPr algn="l">
              <a:defRPr sz="2200"/>
            </a:pPr>
            <a:r>
              <a:rPr lang="en-US" sz="1547" b="1" dirty="0"/>
              <a:t>Antiproton tagging and vertex fitting in a Timepix3 detector</a:t>
            </a:r>
          </a:p>
          <a:p>
            <a:pPr algn="l">
              <a:defRPr sz="2200"/>
            </a:pPr>
            <a:r>
              <a:rPr lang="en-US" sz="1547" b="1" dirty="0"/>
              <a:t>OURNAL OF INSTRUMENTATION   Volume: 13     Article Number: P06004 (June  2018)</a:t>
            </a:r>
          </a:p>
        </p:txBody>
      </p:sp>
      <p:sp>
        <p:nvSpPr>
          <p:cNvPr id="254" name="Shape 254"/>
          <p:cNvSpPr/>
          <p:nvPr/>
        </p:nvSpPr>
        <p:spPr>
          <a:xfrm>
            <a:off x="1857581" y="3355321"/>
            <a:ext cx="6975629" cy="126252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2200"/>
            </a:pPr>
            <a:r>
              <a:rPr lang="it-IT" sz="1547" dirty="0"/>
              <a:t>M. </a:t>
            </a:r>
            <a:r>
              <a:rPr lang="it-IT" sz="1547" dirty="0" err="1"/>
              <a:t>Doser</a:t>
            </a:r>
            <a:r>
              <a:rPr lang="it-IT" sz="1547" dirty="0"/>
              <a:t> et al.</a:t>
            </a:r>
          </a:p>
          <a:p>
            <a:pPr algn="l">
              <a:defRPr sz="2200"/>
            </a:pPr>
            <a:r>
              <a:rPr lang="it-IT" sz="1547" dirty="0" err="1"/>
              <a:t>AEgIS</a:t>
            </a:r>
            <a:r>
              <a:rPr lang="it-IT" sz="1547" dirty="0"/>
              <a:t> </a:t>
            </a:r>
            <a:r>
              <a:rPr lang="it-IT" sz="1547" dirty="0" err="1"/>
              <a:t>at</a:t>
            </a:r>
            <a:r>
              <a:rPr lang="it-IT" sz="1547" dirty="0"/>
              <a:t> ELENA: </a:t>
            </a:r>
            <a:r>
              <a:rPr lang="it-IT" sz="1547" dirty="0" err="1"/>
              <a:t>outlook</a:t>
            </a:r>
            <a:r>
              <a:rPr lang="it-IT" sz="1547" dirty="0"/>
              <a:t> for </a:t>
            </a:r>
            <a:r>
              <a:rPr lang="it-IT" sz="1547" dirty="0" err="1"/>
              <a:t>physics</a:t>
            </a:r>
            <a:r>
              <a:rPr lang="it-IT" sz="1547" dirty="0"/>
              <a:t> with a </a:t>
            </a:r>
            <a:r>
              <a:rPr lang="it-IT" sz="1547" dirty="0" err="1"/>
              <a:t>pulsed</a:t>
            </a:r>
            <a:r>
              <a:rPr lang="it-IT" sz="1547" dirty="0"/>
              <a:t> </a:t>
            </a:r>
            <a:r>
              <a:rPr lang="it-IT" sz="1547" dirty="0" err="1"/>
              <a:t>cold</a:t>
            </a:r>
            <a:r>
              <a:rPr lang="it-IT" sz="1547" dirty="0"/>
              <a:t> antihydrogen </a:t>
            </a:r>
            <a:r>
              <a:rPr lang="it-IT" sz="1547" dirty="0" err="1"/>
              <a:t>beam</a:t>
            </a:r>
            <a:endParaRPr lang="it-IT" sz="1547" dirty="0"/>
          </a:p>
          <a:p>
            <a:pPr algn="l">
              <a:defRPr sz="2200"/>
            </a:pPr>
            <a:r>
              <a:rPr lang="it-IT" sz="1547" dirty="0"/>
              <a:t>PHILOSOPHICAL TRANSACTIONS OF THE ROYAL SOCIETY A-MATHEMATICAL PHYSICAL </a:t>
            </a:r>
          </a:p>
          <a:p>
            <a:pPr algn="l">
              <a:defRPr sz="2200"/>
            </a:pPr>
            <a:r>
              <a:rPr lang="it-IT" sz="1547" dirty="0"/>
              <a:t>AND ENGINEERING SCIENCES   Volume: 376   </a:t>
            </a:r>
            <a:r>
              <a:rPr lang="it-IT" sz="1547" dirty="0" err="1"/>
              <a:t>Issue</a:t>
            </a:r>
            <a:r>
              <a:rPr lang="it-IT" sz="1547" dirty="0"/>
              <a:t>: 2116     </a:t>
            </a:r>
            <a:r>
              <a:rPr lang="it-IT" sz="1547" dirty="0" err="1"/>
              <a:t>Article</a:t>
            </a:r>
            <a:r>
              <a:rPr lang="it-IT" sz="1547" dirty="0"/>
              <a:t> </a:t>
            </a:r>
            <a:r>
              <a:rPr lang="it-IT" sz="1547" dirty="0" err="1"/>
              <a:t>Number</a:t>
            </a:r>
            <a:r>
              <a:rPr lang="it-IT" sz="1547" dirty="0"/>
              <a:t>: 20170274</a:t>
            </a:r>
          </a:p>
          <a:p>
            <a:pPr algn="l">
              <a:defRPr sz="2200"/>
            </a:pPr>
            <a:r>
              <a:rPr lang="it-IT" sz="1547" dirty="0"/>
              <a:t>(March 2018)</a:t>
            </a:r>
          </a:p>
        </p:txBody>
      </p:sp>
      <p:sp>
        <p:nvSpPr>
          <p:cNvPr id="258" name="Shape 258"/>
          <p:cNvSpPr/>
          <p:nvPr/>
        </p:nvSpPr>
        <p:spPr>
          <a:xfrm>
            <a:off x="1756761" y="6320239"/>
            <a:ext cx="72200" cy="31021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2200"/>
            </a:pPr>
            <a:endParaRPr sz="1547" dirty="0"/>
          </a:p>
        </p:txBody>
      </p:sp>
      <p:sp>
        <p:nvSpPr>
          <p:cNvPr id="13" name="Shape 249"/>
          <p:cNvSpPr/>
          <p:nvPr/>
        </p:nvSpPr>
        <p:spPr>
          <a:xfrm>
            <a:off x="1874669" y="4651994"/>
            <a:ext cx="7286418" cy="78637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2200"/>
            </a:pPr>
            <a:r>
              <a:rPr lang="it-IT" sz="1547" dirty="0" err="1"/>
              <a:t>F.Guatieri</a:t>
            </a:r>
            <a:r>
              <a:rPr lang="it-IT" sz="1547" dirty="0"/>
              <a:t> et al. </a:t>
            </a:r>
          </a:p>
          <a:p>
            <a:pPr algn="l">
              <a:defRPr sz="2200"/>
            </a:pPr>
            <a:r>
              <a:rPr lang="it-IT" sz="1547" dirty="0" err="1"/>
              <a:t>AEgIS</a:t>
            </a:r>
            <a:r>
              <a:rPr lang="it-IT" sz="1547" dirty="0"/>
              <a:t> </a:t>
            </a:r>
            <a:r>
              <a:rPr lang="it-IT" sz="1547" dirty="0" err="1"/>
              <a:t>latest</a:t>
            </a:r>
            <a:r>
              <a:rPr lang="it-IT" sz="1547" dirty="0"/>
              <a:t> </a:t>
            </a:r>
            <a:r>
              <a:rPr lang="it-IT" sz="1547" dirty="0" err="1"/>
              <a:t>results</a:t>
            </a:r>
            <a:endParaRPr lang="it-IT" sz="1547" dirty="0"/>
          </a:p>
          <a:p>
            <a:pPr algn="l">
              <a:defRPr sz="2200"/>
            </a:pPr>
            <a:r>
              <a:rPr lang="it-IT" sz="1547" dirty="0"/>
              <a:t>EPJ Web of </a:t>
            </a:r>
            <a:r>
              <a:rPr lang="it-IT" sz="1547" dirty="0" err="1"/>
              <a:t>Conferences</a:t>
            </a:r>
            <a:r>
              <a:rPr lang="it-IT" sz="1547" dirty="0"/>
              <a:t>   Volume: 181     </a:t>
            </a:r>
            <a:r>
              <a:rPr lang="it-IT" sz="1547" dirty="0" err="1"/>
              <a:t>Article</a:t>
            </a:r>
            <a:r>
              <a:rPr lang="it-IT" sz="1547" dirty="0"/>
              <a:t> </a:t>
            </a:r>
            <a:r>
              <a:rPr lang="it-IT" sz="1547" dirty="0" err="1"/>
              <a:t>Number</a:t>
            </a:r>
            <a:r>
              <a:rPr lang="it-IT" sz="1547" dirty="0"/>
              <a:t>: UNSP 01037   (</a:t>
            </a:r>
            <a:r>
              <a:rPr lang="it-IT" sz="1547" dirty="0" err="1"/>
              <a:t>September</a:t>
            </a:r>
            <a:r>
              <a:rPr lang="it-IT" sz="1547" dirty="0"/>
              <a:t> 2018)</a:t>
            </a:r>
          </a:p>
        </p:txBody>
      </p:sp>
    </p:spTree>
    <p:extLst>
      <p:ext uri="{BB962C8B-B14F-4D97-AF65-F5344CB8AC3E}">
        <p14:creationId xmlns:p14="http://schemas.microsoft.com/office/powerpoint/2010/main" val="191102715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26 at 22.52.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324" y="1110729"/>
            <a:ext cx="9952942" cy="5049439"/>
          </a:xfrm>
          <a:prstGeom prst="rect">
            <a:avLst/>
          </a:prstGeom>
        </p:spPr>
      </p:pic>
      <p:sp>
        <p:nvSpPr>
          <p:cNvPr id="3" name="TextBox 2"/>
          <p:cNvSpPr txBox="1"/>
          <p:nvPr/>
        </p:nvSpPr>
        <p:spPr>
          <a:xfrm>
            <a:off x="6880191" y="4137483"/>
            <a:ext cx="1755289" cy="2452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1125" dirty="0" err="1">
                <a:solidFill>
                  <a:schemeClr val="bg1"/>
                </a:solidFill>
              </a:rPr>
              <a:t>a</a:t>
            </a:r>
            <a:r>
              <a:rPr lang="en-US" sz="1125" dirty="0" err="1">
                <a:solidFill>
                  <a:schemeClr val="bg1"/>
                </a:solidFill>
                <a:sym typeface="Helvetica Light"/>
              </a:rPr>
              <a:t>llagamento</a:t>
            </a:r>
            <a:r>
              <a:rPr lang="en-US" sz="1125" dirty="0">
                <a:solidFill>
                  <a:schemeClr val="bg1"/>
                </a:solidFill>
                <a:sym typeface="Helvetica Light"/>
              </a:rPr>
              <a:t> </a:t>
            </a:r>
            <a:r>
              <a:rPr lang="en-US" sz="1125" dirty="0" err="1">
                <a:solidFill>
                  <a:schemeClr val="bg1"/>
                </a:solidFill>
                <a:sym typeface="Helvetica Light"/>
              </a:rPr>
              <a:t>sede</a:t>
            </a:r>
            <a:r>
              <a:rPr lang="en-US" sz="1125" dirty="0">
                <a:solidFill>
                  <a:schemeClr val="bg1"/>
                </a:solidFill>
                <a:sym typeface="Helvetica Light"/>
              </a:rPr>
              <a:t> di Bologna</a:t>
            </a:r>
          </a:p>
        </p:txBody>
      </p:sp>
      <p:sp>
        <p:nvSpPr>
          <p:cNvPr id="4" name="TextBox 3"/>
          <p:cNvSpPr txBox="1"/>
          <p:nvPr/>
        </p:nvSpPr>
        <p:spPr>
          <a:xfrm>
            <a:off x="7484896" y="4466991"/>
            <a:ext cx="1532472" cy="2452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1125" dirty="0">
                <a:solidFill>
                  <a:schemeClr val="bg1"/>
                </a:solidFill>
              </a:rPr>
              <a:t>s</a:t>
            </a:r>
            <a:r>
              <a:rPr lang="en-US" sz="1125" dirty="0">
                <a:solidFill>
                  <a:schemeClr val="bg1"/>
                </a:solidFill>
                <a:sym typeface="Helvetica Light"/>
              </a:rPr>
              <a:t>oftware MATHEMATICA</a:t>
            </a:r>
          </a:p>
        </p:txBody>
      </p:sp>
    </p:spTree>
    <p:extLst>
      <p:ext uri="{BB962C8B-B14F-4D97-AF65-F5344CB8AC3E}">
        <p14:creationId xmlns:p14="http://schemas.microsoft.com/office/powerpoint/2010/main" val="145594928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644321" y="2828836"/>
            <a:ext cx="2903359"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smtClean="0">
                <a:latin typeface="Times New Roman" panose="02020603050405020304" pitchFamily="18" charset="0"/>
                <a:cs typeface="Times New Roman" panose="02020603050405020304" pitchFamily="18" charset="0"/>
              </a:rPr>
              <a:t>ALICE</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7223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wind"/>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Four_Colors_Logo.pdf" descr="Four_Colors_Logo.pdf"/>
          <p:cNvPicPr>
            <a:picLocks noChangeAspect="1"/>
          </p:cNvPicPr>
          <p:nvPr/>
        </p:nvPicPr>
        <p:blipFill>
          <a:blip r:embed="rId2">
            <a:extLst/>
          </a:blip>
          <a:stretch>
            <a:fillRect/>
          </a:stretch>
        </p:blipFill>
        <p:spPr>
          <a:xfrm>
            <a:off x="8695058" y="238149"/>
            <a:ext cx="1169790" cy="1526977"/>
          </a:xfrm>
          <a:prstGeom prst="rect">
            <a:avLst/>
          </a:prstGeom>
          <a:ln w="12700">
            <a:miter lim="400000"/>
          </a:ln>
        </p:spPr>
      </p:pic>
      <p:sp>
        <p:nvSpPr>
          <p:cNvPr id="38" name="A Large Ion Collider Experiment"/>
          <p:cNvSpPr txBox="1"/>
          <p:nvPr/>
        </p:nvSpPr>
        <p:spPr>
          <a:xfrm>
            <a:off x="2096019" y="278346"/>
            <a:ext cx="2139544" cy="27044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spAutoFit/>
          </a:bodyPr>
          <a:lstStyle>
            <a:lvl1pPr algn="l" defTabSz="647700">
              <a:buClr>
                <a:srgbClr val="1A1818"/>
              </a:buClr>
              <a:defRPr sz="2000">
                <a:solidFill>
                  <a:srgbClr val="283A44"/>
                </a:solidFill>
                <a:uFill>
                  <a:solidFill>
                    <a:srgbClr val="283A44"/>
                  </a:solidFill>
                </a:uFill>
                <a:latin typeface="Arial Narrow"/>
                <a:ea typeface="Arial Narrow"/>
                <a:cs typeface="Arial Narrow"/>
                <a:sym typeface="Arial Narrow"/>
              </a:defRPr>
            </a:lvl1pPr>
          </a:lstStyle>
          <a:p>
            <a:r>
              <a:rPr sz="1406">
                <a:solidFill>
                  <a:schemeClr val="tx1"/>
                </a:solidFill>
              </a:rPr>
              <a:t>A Large Ion Collider Experiment</a:t>
            </a:r>
          </a:p>
        </p:txBody>
      </p:sp>
      <p:sp>
        <p:nvSpPr>
          <p:cNvPr id="39" name="Line"/>
          <p:cNvSpPr/>
          <p:nvPr/>
        </p:nvSpPr>
        <p:spPr>
          <a:xfrm>
            <a:off x="2131738" y="790322"/>
            <a:ext cx="6500813" cy="1"/>
          </a:xfrm>
          <a:prstGeom prst="line">
            <a:avLst/>
          </a:prstGeom>
          <a:ln w="19050">
            <a:solidFill>
              <a:srgbClr val="D8232A"/>
            </a:solidFill>
            <a:miter lim="400000"/>
          </a:ln>
        </p:spPr>
        <p:txBody>
          <a:bodyPr lIns="0" tIns="0" rIns="0" bIns="0"/>
          <a:lstStyle/>
          <a:p>
            <a:pPr defTabSz="321457">
              <a:defRPr sz="1200">
                <a:latin typeface="Helvetica"/>
                <a:ea typeface="Helvetica"/>
                <a:cs typeface="Helvetica"/>
                <a:sym typeface="Helvetica"/>
              </a:defRPr>
            </a:pPr>
            <a:endParaRPr sz="844"/>
          </a:p>
        </p:txBody>
      </p:sp>
      <p:sp>
        <p:nvSpPr>
          <p:cNvPr id="40" name="Gianluigi Boca, Germano Bonomi, Susanna Costanza,…"/>
          <p:cNvSpPr txBox="1"/>
          <p:nvPr/>
        </p:nvSpPr>
        <p:spPr>
          <a:xfrm>
            <a:off x="2155979" y="1276672"/>
            <a:ext cx="4703366" cy="35192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defRPr sz="3200" i="1">
                <a:latin typeface="Helvetica"/>
                <a:ea typeface="Helvetica"/>
                <a:cs typeface="Helvetica"/>
                <a:sym typeface="Helvetica"/>
              </a:defRPr>
            </a:pPr>
            <a:r>
              <a:rPr sz="2800" dirty="0" smtClean="0">
                <a:latin typeface="Times New Roman" panose="02020603050405020304" pitchFamily="18" charset="0"/>
                <a:cs typeface="Times New Roman" panose="02020603050405020304" pitchFamily="18" charset="0"/>
              </a:rPr>
              <a:t>Boca</a:t>
            </a:r>
            <a:r>
              <a:rPr lang="it-IT" sz="2800" dirty="0" smtClean="0">
                <a:latin typeface="Times New Roman" panose="02020603050405020304" pitchFamily="18" charset="0"/>
                <a:cs typeface="Times New Roman" panose="02020603050405020304" pitchFamily="18" charset="0"/>
              </a:rPr>
              <a:t> Gianluigi           70%</a:t>
            </a:r>
          </a:p>
          <a:p>
            <a:pPr>
              <a:defRPr sz="3200" i="1">
                <a:latin typeface="Helvetica"/>
                <a:ea typeface="Helvetica"/>
                <a:cs typeface="Helvetica"/>
                <a:sym typeface="Helvetica"/>
              </a:defRPr>
            </a:pPr>
            <a:r>
              <a:rPr sz="2800" dirty="0" smtClean="0">
                <a:latin typeface="Times New Roman" panose="02020603050405020304" pitchFamily="18" charset="0"/>
                <a:cs typeface="Times New Roman" panose="02020603050405020304" pitchFamily="18" charset="0"/>
              </a:rPr>
              <a:t>Bonomi</a:t>
            </a:r>
            <a:r>
              <a:rPr lang="it-IT" sz="2800" dirty="0" smtClean="0">
                <a:latin typeface="Times New Roman" panose="02020603050405020304" pitchFamily="18" charset="0"/>
                <a:cs typeface="Times New Roman" panose="02020603050405020304" pitchFamily="18" charset="0"/>
              </a:rPr>
              <a:t> Germano       70%</a:t>
            </a:r>
          </a:p>
          <a:p>
            <a:pPr>
              <a:defRPr sz="3200" i="1">
                <a:latin typeface="Helvetica"/>
                <a:ea typeface="Helvetica"/>
                <a:cs typeface="Helvetica"/>
                <a:sym typeface="Helvetica"/>
              </a:defRPr>
            </a:pPr>
            <a:r>
              <a:rPr sz="2800" dirty="0" err="1" smtClean="0">
                <a:latin typeface="Times New Roman" panose="02020603050405020304" pitchFamily="18" charset="0"/>
                <a:cs typeface="Times New Roman" panose="02020603050405020304" pitchFamily="18" charset="0"/>
              </a:rPr>
              <a:t>Costanza</a:t>
            </a:r>
            <a:r>
              <a:rPr lang="it-IT" sz="2800" dirty="0" smtClean="0">
                <a:latin typeface="Times New Roman" panose="02020603050405020304" pitchFamily="18" charset="0"/>
                <a:cs typeface="Times New Roman" panose="02020603050405020304" pitchFamily="18" charset="0"/>
              </a:rPr>
              <a:t> Susanna      70%</a:t>
            </a:r>
            <a:endParaRPr sz="2800" dirty="0">
              <a:latin typeface="Times New Roman" panose="02020603050405020304" pitchFamily="18" charset="0"/>
              <a:cs typeface="Times New Roman" panose="02020603050405020304" pitchFamily="18" charset="0"/>
            </a:endParaRPr>
          </a:p>
          <a:p>
            <a:pPr>
              <a:defRPr sz="3200" i="1">
                <a:latin typeface="Helvetica"/>
                <a:ea typeface="Helvetica"/>
                <a:cs typeface="Helvetica"/>
                <a:sym typeface="Helvetica"/>
              </a:defRPr>
            </a:pPr>
            <a:r>
              <a:rPr sz="2800" dirty="0" smtClean="0">
                <a:latin typeface="Times New Roman" panose="02020603050405020304" pitchFamily="18" charset="0"/>
                <a:cs typeface="Times New Roman" panose="02020603050405020304" pitchFamily="18" charset="0"/>
              </a:rPr>
              <a:t>Pagano</a:t>
            </a:r>
            <a:r>
              <a:rPr lang="it-IT" sz="2800" dirty="0" smtClean="0">
                <a:latin typeface="Times New Roman" panose="02020603050405020304" pitchFamily="18" charset="0"/>
                <a:cs typeface="Times New Roman" panose="02020603050405020304" pitchFamily="18" charset="0"/>
              </a:rPr>
              <a:t> Davide           70%</a:t>
            </a:r>
          </a:p>
          <a:p>
            <a:pPr>
              <a:defRPr sz="3200" i="1">
                <a:latin typeface="Helvetica"/>
                <a:ea typeface="Helvetica"/>
                <a:cs typeface="Helvetica"/>
                <a:sym typeface="Helvetica"/>
              </a:defRPr>
            </a:pPr>
            <a:r>
              <a:rPr sz="2800" dirty="0" err="1" smtClean="0">
                <a:latin typeface="Times New Roman" panose="02020603050405020304" pitchFamily="18" charset="0"/>
                <a:cs typeface="Times New Roman" panose="02020603050405020304" pitchFamily="18" charset="0"/>
              </a:rPr>
              <a:t>Rotondi</a:t>
            </a:r>
            <a:r>
              <a:rPr lang="it-IT" sz="2800" dirty="0" smtClean="0">
                <a:latin typeface="Times New Roman" panose="02020603050405020304" pitchFamily="18" charset="0"/>
                <a:cs typeface="Times New Roman" panose="02020603050405020304" pitchFamily="18" charset="0"/>
              </a:rPr>
              <a:t> Alberto          70%</a:t>
            </a:r>
          </a:p>
          <a:p>
            <a:pPr>
              <a:defRPr sz="3200" i="1">
                <a:latin typeface="Helvetica"/>
                <a:ea typeface="Helvetica"/>
                <a:cs typeface="Helvetica"/>
                <a:sym typeface="Helvetica"/>
              </a:defRPr>
            </a:pPr>
            <a:r>
              <a:rPr sz="2800" dirty="0" smtClean="0">
                <a:latin typeface="Times New Roman" panose="02020603050405020304" pitchFamily="18" charset="0"/>
                <a:cs typeface="Times New Roman" panose="02020603050405020304" pitchFamily="18" charset="0"/>
              </a:rPr>
              <a:t>Valle</a:t>
            </a:r>
            <a:r>
              <a:rPr lang="it-IT" sz="2800" dirty="0" smtClean="0">
                <a:latin typeface="Times New Roman" panose="02020603050405020304" pitchFamily="18" charset="0"/>
                <a:cs typeface="Times New Roman" panose="02020603050405020304" pitchFamily="18" charset="0"/>
              </a:rPr>
              <a:t> Nicolo’             100%</a:t>
            </a:r>
            <a:r>
              <a:rPr sz="2800" dirty="0" smtClean="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
            </a:r>
            <a:br>
              <a:rPr sz="2800" dirty="0">
                <a:latin typeface="Times New Roman" panose="02020603050405020304" pitchFamily="18" charset="0"/>
                <a:cs typeface="Times New Roman" panose="02020603050405020304" pitchFamily="18" charset="0"/>
              </a:rPr>
            </a:br>
            <a:r>
              <a:rPr sz="2800" dirty="0" err="1" smtClean="0">
                <a:latin typeface="Times New Roman" panose="02020603050405020304" pitchFamily="18" charset="0"/>
                <a:cs typeface="Times New Roman" panose="02020603050405020304" pitchFamily="18" charset="0"/>
              </a:rPr>
              <a:t>Zenoni</a:t>
            </a:r>
            <a:r>
              <a:rPr lang="it-IT" sz="2800" dirty="0" smtClean="0">
                <a:latin typeface="Times New Roman" panose="02020603050405020304" pitchFamily="18" charset="0"/>
                <a:cs typeface="Times New Roman" panose="02020603050405020304" pitchFamily="18" charset="0"/>
              </a:rPr>
              <a:t> Aldo                 30%</a:t>
            </a:r>
          </a:p>
          <a:p>
            <a:pPr>
              <a:defRPr sz="3200" i="1">
                <a:latin typeface="Helvetica"/>
                <a:ea typeface="Helvetica"/>
                <a:cs typeface="Helvetica"/>
                <a:sym typeface="Helvetica"/>
              </a:defRPr>
            </a:pPr>
            <a:r>
              <a:rPr sz="2800" dirty="0" err="1" smtClean="0">
                <a:latin typeface="Times New Roman" panose="02020603050405020304" pitchFamily="18" charset="0"/>
                <a:cs typeface="Times New Roman" panose="02020603050405020304" pitchFamily="18" charset="0"/>
              </a:rPr>
              <a:t>Zurlo</a:t>
            </a:r>
            <a:r>
              <a:rPr lang="it-IT" sz="2800" dirty="0" smtClean="0">
                <a:latin typeface="Times New Roman" panose="02020603050405020304" pitchFamily="18" charset="0"/>
                <a:cs typeface="Times New Roman" panose="02020603050405020304" pitchFamily="18" charset="0"/>
              </a:rPr>
              <a:t> Nicola                30%</a:t>
            </a:r>
            <a:endParaRPr sz="28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62289109"/>
              </p:ext>
            </p:extLst>
          </p:nvPr>
        </p:nvGraphicFramePr>
        <p:xfrm>
          <a:off x="582571" y="5230643"/>
          <a:ext cx="10985933" cy="1331518"/>
        </p:xfrm>
        <a:graphic>
          <a:graphicData uri="http://schemas.openxmlformats.org/drawingml/2006/table">
            <a:tbl>
              <a:tblPr firstRow="1" bandRow="1">
                <a:tableStyleId>{5C22544A-7EE6-4342-B048-85BDC9FD1C3A}</a:tableStyleId>
              </a:tblPr>
              <a:tblGrid>
                <a:gridCol w="1841932">
                  <a:extLst>
                    <a:ext uri="{9D8B030D-6E8A-4147-A177-3AD203B41FA5}">
                      <a16:colId xmlns:a16="http://schemas.microsoft.com/office/drawing/2014/main" val="3314847442"/>
                    </a:ext>
                  </a:extLst>
                </a:gridCol>
                <a:gridCol w="1035231">
                  <a:extLst>
                    <a:ext uri="{9D8B030D-6E8A-4147-A177-3AD203B41FA5}">
                      <a16:colId xmlns:a16="http://schemas.microsoft.com/office/drawing/2014/main" val="4208380257"/>
                    </a:ext>
                  </a:extLst>
                </a:gridCol>
                <a:gridCol w="2389533">
                  <a:extLst>
                    <a:ext uri="{9D8B030D-6E8A-4147-A177-3AD203B41FA5}">
                      <a16:colId xmlns:a16="http://schemas.microsoft.com/office/drawing/2014/main" val="1453329598"/>
                    </a:ext>
                  </a:extLst>
                </a:gridCol>
                <a:gridCol w="2156342">
                  <a:extLst>
                    <a:ext uri="{9D8B030D-6E8A-4147-A177-3AD203B41FA5}">
                      <a16:colId xmlns:a16="http://schemas.microsoft.com/office/drawing/2014/main" val="2120380886"/>
                    </a:ext>
                  </a:extLst>
                </a:gridCol>
                <a:gridCol w="914400">
                  <a:extLst>
                    <a:ext uri="{9D8B030D-6E8A-4147-A177-3AD203B41FA5}">
                      <a16:colId xmlns:a16="http://schemas.microsoft.com/office/drawing/2014/main" val="3348056704"/>
                    </a:ext>
                  </a:extLst>
                </a:gridCol>
                <a:gridCol w="1596934">
                  <a:extLst>
                    <a:ext uri="{9D8B030D-6E8A-4147-A177-3AD203B41FA5}">
                      <a16:colId xmlns:a16="http://schemas.microsoft.com/office/drawing/2014/main" val="3027952515"/>
                    </a:ext>
                  </a:extLst>
                </a:gridCol>
                <a:gridCol w="1051561">
                  <a:extLst>
                    <a:ext uri="{9D8B030D-6E8A-4147-A177-3AD203B41FA5}">
                      <a16:colId xmlns:a16="http://schemas.microsoft.com/office/drawing/2014/main" val="650407999"/>
                    </a:ext>
                  </a:extLst>
                </a:gridCol>
              </a:tblGrid>
              <a:tr h="508558">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Sigla</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b="0" dirty="0" smtClean="0">
                          <a:solidFill>
                            <a:schemeClr val="tx1"/>
                          </a:solidFill>
                          <a:latin typeface="Times New Roman" panose="02020603050405020304" pitchFamily="18" charset="0"/>
                          <a:cs typeface="Times New Roman" panose="02020603050405020304" pitchFamily="18" charset="0"/>
                        </a:rPr>
                        <a:t>FTE</a:t>
                      </a:r>
                      <a:endParaRPr lang="en-US" sz="2400" b="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rgbClr val="FF0066"/>
                          </a:solidFill>
                          <a:latin typeface="Times New Roman" panose="02020603050405020304" pitchFamily="18" charset="0"/>
                          <a:cs typeface="Times New Roman" panose="02020603050405020304" pitchFamily="18" charset="0"/>
                        </a:rPr>
                        <a:t>Assegnazioni</a:t>
                      </a:r>
                      <a:r>
                        <a:rPr lang="it-IT" sz="2400" b="0" baseline="0" dirty="0" smtClean="0">
                          <a:solidFill>
                            <a:srgbClr val="FF0066"/>
                          </a:solidFill>
                          <a:latin typeface="Times New Roman" panose="02020603050405020304" pitchFamily="18" charset="0"/>
                          <a:cs typeface="Times New Roman" panose="02020603050405020304" pitchFamily="18" charset="0"/>
                        </a:rPr>
                        <a:t> totali (kE)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Missioni</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Cons</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Inv</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Altro</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2086456"/>
                  </a:ext>
                </a:extLst>
              </a:tr>
              <a:tr h="508558">
                <a:tc>
                  <a:txBody>
                    <a:bodyPr/>
                    <a:lstStyle/>
                    <a:p>
                      <a:pPr algn="l"/>
                      <a:r>
                        <a:rPr lang="it-IT" sz="2400" dirty="0" smtClean="0">
                          <a:solidFill>
                            <a:schemeClr val="tx1"/>
                          </a:solidFill>
                          <a:latin typeface="Times New Roman" panose="02020603050405020304" pitchFamily="18" charset="0"/>
                          <a:cs typeface="Times New Roman" panose="02020603050405020304" pitchFamily="18" charset="0"/>
                        </a:rPr>
                        <a:t>ALICE</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5.1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rgbClr val="FF0066"/>
                          </a:solidFill>
                          <a:latin typeface="Times New Roman" panose="02020603050405020304" pitchFamily="18" charset="0"/>
                          <a:cs typeface="Times New Roman" panose="02020603050405020304" pitchFamily="18" charset="0"/>
                        </a:rPr>
                        <a:t>32</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24.5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6</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0</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44803303"/>
                  </a:ext>
                </a:extLst>
              </a:tr>
            </a:tbl>
          </a:graphicData>
        </a:graphic>
      </p:graphicFrame>
      <p:sp>
        <p:nvSpPr>
          <p:cNvPr id="3" name="TextBox 2"/>
          <p:cNvSpPr txBox="1"/>
          <p:nvPr/>
        </p:nvSpPr>
        <p:spPr>
          <a:xfrm>
            <a:off x="8635100" y="2605987"/>
            <a:ext cx="1313180" cy="769441"/>
          </a:xfrm>
          <a:prstGeom prst="rect">
            <a:avLst/>
          </a:prstGeom>
          <a:noFill/>
        </p:spPr>
        <p:txBody>
          <a:bodyPr wrap="none" rtlCol="0">
            <a:spAutoFit/>
          </a:bodyPr>
          <a:lstStyle/>
          <a:p>
            <a:r>
              <a:rPr lang="it-IT" sz="4400" dirty="0" smtClean="0">
                <a:latin typeface="Times New Roman" panose="02020603050405020304" pitchFamily="18" charset="0"/>
                <a:cs typeface="Times New Roman" panose="02020603050405020304" pitchFamily="18" charset="0"/>
              </a:rPr>
              <a:t>2018</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5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326908" y="290945"/>
            <a:ext cx="9538188" cy="523220"/>
          </a:xfrm>
          <a:prstGeom prst="rect">
            <a:avLst/>
          </a:prstGeom>
          <a:noFill/>
        </p:spPr>
        <p:txBody>
          <a:bodyPr wrap="none" rtlCol="0">
            <a:spAutoFit/>
          </a:bodyPr>
          <a:lstStyle/>
          <a:p>
            <a:pPr algn="ctr"/>
            <a:r>
              <a:rPr lang="it-IT" sz="2800" dirty="0" smtClean="0">
                <a:latin typeface="Times New Roman" panose="02020603050405020304" pitchFamily="18" charset="0"/>
                <a:cs typeface="Times New Roman" panose="02020603050405020304" pitchFamily="18" charset="0"/>
              </a:rPr>
              <a:t>Esperimenti di GR3-Pavia, sommario finanziamenti per il 2018</a:t>
            </a:r>
            <a:endParaRPr lang="en-US" sz="28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14161362"/>
              </p:ext>
            </p:extLst>
          </p:nvPr>
        </p:nvGraphicFramePr>
        <p:xfrm>
          <a:off x="597558" y="1607936"/>
          <a:ext cx="10985933" cy="4382866"/>
        </p:xfrm>
        <a:graphic>
          <a:graphicData uri="http://schemas.openxmlformats.org/drawingml/2006/table">
            <a:tbl>
              <a:tblPr firstRow="1" bandRow="1">
                <a:tableStyleId>{5C22544A-7EE6-4342-B048-85BDC9FD1C3A}</a:tableStyleId>
              </a:tblPr>
              <a:tblGrid>
                <a:gridCol w="1841932">
                  <a:extLst>
                    <a:ext uri="{9D8B030D-6E8A-4147-A177-3AD203B41FA5}">
                      <a16:colId xmlns:a16="http://schemas.microsoft.com/office/drawing/2014/main" val="3314847442"/>
                    </a:ext>
                  </a:extLst>
                </a:gridCol>
                <a:gridCol w="1035231">
                  <a:extLst>
                    <a:ext uri="{9D8B030D-6E8A-4147-A177-3AD203B41FA5}">
                      <a16:colId xmlns:a16="http://schemas.microsoft.com/office/drawing/2014/main" val="4208380257"/>
                    </a:ext>
                  </a:extLst>
                </a:gridCol>
                <a:gridCol w="2389533">
                  <a:extLst>
                    <a:ext uri="{9D8B030D-6E8A-4147-A177-3AD203B41FA5}">
                      <a16:colId xmlns:a16="http://schemas.microsoft.com/office/drawing/2014/main" val="1453329598"/>
                    </a:ext>
                  </a:extLst>
                </a:gridCol>
                <a:gridCol w="2156342">
                  <a:extLst>
                    <a:ext uri="{9D8B030D-6E8A-4147-A177-3AD203B41FA5}">
                      <a16:colId xmlns:a16="http://schemas.microsoft.com/office/drawing/2014/main" val="2120380886"/>
                    </a:ext>
                  </a:extLst>
                </a:gridCol>
                <a:gridCol w="914400">
                  <a:extLst>
                    <a:ext uri="{9D8B030D-6E8A-4147-A177-3AD203B41FA5}">
                      <a16:colId xmlns:a16="http://schemas.microsoft.com/office/drawing/2014/main" val="3348056704"/>
                    </a:ext>
                  </a:extLst>
                </a:gridCol>
                <a:gridCol w="1596934">
                  <a:extLst>
                    <a:ext uri="{9D8B030D-6E8A-4147-A177-3AD203B41FA5}">
                      <a16:colId xmlns:a16="http://schemas.microsoft.com/office/drawing/2014/main" val="3027952515"/>
                    </a:ext>
                  </a:extLst>
                </a:gridCol>
                <a:gridCol w="1051561">
                  <a:extLst>
                    <a:ext uri="{9D8B030D-6E8A-4147-A177-3AD203B41FA5}">
                      <a16:colId xmlns:a16="http://schemas.microsoft.com/office/drawing/2014/main" val="650407999"/>
                    </a:ext>
                  </a:extLst>
                </a:gridCol>
              </a:tblGrid>
              <a:tr h="508558">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Sigla</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b="0" dirty="0" smtClean="0">
                          <a:solidFill>
                            <a:schemeClr val="tx1"/>
                          </a:solidFill>
                          <a:latin typeface="Times New Roman" panose="02020603050405020304" pitchFamily="18" charset="0"/>
                          <a:cs typeface="Times New Roman" panose="02020603050405020304" pitchFamily="18" charset="0"/>
                        </a:rPr>
                        <a:t>FTE</a:t>
                      </a:r>
                      <a:endParaRPr lang="en-US" sz="2400" b="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rgbClr val="FF0066"/>
                          </a:solidFill>
                          <a:latin typeface="Times New Roman" panose="02020603050405020304" pitchFamily="18" charset="0"/>
                          <a:cs typeface="Times New Roman" panose="02020603050405020304" pitchFamily="18" charset="0"/>
                        </a:rPr>
                        <a:t>Assegnazioni</a:t>
                      </a:r>
                      <a:r>
                        <a:rPr lang="it-IT" sz="2400" b="0" baseline="0" dirty="0" smtClean="0">
                          <a:solidFill>
                            <a:srgbClr val="FF0066"/>
                          </a:solidFill>
                          <a:latin typeface="Times New Roman" panose="02020603050405020304" pitchFamily="18" charset="0"/>
                          <a:cs typeface="Times New Roman" panose="02020603050405020304" pitchFamily="18" charset="0"/>
                        </a:rPr>
                        <a:t> totali (kE)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Missioni</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Cons</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Inv</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Altro</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2086456"/>
                  </a:ext>
                </a:extLst>
              </a:tr>
              <a:tr h="508558">
                <a:tc>
                  <a:txBody>
                    <a:bodyPr/>
                    <a:lstStyle/>
                    <a:p>
                      <a:pPr algn="l"/>
                      <a:r>
                        <a:rPr lang="it-IT" sz="2400" dirty="0" smtClean="0">
                          <a:solidFill>
                            <a:schemeClr val="tx1"/>
                          </a:solidFill>
                          <a:latin typeface="Times New Roman" panose="02020603050405020304" pitchFamily="18" charset="0"/>
                          <a:cs typeface="Times New Roman" panose="02020603050405020304" pitchFamily="18" charset="0"/>
                        </a:rPr>
                        <a:t>AEGIS</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2.5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rgbClr val="FF0066"/>
                          </a:solidFill>
                          <a:latin typeface="Times New Roman" panose="02020603050405020304" pitchFamily="18" charset="0"/>
                          <a:cs typeface="Times New Roman" panose="02020603050405020304" pitchFamily="18" charset="0"/>
                        </a:rPr>
                        <a:t>26</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19.5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2.5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3</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16169289"/>
                  </a:ext>
                </a:extLst>
              </a:tr>
              <a:tr h="508558">
                <a:tc>
                  <a:txBody>
                    <a:bodyPr/>
                    <a:lstStyle/>
                    <a:p>
                      <a:pPr algn="l"/>
                      <a:r>
                        <a:rPr lang="it-IT" sz="2400" dirty="0" smtClean="0">
                          <a:solidFill>
                            <a:schemeClr val="tx1"/>
                          </a:solidFill>
                          <a:latin typeface="Times New Roman" panose="02020603050405020304" pitchFamily="18" charset="0"/>
                          <a:cs typeface="Times New Roman" panose="02020603050405020304" pitchFamily="18" charset="0"/>
                        </a:rPr>
                        <a:t>ALICE</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5.1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rgbClr val="FF0066"/>
                          </a:solidFill>
                          <a:latin typeface="Times New Roman" panose="02020603050405020304" pitchFamily="18" charset="0"/>
                          <a:cs typeface="Times New Roman" panose="02020603050405020304" pitchFamily="18" charset="0"/>
                        </a:rPr>
                        <a:t>32</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24.5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6</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0</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44803303"/>
                  </a:ext>
                </a:extLst>
              </a:tr>
              <a:tr h="508558">
                <a:tc>
                  <a:txBody>
                    <a:bodyPr/>
                    <a:lstStyle/>
                    <a:p>
                      <a:pPr algn="l"/>
                      <a:r>
                        <a:rPr lang="it-IT" sz="2400" dirty="0" smtClean="0">
                          <a:latin typeface="Times New Roman" panose="02020603050405020304" pitchFamily="18" charset="0"/>
                          <a:cs typeface="Times New Roman" panose="02020603050405020304" pitchFamily="18" charset="0"/>
                        </a:rPr>
                        <a:t>ASACUSA</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6.8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aseline="0" dirty="0" smtClean="0">
                          <a:solidFill>
                            <a:srgbClr val="FF0066"/>
                          </a:solidFill>
                          <a:latin typeface="Times New Roman" panose="02020603050405020304" pitchFamily="18" charset="0"/>
                          <a:cs typeface="Times New Roman" panose="02020603050405020304" pitchFamily="18" charset="0"/>
                        </a:rPr>
                        <a:t>41</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30</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2.5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0</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8.5</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0239962"/>
                  </a:ext>
                </a:extLst>
              </a:tr>
              <a:tr h="508558">
                <a:tc>
                  <a:txBody>
                    <a:bodyPr/>
                    <a:lstStyle/>
                    <a:p>
                      <a:pPr algn="l"/>
                      <a:r>
                        <a:rPr lang="it-IT" sz="2400" dirty="0" smtClean="0">
                          <a:solidFill>
                            <a:schemeClr val="tx1"/>
                          </a:solidFill>
                          <a:latin typeface="Times New Roman" panose="02020603050405020304" pitchFamily="18" charset="0"/>
                          <a:cs typeface="Times New Roman" panose="02020603050405020304" pitchFamily="18" charset="0"/>
                        </a:rPr>
                        <a:t>FAMU</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1.8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rgbClr val="FF0066"/>
                          </a:solidFill>
                          <a:latin typeface="Times New Roman" panose="02020603050405020304" pitchFamily="18" charset="0"/>
                          <a:cs typeface="Times New Roman" panose="02020603050405020304" pitchFamily="18" charset="0"/>
                        </a:rPr>
                        <a:t>33.5</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16</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6</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10</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1.5</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59122543"/>
                  </a:ext>
                </a:extLst>
              </a:tr>
              <a:tr h="508558">
                <a:tc>
                  <a:txBody>
                    <a:bodyPr/>
                    <a:lstStyle/>
                    <a:p>
                      <a:pPr algn="l"/>
                      <a:r>
                        <a:rPr lang="it-IT" sz="2400" dirty="0" smtClean="0">
                          <a:solidFill>
                            <a:schemeClr val="tx1"/>
                          </a:solidFill>
                          <a:latin typeface="Times New Roman" panose="02020603050405020304" pitchFamily="18" charset="0"/>
                          <a:cs typeface="Times New Roman" panose="02020603050405020304" pitchFamily="18" charset="0"/>
                        </a:rPr>
                        <a:t>MAMBO</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aseline="0" dirty="0" smtClean="0"/>
                        <a:t>1.9 </a:t>
                      </a:r>
                      <a:endParaRPr lang="en-US" sz="2400" dirty="0"/>
                    </a:p>
                  </a:txBody>
                  <a:tcPr/>
                </a:tc>
                <a:tc>
                  <a:txBody>
                    <a:bodyPr/>
                    <a:lstStyle/>
                    <a:p>
                      <a:pPr algn="ctr"/>
                      <a:r>
                        <a:rPr lang="it-IT" sz="2400" dirty="0" smtClean="0">
                          <a:solidFill>
                            <a:srgbClr val="FF0066"/>
                          </a:solidFill>
                          <a:latin typeface="Times New Roman" panose="02020603050405020304" pitchFamily="18" charset="0"/>
                          <a:cs typeface="Times New Roman" panose="02020603050405020304" pitchFamily="18" charset="0"/>
                        </a:rPr>
                        <a:t>36</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18</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0</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18</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0</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6004973"/>
                  </a:ext>
                </a:extLst>
              </a:tr>
              <a:tr h="508558">
                <a:tc>
                  <a:txBody>
                    <a:bodyPr/>
                    <a:lstStyle/>
                    <a:p>
                      <a:endParaRPr lang="en-US"/>
                    </a:p>
                  </a:txBody>
                  <a:tcPr/>
                </a:tc>
                <a:tc>
                  <a:txBody>
                    <a:bodyPr/>
                    <a:lstStyle/>
                    <a:p>
                      <a:endParaRPr lang="en-US" dirty="0"/>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09817926"/>
                  </a:ext>
                </a:extLst>
              </a:tr>
              <a:tr h="508558">
                <a:tc>
                  <a:txBody>
                    <a:bodyPr/>
                    <a:lstStyle/>
                    <a:p>
                      <a:pPr algn="l"/>
                      <a:r>
                        <a:rPr lang="it-IT" sz="2400" b="0" dirty="0" smtClean="0">
                          <a:solidFill>
                            <a:srgbClr val="FF0066"/>
                          </a:solidFill>
                          <a:latin typeface="Times New Roman" panose="02020603050405020304" pitchFamily="18" charset="0"/>
                          <a:cs typeface="Times New Roman" panose="02020603050405020304" pitchFamily="18" charset="0"/>
                        </a:rPr>
                        <a:t>TOTALE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solidFill>
                            <a:srgbClr val="FF0066"/>
                          </a:solidFill>
                          <a:latin typeface="Times New Roman" panose="02020603050405020304" pitchFamily="18" charset="0"/>
                          <a:cs typeface="Times New Roman" panose="02020603050405020304" pitchFamily="18" charset="0"/>
                        </a:rPr>
                        <a:t>18.1</a:t>
                      </a:r>
                      <a:r>
                        <a:rPr lang="it-IT" sz="2400" baseline="0" dirty="0" smtClean="0">
                          <a:solidFill>
                            <a:srgbClr val="FF0066"/>
                          </a:solidFill>
                          <a:latin typeface="Times New Roman" panose="02020603050405020304" pitchFamily="18" charset="0"/>
                          <a:cs typeface="Times New Roman" panose="02020603050405020304" pitchFamily="18" charset="0"/>
                        </a:rPr>
                        <a:t> </a:t>
                      </a:r>
                      <a:endParaRPr lang="en-US" sz="2400" dirty="0" smtClean="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rgbClr val="FF0066"/>
                          </a:solidFill>
                          <a:latin typeface="Times New Roman" panose="02020603050405020304" pitchFamily="18" charset="0"/>
                          <a:cs typeface="Times New Roman" panose="02020603050405020304" pitchFamily="18" charset="0"/>
                        </a:rPr>
                        <a:t>168.5</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rgbClr val="FF0066"/>
                          </a:solidFill>
                          <a:latin typeface="Times New Roman" panose="02020603050405020304" pitchFamily="18" charset="0"/>
                          <a:cs typeface="Times New Roman" panose="02020603050405020304" pitchFamily="18" charset="0"/>
                        </a:rPr>
                        <a:t>108</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rgbClr val="FF0066"/>
                          </a:solidFill>
                          <a:latin typeface="Times New Roman" panose="02020603050405020304" pitchFamily="18" charset="0"/>
                          <a:cs typeface="Times New Roman" panose="02020603050405020304" pitchFamily="18" charset="0"/>
                        </a:rPr>
                        <a:t>17</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rgbClr val="FF0066"/>
                          </a:solidFill>
                          <a:latin typeface="Times New Roman" panose="02020603050405020304" pitchFamily="18" charset="0"/>
                          <a:cs typeface="Times New Roman" panose="02020603050405020304" pitchFamily="18" charset="0"/>
                        </a:rPr>
                        <a:t>30.5</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rgbClr val="FF0066"/>
                          </a:solidFill>
                          <a:latin typeface="Times New Roman" panose="02020603050405020304" pitchFamily="18" charset="0"/>
                          <a:cs typeface="Times New Roman" panose="02020603050405020304" pitchFamily="18" charset="0"/>
                        </a:rPr>
                        <a:t>13</a:t>
                      </a:r>
                      <a:endParaRPr lang="en-US" sz="2400" b="0" dirty="0">
                        <a:solidFill>
                          <a:srgbClr val="FF0066"/>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1806166"/>
                  </a:ext>
                </a:extLst>
              </a:tr>
            </a:tbl>
          </a:graphicData>
        </a:graphic>
      </p:graphicFrame>
    </p:spTree>
    <p:extLst>
      <p:ext uri="{BB962C8B-B14F-4D97-AF65-F5344CB8AC3E}">
        <p14:creationId xmlns:p14="http://schemas.microsoft.com/office/powerpoint/2010/main" val="1851859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6EDAD68-62F3-4EE6-8F13-1541A2CE520C}"/>
              </a:ext>
            </a:extLst>
          </p:cNvPr>
          <p:cNvPicPr>
            <a:picLocks noChangeAspect="1"/>
          </p:cNvPicPr>
          <p:nvPr/>
        </p:nvPicPr>
        <p:blipFill>
          <a:blip r:embed="rId2"/>
          <a:stretch>
            <a:fillRect/>
          </a:stretch>
        </p:blipFill>
        <p:spPr>
          <a:xfrm>
            <a:off x="2430911" y="3239498"/>
            <a:ext cx="3003239" cy="3130264"/>
          </a:xfrm>
          <a:prstGeom prst="rect">
            <a:avLst/>
          </a:prstGeom>
        </p:spPr>
      </p:pic>
      <p:pic>
        <p:nvPicPr>
          <p:cNvPr id="8" name="Immagine 7">
            <a:extLst>
              <a:ext uri="{FF2B5EF4-FFF2-40B4-BE49-F238E27FC236}">
                <a16:creationId xmlns:a16="http://schemas.microsoft.com/office/drawing/2014/main" id="{7676A3FB-DC6C-4162-A0AF-CAA80051C206}"/>
              </a:ext>
            </a:extLst>
          </p:cNvPr>
          <p:cNvPicPr>
            <a:picLocks noChangeAspect="1"/>
          </p:cNvPicPr>
          <p:nvPr/>
        </p:nvPicPr>
        <p:blipFill>
          <a:blip r:embed="rId3"/>
          <a:stretch>
            <a:fillRect/>
          </a:stretch>
        </p:blipFill>
        <p:spPr>
          <a:xfrm>
            <a:off x="6166456" y="3421903"/>
            <a:ext cx="3532180" cy="3070971"/>
          </a:xfrm>
          <a:prstGeom prst="rect">
            <a:avLst/>
          </a:prstGeom>
        </p:spPr>
      </p:pic>
      <p:cxnSp>
        <p:nvCxnSpPr>
          <p:cNvPr id="7" name="Straight Connector 6"/>
          <p:cNvCxnSpPr/>
          <p:nvPr/>
        </p:nvCxnSpPr>
        <p:spPr>
          <a:xfrm>
            <a:off x="1602210" y="498346"/>
            <a:ext cx="8076945" cy="1"/>
          </a:xfrm>
          <a:prstGeom prst="line">
            <a:avLst/>
          </a:prstGeom>
          <a:noFill/>
          <a:ln w="254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9" name="TextBox 8"/>
          <p:cNvSpPr txBox="1"/>
          <p:nvPr/>
        </p:nvSpPr>
        <p:spPr>
          <a:xfrm>
            <a:off x="1588335" y="129660"/>
            <a:ext cx="2529540"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51" hangingPunct="0"/>
            <a:r>
              <a:rPr lang="en-US" sz="1266" dirty="0" err="1">
                <a:solidFill>
                  <a:schemeClr val="accent5">
                    <a:lumMod val="75000"/>
                  </a:schemeClr>
                </a:solidFill>
                <a:latin typeface="Arial" charset="0"/>
                <a:ea typeface="Arial" charset="0"/>
                <a:cs typeface="Arial" charset="0"/>
                <a:sym typeface="Helvetica Light"/>
              </a:rPr>
              <a:t>Attività</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scientifica</a:t>
            </a:r>
            <a:r>
              <a:rPr lang="en-US" sz="1266" dirty="0">
                <a:solidFill>
                  <a:schemeClr val="accent5">
                    <a:lumMod val="75000"/>
                  </a:schemeClr>
                </a:solidFill>
                <a:latin typeface="Arial" charset="0"/>
                <a:ea typeface="Arial" charset="0"/>
                <a:cs typeface="Arial" charset="0"/>
                <a:sym typeface="Helvetica Light"/>
              </a:rPr>
              <a:t> </a:t>
            </a:r>
            <a:r>
              <a:rPr lang="mr-IN" sz="1266" dirty="0">
                <a:solidFill>
                  <a:schemeClr val="accent5">
                    <a:lumMod val="75000"/>
                  </a:schemeClr>
                </a:solidFill>
                <a:latin typeface="Arial" charset="0"/>
                <a:ea typeface="Arial" charset="0"/>
                <a:cs typeface="Arial" charset="0"/>
                <a:sym typeface="Helvetica Light"/>
              </a:rPr>
              <a:t>–</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analisi</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dei</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dati</a:t>
            </a:r>
            <a:endParaRPr lang="en-US" sz="1266" dirty="0">
              <a:solidFill>
                <a:schemeClr val="accent5">
                  <a:lumMod val="75000"/>
                </a:schemeClr>
              </a:solidFill>
              <a:latin typeface="Arial" charset="0"/>
              <a:ea typeface="Arial" charset="0"/>
              <a:cs typeface="Arial" charset="0"/>
              <a:sym typeface="Helvetica Light"/>
            </a:endParaRPr>
          </a:p>
        </p:txBody>
      </p:sp>
      <p:sp>
        <p:nvSpPr>
          <p:cNvPr id="3" name="Segnaposto contenuto 2">
            <a:extLst>
              <a:ext uri="{FF2B5EF4-FFF2-40B4-BE49-F238E27FC236}">
                <a16:creationId xmlns:a16="http://schemas.microsoft.com/office/drawing/2014/main" id="{D0B3BD98-3582-46D6-A3F8-DB8D867A9A61}"/>
              </a:ext>
            </a:extLst>
          </p:cNvPr>
          <p:cNvSpPr>
            <a:spLocks noGrp="1"/>
          </p:cNvSpPr>
          <p:nvPr>
            <p:ph idx="1"/>
          </p:nvPr>
        </p:nvSpPr>
        <p:spPr>
          <a:xfrm>
            <a:off x="1552507" y="1094770"/>
            <a:ext cx="7886700" cy="1693400"/>
          </a:xfrm>
        </p:spPr>
        <p:txBody>
          <a:bodyPr>
            <a:normAutofit/>
          </a:bodyPr>
          <a:lstStyle/>
          <a:p>
            <a:pPr>
              <a:lnSpc>
                <a:spcPct val="70000"/>
              </a:lnSpc>
            </a:pPr>
            <a:r>
              <a:rPr lang="it-IT" sz="2000" b="1" dirty="0"/>
              <a:t>Fisica dell’heavy </a:t>
            </a:r>
            <a:r>
              <a:rPr lang="it-IT" sz="2000" b="1" dirty="0" err="1"/>
              <a:t>flavour</a:t>
            </a:r>
            <a:endParaRPr lang="it-IT" sz="2000" b="1" dirty="0"/>
          </a:p>
          <a:p>
            <a:pPr lvl="1">
              <a:lnSpc>
                <a:spcPct val="70000"/>
              </a:lnSpc>
              <a:buFont typeface="Wingdings" panose="05000000000000000000" pitchFamily="2" charset="2"/>
              <a:buChar char="ü"/>
            </a:pPr>
            <a:r>
              <a:rPr lang="it-IT" sz="2000" dirty="0"/>
              <a:t>Misura della produzione di mesoni </a:t>
            </a:r>
            <a:r>
              <a:rPr lang="it-IT" sz="2000" dirty="0" err="1"/>
              <a:t>charmati</a:t>
            </a:r>
            <a:endParaRPr lang="it-IT" sz="2000" dirty="0"/>
          </a:p>
          <a:p>
            <a:pPr lvl="1">
              <a:lnSpc>
                <a:spcPct val="70000"/>
              </a:lnSpc>
              <a:buFont typeface="Wingdings" panose="05000000000000000000" pitchFamily="2" charset="2"/>
              <a:buChar char="ü"/>
            </a:pPr>
            <a:r>
              <a:rPr lang="it-IT" sz="2000" dirty="0"/>
              <a:t>Calcolo della sezione d’urto di produzione di </a:t>
            </a:r>
            <a:r>
              <a:rPr lang="it-IT" sz="2000" dirty="0" smtClean="0"/>
              <a:t>D</a:t>
            </a:r>
            <a:r>
              <a:rPr lang="it-IT" sz="2000" baseline="30000" dirty="0" smtClean="0"/>
              <a:t>0</a:t>
            </a:r>
            <a:r>
              <a:rPr lang="it-IT" sz="2000" dirty="0" smtClean="0"/>
              <a:t> </a:t>
            </a:r>
            <a:r>
              <a:rPr lang="it-IT" sz="2000" dirty="0"/>
              <a:t>in collisioni pp a 13 TeV. </a:t>
            </a:r>
          </a:p>
          <a:p>
            <a:pPr lvl="1">
              <a:lnSpc>
                <a:spcPct val="70000"/>
              </a:lnSpc>
              <a:buFont typeface="Wingdings" panose="05000000000000000000" pitchFamily="2" charset="2"/>
              <a:buChar char="ü"/>
            </a:pPr>
            <a:r>
              <a:rPr lang="it-IT" sz="2000" dirty="0"/>
              <a:t> Analisi dei dati raccolti nel 2016 quasi ultimata, [forse sarà integrata con nuovo data sample].</a:t>
            </a:r>
          </a:p>
        </p:txBody>
      </p:sp>
    </p:spTree>
    <p:extLst>
      <p:ext uri="{BB962C8B-B14F-4D97-AF65-F5344CB8AC3E}">
        <p14:creationId xmlns:p14="http://schemas.microsoft.com/office/powerpoint/2010/main" val="3521534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D7B7DDC-2265-4E8B-B7FD-6F6D77A3DDEC}"/>
              </a:ext>
            </a:extLst>
          </p:cNvPr>
          <p:cNvPicPr>
            <a:picLocks noChangeAspect="1"/>
          </p:cNvPicPr>
          <p:nvPr/>
        </p:nvPicPr>
        <p:blipFill>
          <a:blip r:embed="rId2"/>
          <a:stretch>
            <a:fillRect/>
          </a:stretch>
        </p:blipFill>
        <p:spPr>
          <a:xfrm>
            <a:off x="1837508" y="3106488"/>
            <a:ext cx="5399356" cy="2933087"/>
          </a:xfrm>
          <a:prstGeom prst="rect">
            <a:avLst/>
          </a:prstGeom>
        </p:spPr>
      </p:pic>
      <p:pic>
        <p:nvPicPr>
          <p:cNvPr id="5" name="Immagine 4">
            <a:extLst>
              <a:ext uri="{FF2B5EF4-FFF2-40B4-BE49-F238E27FC236}">
                <a16:creationId xmlns:a16="http://schemas.microsoft.com/office/drawing/2014/main" id="{A6C4D2B5-BDCA-43C8-AB6E-0A1ECD3261B4}"/>
              </a:ext>
            </a:extLst>
          </p:cNvPr>
          <p:cNvPicPr>
            <a:picLocks noChangeAspect="1"/>
          </p:cNvPicPr>
          <p:nvPr/>
        </p:nvPicPr>
        <p:blipFill>
          <a:blip r:embed="rId3"/>
          <a:stretch>
            <a:fillRect/>
          </a:stretch>
        </p:blipFill>
        <p:spPr>
          <a:xfrm>
            <a:off x="7236864" y="2884806"/>
            <a:ext cx="3278429" cy="3484653"/>
          </a:xfrm>
          <a:prstGeom prst="rect">
            <a:avLst/>
          </a:prstGeom>
        </p:spPr>
      </p:pic>
      <p:cxnSp>
        <p:nvCxnSpPr>
          <p:cNvPr id="7" name="Straight Connector 6"/>
          <p:cNvCxnSpPr/>
          <p:nvPr/>
        </p:nvCxnSpPr>
        <p:spPr>
          <a:xfrm>
            <a:off x="1602210" y="498346"/>
            <a:ext cx="8076945" cy="1"/>
          </a:xfrm>
          <a:prstGeom prst="line">
            <a:avLst/>
          </a:prstGeom>
          <a:noFill/>
          <a:ln w="254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8" name="TextBox 7"/>
          <p:cNvSpPr txBox="1"/>
          <p:nvPr/>
        </p:nvSpPr>
        <p:spPr>
          <a:xfrm>
            <a:off x="1588335" y="129660"/>
            <a:ext cx="2529540"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51" hangingPunct="0"/>
            <a:r>
              <a:rPr lang="en-US" sz="1266" dirty="0" err="1">
                <a:solidFill>
                  <a:schemeClr val="accent5">
                    <a:lumMod val="75000"/>
                  </a:schemeClr>
                </a:solidFill>
                <a:latin typeface="Arial" charset="0"/>
                <a:ea typeface="Arial" charset="0"/>
                <a:cs typeface="Arial" charset="0"/>
                <a:sym typeface="Helvetica Light"/>
              </a:rPr>
              <a:t>Attività</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scientifica</a:t>
            </a:r>
            <a:r>
              <a:rPr lang="en-US" sz="1266" dirty="0">
                <a:solidFill>
                  <a:schemeClr val="accent5">
                    <a:lumMod val="75000"/>
                  </a:schemeClr>
                </a:solidFill>
                <a:latin typeface="Arial" charset="0"/>
                <a:ea typeface="Arial" charset="0"/>
                <a:cs typeface="Arial" charset="0"/>
                <a:sym typeface="Helvetica Light"/>
              </a:rPr>
              <a:t> </a:t>
            </a:r>
            <a:r>
              <a:rPr lang="mr-IN" sz="1266" dirty="0">
                <a:solidFill>
                  <a:schemeClr val="accent5">
                    <a:lumMod val="75000"/>
                  </a:schemeClr>
                </a:solidFill>
                <a:latin typeface="Arial" charset="0"/>
                <a:ea typeface="Arial" charset="0"/>
                <a:cs typeface="Arial" charset="0"/>
                <a:sym typeface="Helvetica Light"/>
              </a:rPr>
              <a:t>–</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analisi</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dei</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dati</a:t>
            </a:r>
            <a:endParaRPr lang="en-US" sz="1266" dirty="0">
              <a:solidFill>
                <a:schemeClr val="accent5">
                  <a:lumMod val="75000"/>
                </a:schemeClr>
              </a:solidFill>
              <a:latin typeface="Arial" charset="0"/>
              <a:ea typeface="Arial" charset="0"/>
              <a:cs typeface="Arial" charset="0"/>
              <a:sym typeface="Helvetica Light"/>
            </a:endParaRP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D0B3BD98-3582-46D6-A3F8-DB8D867A9A61}"/>
                  </a:ext>
                </a:extLst>
              </p:cNvPr>
              <p:cNvSpPr>
                <a:spLocks noGrp="1"/>
              </p:cNvSpPr>
              <p:nvPr>
                <p:ph idx="1"/>
              </p:nvPr>
            </p:nvSpPr>
            <p:spPr>
              <a:xfrm>
                <a:off x="1602209" y="1026797"/>
                <a:ext cx="8765002" cy="1513135"/>
              </a:xfrm>
            </p:spPr>
            <p:txBody>
              <a:bodyPr/>
              <a:lstStyle/>
              <a:p>
                <a:r>
                  <a:rPr lang="it-IT" sz="2000" b="1" dirty="0"/>
                  <a:t>Sonde elettrodeboli</a:t>
                </a:r>
              </a:p>
              <a:p>
                <a:pPr lvl="1">
                  <a:buFont typeface="Wingdings" panose="05000000000000000000" pitchFamily="2" charset="2"/>
                  <a:buChar char="ü"/>
                </a:pPr>
                <a:r>
                  <a:rPr lang="it-IT" sz="2000" dirty="0"/>
                  <a:t>Misura della produzione di bosoni Z</a:t>
                </a:r>
              </a:p>
              <a:p>
                <a:pPr lvl="1">
                  <a:buFont typeface="Wingdings" panose="05000000000000000000" pitchFamily="2" charset="2"/>
                  <a:buChar char="ü"/>
                </a:pPr>
                <a:r>
                  <a:rPr lang="it-IT" sz="2000" dirty="0"/>
                  <a:t>Calcolo della sezione d’urto di produzione di </a:t>
                </a:r>
                <a14:m>
                  <m:oMath xmlns:m="http://schemas.openxmlformats.org/officeDocument/2006/math">
                    <m:sSup>
                      <m:sSupPr>
                        <m:ctrlPr>
                          <a:rPr lang="it-IT" sz="2000" i="1">
                            <a:latin typeface="Cambria Math" panose="02040503050406030204" pitchFamily="18" charset="0"/>
                          </a:rPr>
                        </m:ctrlPr>
                      </m:sSupPr>
                      <m:e>
                        <m:r>
                          <a:rPr lang="it-IT" sz="2000" i="1">
                            <a:latin typeface="Cambria Math" panose="02040503050406030204" pitchFamily="18" charset="0"/>
                          </a:rPr>
                          <m:t>𝑍</m:t>
                        </m:r>
                      </m:e>
                      <m:sup>
                        <m:r>
                          <a:rPr lang="it-IT" sz="2000" i="1">
                            <a:latin typeface="Cambria Math" panose="02040503050406030204" pitchFamily="18" charset="0"/>
                          </a:rPr>
                          <m:t>0</m:t>
                        </m:r>
                      </m:sup>
                    </m:sSup>
                    <m:r>
                      <a:rPr lang="it-IT" sz="2000" i="1">
                        <a:latin typeface="Cambria Math" panose="02040503050406030204" pitchFamily="18" charset="0"/>
                      </a:rPr>
                      <m:t>→</m:t>
                    </m:r>
                    <m:r>
                      <a:rPr lang="it-IT" sz="2000" i="1">
                        <a:latin typeface="Cambria Math" panose="02040503050406030204" pitchFamily="18" charset="0"/>
                      </a:rPr>
                      <m:t>𝜇𝜇</m:t>
                    </m:r>
                    <m:r>
                      <a:rPr lang="it-IT" sz="2000" i="1">
                        <a:latin typeface="Cambria Math" panose="02040503050406030204" pitchFamily="18" charset="0"/>
                      </a:rPr>
                      <m:t> </m:t>
                    </m:r>
                  </m:oMath>
                </a14:m>
                <a:r>
                  <a:rPr lang="it-IT" sz="2000" dirty="0"/>
                  <a:t>in collisioni </a:t>
                </a:r>
                <a:r>
                  <a:rPr lang="it-IT" sz="2000" dirty="0" err="1"/>
                  <a:t>PbPb</a:t>
                </a:r>
                <a:endParaRPr lang="it-IT" sz="2000" dirty="0"/>
              </a:p>
              <a:p>
                <a:pPr lvl="1">
                  <a:buFont typeface="Wingdings" panose="05000000000000000000" pitchFamily="2" charset="2"/>
                  <a:buChar char="ü"/>
                </a:pPr>
                <a:r>
                  <a:rPr lang="it-IT" sz="2000" dirty="0"/>
                  <a:t>Simulazioni Monte Carlo e analisi dei dati raccolti nel 2018 in corso</a:t>
                </a:r>
                <a:r>
                  <a:rPr lang="it-IT" dirty="0" smtClean="0"/>
                  <a:t> </a:t>
                </a:r>
                <a:endParaRPr lang="en-GB" dirty="0"/>
              </a:p>
            </p:txBody>
          </p:sp>
        </mc:Choice>
        <mc:Fallback xmlns="">
          <p:sp>
            <p:nvSpPr>
              <p:cNvPr id="3" name="Segnaposto contenuto 2">
                <a:extLst>
                  <a:ext uri="{FF2B5EF4-FFF2-40B4-BE49-F238E27FC236}">
                    <a16:creationId xmlns:a16="http://schemas.microsoft.com/office/drawing/2014/main" id="{D0B3BD98-3582-46D6-A3F8-DB8D867A9A61}"/>
                  </a:ext>
                </a:extLst>
              </p:cNvPr>
              <p:cNvSpPr>
                <a:spLocks noGrp="1" noRot="1" noChangeAspect="1" noMove="1" noResize="1" noEditPoints="1" noAdjustHandles="1" noChangeArrowheads="1" noChangeShapeType="1" noTextEdit="1"/>
              </p:cNvSpPr>
              <p:nvPr>
                <p:ph idx="1"/>
              </p:nvPr>
            </p:nvSpPr>
            <p:spPr>
              <a:xfrm>
                <a:off x="1602209" y="1026797"/>
                <a:ext cx="8765002" cy="1513135"/>
              </a:xfrm>
              <a:blipFill>
                <a:blip r:embed="rId4"/>
                <a:stretch>
                  <a:fillRect l="-626" t="-4016" b="-803"/>
                </a:stretch>
              </a:blipFill>
            </p:spPr>
            <p:txBody>
              <a:bodyPr/>
              <a:lstStyle/>
              <a:p>
                <a:r>
                  <a:rPr lang="en-US">
                    <a:noFill/>
                  </a:rPr>
                  <a:t> </a:t>
                </a:r>
              </a:p>
            </p:txBody>
          </p:sp>
        </mc:Fallback>
      </mc:AlternateContent>
    </p:spTree>
    <p:extLst>
      <p:ext uri="{BB962C8B-B14F-4D97-AF65-F5344CB8AC3E}">
        <p14:creationId xmlns:p14="http://schemas.microsoft.com/office/powerpoint/2010/main" val="3719396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602210" y="498346"/>
            <a:ext cx="8076945" cy="1"/>
          </a:xfrm>
          <a:prstGeom prst="line">
            <a:avLst/>
          </a:prstGeom>
          <a:noFill/>
          <a:ln w="254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8" name="TextBox 7"/>
          <p:cNvSpPr txBox="1"/>
          <p:nvPr/>
        </p:nvSpPr>
        <p:spPr>
          <a:xfrm>
            <a:off x="1588335" y="129660"/>
            <a:ext cx="2529540"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51" hangingPunct="0"/>
            <a:r>
              <a:rPr lang="en-US" sz="1266" dirty="0" err="1">
                <a:solidFill>
                  <a:schemeClr val="accent5">
                    <a:lumMod val="75000"/>
                  </a:schemeClr>
                </a:solidFill>
                <a:latin typeface="Arial" charset="0"/>
                <a:ea typeface="Arial" charset="0"/>
                <a:cs typeface="Arial" charset="0"/>
                <a:sym typeface="Helvetica Light"/>
              </a:rPr>
              <a:t>Attività</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scientifica</a:t>
            </a:r>
            <a:r>
              <a:rPr lang="en-US" sz="1266" dirty="0">
                <a:solidFill>
                  <a:schemeClr val="accent5">
                    <a:lumMod val="75000"/>
                  </a:schemeClr>
                </a:solidFill>
                <a:latin typeface="Arial" charset="0"/>
                <a:ea typeface="Arial" charset="0"/>
                <a:cs typeface="Arial" charset="0"/>
                <a:sym typeface="Helvetica Light"/>
              </a:rPr>
              <a:t> </a:t>
            </a:r>
            <a:r>
              <a:rPr lang="mr-IN" sz="1266" dirty="0">
                <a:solidFill>
                  <a:schemeClr val="accent5">
                    <a:lumMod val="75000"/>
                  </a:schemeClr>
                </a:solidFill>
                <a:latin typeface="Arial" charset="0"/>
                <a:ea typeface="Arial" charset="0"/>
                <a:cs typeface="Arial" charset="0"/>
                <a:sym typeface="Helvetica Light"/>
              </a:rPr>
              <a:t>–</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analisi</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dei</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dati</a:t>
            </a:r>
            <a:endParaRPr lang="en-US" sz="1266" dirty="0">
              <a:solidFill>
                <a:schemeClr val="accent5">
                  <a:lumMod val="75000"/>
                </a:schemeClr>
              </a:solidFill>
              <a:latin typeface="Arial" charset="0"/>
              <a:ea typeface="Arial" charset="0"/>
              <a:cs typeface="Arial" charset="0"/>
              <a:sym typeface="Helvetica Light"/>
            </a:endParaRPr>
          </a:p>
        </p:txBody>
      </p:sp>
      <p:sp>
        <p:nvSpPr>
          <p:cNvPr id="6" name="Rectangle 5"/>
          <p:cNvSpPr/>
          <p:nvPr/>
        </p:nvSpPr>
        <p:spPr>
          <a:xfrm>
            <a:off x="1524001" y="493959"/>
            <a:ext cx="7816766" cy="395365"/>
          </a:xfrm>
          <a:prstGeom prst="rect">
            <a:avLst/>
          </a:prstGeom>
        </p:spPr>
        <p:txBody>
          <a:bodyPr wrap="square">
            <a:spAutoFit/>
          </a:bodyPr>
          <a:lstStyle/>
          <a:p>
            <a:pPr algn="l"/>
            <a:r>
              <a:rPr lang="en-US" sz="1969" b="1" dirty="0"/>
              <a:t> Search for new GeV resonances in the </a:t>
            </a:r>
            <a:r>
              <a:rPr lang="en-US" sz="1969" b="1" dirty="0" err="1"/>
              <a:t>dimuon</a:t>
            </a:r>
            <a:r>
              <a:rPr lang="en-US" sz="1969" b="1" dirty="0"/>
              <a:t> mass spectrum</a:t>
            </a:r>
            <a:endParaRPr lang="it-IT" sz="1969" dirty="0"/>
          </a:p>
        </p:txBody>
      </p:sp>
      <p:sp>
        <p:nvSpPr>
          <p:cNvPr id="9" name="Rettangolo con angoli arrotondati 10">
            <a:extLst>
              <a:ext uri="{FF2B5EF4-FFF2-40B4-BE49-F238E27FC236}">
                <a16:creationId xmlns:a16="http://schemas.microsoft.com/office/drawing/2014/main" id="{79F7EF95-182F-4564-A3B1-161B252D4BF6}"/>
              </a:ext>
            </a:extLst>
          </p:cNvPr>
          <p:cNvSpPr/>
          <p:nvPr/>
        </p:nvSpPr>
        <p:spPr>
          <a:xfrm>
            <a:off x="1611824" y="4432515"/>
            <a:ext cx="8968352" cy="20354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IT" sz="3600" dirty="0"/>
          </a:p>
        </p:txBody>
      </p:sp>
      <p:sp>
        <p:nvSpPr>
          <p:cNvPr id="10" name="CasellaDiTesto 3">
            <a:extLst>
              <a:ext uri="{FF2B5EF4-FFF2-40B4-BE49-F238E27FC236}">
                <a16:creationId xmlns:a16="http://schemas.microsoft.com/office/drawing/2014/main" id="{33889D02-BF8B-43AA-9084-A41B76FFB391}"/>
              </a:ext>
            </a:extLst>
          </p:cNvPr>
          <p:cNvSpPr txBox="1"/>
          <p:nvPr/>
        </p:nvSpPr>
        <p:spPr>
          <a:xfrm>
            <a:off x="1766807" y="849743"/>
            <a:ext cx="8622224" cy="707886"/>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Several theoretical arguments and some experimental results </a:t>
            </a:r>
            <a:br>
              <a:rPr lang="en-US" sz="2000" dirty="0">
                <a:latin typeface="Arial Nova" panose="020B0604020202020204" pitchFamily="34" charset="0"/>
                <a:ea typeface="Microsoft Yi Baiti" panose="03000500000000000000" pitchFamily="66" charset="0"/>
                <a:cs typeface="Iskoola Pota" panose="020B0604020202020204" pitchFamily="34" charset="0"/>
              </a:rPr>
            </a:br>
            <a:r>
              <a:rPr lang="en-US" sz="2000" dirty="0">
                <a:latin typeface="Arial Nova" panose="020B0604020202020204" pitchFamily="34" charset="0"/>
                <a:ea typeface="Microsoft Yi Baiti" panose="03000500000000000000" pitchFamily="66" charset="0"/>
                <a:cs typeface="Iskoola Pota" panose="020B0604020202020204" pitchFamily="34" charset="0"/>
              </a:rPr>
              <a:t>require an extension of the Standard Model (SM)</a:t>
            </a:r>
            <a:endParaRPr lang="it-IT" sz="2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11" name="CasellaDiTesto 4">
            <a:extLst>
              <a:ext uri="{FF2B5EF4-FFF2-40B4-BE49-F238E27FC236}">
                <a16:creationId xmlns:a16="http://schemas.microsoft.com/office/drawing/2014/main" id="{A3A6FD30-D5BC-43FB-B3A4-962FA3287770}"/>
              </a:ext>
            </a:extLst>
          </p:cNvPr>
          <p:cNvSpPr txBox="1"/>
          <p:nvPr/>
        </p:nvSpPr>
        <p:spPr>
          <a:xfrm>
            <a:off x="1766807" y="1788250"/>
            <a:ext cx="8622224" cy="400110"/>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In particular, the SM cannot explain the nature of the Dark Matter (DM)</a:t>
            </a:r>
            <a:endParaRPr lang="it-IT" sz="2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12" name="CasellaDiTesto 5">
            <a:extLst>
              <a:ext uri="{FF2B5EF4-FFF2-40B4-BE49-F238E27FC236}">
                <a16:creationId xmlns:a16="http://schemas.microsoft.com/office/drawing/2014/main" id="{CB7DE350-2B83-49FC-996A-77A64F4B58B4}"/>
              </a:ext>
            </a:extLst>
          </p:cNvPr>
          <p:cNvSpPr txBox="1"/>
          <p:nvPr/>
        </p:nvSpPr>
        <p:spPr>
          <a:xfrm>
            <a:off x="1784889" y="2565614"/>
            <a:ext cx="8622224" cy="707886"/>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At present, the most popular hypothesis on the DM is that it is composed of weakly interacting massive particle (WIMPs)</a:t>
            </a:r>
            <a:endParaRPr lang="it-IT" sz="2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13" name="CasellaDiTesto 6">
            <a:extLst>
              <a:ext uri="{FF2B5EF4-FFF2-40B4-BE49-F238E27FC236}">
                <a16:creationId xmlns:a16="http://schemas.microsoft.com/office/drawing/2014/main" id="{D5142483-F409-4A57-A6F5-F27E99A66145}"/>
              </a:ext>
            </a:extLst>
          </p:cNvPr>
          <p:cNvSpPr txBox="1"/>
          <p:nvPr/>
        </p:nvSpPr>
        <p:spPr>
          <a:xfrm>
            <a:off x="1766807" y="3481562"/>
            <a:ext cx="8622224" cy="707886"/>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However the existence of massive WIMPs is strictly constrained by the recent LHC results</a:t>
            </a:r>
            <a:endParaRPr lang="it-IT" sz="2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14" name="CasellaDiTesto 7">
            <a:extLst>
              <a:ext uri="{FF2B5EF4-FFF2-40B4-BE49-F238E27FC236}">
                <a16:creationId xmlns:a16="http://schemas.microsoft.com/office/drawing/2014/main" id="{73C15B11-C711-4BAF-BD65-49A50FCBC4E7}"/>
              </a:ext>
            </a:extLst>
          </p:cNvPr>
          <p:cNvSpPr txBox="1"/>
          <p:nvPr/>
        </p:nvSpPr>
        <p:spPr>
          <a:xfrm>
            <a:off x="1766807" y="4532864"/>
            <a:ext cx="8622224" cy="707886"/>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On the other hand, in the last years the idea that DM could be light started to gain popularity (because of DAMA and </a:t>
            </a:r>
            <a:r>
              <a:rPr lang="en-US" sz="2000" dirty="0" err="1">
                <a:latin typeface="Arial Nova" panose="020B0604020202020204" pitchFamily="34" charset="0"/>
                <a:ea typeface="Microsoft Yi Baiti" panose="03000500000000000000" pitchFamily="66" charset="0"/>
                <a:cs typeface="Iskoola Pota" panose="020B0604020202020204" pitchFamily="34" charset="0"/>
              </a:rPr>
              <a:t>CoGeNT</a:t>
            </a:r>
            <a:r>
              <a:rPr lang="en-US" sz="2000" dirty="0">
                <a:latin typeface="Arial Nova" panose="020B0604020202020204" pitchFamily="34" charset="0"/>
                <a:ea typeface="Microsoft Yi Baiti" panose="03000500000000000000" pitchFamily="66" charset="0"/>
                <a:cs typeface="Iskoola Pota" panose="020B0604020202020204" pitchFamily="34" charset="0"/>
              </a:rPr>
              <a:t> results…)</a:t>
            </a:r>
            <a:endParaRPr lang="it-IT" sz="2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15" name="CasellaDiTesto 8">
            <a:extLst>
              <a:ext uri="{FF2B5EF4-FFF2-40B4-BE49-F238E27FC236}">
                <a16:creationId xmlns:a16="http://schemas.microsoft.com/office/drawing/2014/main" id="{FB93A5DC-3CB7-4359-A53A-907FDF983D4D}"/>
              </a:ext>
            </a:extLst>
          </p:cNvPr>
          <p:cNvSpPr txBox="1"/>
          <p:nvPr/>
        </p:nvSpPr>
        <p:spPr>
          <a:xfrm>
            <a:off x="1784889" y="5584165"/>
            <a:ext cx="6599695" cy="707886"/>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In particular, the idea of light DM interacting with new O(1) GeV gauge bosons has been widely investigated</a:t>
            </a:r>
            <a:endParaRPr lang="it-IT" sz="2000" baseline="30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16" name="Rettangolo 9">
            <a:extLst>
              <a:ext uri="{FF2B5EF4-FFF2-40B4-BE49-F238E27FC236}">
                <a16:creationId xmlns:a16="http://schemas.microsoft.com/office/drawing/2014/main" id="{80E72144-D555-480F-B08C-99345DF02864}"/>
              </a:ext>
            </a:extLst>
          </p:cNvPr>
          <p:cNvSpPr/>
          <p:nvPr/>
        </p:nvSpPr>
        <p:spPr>
          <a:xfrm>
            <a:off x="8604144" y="5614942"/>
            <a:ext cx="2141348" cy="646331"/>
          </a:xfrm>
          <a:prstGeom prst="rect">
            <a:avLst/>
          </a:prstGeom>
        </p:spPr>
        <p:txBody>
          <a:bodyPr wrap="square">
            <a:spAutoFit/>
          </a:bodyPr>
          <a:lstStyle/>
          <a:p>
            <a:pPr algn="l"/>
            <a:r>
              <a:rPr lang="it-IT" sz="1200" b="1" dirty="0">
                <a:solidFill>
                  <a:srgbClr val="C92606"/>
                </a:solidFill>
                <a:latin typeface="Helvetica-Bold"/>
              </a:rPr>
              <a:t>J.Phys.G30:279-286,2004</a:t>
            </a:r>
          </a:p>
          <a:p>
            <a:pPr algn="l"/>
            <a:r>
              <a:rPr lang="it-IT" sz="1200" b="1" dirty="0">
                <a:solidFill>
                  <a:srgbClr val="C92606"/>
                </a:solidFill>
                <a:latin typeface="Helvetica-Bold"/>
              </a:rPr>
              <a:t>JHEP 1109:128,2011</a:t>
            </a:r>
          </a:p>
          <a:p>
            <a:pPr algn="l"/>
            <a:r>
              <a:rPr lang="it-IT" sz="1200" b="1" dirty="0">
                <a:solidFill>
                  <a:srgbClr val="C92606"/>
                </a:solidFill>
                <a:latin typeface="Helvetica-Bold"/>
              </a:rPr>
              <a:t>JCAP 1008:018,2010</a:t>
            </a:r>
            <a:endParaRPr lang="it-IT" sz="1200" dirty="0"/>
          </a:p>
        </p:txBody>
      </p:sp>
    </p:spTree>
    <p:extLst>
      <p:ext uri="{BB962C8B-B14F-4D97-AF65-F5344CB8AC3E}">
        <p14:creationId xmlns:p14="http://schemas.microsoft.com/office/powerpoint/2010/main" val="1016539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602210" y="498346"/>
            <a:ext cx="8076945" cy="1"/>
          </a:xfrm>
          <a:prstGeom prst="line">
            <a:avLst/>
          </a:prstGeom>
          <a:noFill/>
          <a:ln w="254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8" name="TextBox 7"/>
          <p:cNvSpPr txBox="1"/>
          <p:nvPr/>
        </p:nvSpPr>
        <p:spPr>
          <a:xfrm>
            <a:off x="1588335" y="129660"/>
            <a:ext cx="2529540"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51" hangingPunct="0"/>
            <a:r>
              <a:rPr lang="en-US" sz="1266" dirty="0" err="1">
                <a:solidFill>
                  <a:schemeClr val="accent5">
                    <a:lumMod val="75000"/>
                  </a:schemeClr>
                </a:solidFill>
                <a:latin typeface="Arial" charset="0"/>
                <a:ea typeface="Arial" charset="0"/>
                <a:cs typeface="Arial" charset="0"/>
                <a:sym typeface="Helvetica Light"/>
              </a:rPr>
              <a:t>Attività</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scientifica</a:t>
            </a:r>
            <a:r>
              <a:rPr lang="en-US" sz="1266" dirty="0">
                <a:solidFill>
                  <a:schemeClr val="accent5">
                    <a:lumMod val="75000"/>
                  </a:schemeClr>
                </a:solidFill>
                <a:latin typeface="Arial" charset="0"/>
                <a:ea typeface="Arial" charset="0"/>
                <a:cs typeface="Arial" charset="0"/>
                <a:sym typeface="Helvetica Light"/>
              </a:rPr>
              <a:t> </a:t>
            </a:r>
            <a:r>
              <a:rPr lang="mr-IN" sz="1266" dirty="0">
                <a:solidFill>
                  <a:schemeClr val="accent5">
                    <a:lumMod val="75000"/>
                  </a:schemeClr>
                </a:solidFill>
                <a:latin typeface="Arial" charset="0"/>
                <a:ea typeface="Arial" charset="0"/>
                <a:cs typeface="Arial" charset="0"/>
                <a:sym typeface="Helvetica Light"/>
              </a:rPr>
              <a:t>–</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analisi</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dei</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dati</a:t>
            </a:r>
            <a:endParaRPr lang="en-US" sz="1266" dirty="0">
              <a:solidFill>
                <a:schemeClr val="accent5">
                  <a:lumMod val="75000"/>
                </a:schemeClr>
              </a:solidFill>
              <a:latin typeface="Arial" charset="0"/>
              <a:ea typeface="Arial" charset="0"/>
              <a:cs typeface="Arial" charset="0"/>
              <a:sym typeface="Helvetica Light"/>
            </a:endParaRPr>
          </a:p>
        </p:txBody>
      </p:sp>
      <p:sp>
        <p:nvSpPr>
          <p:cNvPr id="6" name="Rectangle 5"/>
          <p:cNvSpPr/>
          <p:nvPr/>
        </p:nvSpPr>
        <p:spPr>
          <a:xfrm>
            <a:off x="1524001" y="493959"/>
            <a:ext cx="7816766" cy="395365"/>
          </a:xfrm>
          <a:prstGeom prst="rect">
            <a:avLst/>
          </a:prstGeom>
        </p:spPr>
        <p:txBody>
          <a:bodyPr wrap="square">
            <a:spAutoFit/>
          </a:bodyPr>
          <a:lstStyle/>
          <a:p>
            <a:pPr algn="l"/>
            <a:r>
              <a:rPr lang="en-US" sz="1969" b="1" dirty="0"/>
              <a:t> Search for new GeV resonances in the </a:t>
            </a:r>
            <a:r>
              <a:rPr lang="en-US" sz="1969" b="1" dirty="0" err="1"/>
              <a:t>dimuon</a:t>
            </a:r>
            <a:r>
              <a:rPr lang="en-US" sz="1969" b="1" dirty="0"/>
              <a:t> mass spectrum</a:t>
            </a:r>
            <a:endParaRPr lang="it-IT" sz="1969" dirty="0"/>
          </a:p>
        </p:txBody>
      </p:sp>
      <p:sp>
        <p:nvSpPr>
          <p:cNvPr id="17" name="CasellaDiTesto 3">
            <a:extLst>
              <a:ext uri="{FF2B5EF4-FFF2-40B4-BE49-F238E27FC236}">
                <a16:creationId xmlns:a16="http://schemas.microsoft.com/office/drawing/2014/main" id="{33889D02-BF8B-43AA-9084-A41B76FFB391}"/>
              </a:ext>
            </a:extLst>
          </p:cNvPr>
          <p:cNvSpPr txBox="1"/>
          <p:nvPr/>
        </p:nvSpPr>
        <p:spPr>
          <a:xfrm>
            <a:off x="1687850" y="849743"/>
            <a:ext cx="10167266" cy="707886"/>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Although both high-mass and low-mass (&lt; 1 GeV) new resonances </a:t>
            </a:r>
            <a:br>
              <a:rPr lang="en-US" sz="2000" dirty="0">
                <a:latin typeface="Arial Nova" panose="020B0604020202020204" pitchFamily="34" charset="0"/>
                <a:ea typeface="Microsoft Yi Baiti" panose="03000500000000000000" pitchFamily="66" charset="0"/>
                <a:cs typeface="Iskoola Pota" panose="020B0604020202020204" pitchFamily="34" charset="0"/>
              </a:rPr>
            </a:br>
            <a:r>
              <a:rPr lang="en-US" sz="2000" dirty="0">
                <a:latin typeface="Arial Nova" panose="020B0604020202020204" pitchFamily="34" charset="0"/>
                <a:ea typeface="Microsoft Yi Baiti" panose="03000500000000000000" pitchFamily="66" charset="0"/>
                <a:cs typeface="Iskoola Pota" panose="020B0604020202020204" pitchFamily="34" charset="0"/>
              </a:rPr>
              <a:t>are highly constrained, limits on </a:t>
            </a:r>
            <a:r>
              <a:rPr lang="en-US" sz="2000" dirty="0" smtClean="0">
                <a:latin typeface="Arial Nova" panose="020B0604020202020204" pitchFamily="34" charset="0"/>
                <a:ea typeface="Microsoft Yi Baiti" panose="03000500000000000000" pitchFamily="66" charset="0"/>
                <a:cs typeface="Iskoola Pota" panose="020B0604020202020204" pitchFamily="34" charset="0"/>
              </a:rPr>
              <a:t>new </a:t>
            </a:r>
            <a:r>
              <a:rPr lang="en-US" sz="2000" dirty="0">
                <a:latin typeface="Arial Nova" panose="020B0604020202020204" pitchFamily="34" charset="0"/>
                <a:ea typeface="Microsoft Yi Baiti" panose="03000500000000000000" pitchFamily="66" charset="0"/>
                <a:cs typeface="Iskoola Pota" panose="020B0604020202020204" pitchFamily="34" charset="0"/>
              </a:rPr>
              <a:t>resonances </a:t>
            </a:r>
            <a:r>
              <a:rPr lang="en-US" sz="2000" dirty="0" smtClean="0">
                <a:latin typeface="Arial Nova" panose="020B0604020202020204" pitchFamily="34" charset="0"/>
                <a:ea typeface="Microsoft Yi Baiti" panose="03000500000000000000" pitchFamily="66" charset="0"/>
                <a:cs typeface="Iskoola Pota" panose="020B0604020202020204" pitchFamily="34" charset="0"/>
              </a:rPr>
              <a:t>in the GeV mass region are </a:t>
            </a:r>
            <a:r>
              <a:rPr lang="en-US" sz="2000" dirty="0">
                <a:latin typeface="Arial Nova" panose="020B0604020202020204" pitchFamily="34" charset="0"/>
                <a:ea typeface="Microsoft Yi Baiti" panose="03000500000000000000" pitchFamily="66" charset="0"/>
                <a:cs typeface="Iskoola Pota" panose="020B0604020202020204" pitchFamily="34" charset="0"/>
              </a:rPr>
              <a:t>looser</a:t>
            </a:r>
            <a:endParaRPr lang="it-IT" sz="2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18" name="CasellaDiTesto 7">
            <a:extLst>
              <a:ext uri="{FF2B5EF4-FFF2-40B4-BE49-F238E27FC236}">
                <a16:creationId xmlns:a16="http://schemas.microsoft.com/office/drawing/2014/main" id="{73C15B11-C711-4BAF-BD65-49A50FCBC4E7}"/>
              </a:ext>
            </a:extLst>
          </p:cNvPr>
          <p:cNvSpPr txBox="1"/>
          <p:nvPr/>
        </p:nvSpPr>
        <p:spPr>
          <a:xfrm>
            <a:off x="1687850" y="4016957"/>
            <a:ext cx="8901193" cy="698396"/>
          </a:xfrm>
          <a:prstGeom prst="rect">
            <a:avLst/>
          </a:prstGeom>
          <a:noFill/>
        </p:spPr>
        <p:txBody>
          <a:bodyPr wrap="square" rtlCol="0">
            <a:spAutoFit/>
          </a:bodyPr>
          <a:lstStyle/>
          <a:p>
            <a:pPr marL="285736" indent="-285736">
              <a:buFont typeface="Arial" panose="020B0604020202020204" pitchFamily="34" charset="0"/>
              <a:buChar char="•"/>
            </a:pPr>
            <a:r>
              <a:rPr lang="en-US" sz="1969" b="1" dirty="0">
                <a:solidFill>
                  <a:schemeClr val="accent5">
                    <a:lumMod val="75000"/>
                  </a:schemeClr>
                </a:solidFill>
                <a:latin typeface="Arial Nova" panose="020B0604020202020204" pitchFamily="34" charset="0"/>
                <a:ea typeface="Microsoft Yi Baiti" panose="03000500000000000000" pitchFamily="66" charset="0"/>
                <a:cs typeface="Iskoola Pota" panose="020B0604020202020204" pitchFamily="34" charset="0"/>
              </a:rPr>
              <a:t>The strategy is to perform a shape analysis of the invariant mass distribution of opposite-sign muon pairs (mass range [1.5, 8.0] GeV/c</a:t>
            </a:r>
            <a:r>
              <a:rPr lang="en-US" sz="1969" b="1" baseline="30000" dirty="0">
                <a:solidFill>
                  <a:schemeClr val="accent5">
                    <a:lumMod val="75000"/>
                  </a:schemeClr>
                </a:solidFill>
                <a:latin typeface="Arial Nova" panose="020B0604020202020204" pitchFamily="34" charset="0"/>
                <a:ea typeface="Microsoft Yi Baiti" panose="03000500000000000000" pitchFamily="66" charset="0"/>
                <a:cs typeface="Iskoola Pota" panose="020B0604020202020204" pitchFamily="34" charset="0"/>
              </a:rPr>
              <a:t>2</a:t>
            </a:r>
            <a:r>
              <a:rPr lang="en-US" sz="1969" b="1" dirty="0">
                <a:solidFill>
                  <a:schemeClr val="accent5">
                    <a:lumMod val="75000"/>
                  </a:schemeClr>
                </a:solidFill>
                <a:latin typeface="Arial Nova" panose="020B0604020202020204" pitchFamily="34" charset="0"/>
                <a:ea typeface="Microsoft Yi Baiti" panose="03000500000000000000" pitchFamily="66" charset="0"/>
                <a:cs typeface="Iskoola Pota" panose="020B0604020202020204" pitchFamily="34" charset="0"/>
              </a:rPr>
              <a:t>)</a:t>
            </a:r>
            <a:endParaRPr lang="it-IT" sz="1969" b="1" dirty="0">
              <a:solidFill>
                <a:schemeClr val="accent5">
                  <a:lumMod val="75000"/>
                </a:schemeClr>
              </a:solidFill>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19" name="CasellaDiTesto 8">
            <a:extLst>
              <a:ext uri="{FF2B5EF4-FFF2-40B4-BE49-F238E27FC236}">
                <a16:creationId xmlns:a16="http://schemas.microsoft.com/office/drawing/2014/main" id="{FB93A5DC-3CB7-4359-A53A-907FDF983D4D}"/>
              </a:ext>
            </a:extLst>
          </p:cNvPr>
          <p:cNvSpPr txBox="1"/>
          <p:nvPr/>
        </p:nvSpPr>
        <p:spPr>
          <a:xfrm>
            <a:off x="1687850" y="4970104"/>
            <a:ext cx="8622224" cy="1015663"/>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Originally the analysis was performed on 2015 Pb-Pb data, but thanks to the new (large) </a:t>
            </a:r>
            <a:r>
              <a:rPr lang="en-US" sz="2000" b="1" dirty="0">
                <a:solidFill>
                  <a:schemeClr val="accent5">
                    <a:lumMod val="75000"/>
                  </a:schemeClr>
                </a:solidFill>
                <a:latin typeface="Arial Nova" panose="020B0604020202020204" pitchFamily="34" charset="0"/>
                <a:ea typeface="Microsoft Yi Baiti" panose="03000500000000000000" pitchFamily="66" charset="0"/>
                <a:cs typeface="Iskoola Pota" panose="020B0604020202020204" pitchFamily="34" charset="0"/>
              </a:rPr>
              <a:t>Pb-Pb data taking of 2018</a:t>
            </a:r>
            <a:r>
              <a:rPr lang="en-US" sz="2000" dirty="0">
                <a:latin typeface="Arial Nova" panose="020B0604020202020204" pitchFamily="34" charset="0"/>
                <a:ea typeface="Microsoft Yi Baiti" panose="03000500000000000000" pitchFamily="66" charset="0"/>
                <a:cs typeface="Iskoola Pota" panose="020B0604020202020204" pitchFamily="34" charset="0"/>
              </a:rPr>
              <a:t>, it has been decided to extend it to also include the 2018 data</a:t>
            </a:r>
            <a:endParaRPr lang="it-IT" sz="2000" baseline="30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20" name="Rettangolo 11">
            <a:extLst>
              <a:ext uri="{FF2B5EF4-FFF2-40B4-BE49-F238E27FC236}">
                <a16:creationId xmlns:a16="http://schemas.microsoft.com/office/drawing/2014/main" id="{BD1E8A16-5923-4268-8ABA-11E0A795494E}"/>
              </a:ext>
            </a:extLst>
          </p:cNvPr>
          <p:cNvSpPr/>
          <p:nvPr/>
        </p:nvSpPr>
        <p:spPr>
          <a:xfrm>
            <a:off x="8447696" y="1507474"/>
            <a:ext cx="2141348" cy="276999"/>
          </a:xfrm>
          <a:prstGeom prst="rect">
            <a:avLst/>
          </a:prstGeom>
        </p:spPr>
        <p:txBody>
          <a:bodyPr wrap="square">
            <a:spAutoFit/>
          </a:bodyPr>
          <a:lstStyle/>
          <a:p>
            <a:pPr algn="r"/>
            <a:r>
              <a:rPr lang="it-IT" sz="1200" b="1" dirty="0">
                <a:solidFill>
                  <a:srgbClr val="C92606"/>
                </a:solidFill>
                <a:latin typeface="Helvetica-Bold"/>
              </a:rPr>
              <a:t>JHEP 0907:051,2009</a:t>
            </a:r>
            <a:endParaRPr lang="it-IT" sz="1200" dirty="0"/>
          </a:p>
        </p:txBody>
      </p:sp>
      <p:grpSp>
        <p:nvGrpSpPr>
          <p:cNvPr id="21" name="Gruppo 1">
            <a:extLst>
              <a:ext uri="{FF2B5EF4-FFF2-40B4-BE49-F238E27FC236}">
                <a16:creationId xmlns:a16="http://schemas.microsoft.com/office/drawing/2014/main" id="{AEC972BC-1039-480D-92F6-997D54AF7580}"/>
              </a:ext>
            </a:extLst>
          </p:cNvPr>
          <p:cNvGrpSpPr/>
          <p:nvPr/>
        </p:nvGrpSpPr>
        <p:grpSpPr>
          <a:xfrm>
            <a:off x="1687850" y="1802888"/>
            <a:ext cx="8901193" cy="707886"/>
            <a:chOff x="242807" y="1686733"/>
            <a:chExt cx="8901193" cy="707886"/>
          </a:xfrm>
        </p:grpSpPr>
        <p:sp>
          <p:nvSpPr>
            <p:cNvPr id="22" name="CasellaDiTesto 4">
              <a:extLst>
                <a:ext uri="{FF2B5EF4-FFF2-40B4-BE49-F238E27FC236}">
                  <a16:creationId xmlns:a16="http://schemas.microsoft.com/office/drawing/2014/main" id="{A3A6FD30-D5BC-43FB-B3A4-962FA3287770}"/>
                </a:ext>
              </a:extLst>
            </p:cNvPr>
            <p:cNvSpPr txBox="1"/>
            <p:nvPr/>
          </p:nvSpPr>
          <p:spPr>
            <a:xfrm>
              <a:off x="242807" y="1686733"/>
              <a:ext cx="8622224" cy="707886"/>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For these reasons a search for new O(1) gauge bosons decaying to muon pairs has been performed in Pb-Pb collisions</a:t>
              </a:r>
              <a:endParaRPr lang="it-IT" sz="2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23" name="Rettangolo 12">
              <a:extLst>
                <a:ext uri="{FF2B5EF4-FFF2-40B4-BE49-F238E27FC236}">
                  <a16:creationId xmlns:a16="http://schemas.microsoft.com/office/drawing/2014/main" id="{99ABFE49-631D-4D45-A5D6-694AC22A1459}"/>
                </a:ext>
              </a:extLst>
            </p:cNvPr>
            <p:cNvSpPr/>
            <p:nvPr/>
          </p:nvSpPr>
          <p:spPr>
            <a:xfrm>
              <a:off x="6938075" y="2116959"/>
              <a:ext cx="2205925" cy="276999"/>
            </a:xfrm>
            <a:prstGeom prst="rect">
              <a:avLst/>
            </a:prstGeom>
          </p:spPr>
          <p:txBody>
            <a:bodyPr wrap="square">
              <a:spAutoFit/>
            </a:bodyPr>
            <a:lstStyle/>
            <a:p>
              <a:pPr algn="l"/>
              <a:r>
                <a:rPr lang="it-IT" sz="1200" b="1" dirty="0">
                  <a:solidFill>
                    <a:srgbClr val="C92606"/>
                  </a:solidFill>
                  <a:latin typeface="Helvetica-Bold"/>
                </a:rPr>
                <a:t>JHEP 0907:051,2009</a:t>
              </a:r>
              <a:endParaRPr lang="it-IT" sz="1200" dirty="0"/>
            </a:p>
          </p:txBody>
        </p:sp>
      </p:grpSp>
      <p:grpSp>
        <p:nvGrpSpPr>
          <p:cNvPr id="24" name="Gruppo 2">
            <a:extLst>
              <a:ext uri="{FF2B5EF4-FFF2-40B4-BE49-F238E27FC236}">
                <a16:creationId xmlns:a16="http://schemas.microsoft.com/office/drawing/2014/main" id="{5FA29F0E-D00D-42CA-BAC9-3F66026556C7}"/>
              </a:ext>
            </a:extLst>
          </p:cNvPr>
          <p:cNvGrpSpPr/>
          <p:nvPr/>
        </p:nvGrpSpPr>
        <p:grpSpPr>
          <a:xfrm>
            <a:off x="1687850" y="2756035"/>
            <a:ext cx="8901193" cy="1015663"/>
            <a:chOff x="242807" y="2737374"/>
            <a:chExt cx="8901193" cy="1015663"/>
          </a:xfrm>
        </p:grpSpPr>
        <p:sp>
          <p:nvSpPr>
            <p:cNvPr id="25" name="CasellaDiTesto 6">
              <a:extLst>
                <a:ext uri="{FF2B5EF4-FFF2-40B4-BE49-F238E27FC236}">
                  <a16:creationId xmlns:a16="http://schemas.microsoft.com/office/drawing/2014/main" id="{D5142483-F409-4A57-A6F5-F27E99A66145}"/>
                </a:ext>
              </a:extLst>
            </p:cNvPr>
            <p:cNvSpPr txBox="1"/>
            <p:nvPr/>
          </p:nvSpPr>
          <p:spPr>
            <a:xfrm>
              <a:off x="242807" y="2737374"/>
              <a:ext cx="8622224" cy="1015663"/>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The use of Pb-Pb collisions could favor this search as the QGP provides an additional thermal source of dileptons (much larger than that from non-thermal prompt production)</a:t>
              </a:r>
              <a:endParaRPr lang="it-IT" sz="2000" dirty="0">
                <a:latin typeface="Arial Nova" panose="020B0604020202020204" pitchFamily="34" charset="0"/>
                <a:ea typeface="Microsoft Yi Baiti" panose="03000500000000000000" pitchFamily="66" charset="0"/>
                <a:cs typeface="Iskoola Pota" panose="020B0604020202020204" pitchFamily="34" charset="0"/>
              </a:endParaRPr>
            </a:p>
          </p:txBody>
        </p:sp>
        <p:sp>
          <p:nvSpPr>
            <p:cNvPr id="26" name="Rettangolo 13">
              <a:extLst>
                <a:ext uri="{FF2B5EF4-FFF2-40B4-BE49-F238E27FC236}">
                  <a16:creationId xmlns:a16="http://schemas.microsoft.com/office/drawing/2014/main" id="{7B8A7DAC-7A03-4D11-A25E-08E4AC3FA57A}"/>
                </a:ext>
              </a:extLst>
            </p:cNvPr>
            <p:cNvSpPr/>
            <p:nvPr/>
          </p:nvSpPr>
          <p:spPr>
            <a:xfrm>
              <a:off x="7002652" y="3476038"/>
              <a:ext cx="2141348" cy="276999"/>
            </a:xfrm>
            <a:prstGeom prst="rect">
              <a:avLst/>
            </a:prstGeom>
          </p:spPr>
          <p:txBody>
            <a:bodyPr wrap="square">
              <a:spAutoFit/>
            </a:bodyPr>
            <a:lstStyle/>
            <a:p>
              <a:pPr algn="l"/>
              <a:r>
                <a:rPr lang="it-IT" sz="1200" b="1" dirty="0" err="1">
                  <a:solidFill>
                    <a:srgbClr val="C92606"/>
                  </a:solidFill>
                  <a:latin typeface="Helvetica-Bold"/>
                </a:rPr>
                <a:t>J.Phys</a:t>
              </a:r>
              <a:r>
                <a:rPr lang="it-IT" sz="1200" b="1" dirty="0">
                  <a:solidFill>
                    <a:srgbClr val="C92606"/>
                  </a:solidFill>
                  <a:latin typeface="Helvetica-Bold"/>
                </a:rPr>
                <a:t>. G38, 025105 (2011)</a:t>
              </a:r>
              <a:endParaRPr lang="it-IT" sz="1200" dirty="0"/>
            </a:p>
          </p:txBody>
        </p:sp>
      </p:grpSp>
      <p:sp>
        <p:nvSpPr>
          <p:cNvPr id="27" name="CasellaDiTesto 14">
            <a:extLst>
              <a:ext uri="{FF2B5EF4-FFF2-40B4-BE49-F238E27FC236}">
                <a16:creationId xmlns:a16="http://schemas.microsoft.com/office/drawing/2014/main" id="{34C92C29-CF1D-4E22-B54F-BA22876C0683}"/>
              </a:ext>
            </a:extLst>
          </p:cNvPr>
          <p:cNvSpPr txBox="1"/>
          <p:nvPr/>
        </p:nvSpPr>
        <p:spPr>
          <a:xfrm>
            <a:off x="1687850" y="6102690"/>
            <a:ext cx="8622224" cy="400110"/>
          </a:xfrm>
          <a:prstGeom prst="rect">
            <a:avLst/>
          </a:prstGeom>
          <a:noFill/>
        </p:spPr>
        <p:txBody>
          <a:bodyPr wrap="square" rtlCol="0">
            <a:spAutoFit/>
          </a:bodyPr>
          <a:lstStyle/>
          <a:p>
            <a:pPr marL="285736" indent="-285736">
              <a:buFont typeface="Arial" panose="020B0604020202020204" pitchFamily="34" charset="0"/>
              <a:buChar char="•"/>
            </a:pPr>
            <a:r>
              <a:rPr lang="en-US" sz="2000" dirty="0">
                <a:latin typeface="Arial Nova" panose="020B0604020202020204" pitchFamily="34" charset="0"/>
                <a:ea typeface="Microsoft Yi Baiti" panose="03000500000000000000" pitchFamily="66" charset="0"/>
                <a:cs typeface="Iskoola Pota" panose="020B0604020202020204" pitchFamily="34" charset="0"/>
              </a:rPr>
              <a:t>Finalization of the work is expected by the end of 2019</a:t>
            </a:r>
            <a:endParaRPr lang="it-IT" sz="2000" baseline="30000" dirty="0">
              <a:latin typeface="Arial Nova" panose="020B0604020202020204" pitchFamily="34" charset="0"/>
              <a:ea typeface="Microsoft Yi Baiti" panose="03000500000000000000" pitchFamily="66" charset="0"/>
              <a:cs typeface="Iskoola Pota" panose="020B0604020202020204" pitchFamily="34" charset="0"/>
            </a:endParaRPr>
          </a:p>
        </p:txBody>
      </p:sp>
    </p:spTree>
    <p:extLst>
      <p:ext uri="{BB962C8B-B14F-4D97-AF65-F5344CB8AC3E}">
        <p14:creationId xmlns:p14="http://schemas.microsoft.com/office/powerpoint/2010/main" val="2977787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0B3BD98-3582-46D6-A3F8-DB8D867A9A61}"/>
              </a:ext>
            </a:extLst>
          </p:cNvPr>
          <p:cNvSpPr>
            <a:spLocks noGrp="1"/>
          </p:cNvSpPr>
          <p:nvPr>
            <p:ph idx="1"/>
          </p:nvPr>
        </p:nvSpPr>
        <p:spPr>
          <a:xfrm>
            <a:off x="1602209" y="905961"/>
            <a:ext cx="9065791" cy="2286415"/>
          </a:xfrm>
        </p:spPr>
        <p:txBody>
          <a:bodyPr>
            <a:normAutofit/>
          </a:bodyPr>
          <a:lstStyle/>
          <a:p>
            <a:r>
              <a:rPr lang="it-IT" sz="2000" b="1" dirty="0"/>
              <a:t>Partecipazione alla presa dati al CERN</a:t>
            </a:r>
          </a:p>
          <a:p>
            <a:r>
              <a:rPr lang="it-IT" sz="2000" b="1" dirty="0"/>
              <a:t>QA ITS</a:t>
            </a:r>
          </a:p>
          <a:p>
            <a:pPr lvl="1">
              <a:buFont typeface="Wingdings" panose="05000000000000000000" pitchFamily="2" charset="2"/>
              <a:buChar char="ü"/>
            </a:pPr>
            <a:r>
              <a:rPr lang="it-IT" sz="2000" dirty="0"/>
              <a:t>Controllo Qualità dei dati raccolti al Cern e delle simulazioni Monte Carlo.</a:t>
            </a:r>
          </a:p>
          <a:p>
            <a:pPr lvl="1">
              <a:buFont typeface="Wingdings" panose="05000000000000000000" pitchFamily="2" charset="2"/>
              <a:buChar char="ü"/>
            </a:pPr>
            <a:r>
              <a:rPr lang="it-IT" sz="2000" dirty="0"/>
              <a:t>Il gruppo si occupa del Controllo Qualità per il rivelatore ITS (Inner Tracking System)</a:t>
            </a:r>
          </a:p>
          <a:p>
            <a:pPr lvl="1">
              <a:buFont typeface="Wingdings" panose="05000000000000000000" pitchFamily="2" charset="2"/>
              <a:buChar char="ü"/>
            </a:pPr>
            <a:r>
              <a:rPr lang="it-IT" sz="2000" dirty="0"/>
              <a:t>In collaborazione con altri gruppi (Bari, Torino…)</a:t>
            </a:r>
          </a:p>
        </p:txBody>
      </p:sp>
      <p:pic>
        <p:nvPicPr>
          <p:cNvPr id="1026" name="Picture 2" descr="Immagine correlata">
            <a:extLst>
              <a:ext uri="{FF2B5EF4-FFF2-40B4-BE49-F238E27FC236}">
                <a16:creationId xmlns:a16="http://schemas.microsoft.com/office/drawing/2014/main" id="{17DF8ED0-1DAD-4205-8D53-F98B2AEC96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112" y="4139615"/>
            <a:ext cx="3509400" cy="22419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alice ITS vertex position">
            <a:extLst>
              <a:ext uri="{FF2B5EF4-FFF2-40B4-BE49-F238E27FC236}">
                <a16:creationId xmlns:a16="http://schemas.microsoft.com/office/drawing/2014/main" id="{F92E89C7-3E1E-4C88-A734-B173962D1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360" y="4139615"/>
            <a:ext cx="3210749" cy="215612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602210" y="626682"/>
            <a:ext cx="8076945" cy="1"/>
          </a:xfrm>
          <a:prstGeom prst="line">
            <a:avLst/>
          </a:prstGeom>
          <a:noFill/>
          <a:ln w="254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8" name="TextBox 7"/>
          <p:cNvSpPr txBox="1"/>
          <p:nvPr/>
        </p:nvSpPr>
        <p:spPr>
          <a:xfrm>
            <a:off x="1588335" y="42393"/>
            <a:ext cx="5119992" cy="441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51" hangingPunct="0"/>
            <a:r>
              <a:rPr lang="en-US" sz="2400" dirty="0" err="1">
                <a:solidFill>
                  <a:schemeClr val="accent5">
                    <a:lumMod val="75000"/>
                  </a:schemeClr>
                </a:solidFill>
                <a:latin typeface="Arial" charset="0"/>
                <a:ea typeface="Arial" charset="0"/>
                <a:cs typeface="Arial" charset="0"/>
                <a:sym typeface="Helvetica Light"/>
              </a:rPr>
              <a:t>Attività</a:t>
            </a:r>
            <a:r>
              <a:rPr lang="en-US" sz="2400" dirty="0">
                <a:solidFill>
                  <a:schemeClr val="accent5">
                    <a:lumMod val="75000"/>
                  </a:schemeClr>
                </a:solidFill>
                <a:latin typeface="Arial" charset="0"/>
                <a:ea typeface="Arial" charset="0"/>
                <a:cs typeface="Arial" charset="0"/>
                <a:sym typeface="Helvetica Light"/>
              </a:rPr>
              <a:t> </a:t>
            </a:r>
            <a:r>
              <a:rPr lang="en-US" sz="2400" dirty="0" err="1">
                <a:solidFill>
                  <a:schemeClr val="accent5">
                    <a:lumMod val="75000"/>
                  </a:schemeClr>
                </a:solidFill>
                <a:latin typeface="Arial" charset="0"/>
                <a:ea typeface="Arial" charset="0"/>
                <a:cs typeface="Arial" charset="0"/>
                <a:sym typeface="Helvetica Light"/>
              </a:rPr>
              <a:t>scientifica</a:t>
            </a:r>
            <a:r>
              <a:rPr lang="en-US" sz="2400" dirty="0">
                <a:solidFill>
                  <a:schemeClr val="accent5">
                    <a:lumMod val="75000"/>
                  </a:schemeClr>
                </a:solidFill>
                <a:latin typeface="Arial" charset="0"/>
                <a:ea typeface="Arial" charset="0"/>
                <a:cs typeface="Arial" charset="0"/>
                <a:sym typeface="Helvetica Light"/>
              </a:rPr>
              <a:t> </a:t>
            </a:r>
            <a:r>
              <a:rPr lang="mr-IN" sz="2400" dirty="0">
                <a:solidFill>
                  <a:schemeClr val="accent5">
                    <a:lumMod val="75000"/>
                  </a:schemeClr>
                </a:solidFill>
                <a:latin typeface="Arial" charset="0"/>
                <a:ea typeface="Arial" charset="0"/>
                <a:cs typeface="Arial" charset="0"/>
                <a:sym typeface="Helvetica Light"/>
              </a:rPr>
              <a:t>–</a:t>
            </a:r>
            <a:r>
              <a:rPr lang="en-US" sz="2400" dirty="0">
                <a:solidFill>
                  <a:schemeClr val="accent5">
                    <a:lumMod val="75000"/>
                  </a:schemeClr>
                </a:solidFill>
                <a:latin typeface="Arial" charset="0"/>
                <a:ea typeface="Arial" charset="0"/>
                <a:cs typeface="Arial" charset="0"/>
                <a:sym typeface="Helvetica Light"/>
              </a:rPr>
              <a:t> </a:t>
            </a:r>
            <a:r>
              <a:rPr lang="en-US" sz="2400" dirty="0" err="1">
                <a:solidFill>
                  <a:schemeClr val="accent5">
                    <a:lumMod val="75000"/>
                  </a:schemeClr>
                </a:solidFill>
                <a:latin typeface="Arial" charset="0"/>
                <a:ea typeface="Arial" charset="0"/>
                <a:cs typeface="Arial" charset="0"/>
                <a:sym typeface="Helvetica Light"/>
              </a:rPr>
              <a:t>attività</a:t>
            </a:r>
            <a:r>
              <a:rPr lang="en-US" sz="2400" dirty="0">
                <a:solidFill>
                  <a:schemeClr val="accent5">
                    <a:lumMod val="75000"/>
                  </a:schemeClr>
                </a:solidFill>
                <a:latin typeface="Arial" charset="0"/>
                <a:ea typeface="Arial" charset="0"/>
                <a:cs typeface="Arial" charset="0"/>
                <a:sym typeface="Helvetica Light"/>
              </a:rPr>
              <a:t> di </a:t>
            </a:r>
            <a:r>
              <a:rPr lang="en-US" sz="2400" dirty="0" err="1">
                <a:solidFill>
                  <a:schemeClr val="accent5">
                    <a:lumMod val="75000"/>
                  </a:schemeClr>
                </a:solidFill>
                <a:latin typeface="Arial" charset="0"/>
                <a:ea typeface="Arial" charset="0"/>
                <a:cs typeface="Arial" charset="0"/>
                <a:sym typeface="Helvetica Light"/>
              </a:rPr>
              <a:t>servizio</a:t>
            </a:r>
            <a:endParaRPr lang="en-US" sz="2400" dirty="0">
              <a:solidFill>
                <a:schemeClr val="accent5">
                  <a:lumMod val="75000"/>
                </a:schemeClr>
              </a:solidFill>
              <a:latin typeface="Arial" charset="0"/>
              <a:ea typeface="Arial" charset="0"/>
              <a:cs typeface="Arial" charset="0"/>
              <a:sym typeface="Helvetica Light"/>
            </a:endParaRPr>
          </a:p>
        </p:txBody>
      </p:sp>
    </p:spTree>
    <p:extLst>
      <p:ext uri="{BB962C8B-B14F-4D97-AF65-F5344CB8AC3E}">
        <p14:creationId xmlns:p14="http://schemas.microsoft.com/office/powerpoint/2010/main" val="932938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0B3BD98-3582-46D6-A3F8-DB8D867A9A61}"/>
              </a:ext>
            </a:extLst>
          </p:cNvPr>
          <p:cNvSpPr>
            <a:spLocks noGrp="1"/>
          </p:cNvSpPr>
          <p:nvPr>
            <p:ph idx="1"/>
          </p:nvPr>
        </p:nvSpPr>
        <p:spPr>
          <a:xfrm>
            <a:off x="577516" y="859590"/>
            <a:ext cx="10972800" cy="3086768"/>
          </a:xfrm>
        </p:spPr>
        <p:txBody>
          <a:bodyPr>
            <a:normAutofit/>
          </a:bodyPr>
          <a:lstStyle/>
          <a:p>
            <a:r>
              <a:rPr lang="it-IT" sz="2400" b="1" dirty="0" err="1"/>
              <a:t>Ageing</a:t>
            </a:r>
            <a:r>
              <a:rPr lang="it-IT" sz="2400" b="1" dirty="0"/>
              <a:t> </a:t>
            </a:r>
            <a:r>
              <a:rPr lang="it-IT" sz="2400" b="1" dirty="0" err="1"/>
              <a:t>tests</a:t>
            </a:r>
            <a:endParaRPr lang="it-IT" sz="2400" b="1" dirty="0"/>
          </a:p>
          <a:p>
            <a:pPr lvl="1">
              <a:buFont typeface="Wingdings" panose="05000000000000000000" pitchFamily="2" charset="2"/>
              <a:buChar char="ü"/>
            </a:pPr>
            <a:r>
              <a:rPr lang="it-IT" sz="2000" dirty="0"/>
              <a:t>Utilizzo della camera climatica della sezione di Pavia per test di invecchiamento dei moduli ITS progettati per l’upgrade per </a:t>
            </a:r>
            <a:r>
              <a:rPr lang="it-IT" sz="2000" dirty="0" err="1"/>
              <a:t>run</a:t>
            </a:r>
            <a:r>
              <a:rPr lang="it-IT" sz="2000" dirty="0"/>
              <a:t> III.</a:t>
            </a:r>
          </a:p>
          <a:p>
            <a:pPr lvl="1">
              <a:buFont typeface="Wingdings" panose="05000000000000000000" pitchFamily="2" charset="2"/>
              <a:buChar char="ü"/>
            </a:pPr>
            <a:r>
              <a:rPr lang="it-IT" sz="2000" dirty="0"/>
              <a:t>Upgrade ALICE:  (i) upgrade parte di readout di diversi rivelatori e (ii) costruzione nuovo Inner Tracking System (miglioramento risoluzione spaziale, elevata efficienza tracciamento, lettura più veloce</a:t>
            </a:r>
            <a:r>
              <a:rPr lang="it-IT" sz="2000" dirty="0" smtClean="0"/>
              <a:t>). 7 layers di pixels </a:t>
            </a:r>
            <a:r>
              <a:rPr lang="it-IT" sz="2000" dirty="0" smtClean="0">
                <a:sym typeface="Wingdings" panose="05000000000000000000" pitchFamily="2" charset="2"/>
              </a:rPr>
              <a:t> 12.6 x 10</a:t>
            </a:r>
            <a:r>
              <a:rPr lang="it-IT" sz="2000" baseline="30000" dirty="0" smtClean="0">
                <a:sym typeface="Wingdings" panose="05000000000000000000" pitchFamily="2" charset="2"/>
              </a:rPr>
              <a:t>9</a:t>
            </a:r>
            <a:r>
              <a:rPr lang="it-IT" sz="2000" dirty="0" smtClean="0">
                <a:sym typeface="Wingdings" panose="05000000000000000000" pitchFamily="2" charset="2"/>
              </a:rPr>
              <a:t> pixels totali.</a:t>
            </a:r>
            <a:endParaRPr lang="it-IT" sz="2000" dirty="0"/>
          </a:p>
          <a:p>
            <a:pPr lvl="1">
              <a:buFont typeface="Wingdings" panose="05000000000000000000" pitchFamily="2" charset="2"/>
              <a:buChar char="ü"/>
            </a:pPr>
            <a:r>
              <a:rPr lang="it-IT" sz="2000" dirty="0"/>
              <a:t>Collaborazione con sezione di Bari, sito di costruzione dei moduli del nuovo ITS. </a:t>
            </a:r>
          </a:p>
          <a:p>
            <a:pPr lvl="1">
              <a:buFont typeface="Wingdings" panose="05000000000000000000" pitchFamily="2" charset="2"/>
              <a:buChar char="ü"/>
            </a:pPr>
            <a:r>
              <a:rPr lang="it-IT" sz="2000" dirty="0"/>
              <a:t>I test effettuati presso la sezione di Pavia hanno permesso di simulare l’invecchiamento dei moduli in condizioni di temperatura e umidità simili a quelli di lavoro. </a:t>
            </a:r>
          </a:p>
        </p:txBody>
      </p:sp>
      <p:pic>
        <p:nvPicPr>
          <p:cNvPr id="4" name="Immagine 3">
            <a:extLst>
              <a:ext uri="{FF2B5EF4-FFF2-40B4-BE49-F238E27FC236}">
                <a16:creationId xmlns:a16="http://schemas.microsoft.com/office/drawing/2014/main" id="{C9CDF46B-D8B2-46E2-9268-4F8F15CBFEC6}"/>
              </a:ext>
            </a:extLst>
          </p:cNvPr>
          <p:cNvPicPr>
            <a:picLocks noChangeAspect="1"/>
          </p:cNvPicPr>
          <p:nvPr/>
        </p:nvPicPr>
        <p:blipFill>
          <a:blip r:embed="rId2"/>
          <a:stretch>
            <a:fillRect/>
          </a:stretch>
        </p:blipFill>
        <p:spPr>
          <a:xfrm>
            <a:off x="2152651" y="4543386"/>
            <a:ext cx="3065417" cy="2042334"/>
          </a:xfrm>
          <a:prstGeom prst="rect">
            <a:avLst/>
          </a:prstGeom>
        </p:spPr>
      </p:pic>
      <p:pic>
        <p:nvPicPr>
          <p:cNvPr id="5" name="Immagine 4">
            <a:extLst>
              <a:ext uri="{FF2B5EF4-FFF2-40B4-BE49-F238E27FC236}">
                <a16:creationId xmlns:a16="http://schemas.microsoft.com/office/drawing/2014/main" id="{D7AD2D90-EA20-49EA-93D6-A2001B5DA5F8}"/>
              </a:ext>
            </a:extLst>
          </p:cNvPr>
          <p:cNvPicPr>
            <a:picLocks noChangeAspect="1"/>
          </p:cNvPicPr>
          <p:nvPr/>
        </p:nvPicPr>
        <p:blipFill>
          <a:blip r:embed="rId3"/>
          <a:stretch>
            <a:fillRect/>
          </a:stretch>
        </p:blipFill>
        <p:spPr>
          <a:xfrm>
            <a:off x="6424206" y="4300973"/>
            <a:ext cx="3233601" cy="2108340"/>
          </a:xfrm>
          <a:prstGeom prst="rect">
            <a:avLst/>
          </a:prstGeom>
        </p:spPr>
      </p:pic>
      <p:sp>
        <p:nvSpPr>
          <p:cNvPr id="6" name="CasellaDiTesto 5">
            <a:extLst>
              <a:ext uri="{FF2B5EF4-FFF2-40B4-BE49-F238E27FC236}">
                <a16:creationId xmlns:a16="http://schemas.microsoft.com/office/drawing/2014/main" id="{7CBEC726-A8EB-44F7-BF62-6A760EBDC7F0}"/>
              </a:ext>
            </a:extLst>
          </p:cNvPr>
          <p:cNvSpPr txBox="1"/>
          <p:nvPr/>
        </p:nvSpPr>
        <p:spPr>
          <a:xfrm>
            <a:off x="6276051" y="6409314"/>
            <a:ext cx="3545586" cy="307777"/>
          </a:xfrm>
          <a:prstGeom prst="rect">
            <a:avLst/>
          </a:prstGeom>
          <a:noFill/>
        </p:spPr>
        <p:txBody>
          <a:bodyPr wrap="none" rtlCol="0">
            <a:spAutoFit/>
          </a:bodyPr>
          <a:lstStyle/>
          <a:p>
            <a:r>
              <a:rPr lang="it-IT" sz="1400" i="1" dirty="0"/>
              <a:t>Allineamento e incollaggio dei chip sui moduli </a:t>
            </a:r>
            <a:endParaRPr lang="en-GB" sz="1400" i="1" dirty="0"/>
          </a:p>
        </p:txBody>
      </p:sp>
      <p:cxnSp>
        <p:nvCxnSpPr>
          <p:cNvPr id="8" name="Straight Connector 7"/>
          <p:cNvCxnSpPr/>
          <p:nvPr/>
        </p:nvCxnSpPr>
        <p:spPr>
          <a:xfrm>
            <a:off x="1602210" y="498346"/>
            <a:ext cx="8076945" cy="1"/>
          </a:xfrm>
          <a:prstGeom prst="line">
            <a:avLst/>
          </a:prstGeom>
          <a:noFill/>
          <a:ln w="254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9" name="TextBox 8"/>
          <p:cNvSpPr txBox="1"/>
          <p:nvPr/>
        </p:nvSpPr>
        <p:spPr>
          <a:xfrm>
            <a:off x="1588335" y="129660"/>
            <a:ext cx="2681824"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51" hangingPunct="0"/>
            <a:r>
              <a:rPr lang="en-US" sz="1266" dirty="0" err="1">
                <a:solidFill>
                  <a:schemeClr val="accent5">
                    <a:lumMod val="75000"/>
                  </a:schemeClr>
                </a:solidFill>
                <a:latin typeface="Arial" charset="0"/>
                <a:ea typeface="Arial" charset="0"/>
                <a:cs typeface="Arial" charset="0"/>
                <a:sym typeface="Helvetica Light"/>
              </a:rPr>
              <a:t>Attività</a:t>
            </a:r>
            <a:r>
              <a:rPr lang="en-US" sz="1266" dirty="0">
                <a:solidFill>
                  <a:schemeClr val="accent5">
                    <a:lumMod val="75000"/>
                  </a:schemeClr>
                </a:solidFill>
                <a:latin typeface="Arial" charset="0"/>
                <a:ea typeface="Arial" charset="0"/>
                <a:cs typeface="Arial" charset="0"/>
                <a:sym typeface="Helvetica Light"/>
              </a:rPr>
              <a:t> </a:t>
            </a:r>
            <a:r>
              <a:rPr lang="en-US" sz="1266" dirty="0" err="1">
                <a:solidFill>
                  <a:schemeClr val="accent5">
                    <a:lumMod val="75000"/>
                  </a:schemeClr>
                </a:solidFill>
                <a:latin typeface="Arial" charset="0"/>
                <a:ea typeface="Arial" charset="0"/>
                <a:cs typeface="Arial" charset="0"/>
                <a:sym typeface="Helvetica Light"/>
              </a:rPr>
              <a:t>scientifica</a:t>
            </a:r>
            <a:r>
              <a:rPr lang="en-US" sz="1266" dirty="0">
                <a:solidFill>
                  <a:schemeClr val="accent5">
                    <a:lumMod val="75000"/>
                  </a:schemeClr>
                </a:solidFill>
                <a:latin typeface="Arial" charset="0"/>
                <a:ea typeface="Arial" charset="0"/>
                <a:cs typeface="Arial" charset="0"/>
                <a:sym typeface="Helvetica Light"/>
              </a:rPr>
              <a:t> </a:t>
            </a:r>
            <a:r>
              <a:rPr lang="mr-IN" sz="1266" dirty="0">
                <a:solidFill>
                  <a:schemeClr val="accent5">
                    <a:lumMod val="75000"/>
                  </a:schemeClr>
                </a:solidFill>
                <a:latin typeface="Arial" charset="0"/>
                <a:ea typeface="Arial" charset="0"/>
                <a:cs typeface="Arial" charset="0"/>
                <a:sym typeface="Helvetica Light"/>
              </a:rPr>
              <a:t>–</a:t>
            </a:r>
            <a:r>
              <a:rPr lang="en-US" sz="1266" dirty="0">
                <a:solidFill>
                  <a:schemeClr val="accent5">
                    <a:lumMod val="75000"/>
                  </a:schemeClr>
                </a:solidFill>
                <a:latin typeface="Arial" charset="0"/>
                <a:ea typeface="Arial" charset="0"/>
                <a:cs typeface="Arial" charset="0"/>
                <a:sym typeface="Helvetica Light"/>
              </a:rPr>
              <a:t> upgrade </a:t>
            </a:r>
            <a:r>
              <a:rPr lang="en-US" sz="1266" dirty="0" err="1">
                <a:solidFill>
                  <a:schemeClr val="accent5">
                    <a:lumMod val="75000"/>
                  </a:schemeClr>
                </a:solidFill>
                <a:latin typeface="Arial" charset="0"/>
                <a:ea typeface="Arial" charset="0"/>
                <a:cs typeface="Arial" charset="0"/>
                <a:sym typeface="Helvetica Light"/>
              </a:rPr>
              <a:t>dell’ITS</a:t>
            </a:r>
            <a:endParaRPr lang="en-US" sz="1266" dirty="0">
              <a:solidFill>
                <a:schemeClr val="accent5">
                  <a:lumMod val="75000"/>
                </a:schemeClr>
              </a:solidFill>
              <a:latin typeface="Arial" charset="0"/>
              <a:ea typeface="Arial" charset="0"/>
              <a:cs typeface="Arial" charset="0"/>
              <a:sym typeface="Helvetica Light"/>
            </a:endParaRPr>
          </a:p>
        </p:txBody>
      </p:sp>
    </p:spTree>
    <p:extLst>
      <p:ext uri="{BB962C8B-B14F-4D97-AF65-F5344CB8AC3E}">
        <p14:creationId xmlns:p14="http://schemas.microsoft.com/office/powerpoint/2010/main" val="2262436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849231" y="2828836"/>
            <a:ext cx="4493538"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smtClean="0">
                <a:latin typeface="Times New Roman" panose="02020603050405020304" pitchFamily="18" charset="0"/>
                <a:cs typeface="Times New Roman" panose="02020603050405020304" pitchFamily="18" charset="0"/>
              </a:rPr>
              <a:t>ASACUSA</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535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24"/>
          <p:cNvGrpSpPr/>
          <p:nvPr/>
        </p:nvGrpSpPr>
        <p:grpSpPr>
          <a:xfrm>
            <a:off x="1910888" y="849486"/>
            <a:ext cx="2312904" cy="504056"/>
            <a:chOff x="1259632" y="2420888"/>
            <a:chExt cx="3032984" cy="630246"/>
          </a:xfrm>
        </p:grpSpPr>
        <p:pic>
          <p:nvPicPr>
            <p:cNvPr id="7" name="Picture 2"/>
            <p:cNvPicPr>
              <a:picLocks noChangeAspect="1" noChangeArrowheads="1"/>
            </p:cNvPicPr>
            <p:nvPr/>
          </p:nvPicPr>
          <p:blipFill>
            <a:blip r:embed="rId3" cstate="print"/>
            <a:srcRect/>
            <a:stretch>
              <a:fillRect/>
            </a:stretch>
          </p:blipFill>
          <p:spPr bwMode="auto">
            <a:xfrm>
              <a:off x="1259632" y="2420888"/>
              <a:ext cx="497625" cy="530479"/>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2757355" y="2498219"/>
              <a:ext cx="295159" cy="414063"/>
            </a:xfrm>
            <a:prstGeom prst="rect">
              <a:avLst/>
            </a:prstGeom>
            <a:noFill/>
            <a:ln w="9525">
              <a:noFill/>
              <a:miter lim="800000"/>
              <a:headEnd/>
              <a:tailEnd/>
            </a:ln>
            <a:effectLst/>
          </p:spPr>
        </p:pic>
        <p:pic>
          <p:nvPicPr>
            <p:cNvPr id="9" name="Picture 6"/>
            <p:cNvPicPr>
              <a:picLocks noChangeAspect="1" noChangeArrowheads="1"/>
            </p:cNvPicPr>
            <p:nvPr/>
          </p:nvPicPr>
          <p:blipFill>
            <a:blip r:embed="rId5" cstate="print"/>
            <a:srcRect/>
            <a:stretch>
              <a:fillRect/>
            </a:stretch>
          </p:blipFill>
          <p:spPr bwMode="auto">
            <a:xfrm>
              <a:off x="1815991" y="2517552"/>
              <a:ext cx="826891" cy="327065"/>
            </a:xfrm>
            <a:prstGeom prst="rect">
              <a:avLst/>
            </a:prstGeom>
            <a:noFill/>
            <a:ln w="9525">
              <a:noFill/>
              <a:miter lim="800000"/>
              <a:headEnd/>
              <a:tailEnd/>
            </a:ln>
            <a:effectLst/>
          </p:spPr>
        </p:pic>
        <p:pic>
          <p:nvPicPr>
            <p:cNvPr id="10" name="Picture 7"/>
            <p:cNvPicPr>
              <a:picLocks noChangeAspect="1" noChangeArrowheads="1"/>
            </p:cNvPicPr>
            <p:nvPr/>
          </p:nvPicPr>
          <p:blipFill>
            <a:blip r:embed="rId6" cstate="print"/>
            <a:srcRect/>
            <a:stretch>
              <a:fillRect/>
            </a:stretch>
          </p:blipFill>
          <p:spPr bwMode="auto">
            <a:xfrm>
              <a:off x="3755835" y="2459554"/>
              <a:ext cx="536781" cy="528719"/>
            </a:xfrm>
            <a:prstGeom prst="rect">
              <a:avLst/>
            </a:prstGeom>
            <a:noFill/>
            <a:ln w="9525">
              <a:noFill/>
              <a:miter lim="800000"/>
              <a:headEnd/>
              <a:tailEnd/>
            </a:ln>
            <a:effectLst/>
          </p:spPr>
        </p:pic>
        <p:pic>
          <p:nvPicPr>
            <p:cNvPr id="11" name="Picture 8"/>
            <p:cNvPicPr>
              <a:picLocks noChangeAspect="1" noChangeArrowheads="1"/>
            </p:cNvPicPr>
            <p:nvPr/>
          </p:nvPicPr>
          <p:blipFill>
            <a:blip r:embed="rId7" cstate="print"/>
            <a:srcRect/>
            <a:stretch>
              <a:fillRect/>
            </a:stretch>
          </p:blipFill>
          <p:spPr bwMode="auto">
            <a:xfrm>
              <a:off x="3129337" y="2449887"/>
              <a:ext cx="536782" cy="601247"/>
            </a:xfrm>
            <a:prstGeom prst="rect">
              <a:avLst/>
            </a:prstGeom>
            <a:noFill/>
            <a:ln w="9525">
              <a:noFill/>
              <a:miter lim="800000"/>
              <a:headEnd/>
              <a:tailEnd/>
            </a:ln>
            <a:effectLst/>
          </p:spPr>
        </p:pic>
      </p:grpSp>
      <p:grpSp>
        <p:nvGrpSpPr>
          <p:cNvPr id="12" name="Gruppo 25"/>
          <p:cNvGrpSpPr/>
          <p:nvPr/>
        </p:nvGrpSpPr>
        <p:grpSpPr>
          <a:xfrm>
            <a:off x="7752184" y="849488"/>
            <a:ext cx="2808312" cy="576063"/>
            <a:chOff x="4392121" y="2420888"/>
            <a:chExt cx="3243377" cy="602507"/>
          </a:xfrm>
        </p:grpSpPr>
        <p:pic>
          <p:nvPicPr>
            <p:cNvPr id="13" name="Picture 4"/>
            <p:cNvPicPr>
              <a:picLocks noChangeAspect="1" noChangeArrowheads="1"/>
            </p:cNvPicPr>
            <p:nvPr/>
          </p:nvPicPr>
          <p:blipFill>
            <a:blip r:embed="rId8" cstate="print"/>
            <a:srcRect/>
            <a:stretch>
              <a:fillRect/>
            </a:stretch>
          </p:blipFill>
          <p:spPr bwMode="auto">
            <a:xfrm>
              <a:off x="5057778" y="2506292"/>
              <a:ext cx="722772" cy="454901"/>
            </a:xfrm>
            <a:prstGeom prst="rect">
              <a:avLst/>
            </a:prstGeom>
            <a:noFill/>
            <a:ln w="9525">
              <a:noFill/>
              <a:miter lim="800000"/>
              <a:headEnd/>
              <a:tailEnd/>
            </a:ln>
            <a:effectLst/>
          </p:spPr>
        </p:pic>
        <p:pic>
          <p:nvPicPr>
            <p:cNvPr id="14" name="Picture 5"/>
            <p:cNvPicPr>
              <a:picLocks noChangeAspect="1" noChangeArrowheads="1"/>
            </p:cNvPicPr>
            <p:nvPr/>
          </p:nvPicPr>
          <p:blipFill>
            <a:blip r:embed="rId9" cstate="print"/>
            <a:srcRect/>
            <a:stretch>
              <a:fillRect/>
            </a:stretch>
          </p:blipFill>
          <p:spPr bwMode="auto">
            <a:xfrm>
              <a:off x="4392121" y="2440220"/>
              <a:ext cx="556359" cy="536518"/>
            </a:xfrm>
            <a:prstGeom prst="rect">
              <a:avLst/>
            </a:prstGeom>
            <a:noFill/>
            <a:ln w="9525">
              <a:noFill/>
              <a:miter lim="800000"/>
              <a:headEnd/>
              <a:tailEnd/>
            </a:ln>
            <a:effectLst/>
          </p:spPr>
        </p:pic>
        <p:pic>
          <p:nvPicPr>
            <p:cNvPr id="15" name="Picture 9"/>
            <p:cNvPicPr>
              <a:picLocks noChangeAspect="1" noChangeArrowheads="1"/>
            </p:cNvPicPr>
            <p:nvPr/>
          </p:nvPicPr>
          <p:blipFill>
            <a:blip r:embed="rId10" cstate="print"/>
            <a:srcRect/>
            <a:stretch>
              <a:fillRect/>
            </a:stretch>
          </p:blipFill>
          <p:spPr bwMode="auto">
            <a:xfrm>
              <a:off x="5909423" y="2469218"/>
              <a:ext cx="550229" cy="530060"/>
            </a:xfrm>
            <a:prstGeom prst="rect">
              <a:avLst/>
            </a:prstGeom>
            <a:noFill/>
            <a:ln w="9525">
              <a:noFill/>
              <a:miter lim="800000"/>
              <a:headEnd/>
              <a:tailEnd/>
            </a:ln>
            <a:effectLst/>
          </p:spPr>
        </p:pic>
        <p:pic>
          <p:nvPicPr>
            <p:cNvPr id="16" name="Picture 11" descr="http://www.cineglobe.ch/cineglobe/wp-content/uploads/2012/02/Logo-CERN-300x296.jpg"/>
            <p:cNvPicPr>
              <a:picLocks noChangeAspect="1" noChangeArrowheads="1"/>
            </p:cNvPicPr>
            <p:nvPr/>
          </p:nvPicPr>
          <p:blipFill>
            <a:blip r:embed="rId11" cstate="print"/>
            <a:srcRect/>
            <a:stretch>
              <a:fillRect/>
            </a:stretch>
          </p:blipFill>
          <p:spPr bwMode="auto">
            <a:xfrm>
              <a:off x="6535295" y="2480718"/>
              <a:ext cx="556984" cy="542677"/>
            </a:xfrm>
            <a:prstGeom prst="rect">
              <a:avLst/>
            </a:prstGeom>
            <a:noFill/>
          </p:spPr>
        </p:pic>
        <p:pic>
          <p:nvPicPr>
            <p:cNvPr id="17" name="Picture 3"/>
            <p:cNvPicPr>
              <a:picLocks noChangeAspect="1" noChangeArrowheads="1"/>
            </p:cNvPicPr>
            <p:nvPr/>
          </p:nvPicPr>
          <p:blipFill>
            <a:blip r:embed="rId12" cstate="print"/>
            <a:srcRect/>
            <a:stretch>
              <a:fillRect/>
            </a:stretch>
          </p:blipFill>
          <p:spPr bwMode="auto">
            <a:xfrm>
              <a:off x="7236296" y="2420888"/>
              <a:ext cx="399202" cy="576064"/>
            </a:xfrm>
            <a:prstGeom prst="rect">
              <a:avLst/>
            </a:prstGeom>
            <a:noFill/>
            <a:ln w="9525">
              <a:noFill/>
              <a:miter lim="800000"/>
              <a:headEnd/>
              <a:tailEnd/>
            </a:ln>
          </p:spPr>
        </p:pic>
      </p:grpSp>
      <p:sp>
        <p:nvSpPr>
          <p:cNvPr id="18" name="CasellaDiTesto 17"/>
          <p:cNvSpPr txBox="1"/>
          <p:nvPr/>
        </p:nvSpPr>
        <p:spPr>
          <a:xfrm>
            <a:off x="4655841" y="620688"/>
            <a:ext cx="2819233" cy="923330"/>
          </a:xfrm>
          <a:prstGeom prst="rect">
            <a:avLst/>
          </a:prstGeom>
          <a:noFill/>
        </p:spPr>
        <p:txBody>
          <a:bodyPr wrap="none" rtlCol="0">
            <a:spAutoFit/>
          </a:bodyPr>
          <a:lstStyle/>
          <a:p>
            <a:r>
              <a:rPr lang="it-IT" sz="5400" dirty="0"/>
              <a:t>ASACUSA</a:t>
            </a:r>
          </a:p>
        </p:txBody>
      </p:sp>
      <p:sp>
        <p:nvSpPr>
          <p:cNvPr id="23" name="CasellaDiTesto 22"/>
          <p:cNvSpPr txBox="1"/>
          <p:nvPr/>
        </p:nvSpPr>
        <p:spPr>
          <a:xfrm>
            <a:off x="7579105" y="1592773"/>
            <a:ext cx="4604084" cy="646331"/>
          </a:xfrm>
          <a:prstGeom prst="rect">
            <a:avLst/>
          </a:prstGeom>
          <a:noFill/>
        </p:spPr>
        <p:txBody>
          <a:bodyPr wrap="square" rtlCol="0">
            <a:spAutoFit/>
          </a:bodyPr>
          <a:lstStyle/>
          <a:p>
            <a:r>
              <a:rPr lang="it-IT" dirty="0" smtClean="0"/>
              <a:t>Sezione d’urto ionizzazione ed annichilazione</a:t>
            </a:r>
          </a:p>
          <a:p>
            <a:r>
              <a:rPr lang="it-IT" dirty="0"/>
              <a:t> </a:t>
            </a:r>
            <a:r>
              <a:rPr lang="it-IT" dirty="0" smtClean="0"/>
              <a:t>                                                        pbar-atomo</a:t>
            </a:r>
            <a:endParaRPr lang="it-IT" dirty="0"/>
          </a:p>
        </p:txBody>
      </p:sp>
      <p:graphicFrame>
        <p:nvGraphicFramePr>
          <p:cNvPr id="24" name="Object 2"/>
          <p:cNvGraphicFramePr>
            <a:graphicFrameLocks noChangeAspect="1"/>
          </p:cNvGraphicFramePr>
          <p:nvPr>
            <p:extLst>
              <p:ext uri="{D42A27DB-BD31-4B8C-83A1-F6EECF244321}">
                <p14:modId xmlns:p14="http://schemas.microsoft.com/office/powerpoint/2010/main" val="449626411"/>
              </p:ext>
            </p:extLst>
          </p:nvPr>
        </p:nvGraphicFramePr>
        <p:xfrm>
          <a:off x="4101480" y="2348880"/>
          <a:ext cx="336550" cy="336550"/>
        </p:xfrm>
        <a:graphic>
          <a:graphicData uri="http://schemas.openxmlformats.org/presentationml/2006/ole">
            <mc:AlternateContent xmlns:mc="http://schemas.openxmlformats.org/markup-compatibility/2006">
              <mc:Choice xmlns:v="urn:schemas-microsoft-com:vml" Requires="v">
                <p:oleObj spid="_x0000_s16545" name="Equazione" r:id="rId13" imgW="190417" imgH="190417" progId="Equation.3">
                  <p:embed/>
                </p:oleObj>
              </mc:Choice>
              <mc:Fallback>
                <p:oleObj name="Equazione" r:id="rId13" imgW="190417" imgH="190417" progId="Equation.3">
                  <p:embed/>
                  <p:pic>
                    <p:nvPicPr>
                      <p:cNvPr id="24"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1480" y="2348880"/>
                        <a:ext cx="336550" cy="33655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8"/>
          <p:cNvGraphicFramePr>
            <a:graphicFrameLocks noChangeAspect="1"/>
          </p:cNvGraphicFramePr>
          <p:nvPr>
            <p:extLst>
              <p:ext uri="{D42A27DB-BD31-4B8C-83A1-F6EECF244321}">
                <p14:modId xmlns:p14="http://schemas.microsoft.com/office/powerpoint/2010/main" val="879261599"/>
              </p:ext>
            </p:extLst>
          </p:nvPr>
        </p:nvGraphicFramePr>
        <p:xfrm>
          <a:off x="627965" y="2305696"/>
          <a:ext cx="673100" cy="403225"/>
        </p:xfrm>
        <a:graphic>
          <a:graphicData uri="http://schemas.openxmlformats.org/presentationml/2006/ole">
            <mc:AlternateContent xmlns:mc="http://schemas.openxmlformats.org/markup-compatibility/2006">
              <mc:Choice xmlns:v="urn:schemas-microsoft-com:vml" Requires="v">
                <p:oleObj spid="_x0000_s16546" name="Equazione" r:id="rId15" imgW="381000" imgH="228600" progId="Equation.3">
                  <p:embed/>
                </p:oleObj>
              </mc:Choice>
              <mc:Fallback>
                <p:oleObj name="Equazione" r:id="rId15" imgW="381000" imgH="228600" progId="Equation.3">
                  <p:embed/>
                  <p:pic>
                    <p:nvPicPr>
                      <p:cNvPr id="29"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7965" y="2305696"/>
                        <a:ext cx="673100" cy="403225"/>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ettangolo 31"/>
          <p:cNvSpPr/>
          <p:nvPr/>
        </p:nvSpPr>
        <p:spPr>
          <a:xfrm>
            <a:off x="525720" y="3284984"/>
            <a:ext cx="8640960" cy="3456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Text Box 7"/>
          <p:cNvSpPr txBox="1">
            <a:spLocks noChangeArrowheads="1"/>
          </p:cNvSpPr>
          <p:nvPr/>
        </p:nvSpPr>
        <p:spPr bwMode="auto">
          <a:xfrm>
            <a:off x="1944540" y="6251362"/>
            <a:ext cx="6832600" cy="369332"/>
          </a:xfrm>
          <a:prstGeom prst="rect">
            <a:avLst/>
          </a:prstGeom>
          <a:noFill/>
          <a:ln w="9525">
            <a:noFill/>
            <a:miter lim="800000"/>
            <a:headEnd/>
            <a:tailEnd/>
          </a:ln>
        </p:spPr>
        <p:txBody>
          <a:bodyPr>
            <a:spAutoFit/>
          </a:bodyPr>
          <a:lstStyle/>
          <a:p>
            <a:r>
              <a:rPr lang="it-IT" dirty="0">
                <a:latin typeface="Times New Roman" pitchFamily="18" charset="0"/>
                <a:cs typeface="Times New Roman" pitchFamily="18" charset="0"/>
              </a:rPr>
              <a:t>+ collaboratori Università dell’Insubria-Como  &amp; INFN Bicocca </a:t>
            </a:r>
            <a:r>
              <a:rPr lang="it-IT" sz="1400" dirty="0">
                <a:latin typeface="Times New Roman" pitchFamily="18" charset="0"/>
                <a:cs typeface="Times New Roman" pitchFamily="18" charset="0"/>
              </a:rPr>
              <a:t> </a:t>
            </a:r>
          </a:p>
        </p:txBody>
      </p:sp>
      <p:sp>
        <p:nvSpPr>
          <p:cNvPr id="37" name="Text Box 39"/>
          <p:cNvSpPr txBox="1">
            <a:spLocks noChangeArrowheads="1"/>
          </p:cNvSpPr>
          <p:nvPr/>
        </p:nvSpPr>
        <p:spPr bwMode="auto">
          <a:xfrm>
            <a:off x="1184585" y="3428733"/>
            <a:ext cx="7776864" cy="3170099"/>
          </a:xfrm>
          <a:prstGeom prst="rect">
            <a:avLst/>
          </a:prstGeom>
          <a:noFill/>
          <a:ln w="9525">
            <a:noFill/>
            <a:miter lim="800000"/>
            <a:headEnd/>
            <a:tailEnd/>
          </a:ln>
        </p:spPr>
        <p:txBody>
          <a:bodyPr wrap="square">
            <a:spAutoFit/>
          </a:bodyPr>
          <a:lstStyle/>
          <a:p>
            <a:r>
              <a:rPr lang="it-IT" dirty="0">
                <a:cs typeface="Arial" pitchFamily="34" charset="0"/>
              </a:rPr>
              <a:t>ASACUSA  Italia </a:t>
            </a:r>
          </a:p>
          <a:p>
            <a:r>
              <a:rPr lang="it-IT" sz="1400" dirty="0">
                <a:cs typeface="Arial" pitchFamily="34" charset="0"/>
              </a:rPr>
              <a:t>cognome nome	 TIPO 	Ricercatori        	Tecnologi 		FTE </a:t>
            </a:r>
          </a:p>
          <a:p>
            <a:r>
              <a:rPr lang="it-IT" sz="1400" dirty="0">
                <a:cs typeface="Arial" pitchFamily="34" charset="0"/>
              </a:rPr>
              <a:t>---------------------------------------------------------------------      	</a:t>
            </a:r>
          </a:p>
          <a:p>
            <a:r>
              <a:rPr lang="it-IT" sz="1400" dirty="0">
                <a:cs typeface="Arial" pitchFamily="34" charset="0"/>
              </a:rPr>
              <a:t>Baù Marco		assoc 	Ricercatore t.det.A		 	50 </a:t>
            </a:r>
            <a:endParaRPr lang="it-IT" sz="1400" dirty="0" smtClean="0">
              <a:cs typeface="Arial" pitchFamily="34" charset="0"/>
            </a:endParaRPr>
          </a:p>
          <a:p>
            <a:r>
              <a:rPr lang="it-IT" sz="1400" dirty="0" smtClean="0">
                <a:cs typeface="Arial" pitchFamily="34" charset="0"/>
              </a:rPr>
              <a:t>Bianconi Andrea 	assoc.	Prof. Associato			70</a:t>
            </a:r>
            <a:endParaRPr lang="it-IT" sz="1400" dirty="0">
              <a:cs typeface="Arial" pitchFamily="34" charset="0"/>
            </a:endParaRPr>
          </a:p>
          <a:p>
            <a:r>
              <a:rPr lang="it-IT" sz="1400" dirty="0">
                <a:cs typeface="Arial" pitchFamily="34" charset="0"/>
              </a:rPr>
              <a:t>Corradini Maurizio   	assoc 	</a:t>
            </a:r>
            <a:r>
              <a:rPr lang="it-IT" sz="1400" dirty="0" smtClean="0">
                <a:cs typeface="Arial" pitchFamily="34" charset="0"/>
              </a:rPr>
              <a:t>				100       </a:t>
            </a:r>
            <a:r>
              <a:rPr lang="it-IT" sz="1400" dirty="0">
                <a:cs typeface="Arial" pitchFamily="34" charset="0"/>
              </a:rPr>
              <a:t>	</a:t>
            </a:r>
          </a:p>
          <a:p>
            <a:r>
              <a:rPr lang="it-IT" sz="1400" dirty="0">
                <a:cs typeface="Arial" pitchFamily="34" charset="0"/>
              </a:rPr>
              <a:t>Craig Evans		assoc	Assegnista			  	</a:t>
            </a:r>
            <a:r>
              <a:rPr lang="it-IT" sz="1400" dirty="0" smtClean="0">
                <a:cs typeface="Arial" pitchFamily="34" charset="0"/>
              </a:rPr>
              <a:t>100</a:t>
            </a:r>
            <a:endParaRPr lang="it-IT" sz="1400" dirty="0">
              <a:cs typeface="Arial" pitchFamily="34" charset="0"/>
            </a:endParaRPr>
          </a:p>
          <a:p>
            <a:r>
              <a:rPr lang="it-IT" sz="1400" dirty="0">
                <a:cs typeface="Arial" pitchFamily="34" charset="0"/>
              </a:rPr>
              <a:t>Ferrari  Marco	assoc	Prof. Associato		  	50 </a:t>
            </a:r>
          </a:p>
          <a:p>
            <a:r>
              <a:rPr lang="it-IT" sz="1400" dirty="0">
                <a:cs typeface="Arial" pitchFamily="34" charset="0"/>
              </a:rPr>
              <a:t>Ferrari  Vittorio	</a:t>
            </a:r>
            <a:r>
              <a:rPr lang="it-IT" sz="1400" dirty="0" err="1">
                <a:cs typeface="Arial" pitchFamily="34" charset="0"/>
              </a:rPr>
              <a:t>assoc</a:t>
            </a:r>
            <a:r>
              <a:rPr lang="it-IT" sz="1400" dirty="0">
                <a:cs typeface="Arial" pitchFamily="34" charset="0"/>
              </a:rPr>
              <a:t>	Prof. Ordinario		  	50 	</a:t>
            </a:r>
          </a:p>
          <a:p>
            <a:r>
              <a:rPr lang="it-IT" sz="1400" dirty="0">
                <a:cs typeface="Arial" pitchFamily="34" charset="0"/>
              </a:rPr>
              <a:t>Leali Marco  	assoc    	Tecn.Laureato         	        x    		</a:t>
            </a:r>
            <a:r>
              <a:rPr lang="it-IT" sz="1400" dirty="0" smtClean="0">
                <a:cs typeface="Arial" pitchFamily="34" charset="0"/>
              </a:rPr>
              <a:t>100</a:t>
            </a:r>
            <a:endParaRPr lang="it-IT" sz="1400" dirty="0">
              <a:cs typeface="Arial" pitchFamily="34" charset="0"/>
            </a:endParaRPr>
          </a:p>
          <a:p>
            <a:r>
              <a:rPr lang="it-IT" sz="1400" dirty="0">
                <a:cs typeface="Arial" pitchFamily="34" charset="0"/>
              </a:rPr>
              <a:t>Mascagna Valerio    	assoc. 	Ricercatore  t.det.A	      	  	</a:t>
            </a:r>
            <a:r>
              <a:rPr lang="it-IT" sz="1400" dirty="0" smtClean="0">
                <a:cs typeface="Arial" pitchFamily="34" charset="0"/>
              </a:rPr>
              <a:t>10</a:t>
            </a:r>
          </a:p>
          <a:p>
            <a:r>
              <a:rPr lang="it-IT" sz="1400" dirty="0" smtClean="0">
                <a:cs typeface="Arial" pitchFamily="34" charset="0"/>
              </a:rPr>
              <a:t>Solazzi Luigi		assoc.	Ricercatore</a:t>
            </a:r>
            <a:r>
              <a:rPr lang="it-IT" sz="1400" dirty="0">
                <a:cs typeface="Arial" pitchFamily="34" charset="0"/>
              </a:rPr>
              <a:t>	</a:t>
            </a:r>
            <a:r>
              <a:rPr lang="it-IT" sz="1400" dirty="0" smtClean="0">
                <a:cs typeface="Arial" pitchFamily="34" charset="0"/>
              </a:rPr>
              <a:t>			50</a:t>
            </a:r>
            <a:endParaRPr lang="it-IT" sz="1400" dirty="0">
              <a:cs typeface="Arial" pitchFamily="34" charset="0"/>
            </a:endParaRPr>
          </a:p>
          <a:p>
            <a:r>
              <a:rPr lang="it-IT" sz="1400" dirty="0">
                <a:cs typeface="Arial" pitchFamily="34" charset="0"/>
              </a:rPr>
              <a:t>Venturelli Luca    	 assoc. 	Prof. Ordinario		  	</a:t>
            </a:r>
            <a:r>
              <a:rPr lang="it-IT" sz="1400" dirty="0" smtClean="0">
                <a:cs typeface="Arial" pitchFamily="34" charset="0"/>
              </a:rPr>
              <a:t>100    </a:t>
            </a:r>
            <a:endParaRPr lang="it-IT" sz="1400" dirty="0">
              <a:cs typeface="Arial" pitchFamily="34" charset="0"/>
            </a:endParaRPr>
          </a:p>
          <a:p>
            <a:r>
              <a:rPr lang="it-IT" sz="1400" dirty="0">
                <a:cs typeface="Arial" pitchFamily="34" charset="0"/>
              </a:rPr>
              <a:t>	</a:t>
            </a:r>
          </a:p>
        </p:txBody>
      </p:sp>
      <p:sp>
        <p:nvSpPr>
          <p:cNvPr id="38" name="CasellaDiTesto 37"/>
          <p:cNvSpPr txBox="1"/>
          <p:nvPr/>
        </p:nvSpPr>
        <p:spPr>
          <a:xfrm>
            <a:off x="3143672" y="116633"/>
            <a:ext cx="5832648" cy="800219"/>
          </a:xfrm>
          <a:prstGeom prst="rect">
            <a:avLst/>
          </a:prstGeom>
          <a:noFill/>
        </p:spPr>
        <p:txBody>
          <a:bodyPr wrap="square" rtlCol="0">
            <a:spAutoFit/>
          </a:bodyPr>
          <a:lstStyle/>
          <a:p>
            <a:r>
              <a:rPr lang="it-IT" sz="2000" b="1" dirty="0">
                <a:solidFill>
                  <a:srgbClr val="FF0000"/>
                </a:solidFill>
                <a:latin typeface="Times New Roman" pitchFamily="18" charset="0"/>
              </a:rPr>
              <a:t> </a:t>
            </a:r>
            <a:r>
              <a:rPr lang="it-IT" sz="2800" b="1" dirty="0">
                <a:latin typeface="Times New Roman" pitchFamily="18" charset="0"/>
              </a:rPr>
              <a:t>CONSUNTIVI SCIENTIFICI 2018</a:t>
            </a:r>
          </a:p>
          <a:p>
            <a:endParaRPr lang="it-IT" dirty="0"/>
          </a:p>
        </p:txBody>
      </p:sp>
      <p:pic>
        <p:nvPicPr>
          <p:cNvPr id="1030" name="Picture 6"/>
          <p:cNvPicPr>
            <a:picLocks noChangeAspect="1" noChangeArrowheads="1"/>
          </p:cNvPicPr>
          <p:nvPr/>
        </p:nvPicPr>
        <p:blipFill>
          <a:blip r:embed="rId17" cstate="print"/>
          <a:srcRect/>
          <a:stretch>
            <a:fillRect/>
          </a:stretch>
        </p:blipFill>
        <p:spPr bwMode="auto">
          <a:xfrm>
            <a:off x="8328249" y="2276873"/>
            <a:ext cx="1929899" cy="674563"/>
          </a:xfrm>
          <a:prstGeom prst="rect">
            <a:avLst/>
          </a:prstGeom>
          <a:noFill/>
          <a:ln w="9525">
            <a:noFill/>
            <a:miter lim="800000"/>
            <a:headEnd/>
            <a:tailEnd/>
          </a:ln>
        </p:spPr>
      </p:pic>
      <p:pic>
        <p:nvPicPr>
          <p:cNvPr id="1031" name="Picture 7"/>
          <p:cNvPicPr>
            <a:picLocks noChangeAspect="1" noChangeArrowheads="1"/>
          </p:cNvPicPr>
          <p:nvPr/>
        </p:nvPicPr>
        <p:blipFill>
          <a:blip r:embed="rId18" cstate="print"/>
          <a:srcRect/>
          <a:stretch>
            <a:fillRect/>
          </a:stretch>
        </p:blipFill>
        <p:spPr bwMode="auto">
          <a:xfrm>
            <a:off x="4461520" y="2035506"/>
            <a:ext cx="1656184" cy="1105462"/>
          </a:xfrm>
          <a:prstGeom prst="rect">
            <a:avLst/>
          </a:prstGeom>
          <a:noFill/>
          <a:ln w="9525">
            <a:noFill/>
            <a:miter lim="800000"/>
            <a:headEnd/>
            <a:tailEnd/>
          </a:ln>
        </p:spPr>
      </p:pic>
      <p:pic>
        <p:nvPicPr>
          <p:cNvPr id="1032" name="Picture 8"/>
          <p:cNvPicPr>
            <a:picLocks noChangeAspect="1" noChangeArrowheads="1"/>
          </p:cNvPicPr>
          <p:nvPr/>
        </p:nvPicPr>
        <p:blipFill>
          <a:blip r:embed="rId19" cstate="print"/>
          <a:srcRect/>
          <a:stretch>
            <a:fillRect/>
          </a:stretch>
        </p:blipFill>
        <p:spPr bwMode="auto">
          <a:xfrm>
            <a:off x="1348045" y="1988841"/>
            <a:ext cx="1559080" cy="1142429"/>
          </a:xfrm>
          <a:prstGeom prst="rect">
            <a:avLst/>
          </a:prstGeom>
          <a:noFill/>
          <a:ln w="9525">
            <a:noFill/>
            <a:miter lim="800000"/>
            <a:headEnd/>
            <a:tailEnd/>
          </a:ln>
        </p:spPr>
      </p:pic>
      <p:graphicFrame>
        <p:nvGraphicFramePr>
          <p:cNvPr id="25" name="Object 4"/>
          <p:cNvGraphicFramePr>
            <a:graphicFrameLocks noChangeAspect="1"/>
          </p:cNvGraphicFramePr>
          <p:nvPr/>
        </p:nvGraphicFramePr>
        <p:xfrm>
          <a:off x="8400256" y="1945656"/>
          <a:ext cx="1008062" cy="403225"/>
        </p:xfrm>
        <a:graphic>
          <a:graphicData uri="http://schemas.openxmlformats.org/presentationml/2006/ole">
            <mc:AlternateContent xmlns:mc="http://schemas.openxmlformats.org/markup-compatibility/2006">
              <mc:Choice xmlns:v="urn:schemas-microsoft-com:vml" Requires="v">
                <p:oleObj spid="_x0000_s16547" name="Equation" r:id="rId20" imgW="571252" imgH="228501" progId="Equation.DSMT4">
                  <p:embed/>
                </p:oleObj>
              </mc:Choice>
              <mc:Fallback>
                <p:oleObj name="Equation" r:id="rId20" imgW="571252" imgH="228501" progId="Equation.DSMT4">
                  <p:embed/>
                  <p:pic>
                    <p:nvPicPr>
                      <p:cNvPr id="25" name="Object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00256" y="1945656"/>
                        <a:ext cx="1008062" cy="403225"/>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9598933" y="4321673"/>
            <a:ext cx="2221057" cy="954107"/>
          </a:xfrm>
          <a:prstGeom prst="rect">
            <a:avLst/>
          </a:prstGeom>
          <a:noFill/>
        </p:spPr>
        <p:txBody>
          <a:bodyPr wrap="none" rtlCol="0">
            <a:spAutoFit/>
          </a:bodyPr>
          <a:lstStyle/>
          <a:p>
            <a:r>
              <a:rPr lang="it-IT" sz="2800" b="1" dirty="0" smtClean="0"/>
              <a:t>PERCENTUALI</a:t>
            </a:r>
          </a:p>
          <a:p>
            <a:r>
              <a:rPr lang="it-IT" sz="2800" b="1" dirty="0"/>
              <a:t>d</a:t>
            </a:r>
            <a:r>
              <a:rPr lang="it-IT" sz="2800" b="1" dirty="0" smtClean="0"/>
              <a:t>el  2018</a:t>
            </a:r>
            <a:endParaRPr lang="en-US" sz="2800" b="1" dirty="0"/>
          </a:p>
        </p:txBody>
      </p:sp>
      <p:sp>
        <p:nvSpPr>
          <p:cNvPr id="3" name="TextBox 2"/>
          <p:cNvSpPr txBox="1"/>
          <p:nvPr/>
        </p:nvSpPr>
        <p:spPr>
          <a:xfrm>
            <a:off x="742732" y="1541802"/>
            <a:ext cx="2459263" cy="400110"/>
          </a:xfrm>
          <a:prstGeom prst="rect">
            <a:avLst/>
          </a:prstGeom>
          <a:noFill/>
        </p:spPr>
        <p:txBody>
          <a:bodyPr wrap="none" rtlCol="0">
            <a:spAutoFit/>
          </a:bodyPr>
          <a:lstStyle/>
          <a:p>
            <a:r>
              <a:rPr lang="it-IT" sz="2000" dirty="0" smtClean="0"/>
              <a:t>Misura ratio m</a:t>
            </a:r>
            <a:r>
              <a:rPr lang="it-IT" sz="2000" baseline="-25000" dirty="0" smtClean="0"/>
              <a:t>antip</a:t>
            </a:r>
            <a:r>
              <a:rPr lang="it-IT" sz="2000" dirty="0" smtClean="0"/>
              <a:t>/m</a:t>
            </a:r>
            <a:r>
              <a:rPr lang="it-IT" sz="2000" baseline="-25000" dirty="0" smtClean="0"/>
              <a:t>e</a:t>
            </a:r>
            <a:endParaRPr lang="en-US" sz="2000" baseline="-25000" dirty="0"/>
          </a:p>
        </p:txBody>
      </p:sp>
      <p:sp>
        <p:nvSpPr>
          <p:cNvPr id="28" name="TextBox 27"/>
          <p:cNvSpPr txBox="1"/>
          <p:nvPr/>
        </p:nvSpPr>
        <p:spPr>
          <a:xfrm>
            <a:off x="3666789" y="1566644"/>
            <a:ext cx="3844443" cy="369332"/>
          </a:xfrm>
          <a:prstGeom prst="rect">
            <a:avLst/>
          </a:prstGeom>
          <a:noFill/>
        </p:spPr>
        <p:txBody>
          <a:bodyPr wrap="square" rtlCol="0">
            <a:spAutoFit/>
          </a:bodyPr>
          <a:lstStyle/>
          <a:p>
            <a:pPr algn="ctr"/>
            <a:r>
              <a:rPr lang="it-IT" dirty="0" smtClean="0"/>
              <a:t>Misura hyperfine split di antiidrogeno</a:t>
            </a:r>
          </a:p>
        </p:txBody>
      </p:sp>
    </p:spTree>
    <p:extLst>
      <p:ext uri="{BB962C8B-B14F-4D97-AF65-F5344CB8AC3E}">
        <p14:creationId xmlns:p14="http://schemas.microsoft.com/office/powerpoint/2010/main" val="1745691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24"/>
          <p:cNvGrpSpPr/>
          <p:nvPr/>
        </p:nvGrpSpPr>
        <p:grpSpPr>
          <a:xfrm>
            <a:off x="1910888" y="849486"/>
            <a:ext cx="2312904" cy="504056"/>
            <a:chOff x="1259632" y="2420888"/>
            <a:chExt cx="3032984" cy="630246"/>
          </a:xfrm>
        </p:grpSpPr>
        <p:pic>
          <p:nvPicPr>
            <p:cNvPr id="7" name="Picture 2"/>
            <p:cNvPicPr>
              <a:picLocks noChangeAspect="1" noChangeArrowheads="1"/>
            </p:cNvPicPr>
            <p:nvPr/>
          </p:nvPicPr>
          <p:blipFill>
            <a:blip r:embed="rId3" cstate="print"/>
            <a:srcRect/>
            <a:stretch>
              <a:fillRect/>
            </a:stretch>
          </p:blipFill>
          <p:spPr bwMode="auto">
            <a:xfrm>
              <a:off x="1259632" y="2420888"/>
              <a:ext cx="497625" cy="530479"/>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2757355" y="2498219"/>
              <a:ext cx="295159" cy="414063"/>
            </a:xfrm>
            <a:prstGeom prst="rect">
              <a:avLst/>
            </a:prstGeom>
            <a:noFill/>
            <a:ln w="9525">
              <a:noFill/>
              <a:miter lim="800000"/>
              <a:headEnd/>
              <a:tailEnd/>
            </a:ln>
            <a:effectLst/>
          </p:spPr>
        </p:pic>
        <p:pic>
          <p:nvPicPr>
            <p:cNvPr id="9" name="Picture 6"/>
            <p:cNvPicPr>
              <a:picLocks noChangeAspect="1" noChangeArrowheads="1"/>
            </p:cNvPicPr>
            <p:nvPr/>
          </p:nvPicPr>
          <p:blipFill>
            <a:blip r:embed="rId5" cstate="print"/>
            <a:srcRect/>
            <a:stretch>
              <a:fillRect/>
            </a:stretch>
          </p:blipFill>
          <p:spPr bwMode="auto">
            <a:xfrm>
              <a:off x="1815991" y="2517552"/>
              <a:ext cx="826891" cy="327065"/>
            </a:xfrm>
            <a:prstGeom prst="rect">
              <a:avLst/>
            </a:prstGeom>
            <a:noFill/>
            <a:ln w="9525">
              <a:noFill/>
              <a:miter lim="800000"/>
              <a:headEnd/>
              <a:tailEnd/>
            </a:ln>
            <a:effectLst/>
          </p:spPr>
        </p:pic>
        <p:pic>
          <p:nvPicPr>
            <p:cNvPr id="10" name="Picture 7"/>
            <p:cNvPicPr>
              <a:picLocks noChangeAspect="1" noChangeArrowheads="1"/>
            </p:cNvPicPr>
            <p:nvPr/>
          </p:nvPicPr>
          <p:blipFill>
            <a:blip r:embed="rId6" cstate="print"/>
            <a:srcRect/>
            <a:stretch>
              <a:fillRect/>
            </a:stretch>
          </p:blipFill>
          <p:spPr bwMode="auto">
            <a:xfrm>
              <a:off x="3755835" y="2459554"/>
              <a:ext cx="536781" cy="528719"/>
            </a:xfrm>
            <a:prstGeom prst="rect">
              <a:avLst/>
            </a:prstGeom>
            <a:noFill/>
            <a:ln w="9525">
              <a:noFill/>
              <a:miter lim="800000"/>
              <a:headEnd/>
              <a:tailEnd/>
            </a:ln>
            <a:effectLst/>
          </p:spPr>
        </p:pic>
        <p:pic>
          <p:nvPicPr>
            <p:cNvPr id="11" name="Picture 8"/>
            <p:cNvPicPr>
              <a:picLocks noChangeAspect="1" noChangeArrowheads="1"/>
            </p:cNvPicPr>
            <p:nvPr/>
          </p:nvPicPr>
          <p:blipFill>
            <a:blip r:embed="rId7" cstate="print"/>
            <a:srcRect/>
            <a:stretch>
              <a:fillRect/>
            </a:stretch>
          </p:blipFill>
          <p:spPr bwMode="auto">
            <a:xfrm>
              <a:off x="3129337" y="2449887"/>
              <a:ext cx="536782" cy="601247"/>
            </a:xfrm>
            <a:prstGeom prst="rect">
              <a:avLst/>
            </a:prstGeom>
            <a:noFill/>
            <a:ln w="9525">
              <a:noFill/>
              <a:miter lim="800000"/>
              <a:headEnd/>
              <a:tailEnd/>
            </a:ln>
            <a:effectLst/>
          </p:spPr>
        </p:pic>
      </p:grpSp>
      <p:grpSp>
        <p:nvGrpSpPr>
          <p:cNvPr id="12" name="Gruppo 25"/>
          <p:cNvGrpSpPr/>
          <p:nvPr/>
        </p:nvGrpSpPr>
        <p:grpSpPr>
          <a:xfrm>
            <a:off x="7752184" y="849488"/>
            <a:ext cx="2808312" cy="576063"/>
            <a:chOff x="4392121" y="2420888"/>
            <a:chExt cx="3243377" cy="602507"/>
          </a:xfrm>
        </p:grpSpPr>
        <p:pic>
          <p:nvPicPr>
            <p:cNvPr id="13" name="Picture 4"/>
            <p:cNvPicPr>
              <a:picLocks noChangeAspect="1" noChangeArrowheads="1"/>
            </p:cNvPicPr>
            <p:nvPr/>
          </p:nvPicPr>
          <p:blipFill>
            <a:blip r:embed="rId8" cstate="print"/>
            <a:srcRect/>
            <a:stretch>
              <a:fillRect/>
            </a:stretch>
          </p:blipFill>
          <p:spPr bwMode="auto">
            <a:xfrm>
              <a:off x="5057778" y="2506292"/>
              <a:ext cx="722772" cy="454901"/>
            </a:xfrm>
            <a:prstGeom prst="rect">
              <a:avLst/>
            </a:prstGeom>
            <a:noFill/>
            <a:ln w="9525">
              <a:noFill/>
              <a:miter lim="800000"/>
              <a:headEnd/>
              <a:tailEnd/>
            </a:ln>
            <a:effectLst/>
          </p:spPr>
        </p:pic>
        <p:pic>
          <p:nvPicPr>
            <p:cNvPr id="14" name="Picture 5"/>
            <p:cNvPicPr>
              <a:picLocks noChangeAspect="1" noChangeArrowheads="1"/>
            </p:cNvPicPr>
            <p:nvPr/>
          </p:nvPicPr>
          <p:blipFill>
            <a:blip r:embed="rId9" cstate="print"/>
            <a:srcRect/>
            <a:stretch>
              <a:fillRect/>
            </a:stretch>
          </p:blipFill>
          <p:spPr bwMode="auto">
            <a:xfrm>
              <a:off x="4392121" y="2440220"/>
              <a:ext cx="556359" cy="536518"/>
            </a:xfrm>
            <a:prstGeom prst="rect">
              <a:avLst/>
            </a:prstGeom>
            <a:noFill/>
            <a:ln w="9525">
              <a:noFill/>
              <a:miter lim="800000"/>
              <a:headEnd/>
              <a:tailEnd/>
            </a:ln>
            <a:effectLst/>
          </p:spPr>
        </p:pic>
        <p:pic>
          <p:nvPicPr>
            <p:cNvPr id="15" name="Picture 9"/>
            <p:cNvPicPr>
              <a:picLocks noChangeAspect="1" noChangeArrowheads="1"/>
            </p:cNvPicPr>
            <p:nvPr/>
          </p:nvPicPr>
          <p:blipFill>
            <a:blip r:embed="rId10" cstate="print"/>
            <a:srcRect/>
            <a:stretch>
              <a:fillRect/>
            </a:stretch>
          </p:blipFill>
          <p:spPr bwMode="auto">
            <a:xfrm>
              <a:off x="5909423" y="2469218"/>
              <a:ext cx="550229" cy="530060"/>
            </a:xfrm>
            <a:prstGeom prst="rect">
              <a:avLst/>
            </a:prstGeom>
            <a:noFill/>
            <a:ln w="9525">
              <a:noFill/>
              <a:miter lim="800000"/>
              <a:headEnd/>
              <a:tailEnd/>
            </a:ln>
            <a:effectLst/>
          </p:spPr>
        </p:pic>
        <p:pic>
          <p:nvPicPr>
            <p:cNvPr id="16" name="Picture 11" descr="http://www.cineglobe.ch/cineglobe/wp-content/uploads/2012/02/Logo-CERN-300x296.jpg"/>
            <p:cNvPicPr>
              <a:picLocks noChangeAspect="1" noChangeArrowheads="1"/>
            </p:cNvPicPr>
            <p:nvPr/>
          </p:nvPicPr>
          <p:blipFill>
            <a:blip r:embed="rId11" cstate="print"/>
            <a:srcRect/>
            <a:stretch>
              <a:fillRect/>
            </a:stretch>
          </p:blipFill>
          <p:spPr bwMode="auto">
            <a:xfrm>
              <a:off x="6535295" y="2480718"/>
              <a:ext cx="556984" cy="542677"/>
            </a:xfrm>
            <a:prstGeom prst="rect">
              <a:avLst/>
            </a:prstGeom>
            <a:noFill/>
          </p:spPr>
        </p:pic>
        <p:pic>
          <p:nvPicPr>
            <p:cNvPr id="17" name="Picture 3"/>
            <p:cNvPicPr>
              <a:picLocks noChangeAspect="1" noChangeArrowheads="1"/>
            </p:cNvPicPr>
            <p:nvPr/>
          </p:nvPicPr>
          <p:blipFill>
            <a:blip r:embed="rId12" cstate="print"/>
            <a:srcRect/>
            <a:stretch>
              <a:fillRect/>
            </a:stretch>
          </p:blipFill>
          <p:spPr bwMode="auto">
            <a:xfrm>
              <a:off x="7236296" y="2420888"/>
              <a:ext cx="399202" cy="576064"/>
            </a:xfrm>
            <a:prstGeom prst="rect">
              <a:avLst/>
            </a:prstGeom>
            <a:noFill/>
            <a:ln w="9525">
              <a:noFill/>
              <a:miter lim="800000"/>
              <a:headEnd/>
              <a:tailEnd/>
            </a:ln>
          </p:spPr>
        </p:pic>
      </p:grpSp>
      <p:sp>
        <p:nvSpPr>
          <p:cNvPr id="18" name="CasellaDiTesto 17"/>
          <p:cNvSpPr txBox="1"/>
          <p:nvPr/>
        </p:nvSpPr>
        <p:spPr>
          <a:xfrm>
            <a:off x="4655841" y="620688"/>
            <a:ext cx="2819233" cy="923330"/>
          </a:xfrm>
          <a:prstGeom prst="rect">
            <a:avLst/>
          </a:prstGeom>
          <a:noFill/>
        </p:spPr>
        <p:txBody>
          <a:bodyPr wrap="none" rtlCol="0">
            <a:spAutoFit/>
          </a:bodyPr>
          <a:lstStyle/>
          <a:p>
            <a:r>
              <a:rPr lang="it-IT" sz="5400" dirty="0"/>
              <a:t>ASACUSA</a:t>
            </a:r>
          </a:p>
        </p:txBody>
      </p:sp>
      <p:sp>
        <p:nvSpPr>
          <p:cNvPr id="23" name="CasellaDiTesto 22"/>
          <p:cNvSpPr txBox="1"/>
          <p:nvPr/>
        </p:nvSpPr>
        <p:spPr>
          <a:xfrm>
            <a:off x="5087888" y="1484784"/>
            <a:ext cx="2664296" cy="369332"/>
          </a:xfrm>
          <a:prstGeom prst="rect">
            <a:avLst/>
          </a:prstGeom>
          <a:noFill/>
        </p:spPr>
        <p:txBody>
          <a:bodyPr wrap="square" rtlCol="0">
            <a:spAutoFit/>
          </a:bodyPr>
          <a:lstStyle/>
          <a:p>
            <a:r>
              <a:rPr lang="it-IT" dirty="0"/>
              <a:t>3 </a:t>
            </a:r>
            <a:r>
              <a:rPr lang="it-IT" dirty="0" err="1"/>
              <a:t>different</a:t>
            </a:r>
            <a:r>
              <a:rPr lang="it-IT" dirty="0"/>
              <a:t> </a:t>
            </a:r>
            <a:r>
              <a:rPr lang="it-IT" dirty="0" err="1"/>
              <a:t>experiments</a:t>
            </a:r>
            <a:r>
              <a:rPr lang="it-IT" dirty="0"/>
              <a:t>:</a:t>
            </a:r>
          </a:p>
        </p:txBody>
      </p:sp>
      <p:graphicFrame>
        <p:nvGraphicFramePr>
          <p:cNvPr id="24" name="Object 2"/>
          <p:cNvGraphicFramePr>
            <a:graphicFrameLocks noChangeAspect="1"/>
          </p:cNvGraphicFramePr>
          <p:nvPr/>
        </p:nvGraphicFramePr>
        <p:xfrm>
          <a:off x="5015880" y="2348880"/>
          <a:ext cx="336550" cy="336550"/>
        </p:xfrm>
        <a:graphic>
          <a:graphicData uri="http://schemas.openxmlformats.org/presentationml/2006/ole">
            <mc:AlternateContent xmlns:mc="http://schemas.openxmlformats.org/markup-compatibility/2006">
              <mc:Choice xmlns:v="urn:schemas-microsoft-com:vml" Requires="v">
                <p:oleObj spid="_x0000_s20602" name="Equazione" r:id="rId13" imgW="190417" imgH="190417" progId="Equation.3">
                  <p:embed/>
                </p:oleObj>
              </mc:Choice>
              <mc:Fallback>
                <p:oleObj name="Equazione" r:id="rId13" imgW="190417" imgH="190417" progId="Equation.3">
                  <p:embed/>
                  <p:pic>
                    <p:nvPicPr>
                      <p:cNvPr id="24"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15880" y="2348880"/>
                        <a:ext cx="336550" cy="33655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8"/>
          <p:cNvGraphicFramePr>
            <a:graphicFrameLocks noChangeAspect="1"/>
          </p:cNvGraphicFramePr>
          <p:nvPr/>
        </p:nvGraphicFramePr>
        <p:xfrm>
          <a:off x="1991544" y="2305696"/>
          <a:ext cx="673100" cy="403225"/>
        </p:xfrm>
        <a:graphic>
          <a:graphicData uri="http://schemas.openxmlformats.org/presentationml/2006/ole">
            <mc:AlternateContent xmlns:mc="http://schemas.openxmlformats.org/markup-compatibility/2006">
              <mc:Choice xmlns:v="urn:schemas-microsoft-com:vml" Requires="v">
                <p:oleObj spid="_x0000_s20603" name="Equazione" r:id="rId15" imgW="381000" imgH="228600" progId="Equation.3">
                  <p:embed/>
                </p:oleObj>
              </mc:Choice>
              <mc:Fallback>
                <p:oleObj name="Equazione" r:id="rId15" imgW="381000" imgH="228600" progId="Equation.3">
                  <p:embed/>
                  <p:pic>
                    <p:nvPicPr>
                      <p:cNvPr id="29"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91544" y="2305696"/>
                        <a:ext cx="673100" cy="403225"/>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CasellaDiTesto 37"/>
          <p:cNvSpPr txBox="1"/>
          <p:nvPr/>
        </p:nvSpPr>
        <p:spPr>
          <a:xfrm>
            <a:off x="3143672" y="116633"/>
            <a:ext cx="5832648" cy="800219"/>
          </a:xfrm>
          <a:prstGeom prst="rect">
            <a:avLst/>
          </a:prstGeom>
          <a:noFill/>
        </p:spPr>
        <p:txBody>
          <a:bodyPr wrap="square" rtlCol="0">
            <a:spAutoFit/>
          </a:bodyPr>
          <a:lstStyle/>
          <a:p>
            <a:r>
              <a:rPr lang="it-IT" sz="2000" b="1" dirty="0">
                <a:solidFill>
                  <a:srgbClr val="FF0000"/>
                </a:solidFill>
                <a:latin typeface="Times New Roman" pitchFamily="18" charset="0"/>
              </a:rPr>
              <a:t> </a:t>
            </a:r>
            <a:r>
              <a:rPr lang="it-IT" sz="2800" b="1" dirty="0">
                <a:latin typeface="Times New Roman" pitchFamily="18" charset="0"/>
              </a:rPr>
              <a:t>CONSUNTIVI SCIENTIFICI 2018</a:t>
            </a:r>
          </a:p>
          <a:p>
            <a:endParaRPr lang="it-IT" dirty="0"/>
          </a:p>
        </p:txBody>
      </p:sp>
      <p:pic>
        <p:nvPicPr>
          <p:cNvPr id="1030" name="Picture 6"/>
          <p:cNvPicPr>
            <a:picLocks noChangeAspect="1" noChangeArrowheads="1"/>
          </p:cNvPicPr>
          <p:nvPr/>
        </p:nvPicPr>
        <p:blipFill>
          <a:blip r:embed="rId17" cstate="print"/>
          <a:srcRect/>
          <a:stretch>
            <a:fillRect/>
          </a:stretch>
        </p:blipFill>
        <p:spPr bwMode="auto">
          <a:xfrm>
            <a:off x="8328249" y="2276873"/>
            <a:ext cx="1929899" cy="674563"/>
          </a:xfrm>
          <a:prstGeom prst="rect">
            <a:avLst/>
          </a:prstGeom>
          <a:noFill/>
          <a:ln w="9525">
            <a:noFill/>
            <a:miter lim="800000"/>
            <a:headEnd/>
            <a:tailEnd/>
          </a:ln>
        </p:spPr>
      </p:pic>
      <p:pic>
        <p:nvPicPr>
          <p:cNvPr id="1031" name="Picture 7"/>
          <p:cNvPicPr>
            <a:picLocks noChangeAspect="1" noChangeArrowheads="1"/>
          </p:cNvPicPr>
          <p:nvPr/>
        </p:nvPicPr>
        <p:blipFill>
          <a:blip r:embed="rId18" cstate="print"/>
          <a:srcRect/>
          <a:stretch>
            <a:fillRect/>
          </a:stretch>
        </p:blipFill>
        <p:spPr bwMode="auto">
          <a:xfrm>
            <a:off x="5375920" y="2035506"/>
            <a:ext cx="1656184" cy="1105462"/>
          </a:xfrm>
          <a:prstGeom prst="rect">
            <a:avLst/>
          </a:prstGeom>
          <a:noFill/>
          <a:ln w="9525">
            <a:noFill/>
            <a:miter lim="800000"/>
            <a:headEnd/>
            <a:tailEnd/>
          </a:ln>
        </p:spPr>
      </p:pic>
      <p:pic>
        <p:nvPicPr>
          <p:cNvPr id="1032" name="Picture 8"/>
          <p:cNvPicPr>
            <a:picLocks noChangeAspect="1" noChangeArrowheads="1"/>
          </p:cNvPicPr>
          <p:nvPr/>
        </p:nvPicPr>
        <p:blipFill>
          <a:blip r:embed="rId19" cstate="print"/>
          <a:srcRect/>
          <a:stretch>
            <a:fillRect/>
          </a:stretch>
        </p:blipFill>
        <p:spPr bwMode="auto">
          <a:xfrm>
            <a:off x="2711624" y="1988841"/>
            <a:ext cx="1559080" cy="1142429"/>
          </a:xfrm>
          <a:prstGeom prst="rect">
            <a:avLst/>
          </a:prstGeom>
          <a:noFill/>
          <a:ln w="9525">
            <a:noFill/>
            <a:miter lim="800000"/>
            <a:headEnd/>
            <a:tailEnd/>
          </a:ln>
        </p:spPr>
      </p:pic>
      <p:graphicFrame>
        <p:nvGraphicFramePr>
          <p:cNvPr id="25" name="Object 4"/>
          <p:cNvGraphicFramePr>
            <a:graphicFrameLocks noChangeAspect="1"/>
          </p:cNvGraphicFramePr>
          <p:nvPr/>
        </p:nvGraphicFramePr>
        <p:xfrm>
          <a:off x="8400256" y="1945656"/>
          <a:ext cx="1008062" cy="403225"/>
        </p:xfrm>
        <a:graphic>
          <a:graphicData uri="http://schemas.openxmlformats.org/presentationml/2006/ole">
            <mc:AlternateContent xmlns:mc="http://schemas.openxmlformats.org/markup-compatibility/2006">
              <mc:Choice xmlns:v="urn:schemas-microsoft-com:vml" Requires="v">
                <p:oleObj spid="_x0000_s20604" name="Equation" r:id="rId20" imgW="571252" imgH="228501" progId="Equation.DSMT4">
                  <p:embed/>
                </p:oleObj>
              </mc:Choice>
              <mc:Fallback>
                <p:oleObj name="Equation" r:id="rId20" imgW="571252" imgH="228501" progId="Equation.DSMT4">
                  <p:embed/>
                  <p:pic>
                    <p:nvPicPr>
                      <p:cNvPr id="25" name="Object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00256" y="1945656"/>
                        <a:ext cx="1008062" cy="403225"/>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3993605" y="4068625"/>
            <a:ext cx="4176033" cy="523220"/>
          </a:xfrm>
          <a:prstGeom prst="rect">
            <a:avLst/>
          </a:prstGeom>
          <a:noFill/>
        </p:spPr>
        <p:txBody>
          <a:bodyPr wrap="square" rtlCol="0">
            <a:spAutoFit/>
          </a:bodyPr>
          <a:lstStyle/>
          <a:p>
            <a:r>
              <a:rPr lang="it-IT" sz="2800" b="1" dirty="0" smtClean="0"/>
              <a:t>FINANZIAMENTI del  2018</a:t>
            </a:r>
            <a:endParaRPr lang="en-US" sz="2800" b="1" dirty="0"/>
          </a:p>
        </p:txBody>
      </p:sp>
      <p:graphicFrame>
        <p:nvGraphicFramePr>
          <p:cNvPr id="27" name="Table 26"/>
          <p:cNvGraphicFramePr>
            <a:graphicFrameLocks noGrp="1"/>
          </p:cNvGraphicFramePr>
          <p:nvPr>
            <p:extLst>
              <p:ext uri="{D42A27DB-BD31-4B8C-83A1-F6EECF244321}">
                <p14:modId xmlns:p14="http://schemas.microsoft.com/office/powerpoint/2010/main" val="23830188"/>
              </p:ext>
            </p:extLst>
          </p:nvPr>
        </p:nvGraphicFramePr>
        <p:xfrm>
          <a:off x="597558" y="5085657"/>
          <a:ext cx="11514494" cy="1331518"/>
        </p:xfrm>
        <a:graphic>
          <a:graphicData uri="http://schemas.openxmlformats.org/drawingml/2006/table">
            <a:tbl>
              <a:tblPr firstRow="1" bandRow="1">
                <a:tableStyleId>{5C22544A-7EE6-4342-B048-85BDC9FD1C3A}</a:tableStyleId>
              </a:tblPr>
              <a:tblGrid>
                <a:gridCol w="1841932">
                  <a:extLst>
                    <a:ext uri="{9D8B030D-6E8A-4147-A177-3AD203B41FA5}">
                      <a16:colId xmlns:a16="http://schemas.microsoft.com/office/drawing/2014/main" val="3314847442"/>
                    </a:ext>
                  </a:extLst>
                </a:gridCol>
                <a:gridCol w="1035231">
                  <a:extLst>
                    <a:ext uri="{9D8B030D-6E8A-4147-A177-3AD203B41FA5}">
                      <a16:colId xmlns:a16="http://schemas.microsoft.com/office/drawing/2014/main" val="4208380257"/>
                    </a:ext>
                  </a:extLst>
                </a:gridCol>
                <a:gridCol w="2389533">
                  <a:extLst>
                    <a:ext uri="{9D8B030D-6E8A-4147-A177-3AD203B41FA5}">
                      <a16:colId xmlns:a16="http://schemas.microsoft.com/office/drawing/2014/main" val="1453329598"/>
                    </a:ext>
                  </a:extLst>
                </a:gridCol>
                <a:gridCol w="2156342">
                  <a:extLst>
                    <a:ext uri="{9D8B030D-6E8A-4147-A177-3AD203B41FA5}">
                      <a16:colId xmlns:a16="http://schemas.microsoft.com/office/drawing/2014/main" val="2120380886"/>
                    </a:ext>
                  </a:extLst>
                </a:gridCol>
                <a:gridCol w="914400">
                  <a:extLst>
                    <a:ext uri="{9D8B030D-6E8A-4147-A177-3AD203B41FA5}">
                      <a16:colId xmlns:a16="http://schemas.microsoft.com/office/drawing/2014/main" val="3348056704"/>
                    </a:ext>
                  </a:extLst>
                </a:gridCol>
                <a:gridCol w="1596934">
                  <a:extLst>
                    <a:ext uri="{9D8B030D-6E8A-4147-A177-3AD203B41FA5}">
                      <a16:colId xmlns:a16="http://schemas.microsoft.com/office/drawing/2014/main" val="3027952515"/>
                    </a:ext>
                  </a:extLst>
                </a:gridCol>
                <a:gridCol w="1580122">
                  <a:extLst>
                    <a:ext uri="{9D8B030D-6E8A-4147-A177-3AD203B41FA5}">
                      <a16:colId xmlns:a16="http://schemas.microsoft.com/office/drawing/2014/main" val="650407999"/>
                    </a:ext>
                  </a:extLst>
                </a:gridCol>
              </a:tblGrid>
              <a:tr h="508558">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Sigla</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b="0" dirty="0" smtClean="0">
                          <a:solidFill>
                            <a:schemeClr val="tx1"/>
                          </a:solidFill>
                          <a:latin typeface="Times New Roman" panose="02020603050405020304" pitchFamily="18" charset="0"/>
                          <a:cs typeface="Times New Roman" panose="02020603050405020304" pitchFamily="18" charset="0"/>
                        </a:rPr>
                        <a:t>FTE</a:t>
                      </a:r>
                      <a:endParaRPr lang="en-US" sz="2400" b="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rgbClr val="FF0066"/>
                          </a:solidFill>
                          <a:latin typeface="Times New Roman" panose="02020603050405020304" pitchFamily="18" charset="0"/>
                          <a:cs typeface="Times New Roman" panose="02020603050405020304" pitchFamily="18" charset="0"/>
                        </a:rPr>
                        <a:t>Assegnazioni</a:t>
                      </a:r>
                      <a:r>
                        <a:rPr lang="it-IT" sz="2400" b="0" baseline="0" dirty="0" smtClean="0">
                          <a:solidFill>
                            <a:srgbClr val="FF0066"/>
                          </a:solidFill>
                          <a:latin typeface="Times New Roman" panose="02020603050405020304" pitchFamily="18" charset="0"/>
                          <a:cs typeface="Times New Roman" panose="02020603050405020304" pitchFamily="18" charset="0"/>
                        </a:rPr>
                        <a:t> totali (kE)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Missioni</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Cons</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Inv</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Altro</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2086456"/>
                  </a:ext>
                </a:extLst>
              </a:tr>
              <a:tr h="508558">
                <a:tc>
                  <a:txBody>
                    <a:bodyPr/>
                    <a:lstStyle/>
                    <a:p>
                      <a:pPr algn="l"/>
                      <a:r>
                        <a:rPr lang="it-IT" sz="2400" dirty="0" smtClean="0">
                          <a:latin typeface="Times New Roman" panose="02020603050405020304" pitchFamily="18" charset="0"/>
                          <a:cs typeface="Times New Roman" panose="02020603050405020304" pitchFamily="18" charset="0"/>
                        </a:rPr>
                        <a:t>ASACUSA</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6.8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aseline="0" dirty="0" smtClean="0">
                          <a:solidFill>
                            <a:srgbClr val="FF0066"/>
                          </a:solidFill>
                          <a:latin typeface="Times New Roman" panose="02020603050405020304" pitchFamily="18" charset="0"/>
                          <a:cs typeface="Times New Roman" panose="02020603050405020304" pitchFamily="18" charset="0"/>
                        </a:rPr>
                        <a:t>41</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30</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2.5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0</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8.5</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0239962"/>
                  </a:ext>
                </a:extLst>
              </a:tr>
            </a:tbl>
          </a:graphicData>
        </a:graphic>
      </p:graphicFrame>
    </p:spTree>
    <p:extLst>
      <p:ext uri="{BB962C8B-B14F-4D97-AF65-F5344CB8AC3E}">
        <p14:creationId xmlns:p14="http://schemas.microsoft.com/office/powerpoint/2010/main" val="426360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935760" y="179310"/>
            <a:ext cx="4032448" cy="461665"/>
          </a:xfrm>
          <a:prstGeom prst="rect">
            <a:avLst/>
          </a:prstGeom>
          <a:noFill/>
        </p:spPr>
        <p:txBody>
          <a:bodyPr wrap="square" rtlCol="0">
            <a:spAutoFit/>
          </a:bodyPr>
          <a:lstStyle/>
          <a:p>
            <a:r>
              <a:rPr lang="it-IT" sz="2400" dirty="0"/>
              <a:t>Pubblicazioni  ASACUSA  2018</a:t>
            </a:r>
          </a:p>
        </p:txBody>
      </p:sp>
      <p:pic>
        <p:nvPicPr>
          <p:cNvPr id="10" name="Picture 9">
            <a:extLst>
              <a:ext uri="{FF2B5EF4-FFF2-40B4-BE49-F238E27FC236}">
                <a16:creationId xmlns:a16="http://schemas.microsoft.com/office/drawing/2014/main" id="{0BE16582-1F00-4FF5-BC2D-FC60A6966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932" y="4711038"/>
            <a:ext cx="8500545" cy="1419174"/>
          </a:xfrm>
          <a:prstGeom prst="rect">
            <a:avLst/>
          </a:prstGeom>
        </p:spPr>
      </p:pic>
      <p:sp>
        <p:nvSpPr>
          <p:cNvPr id="11" name="TextBox 10">
            <a:extLst>
              <a:ext uri="{FF2B5EF4-FFF2-40B4-BE49-F238E27FC236}">
                <a16:creationId xmlns:a16="http://schemas.microsoft.com/office/drawing/2014/main" id="{9F7722E1-FE2A-413C-AA94-AF438110A807}"/>
              </a:ext>
            </a:extLst>
          </p:cNvPr>
          <p:cNvSpPr txBox="1"/>
          <p:nvPr/>
        </p:nvSpPr>
        <p:spPr>
          <a:xfrm>
            <a:off x="5618112" y="1027511"/>
            <a:ext cx="405880" cy="369332"/>
          </a:xfrm>
          <a:prstGeom prst="rect">
            <a:avLst/>
          </a:prstGeom>
          <a:noFill/>
        </p:spPr>
        <p:txBody>
          <a:bodyPr wrap="none" rtlCol="0">
            <a:spAutoFit/>
          </a:bodyPr>
          <a:lstStyle/>
          <a:p>
            <a:r>
              <a:rPr lang="en-US" dirty="0"/>
              <a:t>ISI</a:t>
            </a:r>
          </a:p>
        </p:txBody>
      </p:sp>
      <p:sp>
        <p:nvSpPr>
          <p:cNvPr id="12" name="TextBox 11">
            <a:extLst>
              <a:ext uri="{FF2B5EF4-FFF2-40B4-BE49-F238E27FC236}">
                <a16:creationId xmlns:a16="http://schemas.microsoft.com/office/drawing/2014/main" id="{898239E7-E4CC-408D-9ADF-9297B4A058DF}"/>
              </a:ext>
            </a:extLst>
          </p:cNvPr>
          <p:cNvSpPr txBox="1"/>
          <p:nvPr/>
        </p:nvSpPr>
        <p:spPr>
          <a:xfrm>
            <a:off x="5123809" y="4246886"/>
            <a:ext cx="926857" cy="369332"/>
          </a:xfrm>
          <a:prstGeom prst="rect">
            <a:avLst/>
          </a:prstGeom>
          <a:noFill/>
        </p:spPr>
        <p:txBody>
          <a:bodyPr wrap="none" rtlCol="0">
            <a:spAutoFit/>
          </a:bodyPr>
          <a:lstStyle/>
          <a:p>
            <a:r>
              <a:rPr lang="en-US" dirty="0"/>
              <a:t>NON-ISI</a:t>
            </a:r>
          </a:p>
        </p:txBody>
      </p:sp>
      <p:grpSp>
        <p:nvGrpSpPr>
          <p:cNvPr id="15" name="Group 14">
            <a:extLst>
              <a:ext uri="{FF2B5EF4-FFF2-40B4-BE49-F238E27FC236}">
                <a16:creationId xmlns:a16="http://schemas.microsoft.com/office/drawing/2014/main" id="{199313AE-8B7E-4F7B-B6B8-52FB12464CA8}"/>
              </a:ext>
            </a:extLst>
          </p:cNvPr>
          <p:cNvGrpSpPr/>
          <p:nvPr/>
        </p:nvGrpSpPr>
        <p:grpSpPr>
          <a:xfrm>
            <a:off x="1703513" y="1542265"/>
            <a:ext cx="8697421" cy="2015564"/>
            <a:chOff x="179512" y="1542265"/>
            <a:chExt cx="8697421" cy="2015564"/>
          </a:xfrm>
        </p:grpSpPr>
        <p:pic>
          <p:nvPicPr>
            <p:cNvPr id="7" name="Picture 6">
              <a:extLst>
                <a:ext uri="{FF2B5EF4-FFF2-40B4-BE49-F238E27FC236}">
                  <a16:creationId xmlns:a16="http://schemas.microsoft.com/office/drawing/2014/main" id="{56490359-8172-4946-BC9D-4B1C3F70FE3A}"/>
                </a:ext>
              </a:extLst>
            </p:cNvPr>
            <p:cNvPicPr>
              <a:picLocks noChangeAspect="1"/>
            </p:cNvPicPr>
            <p:nvPr/>
          </p:nvPicPr>
          <p:blipFill rotWithShape="1">
            <a:blip r:embed="rId3">
              <a:extLst>
                <a:ext uri="{28A0092B-C50C-407E-A947-70E740481C1C}">
                  <a14:useLocalDpi xmlns:a14="http://schemas.microsoft.com/office/drawing/2010/main" val="0"/>
                </a:ext>
              </a:extLst>
            </a:blip>
            <a:srcRect r="53605"/>
            <a:stretch/>
          </p:blipFill>
          <p:spPr>
            <a:xfrm>
              <a:off x="179512" y="1542265"/>
              <a:ext cx="5577513" cy="2015564"/>
            </a:xfrm>
            <a:prstGeom prst="rect">
              <a:avLst/>
            </a:prstGeom>
          </p:spPr>
        </p:pic>
        <p:pic>
          <p:nvPicPr>
            <p:cNvPr id="14" name="Picture 13">
              <a:extLst>
                <a:ext uri="{FF2B5EF4-FFF2-40B4-BE49-F238E27FC236}">
                  <a16:creationId xmlns:a16="http://schemas.microsoft.com/office/drawing/2014/main" id="{FA21288A-A20B-46C5-A406-A086B48096C1}"/>
                </a:ext>
              </a:extLst>
            </p:cNvPr>
            <p:cNvPicPr>
              <a:picLocks noChangeAspect="1"/>
            </p:cNvPicPr>
            <p:nvPr/>
          </p:nvPicPr>
          <p:blipFill rotWithShape="1">
            <a:blip r:embed="rId3">
              <a:extLst>
                <a:ext uri="{28A0092B-C50C-407E-A947-70E740481C1C}">
                  <a14:useLocalDpi xmlns:a14="http://schemas.microsoft.com/office/drawing/2010/main" val="0"/>
                </a:ext>
              </a:extLst>
            </a:blip>
            <a:srcRect l="73769"/>
            <a:stretch/>
          </p:blipFill>
          <p:spPr>
            <a:xfrm>
              <a:off x="5723557" y="1542265"/>
              <a:ext cx="3153376" cy="2015564"/>
            </a:xfrm>
            <a:prstGeom prst="rect">
              <a:avLst/>
            </a:prstGeom>
          </p:spPr>
        </p:pic>
      </p:grpSp>
    </p:spTree>
    <p:extLst>
      <p:ext uri="{BB962C8B-B14F-4D97-AF65-F5344CB8AC3E}">
        <p14:creationId xmlns:p14="http://schemas.microsoft.com/office/powerpoint/2010/main" val="4077230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644321" y="2828836"/>
            <a:ext cx="2903359"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smtClean="0">
                <a:latin typeface="Times New Roman" panose="02020603050405020304" pitchFamily="18" charset="0"/>
                <a:cs typeface="Times New Roman" panose="02020603050405020304" pitchFamily="18" charset="0"/>
              </a:rPr>
              <a:t>AEGIS</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244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fallOver"/>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cstate="print"/>
          <a:srcRect l="13871"/>
          <a:stretch>
            <a:fillRect/>
          </a:stretch>
        </p:blipFill>
        <p:spPr bwMode="auto">
          <a:xfrm>
            <a:off x="1631505" y="836713"/>
            <a:ext cx="2326215" cy="1395739"/>
          </a:xfrm>
          <a:prstGeom prst="rect">
            <a:avLst/>
          </a:prstGeom>
          <a:noFill/>
          <a:ln w="9525">
            <a:noFill/>
            <a:miter lim="800000"/>
            <a:headEnd/>
            <a:tailEnd/>
          </a:ln>
          <a:effectLst/>
        </p:spPr>
      </p:pic>
      <p:sp>
        <p:nvSpPr>
          <p:cNvPr id="3" name="Rettangolo 2"/>
          <p:cNvSpPr/>
          <p:nvPr/>
        </p:nvSpPr>
        <p:spPr>
          <a:xfrm>
            <a:off x="1631504" y="188640"/>
            <a:ext cx="8964488" cy="6480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0483" name="Object 3"/>
          <p:cNvGraphicFramePr>
            <a:graphicFrameLocks noChangeAspect="1"/>
          </p:cNvGraphicFramePr>
          <p:nvPr/>
        </p:nvGraphicFramePr>
        <p:xfrm>
          <a:off x="1636714" y="233364"/>
          <a:ext cx="809625" cy="485775"/>
        </p:xfrm>
        <a:graphic>
          <a:graphicData uri="http://schemas.openxmlformats.org/presentationml/2006/ole">
            <mc:AlternateContent xmlns:mc="http://schemas.openxmlformats.org/markup-compatibility/2006">
              <mc:Choice xmlns:v="urn:schemas-microsoft-com:vml" Requires="v">
                <p:oleObj spid="_x0000_s17461" name="Equazione" r:id="rId4" imgW="381000" imgH="228600" progId="Equation.3">
                  <p:embed/>
                </p:oleObj>
              </mc:Choice>
              <mc:Fallback>
                <p:oleObj name="Equazione" r:id="rId4" imgW="381000" imgH="228600" progId="Equation.3">
                  <p:embed/>
                  <p:pic>
                    <p:nvPicPr>
                      <p:cNvPr id="2048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6714" y="233364"/>
                        <a:ext cx="809625" cy="4857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asellaDiTesto 5"/>
          <p:cNvSpPr txBox="1"/>
          <p:nvPr/>
        </p:nvSpPr>
        <p:spPr>
          <a:xfrm>
            <a:off x="2639617" y="188640"/>
            <a:ext cx="1553759" cy="523220"/>
          </a:xfrm>
          <a:prstGeom prst="rect">
            <a:avLst/>
          </a:prstGeom>
          <a:noFill/>
        </p:spPr>
        <p:txBody>
          <a:bodyPr wrap="none" rtlCol="0">
            <a:spAutoFit/>
          </a:bodyPr>
          <a:lstStyle/>
          <a:p>
            <a:r>
              <a:rPr lang="it-IT" sz="2800" dirty="0"/>
              <a:t>ASACUSA</a:t>
            </a:r>
          </a:p>
        </p:txBody>
      </p:sp>
      <p:pic>
        <p:nvPicPr>
          <p:cNvPr id="8" name="Picture 2"/>
          <p:cNvPicPr>
            <a:picLocks noChangeAspect="1" noChangeArrowheads="1"/>
          </p:cNvPicPr>
          <p:nvPr/>
        </p:nvPicPr>
        <p:blipFill>
          <a:blip r:embed="rId6" cstate="print"/>
          <a:srcRect t="3448"/>
          <a:stretch>
            <a:fillRect/>
          </a:stretch>
        </p:blipFill>
        <p:spPr bwMode="auto">
          <a:xfrm>
            <a:off x="4007768" y="620689"/>
            <a:ext cx="2356622" cy="1872201"/>
          </a:xfrm>
          <a:prstGeom prst="rect">
            <a:avLst/>
          </a:prstGeom>
          <a:noFill/>
          <a:ln w="9525">
            <a:noFill/>
            <a:miter lim="800000"/>
            <a:headEnd/>
            <a:tailEnd/>
          </a:ln>
        </p:spPr>
      </p:pic>
      <p:sp>
        <p:nvSpPr>
          <p:cNvPr id="18" name="CasellaDiTesto 17"/>
          <p:cNvSpPr txBox="1"/>
          <p:nvPr/>
        </p:nvSpPr>
        <p:spPr>
          <a:xfrm>
            <a:off x="1775520" y="2447018"/>
            <a:ext cx="4400558" cy="2062103"/>
          </a:xfrm>
          <a:prstGeom prst="rect">
            <a:avLst/>
          </a:prstGeom>
          <a:noFill/>
        </p:spPr>
        <p:txBody>
          <a:bodyPr wrap="square" rtlCol="0">
            <a:spAutoFit/>
          </a:bodyPr>
          <a:lstStyle/>
          <a:p>
            <a:r>
              <a:rPr lang="en-US" sz="1600" dirty="0"/>
              <a:t>In 2018</a:t>
            </a:r>
          </a:p>
          <a:p>
            <a:pPr marL="285750" indent="-285750">
              <a:buFontTx/>
              <a:buChar char="-"/>
            </a:pPr>
            <a:r>
              <a:rPr lang="en-US" sz="1600" dirty="0"/>
              <a:t>Measurement of two-photon laser spectroscopy of </a:t>
            </a:r>
            <a:r>
              <a:rPr lang="en-US" sz="1600" dirty="0">
                <a:solidFill>
                  <a:srgbClr val="000000"/>
                </a:solidFill>
                <a:latin typeface="Helvetica" pitchFamily="34" charset="0"/>
              </a:rPr>
              <a:t>p̅ </a:t>
            </a:r>
            <a:r>
              <a:rPr lang="en-US" sz="1600" dirty="0"/>
              <a:t>He</a:t>
            </a:r>
            <a:r>
              <a:rPr lang="en-US" sz="1600" baseline="30000" dirty="0"/>
              <a:t>+</a:t>
            </a:r>
            <a:r>
              <a:rPr lang="en-US" sz="1600" dirty="0"/>
              <a:t> cooled to T = 1.5 K for the </a:t>
            </a:r>
            <a:r>
              <a:rPr lang="de-DE" sz="1600" dirty="0" err="1">
                <a:cs typeface="Arial" panose="020B0604020202020204" pitchFamily="34" charset="0"/>
              </a:rPr>
              <a:t>transition</a:t>
            </a:r>
            <a:r>
              <a:rPr lang="de-DE" sz="1600" dirty="0">
                <a:cs typeface="Arial" panose="020B0604020202020204" pitchFamily="34" charset="0"/>
              </a:rPr>
              <a:t> (33,32)-&gt;(31,30) </a:t>
            </a:r>
            <a:r>
              <a:rPr lang="de-DE" sz="1600" dirty="0" err="1">
                <a:cs typeface="Arial" panose="020B0604020202020204" pitchFamily="34" charset="0"/>
              </a:rPr>
              <a:t>with</a:t>
            </a:r>
            <a:r>
              <a:rPr lang="de-DE" sz="1600" dirty="0">
                <a:cs typeface="Arial" panose="020B0604020202020204" pitchFamily="34" charset="0"/>
              </a:rPr>
              <a:t> </a:t>
            </a:r>
            <a:r>
              <a:rPr lang="de-DE" sz="1600" dirty="0" err="1">
                <a:cs typeface="Arial" panose="020B0604020202020204" pitchFamily="34" charset="0"/>
              </a:rPr>
              <a:t>higher</a:t>
            </a:r>
            <a:r>
              <a:rPr lang="de-DE" sz="1600" dirty="0">
                <a:cs typeface="Arial" panose="020B0604020202020204" pitchFamily="34" charset="0"/>
              </a:rPr>
              <a:t> </a:t>
            </a:r>
            <a:r>
              <a:rPr lang="de-DE" sz="1600" dirty="0" err="1">
                <a:cs typeface="Arial" panose="020B0604020202020204" pitchFamily="34" charset="0"/>
              </a:rPr>
              <a:t>resolution</a:t>
            </a:r>
            <a:r>
              <a:rPr lang="de-DE" sz="1600" dirty="0">
                <a:cs typeface="Arial" panose="020B0604020202020204" pitchFamily="34" charset="0"/>
              </a:rPr>
              <a:t> + </a:t>
            </a:r>
            <a:r>
              <a:rPr lang="de-DE" sz="1600" dirty="0" err="1">
                <a:cs typeface="Arial" panose="020B0604020202020204" pitchFamily="34" charset="0"/>
              </a:rPr>
              <a:t>precision</a:t>
            </a:r>
            <a:r>
              <a:rPr lang="de-DE" sz="1600" dirty="0">
                <a:cs typeface="Arial" panose="020B0604020202020204" pitchFamily="34" charset="0"/>
              </a:rPr>
              <a:t> </a:t>
            </a:r>
            <a:r>
              <a:rPr lang="de-DE" sz="1600" dirty="0" err="1">
                <a:cs typeface="Arial" panose="020B0604020202020204" pitchFamily="34" charset="0"/>
              </a:rPr>
              <a:t>than</a:t>
            </a:r>
            <a:r>
              <a:rPr lang="de-DE" sz="1600" dirty="0">
                <a:cs typeface="Arial" panose="020B0604020202020204" pitchFamily="34" charset="0"/>
              </a:rPr>
              <a:t> </a:t>
            </a:r>
            <a:r>
              <a:rPr lang="de-DE" sz="1600" dirty="0" err="1">
                <a:cs typeface="Arial" panose="020B0604020202020204" pitchFamily="34" charset="0"/>
              </a:rPr>
              <a:t>before</a:t>
            </a:r>
            <a:r>
              <a:rPr lang="de-DE" sz="1600" dirty="0">
                <a:cs typeface="Arial" panose="020B0604020202020204" pitchFamily="34" charset="0"/>
              </a:rPr>
              <a:t>. </a:t>
            </a:r>
            <a:r>
              <a:rPr lang="de-DE" sz="1600" dirty="0" err="1">
                <a:cs typeface="Arial" panose="020B0604020202020204" pitchFamily="34" charset="0"/>
              </a:rPr>
              <a:t>Went</a:t>
            </a:r>
            <a:r>
              <a:rPr lang="de-DE" sz="1600" dirty="0">
                <a:cs typeface="Arial" panose="020B0604020202020204" pitchFamily="34" charset="0"/>
              </a:rPr>
              <a:t> </a:t>
            </a:r>
            <a:r>
              <a:rPr lang="de-DE" sz="1600" dirty="0" err="1">
                <a:cs typeface="Arial" panose="020B0604020202020204" pitchFamily="34" charset="0"/>
              </a:rPr>
              <a:t>to</a:t>
            </a:r>
            <a:r>
              <a:rPr lang="de-DE" sz="1600" dirty="0">
                <a:cs typeface="Arial" panose="020B0604020202020204" pitchFamily="34" charset="0"/>
              </a:rPr>
              <a:t> </a:t>
            </a:r>
            <a:r>
              <a:rPr lang="de-DE" sz="1600" dirty="0" err="1">
                <a:cs typeface="Arial" panose="020B0604020202020204" pitchFamily="34" charset="0"/>
              </a:rPr>
              <a:t>limit</a:t>
            </a:r>
            <a:r>
              <a:rPr lang="de-DE" sz="1600" dirty="0">
                <a:cs typeface="Arial" panose="020B0604020202020204" pitchFamily="34" charset="0"/>
              </a:rPr>
              <a:t> </a:t>
            </a:r>
            <a:r>
              <a:rPr lang="de-DE" sz="1600" dirty="0" err="1">
                <a:cs typeface="Arial" panose="020B0604020202020204" pitchFamily="34" charset="0"/>
              </a:rPr>
              <a:t>of</a:t>
            </a:r>
            <a:r>
              <a:rPr lang="de-DE" sz="1600" dirty="0">
                <a:cs typeface="Arial" panose="020B0604020202020204" pitchFamily="34" charset="0"/>
              </a:rPr>
              <a:t> RFQD beam.</a:t>
            </a:r>
          </a:p>
          <a:p>
            <a:pPr marL="285750" indent="-285750">
              <a:buFontTx/>
              <a:buChar char="-"/>
            </a:pPr>
            <a:r>
              <a:rPr lang="de-DE" sz="1600" dirty="0" err="1">
                <a:cs typeface="Arial" panose="020B0604020202020204" pitchFamily="34" charset="0"/>
              </a:rPr>
              <a:t>Finished</a:t>
            </a:r>
            <a:r>
              <a:rPr lang="de-DE" sz="1600" dirty="0">
                <a:cs typeface="Arial" panose="020B0604020202020204" pitchFamily="34" charset="0"/>
              </a:rPr>
              <a:t> </a:t>
            </a:r>
            <a:r>
              <a:rPr lang="de-DE" sz="1600" dirty="0" err="1">
                <a:cs typeface="Arial" panose="020B0604020202020204" pitchFamily="34" charset="0"/>
              </a:rPr>
              <a:t>series</a:t>
            </a:r>
            <a:r>
              <a:rPr lang="de-DE" sz="1600" dirty="0">
                <a:cs typeface="Arial" panose="020B0604020202020204" pitchFamily="34" charset="0"/>
              </a:rPr>
              <a:t> </a:t>
            </a:r>
            <a:r>
              <a:rPr lang="de-DE" sz="1600" dirty="0" err="1">
                <a:cs typeface="Arial" panose="020B0604020202020204" pitchFamily="34" charset="0"/>
              </a:rPr>
              <a:t>of</a:t>
            </a:r>
            <a:r>
              <a:rPr lang="de-DE" sz="1600" dirty="0">
                <a:cs typeface="Arial" panose="020B0604020202020204" pitchFamily="34" charset="0"/>
              </a:rPr>
              <a:t> </a:t>
            </a:r>
            <a:r>
              <a:rPr lang="de-DE" sz="1600" dirty="0" err="1">
                <a:cs typeface="Arial" panose="020B0604020202020204" pitchFamily="34" charset="0"/>
              </a:rPr>
              <a:t>experiments</a:t>
            </a:r>
            <a:r>
              <a:rPr lang="de-DE" sz="1600" dirty="0">
                <a:cs typeface="Arial" panose="020B0604020202020204" pitchFamily="34" charset="0"/>
              </a:rPr>
              <a:t> 2015-2018</a:t>
            </a:r>
          </a:p>
          <a:p>
            <a:r>
              <a:rPr lang="en-US" sz="1600" dirty="0"/>
              <a:t> </a:t>
            </a:r>
            <a:endParaRPr lang="it-IT" sz="1600" dirty="0"/>
          </a:p>
        </p:txBody>
      </p:sp>
      <p:sp>
        <p:nvSpPr>
          <p:cNvPr id="19" name="CasellaDiTesto 18"/>
          <p:cNvSpPr txBox="1"/>
          <p:nvPr/>
        </p:nvSpPr>
        <p:spPr>
          <a:xfrm>
            <a:off x="5591944" y="5229201"/>
            <a:ext cx="4716016" cy="584775"/>
          </a:xfrm>
          <a:prstGeom prst="rect">
            <a:avLst/>
          </a:prstGeom>
          <a:noFill/>
        </p:spPr>
        <p:txBody>
          <a:bodyPr wrap="square" rtlCol="0">
            <a:spAutoFit/>
          </a:bodyPr>
          <a:lstStyle/>
          <a:p>
            <a:r>
              <a:rPr lang="en-US" sz="1600" dirty="0"/>
              <a:t>with ELENA (2021</a:t>
            </a:r>
            <a:r>
              <a:rPr lang="en-US" sz="1600" dirty="0">
                <a:sym typeface="Wingdings" pitchFamily="2" charset="2"/>
              </a:rPr>
              <a:t>)</a:t>
            </a:r>
            <a:r>
              <a:rPr lang="en-US" sz="1600" dirty="0"/>
              <a:t> in principle possible to improve precision by factor 100</a:t>
            </a:r>
            <a:endParaRPr lang="it-IT" sz="1600" dirty="0"/>
          </a:p>
        </p:txBody>
      </p:sp>
      <p:sp>
        <p:nvSpPr>
          <p:cNvPr id="12" name="CasellaDiTesto 11"/>
          <p:cNvSpPr txBox="1"/>
          <p:nvPr/>
        </p:nvSpPr>
        <p:spPr>
          <a:xfrm>
            <a:off x="5015880" y="260648"/>
            <a:ext cx="944810" cy="369332"/>
          </a:xfrm>
          <a:prstGeom prst="rect">
            <a:avLst/>
          </a:prstGeom>
          <a:noFill/>
        </p:spPr>
        <p:txBody>
          <a:bodyPr wrap="none" rtlCol="0">
            <a:spAutoFit/>
          </a:bodyPr>
          <a:lstStyle/>
          <a:p>
            <a:r>
              <a:rPr lang="it-IT" dirty="0"/>
              <a:t>CPT test</a:t>
            </a:r>
          </a:p>
        </p:txBody>
      </p:sp>
      <p:pic>
        <p:nvPicPr>
          <p:cNvPr id="13" name="Picture 7">
            <a:extLst>
              <a:ext uri="{FF2B5EF4-FFF2-40B4-BE49-F238E27FC236}">
                <a16:creationId xmlns:a16="http://schemas.microsoft.com/office/drawing/2014/main" id="{6956BD91-2852-EE41-8734-800D62029425}"/>
              </a:ext>
            </a:extLst>
          </p:cNvPr>
          <p:cNvPicPr>
            <a:picLocks noChangeAspect="1"/>
          </p:cNvPicPr>
          <p:nvPr/>
        </p:nvPicPr>
        <p:blipFill>
          <a:blip r:embed="rId7" cstate="print"/>
          <a:stretch>
            <a:fillRect/>
          </a:stretch>
        </p:blipFill>
        <p:spPr>
          <a:xfrm>
            <a:off x="6312025" y="764704"/>
            <a:ext cx="4259801" cy="4248472"/>
          </a:xfrm>
          <a:prstGeom prst="rect">
            <a:avLst/>
          </a:prstGeom>
        </p:spPr>
      </p:pic>
      <p:grpSp>
        <p:nvGrpSpPr>
          <p:cNvPr id="2" name="Gruppo 13"/>
          <p:cNvGrpSpPr/>
          <p:nvPr/>
        </p:nvGrpSpPr>
        <p:grpSpPr>
          <a:xfrm>
            <a:off x="2279577" y="4365104"/>
            <a:ext cx="2308723" cy="2089690"/>
            <a:chOff x="6655765" y="692696"/>
            <a:chExt cx="2308723" cy="2089690"/>
          </a:xfrm>
        </p:grpSpPr>
        <p:pic>
          <p:nvPicPr>
            <p:cNvPr id="15" name="Picture 6">
              <a:extLst>
                <a:ext uri="{FF2B5EF4-FFF2-40B4-BE49-F238E27FC236}">
                  <a16:creationId xmlns:a16="http://schemas.microsoft.com/office/drawing/2014/main" id="{AEB867F0-9706-0148-BF28-BA30385C249D}"/>
                </a:ext>
              </a:extLst>
            </p:cNvPr>
            <p:cNvPicPr>
              <a:picLocks noChangeAspect="1"/>
            </p:cNvPicPr>
            <p:nvPr/>
          </p:nvPicPr>
          <p:blipFill>
            <a:blip r:embed="rId8" cstate="print"/>
            <a:stretch>
              <a:fillRect/>
            </a:stretch>
          </p:blipFill>
          <p:spPr>
            <a:xfrm>
              <a:off x="6655765" y="692696"/>
              <a:ext cx="2308723" cy="2089690"/>
            </a:xfrm>
            <a:prstGeom prst="rect">
              <a:avLst/>
            </a:prstGeom>
          </p:spPr>
        </p:pic>
        <p:sp>
          <p:nvSpPr>
            <p:cNvPr id="16" name="Striped Right Arrow 16">
              <a:extLst>
                <a:ext uri="{FF2B5EF4-FFF2-40B4-BE49-F238E27FC236}">
                  <a16:creationId xmlns:a16="http://schemas.microsoft.com/office/drawing/2014/main" id="{F72456B6-2426-A740-9D9C-1F2047CAD5D8}"/>
                </a:ext>
              </a:extLst>
            </p:cNvPr>
            <p:cNvSpPr/>
            <p:nvPr/>
          </p:nvSpPr>
          <p:spPr>
            <a:xfrm flipH="1">
              <a:off x="7951909" y="1988840"/>
              <a:ext cx="467545" cy="288032"/>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1</a:t>
              </a:r>
            </a:p>
          </p:txBody>
        </p:sp>
        <p:sp>
          <p:nvSpPr>
            <p:cNvPr id="17" name="Striped Right Arrow 15">
              <a:extLst>
                <a:ext uri="{FF2B5EF4-FFF2-40B4-BE49-F238E27FC236}">
                  <a16:creationId xmlns:a16="http://schemas.microsoft.com/office/drawing/2014/main" id="{7DC99520-DB08-D14E-95CF-7F48B4361161}"/>
                </a:ext>
              </a:extLst>
            </p:cNvPr>
            <p:cNvSpPr/>
            <p:nvPr/>
          </p:nvSpPr>
          <p:spPr>
            <a:xfrm>
              <a:off x="7117881" y="1537534"/>
              <a:ext cx="515927" cy="313040"/>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a:t>
              </a:r>
            </a:p>
          </p:txBody>
        </p:sp>
      </p:grpSp>
    </p:spTree>
    <p:extLst>
      <p:ext uri="{BB962C8B-B14F-4D97-AF65-F5344CB8AC3E}">
        <p14:creationId xmlns:p14="http://schemas.microsoft.com/office/powerpoint/2010/main" val="1757171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24"/>
          <p:cNvGrpSpPr/>
          <p:nvPr/>
        </p:nvGrpSpPr>
        <p:grpSpPr>
          <a:xfrm>
            <a:off x="1910888" y="260648"/>
            <a:ext cx="2312904" cy="504056"/>
            <a:chOff x="1259632" y="2420888"/>
            <a:chExt cx="3032984" cy="630246"/>
          </a:xfrm>
        </p:grpSpPr>
        <p:pic>
          <p:nvPicPr>
            <p:cNvPr id="5" name="Picture 2"/>
            <p:cNvPicPr>
              <a:picLocks noChangeAspect="1" noChangeArrowheads="1"/>
            </p:cNvPicPr>
            <p:nvPr/>
          </p:nvPicPr>
          <p:blipFill>
            <a:blip r:embed="rId3" cstate="print"/>
            <a:srcRect/>
            <a:stretch>
              <a:fillRect/>
            </a:stretch>
          </p:blipFill>
          <p:spPr bwMode="auto">
            <a:xfrm>
              <a:off x="1259632" y="2420888"/>
              <a:ext cx="497625" cy="530479"/>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2757355" y="2498219"/>
              <a:ext cx="295159" cy="414063"/>
            </a:xfrm>
            <a:prstGeom prst="rect">
              <a:avLst/>
            </a:prstGeom>
            <a:noFill/>
            <a:ln w="9525">
              <a:noFill/>
              <a:miter lim="800000"/>
              <a:headEnd/>
              <a:tailEnd/>
            </a:ln>
            <a:effectLst/>
          </p:spPr>
        </p:pic>
        <p:pic>
          <p:nvPicPr>
            <p:cNvPr id="7" name="Picture 6"/>
            <p:cNvPicPr>
              <a:picLocks noChangeAspect="1" noChangeArrowheads="1"/>
            </p:cNvPicPr>
            <p:nvPr/>
          </p:nvPicPr>
          <p:blipFill>
            <a:blip r:embed="rId5" cstate="print"/>
            <a:srcRect/>
            <a:stretch>
              <a:fillRect/>
            </a:stretch>
          </p:blipFill>
          <p:spPr bwMode="auto">
            <a:xfrm>
              <a:off x="1815991" y="2517552"/>
              <a:ext cx="826891" cy="327065"/>
            </a:xfrm>
            <a:prstGeom prst="rect">
              <a:avLst/>
            </a:prstGeom>
            <a:noFill/>
            <a:ln w="9525">
              <a:noFill/>
              <a:miter lim="800000"/>
              <a:headEnd/>
              <a:tailEnd/>
            </a:ln>
            <a:effectLst/>
          </p:spPr>
        </p:pic>
        <p:pic>
          <p:nvPicPr>
            <p:cNvPr id="8" name="Picture 7"/>
            <p:cNvPicPr>
              <a:picLocks noChangeAspect="1" noChangeArrowheads="1"/>
            </p:cNvPicPr>
            <p:nvPr/>
          </p:nvPicPr>
          <p:blipFill>
            <a:blip r:embed="rId6" cstate="print"/>
            <a:srcRect/>
            <a:stretch>
              <a:fillRect/>
            </a:stretch>
          </p:blipFill>
          <p:spPr bwMode="auto">
            <a:xfrm>
              <a:off x="3755835" y="2459554"/>
              <a:ext cx="536781" cy="528719"/>
            </a:xfrm>
            <a:prstGeom prst="rect">
              <a:avLst/>
            </a:prstGeom>
            <a:noFill/>
            <a:ln w="9525">
              <a:noFill/>
              <a:miter lim="800000"/>
              <a:headEnd/>
              <a:tailEnd/>
            </a:ln>
            <a:effectLst/>
          </p:spPr>
        </p:pic>
        <p:pic>
          <p:nvPicPr>
            <p:cNvPr id="9" name="Picture 8"/>
            <p:cNvPicPr>
              <a:picLocks noChangeAspect="1" noChangeArrowheads="1"/>
            </p:cNvPicPr>
            <p:nvPr/>
          </p:nvPicPr>
          <p:blipFill>
            <a:blip r:embed="rId7" cstate="print"/>
            <a:srcRect/>
            <a:stretch>
              <a:fillRect/>
            </a:stretch>
          </p:blipFill>
          <p:spPr bwMode="auto">
            <a:xfrm>
              <a:off x="3129337" y="2449887"/>
              <a:ext cx="536782" cy="601247"/>
            </a:xfrm>
            <a:prstGeom prst="rect">
              <a:avLst/>
            </a:prstGeom>
            <a:noFill/>
            <a:ln w="9525">
              <a:noFill/>
              <a:miter lim="800000"/>
              <a:headEnd/>
              <a:tailEnd/>
            </a:ln>
            <a:effectLst/>
          </p:spPr>
        </p:pic>
      </p:grpSp>
      <p:grpSp>
        <p:nvGrpSpPr>
          <p:cNvPr id="3" name="Gruppo 25"/>
          <p:cNvGrpSpPr/>
          <p:nvPr/>
        </p:nvGrpSpPr>
        <p:grpSpPr>
          <a:xfrm>
            <a:off x="7752184" y="260650"/>
            <a:ext cx="2808312" cy="576063"/>
            <a:chOff x="4392121" y="2420888"/>
            <a:chExt cx="3243377" cy="602507"/>
          </a:xfrm>
        </p:grpSpPr>
        <p:pic>
          <p:nvPicPr>
            <p:cNvPr id="11" name="Picture 4"/>
            <p:cNvPicPr>
              <a:picLocks noChangeAspect="1" noChangeArrowheads="1"/>
            </p:cNvPicPr>
            <p:nvPr/>
          </p:nvPicPr>
          <p:blipFill>
            <a:blip r:embed="rId8" cstate="print"/>
            <a:srcRect/>
            <a:stretch>
              <a:fillRect/>
            </a:stretch>
          </p:blipFill>
          <p:spPr bwMode="auto">
            <a:xfrm>
              <a:off x="5057778" y="2506292"/>
              <a:ext cx="722772" cy="454901"/>
            </a:xfrm>
            <a:prstGeom prst="rect">
              <a:avLst/>
            </a:prstGeom>
            <a:noFill/>
            <a:ln w="9525">
              <a:noFill/>
              <a:miter lim="800000"/>
              <a:headEnd/>
              <a:tailEnd/>
            </a:ln>
            <a:effectLst/>
          </p:spPr>
        </p:pic>
        <p:pic>
          <p:nvPicPr>
            <p:cNvPr id="12" name="Picture 5"/>
            <p:cNvPicPr>
              <a:picLocks noChangeAspect="1" noChangeArrowheads="1"/>
            </p:cNvPicPr>
            <p:nvPr/>
          </p:nvPicPr>
          <p:blipFill>
            <a:blip r:embed="rId9" cstate="print"/>
            <a:srcRect/>
            <a:stretch>
              <a:fillRect/>
            </a:stretch>
          </p:blipFill>
          <p:spPr bwMode="auto">
            <a:xfrm>
              <a:off x="4392121" y="2440220"/>
              <a:ext cx="556359" cy="536518"/>
            </a:xfrm>
            <a:prstGeom prst="rect">
              <a:avLst/>
            </a:prstGeom>
            <a:noFill/>
            <a:ln w="9525">
              <a:noFill/>
              <a:miter lim="800000"/>
              <a:headEnd/>
              <a:tailEnd/>
            </a:ln>
            <a:effectLst/>
          </p:spPr>
        </p:pic>
        <p:pic>
          <p:nvPicPr>
            <p:cNvPr id="13" name="Picture 9"/>
            <p:cNvPicPr>
              <a:picLocks noChangeAspect="1" noChangeArrowheads="1"/>
            </p:cNvPicPr>
            <p:nvPr/>
          </p:nvPicPr>
          <p:blipFill>
            <a:blip r:embed="rId10" cstate="print"/>
            <a:srcRect/>
            <a:stretch>
              <a:fillRect/>
            </a:stretch>
          </p:blipFill>
          <p:spPr bwMode="auto">
            <a:xfrm>
              <a:off x="5909423" y="2469218"/>
              <a:ext cx="550229" cy="530060"/>
            </a:xfrm>
            <a:prstGeom prst="rect">
              <a:avLst/>
            </a:prstGeom>
            <a:noFill/>
            <a:ln w="9525">
              <a:noFill/>
              <a:miter lim="800000"/>
              <a:headEnd/>
              <a:tailEnd/>
            </a:ln>
            <a:effectLst/>
          </p:spPr>
        </p:pic>
        <p:pic>
          <p:nvPicPr>
            <p:cNvPr id="14" name="Picture 11" descr="http://www.cineglobe.ch/cineglobe/wp-content/uploads/2012/02/Logo-CERN-300x296.jpg"/>
            <p:cNvPicPr>
              <a:picLocks noChangeAspect="1" noChangeArrowheads="1"/>
            </p:cNvPicPr>
            <p:nvPr/>
          </p:nvPicPr>
          <p:blipFill>
            <a:blip r:embed="rId11" cstate="print"/>
            <a:srcRect/>
            <a:stretch>
              <a:fillRect/>
            </a:stretch>
          </p:blipFill>
          <p:spPr bwMode="auto">
            <a:xfrm>
              <a:off x="6535295" y="2480718"/>
              <a:ext cx="556984" cy="542677"/>
            </a:xfrm>
            <a:prstGeom prst="rect">
              <a:avLst/>
            </a:prstGeom>
            <a:noFill/>
          </p:spPr>
        </p:pic>
        <p:pic>
          <p:nvPicPr>
            <p:cNvPr id="15" name="Picture 3"/>
            <p:cNvPicPr>
              <a:picLocks noChangeAspect="1" noChangeArrowheads="1"/>
            </p:cNvPicPr>
            <p:nvPr/>
          </p:nvPicPr>
          <p:blipFill>
            <a:blip r:embed="rId12" cstate="print"/>
            <a:srcRect/>
            <a:stretch>
              <a:fillRect/>
            </a:stretch>
          </p:blipFill>
          <p:spPr bwMode="auto">
            <a:xfrm>
              <a:off x="7236296" y="2420888"/>
              <a:ext cx="399202" cy="576064"/>
            </a:xfrm>
            <a:prstGeom prst="rect">
              <a:avLst/>
            </a:prstGeom>
            <a:noFill/>
            <a:ln w="9525">
              <a:noFill/>
              <a:miter lim="800000"/>
              <a:headEnd/>
              <a:tailEnd/>
            </a:ln>
          </p:spPr>
        </p:pic>
      </p:grpSp>
      <p:sp>
        <p:nvSpPr>
          <p:cNvPr id="16" name="CasellaDiTesto 15"/>
          <p:cNvSpPr txBox="1"/>
          <p:nvPr/>
        </p:nvSpPr>
        <p:spPr>
          <a:xfrm>
            <a:off x="4655841" y="44624"/>
            <a:ext cx="2819233" cy="923330"/>
          </a:xfrm>
          <a:prstGeom prst="rect">
            <a:avLst/>
          </a:prstGeom>
          <a:noFill/>
        </p:spPr>
        <p:txBody>
          <a:bodyPr wrap="none" rtlCol="0">
            <a:spAutoFit/>
          </a:bodyPr>
          <a:lstStyle/>
          <a:p>
            <a:r>
              <a:rPr lang="it-IT" sz="5400" dirty="0"/>
              <a:t>ASACUSA</a:t>
            </a:r>
          </a:p>
        </p:txBody>
      </p:sp>
      <p:sp>
        <p:nvSpPr>
          <p:cNvPr id="19" name="Rettangolo 18"/>
          <p:cNvSpPr/>
          <p:nvPr/>
        </p:nvSpPr>
        <p:spPr>
          <a:xfrm>
            <a:off x="1621230" y="913216"/>
            <a:ext cx="8964488" cy="58281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CasellaDiTesto 22"/>
          <p:cNvSpPr txBox="1"/>
          <p:nvPr/>
        </p:nvSpPr>
        <p:spPr>
          <a:xfrm>
            <a:off x="7862429" y="4572418"/>
            <a:ext cx="2761203" cy="584775"/>
          </a:xfrm>
          <a:prstGeom prst="rect">
            <a:avLst/>
          </a:prstGeom>
          <a:noFill/>
        </p:spPr>
        <p:txBody>
          <a:bodyPr wrap="square" rtlCol="0">
            <a:spAutoFit/>
          </a:bodyPr>
          <a:lstStyle/>
          <a:p>
            <a:r>
              <a:rPr lang="it-IT" sz="1600" dirty="0" err="1">
                <a:latin typeface="HelveticaNeue-Medium"/>
              </a:rPr>
              <a:t>Two</a:t>
            </a:r>
            <a:r>
              <a:rPr lang="it-IT" sz="1600" dirty="0">
                <a:latin typeface="HelveticaNeue-Medium"/>
              </a:rPr>
              <a:t> </a:t>
            </a:r>
            <a:r>
              <a:rPr lang="it-IT" sz="1600" dirty="0" err="1">
                <a:latin typeface="HelveticaNeue-Medium"/>
              </a:rPr>
              <a:t>accessible</a:t>
            </a:r>
            <a:r>
              <a:rPr lang="it-IT" sz="1600" dirty="0">
                <a:latin typeface="HelveticaNeue-Medium"/>
              </a:rPr>
              <a:t> </a:t>
            </a:r>
            <a:r>
              <a:rPr lang="it-IT" sz="1600" dirty="0" err="1">
                <a:latin typeface="HelveticaNeue-Medium"/>
              </a:rPr>
              <a:t>transitions</a:t>
            </a:r>
            <a:r>
              <a:rPr lang="it-IT" sz="1600" dirty="0">
                <a:latin typeface="HelveticaNeue-Medium"/>
              </a:rPr>
              <a:t>:</a:t>
            </a:r>
          </a:p>
          <a:p>
            <a:r>
              <a:rPr lang="it-IT" sz="1600" dirty="0">
                <a:latin typeface="HelveticaNeue-Medium"/>
              </a:rPr>
              <a:t>   </a:t>
            </a:r>
            <a:r>
              <a:rPr lang="it-IT" sz="1600" dirty="0">
                <a:latin typeface="Symbol" pitchFamily="18" charset="2"/>
              </a:rPr>
              <a:t>s</a:t>
            </a:r>
            <a:r>
              <a:rPr lang="it-IT" sz="1600" baseline="-25000" dirty="0">
                <a:latin typeface="HelveticaNeue-Medium"/>
              </a:rPr>
              <a:t>1</a:t>
            </a:r>
            <a:r>
              <a:rPr lang="it-IT" sz="1600" dirty="0">
                <a:latin typeface="HelveticaNeue-Medium"/>
              </a:rPr>
              <a:t> &amp; </a:t>
            </a:r>
            <a:r>
              <a:rPr lang="it-IT" sz="1600" dirty="0">
                <a:latin typeface="Symbol" pitchFamily="18" charset="2"/>
              </a:rPr>
              <a:t>p</a:t>
            </a:r>
            <a:r>
              <a:rPr lang="it-IT" sz="1600" baseline="-25000" dirty="0">
                <a:latin typeface="HelveticaNeue-Medium"/>
              </a:rPr>
              <a:t>1</a:t>
            </a:r>
          </a:p>
        </p:txBody>
      </p:sp>
      <p:graphicFrame>
        <p:nvGraphicFramePr>
          <p:cNvPr id="19461" name="Object 5"/>
          <p:cNvGraphicFramePr>
            <a:graphicFrameLocks noChangeAspect="1"/>
          </p:cNvGraphicFramePr>
          <p:nvPr>
            <p:extLst/>
          </p:nvPr>
        </p:nvGraphicFramePr>
        <p:xfrm>
          <a:off x="1703512" y="980728"/>
          <a:ext cx="432048" cy="432048"/>
        </p:xfrm>
        <a:graphic>
          <a:graphicData uri="http://schemas.openxmlformats.org/presentationml/2006/ole">
            <mc:AlternateContent xmlns:mc="http://schemas.openxmlformats.org/markup-compatibility/2006">
              <mc:Choice xmlns:v="urn:schemas-microsoft-com:vml" Requires="v">
                <p:oleObj spid="_x0000_s18485" name="Equazione" r:id="rId13" imgW="190417" imgH="190417" progId="Equation.3">
                  <p:embed/>
                </p:oleObj>
              </mc:Choice>
              <mc:Fallback>
                <p:oleObj name="Equazione" r:id="rId13" imgW="190417" imgH="190417" progId="Equation.3">
                  <p:embed/>
                  <p:pic>
                    <p:nvPicPr>
                      <p:cNvPr id="19461"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03512" y="980728"/>
                        <a:ext cx="432048" cy="43204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CasellaDiTesto 29"/>
          <p:cNvSpPr txBox="1"/>
          <p:nvPr/>
        </p:nvSpPr>
        <p:spPr>
          <a:xfrm>
            <a:off x="6939087" y="1024066"/>
            <a:ext cx="944810" cy="369332"/>
          </a:xfrm>
          <a:prstGeom prst="rect">
            <a:avLst/>
          </a:prstGeom>
          <a:noFill/>
        </p:spPr>
        <p:txBody>
          <a:bodyPr wrap="none" rtlCol="0">
            <a:spAutoFit/>
          </a:bodyPr>
          <a:lstStyle/>
          <a:p>
            <a:r>
              <a:rPr lang="it-IT" dirty="0"/>
              <a:t>CPT test</a:t>
            </a:r>
          </a:p>
        </p:txBody>
      </p:sp>
      <p:sp>
        <p:nvSpPr>
          <p:cNvPr id="31" name="Titel 1">
            <a:extLst>
              <a:ext uri="{FF2B5EF4-FFF2-40B4-BE49-F238E27FC236}">
                <a16:creationId xmlns:a16="http://schemas.microsoft.com/office/drawing/2014/main" id="{7393A1D1-EC29-4BCF-B053-A6110E0AEA67}"/>
              </a:ext>
            </a:extLst>
          </p:cNvPr>
          <p:cNvSpPr txBox="1">
            <a:spLocks/>
          </p:cNvSpPr>
          <p:nvPr/>
        </p:nvSpPr>
        <p:spPr>
          <a:xfrm>
            <a:off x="2844790" y="1083208"/>
            <a:ext cx="4104007" cy="5455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2800" b="1" dirty="0"/>
              <a:t>In-beam HFS </a:t>
            </a:r>
            <a:r>
              <a:rPr lang="de-AT" sz="2800" b="1" dirty="0" err="1"/>
              <a:t>spectroscopy</a:t>
            </a:r>
            <a:endParaRPr lang="de-AT" sz="2800" b="1" dirty="0"/>
          </a:p>
        </p:txBody>
      </p:sp>
      <p:pic>
        <p:nvPicPr>
          <p:cNvPr id="33" name="Inhaltsplatzhalter 7">
            <a:extLst>
              <a:ext uri="{FF2B5EF4-FFF2-40B4-BE49-F238E27FC236}">
                <a16:creationId xmlns:a16="http://schemas.microsoft.com/office/drawing/2014/main" id="{4F3B01D2-845F-4D74-AEE5-86B0EEFCBE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47476" y="1030931"/>
            <a:ext cx="2042668" cy="906465"/>
          </a:xfrm>
          <a:prstGeom prst="rect">
            <a:avLst/>
          </a:prstGeom>
        </p:spPr>
      </p:pic>
      <p:grpSp>
        <p:nvGrpSpPr>
          <p:cNvPr id="28" name="Gruppieren 9">
            <a:extLst>
              <a:ext uri="{FF2B5EF4-FFF2-40B4-BE49-F238E27FC236}">
                <a16:creationId xmlns:a16="http://schemas.microsoft.com/office/drawing/2014/main" id="{27EEE7AA-7D9F-4F26-8C3E-30FAB807393B}"/>
              </a:ext>
            </a:extLst>
          </p:cNvPr>
          <p:cNvGrpSpPr/>
          <p:nvPr/>
        </p:nvGrpSpPr>
        <p:grpSpPr>
          <a:xfrm>
            <a:off x="6384482" y="1916832"/>
            <a:ext cx="4104007" cy="2679660"/>
            <a:chOff x="7098521" y="1172995"/>
            <a:chExt cx="4872419" cy="4254979"/>
          </a:xfrm>
        </p:grpSpPr>
        <p:pic>
          <p:nvPicPr>
            <p:cNvPr id="29" name="BreitRabi_trans_Hbar-newcol.pdf">
              <a:extLst>
                <a:ext uri="{FF2B5EF4-FFF2-40B4-BE49-F238E27FC236}">
                  <a16:creationId xmlns:a16="http://schemas.microsoft.com/office/drawing/2014/main" id="{4CCECBB9-E3C4-479D-AF94-2FF5A0B0D61E}"/>
                </a:ext>
              </a:extLst>
            </p:cNvPr>
            <p:cNvPicPr>
              <a:picLocks noChangeAspect="1"/>
            </p:cNvPicPr>
            <p:nvPr/>
          </p:nvPicPr>
          <p:blipFill rotWithShape="1">
            <a:blip r:embed="rId16" cstate="print">
              <a:extLst/>
            </a:blip>
            <a:srcRect r="5735"/>
            <a:stretch/>
          </p:blipFill>
          <p:spPr>
            <a:xfrm>
              <a:off x="7098521" y="1172995"/>
              <a:ext cx="4872419" cy="4254979"/>
            </a:xfrm>
            <a:prstGeom prst="rect">
              <a:avLst/>
            </a:prstGeom>
            <a:ln w="12700">
              <a:miter lim="400000"/>
            </a:ln>
          </p:spPr>
        </p:pic>
        <p:sp>
          <p:nvSpPr>
            <p:cNvPr id="32" name="Shape 427">
              <a:extLst>
                <a:ext uri="{FF2B5EF4-FFF2-40B4-BE49-F238E27FC236}">
                  <a16:creationId xmlns:a16="http://schemas.microsoft.com/office/drawing/2014/main" id="{5EFD5445-73D0-470E-9019-9ECC4DB34BB8}"/>
                </a:ext>
              </a:extLst>
            </p:cNvPr>
            <p:cNvSpPr/>
            <p:nvPr/>
          </p:nvSpPr>
          <p:spPr>
            <a:xfrm>
              <a:off x="9054706" y="2695483"/>
              <a:ext cx="1" cy="1422400"/>
            </a:xfrm>
            <a:prstGeom prst="line">
              <a:avLst/>
            </a:prstGeom>
            <a:ln w="63500">
              <a:solidFill>
                <a:schemeClr val="accent5"/>
              </a:solidFill>
              <a:miter lim="400000"/>
              <a:tailEnd type="triangle"/>
            </a:ln>
          </p:spPr>
          <p:txBody>
            <a:bodyPr lIns="0" tIns="0" rIns="0" bIns="0"/>
            <a:lstStyle/>
            <a:p>
              <a:pPr defTabSz="1295400">
                <a:buClr>
                  <a:srgbClr val="000000"/>
                </a:buClr>
                <a:defRPr sz="2400">
                  <a:uFill>
                    <a:solidFill>
                      <a:srgbClr val="000000"/>
                    </a:solidFill>
                  </a:uFill>
                  <a:latin typeface="Calibri"/>
                  <a:ea typeface="Calibri"/>
                  <a:cs typeface="Calibri"/>
                  <a:sym typeface="Calibri"/>
                </a:defRPr>
              </a:pPr>
              <a:endParaRPr sz="2400"/>
            </a:p>
          </p:txBody>
        </p:sp>
        <p:sp>
          <p:nvSpPr>
            <p:cNvPr id="34" name="Shape 428">
              <a:extLst>
                <a:ext uri="{FF2B5EF4-FFF2-40B4-BE49-F238E27FC236}">
                  <a16:creationId xmlns:a16="http://schemas.microsoft.com/office/drawing/2014/main" id="{3FCF9727-C191-4AFA-A353-A4F30CB1B798}"/>
                </a:ext>
              </a:extLst>
            </p:cNvPr>
            <p:cNvSpPr/>
            <p:nvPr/>
          </p:nvSpPr>
          <p:spPr>
            <a:xfrm>
              <a:off x="8661006" y="2533886"/>
              <a:ext cx="1" cy="1533198"/>
            </a:xfrm>
            <a:prstGeom prst="line">
              <a:avLst/>
            </a:prstGeom>
            <a:ln w="63500">
              <a:solidFill>
                <a:schemeClr val="accent1">
                  <a:hueOff val="47394"/>
                  <a:satOff val="-25753"/>
                  <a:lumOff val="-7544"/>
                </a:schemeClr>
              </a:solidFill>
              <a:miter lim="400000"/>
              <a:tailEnd type="triangle"/>
            </a:ln>
          </p:spPr>
          <p:txBody>
            <a:bodyPr lIns="0" tIns="0" rIns="0" bIns="0"/>
            <a:lstStyle/>
            <a:p>
              <a:pPr defTabSz="1295400">
                <a:buClr>
                  <a:srgbClr val="000000"/>
                </a:buClr>
                <a:defRPr sz="2400">
                  <a:uFill>
                    <a:solidFill>
                      <a:srgbClr val="000000"/>
                    </a:solidFill>
                  </a:uFill>
                  <a:latin typeface="Calibri"/>
                  <a:ea typeface="Calibri"/>
                  <a:cs typeface="Calibri"/>
                  <a:sym typeface="Calibri"/>
                </a:defRPr>
              </a:pPr>
              <a:endParaRPr sz="2400"/>
            </a:p>
          </p:txBody>
        </p:sp>
        <p:sp>
          <p:nvSpPr>
            <p:cNvPr id="35" name="Shape 429">
              <a:extLst>
                <a:ext uri="{FF2B5EF4-FFF2-40B4-BE49-F238E27FC236}">
                  <a16:creationId xmlns:a16="http://schemas.microsoft.com/office/drawing/2014/main" id="{1661E8BF-6AD0-45D4-89EE-5081E2DCCB22}"/>
                </a:ext>
              </a:extLst>
            </p:cNvPr>
            <p:cNvSpPr/>
            <p:nvPr/>
          </p:nvSpPr>
          <p:spPr>
            <a:xfrm>
              <a:off x="8816793" y="1671499"/>
              <a:ext cx="504332" cy="87153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900">
                  <a:solidFill>
                    <a:schemeClr val="accent5"/>
                  </a:solidFill>
                </a:defRPr>
              </a:pPr>
              <a:r>
                <a:rPr sz="2900" dirty="0"/>
                <a:t>σ</a:t>
              </a:r>
              <a:r>
                <a:rPr sz="2900" baseline="-5999" dirty="0"/>
                <a:t>1</a:t>
              </a:r>
            </a:p>
          </p:txBody>
        </p:sp>
        <p:sp>
          <p:nvSpPr>
            <p:cNvPr id="36" name="Shape 430">
              <a:extLst>
                <a:ext uri="{FF2B5EF4-FFF2-40B4-BE49-F238E27FC236}">
                  <a16:creationId xmlns:a16="http://schemas.microsoft.com/office/drawing/2014/main" id="{29E5B9D9-0334-4989-9BA5-AF56BD0B735F}"/>
                </a:ext>
              </a:extLst>
            </p:cNvPr>
            <p:cNvSpPr/>
            <p:nvPr/>
          </p:nvSpPr>
          <p:spPr>
            <a:xfrm>
              <a:off x="8434513" y="1671499"/>
              <a:ext cx="513848" cy="87153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900">
                  <a:solidFill>
                    <a:schemeClr val="accent1">
                      <a:hueOff val="47394"/>
                      <a:satOff val="-25753"/>
                      <a:lumOff val="-7544"/>
                    </a:schemeClr>
                  </a:solidFill>
                </a:defRPr>
              </a:pPr>
              <a:r>
                <a:rPr sz="2900"/>
                <a:t>π</a:t>
              </a:r>
              <a:r>
                <a:rPr sz="2900" baseline="-5999"/>
                <a:t>1</a:t>
              </a:r>
            </a:p>
          </p:txBody>
        </p:sp>
      </p:grpSp>
      <p:pic>
        <p:nvPicPr>
          <p:cNvPr id="37" name="Picture 94">
            <a:extLst>
              <a:ext uri="{FF2B5EF4-FFF2-40B4-BE49-F238E27FC236}">
                <a16:creationId xmlns:a16="http://schemas.microsoft.com/office/drawing/2014/main" id="{19460668-A798-4225-B0B5-D6F2D51A62CB}"/>
              </a:ext>
            </a:extLst>
          </p:cNvPr>
          <p:cNvPicPr>
            <a:picLocks noChangeAspect="1" noChangeArrowheads="1"/>
          </p:cNvPicPr>
          <p:nvPr/>
        </p:nvPicPr>
        <p:blipFill rotWithShape="1">
          <a:blip r:embed="rId17" cstate="print"/>
          <a:srcRect l="6704" t="13091" r="5805" b="7319"/>
          <a:stretch/>
        </p:blipFill>
        <p:spPr bwMode="auto">
          <a:xfrm>
            <a:off x="2100629" y="1628801"/>
            <a:ext cx="3343993" cy="1933919"/>
          </a:xfrm>
          <a:prstGeom prst="rect">
            <a:avLst/>
          </a:prstGeom>
          <a:noFill/>
          <a:ln w="9525">
            <a:noFill/>
            <a:miter lim="800000"/>
            <a:headEnd/>
            <a:tailEnd/>
          </a:ln>
        </p:spPr>
      </p:pic>
      <p:sp>
        <p:nvSpPr>
          <p:cNvPr id="38" name="CasellaDiTesto 1">
            <a:extLst>
              <a:ext uri="{FF2B5EF4-FFF2-40B4-BE49-F238E27FC236}">
                <a16:creationId xmlns:a16="http://schemas.microsoft.com/office/drawing/2014/main" id="{0A83C5A2-AE3C-4EC0-B9AB-4F9CB7E0BB18}"/>
              </a:ext>
            </a:extLst>
          </p:cNvPr>
          <p:cNvSpPr txBox="1"/>
          <p:nvPr/>
        </p:nvSpPr>
        <p:spPr>
          <a:xfrm>
            <a:off x="1746738" y="3645025"/>
            <a:ext cx="4954109" cy="1692771"/>
          </a:xfrm>
          <a:prstGeom prst="rect">
            <a:avLst/>
          </a:prstGeom>
          <a:noFill/>
        </p:spPr>
        <p:txBody>
          <a:bodyPr wrap="square" rtlCol="0">
            <a:spAutoFit/>
          </a:bodyPr>
          <a:lstStyle/>
          <a:p>
            <a:r>
              <a:rPr lang="en-US" sz="2400" dirty="0"/>
              <a:t>Goals</a:t>
            </a:r>
          </a:p>
          <a:p>
            <a:r>
              <a:rPr lang="en-US" dirty="0"/>
              <a:t>•In-beam measurement of ground-state hyperfine structure of antihydrogen to ppm-level and below</a:t>
            </a:r>
          </a:p>
          <a:p>
            <a:r>
              <a:rPr lang="en-US" dirty="0"/>
              <a:t>•Produce polarized slow (</a:t>
            </a:r>
            <a:r>
              <a:rPr lang="de-AT" dirty="0"/>
              <a:t>~</a:t>
            </a:r>
            <a:r>
              <a:rPr lang="en-US" dirty="0"/>
              <a:t>50 K) </a:t>
            </a:r>
            <a:r>
              <a:rPr lang="en-US" dirty="0" err="1"/>
              <a:t>Hbar</a:t>
            </a:r>
            <a:r>
              <a:rPr lang="en-US" dirty="0"/>
              <a:t> beam</a:t>
            </a:r>
          </a:p>
          <a:p>
            <a:endParaRPr lang="en-US" sz="800" dirty="0"/>
          </a:p>
          <a:p>
            <a:pPr marL="285750" indent="-285750">
              <a:buFont typeface="Arial" panose="020B0604020202020204" pitchFamily="34" charset="0"/>
              <a:buChar char="•"/>
            </a:pPr>
            <a:r>
              <a:rPr lang="en-US" dirty="0"/>
              <a:t>Resolution: line width </a:t>
            </a:r>
            <a:r>
              <a:rPr lang="el-GR" dirty="0">
                <a:latin typeface="Palatino Linotype" panose="02040502050505030304" pitchFamily="18" charset="0"/>
              </a:rPr>
              <a:t>Δν</a:t>
            </a:r>
            <a:r>
              <a:rPr lang="de-AT" dirty="0">
                <a:latin typeface="Palatino Linotype" panose="02040502050505030304" pitchFamily="18" charset="0"/>
              </a:rPr>
              <a:t>~1/</a:t>
            </a:r>
            <a:r>
              <a:rPr lang="de-AT" i="1" dirty="0">
                <a:latin typeface="Palatino Linotype" panose="02040502050505030304" pitchFamily="18" charset="0"/>
              </a:rPr>
              <a:t>T      </a:t>
            </a:r>
            <a:endParaRPr lang="en-US" dirty="0"/>
          </a:p>
        </p:txBody>
      </p:sp>
      <mc:AlternateContent xmlns:mc="http://schemas.openxmlformats.org/markup-compatibility/2006" xmlns:a14="http://schemas.microsoft.com/office/drawing/2010/main">
        <mc:Choice Requires="a14">
          <p:sp>
            <p:nvSpPr>
              <p:cNvPr id="40" name="Inhaltsplatzhalter 8">
                <a:extLst>
                  <a:ext uri="{FF2B5EF4-FFF2-40B4-BE49-F238E27FC236}">
                    <a16:creationId xmlns:a16="http://schemas.microsoft.com/office/drawing/2014/main" id="{85E15263-3365-41F4-876F-305868A5EC76}"/>
                  </a:ext>
                </a:extLst>
              </p:cNvPr>
              <p:cNvSpPr txBox="1">
                <a:spLocks/>
              </p:cNvSpPr>
              <p:nvPr/>
            </p:nvSpPr>
            <p:spPr>
              <a:xfrm>
                <a:off x="1184952" y="5293152"/>
                <a:ext cx="8223416" cy="17362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r>
                  <a:rPr lang="de-AT" sz="1800" dirty="0"/>
                  <a:t>1000 m/s, 10 cm: </a:t>
                </a:r>
              </a:p>
              <a:p>
                <a:pPr lvl="2"/>
                <a:r>
                  <a:rPr lang="el-GR" sz="1800" dirty="0">
                    <a:latin typeface="Palatino Linotype" panose="02040502050505030304" pitchFamily="18" charset="0"/>
                  </a:rPr>
                  <a:t>Δν</a:t>
                </a:r>
                <a:r>
                  <a:rPr lang="de-AT" sz="1800" dirty="0">
                    <a:latin typeface="Palatino Linotype" panose="02040502050505030304" pitchFamily="18" charset="0"/>
                  </a:rPr>
                  <a:t>/</a:t>
                </a:r>
                <a:r>
                  <a:rPr lang="el-GR" sz="1800" dirty="0">
                    <a:latin typeface="Palatino Linotype" panose="02040502050505030304" pitchFamily="18" charset="0"/>
                  </a:rPr>
                  <a:t>ν</a:t>
                </a:r>
                <a:r>
                  <a:rPr lang="de-AT" sz="1800" dirty="0">
                    <a:latin typeface="Palatino Linotype" panose="02040502050505030304" pitchFamily="18" charset="0"/>
                  </a:rPr>
                  <a:t>=</a:t>
                </a:r>
                <a14:m>
                  <m:oMath xmlns:m="http://schemas.openxmlformats.org/officeDocument/2006/math">
                    <m:r>
                      <a:rPr lang="de-AT" sz="1800" i="1">
                        <a:latin typeface="Cambria Math" panose="02040503050406030204" pitchFamily="18" charset="0"/>
                      </a:rPr>
                      <m:t>7</m:t>
                    </m:r>
                    <m:r>
                      <a:rPr lang="de-AT" sz="1800" i="1">
                        <a:latin typeface="Cambria Math" panose="02040503050406030204" pitchFamily="18" charset="0"/>
                      </a:rPr>
                      <m:t>𝑥</m:t>
                    </m:r>
                    <m:sSup>
                      <m:sSupPr>
                        <m:ctrlPr>
                          <a:rPr lang="de-AT" sz="1800" i="1">
                            <a:latin typeface="Cambria Math" panose="02040503050406030204" pitchFamily="18" charset="0"/>
                          </a:rPr>
                        </m:ctrlPr>
                      </m:sSupPr>
                      <m:e>
                        <m:r>
                          <a:rPr lang="de-AT" sz="1800" i="1">
                            <a:latin typeface="Cambria Math" panose="02040503050406030204" pitchFamily="18" charset="0"/>
                          </a:rPr>
                          <m:t>10</m:t>
                        </m:r>
                      </m:e>
                      <m:sup>
                        <m:r>
                          <a:rPr lang="de-AT" sz="1800" i="1">
                            <a:latin typeface="Cambria Math" panose="02040503050406030204" pitchFamily="18" charset="0"/>
                          </a:rPr>
                          <m:t>−6</m:t>
                        </m:r>
                      </m:sup>
                    </m:sSup>
                  </m:oMath>
                </a14:m>
                <a:r>
                  <a:rPr lang="de-AT" sz="1800" dirty="0"/>
                  <a:t> </a:t>
                </a:r>
                <a:r>
                  <a:rPr lang="de-AT" sz="1800" dirty="0" err="1"/>
                  <a:t>for</a:t>
                </a:r>
                <a:r>
                  <a:rPr lang="de-AT" sz="1800" dirty="0"/>
                  <a:t> </a:t>
                </a:r>
                <a:r>
                  <a:rPr lang="de-AT" sz="1800" i="1" dirty="0"/>
                  <a:t>T</a:t>
                </a:r>
                <a:r>
                  <a:rPr lang="de-AT" sz="1800" dirty="0"/>
                  <a:t> = 50 K</a:t>
                </a:r>
                <a:endParaRPr lang="de-AT" sz="1800" i="1" dirty="0">
                  <a:solidFill>
                    <a:srgbClr val="C00000"/>
                  </a:solidFill>
                </a:endParaRPr>
              </a:p>
              <a:p>
                <a:pPr lvl="2"/>
                <a:r>
                  <a:rPr lang="de-AT" sz="1800" dirty="0"/>
                  <a:t>&gt; 100 </a:t>
                </a:r>
                <a14:m>
                  <m:oMath xmlns:m="http://schemas.openxmlformats.org/officeDocument/2006/math">
                    <m:acc>
                      <m:accPr>
                        <m:chr m:val="̅"/>
                        <m:ctrlPr>
                          <a:rPr lang="ar-AE" sz="1800" i="1">
                            <a:latin typeface="Cambria Math" panose="02040503050406030204" pitchFamily="18" charset="0"/>
                          </a:rPr>
                        </m:ctrlPr>
                      </m:accPr>
                      <m:e>
                        <m:r>
                          <m:rPr>
                            <m:sty m:val="p"/>
                          </m:rPr>
                          <a:rPr lang="de-AT" sz="1800">
                            <a:latin typeface="Cambria Math" panose="02040503050406030204" pitchFamily="18" charset="0"/>
                          </a:rPr>
                          <m:t>H</m:t>
                        </m:r>
                      </m:e>
                    </m:acc>
                  </m:oMath>
                </a14:m>
                <a:r>
                  <a:rPr lang="ar-AE" sz="1800" dirty="0"/>
                  <a:t>/</a:t>
                </a:r>
                <a:r>
                  <a:rPr lang="de-AT" sz="1800" dirty="0"/>
                  <a:t>s in 1S state into 4</a:t>
                </a:r>
                <a:r>
                  <a:rPr lang="el-GR" sz="1800" dirty="0"/>
                  <a:t>π </a:t>
                </a:r>
                <a:r>
                  <a:rPr lang="de-AT" sz="1800" dirty="0"/>
                  <a:t>needed</a:t>
                </a:r>
              </a:p>
              <a:p>
                <a:pPr lvl="2"/>
                <a:r>
                  <a:rPr lang="de-AT" sz="1800" dirty="0"/>
                  <a:t>event rate 1 / minute: background from cosmics, annihilations upstreams</a:t>
                </a:r>
              </a:p>
            </p:txBody>
          </p:sp>
        </mc:Choice>
        <mc:Fallback xmlns="">
          <p:sp>
            <p:nvSpPr>
              <p:cNvPr id="40" name="Inhaltsplatzhalter 8">
                <a:extLst>
                  <a:ext uri="{FF2B5EF4-FFF2-40B4-BE49-F238E27FC236}">
                    <a16:creationId xmlns:a16="http://schemas.microsoft.com/office/drawing/2014/main" id="{85E15263-3365-41F4-876F-305868A5EC76}"/>
                  </a:ext>
                </a:extLst>
              </p:cNvPr>
              <p:cNvSpPr txBox="1">
                <a:spLocks noRot="1" noChangeAspect="1" noMove="1" noResize="1" noEditPoints="1" noAdjustHandles="1" noChangeArrowheads="1" noChangeShapeType="1" noTextEdit="1"/>
              </p:cNvSpPr>
              <p:nvPr/>
            </p:nvSpPr>
            <p:spPr>
              <a:xfrm>
                <a:off x="1184952" y="5293152"/>
                <a:ext cx="8223416" cy="1736248"/>
              </a:xfrm>
              <a:prstGeom prst="rect">
                <a:avLst/>
              </a:prstGeom>
              <a:blipFill>
                <a:blip r:embed="rId18"/>
                <a:stretch>
                  <a:fillRect t="-1754"/>
                </a:stretch>
              </a:blipFill>
            </p:spPr>
            <p:txBody>
              <a:bodyPr/>
              <a:lstStyle/>
              <a:p>
                <a:r>
                  <a:rPr lang="en-US">
                    <a:noFill/>
                  </a:rPr>
                  <a:t> </a:t>
                </a:r>
              </a:p>
            </p:txBody>
          </p:sp>
        </mc:Fallback>
      </mc:AlternateContent>
    </p:spTree>
    <p:extLst>
      <p:ext uri="{BB962C8B-B14F-4D97-AF65-F5344CB8AC3E}">
        <p14:creationId xmlns:p14="http://schemas.microsoft.com/office/powerpoint/2010/main" val="1139735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1" name="Object 5"/>
          <p:cNvGraphicFramePr>
            <a:graphicFrameLocks noChangeAspect="1"/>
          </p:cNvGraphicFramePr>
          <p:nvPr>
            <p:extLst/>
          </p:nvPr>
        </p:nvGraphicFramePr>
        <p:xfrm>
          <a:off x="1703512" y="126821"/>
          <a:ext cx="432048" cy="432048"/>
        </p:xfrm>
        <a:graphic>
          <a:graphicData uri="http://schemas.openxmlformats.org/presentationml/2006/ole">
            <mc:AlternateContent xmlns:mc="http://schemas.openxmlformats.org/markup-compatibility/2006">
              <mc:Choice xmlns:v="urn:schemas-microsoft-com:vml" Requires="v">
                <p:oleObj spid="_x0000_s19509" name="Equazione" r:id="rId4" imgW="190417" imgH="190417" progId="Equation.3">
                  <p:embed/>
                </p:oleObj>
              </mc:Choice>
              <mc:Fallback>
                <p:oleObj name="Equazione" r:id="rId4" imgW="190417" imgH="190417" progId="Equation.3">
                  <p:embed/>
                  <p:pic>
                    <p:nvPicPr>
                      <p:cNvPr id="1946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512" y="126821"/>
                        <a:ext cx="432048" cy="43204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CasellaDiTesto 36"/>
          <p:cNvSpPr txBox="1"/>
          <p:nvPr/>
        </p:nvSpPr>
        <p:spPr>
          <a:xfrm>
            <a:off x="1584586" y="630877"/>
            <a:ext cx="5807558" cy="1046440"/>
          </a:xfrm>
          <a:prstGeom prst="rect">
            <a:avLst/>
          </a:prstGeom>
          <a:noFill/>
        </p:spPr>
        <p:txBody>
          <a:bodyPr wrap="square" rtlCol="0">
            <a:spAutoFit/>
          </a:bodyPr>
          <a:lstStyle/>
          <a:p>
            <a:pPr>
              <a:lnSpc>
                <a:spcPct val="150000"/>
              </a:lnSpc>
            </a:pPr>
            <a:r>
              <a:rPr lang="it-IT" sz="1400" dirty="0">
                <a:solidFill>
                  <a:srgbClr val="000000"/>
                </a:solidFill>
                <a:latin typeface="Helvetica" pitchFamily="34" charset="0"/>
              </a:rPr>
              <a:t>‣</a:t>
            </a:r>
            <a:r>
              <a:rPr lang="it-IT" sz="1600" dirty="0">
                <a:solidFill>
                  <a:srgbClr val="000000"/>
                </a:solidFill>
                <a:latin typeface="Helvetica" pitchFamily="34" charset="0"/>
              </a:rPr>
              <a:t>In 2018, ASACUSA </a:t>
            </a:r>
            <a:r>
              <a:rPr lang="it-IT" sz="1600" dirty="0" err="1">
                <a:solidFill>
                  <a:srgbClr val="000000"/>
                </a:solidFill>
                <a:latin typeface="Helvetica" pitchFamily="34" charset="0"/>
              </a:rPr>
              <a:t>achieved</a:t>
            </a:r>
            <a:r>
              <a:rPr lang="it-IT" sz="1600" dirty="0">
                <a:solidFill>
                  <a:srgbClr val="000000"/>
                </a:solidFill>
                <a:latin typeface="Helvetica" pitchFamily="34" charset="0"/>
              </a:rPr>
              <a:t>:</a:t>
            </a:r>
          </a:p>
          <a:p>
            <a:pPr>
              <a:lnSpc>
                <a:spcPct val="150000"/>
              </a:lnSpc>
              <a:buFontTx/>
              <a:buChar char="-"/>
            </a:pPr>
            <a:r>
              <a:rPr lang="en-US" sz="1400" dirty="0">
                <a:solidFill>
                  <a:srgbClr val="000000"/>
                </a:solidFill>
                <a:latin typeface="Helvetica" pitchFamily="34" charset="0"/>
              </a:rPr>
              <a:t> </a:t>
            </a:r>
            <a:r>
              <a:rPr lang="en-US" sz="1600" dirty="0">
                <a:solidFill>
                  <a:srgbClr val="000000"/>
                </a:solidFill>
                <a:latin typeface="Helvetica" pitchFamily="34" charset="0"/>
              </a:rPr>
              <a:t>Re-analysis of 2016 data with machine learning optimization</a:t>
            </a:r>
            <a:endParaRPr lang="it-IT" sz="1600" dirty="0">
              <a:solidFill>
                <a:srgbClr val="000000"/>
              </a:solidFill>
              <a:latin typeface="Helvetica" pitchFamily="34" charset="0"/>
            </a:endParaRPr>
          </a:p>
          <a:p>
            <a:r>
              <a:rPr lang="en-US" sz="1400" dirty="0">
                <a:latin typeface="Helvetica" pitchFamily="34" charset="0"/>
              </a:rPr>
              <a:t>  </a:t>
            </a:r>
          </a:p>
        </p:txBody>
      </p:sp>
      <p:sp>
        <p:nvSpPr>
          <p:cNvPr id="30" name="CasellaDiTesto 29"/>
          <p:cNvSpPr txBox="1"/>
          <p:nvPr/>
        </p:nvSpPr>
        <p:spPr>
          <a:xfrm>
            <a:off x="6939087" y="251356"/>
            <a:ext cx="944810" cy="369332"/>
          </a:xfrm>
          <a:prstGeom prst="rect">
            <a:avLst/>
          </a:prstGeom>
          <a:noFill/>
        </p:spPr>
        <p:txBody>
          <a:bodyPr wrap="none" rtlCol="0">
            <a:spAutoFit/>
          </a:bodyPr>
          <a:lstStyle/>
          <a:p>
            <a:r>
              <a:rPr lang="it-IT" dirty="0"/>
              <a:t>CPT test</a:t>
            </a:r>
          </a:p>
        </p:txBody>
      </p:sp>
      <p:sp>
        <p:nvSpPr>
          <p:cNvPr id="31" name="Titel 1">
            <a:extLst>
              <a:ext uri="{FF2B5EF4-FFF2-40B4-BE49-F238E27FC236}">
                <a16:creationId xmlns:a16="http://schemas.microsoft.com/office/drawing/2014/main" id="{7393A1D1-EC29-4BCF-B053-A6110E0AEA67}"/>
              </a:ext>
            </a:extLst>
          </p:cNvPr>
          <p:cNvSpPr txBox="1">
            <a:spLocks/>
          </p:cNvSpPr>
          <p:nvPr/>
        </p:nvSpPr>
        <p:spPr>
          <a:xfrm>
            <a:off x="2844790" y="116632"/>
            <a:ext cx="4104007" cy="5455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2800" b="1" dirty="0"/>
              <a:t>In-beam HFS </a:t>
            </a:r>
            <a:r>
              <a:rPr lang="de-AT" sz="2800" b="1" dirty="0" err="1"/>
              <a:t>spectroscopy</a:t>
            </a:r>
            <a:endParaRPr lang="de-AT" sz="2800" b="1" dirty="0"/>
          </a:p>
        </p:txBody>
      </p:sp>
      <mc:AlternateContent xmlns:mc="http://schemas.openxmlformats.org/markup-compatibility/2006" xmlns:a14="http://schemas.microsoft.com/office/drawing/2010/main">
        <mc:Choice Requires="a14">
          <p:sp>
            <p:nvSpPr>
              <p:cNvPr id="49" name="Textfeld 13">
                <a:extLst>
                  <a:ext uri="{FF2B5EF4-FFF2-40B4-BE49-F238E27FC236}">
                    <a16:creationId xmlns:a16="http://schemas.microsoft.com/office/drawing/2014/main" id="{10AAD3C2-70EA-40E0-A2EE-46FC9022E1AC}"/>
                  </a:ext>
                </a:extLst>
              </p:cNvPr>
              <p:cNvSpPr txBox="1"/>
              <p:nvPr/>
            </p:nvSpPr>
            <p:spPr>
              <a:xfrm>
                <a:off x="1371594" y="2060849"/>
                <a:ext cx="4580390" cy="1323439"/>
              </a:xfrm>
              <a:prstGeom prst="rect">
                <a:avLst/>
              </a:prstGeom>
              <a:noFill/>
              <a:ln>
                <a:noFill/>
              </a:ln>
            </p:spPr>
            <p:txBody>
              <a:bodyPr wrap="square" rtlCol="0">
                <a:spAutoFit/>
              </a:bodyPr>
              <a:lstStyle/>
              <a:p>
                <a:pPr lvl="1"/>
                <a:r>
                  <a:rPr lang="de-AT" sz="1600" dirty="0"/>
                  <a:t>n&lt;14 rate 0.16 </a:t>
                </a:r>
                <a:r>
                  <a:rPr lang="de-AT" sz="1600" dirty="0">
                    <a:latin typeface="Cambria Math" panose="02040503050406030204" pitchFamily="18" charset="0"/>
                    <a:ea typeface="Cambria Math" panose="02040503050406030204" pitchFamily="18" charset="0"/>
                  </a:rPr>
                  <a:t>→ </a:t>
                </a:r>
                <a:r>
                  <a:rPr lang="de-AT" sz="1600" b="1" dirty="0">
                    <a:latin typeface="Calibri" panose="020F0502020204030204" pitchFamily="34" charset="0"/>
                    <a:ea typeface="Cambria Math" panose="02040503050406030204" pitchFamily="18" charset="0"/>
                    <a:cs typeface="Calibri" panose="020F0502020204030204" pitchFamily="34" charset="0"/>
                  </a:rPr>
                  <a:t>0.395(96)/</a:t>
                </a:r>
                <a:r>
                  <a:rPr lang="de-AT" sz="1600" b="1" dirty="0" err="1">
                    <a:latin typeface="Calibri" panose="020F0502020204030204" pitchFamily="34" charset="0"/>
                    <a:ea typeface="Cambria Math" panose="02040503050406030204" pitchFamily="18" charset="0"/>
                    <a:cs typeface="Calibri" panose="020F0502020204030204" pitchFamily="34" charset="0"/>
                  </a:rPr>
                  <a:t>cycle</a:t>
                </a:r>
                <a:endParaRPr lang="de-AT" sz="1600" b="1" dirty="0">
                  <a:latin typeface="Calibri" panose="020F0502020204030204" pitchFamily="34" charset="0"/>
                  <a:cs typeface="Calibri" panose="020F0502020204030204" pitchFamily="34" charset="0"/>
                </a:endParaRPr>
              </a:p>
              <a:p>
                <a:pPr lvl="1"/>
                <a:r>
                  <a:rPr lang="de-AT" sz="1600" dirty="0"/>
                  <a:t>P-</a:t>
                </a:r>
                <a:r>
                  <a:rPr lang="de-AT" sz="1600" dirty="0" err="1"/>
                  <a:t>value</a:t>
                </a:r>
                <a:r>
                  <a:rPr lang="de-AT" sz="1600" dirty="0"/>
                  <a:t> </a:t>
                </a:r>
                <a:r>
                  <a:rPr lang="de-AT" sz="1600" dirty="0" err="1"/>
                  <a:t>significance</a:t>
                </a:r>
                <a:r>
                  <a:rPr lang="de-AT" sz="1600" dirty="0"/>
                  <a:t> 4.5</a:t>
                </a:r>
                <a:r>
                  <a:rPr lang="el-GR" sz="1600" dirty="0"/>
                  <a:t>σ</a:t>
                </a:r>
                <a:r>
                  <a:rPr lang="de-AT" sz="1600" dirty="0"/>
                  <a:t> </a:t>
                </a:r>
                <a:r>
                  <a:rPr lang="de-AT" sz="1600" dirty="0">
                    <a:latin typeface="Cambria Math" panose="02040503050406030204" pitchFamily="18" charset="0"/>
                    <a:ea typeface="Cambria Math" panose="02040503050406030204" pitchFamily="18" charset="0"/>
                  </a:rPr>
                  <a:t>→ </a:t>
                </a:r>
                <a:r>
                  <a:rPr lang="de-AT" sz="1600" b="1" dirty="0">
                    <a:latin typeface="Calibri" panose="020F0502020204030204" pitchFamily="34" charset="0"/>
                    <a:ea typeface="Cambria Math" panose="02040503050406030204" pitchFamily="18" charset="0"/>
                    <a:cs typeface="Calibri" panose="020F0502020204030204" pitchFamily="34" charset="0"/>
                  </a:rPr>
                  <a:t>6.8</a:t>
                </a:r>
                <a:r>
                  <a:rPr lang="el-GR" sz="1600" b="1" dirty="0"/>
                  <a:t> σ</a:t>
                </a:r>
                <a:endParaRPr lang="de-AT" sz="1600" b="1" dirty="0"/>
              </a:p>
              <a:p>
                <a:pPr lvl="1"/>
                <a:r>
                  <a:rPr lang="de-AT" sz="1600" dirty="0"/>
                  <a:t>17 </a:t>
                </a:r>
                <a:r>
                  <a:rPr lang="de-AT" sz="1600" dirty="0" err="1"/>
                  <a:t>evts</a:t>
                </a:r>
                <a:r>
                  <a:rPr lang="de-AT" sz="1600" dirty="0"/>
                  <a:t>/5 </a:t>
                </a:r>
                <a:r>
                  <a:rPr lang="de-AT" sz="1600" dirty="0" err="1"/>
                  <a:t>shifts</a:t>
                </a:r>
                <a:r>
                  <a:rPr lang="de-AT" sz="1600" dirty="0"/>
                  <a:t>: 4</a:t>
                </a:r>
                <a:r>
                  <a:rPr lang="el-GR" sz="1600" dirty="0"/>
                  <a:t>σ</a:t>
                </a:r>
                <a:r>
                  <a:rPr lang="de-AT" sz="1600" dirty="0"/>
                  <a:t> </a:t>
                </a:r>
                <a:r>
                  <a:rPr lang="de-AT" sz="1600" dirty="0" err="1"/>
                  <a:t>poisson</a:t>
                </a:r>
                <a:endParaRPr lang="de-AT" sz="1600" dirty="0"/>
              </a:p>
              <a:p>
                <a:pPr lvl="1"/>
                <a:r>
                  <a:rPr lang="el-GR" sz="1600" dirty="0"/>
                  <a:t>τ</a:t>
                </a:r>
                <a:r>
                  <a:rPr lang="de-AT" sz="1600" dirty="0"/>
                  <a:t>(n=14</a:t>
                </a:r>
                <a:r>
                  <a:rPr lang="de-AT" sz="1600" dirty="0">
                    <a:latin typeface="Cambria Math" panose="02040503050406030204" pitchFamily="18" charset="0"/>
                    <a:ea typeface="Cambria Math" panose="02040503050406030204" pitchFamily="18" charset="0"/>
                  </a:rPr>
                  <a:t> →</a:t>
                </a:r>
                <a:r>
                  <a:rPr lang="de-AT" sz="1600" dirty="0">
                    <a:latin typeface="Calibri" panose="020F0502020204030204" pitchFamily="34" charset="0"/>
                    <a:ea typeface="Cambria Math" panose="02040503050406030204" pitchFamily="18" charset="0"/>
                    <a:cs typeface="Calibri" panose="020F0502020204030204" pitchFamily="34" charset="0"/>
                  </a:rPr>
                  <a:t>n=1</a:t>
                </a:r>
                <a:r>
                  <a:rPr lang="de-AT" sz="1600" dirty="0"/>
                  <a:t>) ~ 50 </a:t>
                </a:r>
                <a:r>
                  <a:rPr lang="el-GR" sz="1600" dirty="0"/>
                  <a:t>μ</a:t>
                </a:r>
                <a:r>
                  <a:rPr lang="de-AT" sz="1600" dirty="0"/>
                  <a:t>s</a:t>
                </a:r>
              </a:p>
              <a:p>
                <a:pPr lvl="1"/>
                <a:r>
                  <a:rPr lang="de-AT" sz="1600" dirty="0" err="1"/>
                  <a:t>Needed</a:t>
                </a:r>
                <a:r>
                  <a:rPr lang="de-AT" sz="1600" dirty="0"/>
                  <a:t>: 2000 </a:t>
                </a:r>
                <a14:m>
                  <m:oMath xmlns:m="http://schemas.openxmlformats.org/officeDocument/2006/math">
                    <m:acc>
                      <m:accPr>
                        <m:chr m:val="̅"/>
                        <m:ctrlPr>
                          <a:rPr lang="de-AT" sz="1600" i="1">
                            <a:latin typeface="Cambria Math" panose="02040503050406030204" pitchFamily="18" charset="0"/>
                          </a:rPr>
                        </m:ctrlPr>
                      </m:accPr>
                      <m:e>
                        <m:r>
                          <m:rPr>
                            <m:sty m:val="p"/>
                          </m:rPr>
                          <a:rPr lang="de-AT" sz="1600" i="1">
                            <a:latin typeface="Cambria Math" panose="02040503050406030204" pitchFamily="18" charset="0"/>
                          </a:rPr>
                          <m:t>H</m:t>
                        </m:r>
                      </m:e>
                    </m:acc>
                  </m:oMath>
                </a14:m>
                <a:r>
                  <a:rPr lang="de-AT" sz="1600" dirty="0"/>
                  <a:t>(1S)/</a:t>
                </a:r>
                <a:r>
                  <a:rPr lang="de-AT" sz="1600" i="1" dirty="0" err="1"/>
                  <a:t>B</a:t>
                </a:r>
                <a:r>
                  <a:rPr lang="de-AT" sz="1600" baseline="-25000" dirty="0" err="1"/>
                  <a:t>ext</a:t>
                </a:r>
                <a:r>
                  <a:rPr lang="de-AT" sz="1600" dirty="0"/>
                  <a:t> </a:t>
                </a:r>
                <a:r>
                  <a:rPr lang="de-AT" sz="1600" dirty="0" err="1"/>
                  <a:t>for</a:t>
                </a:r>
                <a:r>
                  <a:rPr lang="de-AT" sz="1600" dirty="0"/>
                  <a:t> 1 ppm</a:t>
                </a:r>
              </a:p>
            </p:txBody>
          </p:sp>
        </mc:Choice>
        <mc:Fallback xmlns="">
          <p:sp>
            <p:nvSpPr>
              <p:cNvPr id="49" name="Textfeld 13">
                <a:extLst>
                  <a:ext uri="{FF2B5EF4-FFF2-40B4-BE49-F238E27FC236}">
                    <a16:creationId xmlns:a16="http://schemas.microsoft.com/office/drawing/2014/main" id="{10AAD3C2-70EA-40E0-A2EE-46FC9022E1AC}"/>
                  </a:ext>
                </a:extLst>
              </p:cNvPr>
              <p:cNvSpPr txBox="1">
                <a:spLocks noRot="1" noChangeAspect="1" noMove="1" noResize="1" noEditPoints="1" noAdjustHandles="1" noChangeArrowheads="1" noChangeShapeType="1" noTextEdit="1"/>
              </p:cNvSpPr>
              <p:nvPr/>
            </p:nvSpPr>
            <p:spPr>
              <a:xfrm>
                <a:off x="1371594" y="2060849"/>
                <a:ext cx="4580390" cy="1323439"/>
              </a:xfrm>
              <a:prstGeom prst="rect">
                <a:avLst/>
              </a:prstGeom>
              <a:blipFill>
                <a:blip r:embed="rId6"/>
                <a:stretch>
                  <a:fillRect t="-2304" b="-506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llaDiTesto 21"/>
              <p:cNvSpPr txBox="1"/>
              <p:nvPr/>
            </p:nvSpPr>
            <p:spPr>
              <a:xfrm>
                <a:off x="1765901" y="1315800"/>
                <a:ext cx="3073277" cy="830997"/>
              </a:xfrm>
              <a:prstGeom prst="rect">
                <a:avLst/>
              </a:prstGeom>
              <a:noFill/>
            </p:spPr>
            <p:txBody>
              <a:bodyPr wrap="none" rtlCol="0">
                <a:spAutoFit/>
              </a:bodyPr>
              <a:lstStyle/>
              <a:p>
                <a:pPr marL="0" lvl="1"/>
                <a:r>
                  <a:rPr lang="de-AT" sz="1600" dirty="0"/>
                  <a:t>-</a:t>
                </a:r>
                <a:r>
                  <a:rPr lang="de-AT" sz="1600" dirty="0" err="1"/>
                  <a:t>Cosmics</a:t>
                </a:r>
                <a:r>
                  <a:rPr lang="de-AT" sz="1600" dirty="0"/>
                  <a:t> </a:t>
                </a:r>
                <a:r>
                  <a:rPr lang="de-AT" sz="1600" dirty="0" err="1"/>
                  <a:t>rejection</a:t>
                </a:r>
                <a:r>
                  <a:rPr lang="de-AT" sz="1600" dirty="0"/>
                  <a:t> 98,4%</a:t>
                </a:r>
              </a:p>
              <a:p>
                <a:pPr marL="0" lvl="1"/>
                <a:r>
                  <a:rPr lang="de-AT" sz="1600" dirty="0"/>
                  <a:t>-</a:t>
                </a:r>
                <a:r>
                  <a:rPr lang="de-AT" sz="1600" dirty="0" err="1"/>
                  <a:t>False</a:t>
                </a:r>
                <a:r>
                  <a:rPr lang="de-AT" sz="1600" dirty="0"/>
                  <a:t> positive rate: 0.0077(15) s</a:t>
                </a:r>
                <a:r>
                  <a:rPr lang="de-AT" sz="1600" baseline="30000" dirty="0"/>
                  <a:t>–1</a:t>
                </a:r>
                <a:r>
                  <a:rPr lang="de-AT" sz="1600" dirty="0"/>
                  <a:t> </a:t>
                </a:r>
              </a:p>
              <a:p>
                <a:pPr marL="0" lvl="1"/>
                <a:r>
                  <a:rPr lang="de-AT" sz="1600" dirty="0"/>
                  <a:t>-</a:t>
                </a:r>
                <a14:m>
                  <m:oMath xmlns:m="http://schemas.openxmlformats.org/officeDocument/2006/math">
                    <m:acc>
                      <m:accPr>
                        <m:chr m:val="̅"/>
                        <m:ctrlPr>
                          <a:rPr lang="de-AT" sz="1600" i="1">
                            <a:latin typeface="Cambria Math" panose="02040503050406030204" pitchFamily="18" charset="0"/>
                          </a:rPr>
                        </m:ctrlPr>
                      </m:accPr>
                      <m:e>
                        <m:r>
                          <m:rPr>
                            <m:sty m:val="p"/>
                          </m:rPr>
                          <a:rPr lang="de-AT" sz="1600">
                            <a:latin typeface="Cambria Math" panose="02040503050406030204" pitchFamily="18" charset="0"/>
                          </a:rPr>
                          <m:t>p</m:t>
                        </m:r>
                      </m:e>
                    </m:acc>
                  </m:oMath>
                </a14:m>
                <a:r>
                  <a:rPr lang="de-AT" sz="1600" dirty="0"/>
                  <a:t> </a:t>
                </a:r>
                <a:r>
                  <a:rPr lang="de-AT" sz="1600" dirty="0" err="1"/>
                  <a:t>efficiency</a:t>
                </a:r>
                <a:r>
                  <a:rPr lang="de-AT" sz="1600" dirty="0"/>
                  <a:t> 80(1)%</a:t>
                </a:r>
              </a:p>
            </p:txBody>
          </p:sp>
        </mc:Choice>
        <mc:Fallback xmlns="">
          <p:sp>
            <p:nvSpPr>
              <p:cNvPr id="22" name="CasellaDiTesto 21"/>
              <p:cNvSpPr txBox="1">
                <a:spLocks noRot="1" noChangeAspect="1" noMove="1" noResize="1" noEditPoints="1" noAdjustHandles="1" noChangeArrowheads="1" noChangeShapeType="1" noTextEdit="1"/>
              </p:cNvSpPr>
              <p:nvPr/>
            </p:nvSpPr>
            <p:spPr>
              <a:xfrm>
                <a:off x="1765901" y="1315800"/>
                <a:ext cx="3073277" cy="830997"/>
              </a:xfrm>
              <a:prstGeom prst="rect">
                <a:avLst/>
              </a:prstGeom>
              <a:blipFill>
                <a:blip r:embed="rId7"/>
                <a:stretch>
                  <a:fillRect l="-1190" t="-2206" b="-8824"/>
                </a:stretch>
              </a:blipFill>
            </p:spPr>
            <p:txBody>
              <a:bodyPr/>
              <a:lstStyle/>
              <a:p>
                <a:r>
                  <a:rPr lang="en-US">
                    <a:noFill/>
                  </a:rPr>
                  <a:t> </a:t>
                </a:r>
              </a:p>
            </p:txBody>
          </p:sp>
        </mc:Fallback>
      </mc:AlternateContent>
      <p:pic>
        <p:nvPicPr>
          <p:cNvPr id="53" name="Grafik 10">
            <a:extLst>
              <a:ext uri="{FF2B5EF4-FFF2-40B4-BE49-F238E27FC236}">
                <a16:creationId xmlns:a16="http://schemas.microsoft.com/office/drawing/2014/main" id="{0020FEB3-5113-49C4-90AB-CF3B98D38A96}"/>
              </a:ext>
            </a:extLst>
          </p:cNvPr>
          <p:cNvPicPr>
            <a:picLocks noChangeAspect="1"/>
          </p:cNvPicPr>
          <p:nvPr/>
        </p:nvPicPr>
        <p:blipFill rotWithShape="1">
          <a:blip r:embed="rId8" cstate="print"/>
          <a:srcRect l="5204" t="3686" r="5373"/>
          <a:stretch/>
        </p:blipFill>
        <p:spPr>
          <a:xfrm>
            <a:off x="7290220" y="836712"/>
            <a:ext cx="3126261" cy="2470282"/>
          </a:xfrm>
          <a:prstGeom prst="rect">
            <a:avLst/>
          </a:prstGeom>
        </p:spPr>
      </p:pic>
      <p:sp>
        <p:nvSpPr>
          <p:cNvPr id="24" name="CasellaDiTesto 23"/>
          <p:cNvSpPr txBox="1"/>
          <p:nvPr/>
        </p:nvSpPr>
        <p:spPr>
          <a:xfrm>
            <a:off x="1638621" y="3306994"/>
            <a:ext cx="3842720" cy="338554"/>
          </a:xfrm>
          <a:prstGeom prst="rect">
            <a:avLst/>
          </a:prstGeom>
          <a:noFill/>
        </p:spPr>
        <p:txBody>
          <a:bodyPr wrap="square" rtlCol="0">
            <a:spAutoFit/>
          </a:bodyPr>
          <a:lstStyle/>
          <a:p>
            <a:r>
              <a:rPr lang="de-AT" sz="1600" dirty="0">
                <a:latin typeface="Helvetica" panose="020B0604020202020204" pitchFamily="34" charset="0"/>
                <a:cs typeface="Helvetica" panose="020B0604020202020204" pitchFamily="34" charset="0"/>
              </a:rPr>
              <a:t>- First e</a:t>
            </a:r>
            <a:r>
              <a:rPr lang="de-AT" sz="1600" baseline="30000" dirty="0">
                <a:latin typeface="Helvetica" panose="020B0604020202020204" pitchFamily="34" charset="0"/>
                <a:cs typeface="Helvetica" panose="020B0604020202020204" pitchFamily="34" charset="0"/>
              </a:rPr>
              <a:t>+</a:t>
            </a:r>
            <a:r>
              <a:rPr lang="de-AT" sz="1600" dirty="0">
                <a:latin typeface="Helvetica" panose="020B0604020202020204" pitchFamily="34" charset="0"/>
                <a:cs typeface="Helvetica" panose="020B0604020202020204" pitchFamily="34" charset="0"/>
              </a:rPr>
              <a:t> </a:t>
            </a:r>
            <a:r>
              <a:rPr lang="de-AT" sz="1600" dirty="0" err="1">
                <a:latin typeface="Helvetica" panose="020B0604020202020204" pitchFamily="34" charset="0"/>
                <a:cs typeface="Helvetica" panose="020B0604020202020204" pitchFamily="34" charset="0"/>
              </a:rPr>
              <a:t>temperature</a:t>
            </a:r>
            <a:r>
              <a:rPr lang="de-AT" sz="1600" dirty="0">
                <a:latin typeface="Helvetica" panose="020B0604020202020204" pitchFamily="34" charset="0"/>
                <a:cs typeface="Helvetica" panose="020B0604020202020204" pitchFamily="34" charset="0"/>
              </a:rPr>
              <a:t> </a:t>
            </a:r>
            <a:r>
              <a:rPr lang="de-AT" sz="1600" dirty="0" err="1">
                <a:latin typeface="Helvetica" panose="020B0604020202020204" pitchFamily="34" charset="0"/>
                <a:cs typeface="Helvetica" panose="020B0604020202020204" pitchFamily="34" charset="0"/>
              </a:rPr>
              <a:t>measurement</a:t>
            </a:r>
            <a:endParaRPr lang="de-AT" sz="1600" dirty="0">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55" name="CasellaDiTesto 54"/>
              <p:cNvSpPr txBox="1"/>
              <p:nvPr/>
            </p:nvSpPr>
            <p:spPr>
              <a:xfrm>
                <a:off x="1800440" y="3564306"/>
                <a:ext cx="5338171" cy="584775"/>
              </a:xfrm>
              <a:prstGeom prst="rect">
                <a:avLst/>
              </a:prstGeom>
              <a:noFill/>
            </p:spPr>
            <p:txBody>
              <a:bodyPr wrap="square" rtlCol="0">
                <a:spAutoFit/>
              </a:bodyPr>
              <a:lstStyle/>
              <a:p>
                <a:r>
                  <a:rPr lang="de-AT" sz="1600" dirty="0"/>
                  <a:t>- </a:t>
                </a:r>
                <a14:m>
                  <m:oMath xmlns:m="http://schemas.openxmlformats.org/officeDocument/2006/math">
                    <m:sSub>
                      <m:sSubPr>
                        <m:ctrlPr>
                          <a:rPr lang="de-AT" sz="1600" i="1">
                            <a:latin typeface="Cambria Math" panose="02040503050406030204" pitchFamily="18" charset="0"/>
                          </a:rPr>
                        </m:ctrlPr>
                      </m:sSubPr>
                      <m:e>
                        <m:r>
                          <a:rPr lang="de-AT" sz="1600" i="1">
                            <a:latin typeface="Cambria Math" panose="02040503050406030204" pitchFamily="18" charset="0"/>
                          </a:rPr>
                          <m:t>𝑇</m:t>
                        </m:r>
                      </m:e>
                      <m:sub>
                        <m:sSup>
                          <m:sSupPr>
                            <m:ctrlPr>
                              <a:rPr lang="de-AT" sz="1600" i="1">
                                <a:latin typeface="Cambria Math" panose="02040503050406030204" pitchFamily="18" charset="0"/>
                              </a:rPr>
                            </m:ctrlPr>
                          </m:sSupPr>
                          <m:e>
                            <m:r>
                              <a:rPr lang="de-AT" sz="1600" i="1">
                                <a:latin typeface="Cambria Math" panose="02040503050406030204" pitchFamily="18" charset="0"/>
                              </a:rPr>
                              <m:t>𝑒</m:t>
                            </m:r>
                          </m:e>
                          <m:sup>
                            <m:r>
                              <a:rPr lang="de-AT" sz="1600" i="1">
                                <a:latin typeface="Cambria Math" panose="02040503050406030204" pitchFamily="18" charset="0"/>
                              </a:rPr>
                              <m:t>+</m:t>
                            </m:r>
                          </m:sup>
                        </m:sSup>
                      </m:sub>
                    </m:sSub>
                    <m:r>
                      <a:rPr lang="de-AT" sz="1600" i="1">
                        <a:latin typeface="Cambria Math" panose="02040503050406030204" pitchFamily="18" charset="0"/>
                      </a:rPr>
                      <m:t>=168±30</m:t>
                    </m:r>
                  </m:oMath>
                </a14:m>
                <a:r>
                  <a:rPr lang="de-AT" sz="1600" dirty="0"/>
                  <a:t> K (</a:t>
                </a:r>
                <a:r>
                  <a:rPr lang="de-AT" sz="1600" dirty="0" err="1"/>
                  <a:t>prelim</a:t>
                </a:r>
                <a:r>
                  <a:rPr lang="de-AT" sz="1600" dirty="0"/>
                  <a:t>., </a:t>
                </a:r>
                <a:r>
                  <a:rPr lang="de-AT" sz="1600" dirty="0" err="1"/>
                  <a:t>upper</a:t>
                </a:r>
                <a:r>
                  <a:rPr lang="de-AT" sz="1600" dirty="0"/>
                  <a:t> </a:t>
                </a:r>
                <a:r>
                  <a:rPr lang="de-AT" sz="1600" dirty="0" err="1"/>
                  <a:t>limit</a:t>
                </a:r>
                <a:r>
                  <a:rPr lang="de-AT" sz="1600" dirty="0"/>
                  <a:t>).</a:t>
                </a:r>
              </a:p>
              <a:p>
                <a:r>
                  <a:rPr lang="de-AT" sz="1600" dirty="0"/>
                  <a:t>- @20 K: production rate would increase of 10–100</a:t>
                </a:r>
                <a:endParaRPr lang="en-US" sz="1600" dirty="0"/>
              </a:p>
            </p:txBody>
          </p:sp>
        </mc:Choice>
        <mc:Fallback xmlns="">
          <p:sp>
            <p:nvSpPr>
              <p:cNvPr id="55" name="CasellaDiTesto 54"/>
              <p:cNvSpPr txBox="1">
                <a:spLocks noRot="1" noChangeAspect="1" noMove="1" noResize="1" noEditPoints="1" noAdjustHandles="1" noChangeArrowheads="1" noChangeShapeType="1" noTextEdit="1"/>
              </p:cNvSpPr>
              <p:nvPr/>
            </p:nvSpPr>
            <p:spPr>
              <a:xfrm>
                <a:off x="1800440" y="3564306"/>
                <a:ext cx="5338171" cy="584775"/>
              </a:xfrm>
              <a:prstGeom prst="rect">
                <a:avLst/>
              </a:prstGeom>
              <a:blipFill>
                <a:blip r:embed="rId9"/>
                <a:stretch>
                  <a:fillRect l="-571" t="-3125" b="-12500"/>
                </a:stretch>
              </a:blipFill>
            </p:spPr>
            <p:txBody>
              <a:bodyPr/>
              <a:lstStyle/>
              <a:p>
                <a:r>
                  <a:rPr lang="en-US">
                    <a:noFill/>
                  </a:rPr>
                  <a:t> </a:t>
                </a:r>
              </a:p>
            </p:txBody>
          </p:sp>
        </mc:Fallback>
      </mc:AlternateContent>
      <p:sp>
        <p:nvSpPr>
          <p:cNvPr id="25" name="CasellaDiTesto 24"/>
          <p:cNvSpPr txBox="1"/>
          <p:nvPr/>
        </p:nvSpPr>
        <p:spPr>
          <a:xfrm>
            <a:off x="1693884" y="4175394"/>
            <a:ext cx="3842719" cy="338554"/>
          </a:xfrm>
          <a:prstGeom prst="rect">
            <a:avLst/>
          </a:prstGeom>
          <a:noFill/>
        </p:spPr>
        <p:txBody>
          <a:bodyPr wrap="none" rtlCol="0">
            <a:spAutoFit/>
          </a:bodyPr>
          <a:lstStyle/>
          <a:p>
            <a:r>
              <a:rPr lang="de-AT" sz="1400" dirty="0">
                <a:latin typeface="Helvetica" panose="020B0604020202020204" pitchFamily="34" charset="0"/>
                <a:cs typeface="Helvetica" panose="020B0604020202020204" pitchFamily="34" charset="0"/>
              </a:rPr>
              <a:t>- </a:t>
            </a:r>
            <a:r>
              <a:rPr lang="de-AT" sz="1600" dirty="0">
                <a:latin typeface="Helvetica" panose="020B0604020202020204" pitchFamily="34" charset="0"/>
                <a:cs typeface="Helvetica" panose="020B0604020202020204" pitchFamily="34" charset="0"/>
              </a:rPr>
              <a:t>First </a:t>
            </a:r>
            <a:r>
              <a:rPr lang="de-AT" sz="1600" dirty="0" err="1">
                <a:latin typeface="Helvetica" panose="020B0604020202020204" pitchFamily="34" charset="0"/>
                <a:cs typeface="Helvetica" panose="020B0604020202020204" pitchFamily="34" charset="0"/>
              </a:rPr>
              <a:t>attempts</a:t>
            </a:r>
            <a:r>
              <a:rPr lang="de-AT" sz="1600" dirty="0">
                <a:latin typeface="Helvetica" panose="020B0604020202020204" pitchFamily="34" charset="0"/>
                <a:cs typeface="Helvetica" panose="020B0604020202020204" pitchFamily="34" charset="0"/>
              </a:rPr>
              <a:t> at e</a:t>
            </a:r>
            <a:r>
              <a:rPr lang="de-AT" sz="1600" baseline="30000" dirty="0">
                <a:latin typeface="Helvetica" panose="020B0604020202020204" pitchFamily="34" charset="0"/>
                <a:cs typeface="Helvetica" panose="020B0604020202020204" pitchFamily="34" charset="0"/>
              </a:rPr>
              <a:t>+</a:t>
            </a:r>
            <a:r>
              <a:rPr lang="de-AT" sz="1600" dirty="0">
                <a:latin typeface="Helvetica" panose="020B0604020202020204" pitchFamily="34" charset="0"/>
                <a:cs typeface="Helvetica" panose="020B0604020202020204" pitchFamily="34" charset="0"/>
              </a:rPr>
              <a:t> </a:t>
            </a:r>
            <a:r>
              <a:rPr lang="de-AT" sz="1600" dirty="0" err="1">
                <a:latin typeface="Helvetica" panose="020B0604020202020204" pitchFamily="34" charset="0"/>
                <a:cs typeface="Helvetica" panose="020B0604020202020204" pitchFamily="34" charset="0"/>
              </a:rPr>
              <a:t>evaporative</a:t>
            </a:r>
            <a:r>
              <a:rPr lang="de-AT" sz="1600" dirty="0">
                <a:latin typeface="Helvetica" panose="020B0604020202020204" pitchFamily="34" charset="0"/>
                <a:cs typeface="Helvetica" panose="020B0604020202020204" pitchFamily="34" charset="0"/>
              </a:rPr>
              <a:t> </a:t>
            </a:r>
            <a:r>
              <a:rPr lang="de-AT" sz="1600" dirty="0" err="1">
                <a:latin typeface="Helvetica" panose="020B0604020202020204" pitchFamily="34" charset="0"/>
                <a:cs typeface="Helvetica" panose="020B0604020202020204" pitchFamily="34" charset="0"/>
              </a:rPr>
              <a:t>cooling</a:t>
            </a:r>
            <a:endParaRPr lang="de-AT" sz="1600" dirty="0">
              <a:latin typeface="Helvetica" panose="020B0604020202020204" pitchFamily="34" charset="0"/>
              <a:cs typeface="Helvetica" panose="020B0604020202020204" pitchFamily="34" charset="0"/>
            </a:endParaRPr>
          </a:p>
        </p:txBody>
      </p:sp>
      <p:sp>
        <p:nvSpPr>
          <p:cNvPr id="26" name="CasellaDiTesto 25"/>
          <p:cNvSpPr txBox="1"/>
          <p:nvPr/>
        </p:nvSpPr>
        <p:spPr>
          <a:xfrm>
            <a:off x="1677777" y="4428919"/>
            <a:ext cx="4634602" cy="338554"/>
          </a:xfrm>
          <a:prstGeom prst="rect">
            <a:avLst/>
          </a:prstGeom>
          <a:noFill/>
        </p:spPr>
        <p:txBody>
          <a:bodyPr wrap="none" rtlCol="0">
            <a:spAutoFit/>
          </a:bodyPr>
          <a:lstStyle/>
          <a:p>
            <a:r>
              <a:rPr lang="en-US" sz="1600" dirty="0">
                <a:latin typeface="Helvetica" panose="020B0604020202020204" pitchFamily="34" charset="0"/>
                <a:cs typeface="Helvetica" panose="020B0604020202020204" pitchFamily="34" charset="0"/>
              </a:rPr>
              <a:t>- New (2017-18) mixing scheme: “cross merging”</a:t>
            </a:r>
          </a:p>
        </p:txBody>
      </p:sp>
      <p:sp>
        <p:nvSpPr>
          <p:cNvPr id="27" name="CasellaDiTesto 26"/>
          <p:cNvSpPr txBox="1"/>
          <p:nvPr/>
        </p:nvSpPr>
        <p:spPr>
          <a:xfrm>
            <a:off x="1811065" y="4633973"/>
            <a:ext cx="4382033" cy="584775"/>
          </a:xfrm>
          <a:prstGeom prst="rect">
            <a:avLst/>
          </a:prstGeom>
          <a:noFill/>
        </p:spPr>
        <p:txBody>
          <a:bodyPr wrap="none" rtlCol="0">
            <a:spAutoFit/>
          </a:bodyPr>
          <a:lstStyle/>
          <a:p>
            <a:r>
              <a:rPr lang="de-AT" sz="1600" dirty="0" err="1"/>
              <a:t>Reduces</a:t>
            </a:r>
            <a:r>
              <a:rPr lang="de-AT" sz="1600" dirty="0"/>
              <a:t> relative </a:t>
            </a:r>
            <a:r>
              <a:rPr lang="de-AT" sz="1600" dirty="0" err="1"/>
              <a:t>velocity</a:t>
            </a:r>
            <a:r>
              <a:rPr lang="de-AT" sz="1600" dirty="0"/>
              <a:t> in 3-body </a:t>
            </a:r>
            <a:r>
              <a:rPr lang="de-AT" sz="1600" dirty="0" err="1"/>
              <a:t>recombination</a:t>
            </a:r>
            <a:r>
              <a:rPr lang="de-AT" sz="1600" dirty="0"/>
              <a:t> </a:t>
            </a:r>
          </a:p>
          <a:p>
            <a:r>
              <a:rPr lang="de-AT" sz="1600" dirty="0"/>
              <a:t>(</a:t>
            </a:r>
            <a:r>
              <a:rPr lang="de-AT" sz="1600" dirty="0" err="1"/>
              <a:t>Hopefully</a:t>
            </a:r>
            <a:r>
              <a:rPr lang="de-AT" sz="1600" dirty="0"/>
              <a:t> </a:t>
            </a:r>
            <a:r>
              <a:rPr lang="de-AT" sz="1600" dirty="0" err="1"/>
              <a:t>produces</a:t>
            </a:r>
            <a:r>
              <a:rPr lang="de-AT" sz="1600" dirty="0"/>
              <a:t> </a:t>
            </a:r>
            <a:r>
              <a:rPr lang="de-AT" sz="1600" dirty="0" err="1"/>
              <a:t>lower-temperature</a:t>
            </a:r>
            <a:r>
              <a:rPr lang="de-AT" sz="1600" dirty="0"/>
              <a:t> </a:t>
            </a:r>
            <a:r>
              <a:rPr lang="de-AT" sz="1600" dirty="0" err="1"/>
              <a:t>Hbar</a:t>
            </a:r>
            <a:r>
              <a:rPr lang="de-AT" sz="1600" dirty="0"/>
              <a:t>)</a:t>
            </a:r>
          </a:p>
        </p:txBody>
      </p:sp>
      <p:pic>
        <p:nvPicPr>
          <p:cNvPr id="60" name="Grafik 2">
            <a:extLst>
              <a:ext uri="{FF2B5EF4-FFF2-40B4-BE49-F238E27FC236}">
                <a16:creationId xmlns:a16="http://schemas.microsoft.com/office/drawing/2014/main" id="{A9E46950-0455-4FFA-9F31-D434C9B1A4C1}"/>
              </a:ext>
            </a:extLst>
          </p:cNvPr>
          <p:cNvPicPr>
            <a:picLocks noChangeAspect="1"/>
          </p:cNvPicPr>
          <p:nvPr/>
        </p:nvPicPr>
        <p:blipFill rotWithShape="1">
          <a:blip r:embed="rId10" cstate="print"/>
          <a:srcRect l="5305" t="3056"/>
          <a:stretch/>
        </p:blipFill>
        <p:spPr>
          <a:xfrm>
            <a:off x="7426642" y="3241514"/>
            <a:ext cx="2845822" cy="2059695"/>
          </a:xfrm>
          <a:prstGeom prst="rect">
            <a:avLst/>
          </a:prstGeom>
        </p:spPr>
      </p:pic>
      <p:sp>
        <p:nvSpPr>
          <p:cNvPr id="61" name="Titel 1">
            <a:extLst>
              <a:ext uri="{FF2B5EF4-FFF2-40B4-BE49-F238E27FC236}">
                <a16:creationId xmlns:a16="http://schemas.microsoft.com/office/drawing/2014/main" id="{C8D8A276-C814-4D76-9D2E-1684DCC802AD}"/>
              </a:ext>
            </a:extLst>
          </p:cNvPr>
          <p:cNvSpPr txBox="1">
            <a:spLocks/>
          </p:cNvSpPr>
          <p:nvPr/>
        </p:nvSpPr>
        <p:spPr>
          <a:xfrm>
            <a:off x="1775520" y="5362163"/>
            <a:ext cx="2160470" cy="40253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1800" dirty="0">
                <a:latin typeface="Helvetica" panose="020B0604020202020204" pitchFamily="34" charset="0"/>
                <a:cs typeface="Helvetica" panose="020B0604020202020204" pitchFamily="34" charset="0"/>
              </a:rPr>
              <a:t>- Plans </a:t>
            </a:r>
            <a:r>
              <a:rPr lang="de-AT" sz="1800" dirty="0" err="1">
                <a:latin typeface="Helvetica" panose="020B0604020202020204" pitchFamily="34" charset="0"/>
                <a:cs typeface="Helvetica" panose="020B0604020202020204" pitchFamily="34" charset="0"/>
              </a:rPr>
              <a:t>during</a:t>
            </a:r>
            <a:r>
              <a:rPr lang="de-AT" sz="1800" dirty="0">
                <a:latin typeface="Helvetica" panose="020B0604020202020204" pitchFamily="34" charset="0"/>
                <a:cs typeface="Helvetica" panose="020B0604020202020204" pitchFamily="34" charset="0"/>
              </a:rPr>
              <a:t> LS2</a:t>
            </a:r>
            <a:endParaRPr lang="x-none" sz="1800" dirty="0">
              <a:latin typeface="Helvetica" panose="020B0604020202020204" pitchFamily="34" charset="0"/>
              <a:cs typeface="Helvetica" panose="020B0604020202020204" pitchFamily="34" charset="0"/>
            </a:endParaRPr>
          </a:p>
        </p:txBody>
      </p:sp>
      <p:sp>
        <p:nvSpPr>
          <p:cNvPr id="28" name="CasellaDiTesto 27"/>
          <p:cNvSpPr txBox="1"/>
          <p:nvPr/>
        </p:nvSpPr>
        <p:spPr>
          <a:xfrm>
            <a:off x="1899576" y="5722803"/>
            <a:ext cx="2597186" cy="338554"/>
          </a:xfrm>
          <a:prstGeom prst="rect">
            <a:avLst/>
          </a:prstGeom>
          <a:noFill/>
        </p:spPr>
        <p:txBody>
          <a:bodyPr wrap="none" rtlCol="0">
            <a:spAutoFit/>
          </a:bodyPr>
          <a:lstStyle/>
          <a:p>
            <a:r>
              <a:rPr lang="de-AT" sz="1600" dirty="0"/>
              <a:t>- Mixing </a:t>
            </a:r>
            <a:r>
              <a:rPr lang="de-AT" sz="1600" dirty="0" err="1"/>
              <a:t>studies</a:t>
            </a:r>
            <a:r>
              <a:rPr lang="de-AT" sz="1600" dirty="0"/>
              <a:t> </a:t>
            </a:r>
            <a:r>
              <a:rPr lang="de-AT" sz="1600" dirty="0" err="1"/>
              <a:t>using</a:t>
            </a:r>
            <a:r>
              <a:rPr lang="de-AT" sz="1600" dirty="0"/>
              <a:t> matter</a:t>
            </a:r>
          </a:p>
        </p:txBody>
      </p:sp>
      <p:sp>
        <p:nvSpPr>
          <p:cNvPr id="54" name="CasellaDiTesto 53"/>
          <p:cNvSpPr txBox="1"/>
          <p:nvPr/>
        </p:nvSpPr>
        <p:spPr>
          <a:xfrm>
            <a:off x="2093399" y="6012578"/>
            <a:ext cx="4845688" cy="584775"/>
          </a:xfrm>
          <a:prstGeom prst="rect">
            <a:avLst/>
          </a:prstGeom>
          <a:noFill/>
        </p:spPr>
        <p:txBody>
          <a:bodyPr wrap="square" rtlCol="0">
            <a:spAutoFit/>
          </a:bodyPr>
          <a:lstStyle/>
          <a:p>
            <a:pPr marL="0" lvl="1"/>
            <a:r>
              <a:rPr lang="de-AT" sz="1600" dirty="0"/>
              <a:t>- Permanent installation of traps in the ASACUSA zone</a:t>
            </a:r>
          </a:p>
          <a:p>
            <a:pPr marL="0" lvl="1"/>
            <a:r>
              <a:rPr lang="de-AT" sz="1600" dirty="0"/>
              <a:t>- Measurement </a:t>
            </a:r>
            <a:r>
              <a:rPr lang="de-AT" sz="1600" dirty="0" err="1"/>
              <a:t>of</a:t>
            </a:r>
            <a:r>
              <a:rPr lang="de-AT" sz="1600" dirty="0"/>
              <a:t> n, </a:t>
            </a:r>
            <a:r>
              <a:rPr lang="de-AT" sz="1600" dirty="0" err="1"/>
              <a:t>velocity</a:t>
            </a:r>
            <a:r>
              <a:rPr lang="de-AT" sz="1600" dirty="0"/>
              <a:t>, </a:t>
            </a:r>
            <a:r>
              <a:rPr lang="de-AT" sz="1600" dirty="0" err="1"/>
              <a:t>polarization</a:t>
            </a:r>
            <a:endParaRPr lang="de-AT" sz="1600" dirty="0"/>
          </a:p>
        </p:txBody>
      </p:sp>
      <p:sp>
        <p:nvSpPr>
          <p:cNvPr id="56" name="Rettangolo 55"/>
          <p:cNvSpPr/>
          <p:nvPr/>
        </p:nvSpPr>
        <p:spPr>
          <a:xfrm>
            <a:off x="1677777" y="5301209"/>
            <a:ext cx="5261310" cy="13885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ttangolo 57"/>
          <p:cNvSpPr/>
          <p:nvPr/>
        </p:nvSpPr>
        <p:spPr>
          <a:xfrm>
            <a:off x="1656596" y="702885"/>
            <a:ext cx="8724341" cy="45983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Connettore 2 61"/>
          <p:cNvCxnSpPr>
            <a:cxnSpLocks/>
          </p:cNvCxnSpPr>
          <p:nvPr/>
        </p:nvCxnSpPr>
        <p:spPr>
          <a:xfrm flipV="1">
            <a:off x="6326749" y="4162238"/>
            <a:ext cx="1155155" cy="4320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090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1631504" y="116632"/>
            <a:ext cx="8964488" cy="66247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5159897" y="476672"/>
            <a:ext cx="915635" cy="523220"/>
          </a:xfrm>
          <a:prstGeom prst="rect">
            <a:avLst/>
          </a:prstGeom>
          <a:noFill/>
        </p:spPr>
        <p:txBody>
          <a:bodyPr wrap="none" rtlCol="0">
            <a:spAutoFit/>
          </a:bodyPr>
          <a:lstStyle/>
          <a:p>
            <a:r>
              <a:rPr lang="it-IT" sz="2800" dirty="0"/>
              <a:t>2018</a:t>
            </a:r>
          </a:p>
        </p:txBody>
      </p:sp>
      <p:sp>
        <p:nvSpPr>
          <p:cNvPr id="17" name="Rettangolo 16"/>
          <p:cNvSpPr/>
          <p:nvPr/>
        </p:nvSpPr>
        <p:spPr>
          <a:xfrm>
            <a:off x="1902094" y="112277"/>
            <a:ext cx="8640945" cy="523220"/>
          </a:xfrm>
          <a:prstGeom prst="rect">
            <a:avLst/>
          </a:prstGeom>
        </p:spPr>
        <p:txBody>
          <a:bodyPr wrap="square">
            <a:spAutoFit/>
          </a:bodyPr>
          <a:lstStyle/>
          <a:p>
            <a:pPr algn="ctr"/>
            <a:r>
              <a:rPr lang="it-IT" sz="2800" dirty="0"/>
              <a:t>Fragmentation studies in antiproton-nucleus annihilations</a:t>
            </a:r>
          </a:p>
        </p:txBody>
      </p:sp>
      <p:sp>
        <p:nvSpPr>
          <p:cNvPr id="20" name="CasellaDiTesto 19"/>
          <p:cNvSpPr txBox="1"/>
          <p:nvPr/>
        </p:nvSpPr>
        <p:spPr>
          <a:xfrm>
            <a:off x="1847528" y="1124745"/>
            <a:ext cx="2091726" cy="461665"/>
          </a:xfrm>
          <a:prstGeom prst="rect">
            <a:avLst/>
          </a:prstGeom>
          <a:noFill/>
        </p:spPr>
        <p:txBody>
          <a:bodyPr wrap="none" rtlCol="0">
            <a:spAutoFit/>
          </a:bodyPr>
          <a:lstStyle/>
          <a:p>
            <a:r>
              <a:rPr lang="it-IT" sz="2400" dirty="0" err="1"/>
              <a:t>Existing</a:t>
            </a:r>
            <a:r>
              <a:rPr lang="it-IT" sz="2400" dirty="0"/>
              <a:t> </a:t>
            </a:r>
            <a:r>
              <a:rPr lang="it-IT" sz="2400" dirty="0" err="1"/>
              <a:t>studies</a:t>
            </a:r>
            <a:endParaRPr lang="it-IT" sz="2400" dirty="0"/>
          </a:p>
        </p:txBody>
      </p:sp>
      <p:sp>
        <p:nvSpPr>
          <p:cNvPr id="22" name="CasellaDiTesto 21"/>
          <p:cNvSpPr txBox="1"/>
          <p:nvPr/>
        </p:nvSpPr>
        <p:spPr>
          <a:xfrm>
            <a:off x="1919536" y="1628800"/>
            <a:ext cx="2529154" cy="923330"/>
          </a:xfrm>
          <a:prstGeom prst="rect">
            <a:avLst/>
          </a:prstGeom>
          <a:noFill/>
        </p:spPr>
        <p:txBody>
          <a:bodyPr wrap="none" rtlCol="0">
            <a:spAutoFit/>
          </a:bodyPr>
          <a:lstStyle/>
          <a:p>
            <a:r>
              <a:rPr lang="it-IT" dirty="0"/>
              <a:t>Data </a:t>
            </a:r>
            <a:r>
              <a:rPr lang="it-IT" dirty="0" err="1"/>
              <a:t>from</a:t>
            </a:r>
            <a:r>
              <a:rPr lang="it-IT" dirty="0"/>
              <a:t> GRACE (</a:t>
            </a:r>
            <a:r>
              <a:rPr lang="it-IT" dirty="0" err="1"/>
              <a:t>AEgIS</a:t>
            </a:r>
            <a:r>
              <a:rPr lang="it-IT" dirty="0"/>
              <a:t>)</a:t>
            </a:r>
          </a:p>
          <a:p>
            <a:r>
              <a:rPr lang="it-IT" dirty="0"/>
              <a:t>- </a:t>
            </a:r>
            <a:r>
              <a:rPr lang="it-IT" dirty="0" err="1"/>
              <a:t>Emulsion</a:t>
            </a:r>
            <a:endParaRPr lang="it-IT" dirty="0"/>
          </a:p>
          <a:p>
            <a:r>
              <a:rPr lang="it-IT" dirty="0"/>
              <a:t>-Low </a:t>
            </a:r>
            <a:r>
              <a:rPr lang="it-IT" dirty="0" err="1"/>
              <a:t>statistics</a:t>
            </a:r>
            <a:endParaRPr lang="it-IT" dirty="0"/>
          </a:p>
        </p:txBody>
      </p:sp>
      <p:sp>
        <p:nvSpPr>
          <p:cNvPr id="23" name="CasellaDiTesto 22"/>
          <p:cNvSpPr txBox="1"/>
          <p:nvPr/>
        </p:nvSpPr>
        <p:spPr>
          <a:xfrm>
            <a:off x="1775521" y="2564905"/>
            <a:ext cx="2736304" cy="1200329"/>
          </a:xfrm>
          <a:prstGeom prst="rect">
            <a:avLst/>
          </a:prstGeom>
          <a:noFill/>
        </p:spPr>
        <p:txBody>
          <a:bodyPr wrap="square" rtlCol="0">
            <a:spAutoFit/>
          </a:bodyPr>
          <a:lstStyle/>
          <a:p>
            <a:r>
              <a:rPr lang="it-IT" dirty="0"/>
              <a:t>No </a:t>
            </a:r>
            <a:r>
              <a:rPr lang="it-IT" dirty="0" err="1"/>
              <a:t>good</a:t>
            </a:r>
            <a:r>
              <a:rPr lang="it-IT" dirty="0"/>
              <a:t> agreement </a:t>
            </a:r>
            <a:r>
              <a:rPr lang="it-IT" dirty="0" err="1"/>
              <a:t>with</a:t>
            </a:r>
            <a:r>
              <a:rPr lang="it-IT" dirty="0"/>
              <a:t> </a:t>
            </a:r>
          </a:p>
          <a:p>
            <a:r>
              <a:rPr lang="it-IT" dirty="0"/>
              <a:t>Monte Carlo </a:t>
            </a:r>
            <a:r>
              <a:rPr lang="it-IT" dirty="0" err="1"/>
              <a:t>codes</a:t>
            </a:r>
            <a:endParaRPr lang="it-IT" dirty="0"/>
          </a:p>
          <a:p>
            <a:r>
              <a:rPr lang="it-IT" dirty="0"/>
              <a:t>- GEANT4: </a:t>
            </a:r>
            <a:r>
              <a:rPr lang="it-IT" dirty="0" err="1"/>
              <a:t>Chips</a:t>
            </a:r>
            <a:r>
              <a:rPr lang="it-IT" dirty="0"/>
              <a:t>, </a:t>
            </a:r>
            <a:r>
              <a:rPr lang="it-IT" dirty="0" err="1"/>
              <a:t>Fritiof</a:t>
            </a:r>
            <a:endParaRPr lang="it-IT" dirty="0"/>
          </a:p>
          <a:p>
            <a:r>
              <a:rPr lang="it-IT" dirty="0"/>
              <a:t>- FLUKA</a:t>
            </a:r>
          </a:p>
        </p:txBody>
      </p:sp>
      <p:sp>
        <p:nvSpPr>
          <p:cNvPr id="27" name="CasellaDiTesto 26"/>
          <p:cNvSpPr txBox="1"/>
          <p:nvPr/>
        </p:nvSpPr>
        <p:spPr>
          <a:xfrm>
            <a:off x="2207569" y="5877272"/>
            <a:ext cx="2118785" cy="369332"/>
          </a:xfrm>
          <a:prstGeom prst="rect">
            <a:avLst/>
          </a:prstGeom>
          <a:noFill/>
        </p:spPr>
        <p:txBody>
          <a:bodyPr wrap="none" rtlCol="0">
            <a:spAutoFit/>
          </a:bodyPr>
          <a:lstStyle/>
          <a:p>
            <a:r>
              <a:rPr lang="it-IT" i="1" dirty="0"/>
              <a:t>More data welcome </a:t>
            </a:r>
          </a:p>
        </p:txBody>
      </p:sp>
      <p:pic>
        <p:nvPicPr>
          <p:cNvPr id="19459" name="Picture 3"/>
          <p:cNvPicPr>
            <a:picLocks noChangeAspect="1" noChangeArrowheads="1"/>
          </p:cNvPicPr>
          <p:nvPr/>
        </p:nvPicPr>
        <p:blipFill>
          <a:blip r:embed="rId2" cstate="print"/>
          <a:srcRect/>
          <a:stretch>
            <a:fillRect/>
          </a:stretch>
        </p:blipFill>
        <p:spPr bwMode="auto">
          <a:xfrm>
            <a:off x="1703513" y="3789041"/>
            <a:ext cx="2861345" cy="1813029"/>
          </a:xfrm>
          <a:prstGeom prst="rect">
            <a:avLst/>
          </a:prstGeom>
          <a:noFill/>
          <a:ln w="9525">
            <a:noFill/>
            <a:miter lim="800000"/>
            <a:headEnd/>
            <a:tailEnd/>
          </a:ln>
        </p:spPr>
      </p:pic>
      <p:cxnSp>
        <p:nvCxnSpPr>
          <p:cNvPr id="28" name="Connettore 1 27"/>
          <p:cNvCxnSpPr>
            <a:cxnSpLocks/>
          </p:cNvCxnSpPr>
          <p:nvPr/>
        </p:nvCxnSpPr>
        <p:spPr>
          <a:xfrm>
            <a:off x="4655840" y="738282"/>
            <a:ext cx="0" cy="5931078"/>
          </a:xfrm>
          <a:prstGeom prst="line">
            <a:avLst/>
          </a:prstGeom>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5375920" y="980729"/>
            <a:ext cx="4104778" cy="461665"/>
          </a:xfrm>
          <a:prstGeom prst="rect">
            <a:avLst/>
          </a:prstGeom>
          <a:noFill/>
        </p:spPr>
        <p:txBody>
          <a:bodyPr wrap="none" rtlCol="0">
            <a:spAutoFit/>
          </a:bodyPr>
          <a:lstStyle/>
          <a:p>
            <a:r>
              <a:rPr lang="it-IT" sz="2400" dirty="0"/>
              <a:t>Slow </a:t>
            </a:r>
            <a:r>
              <a:rPr lang="it-IT" sz="2400" dirty="0" err="1"/>
              <a:t>extraction</a:t>
            </a:r>
            <a:r>
              <a:rPr lang="it-IT" sz="2400" dirty="0"/>
              <a:t> </a:t>
            </a:r>
            <a:r>
              <a:rPr lang="it-IT" sz="2400" dirty="0" err="1"/>
              <a:t>from</a:t>
            </a:r>
            <a:r>
              <a:rPr lang="it-IT" sz="2400" dirty="0"/>
              <a:t> MUSASHI </a:t>
            </a:r>
          </a:p>
        </p:txBody>
      </p:sp>
      <p:pic>
        <p:nvPicPr>
          <p:cNvPr id="19460" name="Picture 4"/>
          <p:cNvPicPr>
            <a:picLocks noChangeAspect="1" noChangeArrowheads="1"/>
          </p:cNvPicPr>
          <p:nvPr/>
        </p:nvPicPr>
        <p:blipFill>
          <a:blip r:embed="rId3" cstate="print"/>
          <a:srcRect/>
          <a:stretch>
            <a:fillRect/>
          </a:stretch>
        </p:blipFill>
        <p:spPr bwMode="auto">
          <a:xfrm>
            <a:off x="4727849" y="1340769"/>
            <a:ext cx="5417617" cy="1663859"/>
          </a:xfrm>
          <a:prstGeom prst="rect">
            <a:avLst/>
          </a:prstGeom>
          <a:noFill/>
          <a:ln w="9525">
            <a:noFill/>
            <a:miter lim="800000"/>
            <a:headEnd/>
            <a:tailEnd/>
          </a:ln>
        </p:spPr>
      </p:pic>
      <p:sp>
        <p:nvSpPr>
          <p:cNvPr id="31" name="CasellaDiTesto 30"/>
          <p:cNvSpPr txBox="1"/>
          <p:nvPr/>
        </p:nvSpPr>
        <p:spPr>
          <a:xfrm>
            <a:off x="4799856" y="2998694"/>
            <a:ext cx="5544616" cy="646331"/>
          </a:xfrm>
          <a:prstGeom prst="rect">
            <a:avLst/>
          </a:prstGeom>
          <a:noFill/>
        </p:spPr>
        <p:txBody>
          <a:bodyPr wrap="square" rtlCol="0">
            <a:spAutoFit/>
          </a:bodyPr>
          <a:lstStyle/>
          <a:p>
            <a:r>
              <a:rPr lang="en-US" dirty="0"/>
              <a:t>• Energy 150 </a:t>
            </a:r>
            <a:r>
              <a:rPr lang="en-US" dirty="0" err="1"/>
              <a:t>eV</a:t>
            </a:r>
            <a:r>
              <a:rPr lang="en-US" dirty="0"/>
              <a:t>                   • 240 </a:t>
            </a:r>
            <a:r>
              <a:rPr lang="en-US" dirty="0" err="1"/>
              <a:t>pbar</a:t>
            </a:r>
            <a:r>
              <a:rPr lang="en-US" dirty="0"/>
              <a:t>/4 cm2 / 2 AD shots </a:t>
            </a:r>
          </a:p>
          <a:p>
            <a:r>
              <a:rPr lang="en-US" dirty="0"/>
              <a:t>• 100 extractions / shift      • Duration 20 s</a:t>
            </a:r>
            <a:endParaRPr lang="it-IT" dirty="0"/>
          </a:p>
        </p:txBody>
      </p:sp>
      <p:sp>
        <p:nvSpPr>
          <p:cNvPr id="35" name="CasellaDiTesto 34"/>
          <p:cNvSpPr txBox="1"/>
          <p:nvPr/>
        </p:nvSpPr>
        <p:spPr>
          <a:xfrm>
            <a:off x="4862991" y="3697868"/>
            <a:ext cx="1860894" cy="523220"/>
          </a:xfrm>
          <a:prstGeom prst="rect">
            <a:avLst/>
          </a:prstGeom>
          <a:noFill/>
        </p:spPr>
        <p:txBody>
          <a:bodyPr wrap="none" rtlCol="0">
            <a:spAutoFit/>
          </a:bodyPr>
          <a:lstStyle/>
          <a:p>
            <a:r>
              <a:rPr lang="it-IT" sz="2800" dirty="0"/>
              <a:t>First </a:t>
            </a:r>
            <a:r>
              <a:rPr lang="it-IT" sz="2800" dirty="0" err="1"/>
              <a:t>results</a:t>
            </a:r>
            <a:endParaRPr lang="it-IT" sz="2800" dirty="0"/>
          </a:p>
        </p:txBody>
      </p:sp>
      <p:sp>
        <p:nvSpPr>
          <p:cNvPr id="36" name="CasellaDiTesto 35"/>
          <p:cNvSpPr txBox="1"/>
          <p:nvPr/>
        </p:nvSpPr>
        <p:spPr>
          <a:xfrm>
            <a:off x="4771865" y="5817458"/>
            <a:ext cx="4924535" cy="369332"/>
          </a:xfrm>
          <a:prstGeom prst="rect">
            <a:avLst/>
          </a:prstGeom>
          <a:noFill/>
        </p:spPr>
        <p:txBody>
          <a:bodyPr wrap="square" rtlCol="0">
            <a:spAutoFit/>
          </a:bodyPr>
          <a:lstStyle/>
          <a:p>
            <a:r>
              <a:rPr lang="en-US" dirty="0"/>
              <a:t>• 7 shifts: </a:t>
            </a:r>
            <a:r>
              <a:rPr lang="en-US" dirty="0" smtClean="0"/>
              <a:t>100000 </a:t>
            </a:r>
            <a:r>
              <a:rPr lang="en-US" dirty="0"/>
              <a:t>annihilations per foil C, Mo, Au</a:t>
            </a:r>
            <a:endParaRPr lang="it-IT" dirty="0"/>
          </a:p>
        </p:txBody>
      </p:sp>
      <p:sp>
        <p:nvSpPr>
          <p:cNvPr id="3" name="Rectangle 2">
            <a:extLst>
              <a:ext uri="{FF2B5EF4-FFF2-40B4-BE49-F238E27FC236}">
                <a16:creationId xmlns:a16="http://schemas.microsoft.com/office/drawing/2014/main" id="{CB6DD710-8B27-47B1-815F-A4A599CF1AC4}"/>
              </a:ext>
            </a:extLst>
          </p:cNvPr>
          <p:cNvSpPr/>
          <p:nvPr/>
        </p:nvSpPr>
        <p:spPr>
          <a:xfrm>
            <a:off x="4748608" y="6186790"/>
            <a:ext cx="2810385" cy="338554"/>
          </a:xfrm>
          <a:prstGeom prst="rect">
            <a:avLst/>
          </a:prstGeom>
        </p:spPr>
        <p:txBody>
          <a:bodyPr wrap="none">
            <a:spAutoFit/>
          </a:bodyPr>
          <a:lstStyle/>
          <a:p>
            <a:r>
              <a:rPr lang="de-AT" sz="1600" dirty="0"/>
              <a:t>Thickness Au: 1µm, C, Mo: 2µm</a:t>
            </a:r>
          </a:p>
        </p:txBody>
      </p:sp>
      <p:pic>
        <p:nvPicPr>
          <p:cNvPr id="24" name="Grafik 9">
            <a:extLst>
              <a:ext uri="{FF2B5EF4-FFF2-40B4-BE49-F238E27FC236}">
                <a16:creationId xmlns:a16="http://schemas.microsoft.com/office/drawing/2014/main" id="{88D847A2-E83D-42BD-91B2-A3D5218725EE}"/>
              </a:ext>
            </a:extLst>
          </p:cNvPr>
          <p:cNvPicPr>
            <a:picLocks noChangeAspect="1"/>
          </p:cNvPicPr>
          <p:nvPr/>
        </p:nvPicPr>
        <p:blipFill>
          <a:blip r:embed="rId4"/>
          <a:stretch>
            <a:fillRect/>
          </a:stretch>
        </p:blipFill>
        <p:spPr>
          <a:xfrm>
            <a:off x="4708872" y="4217239"/>
            <a:ext cx="5859551" cy="1550333"/>
          </a:xfrm>
          <a:prstGeom prst="rect">
            <a:avLst/>
          </a:prstGeom>
        </p:spPr>
      </p:pic>
    </p:spTree>
    <p:extLst>
      <p:ext uri="{BB962C8B-B14F-4D97-AF65-F5344CB8AC3E}">
        <p14:creationId xmlns:p14="http://schemas.microsoft.com/office/powerpoint/2010/main" val="2433503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704241" y="2828836"/>
            <a:ext cx="2783519"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smtClean="0">
                <a:latin typeface="Times New Roman" panose="02020603050405020304" pitchFamily="18" charset="0"/>
                <a:cs typeface="Times New Roman" panose="02020603050405020304" pitchFamily="18" charset="0"/>
              </a:rPr>
              <a:t>FAMU</a:t>
            </a:r>
            <a:endParaRPr lang="en-US" sz="7200"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925" y="3954464"/>
            <a:ext cx="2133600" cy="2816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3965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1987550" y="260351"/>
            <a:ext cx="7924800" cy="669925"/>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a:latin typeface="Times New Roman" panose="02020603050405020304" pitchFamily="18" charset="0"/>
                <a:cs typeface="Times New Roman" panose="02020603050405020304" pitchFamily="18" charset="0"/>
              </a:rPr>
              <a:t>Motivazioni: il puzzle del raggio del protone</a:t>
            </a:r>
          </a:p>
        </p:txBody>
      </p:sp>
      <p:sp>
        <p:nvSpPr>
          <p:cNvPr id="7171" name="Text Box 2"/>
          <p:cNvSpPr txBox="1">
            <a:spLocks noChangeArrowheads="1"/>
          </p:cNvSpPr>
          <p:nvPr/>
        </p:nvSpPr>
        <p:spPr bwMode="auto">
          <a:xfrm>
            <a:off x="1674813" y="2636838"/>
            <a:ext cx="8166100" cy="906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114300" eaLnBrk="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charset="0"/>
                <a:ea typeface="Droid Sans Fallback" charset="0"/>
                <a:cs typeface="Droid Sans Fallback" charset="0"/>
              </a:defRPr>
            </a:lvl1pPr>
            <a:lvl2pPr eaLnBrk="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charset="0"/>
                <a:ea typeface="Droid Sans Fallback" charset="0"/>
                <a:cs typeface="Droid Sans Fallback" charset="0"/>
              </a:defRPr>
            </a:lvl2pPr>
            <a:lvl3pPr eaLnBrk="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charset="0"/>
                <a:ea typeface="Droid Sans Fallback" charset="0"/>
                <a:cs typeface="Droid Sans Fallback" charset="0"/>
              </a:defRPr>
            </a:lvl3pPr>
            <a:lvl4pPr eaLnBrk="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charset="0"/>
                <a:ea typeface="Droid Sans Fallback" charset="0"/>
                <a:cs typeface="Droid Sans Fallback" charset="0"/>
              </a:defRPr>
            </a:lvl4pPr>
            <a:lvl5pPr eaLnBrk="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charset="0"/>
                <a:ea typeface="Droid Sans Fallback"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6"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charset="0"/>
                <a:ea typeface="Droid Sans Fallback"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6"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charset="0"/>
                <a:ea typeface="Droid Sans Fallback"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6"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charset="0"/>
                <a:ea typeface="Droid Sans Fallback"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6" charset="0"/>
              <a:tabLst>
                <a:tab pos="114300" algn="l"/>
                <a:tab pos="561975" algn="l"/>
                <a:tab pos="1011238" algn="l"/>
                <a:tab pos="1460500" algn="l"/>
                <a:tab pos="1909763" algn="l"/>
                <a:tab pos="2359025" algn="l"/>
                <a:tab pos="2808288" algn="l"/>
                <a:tab pos="3257550" algn="l"/>
                <a:tab pos="3706813" algn="l"/>
                <a:tab pos="4156075" algn="l"/>
                <a:tab pos="4605338" algn="l"/>
                <a:tab pos="5054600" algn="l"/>
                <a:tab pos="5503863" algn="l"/>
                <a:tab pos="5953125" algn="l"/>
                <a:tab pos="6402388" algn="l"/>
                <a:tab pos="6851650" algn="l"/>
                <a:tab pos="7300913" algn="l"/>
                <a:tab pos="7750175" algn="l"/>
                <a:tab pos="8199438" algn="l"/>
                <a:tab pos="8648700" algn="l"/>
                <a:tab pos="9097963" algn="l"/>
              </a:tabLst>
              <a:defRPr>
                <a:solidFill>
                  <a:schemeClr val="bg1"/>
                </a:solidFill>
                <a:latin typeface="Arial" charset="0"/>
                <a:ea typeface="Droid Sans Fallback" charset="0"/>
                <a:cs typeface="Droid Sans Fallback" charset="0"/>
              </a:defRPr>
            </a:lvl9pPr>
          </a:lstStyle>
          <a:p>
            <a:pPr marL="457200" indent="-342900" algn="just" eaLnBrk="1">
              <a:spcBef>
                <a:spcPts val="488"/>
              </a:spcBef>
              <a:buFontTx/>
              <a:buChar char="-"/>
              <a:defRPr/>
            </a:pPr>
            <a:r>
              <a:rPr lang="en-US" altLang="x-none" sz="2000" dirty="0" err="1">
                <a:solidFill>
                  <a:srgbClr val="2F2B20"/>
                </a:solidFill>
                <a:latin typeface="Times New Roman" pitchFamily="16" charset="0"/>
              </a:rPr>
              <a:t>Misura</a:t>
            </a:r>
            <a:r>
              <a:rPr lang="en-US" altLang="x-none" sz="2000" dirty="0">
                <a:solidFill>
                  <a:srgbClr val="2F2B20"/>
                </a:solidFill>
                <a:latin typeface="Times New Roman" pitchFamily="16" charset="0"/>
              </a:rPr>
              <a:t> </a:t>
            </a:r>
            <a:r>
              <a:rPr lang="en-US" altLang="x-none" sz="2000" dirty="0" err="1">
                <a:solidFill>
                  <a:srgbClr val="2F2B20"/>
                </a:solidFill>
                <a:latin typeface="Times New Roman" pitchFamily="16" charset="0"/>
              </a:rPr>
              <a:t>dello</a:t>
            </a:r>
            <a:r>
              <a:rPr lang="en-US" altLang="x-none" sz="2000" dirty="0">
                <a:solidFill>
                  <a:srgbClr val="2F2B20"/>
                </a:solidFill>
                <a:latin typeface="Times New Roman" pitchFamily="16" charset="0"/>
              </a:rPr>
              <a:t> splitting </a:t>
            </a:r>
            <a:r>
              <a:rPr lang="en-US" altLang="x-none" sz="2000" dirty="0" err="1">
                <a:solidFill>
                  <a:srgbClr val="2F2B20"/>
                </a:solidFill>
                <a:latin typeface="Times New Roman" pitchFamily="16" charset="0"/>
              </a:rPr>
              <a:t>iperfine</a:t>
            </a:r>
            <a:r>
              <a:rPr lang="en-US" altLang="x-none" sz="2000" dirty="0">
                <a:solidFill>
                  <a:srgbClr val="2F2B20"/>
                </a:solidFill>
                <a:latin typeface="Times New Roman" pitchFamily="16" charset="0"/>
              </a:rPr>
              <a:t> (HFS) </a:t>
            </a:r>
            <a:r>
              <a:rPr lang="en-US" altLang="x-none" sz="2000" dirty="0" err="1">
                <a:solidFill>
                  <a:srgbClr val="2F2B20"/>
                </a:solidFill>
                <a:latin typeface="Times New Roman" pitchFamily="16" charset="0"/>
              </a:rPr>
              <a:t>nello</a:t>
            </a:r>
            <a:r>
              <a:rPr lang="en-US" altLang="x-none" sz="2000" dirty="0">
                <a:solidFill>
                  <a:srgbClr val="2F2B20"/>
                </a:solidFill>
                <a:latin typeface="Times New Roman" pitchFamily="16" charset="0"/>
              </a:rPr>
              <a:t> </a:t>
            </a:r>
            <a:r>
              <a:rPr lang="en-US" altLang="x-none" sz="2000" dirty="0" err="1">
                <a:solidFill>
                  <a:srgbClr val="2F2B20"/>
                </a:solidFill>
                <a:latin typeface="Times New Roman" pitchFamily="16" charset="0"/>
              </a:rPr>
              <a:t>stato</a:t>
            </a:r>
            <a:r>
              <a:rPr lang="en-US" altLang="x-none" sz="2000" dirty="0">
                <a:solidFill>
                  <a:srgbClr val="2F2B20"/>
                </a:solidFill>
                <a:latin typeface="Times New Roman" pitchFamily="16" charset="0"/>
              </a:rPr>
              <a:t> base </a:t>
            </a:r>
            <a:r>
              <a:rPr lang="en-US" altLang="x-none" sz="2000" dirty="0" err="1">
                <a:solidFill>
                  <a:srgbClr val="2F2B20"/>
                </a:solidFill>
                <a:latin typeface="Times New Roman" pitchFamily="16" charset="0"/>
              </a:rPr>
              <a:t>dell’idrogeno</a:t>
            </a:r>
            <a:r>
              <a:rPr lang="en-US" altLang="x-none" sz="2000" dirty="0">
                <a:solidFill>
                  <a:srgbClr val="2F2B20"/>
                </a:solidFill>
                <a:latin typeface="Times New Roman" pitchFamily="16" charset="0"/>
              </a:rPr>
              <a:t> </a:t>
            </a:r>
            <a:r>
              <a:rPr lang="en-US" altLang="x-none" sz="2000" dirty="0" err="1">
                <a:solidFill>
                  <a:srgbClr val="2F2B20"/>
                </a:solidFill>
                <a:latin typeface="Times New Roman" pitchFamily="16" charset="0"/>
              </a:rPr>
              <a:t>muonico</a:t>
            </a:r>
            <a:r>
              <a:rPr lang="en-US" altLang="x-none" sz="2000" dirty="0">
                <a:solidFill>
                  <a:srgbClr val="2F2B20"/>
                </a:solidFill>
                <a:latin typeface="Times New Roman" pitchFamily="16" charset="0"/>
              </a:rPr>
              <a:t>, legato al </a:t>
            </a:r>
            <a:r>
              <a:rPr lang="en-US" altLang="x-none" sz="2000" dirty="0" err="1">
                <a:solidFill>
                  <a:srgbClr val="FF0000"/>
                </a:solidFill>
                <a:latin typeface="Times New Roman" pitchFamily="16" charset="0"/>
              </a:rPr>
              <a:t>raggio</a:t>
            </a:r>
            <a:r>
              <a:rPr lang="en-US" altLang="x-none" sz="2000" dirty="0">
                <a:solidFill>
                  <a:srgbClr val="FF0000"/>
                </a:solidFill>
                <a:latin typeface="Times New Roman" pitchFamily="16" charset="0"/>
              </a:rPr>
              <a:t> </a:t>
            </a:r>
            <a:r>
              <a:rPr lang="en-US" altLang="x-none" sz="2000" dirty="0" err="1">
                <a:solidFill>
                  <a:srgbClr val="FF0000"/>
                </a:solidFill>
                <a:latin typeface="Times New Roman" pitchFamily="16" charset="0"/>
              </a:rPr>
              <a:t>Zemach</a:t>
            </a:r>
            <a:r>
              <a:rPr lang="en-US" altLang="x-none" sz="2000" dirty="0">
                <a:solidFill>
                  <a:srgbClr val="FF0000"/>
                </a:solidFill>
                <a:latin typeface="Times New Roman" pitchFamily="16" charset="0"/>
              </a:rPr>
              <a:t> del </a:t>
            </a:r>
            <a:r>
              <a:rPr lang="en-US" altLang="x-none" sz="2000" dirty="0" err="1">
                <a:solidFill>
                  <a:srgbClr val="FF0000"/>
                </a:solidFill>
                <a:latin typeface="Times New Roman" pitchFamily="16" charset="0"/>
              </a:rPr>
              <a:t>protone</a:t>
            </a:r>
            <a:r>
              <a:rPr lang="en-US" altLang="x-none" sz="2000" dirty="0">
                <a:solidFill>
                  <a:srgbClr val="FF0000"/>
                </a:solidFill>
                <a:latin typeface="Times New Roman" pitchFamily="16" charset="0"/>
              </a:rPr>
              <a:t> dal HFS del (</a:t>
            </a:r>
            <a:r>
              <a:rPr lang="en-US" altLang="x-none" sz="2000" dirty="0">
                <a:solidFill>
                  <a:srgbClr val="FF0000"/>
                </a:solidFill>
                <a:latin typeface="Symbol" charset="2"/>
                <a:ea typeface="Symbol" charset="2"/>
                <a:cs typeface="Symbol" charset="2"/>
              </a:rPr>
              <a:t></a:t>
            </a:r>
            <a:r>
              <a:rPr lang="en-US" altLang="x-none" sz="2000" baseline="30000" dirty="0">
                <a:solidFill>
                  <a:srgbClr val="FF0000"/>
                </a:solidFill>
                <a:latin typeface="Times New Roman" pitchFamily="16" charset="0"/>
              </a:rPr>
              <a:t>-</a:t>
            </a:r>
            <a:r>
              <a:rPr lang="en-US" altLang="x-none" sz="2000" dirty="0">
                <a:solidFill>
                  <a:srgbClr val="FF0000"/>
                </a:solidFill>
                <a:latin typeface="Times New Roman" pitchFamily="16" charset="0"/>
              </a:rPr>
              <a:t>p)</a:t>
            </a:r>
            <a:r>
              <a:rPr lang="en-US" altLang="x-none" sz="2000" baseline="-25000" dirty="0">
                <a:solidFill>
                  <a:srgbClr val="FF0000"/>
                </a:solidFill>
                <a:latin typeface="Times New Roman" pitchFamily="16" charset="0"/>
              </a:rPr>
              <a:t>1S</a:t>
            </a:r>
          </a:p>
          <a:p>
            <a:pPr algn="just" eaLnBrk="1">
              <a:spcBef>
                <a:spcPts val="488"/>
              </a:spcBef>
              <a:defRPr/>
            </a:pPr>
            <a:endParaRPr lang="en-US" altLang="x-none" sz="2000" baseline="-25000" dirty="0">
              <a:solidFill>
                <a:srgbClr val="FF0000"/>
              </a:solidFill>
              <a:latin typeface="Times New Roman" pitchFamily="16" charset="0"/>
            </a:endParaRPr>
          </a:p>
          <a:p>
            <a:pPr algn="just" eaLnBrk="1">
              <a:spcBef>
                <a:spcPts val="488"/>
              </a:spcBef>
              <a:defRPr/>
            </a:pPr>
            <a:endParaRPr lang="en-US" altLang="x-none" sz="2000" baseline="-25000" dirty="0">
              <a:solidFill>
                <a:srgbClr val="FF0000"/>
              </a:solidFill>
              <a:latin typeface="Times New Roman" pitchFamily="16" charset="0"/>
            </a:endParaRPr>
          </a:p>
          <a:p>
            <a:pPr algn="just" eaLnBrk="1">
              <a:spcBef>
                <a:spcPts val="488"/>
              </a:spcBef>
              <a:defRPr/>
            </a:pPr>
            <a:endParaRPr lang="en-US" altLang="x-none" sz="2000" baseline="-25000" dirty="0">
              <a:solidFill>
                <a:srgbClr val="FF0000"/>
              </a:solidFill>
              <a:latin typeface="Times New Roman" pitchFamily="16" charset="0"/>
            </a:endParaRPr>
          </a:p>
        </p:txBody>
      </p:sp>
      <p:sp>
        <p:nvSpPr>
          <p:cNvPr id="5124" name="AutoShape 3"/>
          <p:cNvSpPr>
            <a:spLocks noChangeArrowheads="1"/>
          </p:cNvSpPr>
          <p:nvPr/>
        </p:nvSpPr>
        <p:spPr bwMode="auto">
          <a:xfrm>
            <a:off x="2209800" y="1925638"/>
            <a:ext cx="241300" cy="533400"/>
          </a:xfrm>
          <a:custGeom>
            <a:avLst/>
            <a:gdLst>
              <a:gd name="T0" fmla="*/ 241300 w 241300"/>
              <a:gd name="T1" fmla="*/ 266700 h 533400"/>
              <a:gd name="T2" fmla="*/ 120650 w 241300"/>
              <a:gd name="T3" fmla="*/ 533400 h 533400"/>
              <a:gd name="T4" fmla="*/ 0 w 241300"/>
              <a:gd name="T5" fmla="*/ 266700 h 533400"/>
              <a:gd name="T6" fmla="*/ 120650 w 241300"/>
              <a:gd name="T7" fmla="*/ 0 h 533400"/>
              <a:gd name="T8" fmla="*/ 0 60000 65536"/>
              <a:gd name="T9" fmla="*/ 5898240 60000 65536"/>
              <a:gd name="T10" fmla="*/ 11796480 60000 65536"/>
              <a:gd name="T11" fmla="*/ 17694720 60000 65536"/>
              <a:gd name="T12" fmla="*/ 0 w 241300"/>
              <a:gd name="T13" fmla="*/ 0 h 533400"/>
              <a:gd name="T14" fmla="*/ 241300 w 241300"/>
              <a:gd name="T15" fmla="*/ 533400 h 533400"/>
            </a:gdLst>
            <a:ahLst/>
            <a:cxnLst>
              <a:cxn ang="T8">
                <a:pos x="T0" y="T1"/>
              </a:cxn>
              <a:cxn ang="T9">
                <a:pos x="T2" y="T3"/>
              </a:cxn>
              <a:cxn ang="T10">
                <a:pos x="T4" y="T5"/>
              </a:cxn>
              <a:cxn ang="T11">
                <a:pos x="T6" y="T7"/>
              </a:cxn>
            </a:cxnLst>
            <a:rect l="T12" t="T13" r="T14" b="T15"/>
            <a:pathLst>
              <a:path w="241300" h="533400">
                <a:moveTo>
                  <a:pt x="0" y="1482"/>
                </a:moveTo>
                <a:lnTo>
                  <a:pt x="337" y="1482"/>
                </a:lnTo>
                <a:lnTo>
                  <a:pt x="337" y="0"/>
                </a:lnTo>
                <a:lnTo>
                  <a:pt x="337" y="1482"/>
                </a:lnTo>
                <a:lnTo>
                  <a:pt x="673" y="1482"/>
                </a:lnTo>
                <a:lnTo>
                  <a:pt x="337" y="1482"/>
                </a:lnTo>
                <a:lnTo>
                  <a:pt x="0" y="1482"/>
                </a:lnTo>
                <a:close/>
              </a:path>
            </a:pathLst>
          </a:custGeom>
          <a:solidFill>
            <a:srgbClr val="2F2B20"/>
          </a:solidFill>
          <a:ln w="25560" cap="flat">
            <a:solidFill>
              <a:srgbClr val="2F2B2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0" name="Rectangle 4"/>
          <p:cNvSpPr>
            <a:spLocks noChangeArrowheads="1"/>
          </p:cNvSpPr>
          <p:nvPr/>
        </p:nvSpPr>
        <p:spPr bwMode="auto">
          <a:xfrm>
            <a:off x="1787525" y="3616326"/>
            <a:ext cx="8701088" cy="2620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342900" indent="-342900">
              <a:spcBef>
                <a:spcPts val="400"/>
              </a:spcBef>
              <a:buFontTx/>
              <a:buChar char="-"/>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pPr>
            <a:r>
              <a:rPr lang="it-IT" altLang="x-none" sz="2000" dirty="0">
                <a:solidFill>
                  <a:srgbClr val="000000"/>
                </a:solidFill>
                <a:latin typeface="Times New Roman" pitchFamily="16" charset="0"/>
                <a:ea typeface="Droid Sans Fallback" charset="0"/>
              </a:rPr>
              <a:t>Esperimento basato sul Lamb Shift nel </a:t>
            </a:r>
            <a:r>
              <a:rPr lang="it-IT" altLang="x-none" sz="2000" dirty="0">
                <a:solidFill>
                  <a:srgbClr val="000000"/>
                </a:solidFill>
                <a:latin typeface="Symbol" charset="2"/>
                <a:ea typeface="Symbol" charset="2"/>
                <a:cs typeface="Symbol" charset="2"/>
              </a:rPr>
              <a:t></a:t>
            </a:r>
            <a:r>
              <a:rPr lang="it-IT" altLang="x-none" sz="2000" baseline="30000" dirty="0">
                <a:solidFill>
                  <a:srgbClr val="000000"/>
                </a:solidFill>
                <a:latin typeface="Times New Roman" pitchFamily="16" charset="0"/>
                <a:ea typeface="Droid Sans Fallback" charset="0"/>
              </a:rPr>
              <a:t>-</a:t>
            </a:r>
            <a:r>
              <a:rPr lang="it-IT" altLang="x-none" sz="2000" dirty="0">
                <a:solidFill>
                  <a:srgbClr val="000000"/>
                </a:solidFill>
                <a:latin typeface="Times New Roman" pitchFamily="16" charset="0"/>
                <a:ea typeface="Droid Sans Fallback" charset="0"/>
              </a:rPr>
              <a:t>p al PSI (2010):</a:t>
            </a:r>
          </a:p>
          <a:p>
            <a:pPr marL="342900" indent="-328613">
              <a:spcBef>
                <a:spcPts val="400"/>
              </a:spcBef>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pPr>
            <a:r>
              <a:rPr lang="it-IT" altLang="x-none" sz="2000" dirty="0">
                <a:solidFill>
                  <a:srgbClr val="000000"/>
                </a:solidFill>
                <a:latin typeface="Times New Roman" pitchFamily="16" charset="0"/>
                <a:ea typeface="Droid Sans Fallback" charset="0"/>
              </a:rPr>
              <a:t>		r</a:t>
            </a:r>
            <a:r>
              <a:rPr lang="it-IT" altLang="x-none" sz="2000" baseline="-25000" dirty="0">
                <a:solidFill>
                  <a:srgbClr val="000000"/>
                </a:solidFill>
                <a:latin typeface="Times New Roman" pitchFamily="16" charset="0"/>
                <a:ea typeface="Droid Sans Fallback" charset="0"/>
              </a:rPr>
              <a:t>ch</a:t>
            </a:r>
            <a:r>
              <a:rPr lang="it-IT" altLang="x-none" sz="2000" dirty="0">
                <a:solidFill>
                  <a:srgbClr val="000000"/>
                </a:solidFill>
                <a:latin typeface="Times New Roman" pitchFamily="16" charset="0"/>
                <a:ea typeface="Droid Sans Fallback" charset="0"/>
              </a:rPr>
              <a:t>= 0.84089(39) fm</a:t>
            </a:r>
          </a:p>
          <a:p>
            <a:pPr marL="357187" indent="-342900">
              <a:spcBef>
                <a:spcPts val="400"/>
              </a:spcBef>
              <a:buFontTx/>
              <a:buChar char="-"/>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pPr>
            <a:r>
              <a:rPr lang="it-IT" altLang="x-none" sz="2000" dirty="0">
                <a:solidFill>
                  <a:srgbClr val="000000"/>
                </a:solidFill>
                <a:latin typeface="Times New Roman" pitchFamily="16" charset="0"/>
                <a:ea typeface="Droid Sans Fallback" charset="0"/>
              </a:rPr>
              <a:t>Discrepanza di 7</a:t>
            </a:r>
            <a:r>
              <a:rPr lang="it-IT" altLang="x-none" sz="2000" dirty="0">
                <a:solidFill>
                  <a:srgbClr val="000000"/>
                </a:solidFill>
                <a:latin typeface="Symbol" charset="2"/>
                <a:ea typeface="Symbol" charset="2"/>
                <a:cs typeface="Symbol" charset="2"/>
              </a:rPr>
              <a:t></a:t>
            </a:r>
            <a:r>
              <a:rPr lang="it-IT" altLang="x-none" sz="2000" dirty="0">
                <a:solidFill>
                  <a:srgbClr val="000000"/>
                </a:solidFill>
                <a:latin typeface="Times New Roman" pitchFamily="16" charset="0"/>
                <a:ea typeface="Droid Sans Fallback" charset="0"/>
              </a:rPr>
              <a:t> da CODATA-2010:			 	</a:t>
            </a:r>
          </a:p>
          <a:p>
            <a:pPr marL="342900" indent="-328613">
              <a:spcBef>
                <a:spcPts val="400"/>
              </a:spcBef>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pPr>
            <a:r>
              <a:rPr lang="it-IT" altLang="x-none" sz="2000" dirty="0">
                <a:solidFill>
                  <a:srgbClr val="000000"/>
                </a:solidFill>
                <a:latin typeface="Times New Roman" pitchFamily="16" charset="0"/>
                <a:ea typeface="Droid Sans Fallback" charset="0"/>
              </a:rPr>
              <a:t>     r</a:t>
            </a:r>
            <a:r>
              <a:rPr lang="it-IT" altLang="x-none" sz="2000" baseline="-25000" dirty="0">
                <a:solidFill>
                  <a:srgbClr val="000000"/>
                </a:solidFill>
                <a:latin typeface="Times New Roman" pitchFamily="16" charset="0"/>
                <a:ea typeface="Droid Sans Fallback" charset="0"/>
              </a:rPr>
              <a:t>ch</a:t>
            </a:r>
            <a:r>
              <a:rPr lang="it-IT" altLang="x-none" sz="2000" dirty="0">
                <a:solidFill>
                  <a:srgbClr val="000000"/>
                </a:solidFill>
                <a:latin typeface="Times New Roman" pitchFamily="16" charset="0"/>
                <a:ea typeface="Droid Sans Fallback" charset="0"/>
              </a:rPr>
              <a:t>= 0.87750(510) fm basato su scattering e-p e spettroscopia H.</a:t>
            </a:r>
          </a:p>
          <a:p>
            <a:pPr marL="342900" indent="-328613">
              <a:spcBef>
                <a:spcPts val="400"/>
              </a:spcBef>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pPr>
            <a:endParaRPr lang="it-IT" altLang="x-none" sz="2000" dirty="0">
              <a:solidFill>
                <a:srgbClr val="000000"/>
              </a:solidFill>
              <a:latin typeface="Times New Roman" pitchFamily="16" charset="0"/>
              <a:ea typeface="Droid Sans Fallback" charset="0"/>
            </a:endParaRPr>
          </a:p>
          <a:p>
            <a:pPr marL="357187" indent="-342900" algn="just">
              <a:spcBef>
                <a:spcPts val="400"/>
              </a:spcBef>
              <a:buFontTx/>
              <a:buChar char="-"/>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pPr>
            <a:r>
              <a:rPr lang="it-IT" altLang="x-none" sz="2000" dirty="0">
                <a:solidFill>
                  <a:srgbClr val="000000"/>
                </a:solidFill>
                <a:latin typeface="Times New Roman" pitchFamily="16" charset="0"/>
                <a:ea typeface="Droid Sans Fallback" charset="0"/>
              </a:rPr>
              <a:t>Necessità di una misura conclusiva: FAMU @RIKEN-RAL muon facility.</a:t>
            </a:r>
          </a:p>
          <a:p>
            <a:pPr marL="14287" algn="just">
              <a:spcBef>
                <a:spcPts val="400"/>
              </a:spcBef>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pPr>
            <a:endParaRPr lang="it-IT" altLang="x-none" sz="2000" dirty="0">
              <a:solidFill>
                <a:srgbClr val="000000"/>
              </a:solidFill>
              <a:latin typeface="Times New Roman" pitchFamily="16" charset="0"/>
              <a:ea typeface="Droid Sans Fallback" charset="0"/>
            </a:endParaRPr>
          </a:p>
          <a:p>
            <a:pPr marL="342900" indent="-328613">
              <a:spcBef>
                <a:spcPts val="400"/>
              </a:spcBef>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pPr>
            <a:endParaRPr lang="it-IT" altLang="x-none" sz="2000" dirty="0">
              <a:solidFill>
                <a:srgbClr val="000000"/>
              </a:solidFill>
              <a:latin typeface="Times New Roman" pitchFamily="16" charset="0"/>
              <a:ea typeface="Droid Sans Fallback" charset="0"/>
            </a:endParaRPr>
          </a:p>
          <a:p>
            <a:pPr marL="342900" indent="-328613">
              <a:spcBef>
                <a:spcPts val="400"/>
              </a:spcBef>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pPr>
            <a:endParaRPr lang="it-IT" altLang="x-none" sz="2000" dirty="0">
              <a:solidFill>
                <a:srgbClr val="000000"/>
              </a:solidFill>
              <a:latin typeface="Times New Roman" pitchFamily="16" charset="0"/>
              <a:ea typeface="Droid Sans Fallback" charset="0"/>
            </a:endParaRPr>
          </a:p>
        </p:txBody>
      </p:sp>
      <p:sp>
        <p:nvSpPr>
          <p:cNvPr id="5126" name="Text Box 5"/>
          <p:cNvSpPr txBox="1">
            <a:spLocks noChangeArrowheads="1"/>
          </p:cNvSpPr>
          <p:nvPr/>
        </p:nvSpPr>
        <p:spPr bwMode="auto">
          <a:xfrm>
            <a:off x="1631950" y="1414463"/>
            <a:ext cx="9036050" cy="1147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466725" indent="-342900"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algn="just" eaLnBrk="1">
              <a:spcBef>
                <a:spcPts val="438"/>
              </a:spcBef>
              <a:buFontTx/>
              <a:buChar char="-"/>
            </a:pPr>
            <a:r>
              <a:rPr lang="en-US" altLang="en-US" sz="2000">
                <a:solidFill>
                  <a:srgbClr val="2F2B20"/>
                </a:solidFill>
                <a:latin typeface="Times New Roman" panose="02020603050405020304" pitchFamily="18" charset="0"/>
              </a:rPr>
              <a:t>Si considerano le distribuzioni di carica, </a:t>
            </a:r>
            <a:r>
              <a:rPr lang="en-US" altLang="en-US" sz="2000">
                <a:solidFill>
                  <a:srgbClr val="2F2B20"/>
                </a:solidFill>
                <a:latin typeface="Symbol" panose="05050102010706020507" pitchFamily="18" charset="2"/>
              </a:rPr>
              <a:t></a:t>
            </a:r>
            <a:r>
              <a:rPr lang="en-US" altLang="en-US" sz="2000" baseline="-25000">
                <a:solidFill>
                  <a:srgbClr val="2F2B20"/>
                </a:solidFill>
                <a:latin typeface="Times New Roman" panose="02020603050405020304" pitchFamily="18" charset="0"/>
              </a:rPr>
              <a:t>E</a:t>
            </a:r>
            <a:r>
              <a:rPr lang="en-US" altLang="en-US" sz="2000">
                <a:solidFill>
                  <a:srgbClr val="2F2B20"/>
                </a:solidFill>
                <a:latin typeface="Times New Roman" panose="02020603050405020304" pitchFamily="18" charset="0"/>
              </a:rPr>
              <a:t>(r) e magnetica, </a:t>
            </a:r>
            <a:r>
              <a:rPr lang="en-US" altLang="en-US" sz="2000">
                <a:solidFill>
                  <a:srgbClr val="2F2B20"/>
                </a:solidFill>
                <a:latin typeface="Symbol" panose="05050102010706020507" pitchFamily="18" charset="2"/>
              </a:rPr>
              <a:t></a:t>
            </a:r>
            <a:r>
              <a:rPr lang="en-US" altLang="en-US" sz="2000" baseline="-25000">
                <a:solidFill>
                  <a:srgbClr val="2F2B20"/>
                </a:solidFill>
                <a:latin typeface="Times New Roman" panose="02020603050405020304" pitchFamily="18" charset="0"/>
              </a:rPr>
              <a:t>M</a:t>
            </a:r>
            <a:r>
              <a:rPr lang="en-US" altLang="en-US" sz="2000">
                <a:solidFill>
                  <a:srgbClr val="2F2B20"/>
                </a:solidFill>
                <a:latin typeface="Times New Roman" panose="02020603050405020304" pitchFamily="18" charset="0"/>
              </a:rPr>
              <a:t>(r).  </a:t>
            </a:r>
          </a:p>
          <a:p>
            <a:pPr algn="just" eaLnBrk="1">
              <a:spcBef>
                <a:spcPts val="438"/>
              </a:spcBef>
            </a:pPr>
            <a:r>
              <a:rPr lang="en-US" altLang="en-US" sz="2000">
                <a:solidFill>
                  <a:srgbClr val="2F2B20"/>
                </a:solidFill>
                <a:latin typeface="Times New Roman" panose="02020603050405020304" pitchFamily="18" charset="0"/>
              </a:rPr>
              <a:t>     R</a:t>
            </a:r>
            <a:r>
              <a:rPr lang="en-US" altLang="en-US" sz="2000" baseline="-25000">
                <a:solidFill>
                  <a:srgbClr val="2F2B20"/>
                </a:solidFill>
                <a:latin typeface="Times New Roman" panose="02020603050405020304" pitchFamily="18" charset="0"/>
              </a:rPr>
              <a:t>Z</a:t>
            </a:r>
            <a:r>
              <a:rPr lang="en-US" altLang="en-US" sz="2000">
                <a:solidFill>
                  <a:srgbClr val="2F2B20"/>
                </a:solidFill>
                <a:latin typeface="Times New Roman" panose="02020603050405020304" pitchFamily="18" charset="0"/>
              </a:rPr>
              <a:t>= ∫(∫</a:t>
            </a:r>
            <a:r>
              <a:rPr lang="en-US" altLang="en-US" sz="2000">
                <a:solidFill>
                  <a:srgbClr val="2F2B20"/>
                </a:solidFill>
                <a:latin typeface="Symbol" panose="05050102010706020507" pitchFamily="18" charset="2"/>
              </a:rPr>
              <a:t></a:t>
            </a:r>
            <a:r>
              <a:rPr lang="en-US" altLang="en-US" sz="2000" baseline="-25000">
                <a:solidFill>
                  <a:srgbClr val="2F2B20"/>
                </a:solidFill>
                <a:latin typeface="Times New Roman" panose="02020603050405020304" pitchFamily="18" charset="0"/>
              </a:rPr>
              <a:t>E </a:t>
            </a:r>
            <a:r>
              <a:rPr lang="en-US" altLang="en-US" sz="2000">
                <a:solidFill>
                  <a:srgbClr val="2F2B20"/>
                </a:solidFill>
                <a:latin typeface="Times New Roman" panose="02020603050405020304" pitchFamily="18" charset="0"/>
              </a:rPr>
              <a:t>(r’) </a:t>
            </a:r>
            <a:r>
              <a:rPr lang="en-US" altLang="en-US" sz="2000">
                <a:solidFill>
                  <a:srgbClr val="2F2B20"/>
                </a:solidFill>
                <a:latin typeface="Symbol" panose="05050102010706020507" pitchFamily="18" charset="2"/>
              </a:rPr>
              <a:t></a:t>
            </a:r>
            <a:r>
              <a:rPr lang="en-US" altLang="en-US" sz="2000" baseline="-25000">
                <a:solidFill>
                  <a:srgbClr val="2F2B20"/>
                </a:solidFill>
                <a:latin typeface="Times New Roman" panose="02020603050405020304" pitchFamily="18" charset="0"/>
              </a:rPr>
              <a:t>M </a:t>
            </a:r>
            <a:r>
              <a:rPr lang="en-US" altLang="en-US" sz="2000">
                <a:solidFill>
                  <a:srgbClr val="2F2B20"/>
                </a:solidFill>
                <a:latin typeface="Times New Roman" panose="02020603050405020304" pitchFamily="18" charset="0"/>
              </a:rPr>
              <a:t>(r-r’) d</a:t>
            </a:r>
            <a:r>
              <a:rPr lang="en-US" altLang="en-US" sz="2000" baseline="30000">
                <a:solidFill>
                  <a:srgbClr val="2F2B20"/>
                </a:solidFill>
                <a:latin typeface="Times New Roman" panose="02020603050405020304" pitchFamily="18" charset="0"/>
              </a:rPr>
              <a:t>3</a:t>
            </a:r>
            <a:r>
              <a:rPr lang="en-US" altLang="en-US" sz="2000">
                <a:solidFill>
                  <a:srgbClr val="2F2B20"/>
                </a:solidFill>
                <a:latin typeface="Times New Roman" panose="02020603050405020304" pitchFamily="18" charset="0"/>
              </a:rPr>
              <a:t>r’) r d</a:t>
            </a:r>
            <a:r>
              <a:rPr lang="en-US" altLang="en-US" sz="2000" baseline="30000">
                <a:solidFill>
                  <a:srgbClr val="2F2B20"/>
                </a:solidFill>
                <a:latin typeface="Times New Roman" panose="02020603050405020304" pitchFamily="18" charset="0"/>
              </a:rPr>
              <a:t>3</a:t>
            </a:r>
            <a:r>
              <a:rPr lang="en-US" altLang="en-US" sz="2000">
                <a:solidFill>
                  <a:srgbClr val="2F2B20"/>
                </a:solidFill>
                <a:latin typeface="Times New Roman" panose="02020603050405020304" pitchFamily="18" charset="0"/>
              </a:rPr>
              <a:t>r - </a:t>
            </a:r>
            <a:r>
              <a:rPr lang="en-US" altLang="en-US" sz="2000" b="1">
                <a:solidFill>
                  <a:srgbClr val="0000FF"/>
                </a:solidFill>
                <a:latin typeface="Symbol" panose="05050102010706020507" pitchFamily="18" charset="2"/>
              </a:rPr>
              <a:t></a:t>
            </a:r>
            <a:r>
              <a:rPr lang="en-US" altLang="en-US" sz="2000">
                <a:solidFill>
                  <a:srgbClr val="0000FF"/>
                </a:solidFill>
                <a:latin typeface="Times New Roman" panose="02020603050405020304" pitchFamily="18" charset="0"/>
              </a:rPr>
              <a:t>E</a:t>
            </a:r>
            <a:r>
              <a:rPr lang="en-US" altLang="en-US" sz="2000" baseline="30000">
                <a:solidFill>
                  <a:srgbClr val="0000FF"/>
                </a:solidFill>
                <a:latin typeface="Times New Roman" panose="02020603050405020304" pitchFamily="18" charset="0"/>
              </a:rPr>
              <a:t>HFS</a:t>
            </a:r>
            <a:r>
              <a:rPr lang="en-US" altLang="en-US" sz="2000" baseline="-25000">
                <a:solidFill>
                  <a:srgbClr val="0000FF"/>
                </a:solidFill>
                <a:latin typeface="Times New Roman" panose="02020603050405020304" pitchFamily="18" charset="0"/>
              </a:rPr>
              <a:t>1S</a:t>
            </a:r>
            <a:r>
              <a:rPr lang="en-US" altLang="en-US" sz="2000">
                <a:solidFill>
                  <a:srgbClr val="0000FF"/>
                </a:solidFill>
                <a:latin typeface="Times New Roman" panose="02020603050405020304" pitchFamily="18" charset="0"/>
              </a:rPr>
              <a:t> = 184.087X - 1.281Y R</a:t>
            </a:r>
            <a:r>
              <a:rPr lang="en-US" altLang="en-US" sz="2000" baseline="-25000">
                <a:solidFill>
                  <a:srgbClr val="0000FF"/>
                </a:solidFill>
                <a:latin typeface="Times New Roman" panose="02020603050405020304" pitchFamily="18" charset="0"/>
              </a:rPr>
              <a:t>Z</a:t>
            </a:r>
            <a:r>
              <a:rPr lang="en-US" altLang="en-US" sz="2000">
                <a:solidFill>
                  <a:srgbClr val="0000FF"/>
                </a:solidFill>
                <a:latin typeface="Times New Roman" panose="02020603050405020304" pitchFamily="18" charset="0"/>
              </a:rPr>
              <a:t> meV.</a:t>
            </a:r>
          </a:p>
          <a:p>
            <a:pPr algn="just" eaLnBrk="1">
              <a:spcBef>
                <a:spcPts val="438"/>
              </a:spcBef>
            </a:pPr>
            <a:r>
              <a:rPr lang="en-US" altLang="en-US" sz="2000">
                <a:solidFill>
                  <a:srgbClr val="2F2B20"/>
                </a:solidFill>
                <a:latin typeface="Times New Roman" panose="02020603050405020304" pitchFamily="18" charset="0"/>
              </a:rPr>
              <a:t>     La teoria prevede X ≈ 15, Y &lt; 10. </a:t>
            </a:r>
          </a:p>
        </p:txBody>
      </p:sp>
    </p:spTree>
    <p:extLst>
      <p:ext uri="{BB962C8B-B14F-4D97-AF65-F5344CB8AC3E}">
        <p14:creationId xmlns:p14="http://schemas.microsoft.com/office/powerpoint/2010/main" val="17965933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1931988" y="198439"/>
            <a:ext cx="7620000" cy="638175"/>
          </a:xfrm>
        </p:spPr>
        <p:txBody>
          <a:bodyPr rtlCol="0">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x-none" sz="3600" dirty="0" err="1">
                <a:latin typeface="Times New Roman" pitchFamily="16" charset="0"/>
              </a:rPr>
              <a:t>Metodologia</a:t>
            </a:r>
            <a:endParaRPr lang="en-US" altLang="x-none" sz="3600" dirty="0">
              <a:latin typeface="Times New Roman" pitchFamily="16" charset="0"/>
            </a:endParaRPr>
          </a:p>
        </p:txBody>
      </p:sp>
      <p:sp>
        <p:nvSpPr>
          <p:cNvPr id="6147" name="Text Box 2"/>
          <p:cNvSpPr txBox="1">
            <a:spLocks noChangeArrowheads="1"/>
          </p:cNvSpPr>
          <p:nvPr/>
        </p:nvSpPr>
        <p:spPr bwMode="auto">
          <a:xfrm>
            <a:off x="1487488" y="1052513"/>
            <a:ext cx="9180513"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450850" indent="-342900" eaLnBrk="0">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solidFill>
                  <a:schemeClr val="bg1"/>
                </a:solidFill>
                <a:latin typeface="Arial" panose="020B0604020202020204" pitchFamily="34" charset="0"/>
                <a:cs typeface="Droid Sans Fallback" charset="0"/>
              </a:defRPr>
            </a:lvl1pPr>
            <a:lvl2pPr eaLnBrk="0">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solidFill>
                  <a:schemeClr val="bg1"/>
                </a:solidFill>
                <a:latin typeface="Arial" panose="020B0604020202020204" pitchFamily="34" charset="0"/>
                <a:cs typeface="Droid Sans Fallback" charset="0"/>
              </a:defRPr>
            </a:lvl2pPr>
            <a:lvl3pPr eaLnBrk="0">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solidFill>
                  <a:schemeClr val="bg1"/>
                </a:solidFill>
                <a:latin typeface="Arial" panose="020B0604020202020204" pitchFamily="34" charset="0"/>
                <a:cs typeface="Droid Sans Fallback" charset="0"/>
              </a:defRPr>
            </a:lvl3pPr>
            <a:lvl4pPr eaLnBrk="0">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solidFill>
                  <a:schemeClr val="bg1"/>
                </a:solidFill>
                <a:latin typeface="Arial" panose="020B0604020202020204" pitchFamily="34" charset="0"/>
                <a:cs typeface="Droid Sans Fallback" charset="0"/>
              </a:defRPr>
            </a:lvl4pPr>
            <a:lvl5pPr eaLnBrk="0">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0200" algn="l"/>
                <a:tab pos="777875" algn="l"/>
                <a:tab pos="1227138" algn="l"/>
                <a:tab pos="1676400" algn="l"/>
                <a:tab pos="2125663" algn="l"/>
                <a:tab pos="2574925" algn="l"/>
                <a:tab pos="3024188" algn="l"/>
                <a:tab pos="3473450" algn="l"/>
                <a:tab pos="3922713" algn="l"/>
                <a:tab pos="4371975" algn="l"/>
                <a:tab pos="4821238" algn="l"/>
                <a:tab pos="5270500" algn="l"/>
                <a:tab pos="5719763" algn="l"/>
                <a:tab pos="6169025" algn="l"/>
                <a:tab pos="6618288" algn="l"/>
                <a:tab pos="7067550" algn="l"/>
                <a:tab pos="7516813" algn="l"/>
                <a:tab pos="7966075" algn="l"/>
                <a:tab pos="8415338" algn="l"/>
                <a:tab pos="8864600" algn="l"/>
                <a:tab pos="9313863" algn="l"/>
              </a:tabLst>
              <a:defRPr>
                <a:solidFill>
                  <a:schemeClr val="bg1"/>
                </a:solidFill>
                <a:latin typeface="Arial" panose="020B0604020202020204" pitchFamily="34" charset="0"/>
                <a:cs typeface="Droid Sans Fallback" charset="0"/>
              </a:defRPr>
            </a:lvl9pPr>
          </a:lstStyle>
          <a:p>
            <a:pPr algn="just" eaLnBrk="1">
              <a:spcBef>
                <a:spcPts val="400"/>
              </a:spcBef>
              <a:buFont typeface="Wingdings" panose="05000000000000000000" pitchFamily="2" charset="2"/>
              <a:buChar char="Ø"/>
            </a:pPr>
            <a:r>
              <a:rPr lang="en-US" altLang="en-US" dirty="0" err="1">
                <a:solidFill>
                  <a:srgbClr val="2F2B20"/>
                </a:solidFill>
                <a:latin typeface="Times New Roman" panose="02020603050405020304" pitchFamily="18" charset="0"/>
              </a:rPr>
              <a:t>L’atomo</a:t>
            </a:r>
            <a:r>
              <a:rPr lang="en-US" altLang="en-US" dirty="0">
                <a:solidFill>
                  <a:srgbClr val="2F2B20"/>
                </a:solidFill>
                <a:latin typeface="Times New Roman" panose="02020603050405020304" pitchFamily="18" charset="0"/>
              </a:rPr>
              <a:t> di </a:t>
            </a:r>
            <a:r>
              <a:rPr lang="en-US" altLang="en-US" dirty="0">
                <a:solidFill>
                  <a:srgbClr val="2F2B20"/>
                </a:solidFill>
                <a:latin typeface="Symbol" panose="05050102010706020507" pitchFamily="18" charset="2"/>
              </a:rPr>
              <a:t></a:t>
            </a:r>
            <a:r>
              <a:rPr lang="en-US" altLang="en-US" dirty="0">
                <a:solidFill>
                  <a:srgbClr val="2F2B20"/>
                </a:solidFill>
                <a:latin typeface="Times New Roman" panose="02020603050405020304" pitchFamily="18" charset="0"/>
              </a:rPr>
              <a:t>p </a:t>
            </a:r>
            <a:r>
              <a:rPr lang="en-US" altLang="en-US" dirty="0" err="1">
                <a:solidFill>
                  <a:srgbClr val="2F2B20"/>
                </a:solidFill>
                <a:latin typeface="Times New Roman" panose="02020603050405020304" pitchFamily="18" charset="0"/>
              </a:rPr>
              <a:t>assorbe</a:t>
            </a:r>
            <a:r>
              <a:rPr lang="en-US" altLang="en-US" dirty="0">
                <a:solidFill>
                  <a:srgbClr val="2F2B20"/>
                </a:solidFill>
                <a:latin typeface="Times New Roman" panose="02020603050405020304" pitchFamily="18" charset="0"/>
              </a:rPr>
              <a:t> un </a:t>
            </a:r>
            <a:r>
              <a:rPr lang="en-US" altLang="en-US" dirty="0" err="1">
                <a:solidFill>
                  <a:srgbClr val="2F2B20"/>
                </a:solidFill>
                <a:latin typeface="Times New Roman" panose="02020603050405020304" pitchFamily="18" charset="0"/>
              </a:rPr>
              <a:t>fotone</a:t>
            </a:r>
            <a:r>
              <a:rPr lang="en-US" altLang="en-US" dirty="0">
                <a:solidFill>
                  <a:srgbClr val="2F2B20"/>
                </a:solidFill>
                <a:latin typeface="Times New Roman" panose="02020603050405020304" pitchFamily="18" charset="0"/>
              </a:rPr>
              <a:t> da un laser IR </a:t>
            </a:r>
            <a:r>
              <a:rPr lang="en-US" altLang="en-US" dirty="0" err="1">
                <a:solidFill>
                  <a:srgbClr val="2F2B20"/>
                </a:solidFill>
                <a:latin typeface="Times New Roman" panose="02020603050405020304" pitchFamily="18" charset="0"/>
              </a:rPr>
              <a:t>alla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lunghezza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d’onda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della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risonanza</a:t>
            </a:r>
            <a:r>
              <a:rPr lang="en-US" altLang="en-US" dirty="0">
                <a:solidFill>
                  <a:srgbClr val="2F2B20"/>
                </a:solidFill>
                <a:latin typeface="Symbol" panose="05050102010706020507" pitchFamily="18" charset="2"/>
              </a:rPr>
              <a:t></a:t>
            </a:r>
            <a:r>
              <a:rPr lang="en-US" altLang="en-US" dirty="0">
                <a:solidFill>
                  <a:srgbClr val="FF0000"/>
                </a:solidFill>
                <a:latin typeface="Symbol" panose="05050102010706020507" pitchFamily="18" charset="2"/>
              </a:rPr>
              <a:t></a:t>
            </a:r>
            <a:r>
              <a:rPr lang="en-US" altLang="en-US" baseline="-25000" dirty="0">
                <a:solidFill>
                  <a:srgbClr val="FF0000"/>
                </a:solidFill>
                <a:latin typeface="Times New Roman" panose="02020603050405020304" pitchFamily="18" charset="0"/>
              </a:rPr>
              <a:t>0</a:t>
            </a:r>
            <a:r>
              <a:rPr lang="en-US" altLang="en-US" dirty="0">
                <a:solidFill>
                  <a:srgbClr val="FF0000"/>
                </a:solidFill>
                <a:latin typeface="Times New Roman" panose="02020603050405020304" pitchFamily="18" charset="0"/>
              </a:rPr>
              <a:t>=</a:t>
            </a:r>
            <a:r>
              <a:rPr lang="en-US" altLang="en-US" dirty="0" err="1">
                <a:solidFill>
                  <a:srgbClr val="FF0000"/>
                </a:solidFill>
                <a:latin typeface="Times New Roman" panose="02020603050405020304" pitchFamily="18" charset="0"/>
              </a:rPr>
              <a:t>hc</a:t>
            </a:r>
            <a:r>
              <a:rPr lang="en-US" altLang="en-US" dirty="0">
                <a:solidFill>
                  <a:srgbClr val="FF0000"/>
                </a:solidFill>
                <a:latin typeface="Times New Roman" panose="02020603050405020304" pitchFamily="18" charset="0"/>
              </a:rPr>
              <a:t>/</a:t>
            </a:r>
            <a:r>
              <a:rPr lang="en-US" altLang="en-US" dirty="0">
                <a:solidFill>
                  <a:srgbClr val="FF0000"/>
                </a:solidFill>
                <a:latin typeface="Symbol" panose="05050102010706020507" pitchFamily="18" charset="2"/>
              </a:rPr>
              <a:t>D</a:t>
            </a:r>
            <a:r>
              <a:rPr lang="en-US" altLang="en-US" dirty="0">
                <a:solidFill>
                  <a:srgbClr val="FF0000"/>
                </a:solidFill>
                <a:latin typeface="Times New Roman" panose="02020603050405020304" pitchFamily="18" charset="0"/>
              </a:rPr>
              <a:t>E</a:t>
            </a:r>
            <a:r>
              <a:rPr lang="en-US" altLang="en-US" baseline="30000" dirty="0">
                <a:solidFill>
                  <a:srgbClr val="FF0000"/>
                </a:solidFill>
                <a:latin typeface="Times New Roman" panose="02020603050405020304" pitchFamily="18" charset="0"/>
              </a:rPr>
              <a:t>1S</a:t>
            </a:r>
            <a:r>
              <a:rPr lang="en-US" altLang="en-US" baseline="-25000" dirty="0">
                <a:solidFill>
                  <a:srgbClr val="FF0000"/>
                </a:solidFill>
                <a:latin typeface="Times New Roman" panose="02020603050405020304" pitchFamily="18" charset="0"/>
              </a:rPr>
              <a:t>HFS</a:t>
            </a:r>
            <a:r>
              <a:rPr lang="en-US" altLang="en-US" dirty="0">
                <a:solidFill>
                  <a:srgbClr val="FF0000"/>
                </a:solidFill>
                <a:latin typeface="Times New Roman" panose="02020603050405020304" pitchFamily="18" charset="0"/>
              </a:rPr>
              <a:t> ≈ 6.8 </a:t>
            </a:r>
            <a:r>
              <a:rPr lang="en-US" altLang="en-US" dirty="0">
                <a:solidFill>
                  <a:srgbClr val="FF0000"/>
                </a:solidFill>
                <a:latin typeface="Symbol" panose="05050102010706020507" pitchFamily="18" charset="2"/>
              </a:rPr>
              <a:t></a:t>
            </a:r>
            <a:r>
              <a:rPr lang="en-US" altLang="en-US" dirty="0">
                <a:solidFill>
                  <a:srgbClr val="FF0000"/>
                </a:solidFill>
                <a:latin typeface="Times New Roman" panose="02020603050405020304" pitchFamily="18" charset="0"/>
              </a:rPr>
              <a:t>m</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della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transizione</a:t>
            </a:r>
            <a:r>
              <a:rPr lang="en-US" altLang="en-US" dirty="0">
                <a:solidFill>
                  <a:srgbClr val="2F2B20"/>
                </a:solidFill>
                <a:latin typeface="Times New Roman" panose="02020603050405020304" pitchFamily="18" charset="0"/>
              </a:rPr>
              <a:t> da </a:t>
            </a:r>
            <a:r>
              <a:rPr lang="en-US" altLang="en-US" dirty="0" err="1">
                <a:solidFill>
                  <a:srgbClr val="2F2B20"/>
                </a:solidFill>
                <a:latin typeface="Times New Roman" panose="02020603050405020304" pitchFamily="18" charset="0"/>
              </a:rPr>
              <a:t>singoletto</a:t>
            </a:r>
            <a:r>
              <a:rPr lang="en-US" altLang="en-US" dirty="0">
                <a:solidFill>
                  <a:srgbClr val="2F2B20"/>
                </a:solidFill>
                <a:latin typeface="Times New Roman" panose="02020603050405020304" pitchFamily="18" charset="0"/>
              </a:rPr>
              <a:t> a </a:t>
            </a:r>
            <a:r>
              <a:rPr lang="en-US" altLang="en-US" dirty="0" err="1">
                <a:solidFill>
                  <a:srgbClr val="2F2B20"/>
                </a:solidFill>
                <a:latin typeface="Times New Roman" panose="02020603050405020304" pitchFamily="18" charset="0"/>
              </a:rPr>
              <a:t>tripletto</a:t>
            </a:r>
            <a:r>
              <a:rPr lang="en-US" altLang="en-US" dirty="0">
                <a:solidFill>
                  <a:srgbClr val="2F2B20"/>
                </a:solidFill>
                <a:latin typeface="Times New Roman" panose="02020603050405020304" pitchFamily="18" charset="0"/>
              </a:rPr>
              <a:t> (spin flip</a:t>
            </a:r>
            <a:r>
              <a:rPr lang="en-US" altLang="en-US" dirty="0" smtClean="0">
                <a:solidFill>
                  <a:srgbClr val="2F2B20"/>
                </a:solidFill>
                <a:latin typeface="Times New Roman" panose="02020603050405020304" pitchFamily="18" charset="0"/>
              </a:rPr>
              <a:t>) dove</a:t>
            </a:r>
          </a:p>
          <a:p>
            <a:pPr marL="107950" indent="0" algn="just" eaLnBrk="1">
              <a:spcBef>
                <a:spcPts val="400"/>
              </a:spcBef>
            </a:pPr>
            <a:r>
              <a:rPr lang="it-IT" altLang="en-US" dirty="0">
                <a:solidFill>
                  <a:srgbClr val="2F2B20"/>
                </a:solidFill>
                <a:latin typeface="Times New Roman" panose="02020603050405020304" pitchFamily="18" charset="0"/>
              </a:rPr>
              <a:t> </a:t>
            </a:r>
            <a:r>
              <a:rPr lang="it-IT" altLang="en-US" dirty="0" smtClean="0">
                <a:solidFill>
                  <a:srgbClr val="2F2B20"/>
                </a:solidFill>
                <a:latin typeface="Times New Roman" panose="02020603050405020304" pitchFamily="18" charset="0"/>
              </a:rPr>
              <a:t>      </a:t>
            </a:r>
            <a:r>
              <a:rPr lang="en-US" altLang="en-US" dirty="0" smtClean="0">
                <a:solidFill>
                  <a:srgbClr val="FF0000"/>
                </a:solidFill>
                <a:latin typeface="Symbol" panose="05050102010706020507" pitchFamily="18" charset="2"/>
              </a:rPr>
              <a:t>D</a:t>
            </a:r>
            <a:r>
              <a:rPr lang="en-US" altLang="en-US" dirty="0" smtClean="0">
                <a:solidFill>
                  <a:srgbClr val="FF0000"/>
                </a:solidFill>
                <a:latin typeface="Times New Roman" panose="02020603050405020304" pitchFamily="18" charset="0"/>
              </a:rPr>
              <a:t>E</a:t>
            </a:r>
            <a:r>
              <a:rPr lang="en-US" altLang="en-US" baseline="30000" dirty="0" smtClean="0">
                <a:solidFill>
                  <a:srgbClr val="FF0000"/>
                </a:solidFill>
                <a:latin typeface="Times New Roman" panose="02020603050405020304" pitchFamily="18" charset="0"/>
              </a:rPr>
              <a:t>1S</a:t>
            </a:r>
            <a:r>
              <a:rPr lang="en-US" altLang="en-US" baseline="-25000" dirty="0" smtClean="0">
                <a:solidFill>
                  <a:srgbClr val="FF0000"/>
                </a:solidFill>
                <a:latin typeface="Times New Roman" panose="02020603050405020304" pitchFamily="18" charset="0"/>
              </a:rPr>
              <a:t>HFS</a:t>
            </a:r>
            <a:r>
              <a:rPr lang="en-US" altLang="en-US" dirty="0" smtClean="0">
                <a:solidFill>
                  <a:srgbClr val="FF0000"/>
                </a:solidFill>
                <a:latin typeface="Times New Roman" panose="02020603050405020304" pitchFamily="18" charset="0"/>
              </a:rPr>
              <a:t> </a:t>
            </a:r>
            <a:r>
              <a:rPr lang="en-US" altLang="en-US" dirty="0" smtClean="0">
                <a:solidFill>
                  <a:schemeClr val="tx1"/>
                </a:solidFill>
                <a:latin typeface="Times New Roman" panose="02020603050405020304" pitchFamily="18" charset="0"/>
                <a:sym typeface="Symbol" panose="05050102010706020507" pitchFamily="18" charset="2"/>
              </a:rPr>
              <a:t> energy difference of the 1S hyperfine splitting of the </a:t>
            </a:r>
            <a:r>
              <a:rPr lang="en-US" altLang="en-US" dirty="0" err="1" smtClean="0">
                <a:solidFill>
                  <a:schemeClr val="tx1"/>
                </a:solidFill>
                <a:latin typeface="Times New Roman" panose="02020603050405020304" pitchFamily="18" charset="0"/>
                <a:sym typeface="Symbol" panose="05050102010706020507" pitchFamily="18" charset="2"/>
              </a:rPr>
              <a:t>muonic</a:t>
            </a:r>
            <a:r>
              <a:rPr lang="en-US" altLang="en-US" dirty="0" smtClean="0">
                <a:solidFill>
                  <a:schemeClr val="tx1"/>
                </a:solidFill>
                <a:latin typeface="Times New Roman" panose="02020603050405020304" pitchFamily="18" charset="0"/>
                <a:sym typeface="Symbol" panose="05050102010706020507" pitchFamily="18" charset="2"/>
              </a:rPr>
              <a:t> hydrogen.</a:t>
            </a:r>
            <a:endParaRPr lang="en-US" altLang="en-US" dirty="0">
              <a:solidFill>
                <a:schemeClr val="tx1"/>
              </a:solidFill>
              <a:latin typeface="Times New Roman" panose="02020603050405020304" pitchFamily="18" charset="0"/>
            </a:endParaRPr>
          </a:p>
          <a:p>
            <a:pPr algn="just" eaLnBrk="1">
              <a:spcBef>
                <a:spcPts val="400"/>
              </a:spcBef>
              <a:buFont typeface="Wingdings" panose="05000000000000000000" pitchFamily="2" charset="2"/>
              <a:buChar char="Ø"/>
            </a:pPr>
            <a:endParaRPr lang="en-US" altLang="en-US" dirty="0">
              <a:solidFill>
                <a:srgbClr val="2F2B20"/>
              </a:solidFill>
              <a:latin typeface="Times New Roman" panose="02020603050405020304" pitchFamily="18" charset="0"/>
            </a:endParaRPr>
          </a:p>
          <a:p>
            <a:pPr algn="just" eaLnBrk="1">
              <a:spcBef>
                <a:spcPts val="400"/>
              </a:spcBef>
              <a:buFont typeface="Wingdings" panose="05000000000000000000" pitchFamily="2" charset="2"/>
              <a:buChar char="Ø"/>
            </a:pPr>
            <a:r>
              <a:rPr lang="en-US" altLang="en-US" dirty="0" err="1">
                <a:solidFill>
                  <a:srgbClr val="2F2B20"/>
                </a:solidFill>
                <a:latin typeface="Times New Roman" panose="02020603050405020304" pitchFamily="18" charset="0"/>
              </a:rPr>
              <a:t>Quando</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l’atomo</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viene</a:t>
            </a:r>
            <a:r>
              <a:rPr lang="en-US" altLang="en-US" dirty="0">
                <a:solidFill>
                  <a:srgbClr val="2F2B20"/>
                </a:solidFill>
                <a:latin typeface="Times New Roman" panose="02020603050405020304" pitchFamily="18" charset="0"/>
              </a:rPr>
              <a:t> de-</a:t>
            </a:r>
            <a:r>
              <a:rPr lang="en-US" altLang="en-US" dirty="0" err="1">
                <a:solidFill>
                  <a:srgbClr val="2F2B20"/>
                </a:solidFill>
                <a:latin typeface="Times New Roman" panose="02020603050405020304" pitchFamily="18" charset="0"/>
              </a:rPr>
              <a:t>eccitato</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collisionalmente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allo</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stato</a:t>
            </a:r>
            <a:r>
              <a:rPr lang="en-US" altLang="en-US" dirty="0">
                <a:solidFill>
                  <a:srgbClr val="2F2B20"/>
                </a:solidFill>
                <a:latin typeface="Times New Roman" panose="02020603050405020304" pitchFamily="18" charset="0"/>
              </a:rPr>
              <a:t> 1S, </a:t>
            </a:r>
            <a:r>
              <a:rPr lang="en-US" altLang="en-US" dirty="0" err="1" smtClean="0">
                <a:solidFill>
                  <a:srgbClr val="2F2B20"/>
                </a:solidFill>
                <a:latin typeface="Times New Roman" panose="02020603050405020304" pitchFamily="18" charset="0"/>
              </a:rPr>
              <a:t>acquista</a:t>
            </a:r>
            <a:r>
              <a:rPr lang="en-US" altLang="en-US" dirty="0" smtClean="0">
                <a:solidFill>
                  <a:srgbClr val="2F2B20"/>
                </a:solidFill>
                <a:latin typeface="Times New Roman" panose="02020603050405020304" pitchFamily="18" charset="0"/>
              </a:rPr>
              <a:t> </a:t>
            </a:r>
            <a:r>
              <a:rPr lang="en-US" altLang="en-US" dirty="0">
                <a:solidFill>
                  <a:srgbClr val="2F2B20"/>
                </a:solidFill>
                <a:latin typeface="Times New Roman" panose="02020603050405020304" pitchFamily="18" charset="0"/>
              </a:rPr>
              <a:t>0.12 eV </a:t>
            </a:r>
            <a:r>
              <a:rPr lang="en-US" altLang="en-US" dirty="0" smtClean="0">
                <a:solidFill>
                  <a:srgbClr val="2F2B20"/>
                </a:solidFill>
                <a:latin typeface="Times New Roman" panose="02020603050405020304" pitchFamily="18" charset="0"/>
              </a:rPr>
              <a:t>di</a:t>
            </a:r>
          </a:p>
          <a:p>
            <a:pPr marL="107950" indent="0" algn="just" eaLnBrk="1">
              <a:spcBef>
                <a:spcPts val="400"/>
              </a:spcBef>
            </a:pPr>
            <a:r>
              <a:rPr lang="en-US" altLang="en-US" dirty="0">
                <a:solidFill>
                  <a:srgbClr val="2F2B20"/>
                </a:solidFill>
                <a:latin typeface="Times New Roman" panose="02020603050405020304" pitchFamily="18" charset="0"/>
              </a:rPr>
              <a:t> </a:t>
            </a:r>
            <a:r>
              <a:rPr lang="en-US" altLang="en-US" dirty="0" smtClean="0">
                <a:solidFill>
                  <a:srgbClr val="2F2B20"/>
                </a:solidFill>
                <a:latin typeface="Times New Roman" panose="02020603050405020304" pitchFamily="18" charset="0"/>
              </a:rPr>
              <a:t>       </a:t>
            </a:r>
            <a:r>
              <a:rPr lang="en-US" altLang="en-US" dirty="0" err="1" smtClean="0">
                <a:solidFill>
                  <a:srgbClr val="2F2B20"/>
                </a:solidFill>
                <a:latin typeface="Times New Roman" panose="02020603050405020304" pitchFamily="18" charset="0"/>
              </a:rPr>
              <a:t>energia</a:t>
            </a:r>
            <a:r>
              <a:rPr lang="en-US" altLang="en-US" dirty="0" smtClean="0">
                <a:solidFill>
                  <a:srgbClr val="2F2B20"/>
                </a:solidFill>
                <a:latin typeface="Times New Roman" panose="02020603050405020304" pitchFamily="18" charset="0"/>
              </a:rPr>
              <a:t> (</a:t>
            </a:r>
            <a:r>
              <a:rPr lang="en-US" altLang="en-US" dirty="0">
                <a:solidFill>
                  <a:srgbClr val="2F2B20"/>
                </a:solidFill>
                <a:latin typeface="Times New Roman" panose="02020603050405020304" pitchFamily="18" charset="0"/>
              </a:rPr>
              <a:t>≈2/3 </a:t>
            </a:r>
            <a:r>
              <a:rPr lang="en-US" altLang="en-US" dirty="0" err="1">
                <a:solidFill>
                  <a:srgbClr val="2F2B20"/>
                </a:solidFill>
                <a:latin typeface="Times New Roman" panose="02020603050405020304" pitchFamily="18" charset="0"/>
              </a:rPr>
              <a:t>dell’energia</a:t>
            </a:r>
            <a:r>
              <a:rPr lang="en-US" altLang="en-US" dirty="0">
                <a:solidFill>
                  <a:srgbClr val="2F2B20"/>
                </a:solidFill>
                <a:latin typeface="Times New Roman" panose="02020603050405020304" pitchFamily="18" charset="0"/>
              </a:rPr>
              <a:t> di </a:t>
            </a:r>
            <a:r>
              <a:rPr lang="en-US" altLang="en-US" dirty="0" err="1">
                <a:solidFill>
                  <a:srgbClr val="2F2B20"/>
                </a:solidFill>
                <a:latin typeface="Times New Roman" panose="02020603050405020304" pitchFamily="18" charset="0"/>
              </a:rPr>
              <a:t>transizione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iperfine</a:t>
            </a:r>
            <a:r>
              <a:rPr lang="en-US" altLang="en-US" dirty="0" smtClean="0">
                <a:solidFill>
                  <a:srgbClr val="2F2B20"/>
                </a:solidFill>
                <a:latin typeface="Times New Roman" panose="02020603050405020304" pitchFamily="18" charset="0"/>
              </a:rPr>
              <a:t>).</a:t>
            </a:r>
            <a:endParaRPr lang="en-US" altLang="en-US" dirty="0">
              <a:solidFill>
                <a:srgbClr val="2F2B20"/>
              </a:solidFill>
              <a:latin typeface="Times New Roman" panose="02020603050405020304" pitchFamily="18" charset="0"/>
            </a:endParaRPr>
          </a:p>
          <a:p>
            <a:pPr algn="just" eaLnBrk="1">
              <a:spcBef>
                <a:spcPts val="400"/>
              </a:spcBef>
              <a:buFont typeface="Wingdings" panose="05000000000000000000" pitchFamily="2" charset="2"/>
              <a:buChar char="Ø"/>
            </a:pPr>
            <a:endParaRPr lang="en-US" altLang="en-US" dirty="0">
              <a:solidFill>
                <a:srgbClr val="2F2B20"/>
              </a:solidFill>
              <a:latin typeface="Times New Roman" panose="02020603050405020304" pitchFamily="18" charset="0"/>
            </a:endParaRPr>
          </a:p>
          <a:p>
            <a:pPr algn="just" eaLnBrk="1">
              <a:spcBef>
                <a:spcPts val="400"/>
              </a:spcBef>
              <a:buFont typeface="Wingdings" panose="05000000000000000000" pitchFamily="2" charset="2"/>
              <a:buChar char="Ø"/>
            </a:pPr>
            <a:r>
              <a:rPr lang="en-US" altLang="en-US" dirty="0">
                <a:solidFill>
                  <a:srgbClr val="2F2B20"/>
                </a:solidFill>
                <a:latin typeface="Times New Roman" panose="02020603050405020304" pitchFamily="18" charset="0"/>
              </a:rPr>
              <a:t>Questa </a:t>
            </a:r>
            <a:r>
              <a:rPr lang="en-US" altLang="en-US" dirty="0" err="1">
                <a:solidFill>
                  <a:srgbClr val="2F2B20"/>
                </a:solidFill>
                <a:latin typeface="Times New Roman" panose="02020603050405020304" pitchFamily="18" charset="0"/>
              </a:rPr>
              <a:t>sequenza</a:t>
            </a:r>
            <a:r>
              <a:rPr lang="en-US" altLang="en-US" dirty="0">
                <a:solidFill>
                  <a:srgbClr val="2F2B20"/>
                </a:solidFill>
                <a:latin typeface="Times New Roman" panose="02020603050405020304" pitchFamily="18" charset="0"/>
              </a:rPr>
              <a:t> di </a:t>
            </a:r>
            <a:r>
              <a:rPr lang="en-US" altLang="en-US" dirty="0" err="1">
                <a:solidFill>
                  <a:srgbClr val="2F2B20"/>
                </a:solidFill>
                <a:latin typeface="Times New Roman" panose="02020603050405020304" pitchFamily="18" charset="0"/>
              </a:rPr>
              <a:t>processi</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viene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rivelata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tramite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i</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prodotti</a:t>
            </a:r>
            <a:r>
              <a:rPr lang="en-US" altLang="en-US" dirty="0">
                <a:solidFill>
                  <a:srgbClr val="2F2B20"/>
                </a:solidFill>
                <a:latin typeface="Times New Roman" panose="02020603050405020304" pitchFamily="18" charset="0"/>
              </a:rPr>
              <a:t> di </a:t>
            </a:r>
            <a:r>
              <a:rPr lang="en-US" altLang="en-US" dirty="0" err="1">
                <a:solidFill>
                  <a:srgbClr val="2F2B20"/>
                </a:solidFill>
                <a:latin typeface="Times New Roman" panose="02020603050405020304" pitchFamily="18" charset="0"/>
              </a:rPr>
              <a:t>reazioni</a:t>
            </a:r>
            <a:r>
              <a:rPr lang="en-US" altLang="en-US" dirty="0">
                <a:solidFill>
                  <a:srgbClr val="2F2B20"/>
                </a:solidFill>
                <a:latin typeface="Times New Roman" panose="02020603050405020304" pitchFamily="18" charset="0"/>
              </a:rPr>
              <a:t> la cui rate </a:t>
            </a:r>
            <a:r>
              <a:rPr lang="en-US" altLang="en-US" dirty="0" err="1">
                <a:solidFill>
                  <a:srgbClr val="2F2B20"/>
                </a:solidFill>
                <a:latin typeface="Times New Roman" panose="02020603050405020304" pitchFamily="18" charset="0"/>
              </a:rPr>
              <a:t>dipende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dalla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velocità</a:t>
            </a:r>
            <a:r>
              <a:rPr lang="en-US" altLang="en-US" dirty="0">
                <a:solidFill>
                  <a:srgbClr val="2F2B20"/>
                </a:solidFill>
                <a:latin typeface="Times New Roman" panose="02020603050405020304" pitchFamily="18" charset="0"/>
              </a:rPr>
              <a:t> del </a:t>
            </a:r>
            <a:r>
              <a:rPr lang="en-US" altLang="en-US" dirty="0">
                <a:solidFill>
                  <a:srgbClr val="2F2B20"/>
                </a:solidFill>
                <a:latin typeface="Symbol" panose="05050102010706020507" pitchFamily="18" charset="2"/>
              </a:rPr>
              <a:t></a:t>
            </a:r>
            <a:r>
              <a:rPr lang="en-US" altLang="en-US" dirty="0">
                <a:solidFill>
                  <a:srgbClr val="2F2B20"/>
                </a:solidFill>
                <a:latin typeface="Times New Roman" panose="02020603050405020304" pitchFamily="18" charset="0"/>
              </a:rPr>
              <a:t>p.</a:t>
            </a:r>
          </a:p>
          <a:p>
            <a:pPr algn="just" eaLnBrk="1">
              <a:spcBef>
                <a:spcPts val="400"/>
              </a:spcBef>
              <a:buFont typeface="Wingdings" panose="05000000000000000000" pitchFamily="2" charset="2"/>
              <a:buChar char="Ø"/>
            </a:pPr>
            <a:endParaRPr lang="en-US" altLang="en-US" dirty="0">
              <a:solidFill>
                <a:srgbClr val="2F2B20"/>
              </a:solidFill>
              <a:latin typeface="Times New Roman" panose="02020603050405020304" pitchFamily="18" charset="0"/>
            </a:endParaRPr>
          </a:p>
          <a:p>
            <a:pPr algn="just" eaLnBrk="1">
              <a:spcBef>
                <a:spcPts val="400"/>
              </a:spcBef>
              <a:buFont typeface="Wingdings" panose="05000000000000000000" pitchFamily="2" charset="2"/>
              <a:buChar char="Ø"/>
            </a:pPr>
            <a:r>
              <a:rPr lang="en-US" altLang="en-US" dirty="0">
                <a:solidFill>
                  <a:srgbClr val="2F2B20"/>
                </a:solidFill>
                <a:latin typeface="Times New Roman" panose="02020603050405020304" pitchFamily="18" charset="0"/>
              </a:rPr>
              <a:t>In </a:t>
            </a:r>
            <a:r>
              <a:rPr lang="en-US" altLang="en-US" dirty="0" err="1">
                <a:solidFill>
                  <a:srgbClr val="2F2B20"/>
                </a:solidFill>
                <a:latin typeface="Times New Roman" panose="02020603050405020304" pitchFamily="18" charset="0"/>
              </a:rPr>
              <a:t>particolare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viene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osservato</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il</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trasferimento</a:t>
            </a:r>
            <a:r>
              <a:rPr lang="en-US" altLang="en-US" dirty="0">
                <a:solidFill>
                  <a:srgbClr val="2F2B20"/>
                </a:solidFill>
                <a:latin typeface="Times New Roman" panose="02020603050405020304" pitchFamily="18" charset="0"/>
              </a:rPr>
              <a:t> del </a:t>
            </a:r>
            <a:r>
              <a:rPr lang="en-US" altLang="en-US" dirty="0">
                <a:solidFill>
                  <a:srgbClr val="2F2B20"/>
                </a:solidFill>
                <a:latin typeface="Symbol" panose="05050102010706020507" pitchFamily="18" charset="2"/>
              </a:rPr>
              <a:t></a:t>
            </a:r>
            <a:r>
              <a:rPr lang="en-US" altLang="en-US" dirty="0">
                <a:solidFill>
                  <a:srgbClr val="2F2B20"/>
                </a:solidFill>
                <a:latin typeface="Times New Roman" panose="02020603050405020304" pitchFamily="18" charset="0"/>
              </a:rPr>
              <a:t> dal </a:t>
            </a:r>
            <a:r>
              <a:rPr lang="en-US" altLang="en-US" dirty="0" err="1">
                <a:solidFill>
                  <a:srgbClr val="2F2B20"/>
                </a:solidFill>
                <a:latin typeface="Times New Roman" panose="02020603050405020304" pitchFamily="18" charset="0"/>
              </a:rPr>
              <a:t>protone</a:t>
            </a:r>
            <a:r>
              <a:rPr lang="en-US" altLang="en-US" dirty="0">
                <a:solidFill>
                  <a:srgbClr val="2F2B20"/>
                </a:solidFill>
                <a:latin typeface="Times New Roman" panose="02020603050405020304" pitchFamily="18" charset="0"/>
              </a:rPr>
              <a:t> a nuclei di un gas </a:t>
            </a:r>
            <a:r>
              <a:rPr lang="en-US" altLang="en-US" dirty="0" err="1">
                <a:solidFill>
                  <a:srgbClr val="2F2B20"/>
                </a:solidFill>
                <a:latin typeface="Times New Roman" panose="02020603050405020304" pitchFamily="18" charset="0"/>
              </a:rPr>
              <a:t>pesante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appropriato</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che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abbia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una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dipendenza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importante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dell’energia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dalla</a:t>
            </a:r>
            <a:r>
              <a:rPr lang="en-US" altLang="en-US" dirty="0">
                <a:solidFill>
                  <a:srgbClr val="2F2B20"/>
                </a:solidFill>
                <a:latin typeface="Times New Roman" panose="02020603050405020304" pitchFamily="18" charset="0"/>
              </a:rPr>
              <a:t> rate di </a:t>
            </a:r>
            <a:r>
              <a:rPr lang="en-US" altLang="en-US" dirty="0" err="1">
                <a:solidFill>
                  <a:srgbClr val="2F2B20"/>
                </a:solidFill>
                <a:latin typeface="Times New Roman" panose="02020603050405020304" pitchFamily="18" charset="0"/>
              </a:rPr>
              <a:t>trasferimento</a:t>
            </a:r>
            <a:r>
              <a:rPr lang="en-US" altLang="en-US" dirty="0">
                <a:solidFill>
                  <a:srgbClr val="2F2B20"/>
                </a:solidFill>
                <a:latin typeface="Times New Roman" panose="02020603050405020304" pitchFamily="18" charset="0"/>
              </a:rPr>
              <a:t>. </a:t>
            </a:r>
          </a:p>
          <a:p>
            <a:pPr algn="just" eaLnBrk="1">
              <a:spcBef>
                <a:spcPts val="400"/>
              </a:spcBef>
              <a:buFont typeface="Wingdings" panose="05000000000000000000" pitchFamily="2" charset="2"/>
              <a:buChar char="Ø"/>
            </a:pPr>
            <a:endParaRPr lang="en-US" altLang="en-US" dirty="0">
              <a:solidFill>
                <a:srgbClr val="2F2B20"/>
              </a:solidFill>
              <a:latin typeface="Times New Roman" panose="02020603050405020304" pitchFamily="18" charset="0"/>
            </a:endParaRPr>
          </a:p>
          <a:p>
            <a:pPr algn="just" eaLnBrk="1">
              <a:spcBef>
                <a:spcPts val="400"/>
              </a:spcBef>
              <a:buFont typeface="Wingdings" panose="05000000000000000000" pitchFamily="2" charset="2"/>
              <a:buChar char="Ø"/>
            </a:pPr>
            <a:r>
              <a:rPr lang="en-US" altLang="en-US" dirty="0">
                <a:solidFill>
                  <a:srgbClr val="2F2B20"/>
                </a:solidFill>
                <a:latin typeface="Times New Roman" panose="02020603050405020304" pitchFamily="18" charset="0"/>
              </a:rPr>
              <a:t>Il </a:t>
            </a:r>
            <a:r>
              <a:rPr lang="en-US" altLang="en-US" dirty="0" err="1">
                <a:solidFill>
                  <a:srgbClr val="2F2B20"/>
                </a:solidFill>
                <a:latin typeface="Times New Roman" panose="02020603050405020304" pitchFamily="18" charset="0"/>
              </a:rPr>
              <a:t>trasferimento</a:t>
            </a:r>
            <a:r>
              <a:rPr lang="en-US" altLang="en-US" dirty="0">
                <a:solidFill>
                  <a:srgbClr val="2F2B20"/>
                </a:solidFill>
                <a:latin typeface="Times New Roman" panose="02020603050405020304" pitchFamily="18" charset="0"/>
              </a:rPr>
              <a:t> del </a:t>
            </a:r>
            <a:r>
              <a:rPr lang="en-US" altLang="en-US" dirty="0">
                <a:solidFill>
                  <a:srgbClr val="2F2B20"/>
                </a:solidFill>
                <a:latin typeface="Symbol" panose="05050102010706020507" pitchFamily="18" charset="2"/>
              </a:rPr>
              <a:t></a:t>
            </a:r>
            <a:r>
              <a:rPr lang="en-US" altLang="en-US" dirty="0">
                <a:solidFill>
                  <a:srgbClr val="2F2B20"/>
                </a:solidFill>
                <a:latin typeface="Times New Roman" panose="02020603050405020304" pitchFamily="18" charset="0"/>
              </a:rPr>
              <a:t> è </a:t>
            </a:r>
            <a:r>
              <a:rPr lang="en-US" altLang="en-US" dirty="0" err="1">
                <a:solidFill>
                  <a:srgbClr val="2F2B20"/>
                </a:solidFill>
                <a:latin typeface="Times New Roman" panose="02020603050405020304" pitchFamily="18" charset="0"/>
              </a:rPr>
              <a:t>identificato</a:t>
            </a:r>
            <a:r>
              <a:rPr lang="en-US" altLang="en-US" dirty="0">
                <a:solidFill>
                  <a:srgbClr val="2F2B20"/>
                </a:solidFill>
                <a:latin typeface="Times New Roman" panose="02020603050405020304" pitchFamily="18" charset="0"/>
              </a:rPr>
              <a:t> da </a:t>
            </a:r>
            <a:r>
              <a:rPr lang="en-US" altLang="en-US" dirty="0" err="1">
                <a:solidFill>
                  <a:srgbClr val="2F2B20"/>
                </a:solidFill>
                <a:latin typeface="Times New Roman" panose="02020603050405020304" pitchFamily="18" charset="0"/>
              </a:rPr>
              <a:t>raggi</a:t>
            </a:r>
            <a:r>
              <a:rPr lang="en-US" altLang="en-US" dirty="0">
                <a:solidFill>
                  <a:srgbClr val="2F2B20"/>
                </a:solidFill>
                <a:latin typeface="Times New Roman" panose="02020603050405020304" pitchFamily="18" charset="0"/>
              </a:rPr>
              <a:t> X </a:t>
            </a:r>
            <a:r>
              <a:rPr lang="en-US" altLang="en-US" dirty="0" err="1">
                <a:solidFill>
                  <a:srgbClr val="2F2B20"/>
                </a:solidFill>
                <a:latin typeface="Times New Roman" panose="02020603050405020304" pitchFamily="18" charset="0"/>
              </a:rPr>
              <a:t>caratteristici</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emessi</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durante</a:t>
            </a:r>
            <a:r>
              <a:rPr lang="en-US" altLang="en-US" dirty="0">
                <a:solidFill>
                  <a:srgbClr val="2F2B20"/>
                </a:solidFill>
                <a:latin typeface="Times New Roman" panose="02020603050405020304" pitchFamily="18" charset="0"/>
              </a:rPr>
              <a:t> la </a:t>
            </a:r>
            <a:r>
              <a:rPr lang="en-US" altLang="en-US" dirty="0" err="1">
                <a:solidFill>
                  <a:srgbClr val="2F2B20"/>
                </a:solidFill>
                <a:latin typeface="Times New Roman" panose="02020603050405020304" pitchFamily="18" charset="0"/>
              </a:rPr>
              <a:t>diseccitazione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dell’atomo</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muonico</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piu</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pesante</a:t>
            </a:r>
            <a:r>
              <a:rPr lang="en-US" altLang="en-US" dirty="0">
                <a:solidFill>
                  <a:srgbClr val="2F2B20"/>
                </a:solidFill>
                <a:latin typeface="Times New Roman" panose="02020603050405020304" pitchFamily="18" charset="0"/>
              </a:rPr>
              <a:t>.</a:t>
            </a:r>
          </a:p>
          <a:p>
            <a:pPr algn="just" eaLnBrk="1">
              <a:spcBef>
                <a:spcPts val="400"/>
              </a:spcBef>
              <a:buFont typeface="Wingdings" panose="05000000000000000000" pitchFamily="2" charset="2"/>
              <a:buChar char="Ø"/>
            </a:pPr>
            <a:endParaRPr lang="en-US" altLang="en-US" dirty="0">
              <a:solidFill>
                <a:srgbClr val="2F2B20"/>
              </a:solidFill>
              <a:latin typeface="Times New Roman" panose="02020603050405020304" pitchFamily="18" charset="0"/>
            </a:endParaRPr>
          </a:p>
          <a:p>
            <a:pPr algn="just" eaLnBrk="1">
              <a:spcBef>
                <a:spcPts val="400"/>
              </a:spcBef>
              <a:buFont typeface="Wingdings" panose="05000000000000000000" pitchFamily="2" charset="2"/>
              <a:buChar char="Ø"/>
            </a:pPr>
            <a:r>
              <a:rPr lang="en-US" altLang="en-US" dirty="0">
                <a:solidFill>
                  <a:srgbClr val="2F2B20"/>
                </a:solidFill>
                <a:latin typeface="Symbol" panose="05050102010706020507" pitchFamily="18" charset="2"/>
              </a:rPr>
              <a:t></a:t>
            </a:r>
            <a:r>
              <a:rPr lang="en-US" altLang="en-US" baseline="-25000" dirty="0">
                <a:solidFill>
                  <a:srgbClr val="2F2B20"/>
                </a:solidFill>
                <a:latin typeface="Times New Roman" panose="02020603050405020304" pitchFamily="18" charset="0"/>
              </a:rPr>
              <a:t>0</a:t>
            </a:r>
            <a:r>
              <a:rPr lang="en-US" altLang="en-US" dirty="0">
                <a:solidFill>
                  <a:srgbClr val="2F2B20"/>
                </a:solidFill>
                <a:latin typeface="Times New Roman" panose="02020603050405020304" pitchFamily="18" charset="0"/>
              </a:rPr>
              <a:t> (da cui </a:t>
            </a:r>
            <a:r>
              <a:rPr lang="en-US" altLang="en-US" dirty="0" err="1">
                <a:solidFill>
                  <a:srgbClr val="2F2B20"/>
                </a:solidFill>
                <a:latin typeface="Times New Roman" panose="02020603050405020304" pitchFamily="18" charset="0"/>
              </a:rPr>
              <a:t>si</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ricava</a:t>
            </a:r>
            <a:r>
              <a:rPr lang="en-US" altLang="en-US" dirty="0">
                <a:solidFill>
                  <a:srgbClr val="2F2B20"/>
                </a:solidFill>
                <a:latin typeface="Times New Roman" panose="02020603050405020304" pitchFamily="18" charset="0"/>
              </a:rPr>
              <a:t> </a:t>
            </a:r>
            <a:r>
              <a:rPr lang="en-US" altLang="en-US" dirty="0">
                <a:solidFill>
                  <a:srgbClr val="2F2B20"/>
                </a:solidFill>
                <a:latin typeface="Symbol" panose="05050102010706020507" pitchFamily="18" charset="2"/>
              </a:rPr>
              <a:t></a:t>
            </a:r>
            <a:r>
              <a:rPr lang="en-US" altLang="en-US" dirty="0">
                <a:solidFill>
                  <a:srgbClr val="2F2B20"/>
                </a:solidFill>
                <a:latin typeface="Times New Roman" panose="02020603050405020304" pitchFamily="18" charset="0"/>
              </a:rPr>
              <a:t>E</a:t>
            </a:r>
            <a:r>
              <a:rPr lang="en-US" altLang="en-US" baseline="30000" dirty="0">
                <a:solidFill>
                  <a:srgbClr val="2F2B20"/>
                </a:solidFill>
                <a:latin typeface="Times New Roman" panose="02020603050405020304" pitchFamily="18" charset="0"/>
              </a:rPr>
              <a:t>1S</a:t>
            </a:r>
            <a:r>
              <a:rPr lang="en-US" altLang="en-US" baseline="-25000" dirty="0">
                <a:solidFill>
                  <a:srgbClr val="2F2B20"/>
                </a:solidFill>
                <a:latin typeface="Times New Roman" panose="02020603050405020304" pitchFamily="18" charset="0"/>
              </a:rPr>
              <a:t>HFS</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viene</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identificata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dalla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risposta</a:t>
            </a:r>
            <a:r>
              <a:rPr lang="en-US" altLang="en-US" dirty="0">
                <a:solidFill>
                  <a:srgbClr val="2F2B20"/>
                </a:solidFill>
                <a:latin typeface="Times New Roman" panose="02020603050405020304" pitchFamily="18" charset="0"/>
              </a:rPr>
              <a:t> </a:t>
            </a:r>
            <a:r>
              <a:rPr lang="en-US" altLang="en-US" dirty="0" err="1">
                <a:solidFill>
                  <a:srgbClr val="2F2B20"/>
                </a:solidFill>
                <a:latin typeface="Times New Roman" panose="02020603050405020304" pitchFamily="18" charset="0"/>
              </a:rPr>
              <a:t>massimale</a:t>
            </a:r>
            <a:r>
              <a:rPr lang="en-US" altLang="en-US" dirty="0">
                <a:solidFill>
                  <a:srgbClr val="2F2B20"/>
                </a:solidFill>
                <a:latin typeface="Times New Roman" panose="02020603050405020304" pitchFamily="18" charset="0"/>
              </a:rPr>
              <a:t>.</a:t>
            </a:r>
          </a:p>
        </p:txBody>
      </p:sp>
    </p:spTree>
    <p:extLst>
      <p:ext uri="{BB962C8B-B14F-4D97-AF65-F5344CB8AC3E}">
        <p14:creationId xmlns:p14="http://schemas.microsoft.com/office/powerpoint/2010/main" val="36080163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2722564" y="182563"/>
            <a:ext cx="6683375" cy="57626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latin typeface="Times New Roman" panose="02020603050405020304" pitchFamily="18" charset="0"/>
                <a:cs typeface="Times New Roman" panose="02020603050405020304" pitchFamily="18" charset="0"/>
              </a:rPr>
              <a:t>La </a:t>
            </a:r>
            <a:r>
              <a:rPr lang="en-US" altLang="en-US" sz="2800" dirty="0" err="1">
                <a:latin typeface="Times New Roman" panose="02020603050405020304" pitchFamily="18" charset="0"/>
                <a:cs typeface="Times New Roman" panose="02020603050405020304" pitchFamily="18" charset="0"/>
              </a:rPr>
              <a:t>Collaborazione</a:t>
            </a:r>
            <a:r>
              <a:rPr lang="en-US" altLang="en-US" sz="2800" dirty="0">
                <a:latin typeface="Times New Roman" panose="02020603050405020304" pitchFamily="18" charset="0"/>
                <a:cs typeface="Times New Roman" panose="02020603050405020304" pitchFamily="18" charset="0"/>
              </a:rPr>
              <a:t> FAMU (2018)</a:t>
            </a:r>
          </a:p>
        </p:txBody>
      </p:sp>
      <p:sp>
        <p:nvSpPr>
          <p:cNvPr id="7171" name="Rectangle 120"/>
          <p:cNvSpPr>
            <a:spLocks noChangeArrowheads="1"/>
          </p:cNvSpPr>
          <p:nvPr/>
        </p:nvSpPr>
        <p:spPr bwMode="auto">
          <a:xfrm>
            <a:off x="1558926" y="908050"/>
            <a:ext cx="8569325" cy="119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342900" indent="-3429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just" eaLnBrk="1" hangingPunct="1">
              <a:lnSpc>
                <a:spcPct val="100000"/>
              </a:lnSpc>
              <a:buClrTx/>
              <a:buFontTx/>
              <a:buChar char="-"/>
            </a:pPr>
            <a:r>
              <a:rPr lang="it-IT" altLang="en-US" sz="2400" dirty="0">
                <a:solidFill>
                  <a:srgbClr val="2F2B20"/>
                </a:solidFill>
                <a:latin typeface="Times New Roman" panose="02020603050405020304" pitchFamily="18" charset="0"/>
              </a:rPr>
              <a:t>Responsabile Nazionale: Andrea Vacchi (INFN </a:t>
            </a:r>
            <a:r>
              <a:rPr lang="it-IT" altLang="en-US" sz="2400" dirty="0" smtClean="0">
                <a:solidFill>
                  <a:srgbClr val="2F2B20"/>
                </a:solidFill>
                <a:latin typeface="Times New Roman" panose="02020603050405020304" pitchFamily="18" charset="0"/>
              </a:rPr>
              <a:t>Trieste)</a:t>
            </a:r>
          </a:p>
          <a:p>
            <a:pPr algn="just" eaLnBrk="1" hangingPunct="1">
              <a:lnSpc>
                <a:spcPct val="100000"/>
              </a:lnSpc>
              <a:buClrTx/>
              <a:buFontTx/>
              <a:buChar char="-"/>
            </a:pPr>
            <a:r>
              <a:rPr lang="it-IT" altLang="en-US" sz="2400" dirty="0" smtClean="0">
                <a:solidFill>
                  <a:srgbClr val="2F2B20"/>
                </a:solidFill>
                <a:latin typeface="Times New Roman" panose="02020603050405020304" pitchFamily="18" charset="0"/>
              </a:rPr>
              <a:t>Istituzioni : </a:t>
            </a:r>
            <a:r>
              <a:rPr lang="it-IT" altLang="en-US" sz="2400" dirty="0">
                <a:solidFill>
                  <a:srgbClr val="2F2B20"/>
                </a:solidFill>
                <a:latin typeface="Times New Roman" panose="02020603050405020304" pitchFamily="18" charset="0"/>
              </a:rPr>
              <a:t>Bologna, Milano, Milano Bicocca, Pavia, Roma 3, Trieste, </a:t>
            </a:r>
            <a:r>
              <a:rPr lang="it-IT" altLang="en-US" sz="2400" dirty="0" smtClean="0">
                <a:solidFill>
                  <a:srgbClr val="2F2B20"/>
                </a:solidFill>
                <a:latin typeface="Times New Roman" panose="02020603050405020304" pitchFamily="18" charset="0"/>
              </a:rPr>
              <a:t>Napoli,  Krakow </a:t>
            </a:r>
            <a:r>
              <a:rPr lang="it-IT" altLang="en-US" sz="2400" dirty="0">
                <a:solidFill>
                  <a:srgbClr val="2F2B20"/>
                </a:solidFill>
                <a:latin typeface="Times New Roman" panose="02020603050405020304" pitchFamily="18" charset="0"/>
              </a:rPr>
              <a:t>(Pol.), Sofia (Bul.), RIKEN (Jap</a:t>
            </a:r>
            <a:r>
              <a:rPr lang="it-IT" altLang="en-US" sz="2400" dirty="0" smtClean="0">
                <a:solidFill>
                  <a:srgbClr val="2F2B20"/>
                </a:solidFill>
                <a:latin typeface="Times New Roman" panose="02020603050405020304" pitchFamily="18" charset="0"/>
              </a:rPr>
              <a:t>.)</a:t>
            </a:r>
          </a:p>
        </p:txBody>
      </p:sp>
      <p:sp>
        <p:nvSpPr>
          <p:cNvPr id="6" name="Rectangle 120"/>
          <p:cNvSpPr>
            <a:spLocks noChangeArrowheads="1"/>
          </p:cNvSpPr>
          <p:nvPr/>
        </p:nvSpPr>
        <p:spPr bwMode="auto">
          <a:xfrm>
            <a:off x="1558926" y="2744110"/>
            <a:ext cx="1000442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342900" indent="-3429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marL="0" indent="0" algn="just" eaLnBrk="1" hangingPunct="1">
              <a:lnSpc>
                <a:spcPct val="100000"/>
              </a:lnSpc>
              <a:buClrTx/>
            </a:pPr>
            <a:r>
              <a:rPr lang="it-IT" altLang="en-US" sz="2800" dirty="0" smtClean="0">
                <a:solidFill>
                  <a:srgbClr val="2F2B20"/>
                </a:solidFill>
                <a:latin typeface="Times New Roman" panose="02020603050405020304" pitchFamily="18" charset="0"/>
              </a:rPr>
              <a:t>FAMU-Pavia</a:t>
            </a:r>
            <a:r>
              <a:rPr lang="it-IT" altLang="en-US" sz="2800" dirty="0">
                <a:solidFill>
                  <a:srgbClr val="2F2B20"/>
                </a:solidFill>
                <a:latin typeface="Times New Roman" panose="02020603050405020304" pitchFamily="18" charset="0"/>
              </a:rPr>
              <a:t>: 1.8 FTE, 5 persone (2 ricercatori, 3 tecnologi)</a:t>
            </a:r>
          </a:p>
        </p:txBody>
      </p:sp>
      <p:sp>
        <p:nvSpPr>
          <p:cNvPr id="7" name="Shape 143"/>
          <p:cNvSpPr/>
          <p:nvPr/>
        </p:nvSpPr>
        <p:spPr>
          <a:xfrm>
            <a:off x="3824207" y="3379375"/>
            <a:ext cx="4695196" cy="222657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3200"/>
            </a:pPr>
            <a:r>
              <a:rPr lang="it-IT" sz="2800" dirty="0" smtClean="0">
                <a:latin typeface="Times New Roman" panose="02020603050405020304" pitchFamily="18" charset="0"/>
                <a:cs typeface="Times New Roman" panose="02020603050405020304" pitchFamily="18" charset="0"/>
              </a:rPr>
              <a:t>De Bari Antonio                 40%</a:t>
            </a:r>
          </a:p>
          <a:p>
            <a:pPr algn="l">
              <a:defRPr sz="3200"/>
            </a:pPr>
            <a:r>
              <a:rPr lang="it-IT" sz="2800" dirty="0" smtClean="0">
                <a:latin typeface="Times New Roman" panose="02020603050405020304" pitchFamily="18" charset="0"/>
                <a:cs typeface="Times New Roman" panose="02020603050405020304" pitchFamily="18" charset="0"/>
              </a:rPr>
              <a:t>De Vecchi Carlo                 50%</a:t>
            </a:r>
          </a:p>
          <a:p>
            <a:pPr algn="l">
              <a:defRPr sz="3200"/>
            </a:pPr>
            <a:r>
              <a:rPr lang="it-IT" sz="2800" dirty="0" smtClean="0">
                <a:latin typeface="Times New Roman" panose="02020603050405020304" pitchFamily="18" charset="0"/>
                <a:cs typeface="Times New Roman" panose="02020603050405020304" pitchFamily="18" charset="0"/>
              </a:rPr>
              <a:t>Menegolli Alessandro        40%</a:t>
            </a:r>
            <a:endParaRPr sz="2800" dirty="0">
              <a:latin typeface="Times New Roman" panose="02020603050405020304" pitchFamily="18" charset="0"/>
              <a:cs typeface="Times New Roman" panose="02020603050405020304" pitchFamily="18" charset="0"/>
            </a:endParaRPr>
          </a:p>
          <a:p>
            <a:pPr algn="l">
              <a:defRPr sz="3200"/>
            </a:pPr>
            <a:r>
              <a:rPr lang="it-IT" sz="2800" dirty="0" smtClean="0">
                <a:latin typeface="Times New Roman" panose="02020603050405020304" pitchFamily="18" charset="0"/>
                <a:cs typeface="Times New Roman" panose="02020603050405020304" pitchFamily="18" charset="0"/>
              </a:rPr>
              <a:t>Rossella Massimo              20%</a:t>
            </a:r>
            <a:endParaRPr sz="2800" dirty="0">
              <a:latin typeface="Times New Roman" panose="02020603050405020304" pitchFamily="18" charset="0"/>
              <a:cs typeface="Times New Roman" panose="02020603050405020304" pitchFamily="18" charset="0"/>
            </a:endParaRPr>
          </a:p>
          <a:p>
            <a:pPr algn="l">
              <a:defRPr sz="3200"/>
            </a:pPr>
            <a:r>
              <a:rPr lang="it-IT" sz="2800" dirty="0" smtClean="0">
                <a:latin typeface="Times New Roman" panose="02020603050405020304" pitchFamily="18" charset="0"/>
                <a:cs typeface="Times New Roman" panose="02020603050405020304" pitchFamily="18" charset="0"/>
              </a:rPr>
              <a:t>Tomaselli Alessandra         30%</a:t>
            </a:r>
            <a:endParaRPr sz="2800"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45859712"/>
              </p:ext>
            </p:extLst>
          </p:nvPr>
        </p:nvGraphicFramePr>
        <p:xfrm>
          <a:off x="0" y="5775201"/>
          <a:ext cx="12192001" cy="1017116"/>
        </p:xfrm>
        <a:graphic>
          <a:graphicData uri="http://schemas.openxmlformats.org/drawingml/2006/table">
            <a:tbl>
              <a:tblPr firstRow="1" bandRow="1">
                <a:tableStyleId>{5C22544A-7EE6-4342-B048-85BDC9FD1C3A}</a:tableStyleId>
              </a:tblPr>
              <a:tblGrid>
                <a:gridCol w="1484026">
                  <a:extLst>
                    <a:ext uri="{9D8B030D-6E8A-4147-A177-3AD203B41FA5}">
                      <a16:colId xmlns:a16="http://schemas.microsoft.com/office/drawing/2014/main" val="3314847442"/>
                    </a:ext>
                  </a:extLst>
                </a:gridCol>
                <a:gridCol w="1124263">
                  <a:extLst>
                    <a:ext uri="{9D8B030D-6E8A-4147-A177-3AD203B41FA5}">
                      <a16:colId xmlns:a16="http://schemas.microsoft.com/office/drawing/2014/main" val="4208380257"/>
                    </a:ext>
                  </a:extLst>
                </a:gridCol>
                <a:gridCol w="2413416">
                  <a:extLst>
                    <a:ext uri="{9D8B030D-6E8A-4147-A177-3AD203B41FA5}">
                      <a16:colId xmlns:a16="http://schemas.microsoft.com/office/drawing/2014/main" val="1453329598"/>
                    </a:ext>
                  </a:extLst>
                </a:gridCol>
                <a:gridCol w="2518347">
                  <a:extLst>
                    <a:ext uri="{9D8B030D-6E8A-4147-A177-3AD203B41FA5}">
                      <a16:colId xmlns:a16="http://schemas.microsoft.com/office/drawing/2014/main" val="2120380886"/>
                    </a:ext>
                  </a:extLst>
                </a:gridCol>
                <a:gridCol w="1573968">
                  <a:extLst>
                    <a:ext uri="{9D8B030D-6E8A-4147-A177-3AD203B41FA5}">
                      <a16:colId xmlns:a16="http://schemas.microsoft.com/office/drawing/2014/main" val="3348056704"/>
                    </a:ext>
                  </a:extLst>
                </a:gridCol>
                <a:gridCol w="1603947">
                  <a:extLst>
                    <a:ext uri="{9D8B030D-6E8A-4147-A177-3AD203B41FA5}">
                      <a16:colId xmlns:a16="http://schemas.microsoft.com/office/drawing/2014/main" val="3027952515"/>
                    </a:ext>
                  </a:extLst>
                </a:gridCol>
                <a:gridCol w="1474034">
                  <a:extLst>
                    <a:ext uri="{9D8B030D-6E8A-4147-A177-3AD203B41FA5}">
                      <a16:colId xmlns:a16="http://schemas.microsoft.com/office/drawing/2014/main" val="650407999"/>
                    </a:ext>
                  </a:extLst>
                </a:gridCol>
              </a:tblGrid>
              <a:tr h="508558">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Sigla</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b="0" dirty="0" smtClean="0">
                          <a:solidFill>
                            <a:schemeClr val="tx1"/>
                          </a:solidFill>
                          <a:latin typeface="Times New Roman" panose="02020603050405020304" pitchFamily="18" charset="0"/>
                          <a:cs typeface="Times New Roman" panose="02020603050405020304" pitchFamily="18" charset="0"/>
                        </a:rPr>
                        <a:t>FTE</a:t>
                      </a:r>
                      <a:endParaRPr lang="en-US" sz="2400" b="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baseline="0" dirty="0" smtClean="0">
                          <a:solidFill>
                            <a:srgbClr val="FF0066"/>
                          </a:solidFill>
                          <a:latin typeface="Times New Roman" panose="02020603050405020304" pitchFamily="18" charset="0"/>
                          <a:cs typeface="Times New Roman" panose="02020603050405020304" pitchFamily="18" charset="0"/>
                        </a:rPr>
                        <a:t>Totale (kE)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Missioni</a:t>
                      </a:r>
                      <a:r>
                        <a:rPr lang="it-IT" sz="2400" b="0" baseline="0" dirty="0" smtClean="0">
                          <a:solidFill>
                            <a:schemeClr val="tx1"/>
                          </a:solidFill>
                          <a:latin typeface="Times New Roman" panose="02020603050405020304" pitchFamily="18" charset="0"/>
                          <a:cs typeface="Times New Roman" panose="02020603050405020304" pitchFamily="18" charset="0"/>
                        </a:rPr>
                        <a:t> </a:t>
                      </a: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Cons(kE)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Inv</a:t>
                      </a:r>
                      <a:r>
                        <a:rPr lang="it-IT" sz="2400" b="0" baseline="0" dirty="0" smtClean="0">
                          <a:solidFill>
                            <a:schemeClr val="tx1"/>
                          </a:solidFill>
                          <a:latin typeface="Times New Roman" panose="02020603050405020304" pitchFamily="18" charset="0"/>
                          <a:cs typeface="Times New Roman" panose="02020603050405020304" pitchFamily="18" charset="0"/>
                        </a:rPr>
                        <a:t> </a:t>
                      </a: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Altro(kE)</a:t>
                      </a:r>
                      <a:endParaRPr lang="en-US" sz="2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2086456"/>
                  </a:ext>
                </a:extLst>
              </a:tr>
              <a:tr h="508558">
                <a:tc>
                  <a:txBody>
                    <a:bodyPr/>
                    <a:lstStyle/>
                    <a:p>
                      <a:pPr algn="l"/>
                      <a:r>
                        <a:rPr lang="it-IT" sz="2400" dirty="0" smtClean="0">
                          <a:solidFill>
                            <a:schemeClr val="tx1"/>
                          </a:solidFill>
                          <a:latin typeface="Times New Roman" panose="02020603050405020304" pitchFamily="18" charset="0"/>
                          <a:cs typeface="Times New Roman" panose="02020603050405020304" pitchFamily="18" charset="0"/>
                        </a:rPr>
                        <a:t>FAMU</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1.8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rgbClr val="FF0066"/>
                          </a:solidFill>
                          <a:latin typeface="Times New Roman" panose="02020603050405020304" pitchFamily="18" charset="0"/>
                          <a:cs typeface="Times New Roman" panose="02020603050405020304" pitchFamily="18" charset="0"/>
                        </a:rPr>
                        <a:t>33.5</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16</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6</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10</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1.5</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59122543"/>
                  </a:ext>
                </a:extLst>
              </a:tr>
            </a:tbl>
          </a:graphicData>
        </a:graphic>
      </p:graphicFrame>
    </p:spTree>
    <p:extLst>
      <p:ext uri="{BB962C8B-B14F-4D97-AF65-F5344CB8AC3E}">
        <p14:creationId xmlns:p14="http://schemas.microsoft.com/office/powerpoint/2010/main" val="11115726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2532064" y="144463"/>
            <a:ext cx="6683375" cy="57626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dirty="0">
                <a:latin typeface="Times New Roman" panose="02020603050405020304" pitchFamily="18" charset="0"/>
                <a:cs typeface="Times New Roman" panose="02020603050405020304" pitchFamily="18" charset="0"/>
              </a:rPr>
              <a:t>La </a:t>
            </a:r>
            <a:r>
              <a:rPr lang="en-US" altLang="en-US" sz="2800" dirty="0" err="1">
                <a:latin typeface="Times New Roman" panose="02020603050405020304" pitchFamily="18" charset="0"/>
                <a:cs typeface="Times New Roman" panose="02020603050405020304" pitchFamily="18" charset="0"/>
              </a:rPr>
              <a:t>Collaborazione</a:t>
            </a:r>
            <a:r>
              <a:rPr lang="en-US" altLang="en-US" sz="2800" dirty="0">
                <a:latin typeface="Times New Roman" panose="02020603050405020304" pitchFamily="18" charset="0"/>
                <a:cs typeface="Times New Roman" panose="02020603050405020304" pitchFamily="18" charset="0"/>
              </a:rPr>
              <a:t> FAMU (2018)</a:t>
            </a:r>
          </a:p>
        </p:txBody>
      </p:sp>
      <p:sp>
        <p:nvSpPr>
          <p:cNvPr id="7172" name="Text Box 94"/>
          <p:cNvSpPr txBox="1">
            <a:spLocks noChangeArrowheads="1"/>
          </p:cNvSpPr>
          <p:nvPr/>
        </p:nvSpPr>
        <p:spPr bwMode="auto">
          <a:xfrm>
            <a:off x="1558925" y="1187451"/>
            <a:ext cx="8064500" cy="393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29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marL="0" indent="0" algn="just" eaLnBrk="1">
              <a:spcBef>
                <a:spcPts val="400"/>
              </a:spcBef>
            </a:pPr>
            <a:r>
              <a:rPr lang="en-US" altLang="en-US" sz="2800" dirty="0" err="1" smtClean="0">
                <a:solidFill>
                  <a:srgbClr val="2F2B20"/>
                </a:solidFill>
                <a:latin typeface="Times New Roman" panose="02020603050405020304" pitchFamily="18" charset="0"/>
              </a:rPr>
              <a:t>Pubblicazioni</a:t>
            </a:r>
            <a:r>
              <a:rPr lang="en-US" altLang="en-US" sz="2800" dirty="0" smtClean="0">
                <a:solidFill>
                  <a:srgbClr val="2F2B20"/>
                </a:solidFill>
                <a:latin typeface="Times New Roman" panose="02020603050405020304" pitchFamily="18" charset="0"/>
              </a:rPr>
              <a:t> </a:t>
            </a:r>
            <a:r>
              <a:rPr lang="en-US" altLang="en-US" sz="2800" dirty="0">
                <a:solidFill>
                  <a:srgbClr val="2F2B20"/>
                </a:solidFill>
                <a:latin typeface="Times New Roman" panose="02020603050405020304" pitchFamily="18" charset="0"/>
              </a:rPr>
              <a:t>2018: </a:t>
            </a:r>
          </a:p>
        </p:txBody>
      </p:sp>
      <p:sp>
        <p:nvSpPr>
          <p:cNvPr id="7173" name="Rectangle 1"/>
          <p:cNvSpPr>
            <a:spLocks noChangeArrowheads="1"/>
          </p:cNvSpPr>
          <p:nvPr/>
        </p:nvSpPr>
        <p:spPr bwMode="auto">
          <a:xfrm>
            <a:off x="1558925" y="2566988"/>
            <a:ext cx="892968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a:defRPr>
                <a:solidFill>
                  <a:schemeClr val="bg1"/>
                </a:solidFill>
                <a:latin typeface="Arial" panose="020B0604020202020204" pitchFamily="34" charset="0"/>
                <a:cs typeface="Droid Sans Fallback" charset="0"/>
              </a:defRPr>
            </a:lvl1pPr>
            <a:lvl2pPr eaLnBrk="0">
              <a:defRPr>
                <a:solidFill>
                  <a:schemeClr val="bg1"/>
                </a:solidFill>
                <a:latin typeface="Arial" panose="020B0604020202020204" pitchFamily="34" charset="0"/>
                <a:cs typeface="Droid Sans Fallback" charset="0"/>
              </a:defRPr>
            </a:lvl2pPr>
            <a:lvl3pPr eaLnBrk="0">
              <a:defRPr>
                <a:solidFill>
                  <a:schemeClr val="bg1"/>
                </a:solidFill>
                <a:latin typeface="Arial" panose="020B0604020202020204" pitchFamily="34" charset="0"/>
                <a:cs typeface="Droid Sans Fallback" charset="0"/>
              </a:defRPr>
            </a:lvl3pPr>
            <a:lvl4pPr eaLnBrk="0">
              <a:defRPr>
                <a:solidFill>
                  <a:schemeClr val="bg1"/>
                </a:solidFill>
                <a:latin typeface="Arial" panose="020B0604020202020204" pitchFamily="34" charset="0"/>
                <a:cs typeface="Droid Sans Fallback" charset="0"/>
              </a:defRPr>
            </a:lvl4pPr>
            <a:lvl5pPr eaLnBrk="0">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9pPr>
          </a:lstStyle>
          <a:p>
            <a:pPr algn="just" eaLnBrk="1">
              <a:buFontTx/>
              <a:buChar char="-"/>
            </a:pPr>
            <a:r>
              <a:rPr lang="it-IT" altLang="en-US" sz="1600" dirty="0">
                <a:solidFill>
                  <a:schemeClr val="tx1"/>
                </a:solidFill>
                <a:latin typeface="Times New Roman" panose="02020603050405020304" pitchFamily="18" charset="0"/>
                <a:cs typeface="Times New Roman" panose="02020603050405020304" pitchFamily="18" charset="0"/>
              </a:rPr>
              <a:t>E. Mocchiutti et al, </a:t>
            </a:r>
            <a:r>
              <a:rPr lang="en-US" altLang="en-US" sz="1600" i="1" dirty="0">
                <a:solidFill>
                  <a:schemeClr val="tx1"/>
                </a:solidFill>
                <a:latin typeface="Times New Roman" panose="02020603050405020304" pitchFamily="18" charset="0"/>
                <a:cs typeface="Times New Roman" panose="02020603050405020304" pitchFamily="18" charset="0"/>
              </a:rPr>
              <a:t>“</a:t>
            </a:r>
            <a:r>
              <a:rPr lang="it-IT" altLang="en-US" sz="1600" i="1" dirty="0">
                <a:solidFill>
                  <a:schemeClr val="tx1"/>
                </a:solidFill>
                <a:latin typeface="Times New Roman" panose="02020603050405020304" pitchFamily="18" charset="0"/>
                <a:cs typeface="Times New Roman" panose="02020603050405020304" pitchFamily="18" charset="0"/>
              </a:rPr>
              <a:t>First FAMU observation of muon transfer from μp atoms to higher-Z elements”, </a:t>
            </a:r>
            <a:r>
              <a:rPr lang="it-IT" altLang="en-US" sz="1600" dirty="0">
                <a:solidFill>
                  <a:schemeClr val="tx1"/>
                </a:solidFill>
                <a:latin typeface="Times New Roman" panose="02020603050405020304" pitchFamily="18" charset="0"/>
                <a:cs typeface="Times New Roman" panose="02020603050405020304" pitchFamily="18" charset="0"/>
              </a:rPr>
              <a:t>JOURNAL OF INSTRUMENTATION, vol. 13, p. P02019 (2018).</a:t>
            </a:r>
          </a:p>
          <a:p>
            <a:pPr algn="just" eaLnBrk="1">
              <a:buFontTx/>
              <a:buChar char="-"/>
            </a:pPr>
            <a:endParaRPr lang="it-IT" altLang="en-US" sz="1600" dirty="0">
              <a:solidFill>
                <a:schemeClr val="tx1"/>
              </a:solidFill>
              <a:latin typeface="Times New Roman" panose="02020603050405020304" pitchFamily="18" charset="0"/>
              <a:cs typeface="Times New Roman" panose="02020603050405020304" pitchFamily="18" charset="0"/>
            </a:endParaRPr>
          </a:p>
          <a:p>
            <a:pPr algn="just" eaLnBrk="1">
              <a:buFontTx/>
              <a:buChar char="-"/>
            </a:pPr>
            <a:r>
              <a:rPr lang="it-IT" altLang="en-US" sz="1600" dirty="0">
                <a:solidFill>
                  <a:schemeClr val="tx1"/>
                </a:solidFill>
                <a:latin typeface="Times New Roman" panose="02020603050405020304" pitchFamily="18" charset="0"/>
                <a:cs typeface="Times New Roman" panose="02020603050405020304" pitchFamily="18" charset="0"/>
              </a:rPr>
              <a:t>A. Adamczak et al, </a:t>
            </a:r>
            <a:r>
              <a:rPr lang="en-US" altLang="en-US" sz="1600" i="1" dirty="0">
                <a:solidFill>
                  <a:schemeClr val="tx1"/>
                </a:solidFill>
                <a:latin typeface="Times New Roman" panose="02020603050405020304" pitchFamily="18" charset="0"/>
                <a:cs typeface="Times New Roman" panose="02020603050405020304" pitchFamily="18" charset="0"/>
              </a:rPr>
              <a:t>“The FAMU experiment at RIKEN-RAL to study the muon transfer rate from hydrogen to other gases</a:t>
            </a:r>
            <a:r>
              <a:rPr lang="it-IT" altLang="en-US" sz="1600" i="1" dirty="0">
                <a:solidFill>
                  <a:schemeClr val="tx1"/>
                </a:solidFill>
                <a:latin typeface="Times New Roman" panose="02020603050405020304" pitchFamily="18" charset="0"/>
                <a:cs typeface="Times New Roman" panose="02020603050405020304" pitchFamily="18" charset="0"/>
              </a:rPr>
              <a:t>”, </a:t>
            </a:r>
            <a:r>
              <a:rPr lang="it-IT" altLang="en-US" sz="1600" dirty="0">
                <a:solidFill>
                  <a:schemeClr val="tx1"/>
                </a:solidFill>
                <a:latin typeface="Times New Roman" panose="02020603050405020304" pitchFamily="18" charset="0"/>
                <a:cs typeface="Times New Roman" panose="02020603050405020304" pitchFamily="18" charset="0"/>
              </a:rPr>
              <a:t>JOURNAL OF INSTRUMENTATION, vol. 13, p. P12033 (2018).</a:t>
            </a:r>
          </a:p>
          <a:p>
            <a:pPr algn="just" eaLnBrk="1">
              <a:buFontTx/>
              <a:buChar char="-"/>
            </a:pPr>
            <a:endParaRPr lang="it-IT" altLang="en-US" sz="1600" dirty="0">
              <a:solidFill>
                <a:schemeClr val="tx1"/>
              </a:solidFill>
              <a:latin typeface="Times New Roman" panose="02020603050405020304" pitchFamily="18" charset="0"/>
              <a:cs typeface="Times New Roman" panose="02020603050405020304" pitchFamily="18" charset="0"/>
            </a:endParaRPr>
          </a:p>
          <a:p>
            <a:pPr algn="just" eaLnBrk="1">
              <a:buFontTx/>
              <a:buChar char="-"/>
            </a:pPr>
            <a:r>
              <a:rPr lang="it-IT" altLang="en-US" sz="1600" dirty="0">
                <a:solidFill>
                  <a:schemeClr val="tx1"/>
                </a:solidFill>
                <a:latin typeface="Times New Roman" panose="02020603050405020304" pitchFamily="18" charset="0"/>
                <a:cs typeface="Times New Roman" panose="02020603050405020304" pitchFamily="18" charset="0"/>
              </a:rPr>
              <a:t>R. Benocci et al., </a:t>
            </a:r>
            <a:r>
              <a:rPr lang="en-US" altLang="en-US" sz="1600" i="1" dirty="0">
                <a:solidFill>
                  <a:schemeClr val="tx1"/>
                </a:solidFill>
                <a:latin typeface="Times New Roman" panose="02020603050405020304" pitchFamily="18" charset="0"/>
                <a:cs typeface="Times New Roman" panose="02020603050405020304" pitchFamily="18" charset="0"/>
              </a:rPr>
              <a:t>“Performance of X-rays crystal detectors with </a:t>
            </a:r>
            <a:r>
              <a:rPr lang="en-US" altLang="en-US" sz="1600" i="1" dirty="0" err="1">
                <a:solidFill>
                  <a:schemeClr val="tx1"/>
                </a:solidFill>
                <a:latin typeface="Times New Roman" panose="02020603050405020304" pitchFamily="18" charset="0"/>
                <a:cs typeface="Times New Roman" panose="02020603050405020304" pitchFamily="18" charset="0"/>
              </a:rPr>
              <a:t>SiPM</a:t>
            </a:r>
            <a:r>
              <a:rPr lang="en-US" altLang="en-US" sz="1600" i="1" dirty="0">
                <a:solidFill>
                  <a:schemeClr val="tx1"/>
                </a:solidFill>
                <a:latin typeface="Times New Roman" panose="02020603050405020304" pitchFamily="18" charset="0"/>
                <a:cs typeface="Times New Roman" panose="02020603050405020304" pitchFamily="18" charset="0"/>
              </a:rPr>
              <a:t> array readout exposed to the RIKEN-RAL low energy muon beam</a:t>
            </a:r>
            <a:r>
              <a:rPr lang="it-IT" altLang="en-US" sz="1600" i="1" dirty="0">
                <a:solidFill>
                  <a:schemeClr val="tx1"/>
                </a:solidFill>
                <a:latin typeface="Times New Roman" panose="02020603050405020304" pitchFamily="18" charset="0"/>
                <a:cs typeface="Times New Roman" panose="02020603050405020304" pitchFamily="18" charset="0"/>
              </a:rPr>
              <a:t>”, </a:t>
            </a:r>
            <a:r>
              <a:rPr lang="it-IT" altLang="en-US" sz="1600" dirty="0">
                <a:solidFill>
                  <a:schemeClr val="tx1"/>
                </a:solidFill>
                <a:latin typeface="Times New Roman" panose="02020603050405020304" pitchFamily="18" charset="0"/>
                <a:cs typeface="Times New Roman" panose="02020603050405020304" pitchFamily="18" charset="0"/>
              </a:rPr>
              <a:t>Nucl. Instr. Meth A, in press (2018).</a:t>
            </a:r>
          </a:p>
          <a:p>
            <a:pPr algn="just" eaLnBrk="1"/>
            <a:endParaRPr lang="it-IT" altLang="en-US" sz="1600" dirty="0">
              <a:solidFill>
                <a:schemeClr val="tx1"/>
              </a:solidFill>
              <a:latin typeface="Times New Roman" panose="02020603050405020304" pitchFamily="18" charset="0"/>
              <a:cs typeface="Times New Roman" panose="02020603050405020304" pitchFamily="18" charset="0"/>
            </a:endParaRPr>
          </a:p>
          <a:p>
            <a:pPr algn="just" eaLnBrk="1">
              <a:buFontTx/>
              <a:buChar char="-"/>
            </a:pPr>
            <a:r>
              <a:rPr lang="it-IT" altLang="en-US" sz="1600" dirty="0">
                <a:solidFill>
                  <a:schemeClr val="tx1"/>
                </a:solidFill>
                <a:latin typeface="Times New Roman" panose="02020603050405020304" pitchFamily="18" charset="0"/>
                <a:cs typeface="Times New Roman" panose="02020603050405020304" pitchFamily="18" charset="0"/>
              </a:rPr>
              <a:t>M. Bonesini et al., </a:t>
            </a:r>
            <a:r>
              <a:rPr lang="en-US" altLang="en-US" sz="1600" i="1" dirty="0">
                <a:solidFill>
                  <a:schemeClr val="tx1"/>
                </a:solidFill>
                <a:latin typeface="Times New Roman" panose="02020603050405020304" pitchFamily="18" charset="0"/>
                <a:cs typeface="Times New Roman" panose="02020603050405020304" pitchFamily="18" charset="0"/>
              </a:rPr>
              <a:t>“The upgraded beam monitor system of the FAMU experiment at RIKEN–RAL</a:t>
            </a:r>
            <a:r>
              <a:rPr lang="it-IT" altLang="en-US" sz="1600" i="1" dirty="0">
                <a:solidFill>
                  <a:schemeClr val="tx1"/>
                </a:solidFill>
                <a:latin typeface="Times New Roman" panose="02020603050405020304" pitchFamily="18" charset="0"/>
                <a:cs typeface="Times New Roman" panose="02020603050405020304" pitchFamily="18" charset="0"/>
              </a:rPr>
              <a:t>”, </a:t>
            </a:r>
            <a:r>
              <a:rPr lang="it-IT" altLang="en-US" sz="1600" dirty="0">
                <a:solidFill>
                  <a:schemeClr val="tx1"/>
                </a:solidFill>
                <a:latin typeface="Times New Roman" panose="02020603050405020304" pitchFamily="18" charset="0"/>
                <a:cs typeface="Times New Roman" panose="02020603050405020304" pitchFamily="18" charset="0"/>
              </a:rPr>
              <a:t>Nucl. Instr. Meth A, in press (2018).</a:t>
            </a:r>
          </a:p>
          <a:p>
            <a:pPr algn="just" eaLnBrk="1">
              <a:buFontTx/>
              <a:buChar char="-"/>
            </a:pPr>
            <a:endParaRPr lang="it-IT" altLang="en-US"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46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4064" y="3200401"/>
            <a:ext cx="3195637"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1"/>
          <p:cNvSpPr>
            <a:spLocks noGrp="1" noChangeArrowheads="1"/>
          </p:cNvSpPr>
          <p:nvPr>
            <p:ph type="title"/>
          </p:nvPr>
        </p:nvSpPr>
        <p:spPr>
          <a:xfrm>
            <a:off x="1920876" y="80963"/>
            <a:ext cx="8423275" cy="68421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600">
                <a:latin typeface="Times New Roman" panose="02020603050405020304" pitchFamily="18" charset="0"/>
              </a:rPr>
              <a:t>Run FAMU 2014-17: risultati</a:t>
            </a:r>
          </a:p>
        </p:txBody>
      </p:sp>
      <p:pic>
        <p:nvPicPr>
          <p:cNvPr id="819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549275"/>
            <a:ext cx="44402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p:cNvSpPr txBox="1">
            <a:spLocks noChangeArrowheads="1"/>
          </p:cNvSpPr>
          <p:nvPr/>
        </p:nvSpPr>
        <p:spPr bwMode="auto">
          <a:xfrm>
            <a:off x="6311901" y="765176"/>
            <a:ext cx="41767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a:defRPr>
                <a:solidFill>
                  <a:schemeClr val="bg1"/>
                </a:solidFill>
                <a:latin typeface="Arial" charset="0"/>
                <a:ea typeface="Droid Sans Fallback" charset="0"/>
                <a:cs typeface="Droid Sans Fallback" charset="0"/>
              </a:defRPr>
            </a:lvl1pPr>
            <a:lvl2pPr eaLnBrk="0">
              <a:defRPr>
                <a:solidFill>
                  <a:schemeClr val="bg1"/>
                </a:solidFill>
                <a:latin typeface="Arial" charset="0"/>
                <a:ea typeface="Droid Sans Fallback" charset="0"/>
                <a:cs typeface="Droid Sans Fallback" charset="0"/>
              </a:defRPr>
            </a:lvl2pPr>
            <a:lvl3pPr eaLnBrk="0">
              <a:defRPr>
                <a:solidFill>
                  <a:schemeClr val="bg1"/>
                </a:solidFill>
                <a:latin typeface="Arial" charset="0"/>
                <a:ea typeface="Droid Sans Fallback" charset="0"/>
                <a:cs typeface="Droid Sans Fallback" charset="0"/>
              </a:defRPr>
            </a:lvl3pPr>
            <a:lvl4pPr eaLnBrk="0">
              <a:defRPr>
                <a:solidFill>
                  <a:schemeClr val="bg1"/>
                </a:solidFill>
                <a:latin typeface="Arial" charset="0"/>
                <a:ea typeface="Droid Sans Fallback" charset="0"/>
                <a:cs typeface="Droid Sans Fallback" charset="0"/>
              </a:defRPr>
            </a:lvl4pPr>
            <a:lvl5pPr eaLnBrk="0">
              <a:defRPr>
                <a:solidFill>
                  <a:schemeClr val="bg1"/>
                </a:solidFill>
                <a:latin typeface="Arial" charset="0"/>
                <a:ea typeface="Droid Sans Fallback"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bg1"/>
                </a:solidFill>
                <a:latin typeface="Arial" charset="0"/>
                <a:ea typeface="Droid Sans Fallback"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bg1"/>
                </a:solidFill>
                <a:latin typeface="Arial" charset="0"/>
                <a:ea typeface="Droid Sans Fallback"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bg1"/>
                </a:solidFill>
                <a:latin typeface="Arial" charset="0"/>
                <a:ea typeface="Droid Sans Fallback"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bg1"/>
                </a:solidFill>
                <a:latin typeface="Arial" charset="0"/>
                <a:ea typeface="Droid Sans Fallback" charset="0"/>
                <a:cs typeface="Droid Sans Fallback" charset="0"/>
              </a:defRPr>
            </a:lvl9pPr>
          </a:lstStyle>
          <a:p>
            <a:pPr algn="just" eaLnBrk="1">
              <a:buFont typeface="Wingdings" charset="2"/>
              <a:buChar char="Ø"/>
              <a:defRPr/>
            </a:pPr>
            <a:r>
              <a:rPr lang="it-IT" altLang="x-none" dirty="0">
                <a:solidFill>
                  <a:schemeClr val="tx1"/>
                </a:solidFill>
              </a:rPr>
              <a:t>Prime misure di rate di trasferimento di muoni ad atomi pesanti a temperatura ambiente.</a:t>
            </a:r>
          </a:p>
          <a:p>
            <a:pPr marL="0" indent="0" algn="just" eaLnBrk="1">
              <a:defRPr/>
            </a:pPr>
            <a:endParaRPr lang="it-IT" altLang="x-none" dirty="0">
              <a:solidFill>
                <a:schemeClr val="tx1"/>
              </a:solidFill>
            </a:endParaRPr>
          </a:p>
          <a:p>
            <a:pPr algn="just" eaLnBrk="1">
              <a:buFont typeface="Wingdings" charset="2"/>
              <a:buChar char="Ø"/>
              <a:defRPr/>
            </a:pPr>
            <a:r>
              <a:rPr lang="it-IT" altLang="x-none" dirty="0">
                <a:solidFill>
                  <a:schemeClr val="tx1"/>
                </a:solidFill>
              </a:rPr>
              <a:t>In corso pubblicazione i primi risultati sulla rate di trasferimento su ossigeno in funzione della temperatura, runs 2016-17: </a:t>
            </a:r>
            <a:r>
              <a:rPr lang="it-IT" altLang="x-none" b="1" i="1" dirty="0">
                <a:solidFill>
                  <a:schemeClr val="tx1"/>
                </a:solidFill>
              </a:rPr>
              <a:t>arXiv:1905.02049.</a:t>
            </a:r>
          </a:p>
        </p:txBody>
      </p:sp>
      <p:sp>
        <p:nvSpPr>
          <p:cNvPr id="8197" name="Rectangle 4"/>
          <p:cNvSpPr>
            <a:spLocks noChangeArrowheads="1"/>
          </p:cNvSpPr>
          <p:nvPr/>
        </p:nvSpPr>
        <p:spPr bwMode="auto">
          <a:xfrm>
            <a:off x="1703388" y="5229225"/>
            <a:ext cx="4591050" cy="147732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altLang="en-US">
                <a:latin typeface="Times New Roman" panose="02020603050405020304" pitchFamily="18" charset="0"/>
                <a:cs typeface="Times New Roman" panose="02020603050405020304" pitchFamily="18" charset="0"/>
              </a:rPr>
              <a:t>E. Mocchiutti et al, </a:t>
            </a:r>
            <a:r>
              <a:rPr lang="en-US" altLang="en-US" i="1">
                <a:latin typeface="Times New Roman" panose="02020603050405020304" pitchFamily="18" charset="0"/>
                <a:cs typeface="Times New Roman" panose="02020603050405020304" pitchFamily="18" charset="0"/>
              </a:rPr>
              <a:t>“</a:t>
            </a:r>
            <a:r>
              <a:rPr lang="it-IT" altLang="en-US" i="1">
                <a:latin typeface="Times New Roman" panose="02020603050405020304" pitchFamily="18" charset="0"/>
                <a:cs typeface="Times New Roman" panose="02020603050405020304" pitchFamily="18" charset="0"/>
              </a:rPr>
              <a:t>First FAMU observation of muon transfer from μp atoms to higher-Z elements”, </a:t>
            </a:r>
            <a:r>
              <a:rPr lang="it-IT" altLang="en-US">
                <a:latin typeface="Times New Roman" panose="02020603050405020304" pitchFamily="18" charset="0"/>
                <a:cs typeface="Times New Roman" panose="02020603050405020304" pitchFamily="18" charset="0"/>
              </a:rPr>
              <a:t>JOURNAL OF INSTRUMENTATION, vol. 13, p. P02019 (2018).</a:t>
            </a:r>
          </a:p>
        </p:txBody>
      </p:sp>
      <p:sp>
        <p:nvSpPr>
          <p:cNvPr id="8199" name="Rectangle 4"/>
          <p:cNvSpPr>
            <a:spLocks noChangeArrowheads="1"/>
          </p:cNvSpPr>
          <p:nvPr/>
        </p:nvSpPr>
        <p:spPr bwMode="auto">
          <a:xfrm>
            <a:off x="7021513" y="6316663"/>
            <a:ext cx="3160712"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altLang="en-US">
                <a:latin typeface="Times New Roman" panose="02020603050405020304" pitchFamily="18" charset="0"/>
                <a:cs typeface="Times New Roman" panose="02020603050405020304" pitchFamily="18" charset="0"/>
              </a:rPr>
              <a:t>Submitted to Physical Review A</a:t>
            </a:r>
          </a:p>
        </p:txBody>
      </p:sp>
    </p:spTree>
    <p:extLst>
      <p:ext uri="{BB962C8B-B14F-4D97-AF65-F5344CB8AC3E}">
        <p14:creationId xmlns:p14="http://schemas.microsoft.com/office/powerpoint/2010/main" val="15128564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asted-image.pdf"/>
          <p:cNvPicPr>
            <a:picLocks noChangeAspect="1"/>
          </p:cNvPicPr>
          <p:nvPr/>
        </p:nvPicPr>
        <p:blipFill>
          <a:blip r:embed="rId2">
            <a:extLst/>
          </a:blip>
          <a:stretch>
            <a:fillRect/>
          </a:stretch>
        </p:blipFill>
        <p:spPr>
          <a:xfrm>
            <a:off x="2446505" y="921496"/>
            <a:ext cx="7471569" cy="3315360"/>
          </a:xfrm>
          <a:prstGeom prst="rect">
            <a:avLst/>
          </a:prstGeom>
          <a:ln w="12700">
            <a:miter lim="400000"/>
          </a:ln>
        </p:spPr>
      </p:pic>
      <p:sp>
        <p:nvSpPr>
          <p:cNvPr id="141" name="Shape 141"/>
          <p:cNvSpPr/>
          <p:nvPr/>
        </p:nvSpPr>
        <p:spPr>
          <a:xfrm>
            <a:off x="3579918" y="204481"/>
            <a:ext cx="4021102" cy="56983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600"/>
            </a:lvl1pPr>
          </a:lstStyle>
          <a:p>
            <a:r>
              <a:rPr sz="3234" dirty="0"/>
              <a:t>AEGIS COLLABORATION</a:t>
            </a:r>
          </a:p>
        </p:txBody>
      </p:sp>
      <p:sp>
        <p:nvSpPr>
          <p:cNvPr id="142" name="Shape 142"/>
          <p:cNvSpPr/>
          <p:nvPr/>
        </p:nvSpPr>
        <p:spPr>
          <a:xfrm>
            <a:off x="275919" y="4361345"/>
            <a:ext cx="1715406"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1266" dirty="0" smtClean="0"/>
              <a:t>PAVIA</a:t>
            </a:r>
            <a:r>
              <a:rPr lang="it-IT" sz="1266" dirty="0" smtClean="0"/>
              <a:t> </a:t>
            </a:r>
            <a:r>
              <a:rPr lang="it-IT" sz="1266" dirty="0"/>
              <a:t>&amp; </a:t>
            </a:r>
            <a:r>
              <a:rPr sz="1266" dirty="0"/>
              <a:t>BRESCIA GROUP</a:t>
            </a:r>
          </a:p>
        </p:txBody>
      </p:sp>
      <p:sp>
        <p:nvSpPr>
          <p:cNvPr id="143" name="Shape 143"/>
          <p:cNvSpPr/>
          <p:nvPr/>
        </p:nvSpPr>
        <p:spPr>
          <a:xfrm>
            <a:off x="765965" y="4549603"/>
            <a:ext cx="3490187" cy="214962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sz="3200"/>
            </a:pPr>
            <a:r>
              <a:rPr sz="2250" dirty="0" smtClean="0"/>
              <a:t>Bonomi</a:t>
            </a:r>
            <a:r>
              <a:rPr lang="it-IT" sz="2250" dirty="0" smtClean="0"/>
              <a:t> Germano            30%</a:t>
            </a:r>
          </a:p>
          <a:p>
            <a:pPr>
              <a:defRPr sz="3200"/>
            </a:pPr>
            <a:r>
              <a:rPr lang="en-US" sz="2250" dirty="0" err="1" smtClean="0"/>
              <a:t>Donzella</a:t>
            </a:r>
            <a:r>
              <a:rPr lang="en-US" sz="2250" dirty="0" smtClean="0"/>
              <a:t> Antonietta         50</a:t>
            </a:r>
            <a:r>
              <a:rPr lang="en-US" sz="2250" dirty="0"/>
              <a:t>%</a:t>
            </a:r>
          </a:p>
          <a:p>
            <a:pPr algn="l">
              <a:defRPr sz="3200"/>
            </a:pPr>
            <a:r>
              <a:rPr lang="it-IT" sz="2250" dirty="0" smtClean="0"/>
              <a:t>Fontana Andrea                40%</a:t>
            </a:r>
            <a:endParaRPr sz="2250" dirty="0"/>
          </a:p>
          <a:p>
            <a:pPr algn="l">
              <a:defRPr sz="3200"/>
            </a:pPr>
            <a:r>
              <a:rPr sz="2250" dirty="0" smtClean="0"/>
              <a:t>Pagano</a:t>
            </a:r>
            <a:r>
              <a:rPr lang="it-IT" sz="2250" dirty="0" smtClean="0"/>
              <a:t> Davide                  30%</a:t>
            </a:r>
            <a:endParaRPr lang="it-IT" sz="2250" dirty="0"/>
          </a:p>
          <a:p>
            <a:pPr algn="l">
              <a:defRPr sz="3200"/>
            </a:pPr>
            <a:r>
              <a:rPr sz="2250" dirty="0" err="1" smtClean="0"/>
              <a:t>Rotondi</a:t>
            </a:r>
            <a:r>
              <a:rPr lang="it-IT" sz="2250" dirty="0" smtClean="0"/>
              <a:t> Alberto                30%</a:t>
            </a:r>
            <a:endParaRPr sz="2250" dirty="0"/>
          </a:p>
          <a:p>
            <a:pPr algn="l">
              <a:defRPr sz="3200"/>
            </a:pPr>
            <a:r>
              <a:rPr sz="2250" dirty="0" err="1" smtClean="0"/>
              <a:t>Zurlo</a:t>
            </a:r>
            <a:r>
              <a:rPr sz="2250" dirty="0" smtClean="0"/>
              <a:t> </a:t>
            </a:r>
            <a:r>
              <a:rPr lang="it-IT" sz="2250" dirty="0" smtClean="0"/>
              <a:t>Nicola </a:t>
            </a:r>
            <a:r>
              <a:rPr sz="2250" dirty="0" smtClean="0"/>
              <a:t>(</a:t>
            </a:r>
            <a:r>
              <a:rPr sz="2250" dirty="0" err="1" smtClean="0"/>
              <a:t>coord</a:t>
            </a:r>
            <a:r>
              <a:rPr sz="2250" dirty="0" smtClean="0"/>
              <a:t>.)</a:t>
            </a:r>
            <a:r>
              <a:rPr lang="it-IT" sz="2250" dirty="0" smtClean="0"/>
              <a:t>        70%</a:t>
            </a:r>
            <a:endParaRPr sz="2250" dirty="0"/>
          </a:p>
        </p:txBody>
      </p:sp>
      <p:graphicFrame>
        <p:nvGraphicFramePr>
          <p:cNvPr id="6" name="Table 5"/>
          <p:cNvGraphicFramePr>
            <a:graphicFrameLocks noGrp="1"/>
          </p:cNvGraphicFramePr>
          <p:nvPr>
            <p:extLst>
              <p:ext uri="{D42A27DB-BD31-4B8C-83A1-F6EECF244321}">
                <p14:modId xmlns:p14="http://schemas.microsoft.com/office/powerpoint/2010/main" val="2018035529"/>
              </p:ext>
            </p:extLst>
          </p:nvPr>
        </p:nvGraphicFramePr>
        <p:xfrm>
          <a:off x="4916775" y="4981849"/>
          <a:ext cx="7008397" cy="1331518"/>
        </p:xfrm>
        <a:graphic>
          <a:graphicData uri="http://schemas.openxmlformats.org/drawingml/2006/table">
            <a:tbl>
              <a:tblPr firstRow="1" bandRow="1">
                <a:tableStyleId>{5C22544A-7EE6-4342-B048-85BDC9FD1C3A}</a:tableStyleId>
              </a:tblPr>
              <a:tblGrid>
                <a:gridCol w="793450">
                  <a:extLst>
                    <a:ext uri="{9D8B030D-6E8A-4147-A177-3AD203B41FA5}">
                      <a16:colId xmlns:a16="http://schemas.microsoft.com/office/drawing/2014/main" val="4208380257"/>
                    </a:ext>
                  </a:extLst>
                </a:gridCol>
                <a:gridCol w="1440083">
                  <a:extLst>
                    <a:ext uri="{9D8B030D-6E8A-4147-A177-3AD203B41FA5}">
                      <a16:colId xmlns:a16="http://schemas.microsoft.com/office/drawing/2014/main" val="1453329598"/>
                    </a:ext>
                  </a:extLst>
                </a:gridCol>
                <a:gridCol w="1558977">
                  <a:extLst>
                    <a:ext uri="{9D8B030D-6E8A-4147-A177-3AD203B41FA5}">
                      <a16:colId xmlns:a16="http://schemas.microsoft.com/office/drawing/2014/main" val="2120380886"/>
                    </a:ext>
                  </a:extLst>
                </a:gridCol>
                <a:gridCol w="1094282">
                  <a:extLst>
                    <a:ext uri="{9D8B030D-6E8A-4147-A177-3AD203B41FA5}">
                      <a16:colId xmlns:a16="http://schemas.microsoft.com/office/drawing/2014/main" val="3348056704"/>
                    </a:ext>
                  </a:extLst>
                </a:gridCol>
                <a:gridCol w="1004341">
                  <a:extLst>
                    <a:ext uri="{9D8B030D-6E8A-4147-A177-3AD203B41FA5}">
                      <a16:colId xmlns:a16="http://schemas.microsoft.com/office/drawing/2014/main" val="3027952515"/>
                    </a:ext>
                  </a:extLst>
                </a:gridCol>
                <a:gridCol w="1117264">
                  <a:extLst>
                    <a:ext uri="{9D8B030D-6E8A-4147-A177-3AD203B41FA5}">
                      <a16:colId xmlns:a16="http://schemas.microsoft.com/office/drawing/2014/main" val="650407999"/>
                    </a:ext>
                  </a:extLst>
                </a:gridCol>
              </a:tblGrid>
              <a:tr h="5085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b="0" dirty="0" smtClean="0">
                          <a:solidFill>
                            <a:schemeClr val="tx1"/>
                          </a:solidFill>
                          <a:latin typeface="Times New Roman" panose="02020603050405020304" pitchFamily="18" charset="0"/>
                          <a:cs typeface="Times New Roman" panose="02020603050405020304" pitchFamily="18" charset="0"/>
                        </a:rPr>
                        <a:t>FTE</a:t>
                      </a:r>
                      <a:endParaRPr lang="en-US" sz="2400" b="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baseline="0" dirty="0" smtClean="0">
                          <a:solidFill>
                            <a:srgbClr val="FF0066"/>
                          </a:solidFill>
                          <a:latin typeface="Times New Roman" panose="02020603050405020304" pitchFamily="18" charset="0"/>
                          <a:cs typeface="Times New Roman" panose="02020603050405020304" pitchFamily="18" charset="0"/>
                        </a:rPr>
                        <a:t>Totale</a:t>
                      </a:r>
                    </a:p>
                    <a:p>
                      <a:pPr algn="ctr"/>
                      <a:r>
                        <a:rPr lang="it-IT" sz="2400" b="0" baseline="0" dirty="0" smtClean="0">
                          <a:solidFill>
                            <a:srgbClr val="FF0066"/>
                          </a:solidFill>
                          <a:latin typeface="Times New Roman" panose="02020603050405020304" pitchFamily="18" charset="0"/>
                          <a:cs typeface="Times New Roman" panose="02020603050405020304" pitchFamily="18" charset="0"/>
                        </a:rPr>
                        <a:t>(kE)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Missioni</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Con</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Inv</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Altro</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2086456"/>
                  </a:ext>
                </a:extLst>
              </a:tr>
              <a:tr h="508558">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2.5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rgbClr val="FF0066"/>
                          </a:solidFill>
                          <a:latin typeface="Times New Roman" panose="02020603050405020304" pitchFamily="18" charset="0"/>
                          <a:cs typeface="Times New Roman" panose="02020603050405020304" pitchFamily="18" charset="0"/>
                        </a:rPr>
                        <a:t>26</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19.5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2.5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3</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16169289"/>
                  </a:ext>
                </a:extLst>
              </a:tr>
            </a:tbl>
          </a:graphicData>
        </a:graphic>
      </p:graphicFrame>
      <p:sp>
        <p:nvSpPr>
          <p:cNvPr id="2" name="TextBox 1"/>
          <p:cNvSpPr txBox="1"/>
          <p:nvPr/>
        </p:nvSpPr>
        <p:spPr>
          <a:xfrm>
            <a:off x="7959777" y="4110090"/>
            <a:ext cx="1313180" cy="769441"/>
          </a:xfrm>
          <a:prstGeom prst="rect">
            <a:avLst/>
          </a:prstGeom>
          <a:noFill/>
        </p:spPr>
        <p:txBody>
          <a:bodyPr wrap="none" rtlCol="0">
            <a:spAutoFit/>
          </a:bodyPr>
          <a:lstStyle/>
          <a:p>
            <a:r>
              <a:rPr lang="it-IT" sz="4400" dirty="0" smtClean="0">
                <a:latin typeface="Times New Roman" panose="02020603050405020304" pitchFamily="18" charset="0"/>
                <a:cs typeface="Times New Roman" panose="02020603050405020304" pitchFamily="18" charset="0"/>
              </a:rPr>
              <a:t>2018</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0237983"/>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2076450" y="80964"/>
            <a:ext cx="7620000" cy="422275"/>
          </a:xfrm>
        </p:spPr>
        <p:txBody>
          <a:bodyPr>
            <a:normAutofit fontScale="90000"/>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latin typeface="Times New Roman" panose="02020603050405020304" pitchFamily="18" charset="0"/>
              </a:rPr>
              <a:t>RUN FAMU 2017</a:t>
            </a:r>
          </a:p>
        </p:txBody>
      </p:sp>
      <p:sp>
        <p:nvSpPr>
          <p:cNvPr id="13314" name="Text Box 2"/>
          <p:cNvSpPr txBox="1">
            <a:spLocks noChangeArrowheads="1"/>
          </p:cNvSpPr>
          <p:nvPr/>
        </p:nvSpPr>
        <p:spPr bwMode="auto">
          <a:xfrm>
            <a:off x="1595439" y="576264"/>
            <a:ext cx="8207375" cy="184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09550" indent="-20955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1pPr>
            <a:lvl2pPr>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2pPr>
            <a:lvl3pPr>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3pPr>
            <a:lvl4pPr>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4pPr>
            <a:lvl5pPr>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9pPr>
          </a:lstStyle>
          <a:p>
            <a:pPr algn="just">
              <a:spcBef>
                <a:spcPts val="400"/>
              </a:spcBef>
              <a:buFont typeface="Wingdings" charset="2"/>
              <a:buChar char=""/>
              <a:defRPr/>
            </a:pPr>
            <a:r>
              <a:rPr lang="en-US" altLang="x-none" dirty="0">
                <a:solidFill>
                  <a:srgbClr val="2F2B20"/>
                </a:solidFill>
                <a:latin typeface="Times New Roman" pitchFamily="16" charset="0"/>
              </a:rPr>
              <a:t>Test run </a:t>
            </a:r>
            <a:r>
              <a:rPr lang="en-US" altLang="x-none" dirty="0" err="1">
                <a:solidFill>
                  <a:srgbClr val="2F2B20"/>
                </a:solidFill>
                <a:latin typeface="Times New Roman" pitchFamily="16" charset="0"/>
              </a:rPr>
              <a:t>su</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fascio</a:t>
            </a:r>
            <a:r>
              <a:rPr lang="en-US" altLang="x-none" dirty="0">
                <a:solidFill>
                  <a:srgbClr val="2F2B20"/>
                </a:solidFill>
                <a:latin typeface="Times New Roman" pitchFamily="16" charset="0"/>
              </a:rPr>
              <a:t> di </a:t>
            </a:r>
            <a:r>
              <a:rPr lang="en-US" altLang="x-none" dirty="0" err="1">
                <a:solidFill>
                  <a:srgbClr val="2F2B20"/>
                </a:solidFill>
                <a:latin typeface="Times New Roman" pitchFamily="16" charset="0"/>
              </a:rPr>
              <a:t>muoni</a:t>
            </a:r>
            <a:r>
              <a:rPr lang="en-US" altLang="x-none" dirty="0">
                <a:solidFill>
                  <a:srgbClr val="2F2B20"/>
                </a:solidFill>
                <a:latin typeface="Times New Roman" pitchFamily="16" charset="0"/>
              </a:rPr>
              <a:t> a RIKEN RAL (</a:t>
            </a:r>
            <a:r>
              <a:rPr lang="en-US" altLang="x-none" dirty="0" err="1">
                <a:solidFill>
                  <a:srgbClr val="2F2B20"/>
                </a:solidFill>
                <a:latin typeface="Times New Roman" pitchFamily="16" charset="0"/>
              </a:rPr>
              <a:t>marzo</a:t>
            </a:r>
            <a:r>
              <a:rPr lang="en-US" altLang="x-none" dirty="0">
                <a:solidFill>
                  <a:srgbClr val="2F2B20"/>
                </a:solidFill>
                <a:latin typeface="Times New Roman" pitchFamily="16" charset="0"/>
              </a:rPr>
              <a:t> 2017) per </a:t>
            </a:r>
            <a:r>
              <a:rPr lang="en-US" altLang="x-none" dirty="0" err="1">
                <a:solidFill>
                  <a:srgbClr val="2F2B20"/>
                </a:solidFill>
                <a:latin typeface="Times New Roman" pitchFamily="16" charset="0"/>
              </a:rPr>
              <a:t>misura</a:t>
            </a:r>
            <a:r>
              <a:rPr lang="en-US" altLang="x-none" dirty="0">
                <a:solidFill>
                  <a:srgbClr val="2F2B20"/>
                </a:solidFill>
                <a:latin typeface="Times New Roman" pitchFamily="16" charset="0"/>
              </a:rPr>
              <a:t> di rate </a:t>
            </a:r>
            <a:r>
              <a:rPr lang="en-US" altLang="x-none" dirty="0" err="1">
                <a:solidFill>
                  <a:srgbClr val="2F2B20"/>
                </a:solidFill>
                <a:latin typeface="Times New Roman" pitchFamily="16" charset="0"/>
              </a:rPr>
              <a:t>trasferimento</a:t>
            </a:r>
            <a:r>
              <a:rPr lang="en-US" altLang="x-none" dirty="0">
                <a:solidFill>
                  <a:srgbClr val="2F2B20"/>
                </a:solidFill>
                <a:latin typeface="Times New Roman" pitchFamily="16" charset="0"/>
              </a:rPr>
              <a:t> di </a:t>
            </a:r>
            <a:r>
              <a:rPr lang="en-US" altLang="x-none" dirty="0" err="1">
                <a:solidFill>
                  <a:srgbClr val="2F2B20"/>
                </a:solidFill>
                <a:latin typeface="Times New Roman" pitchFamily="16" charset="0"/>
              </a:rPr>
              <a:t>muoni</a:t>
            </a:r>
            <a:r>
              <a:rPr lang="en-US" altLang="x-none" dirty="0">
                <a:solidFill>
                  <a:srgbClr val="2F2B20"/>
                </a:solidFill>
                <a:latin typeface="Times New Roman" pitchFamily="16" charset="0"/>
              </a:rPr>
              <a:t> da </a:t>
            </a:r>
            <a:r>
              <a:rPr lang="en-US" altLang="x-none" dirty="0" err="1">
                <a:solidFill>
                  <a:srgbClr val="2F2B20"/>
                </a:solidFill>
                <a:latin typeface="Times New Roman" pitchFamily="16" charset="0"/>
              </a:rPr>
              <a:t>idrogeno</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muonico</a:t>
            </a:r>
            <a:r>
              <a:rPr lang="en-US" altLang="x-none" dirty="0">
                <a:solidFill>
                  <a:srgbClr val="2F2B20"/>
                </a:solidFill>
                <a:latin typeface="Times New Roman" pitchFamily="16" charset="0"/>
              </a:rPr>
              <a:t> ad </a:t>
            </a:r>
            <a:r>
              <a:rPr lang="en-US" altLang="x-none" dirty="0" err="1">
                <a:solidFill>
                  <a:srgbClr val="2F2B20"/>
                </a:solidFill>
                <a:latin typeface="Times New Roman" pitchFamily="16" charset="0"/>
              </a:rPr>
              <a:t>atomi</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pesanti</a:t>
            </a:r>
            <a:r>
              <a:rPr lang="en-US" altLang="x-none" dirty="0">
                <a:solidFill>
                  <a:srgbClr val="2F2B20"/>
                </a:solidFill>
                <a:latin typeface="Times New Roman" pitchFamily="16" charset="0"/>
              </a:rPr>
              <a:t> e </a:t>
            </a:r>
            <a:r>
              <a:rPr lang="en-US" altLang="x-none" dirty="0" err="1">
                <a:solidFill>
                  <a:srgbClr val="2F2B20"/>
                </a:solidFill>
                <a:latin typeface="Times New Roman" pitchFamily="16" charset="0"/>
              </a:rPr>
              <a:t>misure</a:t>
            </a:r>
            <a:r>
              <a:rPr lang="en-US" altLang="x-none" dirty="0">
                <a:solidFill>
                  <a:srgbClr val="2F2B20"/>
                </a:solidFill>
                <a:latin typeface="Times New Roman" pitchFamily="16" charset="0"/>
              </a:rPr>
              <a:t> di </a:t>
            </a:r>
            <a:r>
              <a:rPr lang="en-US" altLang="x-none" dirty="0" err="1">
                <a:solidFill>
                  <a:srgbClr val="2F2B20"/>
                </a:solidFill>
                <a:latin typeface="Times New Roman" pitchFamily="16" charset="0"/>
              </a:rPr>
              <a:t>fondo</a:t>
            </a:r>
            <a:r>
              <a:rPr lang="en-US" altLang="x-none" dirty="0">
                <a:solidFill>
                  <a:srgbClr val="2F2B20"/>
                </a:solidFill>
                <a:latin typeface="Times New Roman" pitchFamily="16" charset="0"/>
              </a:rPr>
              <a:t> con </a:t>
            </a:r>
            <a:r>
              <a:rPr lang="en-US" altLang="x-none" dirty="0" err="1">
                <a:solidFill>
                  <a:srgbClr val="2F2B20"/>
                </a:solidFill>
                <a:latin typeface="Times New Roman" pitchFamily="16" charset="0"/>
              </a:rPr>
              <a:t>idrogeno</a:t>
            </a:r>
            <a:r>
              <a:rPr lang="en-US" altLang="x-none" dirty="0">
                <a:solidFill>
                  <a:srgbClr val="2F2B20"/>
                </a:solidFill>
                <a:latin typeface="Times New Roman" pitchFamily="16" charset="0"/>
              </a:rPr>
              <a:t>. </a:t>
            </a:r>
          </a:p>
          <a:p>
            <a:pPr algn="just">
              <a:spcBef>
                <a:spcPts val="400"/>
              </a:spcBef>
              <a:buFont typeface="Wingdings" charset="2"/>
              <a:buChar char=""/>
              <a:defRPr/>
            </a:pPr>
            <a:r>
              <a:rPr lang="en-US" altLang="x-none" dirty="0">
                <a:solidFill>
                  <a:srgbClr val="2F2B20"/>
                </a:solidFill>
                <a:latin typeface="Times New Roman" pitchFamily="16" charset="0"/>
              </a:rPr>
              <a:t>Test </a:t>
            </a:r>
            <a:r>
              <a:rPr lang="en-US" altLang="x-none" dirty="0" err="1">
                <a:solidFill>
                  <a:srgbClr val="2F2B20"/>
                </a:solidFill>
                <a:latin typeface="Times New Roman" pitchFamily="16" charset="0"/>
              </a:rPr>
              <a:t>rivelatori</a:t>
            </a:r>
            <a:r>
              <a:rPr lang="en-US" altLang="x-none" dirty="0">
                <a:solidFill>
                  <a:srgbClr val="2F2B20"/>
                </a:solidFill>
                <a:latin typeface="Times New Roman" pitchFamily="16" charset="0"/>
              </a:rPr>
              <a:t> (LaBr3, </a:t>
            </a:r>
            <a:r>
              <a:rPr lang="en-US" altLang="x-none" dirty="0" err="1">
                <a:solidFill>
                  <a:srgbClr val="2F2B20"/>
                </a:solidFill>
                <a:latin typeface="Times New Roman" pitchFamily="16" charset="0"/>
              </a:rPr>
              <a:t>HPGe</a:t>
            </a:r>
            <a:r>
              <a:rPr lang="en-US" altLang="x-none" dirty="0">
                <a:solidFill>
                  <a:srgbClr val="2F2B20"/>
                </a:solidFill>
                <a:latin typeface="Times New Roman" pitchFamily="16" charset="0"/>
              </a:rPr>
              <a:t>). </a:t>
            </a:r>
          </a:p>
          <a:p>
            <a:pPr algn="just">
              <a:spcBef>
                <a:spcPts val="400"/>
              </a:spcBef>
              <a:buFont typeface="Wingdings" charset="2"/>
              <a:buChar char=""/>
              <a:defRPr/>
            </a:pPr>
            <a:r>
              <a:rPr lang="en-US" altLang="x-none" dirty="0">
                <a:solidFill>
                  <a:srgbClr val="2F2B20"/>
                </a:solidFill>
                <a:latin typeface="Times New Roman" pitchFamily="16" charset="0"/>
              </a:rPr>
              <a:t>Test monitor </a:t>
            </a:r>
            <a:r>
              <a:rPr lang="en-US" altLang="x-none" dirty="0" err="1">
                <a:solidFill>
                  <a:srgbClr val="2F2B20"/>
                </a:solidFill>
                <a:latin typeface="Times New Roman" pitchFamily="16" charset="0"/>
              </a:rPr>
              <a:t>dei</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muoni</a:t>
            </a:r>
            <a:r>
              <a:rPr lang="en-US" altLang="x-none" dirty="0">
                <a:solidFill>
                  <a:srgbClr val="2F2B20"/>
                </a:solidFill>
                <a:latin typeface="Times New Roman" pitchFamily="16" charset="0"/>
              </a:rPr>
              <a:t> del </a:t>
            </a:r>
            <a:r>
              <a:rPr lang="en-US" altLang="x-none" dirty="0" err="1">
                <a:solidFill>
                  <a:srgbClr val="2F2B20"/>
                </a:solidFill>
                <a:latin typeface="Times New Roman" pitchFamily="16" charset="0"/>
              </a:rPr>
              <a:t>fascio</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odoscopio</a:t>
            </a:r>
            <a:r>
              <a:rPr lang="en-US" altLang="x-none" dirty="0">
                <a:solidFill>
                  <a:srgbClr val="2F2B20"/>
                </a:solidFill>
                <a:latin typeface="Times New Roman" pitchFamily="16" charset="0"/>
              </a:rPr>
              <a:t>). </a:t>
            </a:r>
          </a:p>
          <a:p>
            <a:pPr marL="215900" algn="just">
              <a:spcBef>
                <a:spcPts val="400"/>
              </a:spcBef>
              <a:buSzPct val="45000"/>
              <a:defRPr/>
            </a:pPr>
            <a:endParaRPr lang="en-US" altLang="x-none" sz="2000" dirty="0">
              <a:solidFill>
                <a:srgbClr val="2F2B20"/>
              </a:solidFill>
              <a:latin typeface="Calibri" charset="0"/>
            </a:endParaRPr>
          </a:p>
          <a:p>
            <a:pPr algn="just">
              <a:spcBef>
                <a:spcPts val="400"/>
              </a:spcBef>
              <a:defRPr/>
            </a:pPr>
            <a:endParaRPr lang="en-US" altLang="x-none" sz="2000" dirty="0">
              <a:solidFill>
                <a:srgbClr val="2F2B20"/>
              </a:solidFill>
              <a:latin typeface="Calibri" charset="0"/>
            </a:endParaRPr>
          </a:p>
        </p:txBody>
      </p:sp>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1" y="4319589"/>
            <a:ext cx="3190875" cy="2382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400" y="2595563"/>
            <a:ext cx="3030538" cy="4056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750" y="1511301"/>
            <a:ext cx="2916238" cy="2735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3" name="Line 6"/>
          <p:cNvSpPr>
            <a:spLocks noChangeShapeType="1"/>
          </p:cNvSpPr>
          <p:nvPr/>
        </p:nvSpPr>
        <p:spPr bwMode="auto">
          <a:xfrm>
            <a:off x="2387600" y="3743325"/>
            <a:ext cx="863600" cy="1588"/>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224" name="Line 7"/>
          <p:cNvSpPr>
            <a:spLocks noChangeShapeType="1"/>
          </p:cNvSpPr>
          <p:nvPr/>
        </p:nvSpPr>
        <p:spPr bwMode="auto">
          <a:xfrm>
            <a:off x="6348413" y="3095625"/>
            <a:ext cx="1079500" cy="1588"/>
          </a:xfrm>
          <a:prstGeom prst="line">
            <a:avLst/>
          </a:prstGeom>
          <a:noFill/>
          <a:ln w="36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225" name="Line 8"/>
          <p:cNvSpPr>
            <a:spLocks noChangeShapeType="1"/>
          </p:cNvSpPr>
          <p:nvPr/>
        </p:nvSpPr>
        <p:spPr bwMode="auto">
          <a:xfrm flipV="1">
            <a:off x="8083550" y="3281364"/>
            <a:ext cx="1588" cy="879475"/>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226" name="Line 9"/>
          <p:cNvSpPr>
            <a:spLocks noChangeShapeType="1"/>
          </p:cNvSpPr>
          <p:nvPr/>
        </p:nvSpPr>
        <p:spPr bwMode="auto">
          <a:xfrm flipV="1">
            <a:off x="6348413" y="6181725"/>
            <a:ext cx="893762" cy="306388"/>
          </a:xfrm>
          <a:prstGeom prst="line">
            <a:avLst/>
          </a:prstGeom>
          <a:noFill/>
          <a:ln w="36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227" name="Line 10"/>
          <p:cNvSpPr>
            <a:spLocks noChangeShapeType="1"/>
          </p:cNvSpPr>
          <p:nvPr/>
        </p:nvSpPr>
        <p:spPr bwMode="auto">
          <a:xfrm flipH="1">
            <a:off x="7635876" y="5184775"/>
            <a:ext cx="879475" cy="647700"/>
          </a:xfrm>
          <a:prstGeom prst="line">
            <a:avLst/>
          </a:prstGeom>
          <a:noFill/>
          <a:ln w="36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228" name="Line 11"/>
          <p:cNvSpPr>
            <a:spLocks noChangeShapeType="1"/>
          </p:cNvSpPr>
          <p:nvPr/>
        </p:nvSpPr>
        <p:spPr bwMode="auto">
          <a:xfrm>
            <a:off x="5700713" y="5688013"/>
            <a:ext cx="863600" cy="144462"/>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229" name="Text Box 12"/>
          <p:cNvSpPr txBox="1">
            <a:spLocks noChangeArrowheads="1"/>
          </p:cNvSpPr>
          <p:nvPr/>
        </p:nvSpPr>
        <p:spPr bwMode="auto">
          <a:xfrm>
            <a:off x="2568576" y="3132138"/>
            <a:ext cx="41592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buClrTx/>
              <a:buFontTx/>
              <a:buNone/>
            </a:pPr>
            <a:r>
              <a:rPr lang="it-IT" altLang="en-US" sz="3200">
                <a:solidFill>
                  <a:srgbClr val="FF0000"/>
                </a:solidFill>
                <a:latin typeface="Symbol" panose="05050102010706020507" pitchFamily="18" charset="2"/>
              </a:rPr>
              <a:t></a:t>
            </a:r>
          </a:p>
        </p:txBody>
      </p:sp>
      <p:sp>
        <p:nvSpPr>
          <p:cNvPr id="9230" name="Text Box 13"/>
          <p:cNvSpPr txBox="1">
            <a:spLocks noChangeArrowheads="1"/>
          </p:cNvSpPr>
          <p:nvPr/>
        </p:nvSpPr>
        <p:spPr bwMode="auto">
          <a:xfrm>
            <a:off x="7643814" y="3313113"/>
            <a:ext cx="41592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buClrTx/>
              <a:buFontTx/>
              <a:buNone/>
            </a:pPr>
            <a:r>
              <a:rPr lang="it-IT" altLang="en-US" sz="3200">
                <a:solidFill>
                  <a:srgbClr val="FF0000"/>
                </a:solidFill>
                <a:latin typeface="Symbol" panose="05050102010706020507" pitchFamily="18" charset="2"/>
              </a:rPr>
              <a:t></a:t>
            </a:r>
          </a:p>
        </p:txBody>
      </p:sp>
      <p:sp>
        <p:nvSpPr>
          <p:cNvPr id="9231" name="Text Box 14"/>
          <p:cNvSpPr txBox="1">
            <a:spLocks noChangeArrowheads="1"/>
          </p:cNvSpPr>
          <p:nvPr/>
        </p:nvSpPr>
        <p:spPr bwMode="auto">
          <a:xfrm>
            <a:off x="5843589" y="5148263"/>
            <a:ext cx="41592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buClrTx/>
              <a:buFontTx/>
              <a:buNone/>
            </a:pPr>
            <a:r>
              <a:rPr lang="it-IT" altLang="en-US" sz="3200">
                <a:solidFill>
                  <a:srgbClr val="FF0000"/>
                </a:solidFill>
                <a:latin typeface="Symbol" panose="05050102010706020507" pitchFamily="18" charset="2"/>
              </a:rPr>
              <a:t></a:t>
            </a:r>
          </a:p>
        </p:txBody>
      </p:sp>
      <p:sp>
        <p:nvSpPr>
          <p:cNvPr id="9232" name="Text Box 15"/>
          <p:cNvSpPr txBox="1">
            <a:spLocks noChangeArrowheads="1"/>
          </p:cNvSpPr>
          <p:nvPr/>
        </p:nvSpPr>
        <p:spPr bwMode="auto">
          <a:xfrm>
            <a:off x="5483225" y="2659064"/>
            <a:ext cx="2095500" cy="3651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buClrTx/>
              <a:buFontTx/>
              <a:buNone/>
            </a:pPr>
            <a:r>
              <a:rPr lang="it-IT" altLang="en-US" b="1">
                <a:solidFill>
                  <a:srgbClr val="FF0000"/>
                </a:solidFill>
              </a:rPr>
              <a:t>Odoscopio PV/MiB</a:t>
            </a:r>
          </a:p>
        </p:txBody>
      </p:sp>
      <p:sp>
        <p:nvSpPr>
          <p:cNvPr id="9233" name="Text Box 16"/>
          <p:cNvSpPr txBox="1">
            <a:spLocks noChangeArrowheads="1"/>
          </p:cNvSpPr>
          <p:nvPr/>
        </p:nvSpPr>
        <p:spPr bwMode="auto">
          <a:xfrm>
            <a:off x="5556251" y="6408739"/>
            <a:ext cx="1920875" cy="3651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buClrTx/>
              <a:buFontTx/>
              <a:buNone/>
            </a:pPr>
            <a:r>
              <a:rPr lang="it-IT" altLang="en-US" b="1">
                <a:solidFill>
                  <a:srgbClr val="FF0000"/>
                </a:solidFill>
              </a:rPr>
              <a:t>LaBr3 PV/MiB</a:t>
            </a:r>
          </a:p>
        </p:txBody>
      </p:sp>
      <p:sp>
        <p:nvSpPr>
          <p:cNvPr id="9234" name="Text Box 17"/>
          <p:cNvSpPr txBox="1">
            <a:spLocks noChangeArrowheads="1"/>
          </p:cNvSpPr>
          <p:nvPr/>
        </p:nvSpPr>
        <p:spPr bwMode="auto">
          <a:xfrm>
            <a:off x="7851776" y="4819651"/>
            <a:ext cx="1641475" cy="3651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buClrTx/>
              <a:buFontTx/>
              <a:buNone/>
            </a:pPr>
            <a:r>
              <a:rPr lang="it-IT" altLang="en-US" b="1">
                <a:solidFill>
                  <a:srgbClr val="FF0000"/>
                </a:solidFill>
              </a:rPr>
              <a:t>Al Box (target)</a:t>
            </a:r>
          </a:p>
        </p:txBody>
      </p:sp>
    </p:spTree>
    <p:extLst>
      <p:ext uri="{BB962C8B-B14F-4D97-AF65-F5344CB8AC3E}">
        <p14:creationId xmlns:p14="http://schemas.microsoft.com/office/powerpoint/2010/main" val="36908828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2076450" y="80964"/>
            <a:ext cx="7620000" cy="422275"/>
          </a:xfrm>
        </p:spPr>
        <p:txBody>
          <a:bodyPr>
            <a:normAutofit fontScale="90000"/>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latin typeface="Times New Roman" panose="02020603050405020304" pitchFamily="18" charset="0"/>
              </a:rPr>
              <a:t>Progressi verso il run spettroscopico 2019</a:t>
            </a:r>
          </a:p>
        </p:txBody>
      </p:sp>
      <p:sp>
        <p:nvSpPr>
          <p:cNvPr id="13314" name="Text Box 2"/>
          <p:cNvSpPr txBox="1">
            <a:spLocks noChangeArrowheads="1"/>
          </p:cNvSpPr>
          <p:nvPr/>
        </p:nvSpPr>
        <p:spPr bwMode="auto">
          <a:xfrm>
            <a:off x="1633539" y="722314"/>
            <a:ext cx="8855075" cy="184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09550" indent="-20955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1pPr>
            <a:lvl2pPr>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2pPr>
            <a:lvl3pPr>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3pPr>
            <a:lvl4pPr>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4pPr>
            <a:lvl5pPr>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209550" algn="l"/>
                <a:tab pos="657225" algn="l"/>
                <a:tab pos="1106488" algn="l"/>
                <a:tab pos="1555750" algn="l"/>
                <a:tab pos="2005013" algn="l"/>
                <a:tab pos="2454275" algn="l"/>
                <a:tab pos="2903538" algn="l"/>
                <a:tab pos="3352800" algn="l"/>
                <a:tab pos="3802063" algn="l"/>
                <a:tab pos="4251325" algn="l"/>
                <a:tab pos="4700588" algn="l"/>
                <a:tab pos="5149850" algn="l"/>
                <a:tab pos="5599113" algn="l"/>
                <a:tab pos="6048375" algn="l"/>
                <a:tab pos="6497638" algn="l"/>
                <a:tab pos="6946900" algn="l"/>
                <a:tab pos="7396163" algn="l"/>
                <a:tab pos="7845425" algn="l"/>
                <a:tab pos="8294688" algn="l"/>
                <a:tab pos="8743950" algn="l"/>
                <a:tab pos="9193213" algn="l"/>
              </a:tabLst>
              <a:defRPr>
                <a:solidFill>
                  <a:srgbClr val="000000"/>
                </a:solidFill>
                <a:latin typeface="Arial" charset="0"/>
                <a:ea typeface="Droid Sans Fallback" charset="0"/>
                <a:cs typeface="Droid Sans Fallback" charset="0"/>
              </a:defRPr>
            </a:lvl9pPr>
          </a:lstStyle>
          <a:p>
            <a:pPr algn="just">
              <a:spcBef>
                <a:spcPts val="400"/>
              </a:spcBef>
              <a:buFont typeface="Wingdings" charset="2"/>
              <a:buChar char=""/>
              <a:defRPr/>
            </a:pPr>
            <a:r>
              <a:rPr lang="en-US" altLang="x-none" dirty="0">
                <a:solidFill>
                  <a:srgbClr val="2F2B20"/>
                </a:solidFill>
                <a:latin typeface="Times New Roman" pitchFamily="16" charset="0"/>
              </a:rPr>
              <a:t>Test run </a:t>
            </a:r>
            <a:r>
              <a:rPr lang="en-US" altLang="x-none" dirty="0" err="1">
                <a:solidFill>
                  <a:srgbClr val="2F2B20"/>
                </a:solidFill>
                <a:latin typeface="Times New Roman" pitchFamily="16" charset="0"/>
              </a:rPr>
              <a:t>su</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fascio</a:t>
            </a:r>
            <a:r>
              <a:rPr lang="en-US" altLang="x-none" dirty="0">
                <a:solidFill>
                  <a:srgbClr val="2F2B20"/>
                </a:solidFill>
                <a:latin typeface="Times New Roman" pitchFamily="16" charset="0"/>
              </a:rPr>
              <a:t> di </a:t>
            </a:r>
            <a:r>
              <a:rPr lang="en-US" altLang="x-none" dirty="0" err="1">
                <a:solidFill>
                  <a:srgbClr val="2F2B20"/>
                </a:solidFill>
                <a:latin typeface="Times New Roman" pitchFamily="16" charset="0"/>
              </a:rPr>
              <a:t>muoni</a:t>
            </a:r>
            <a:r>
              <a:rPr lang="en-US" altLang="x-none" dirty="0">
                <a:solidFill>
                  <a:srgbClr val="2F2B20"/>
                </a:solidFill>
                <a:latin typeface="Times New Roman" pitchFamily="16" charset="0"/>
              </a:rPr>
              <a:t> a RIKEN RAL (</a:t>
            </a:r>
            <a:r>
              <a:rPr lang="en-US" altLang="x-none" dirty="0" err="1">
                <a:solidFill>
                  <a:srgbClr val="2F2B20"/>
                </a:solidFill>
                <a:latin typeface="Times New Roman" pitchFamily="16" charset="0"/>
              </a:rPr>
              <a:t>marzo</a:t>
            </a:r>
            <a:r>
              <a:rPr lang="en-US" altLang="x-none" dirty="0">
                <a:solidFill>
                  <a:srgbClr val="2F2B20"/>
                </a:solidFill>
                <a:latin typeface="Times New Roman" pitchFamily="16" charset="0"/>
              </a:rPr>
              <a:t> e </a:t>
            </a:r>
            <a:r>
              <a:rPr lang="en-US" altLang="x-none" dirty="0" err="1">
                <a:solidFill>
                  <a:srgbClr val="2F2B20"/>
                </a:solidFill>
                <a:latin typeface="Times New Roman" pitchFamily="16" charset="0"/>
              </a:rPr>
              <a:t>dicembre</a:t>
            </a:r>
            <a:r>
              <a:rPr lang="en-US" altLang="x-none" dirty="0">
                <a:solidFill>
                  <a:srgbClr val="2F2B20"/>
                </a:solidFill>
                <a:latin typeface="Times New Roman" pitchFamily="16" charset="0"/>
              </a:rPr>
              <a:t> 2018) per la </a:t>
            </a:r>
            <a:r>
              <a:rPr lang="en-US" altLang="x-none" dirty="0" err="1">
                <a:solidFill>
                  <a:srgbClr val="2F2B20"/>
                </a:solidFill>
                <a:latin typeface="Times New Roman" pitchFamily="16" charset="0"/>
              </a:rPr>
              <a:t>definizione</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della</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geometria</a:t>
            </a:r>
            <a:r>
              <a:rPr lang="en-US" altLang="x-none" dirty="0">
                <a:solidFill>
                  <a:srgbClr val="2F2B20"/>
                </a:solidFill>
                <a:latin typeface="Times New Roman" pitchFamily="16" charset="0"/>
              </a:rPr>
              <a:t> finale del </a:t>
            </a:r>
            <a:r>
              <a:rPr lang="en-US" altLang="x-none" dirty="0" err="1">
                <a:solidFill>
                  <a:srgbClr val="2F2B20"/>
                </a:solidFill>
                <a:latin typeface="Times New Roman" pitchFamily="16" charset="0"/>
              </a:rPr>
              <a:t>bersaglio</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della</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pressione</a:t>
            </a:r>
            <a:r>
              <a:rPr lang="en-US" altLang="x-none" dirty="0">
                <a:solidFill>
                  <a:srgbClr val="2F2B20"/>
                </a:solidFill>
                <a:latin typeface="Times New Roman" pitchFamily="16" charset="0"/>
              </a:rPr>
              <a:t> e </a:t>
            </a:r>
            <a:r>
              <a:rPr lang="en-US" altLang="x-none" dirty="0" err="1">
                <a:solidFill>
                  <a:srgbClr val="2F2B20"/>
                </a:solidFill>
                <a:latin typeface="Times New Roman" pitchFamily="16" charset="0"/>
              </a:rPr>
              <a:t>della</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temperatura</a:t>
            </a:r>
            <a:r>
              <a:rPr lang="en-US" altLang="x-none" dirty="0">
                <a:solidFill>
                  <a:srgbClr val="2F2B20"/>
                </a:solidFill>
                <a:latin typeface="Times New Roman" pitchFamily="16" charset="0"/>
              </a:rPr>
              <a:t> in vista del primo run </a:t>
            </a:r>
            <a:r>
              <a:rPr lang="en-US" altLang="x-none" dirty="0" err="1">
                <a:solidFill>
                  <a:srgbClr val="2F2B20"/>
                </a:solidFill>
                <a:latin typeface="Times New Roman" pitchFamily="16" charset="0"/>
              </a:rPr>
              <a:t>spettroscopico</a:t>
            </a:r>
            <a:r>
              <a:rPr lang="en-US" altLang="x-none" dirty="0">
                <a:solidFill>
                  <a:srgbClr val="2F2B20"/>
                </a:solidFill>
                <a:latin typeface="Times New Roman" pitchFamily="16" charset="0"/>
              </a:rPr>
              <a:t> con laser </a:t>
            </a:r>
            <a:r>
              <a:rPr lang="en-US" altLang="x-none" dirty="0" err="1">
                <a:solidFill>
                  <a:srgbClr val="2F2B20"/>
                </a:solidFill>
                <a:latin typeface="Times New Roman" pitchFamily="16" charset="0"/>
              </a:rPr>
              <a:t>previsto</a:t>
            </a:r>
            <a:r>
              <a:rPr lang="en-US" altLang="x-none" dirty="0">
                <a:solidFill>
                  <a:srgbClr val="2F2B20"/>
                </a:solidFill>
                <a:latin typeface="Times New Roman" pitchFamily="16" charset="0"/>
              </a:rPr>
              <a:t> per fine 2019.</a:t>
            </a:r>
          </a:p>
          <a:p>
            <a:pPr algn="just">
              <a:spcBef>
                <a:spcPts val="400"/>
              </a:spcBef>
              <a:buFont typeface="Wingdings" charset="2"/>
              <a:buChar char=""/>
              <a:defRPr/>
            </a:pPr>
            <a:endParaRPr lang="en-US" altLang="x-none" dirty="0">
              <a:solidFill>
                <a:srgbClr val="2F2B20"/>
              </a:solidFill>
              <a:latin typeface="Times New Roman" pitchFamily="16" charset="0"/>
            </a:endParaRPr>
          </a:p>
          <a:p>
            <a:pPr algn="just">
              <a:spcBef>
                <a:spcPts val="400"/>
              </a:spcBef>
              <a:buFont typeface="Wingdings" charset="2"/>
              <a:buChar char=""/>
              <a:defRPr/>
            </a:pPr>
            <a:r>
              <a:rPr lang="en-US" altLang="x-none" dirty="0" err="1">
                <a:solidFill>
                  <a:srgbClr val="2F2B20"/>
                </a:solidFill>
                <a:latin typeface="Times New Roman" pitchFamily="16" charset="0"/>
              </a:rPr>
              <a:t>Definizione</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della</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geometria</a:t>
            </a:r>
            <a:r>
              <a:rPr lang="en-US" altLang="x-none" dirty="0">
                <a:solidFill>
                  <a:srgbClr val="2F2B20"/>
                </a:solidFill>
                <a:latin typeface="Times New Roman" pitchFamily="16" charset="0"/>
              </a:rPr>
              <a:t> del </a:t>
            </a:r>
            <a:r>
              <a:rPr lang="en-US" altLang="x-none" dirty="0" err="1">
                <a:solidFill>
                  <a:srgbClr val="2F2B20"/>
                </a:solidFill>
                <a:latin typeface="Times New Roman" pitchFamily="16" charset="0"/>
              </a:rPr>
              <a:t>bersaglio</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della</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cavità</a:t>
            </a:r>
            <a:r>
              <a:rPr lang="en-US" altLang="x-none" dirty="0">
                <a:solidFill>
                  <a:srgbClr val="2F2B20"/>
                </a:solidFill>
                <a:latin typeface="Times New Roman" pitchFamily="16" charset="0"/>
              </a:rPr>
              <a:t> </a:t>
            </a:r>
            <a:r>
              <a:rPr lang="en-US" altLang="x-none" dirty="0" err="1">
                <a:solidFill>
                  <a:srgbClr val="2F2B20"/>
                </a:solidFill>
                <a:latin typeface="Times New Roman" pitchFamily="16" charset="0"/>
              </a:rPr>
              <a:t>ottica</a:t>
            </a:r>
            <a:r>
              <a:rPr lang="en-US" altLang="x-none" dirty="0">
                <a:solidFill>
                  <a:srgbClr val="2F2B20"/>
                </a:solidFill>
                <a:latin typeface="Times New Roman" pitchFamily="16" charset="0"/>
              </a:rPr>
              <a:t> e </a:t>
            </a:r>
            <a:r>
              <a:rPr lang="en-US" altLang="x-none" dirty="0" err="1">
                <a:solidFill>
                  <a:srgbClr val="2F2B20"/>
                </a:solidFill>
                <a:latin typeface="Times New Roman" pitchFamily="16" charset="0"/>
              </a:rPr>
              <a:t>primi</a:t>
            </a:r>
            <a:r>
              <a:rPr lang="en-US" altLang="x-none" dirty="0">
                <a:solidFill>
                  <a:srgbClr val="2F2B20"/>
                </a:solidFill>
                <a:latin typeface="Times New Roman" pitchFamily="16" charset="0"/>
              </a:rPr>
              <a:t> test del </a:t>
            </a:r>
            <a:r>
              <a:rPr lang="en-US" altLang="x-none" dirty="0" err="1">
                <a:solidFill>
                  <a:srgbClr val="2F2B20"/>
                </a:solidFill>
                <a:latin typeface="Times New Roman" pitchFamily="16" charset="0"/>
              </a:rPr>
              <a:t>sistema</a:t>
            </a:r>
            <a:r>
              <a:rPr lang="en-US" altLang="x-none" dirty="0">
                <a:solidFill>
                  <a:srgbClr val="2F2B20"/>
                </a:solidFill>
                <a:latin typeface="Times New Roman" pitchFamily="16" charset="0"/>
              </a:rPr>
              <a:t> laser .</a:t>
            </a:r>
          </a:p>
          <a:p>
            <a:pPr marL="215900" algn="just">
              <a:spcBef>
                <a:spcPts val="400"/>
              </a:spcBef>
              <a:buSzPct val="45000"/>
              <a:defRPr/>
            </a:pPr>
            <a:endParaRPr lang="en-US" altLang="x-none" sz="2000" dirty="0">
              <a:solidFill>
                <a:srgbClr val="2F2B20"/>
              </a:solidFill>
              <a:latin typeface="Calibri" charset="0"/>
            </a:endParaRPr>
          </a:p>
          <a:p>
            <a:pPr algn="just">
              <a:spcBef>
                <a:spcPts val="400"/>
              </a:spcBef>
              <a:defRPr/>
            </a:pPr>
            <a:endParaRPr lang="en-US" altLang="x-none" sz="2000" dirty="0">
              <a:solidFill>
                <a:srgbClr val="2F2B20"/>
              </a:solidFill>
              <a:latin typeface="Calibri" charset="0"/>
            </a:endParaRP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2420939"/>
            <a:ext cx="3386138" cy="21415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25" y="2698751"/>
            <a:ext cx="5043488" cy="35909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8" y="4629150"/>
            <a:ext cx="3313112" cy="2184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1550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1703389" y="908050"/>
            <a:ext cx="5329237" cy="237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440" rIns="90000" bIns="45000"/>
          <a:lstStyle>
            <a:lvl1pPr marL="2857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just" eaLnBrk="1">
              <a:lnSpc>
                <a:spcPct val="93000"/>
              </a:lnSpc>
              <a:buClrTx/>
              <a:buFont typeface="Wingdings" panose="05000000000000000000" pitchFamily="2" charset="2"/>
              <a:buChar char="Ø"/>
            </a:pPr>
            <a:r>
              <a:rPr lang="it-IT" altLang="en-US" dirty="0">
                <a:solidFill>
                  <a:srgbClr val="000000"/>
                </a:solidFill>
                <a:latin typeface="Times New Roman" panose="02020603050405020304" pitchFamily="18" charset="0"/>
              </a:rPr>
              <a:t>Installazione 4 Pr:LuAG e 2 CeCAGG e presa dati presso RIKEN-RAL nei test run di Dicembre 2015 e Febbraio 2016 (in collaborazione con INFN-MiB).</a:t>
            </a:r>
          </a:p>
          <a:p>
            <a:pPr algn="just" eaLnBrk="1">
              <a:lnSpc>
                <a:spcPct val="93000"/>
              </a:lnSpc>
              <a:buClrTx/>
              <a:buFont typeface="Wingdings" panose="05000000000000000000" pitchFamily="2" charset="2"/>
              <a:buChar char="Ø"/>
            </a:pPr>
            <a:endParaRPr lang="it-IT" altLang="en-US" dirty="0">
              <a:solidFill>
                <a:srgbClr val="000000"/>
              </a:solidFill>
              <a:latin typeface="Times New Roman" panose="02020603050405020304" pitchFamily="18" charset="0"/>
            </a:endParaRPr>
          </a:p>
          <a:p>
            <a:pPr algn="just" eaLnBrk="1">
              <a:lnSpc>
                <a:spcPct val="93000"/>
              </a:lnSpc>
              <a:buClrTx/>
              <a:buFont typeface="Wingdings" panose="05000000000000000000" pitchFamily="2" charset="2"/>
              <a:buChar char="Ø"/>
            </a:pPr>
            <a:r>
              <a:rPr lang="it-IT" altLang="en-US" dirty="0">
                <a:solidFill>
                  <a:srgbClr val="000000"/>
                </a:solidFill>
                <a:latin typeface="Times New Roman" panose="02020603050405020304" pitchFamily="18" charset="0"/>
              </a:rPr>
              <a:t>Installazione di 6 LaBr</a:t>
            </a:r>
            <a:r>
              <a:rPr lang="it-IT" altLang="en-US" baseline="-25000" dirty="0">
                <a:solidFill>
                  <a:srgbClr val="000000"/>
                </a:solidFill>
                <a:latin typeface="Times New Roman" panose="02020603050405020304" pitchFamily="18" charset="0"/>
              </a:rPr>
              <a:t>3</a:t>
            </a:r>
            <a:r>
              <a:rPr lang="it-IT" altLang="en-US" dirty="0">
                <a:solidFill>
                  <a:srgbClr val="000000"/>
                </a:solidFill>
                <a:latin typeface="Times New Roman" panose="02020603050405020304" pitchFamily="18" charset="0"/>
              </a:rPr>
              <a:t> nei test run di Marzo 2017 e Marzo 2018 (in collaborazione con INFN-Mib).</a:t>
            </a:r>
          </a:p>
          <a:p>
            <a:pPr algn="just" eaLnBrk="1">
              <a:lnSpc>
                <a:spcPct val="93000"/>
              </a:lnSpc>
              <a:buClrTx/>
              <a:buFont typeface="Wingdings" panose="05000000000000000000" pitchFamily="2" charset="2"/>
              <a:buChar char="Ø"/>
            </a:pPr>
            <a:endParaRPr lang="it-IT" altLang="en-US" dirty="0">
              <a:solidFill>
                <a:srgbClr val="000000"/>
              </a:solidFill>
              <a:latin typeface="Times New Roman" panose="02020603050405020304" pitchFamily="18" charset="0"/>
            </a:endParaRPr>
          </a:p>
          <a:p>
            <a:pPr algn="just" eaLnBrk="1">
              <a:lnSpc>
                <a:spcPct val="93000"/>
              </a:lnSpc>
              <a:buClrTx/>
              <a:buFont typeface="Wingdings" panose="05000000000000000000" pitchFamily="2" charset="2"/>
              <a:buChar char="Ø"/>
            </a:pPr>
            <a:r>
              <a:rPr lang="it-IT" altLang="en-US" dirty="0">
                <a:solidFill>
                  <a:srgbClr val="000000"/>
                </a:solidFill>
                <a:latin typeface="Times New Roman" panose="02020603050405020304" pitchFamily="18" charset="0"/>
              </a:rPr>
              <a:t>Collaborazione all’analisi dei dati:</a:t>
            </a:r>
          </a:p>
          <a:p>
            <a:pPr algn="just" eaLnBrk="1">
              <a:lnSpc>
                <a:spcPct val="93000"/>
              </a:lnSpc>
              <a:buClrTx/>
              <a:buFont typeface="Wingdings" panose="05000000000000000000" pitchFamily="2" charset="2"/>
              <a:buChar char="Ø"/>
            </a:pPr>
            <a:endParaRPr lang="it-IT" altLang="en-US" dirty="0">
              <a:solidFill>
                <a:srgbClr val="000000"/>
              </a:solidFill>
              <a:latin typeface="Times New Roman" panose="02020603050405020304" pitchFamily="18" charset="0"/>
            </a:endParaRPr>
          </a:p>
          <a:p>
            <a:pPr algn="just" eaLnBrk="1">
              <a:lnSpc>
                <a:spcPct val="93000"/>
              </a:lnSpc>
              <a:buClrTx/>
              <a:buFont typeface="Wingdings" panose="05000000000000000000" pitchFamily="2" charset="2"/>
              <a:buChar char="Ø"/>
            </a:pPr>
            <a:endParaRPr lang="it-IT" altLang="en-US" dirty="0">
              <a:solidFill>
                <a:srgbClr val="000000"/>
              </a:solidFill>
              <a:latin typeface="Times New Roman" panose="02020603050405020304" pitchFamily="18" charset="0"/>
            </a:endParaRPr>
          </a:p>
          <a:p>
            <a:pPr algn="just" eaLnBrk="1">
              <a:lnSpc>
                <a:spcPct val="93000"/>
              </a:lnSpc>
              <a:buClrTx/>
              <a:buFont typeface="Wingdings" panose="05000000000000000000" pitchFamily="2" charset="2"/>
              <a:buChar char="Ø"/>
            </a:pPr>
            <a:endParaRPr lang="it-IT" altLang="en-US" dirty="0">
              <a:solidFill>
                <a:srgbClr val="000000"/>
              </a:solidFill>
              <a:latin typeface="Times New Roman" panose="02020603050405020304" pitchFamily="18" charset="0"/>
            </a:endParaRPr>
          </a:p>
        </p:txBody>
      </p:sp>
      <p:sp>
        <p:nvSpPr>
          <p:cNvPr id="11267" name="Text Box 3"/>
          <p:cNvSpPr txBox="1">
            <a:spLocks noChangeArrowheads="1"/>
          </p:cNvSpPr>
          <p:nvPr/>
        </p:nvSpPr>
        <p:spPr bwMode="auto">
          <a:xfrm>
            <a:off x="1668464" y="115889"/>
            <a:ext cx="867568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n-US" altLang="en-US" sz="2600">
                <a:solidFill>
                  <a:schemeClr val="tx1"/>
                </a:solidFill>
                <a:latin typeface="Times New Roman" panose="02020603050405020304" pitchFamily="18" charset="0"/>
              </a:rPr>
              <a:t>Attività FAMU-PV: Test/analisi cristalli letti da array di SiPMs</a:t>
            </a:r>
          </a:p>
        </p:txBody>
      </p:sp>
      <p:pic>
        <p:nvPicPr>
          <p:cNvPr id="112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350" y="981075"/>
            <a:ext cx="2954338" cy="2216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9" descr="Z:\home\alessandro\Documenti\Work\Esperimenti\FAMU\analisi\Figure per paper tecnico\New Figures\Fig.19_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141664"/>
            <a:ext cx="39004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p:cNvSpPr>
            <a:spLocks noChangeArrowheads="1"/>
          </p:cNvSpPr>
          <p:nvPr/>
        </p:nvSpPr>
        <p:spPr bwMode="auto">
          <a:xfrm>
            <a:off x="1565276" y="5749926"/>
            <a:ext cx="4752975" cy="7794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93000"/>
              </a:lnSpc>
              <a:buClrTx/>
            </a:pPr>
            <a:r>
              <a:rPr lang="it-IT" altLang="en-US" sz="1600">
                <a:solidFill>
                  <a:srgbClr val="000000"/>
                </a:solidFill>
                <a:latin typeface="Times New Roman" panose="02020603050405020304" pitchFamily="18" charset="0"/>
              </a:rPr>
              <a:t>Struttura a multi picchi X dalle catture muoniche sui materiali del detectors: utile per stima risoluzione  energetica - 3.7% FWHM @ E = 347 keV</a:t>
            </a:r>
          </a:p>
        </p:txBody>
      </p:sp>
      <p:pic>
        <p:nvPicPr>
          <p:cNvPr id="11271" name="Picture 7" descr="Z:\home\alessandro\Documenti\Work\Esperimenti\FAMU\analisi\Figure per paper tecnico\New Figures\Fig.28right_new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1938" y="3068638"/>
            <a:ext cx="39481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1"/>
          <p:cNvSpPr>
            <a:spLocks noChangeArrowheads="1"/>
          </p:cNvSpPr>
          <p:nvPr/>
        </p:nvSpPr>
        <p:spPr bwMode="auto">
          <a:xfrm>
            <a:off x="6600826" y="5805489"/>
            <a:ext cx="3948113" cy="5492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93000"/>
              </a:lnSpc>
              <a:buClrTx/>
            </a:pPr>
            <a:r>
              <a:rPr lang="it-IT" altLang="en-US" sz="1600">
                <a:solidFill>
                  <a:srgbClr val="000000"/>
                </a:solidFill>
                <a:latin typeface="Times New Roman" panose="02020603050405020304" pitchFamily="18" charset="0"/>
              </a:rPr>
              <a:t>Prima evidenza di catture muoniche ritardate nel gas bersaglio con LaBr3 letti da SiPM.</a:t>
            </a:r>
          </a:p>
        </p:txBody>
      </p:sp>
    </p:spTree>
    <p:extLst>
      <p:ext uri="{BB962C8B-B14F-4D97-AF65-F5344CB8AC3E}">
        <p14:creationId xmlns:p14="http://schemas.microsoft.com/office/powerpoint/2010/main" val="24841783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1992314" y="115888"/>
            <a:ext cx="7705725" cy="49371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latin typeface="Times New Roman" panose="02020603050405020304" pitchFamily="18" charset="0"/>
              </a:rPr>
              <a:t>Attività FAMU-PV 2018</a:t>
            </a:r>
          </a:p>
        </p:txBody>
      </p:sp>
      <p:sp>
        <p:nvSpPr>
          <p:cNvPr id="12291" name="Rectangle 3"/>
          <p:cNvSpPr>
            <a:spLocks noChangeArrowheads="1"/>
          </p:cNvSpPr>
          <p:nvPr/>
        </p:nvSpPr>
        <p:spPr bwMode="auto">
          <a:xfrm>
            <a:off x="1603375" y="765176"/>
            <a:ext cx="8813800" cy="286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5750"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1pPr>
            <a:lvl2pPr marL="1028700"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2pPr>
            <a:lvl3pPr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3pPr>
            <a:lvl4pPr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4pPr>
            <a:lvl5pPr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9pPr>
          </a:lstStyle>
          <a:p>
            <a:pPr algn="just" eaLnBrk="1" hangingPunct="1">
              <a:lnSpc>
                <a:spcPct val="100000"/>
              </a:lnSpc>
              <a:buClr>
                <a:srgbClr val="2F2B20"/>
              </a:buClr>
              <a:buFont typeface="Wingdings" panose="05000000000000000000" pitchFamily="2" charset="2"/>
              <a:buChar char="Ø"/>
            </a:pPr>
            <a:r>
              <a:rPr lang="it-IT" altLang="en-US">
                <a:solidFill>
                  <a:srgbClr val="000000"/>
                </a:solidFill>
                <a:latin typeface="Times New Roman" panose="02020603050405020304" pitchFamily="18" charset="0"/>
              </a:rPr>
              <a:t> Realizzazione di un terzo monitor di fascio: 2 piani x/y di fibre scintillanti BCF12 (</a:t>
            </a:r>
            <a:r>
              <a:rPr lang="it-IT" altLang="en-US" u="sng">
                <a:solidFill>
                  <a:srgbClr val="000000"/>
                </a:solidFill>
                <a:latin typeface="Times New Roman" panose="02020603050405020304" pitchFamily="18" charset="0"/>
              </a:rPr>
              <a:t>diametro 3 mm</a:t>
            </a:r>
            <a:r>
              <a:rPr lang="it-IT" altLang="en-US">
                <a:solidFill>
                  <a:srgbClr val="000000"/>
                </a:solidFill>
                <a:latin typeface="Times New Roman" panose="02020603050405020304" pitchFamily="18" charset="0"/>
              </a:rPr>
              <a:t>)  lette da SiPM Hamamatsu 3 x 3 mm</a:t>
            </a:r>
            <a:r>
              <a:rPr lang="it-IT" altLang="en-US" baseline="30000">
                <a:solidFill>
                  <a:srgbClr val="000000"/>
                </a:solidFill>
                <a:latin typeface="Times New Roman" panose="02020603050405020304" pitchFamily="18" charset="0"/>
              </a:rPr>
              <a:t>2 </a:t>
            </a:r>
            <a:r>
              <a:rPr lang="it-IT" altLang="en-US">
                <a:solidFill>
                  <a:srgbClr val="000000"/>
                </a:solidFill>
                <a:latin typeface="Times New Roman" panose="02020603050405020304" pitchFamily="18" charset="0"/>
              </a:rPr>
              <a:t> con celle da 25 </a:t>
            </a:r>
            <a:r>
              <a:rPr lang="it-IT" altLang="en-US">
                <a:solidFill>
                  <a:srgbClr val="000000"/>
                </a:solidFill>
                <a:latin typeface="Symbol" panose="05050102010706020507" pitchFamily="18" charset="2"/>
              </a:rPr>
              <a:t></a:t>
            </a:r>
            <a:r>
              <a:rPr lang="it-IT" altLang="en-US">
                <a:solidFill>
                  <a:srgbClr val="000000"/>
                </a:solidFill>
                <a:latin typeface="Times New Roman" panose="02020603050405020304" pitchFamily="18" charset="0"/>
              </a:rPr>
              <a:t>m.:</a:t>
            </a:r>
          </a:p>
          <a:p>
            <a:pPr lvl="1" algn="just" eaLnBrk="1" hangingPunct="1">
              <a:lnSpc>
                <a:spcPct val="100000"/>
              </a:lnSpc>
              <a:buClr>
                <a:srgbClr val="2F2B20"/>
              </a:buClr>
              <a:buFont typeface="Wingdings" panose="05000000000000000000" pitchFamily="2" charset="2"/>
              <a:buChar char="ü"/>
            </a:pPr>
            <a:r>
              <a:rPr lang="it-IT" altLang="en-US">
                <a:solidFill>
                  <a:srgbClr val="000000"/>
                </a:solidFill>
                <a:latin typeface="Times New Roman" panose="02020603050405020304" pitchFamily="18" charset="0"/>
              </a:rPr>
              <a:t>Nuove boards per alloggiamento SiPM disegnate e realizzate dal Servizio Elettronico della Sezione di Pavia.</a:t>
            </a:r>
          </a:p>
          <a:p>
            <a:pPr lvl="1" algn="just" eaLnBrk="1" hangingPunct="1">
              <a:lnSpc>
                <a:spcPct val="100000"/>
              </a:lnSpc>
              <a:buClr>
                <a:srgbClr val="2F2B20"/>
              </a:buClr>
              <a:buFont typeface="Wingdings" panose="05000000000000000000" pitchFamily="2" charset="2"/>
              <a:buChar char="ü"/>
            </a:pPr>
            <a:r>
              <a:rPr lang="it-IT" altLang="en-US">
                <a:solidFill>
                  <a:srgbClr val="000000"/>
                </a:solidFill>
                <a:latin typeface="Times New Roman" panose="02020603050405020304" pitchFamily="18" charset="0"/>
              </a:rPr>
              <a:t> Meccanica stampata su stampante 3D a Pavia su CAD di INFN Milano Bicocca.</a:t>
            </a:r>
          </a:p>
          <a:p>
            <a:pPr lvl="1" algn="just" eaLnBrk="1" hangingPunct="1">
              <a:lnSpc>
                <a:spcPct val="100000"/>
              </a:lnSpc>
              <a:buClr>
                <a:srgbClr val="2F2B20"/>
              </a:buClr>
              <a:buFont typeface="Wingdings" panose="05000000000000000000" pitchFamily="2" charset="2"/>
              <a:buChar char="ü"/>
            </a:pPr>
            <a:r>
              <a:rPr lang="it-IT" altLang="en-US">
                <a:solidFill>
                  <a:srgbClr val="000000"/>
                </a:solidFill>
                <a:latin typeface="Times New Roman" panose="02020603050405020304" pitchFamily="18" charset="0"/>
              </a:rPr>
              <a:t>Taglio delle fibre scintillanti a carico di Pavia (collaborazione CERN).</a:t>
            </a:r>
          </a:p>
          <a:p>
            <a:pPr lvl="1" algn="just" eaLnBrk="1" hangingPunct="1">
              <a:lnSpc>
                <a:spcPct val="100000"/>
              </a:lnSpc>
              <a:buClr>
                <a:srgbClr val="2F2B20"/>
              </a:buClr>
              <a:buFont typeface="Wingdings" panose="05000000000000000000" pitchFamily="2" charset="2"/>
              <a:buChar char="ü"/>
            </a:pPr>
            <a:r>
              <a:rPr lang="it-IT" altLang="en-US">
                <a:solidFill>
                  <a:srgbClr val="000000"/>
                </a:solidFill>
                <a:latin typeface="Times New Roman" panose="02020603050405020304" pitchFamily="18" charset="0"/>
              </a:rPr>
              <a:t>Utilizzato nel run FAMU di marzo 2018 (e di TANDEM estate 2018)..</a:t>
            </a:r>
          </a:p>
          <a:p>
            <a:pPr algn="just" eaLnBrk="1" hangingPunct="1">
              <a:lnSpc>
                <a:spcPct val="100000"/>
              </a:lnSpc>
              <a:buClr>
                <a:srgbClr val="2F2B20"/>
              </a:buClr>
              <a:buFont typeface="Wingdings" panose="05000000000000000000" pitchFamily="2" charset="2"/>
              <a:buChar char="Ø"/>
            </a:pPr>
            <a:endParaRPr lang="it-IT" altLang="en-US">
              <a:solidFill>
                <a:srgbClr val="000000"/>
              </a:solidFill>
              <a:latin typeface="Times New Roman" panose="02020603050405020304" pitchFamily="18" charset="0"/>
            </a:endParaRPr>
          </a:p>
          <a:p>
            <a:pPr algn="just" eaLnBrk="1" hangingPunct="1">
              <a:lnSpc>
                <a:spcPct val="100000"/>
              </a:lnSpc>
              <a:buClr>
                <a:srgbClr val="2F2B20"/>
              </a:buClr>
              <a:buFont typeface="Wingdings" panose="05000000000000000000" pitchFamily="2" charset="2"/>
              <a:buChar char="Ø"/>
            </a:pPr>
            <a:r>
              <a:rPr lang="it-IT" altLang="en-US">
                <a:solidFill>
                  <a:srgbClr val="000000"/>
                </a:solidFill>
                <a:latin typeface="Times New Roman" panose="02020603050405020304" pitchFamily="18" charset="0"/>
              </a:rPr>
              <a:t>Realizzazione di un preamplificatore veloce per HPGe, in uso in FAMU (e TANDEM) a partire da marzo 2017):</a:t>
            </a:r>
          </a:p>
        </p:txBody>
      </p:sp>
      <p:sp>
        <p:nvSpPr>
          <p:cNvPr id="10" name="Title 1"/>
          <p:cNvSpPr txBox="1">
            <a:spLocks/>
          </p:cNvSpPr>
          <p:nvPr/>
        </p:nvSpPr>
        <p:spPr>
          <a:xfrm>
            <a:off x="7680325" y="6046788"/>
            <a:ext cx="2736850" cy="838200"/>
          </a:xfrm>
          <a:prstGeom prst="rect">
            <a:avLst/>
          </a:prstGeom>
        </p:spPr>
        <p:txBody>
          <a:bodyPr anchor="ctr">
            <a:normAutofit fontScale="55000" lnSpcReduction="20000"/>
          </a:bodyPr>
          <a:lstStyle/>
          <a:p>
            <a:pPr algn="ctr">
              <a:defRPr/>
            </a:pPr>
            <a:r>
              <a:rPr lang="it-IT" sz="2800" dirty="0">
                <a:latin typeface="+mj-lt"/>
                <a:ea typeface="+mj-ea"/>
                <a:cs typeface="+mj-cs"/>
              </a:rPr>
              <a:t>First </a:t>
            </a:r>
            <a:r>
              <a:rPr lang="it-IT" sz="2900" dirty="0">
                <a:latin typeface="+mj-lt"/>
                <a:ea typeface="+mj-ea"/>
                <a:cs typeface="+mj-cs"/>
              </a:rPr>
              <a:t>test</a:t>
            </a:r>
            <a:r>
              <a:rPr lang="it-IT" sz="2800" dirty="0">
                <a:latin typeface="+mj-lt"/>
                <a:ea typeface="+mj-ea"/>
                <a:cs typeface="+mj-cs"/>
              </a:rPr>
              <a:t> of the modified GALILEO preamp, </a:t>
            </a:r>
          </a:p>
          <a:p>
            <a:pPr algn="ctr">
              <a:defRPr/>
            </a:pPr>
            <a:r>
              <a:rPr lang="it-IT" sz="2800" dirty="0">
                <a:latin typeface="+mj-lt"/>
                <a:ea typeface="+mj-ea"/>
                <a:cs typeface="+mj-cs"/>
              </a:rPr>
              <a:t>March 2017,  Milano Bicocca</a:t>
            </a:r>
          </a:p>
        </p:txBody>
      </p:sp>
      <p:pic>
        <p:nvPicPr>
          <p:cNvPr id="1229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5379" b="5347"/>
          <a:stretch>
            <a:fillRect/>
          </a:stretch>
        </p:blipFill>
        <p:spPr bwMode="auto">
          <a:xfrm>
            <a:off x="8056564" y="3644901"/>
            <a:ext cx="2071687"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 descr="C:\Users\Marco\Desktop\Lavori x Maurizio 18\DSCN4920_r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7350" y="3644900"/>
            <a:ext cx="316865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2782888" y="6119813"/>
            <a:ext cx="3313112" cy="838200"/>
          </a:xfrm>
          <a:prstGeom prst="rect">
            <a:avLst/>
          </a:prstGeom>
        </p:spPr>
        <p:txBody>
          <a:bodyPr anchor="ctr"/>
          <a:lstStyle/>
          <a:p>
            <a:pPr algn="ctr">
              <a:defRPr/>
            </a:pPr>
            <a:r>
              <a:rPr lang="it-IT" dirty="0">
                <a:latin typeface="+mj-lt"/>
                <a:ea typeface="+mj-ea"/>
                <a:cs typeface="+mj-cs"/>
              </a:rPr>
              <a:t>Ultima versione dell’odoscopio di FAMU (64 canali)</a:t>
            </a:r>
          </a:p>
        </p:txBody>
      </p:sp>
    </p:spTree>
    <p:extLst>
      <p:ext uri="{BB962C8B-B14F-4D97-AF65-F5344CB8AC3E}">
        <p14:creationId xmlns:p14="http://schemas.microsoft.com/office/powerpoint/2010/main" val="11895103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arco\Desktop\Lavori x Maurizio 18\Cristallo  cs monta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908050"/>
            <a:ext cx="28209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C:\Users\Marco\Desktop\Lavori x Maurizio 18\DSCN57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838" y="1557339"/>
            <a:ext cx="460851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1631951" y="3330575"/>
            <a:ext cx="3095625" cy="1477328"/>
          </a:xfrm>
          <a:prstGeom prst="rect">
            <a:avLst/>
          </a:prstGeom>
          <a:noFill/>
        </p:spPr>
        <p:txBody>
          <a:bodyPr>
            <a:spAutoFit/>
          </a:bodyPr>
          <a:lstStyle/>
          <a:p>
            <a:r>
              <a:rPr lang="it-IT" altLang="en-US">
                <a:latin typeface="Calibri" panose="020F0502020204030204" pitchFamily="34" charset="0"/>
              </a:rPr>
              <a:t>Assemblaggio del:</a:t>
            </a:r>
          </a:p>
          <a:p>
            <a:pPr>
              <a:buFontTx/>
              <a:buChar char="-"/>
            </a:pPr>
            <a:r>
              <a:rPr lang="it-IT" altLang="en-US">
                <a:latin typeface="Calibri" panose="020F0502020204030204" pitchFamily="34" charset="0"/>
              </a:rPr>
              <a:t>Lettura segnale SiPM</a:t>
            </a:r>
          </a:p>
          <a:p>
            <a:pPr>
              <a:buFontTx/>
              <a:buChar char="-"/>
            </a:pPr>
            <a:r>
              <a:rPr lang="it-IT" altLang="en-US">
                <a:latin typeface="Calibri" panose="020F0502020204030204" pitchFamily="34" charset="0"/>
              </a:rPr>
              <a:t>Controllo temperatura.</a:t>
            </a:r>
          </a:p>
          <a:p>
            <a:pPr>
              <a:buFontTx/>
              <a:buChar char="-"/>
            </a:pPr>
            <a:r>
              <a:rPr lang="it-IT" altLang="en-US">
                <a:latin typeface="Calibri" panose="020F0502020204030204" pitchFamily="34" charset="0"/>
              </a:rPr>
              <a:t>Regolazione automatica dell’alimentazione vs C°.</a:t>
            </a:r>
          </a:p>
        </p:txBody>
      </p:sp>
      <p:sp>
        <p:nvSpPr>
          <p:cNvPr id="7" name="CasellaDiTesto 6"/>
          <p:cNvSpPr txBox="1"/>
          <p:nvPr/>
        </p:nvSpPr>
        <p:spPr>
          <a:xfrm>
            <a:off x="5016500" y="5229225"/>
            <a:ext cx="5424488" cy="923330"/>
          </a:xfrm>
          <a:prstGeom prst="rect">
            <a:avLst/>
          </a:prstGeom>
          <a:noFill/>
        </p:spPr>
        <p:txBody>
          <a:bodyPr>
            <a:spAutoFit/>
          </a:bodyPr>
          <a:lstStyle/>
          <a:p>
            <a:pPr algn="just"/>
            <a:r>
              <a:rPr lang="it-IT" altLang="en-US">
                <a:latin typeface="Calibri" panose="020F0502020204030204" pitchFamily="34" charset="0"/>
              </a:rPr>
              <a:t>Modulo a 8 canali per regolazione automatica dell’alimentazione   vs C°  tramite bus interno I2C e porta USB.</a:t>
            </a:r>
          </a:p>
        </p:txBody>
      </p:sp>
      <p:pic>
        <p:nvPicPr>
          <p:cNvPr id="13318" name="Picture 4" descr="C:\Users\Marco\Desktop\Lavori x Maurizio 18\Circuito con TO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4948239"/>
            <a:ext cx="165576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2208213" y="6316663"/>
            <a:ext cx="1917384" cy="369332"/>
          </a:xfrm>
          <a:prstGeom prst="rect">
            <a:avLst/>
          </a:prstGeom>
          <a:noFill/>
        </p:spPr>
        <p:txBody>
          <a:bodyPr wrap="none">
            <a:spAutoFit/>
          </a:bodyPr>
          <a:lstStyle/>
          <a:p>
            <a:pPr>
              <a:buFont typeface="Times New Roman" pitchFamily="16" charset="0"/>
              <a:buNone/>
              <a:defRPr/>
            </a:pPr>
            <a:r>
              <a:rPr lang="it-IT" dirty="0">
                <a:ea typeface="Droid Sans Fallback" charset="0"/>
              </a:rPr>
              <a:t>Vista dal lato </a:t>
            </a:r>
            <a:r>
              <a:rPr lang="it-IT" dirty="0" err="1">
                <a:ea typeface="Droid Sans Fallback" charset="0"/>
              </a:rPr>
              <a:t>SiPM</a:t>
            </a:r>
            <a:endParaRPr lang="it-IT" dirty="0">
              <a:ea typeface="Droid Sans Fallback" charset="0"/>
            </a:endParaRPr>
          </a:p>
        </p:txBody>
      </p:sp>
      <p:sp>
        <p:nvSpPr>
          <p:cNvPr id="13320" name="Rectangle 1"/>
          <p:cNvSpPr>
            <a:spLocks noGrp="1" noChangeArrowheads="1"/>
          </p:cNvSpPr>
          <p:nvPr>
            <p:ph type="title"/>
          </p:nvPr>
        </p:nvSpPr>
        <p:spPr>
          <a:xfrm>
            <a:off x="1992314" y="115888"/>
            <a:ext cx="7705725" cy="49371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latin typeface="Times New Roman" panose="02020603050405020304" pitchFamily="18" charset="0"/>
              </a:rPr>
              <a:t>Attività FAMU-PV 2018</a:t>
            </a:r>
          </a:p>
        </p:txBody>
      </p:sp>
    </p:spTree>
    <p:extLst>
      <p:ext uri="{BB962C8B-B14F-4D97-AF65-F5344CB8AC3E}">
        <p14:creationId xmlns:p14="http://schemas.microsoft.com/office/powerpoint/2010/main" val="1887221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1314450"/>
            <a:ext cx="33496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1"/>
          <p:cNvSpPr>
            <a:spLocks noGrp="1" noChangeArrowheads="1"/>
          </p:cNvSpPr>
          <p:nvPr>
            <p:ph type="title"/>
          </p:nvPr>
        </p:nvSpPr>
        <p:spPr>
          <a:xfrm>
            <a:off x="2062164" y="115888"/>
            <a:ext cx="7705725" cy="49371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latin typeface="Times New Roman" panose="02020603050405020304" pitchFamily="18" charset="0"/>
              </a:rPr>
              <a:t>Attività FAMU-PV 2018</a:t>
            </a:r>
          </a:p>
        </p:txBody>
      </p:sp>
      <p:sp>
        <p:nvSpPr>
          <p:cNvPr id="14340" name="Rectangle 3"/>
          <p:cNvSpPr>
            <a:spLocks noChangeArrowheads="1"/>
          </p:cNvSpPr>
          <p:nvPr/>
        </p:nvSpPr>
        <p:spPr bwMode="auto">
          <a:xfrm>
            <a:off x="1603375" y="584201"/>
            <a:ext cx="8885238" cy="147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5750"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1pPr>
            <a:lvl2pPr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2pPr>
            <a:lvl3pPr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3pPr>
            <a:lvl4pPr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4pPr>
            <a:lvl5pPr eaLnBrk="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chemeClr val="bg1"/>
                </a:solidFill>
                <a:latin typeface="Arial" panose="020B0604020202020204" pitchFamily="34" charset="0"/>
                <a:cs typeface="Droid Sans Fallback" charset="0"/>
              </a:defRPr>
            </a:lvl9pPr>
          </a:lstStyle>
          <a:p>
            <a:pPr algn="just" eaLnBrk="1" hangingPunct="1">
              <a:lnSpc>
                <a:spcPct val="100000"/>
              </a:lnSpc>
              <a:buClr>
                <a:srgbClr val="2F2B20"/>
              </a:buClr>
              <a:buFont typeface="Wingdings" panose="05000000000000000000" pitchFamily="2" charset="2"/>
              <a:buChar char="Ø"/>
            </a:pPr>
            <a:r>
              <a:rPr lang="it-IT" altLang="en-US">
                <a:solidFill>
                  <a:srgbClr val="000000"/>
                </a:solidFill>
                <a:latin typeface="Times New Roman" panose="02020603050405020304" pitchFamily="18" charset="0"/>
              </a:rPr>
              <a:t>Disegno e realizzazione di un focalizzatore ottico in rame e dei relativi supporti per misure dedicate di collimazione del fascio di muoni di RIKEN-RAL durante  il run 2018. In corso proposta per un nuovo focalizzatore da usare nel run spettroscopico 2019/2020 (in collaborazione con INAF-Brera e INAF-IASF Bologna) Grande supporto da parte dell’officina meccanica!</a:t>
            </a:r>
          </a:p>
        </p:txBody>
      </p:sp>
      <p:pic>
        <p:nvPicPr>
          <p:cNvPr id="143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2060576"/>
            <a:ext cx="1389062"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4825" y="4565650"/>
            <a:ext cx="399573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7050" y="2060575"/>
            <a:ext cx="1593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75488" y="4349751"/>
            <a:ext cx="2493962"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18"/>
          <p:cNvSpPr txBox="1">
            <a:spLocks noChangeArrowheads="1"/>
          </p:cNvSpPr>
          <p:nvPr/>
        </p:nvSpPr>
        <p:spPr bwMode="auto">
          <a:xfrm>
            <a:off x="7248526" y="6453188"/>
            <a:ext cx="2137765"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en-US"/>
              <a:t>Dopo l’ottica in rame</a:t>
            </a:r>
          </a:p>
        </p:txBody>
      </p:sp>
      <p:sp>
        <p:nvSpPr>
          <p:cNvPr id="14346" name="TextBox 18"/>
          <p:cNvSpPr txBox="1">
            <a:spLocks noChangeArrowheads="1"/>
          </p:cNvSpPr>
          <p:nvPr/>
        </p:nvSpPr>
        <p:spPr bwMode="auto">
          <a:xfrm>
            <a:off x="7248526" y="3068638"/>
            <a:ext cx="3203575" cy="9233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en-US"/>
              <a:t>Confronto ottiche: Au-coated glass – copper (meglio il vetro depositato!)</a:t>
            </a:r>
          </a:p>
        </p:txBody>
      </p:sp>
    </p:spTree>
    <p:extLst>
      <p:ext uri="{BB962C8B-B14F-4D97-AF65-F5344CB8AC3E}">
        <p14:creationId xmlns:p14="http://schemas.microsoft.com/office/powerpoint/2010/main" val="14305240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214" y="1092200"/>
            <a:ext cx="8027987"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Up Arrow 1"/>
          <p:cNvSpPr/>
          <p:nvPr/>
        </p:nvSpPr>
        <p:spPr>
          <a:xfrm>
            <a:off x="5345114" y="3644901"/>
            <a:ext cx="180975" cy="76041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it-IT"/>
          </a:p>
        </p:txBody>
      </p:sp>
      <p:sp>
        <p:nvSpPr>
          <p:cNvPr id="3" name="Trapezoid 2"/>
          <p:cNvSpPr/>
          <p:nvPr/>
        </p:nvSpPr>
        <p:spPr>
          <a:xfrm rot="5400000">
            <a:off x="5243513" y="2792413"/>
            <a:ext cx="287338" cy="1128713"/>
          </a:xfrm>
          <a:prstGeom prst="trapezoid">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it-IT"/>
          </a:p>
        </p:txBody>
      </p:sp>
      <p:sp>
        <p:nvSpPr>
          <p:cNvPr id="15365" name="TextBox 3"/>
          <p:cNvSpPr txBox="1">
            <a:spLocks noChangeArrowheads="1"/>
          </p:cNvSpPr>
          <p:nvPr/>
        </p:nvSpPr>
        <p:spPr bwMode="auto">
          <a:xfrm>
            <a:off x="4818064" y="4394201"/>
            <a:ext cx="2058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altLang="en-US"/>
              <a:t>Another layout with</a:t>
            </a:r>
          </a:p>
          <a:p>
            <a:pPr algn="ctr"/>
            <a:r>
              <a:rPr lang="it-IT" altLang="en-US"/>
              <a:t>existing «nasone»</a:t>
            </a:r>
          </a:p>
        </p:txBody>
      </p:sp>
      <p:sp>
        <p:nvSpPr>
          <p:cNvPr id="5" name="Slide Number Placeholder 4"/>
          <p:cNvSpPr>
            <a:spLocks noGrp="1"/>
          </p:cNvSpPr>
          <p:nvPr>
            <p:ph type="sldNum" sz="quarter" idx="12"/>
          </p:nvPr>
        </p:nvSpPr>
        <p:spPr/>
        <p:txBody>
          <a:bodyPr/>
          <a:lstStyle/>
          <a:p>
            <a:fld id="{6DD3AE48-AA01-4249-8768-B5196233A2EA}" type="slidenum">
              <a:rPr lang="it-IT" altLang="en-US"/>
              <a:pPr/>
              <a:t>46</a:t>
            </a:fld>
            <a:endParaRPr lang="it-IT" altLang="en-US"/>
          </a:p>
        </p:txBody>
      </p:sp>
      <p:sp>
        <p:nvSpPr>
          <p:cNvPr id="15367" name="Rectangle 1"/>
          <p:cNvSpPr>
            <a:spLocks noGrp="1" noChangeArrowheads="1"/>
          </p:cNvSpPr>
          <p:nvPr>
            <p:ph type="title"/>
          </p:nvPr>
        </p:nvSpPr>
        <p:spPr>
          <a:xfrm>
            <a:off x="2062164" y="115888"/>
            <a:ext cx="7705725" cy="49371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latin typeface="Times New Roman" panose="02020603050405020304" pitchFamily="18" charset="0"/>
              </a:rPr>
              <a:t>Attività FAMU-PV 2018</a:t>
            </a:r>
          </a:p>
        </p:txBody>
      </p:sp>
      <p:sp>
        <p:nvSpPr>
          <p:cNvPr id="15368" name="TextBox 18"/>
          <p:cNvSpPr txBox="1">
            <a:spLocks noChangeArrowheads="1"/>
          </p:cNvSpPr>
          <p:nvPr/>
        </p:nvSpPr>
        <p:spPr bwMode="auto">
          <a:xfrm>
            <a:off x="3792538" y="4508500"/>
            <a:ext cx="3575050" cy="9233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altLang="en-US"/>
              <a:t>Possibile collocazione di una guida d’onda all’interno del collimatore del fascio di muoni.</a:t>
            </a:r>
          </a:p>
        </p:txBody>
      </p:sp>
    </p:spTree>
    <p:extLst>
      <p:ext uri="{BB962C8B-B14F-4D97-AF65-F5344CB8AC3E}">
        <p14:creationId xmlns:p14="http://schemas.microsoft.com/office/powerpoint/2010/main" val="6306189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6"/>
          <p:cNvSpPr txBox="1">
            <a:spLocks noChangeArrowheads="1"/>
          </p:cNvSpPr>
          <p:nvPr/>
        </p:nvSpPr>
        <p:spPr bwMode="auto">
          <a:xfrm>
            <a:off x="1736725" y="939800"/>
            <a:ext cx="891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Clr>
                <a:srgbClr val="FF0000"/>
              </a:buClr>
            </a:pPr>
            <a:r>
              <a:rPr lang="it-IT" altLang="en-US"/>
              <a:t>Preliminary design(s) from M. Civitani (INAF-Brera) – example:</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3833814"/>
            <a:ext cx="4287838"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628775"/>
            <a:ext cx="3889375" cy="299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4" y="2406650"/>
            <a:ext cx="4802187"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1E50A42B-8758-4FD3-83FE-2662DF43D254}" type="slidenum">
              <a:rPr lang="it-IT" altLang="en-US"/>
              <a:pPr/>
              <a:t>47</a:t>
            </a:fld>
            <a:endParaRPr lang="it-IT" altLang="en-US"/>
          </a:p>
        </p:txBody>
      </p:sp>
      <p:sp>
        <p:nvSpPr>
          <p:cNvPr id="16391" name="Rectangle 1"/>
          <p:cNvSpPr>
            <a:spLocks noGrp="1" noChangeArrowheads="1"/>
          </p:cNvSpPr>
          <p:nvPr>
            <p:ph type="title"/>
          </p:nvPr>
        </p:nvSpPr>
        <p:spPr>
          <a:xfrm>
            <a:off x="2062164" y="115888"/>
            <a:ext cx="7705725" cy="49371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a:latin typeface="Times New Roman" panose="02020603050405020304" pitchFamily="18" charset="0"/>
              </a:rPr>
              <a:t>Attività FAMU-PV 2018</a:t>
            </a:r>
          </a:p>
        </p:txBody>
      </p:sp>
    </p:spTree>
    <p:extLst>
      <p:ext uri="{BB962C8B-B14F-4D97-AF65-F5344CB8AC3E}">
        <p14:creationId xmlns:p14="http://schemas.microsoft.com/office/powerpoint/2010/main" val="10759848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208304" y="2828836"/>
            <a:ext cx="3313728"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smtClean="0">
                <a:latin typeface="Times New Roman" panose="02020603050405020304" pitchFamily="18" charset="0"/>
                <a:cs typeface="Times New Roman" panose="02020603050405020304" pitchFamily="18" charset="0"/>
              </a:rPr>
              <a:t>JLAB12</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916824"/>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1"/>
          <p:cNvSpPr txBox="1"/>
          <p:nvPr/>
        </p:nvSpPr>
        <p:spPr>
          <a:xfrm>
            <a:off x="464024" y="2726337"/>
            <a:ext cx="11532357" cy="3974714"/>
          </a:xfrm>
          <a:prstGeom prst="rect">
            <a:avLst/>
          </a:prstGeom>
        </p:spPr>
        <p:txBody>
          <a:bodyPr lIns="81646" tIns="40823" rIns="81646" bIns="40823"/>
          <a:lstStyle/>
          <a:p>
            <a:pPr>
              <a:lnSpc>
                <a:spcPct val="100000"/>
              </a:lnSpc>
            </a:pPr>
            <a:r>
              <a:rPr lang="en" dirty="0">
                <a:solidFill>
                  <a:srgbClr val="000000"/>
                </a:solidFill>
                <a:latin typeface="Calibri"/>
              </a:rPr>
              <a:t>Nome		</a:t>
            </a:r>
            <a:r>
              <a:rPr lang="en" dirty="0" smtClean="0">
                <a:solidFill>
                  <a:srgbClr val="000000"/>
                </a:solidFill>
                <a:latin typeface="Calibri"/>
              </a:rPr>
              <a:t> </a:t>
            </a:r>
            <a:r>
              <a:rPr lang="en" dirty="0">
                <a:solidFill>
                  <a:srgbClr val="000000"/>
                </a:solidFill>
                <a:latin typeface="Calibri"/>
              </a:rPr>
              <a:t>Tipo		</a:t>
            </a:r>
            <a:r>
              <a:rPr lang="en" dirty="0" smtClean="0">
                <a:solidFill>
                  <a:srgbClr val="000000"/>
                </a:solidFill>
                <a:latin typeface="Calibri"/>
              </a:rPr>
              <a:t>Ruolo</a:t>
            </a:r>
            <a:r>
              <a:rPr lang="en" dirty="0">
                <a:solidFill>
                  <a:srgbClr val="000000"/>
                </a:solidFill>
                <a:latin typeface="Calibri"/>
              </a:rPr>
              <a:t>				</a:t>
            </a:r>
            <a:r>
              <a:rPr lang="en" dirty="0" smtClean="0">
                <a:solidFill>
                  <a:srgbClr val="000000"/>
                </a:solidFill>
                <a:latin typeface="Calibri"/>
              </a:rPr>
              <a:t>FTE%2019</a:t>
            </a:r>
            <a:endParaRPr dirty="0"/>
          </a:p>
          <a:p>
            <a:pPr>
              <a:lnSpc>
                <a:spcPct val="100000"/>
              </a:lnSpc>
            </a:pPr>
            <a:endParaRPr dirty="0"/>
          </a:p>
          <a:p>
            <a:pPr>
              <a:lnSpc>
                <a:spcPct val="100000"/>
              </a:lnSpc>
            </a:pPr>
            <a:r>
              <a:rPr lang="en" dirty="0">
                <a:solidFill>
                  <a:srgbClr val="000000"/>
                </a:solidFill>
                <a:latin typeface="Calibri"/>
              </a:rPr>
              <a:t>Bianconi Andrea 	  assoc.		Prof. Associato			100 </a:t>
            </a:r>
            <a:endParaRPr dirty="0"/>
          </a:p>
          <a:p>
            <a:pPr>
              <a:lnSpc>
                <a:spcPct val="100000"/>
              </a:lnSpc>
            </a:pPr>
            <a:r>
              <a:rPr lang="en" dirty="0">
                <a:solidFill>
                  <a:srgbClr val="000000"/>
                </a:solidFill>
                <a:latin typeface="Calibri"/>
              </a:rPr>
              <a:t>Craig Evans	</a:t>
            </a:r>
            <a:r>
              <a:rPr lang="en" dirty="0" smtClean="0">
                <a:solidFill>
                  <a:srgbClr val="000000"/>
                </a:solidFill>
                <a:latin typeface="Calibri"/>
              </a:rPr>
              <a:t> </a:t>
            </a:r>
            <a:r>
              <a:rPr lang="en" dirty="0">
                <a:solidFill>
                  <a:srgbClr val="000000"/>
                </a:solidFill>
                <a:latin typeface="Calibri"/>
              </a:rPr>
              <a:t>assoc		Assegnista			  </a:t>
            </a:r>
            <a:r>
              <a:rPr lang="en" dirty="0" smtClean="0">
                <a:solidFill>
                  <a:srgbClr val="000000"/>
                </a:solidFill>
                <a:latin typeface="Calibri"/>
              </a:rPr>
              <a:t>50</a:t>
            </a:r>
            <a:endParaRPr dirty="0"/>
          </a:p>
          <a:p>
            <a:pPr>
              <a:lnSpc>
                <a:spcPct val="100000"/>
              </a:lnSpc>
            </a:pPr>
            <a:r>
              <a:rPr lang="en" dirty="0">
                <a:solidFill>
                  <a:srgbClr val="000000"/>
                </a:solidFill>
                <a:latin typeface="Calibri"/>
              </a:rPr>
              <a:t>Leali Marco  	</a:t>
            </a:r>
            <a:r>
              <a:rPr lang="en" dirty="0" smtClean="0">
                <a:solidFill>
                  <a:srgbClr val="000000"/>
                </a:solidFill>
                <a:latin typeface="Calibri"/>
              </a:rPr>
              <a:t>  </a:t>
            </a:r>
            <a:r>
              <a:rPr lang="en" dirty="0">
                <a:solidFill>
                  <a:srgbClr val="000000"/>
                </a:solidFill>
                <a:latin typeface="Calibri"/>
              </a:rPr>
              <a:t>assoc    	</a:t>
            </a:r>
            <a:r>
              <a:rPr lang="en" dirty="0" smtClean="0">
                <a:solidFill>
                  <a:srgbClr val="000000"/>
                </a:solidFill>
                <a:latin typeface="Calibri"/>
              </a:rPr>
              <a:t>	Tecn</a:t>
            </a:r>
            <a:r>
              <a:rPr lang="en" dirty="0">
                <a:solidFill>
                  <a:srgbClr val="000000"/>
                </a:solidFill>
                <a:latin typeface="Calibri"/>
              </a:rPr>
              <a:t>. Laureato         </a:t>
            </a:r>
            <a:r>
              <a:rPr lang="en" dirty="0" smtClean="0">
                <a:solidFill>
                  <a:srgbClr val="000000"/>
                </a:solidFill>
                <a:latin typeface="Calibri"/>
              </a:rPr>
              <a:t>			50</a:t>
            </a:r>
            <a:endParaRPr dirty="0"/>
          </a:p>
          <a:p>
            <a:pPr>
              <a:lnSpc>
                <a:spcPct val="100000"/>
              </a:lnSpc>
            </a:pPr>
            <a:r>
              <a:rPr lang="en" dirty="0">
                <a:solidFill>
                  <a:srgbClr val="000000"/>
                </a:solidFill>
                <a:latin typeface="Calibri"/>
              </a:rPr>
              <a:t>Mascagna Valerio </a:t>
            </a:r>
            <a:r>
              <a:rPr lang="en" dirty="0" smtClean="0">
                <a:solidFill>
                  <a:srgbClr val="000000"/>
                </a:solidFill>
                <a:latin typeface="Calibri"/>
              </a:rPr>
              <a:t>	 </a:t>
            </a:r>
            <a:r>
              <a:rPr lang="en" dirty="0">
                <a:solidFill>
                  <a:srgbClr val="000000"/>
                </a:solidFill>
                <a:latin typeface="Calibri"/>
              </a:rPr>
              <a:t>assoc. 		Ric. TDA	      	  		10</a:t>
            </a:r>
            <a:endParaRPr dirty="0"/>
          </a:p>
          <a:p>
            <a:pPr>
              <a:lnSpc>
                <a:spcPct val="100000"/>
              </a:lnSpc>
            </a:pPr>
            <a:r>
              <a:rPr lang="en" dirty="0">
                <a:solidFill>
                  <a:srgbClr val="000000"/>
                </a:solidFill>
                <a:latin typeface="Calibri"/>
              </a:rPr>
              <a:t>Solazzi Luigi	</a:t>
            </a:r>
            <a:r>
              <a:rPr lang="en" dirty="0" smtClean="0">
                <a:solidFill>
                  <a:srgbClr val="000000"/>
                </a:solidFill>
                <a:latin typeface="Calibri"/>
              </a:rPr>
              <a:t>assoc</a:t>
            </a:r>
            <a:r>
              <a:rPr lang="en" dirty="0">
                <a:solidFill>
                  <a:srgbClr val="000000"/>
                </a:solidFill>
                <a:latin typeface="Calibri"/>
              </a:rPr>
              <a:t>.		Ric. Univ.				50</a:t>
            </a:r>
            <a:endParaRPr dirty="0"/>
          </a:p>
          <a:p>
            <a:pPr>
              <a:lnSpc>
                <a:spcPct val="100000"/>
              </a:lnSpc>
            </a:pPr>
            <a:r>
              <a:rPr lang="en" dirty="0">
                <a:solidFill>
                  <a:srgbClr val="000000"/>
                </a:solidFill>
                <a:latin typeface="Calibri"/>
              </a:rPr>
              <a:t>Venturelli Luca    	  assoc. 		Prof. Ordinario		  	30 </a:t>
            </a:r>
            <a:endParaRPr dirty="0"/>
          </a:p>
          <a:p>
            <a:pPr>
              <a:lnSpc>
                <a:spcPct val="100000"/>
              </a:lnSpc>
            </a:pPr>
            <a:endParaRPr dirty="0"/>
          </a:p>
          <a:p>
            <a:pPr>
              <a:lnSpc>
                <a:spcPct val="100000"/>
              </a:lnSpc>
            </a:pPr>
            <a:r>
              <a:rPr lang="en" dirty="0">
                <a:solidFill>
                  <a:srgbClr val="000000"/>
                </a:solidFill>
                <a:latin typeface="Calibri"/>
              </a:rPr>
              <a:t>														Totale 2.9 FTE   </a:t>
            </a:r>
            <a:endParaRPr dirty="0"/>
          </a:p>
          <a:p>
            <a:pPr>
              <a:lnSpc>
                <a:spcPct val="100000"/>
              </a:lnSpc>
            </a:pPr>
            <a:endParaRPr lang="en" dirty="0">
              <a:solidFill>
                <a:srgbClr val="000000"/>
              </a:solidFill>
              <a:latin typeface="Calibri"/>
            </a:endParaRPr>
          </a:p>
          <a:p>
            <a:pPr>
              <a:lnSpc>
                <a:spcPct val="100000"/>
              </a:lnSpc>
            </a:pPr>
            <a:r>
              <a:rPr lang="en" dirty="0" smtClean="0">
                <a:solidFill>
                  <a:srgbClr val="000000"/>
                </a:solidFill>
                <a:latin typeface="Calibri"/>
              </a:rPr>
              <a:t>Resp.Loc</a:t>
            </a:r>
            <a:r>
              <a:rPr lang="en" dirty="0">
                <a:solidFill>
                  <a:srgbClr val="000000"/>
                </a:solidFill>
                <a:latin typeface="Calibri"/>
              </a:rPr>
              <a:t>. Bianconi A.</a:t>
            </a:r>
            <a:endParaRPr dirty="0"/>
          </a:p>
        </p:txBody>
      </p:sp>
      <p:sp>
        <p:nvSpPr>
          <p:cNvPr id="40" name="TextShape 2"/>
          <p:cNvSpPr txBox="1"/>
          <p:nvPr/>
        </p:nvSpPr>
        <p:spPr>
          <a:xfrm>
            <a:off x="2666570" y="1128439"/>
            <a:ext cx="6695002" cy="803727"/>
          </a:xfrm>
          <a:prstGeom prst="rect">
            <a:avLst/>
          </a:prstGeom>
        </p:spPr>
        <p:txBody>
          <a:bodyPr lIns="81646" tIns="40823" rIns="81646" bIns="40823"/>
          <a:lstStyle/>
          <a:p>
            <a:r>
              <a:rPr lang="en" sz="2540">
                <a:latin typeface="Arial"/>
              </a:rPr>
              <a:t>Anagrafica Jlab12 del gruppo “Pavia-Brescia” (INFN Pavia)</a:t>
            </a:r>
            <a:endParaRPr sz="1633"/>
          </a:p>
        </p:txBody>
      </p:sp>
      <p:sp>
        <p:nvSpPr>
          <p:cNvPr id="41" name="TextShape 3"/>
          <p:cNvSpPr txBox="1"/>
          <p:nvPr/>
        </p:nvSpPr>
        <p:spPr>
          <a:xfrm>
            <a:off x="2339984" y="433380"/>
            <a:ext cx="7511466" cy="546377"/>
          </a:xfrm>
          <a:prstGeom prst="rect">
            <a:avLst/>
          </a:prstGeom>
        </p:spPr>
        <p:txBody>
          <a:bodyPr lIns="81646" tIns="40823" rIns="81646" bIns="40823"/>
          <a:lstStyle/>
          <a:p>
            <a:r>
              <a:rPr lang="en" sz="3266" b="1">
                <a:solidFill>
                  <a:srgbClr val="FF3333"/>
                </a:solidFill>
                <a:latin typeface="Arial"/>
              </a:rPr>
              <a:t>Consuntivi scientifici 2018 - JLAB12</a:t>
            </a:r>
            <a:endParaRPr sz="1633"/>
          </a:p>
        </p:txBody>
      </p:sp>
    </p:spTree>
    <p:extLst>
      <p:ext uri="{BB962C8B-B14F-4D97-AF65-F5344CB8AC3E}">
        <p14:creationId xmlns:p14="http://schemas.microsoft.com/office/powerpoint/2010/main" val="30954340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5734086" y="6146927"/>
            <a:ext cx="54166" cy="42202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400">
                <a:solidFill>
                  <a:srgbClr val="000000"/>
                </a:solidFill>
              </a:defRPr>
            </a:lvl1pPr>
          </a:lstStyle>
          <a:p>
            <a:endParaRPr sz="2391" dirty="0"/>
          </a:p>
        </p:txBody>
      </p:sp>
      <p:pic>
        <p:nvPicPr>
          <p:cNvPr id="146" name="pasted-image.pdf"/>
          <p:cNvPicPr>
            <a:picLocks noChangeAspect="1"/>
          </p:cNvPicPr>
          <p:nvPr/>
        </p:nvPicPr>
        <p:blipFill>
          <a:blip r:embed="rId2">
            <a:extLst/>
          </a:blip>
          <a:stretch>
            <a:fillRect/>
          </a:stretch>
        </p:blipFill>
        <p:spPr>
          <a:xfrm>
            <a:off x="2264188" y="3074687"/>
            <a:ext cx="7369720" cy="3494246"/>
          </a:xfrm>
          <a:prstGeom prst="rect">
            <a:avLst/>
          </a:prstGeom>
          <a:ln w="12700">
            <a:miter lim="400000"/>
          </a:ln>
        </p:spPr>
      </p:pic>
      <p:sp>
        <p:nvSpPr>
          <p:cNvPr id="147" name="Shape 147"/>
          <p:cNvSpPr/>
          <p:nvPr/>
        </p:nvSpPr>
        <p:spPr>
          <a:xfrm>
            <a:off x="5949048" y="840334"/>
            <a:ext cx="4592203" cy="57334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defTabSz="321457">
              <a:defRPr sz="2100">
                <a:solidFill>
                  <a:srgbClr val="000000"/>
                </a:solidFill>
                <a:latin typeface="Eurostile"/>
                <a:ea typeface="Eurostile"/>
                <a:cs typeface="Eurostile"/>
                <a:sym typeface="Eurostile"/>
              </a:defRPr>
            </a:pPr>
            <a:r>
              <a:rPr sz="1687" dirty="0"/>
              <a:t>Ps test setup</a:t>
            </a:r>
          </a:p>
          <a:p>
            <a:pPr defTabSz="321457">
              <a:defRPr sz="2100">
                <a:solidFill>
                  <a:srgbClr val="000000"/>
                </a:solidFill>
                <a:latin typeface="Eurostile"/>
                <a:ea typeface="Eurostile"/>
                <a:cs typeface="Eurostile"/>
                <a:sym typeface="Eurostile"/>
              </a:defRPr>
            </a:pPr>
            <a:r>
              <a:rPr sz="1687" dirty="0"/>
              <a:t>used for measurements with Ps (excitation etc.)</a:t>
            </a:r>
          </a:p>
        </p:txBody>
      </p:sp>
      <p:sp>
        <p:nvSpPr>
          <p:cNvPr id="148" name="Shape 148"/>
          <p:cNvSpPr/>
          <p:nvPr/>
        </p:nvSpPr>
        <p:spPr>
          <a:xfrm>
            <a:off x="1988435" y="526037"/>
            <a:ext cx="3488306" cy="2433855"/>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Accumulator for e</a:t>
            </a:r>
            <a:r>
              <a:rPr sz="1406" baseline="30000" dirty="0">
                <a:solidFill>
                  <a:schemeClr val="bg1"/>
                </a:solidFill>
              </a:rPr>
              <a:t>+</a:t>
            </a:r>
          </a:p>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Magnetic transfer line for e</a:t>
            </a:r>
            <a:r>
              <a:rPr sz="1406" baseline="30000" dirty="0">
                <a:solidFill>
                  <a:schemeClr val="bg1"/>
                </a:solidFill>
              </a:rPr>
              <a:t>+</a:t>
            </a:r>
          </a:p>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Superconducting magnetic fields  (5T, 1T)</a:t>
            </a:r>
          </a:p>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Cryogenic traps (105 electrodes)</a:t>
            </a:r>
          </a:p>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antiH detector (scintillating fibers) </a:t>
            </a:r>
          </a:p>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External plastic scintillators </a:t>
            </a:r>
          </a:p>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Internal  (MCP+phosphor screen &amp; Faraday cups in cryogenic UHV) </a:t>
            </a:r>
          </a:p>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lasers </a:t>
            </a:r>
          </a:p>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Additional detectors</a:t>
            </a:r>
          </a:p>
          <a:p>
            <a:pPr marL="121539" indent="-121539" defTabSz="321457">
              <a:buSzPct val="75000"/>
              <a:buChar char="-"/>
              <a:defRPr sz="1800">
                <a:solidFill>
                  <a:srgbClr val="0433FF"/>
                </a:solidFill>
                <a:latin typeface="Eurostile"/>
                <a:ea typeface="Eurostile"/>
                <a:cs typeface="Eurostile"/>
                <a:sym typeface="Eurostile"/>
              </a:defRPr>
            </a:pPr>
            <a:r>
              <a:rPr sz="1406" dirty="0">
                <a:solidFill>
                  <a:schemeClr val="bg1"/>
                </a:solidFill>
              </a:rPr>
              <a:t>POSITRON MEASUREMENT setup</a:t>
            </a:r>
          </a:p>
        </p:txBody>
      </p:sp>
      <p:sp>
        <p:nvSpPr>
          <p:cNvPr id="149" name="Shape 149"/>
          <p:cNvSpPr/>
          <p:nvPr/>
        </p:nvSpPr>
        <p:spPr>
          <a:xfrm>
            <a:off x="4940972" y="253995"/>
            <a:ext cx="2289367" cy="40761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a:defRPr sz="3100">
                <a:solidFill>
                  <a:srgbClr val="000000"/>
                </a:solidFill>
                <a:latin typeface="Eurostile"/>
                <a:ea typeface="Eurostile"/>
                <a:cs typeface="Eurostile"/>
                <a:sym typeface="Eurostile"/>
              </a:defRPr>
            </a:lvl1pPr>
          </a:lstStyle>
          <a:p>
            <a:r>
              <a:rPr sz="2180" dirty="0" err="1">
                <a:solidFill>
                  <a:schemeClr val="bg1"/>
                </a:solidFill>
              </a:rPr>
              <a:t>AEgIS</a:t>
            </a:r>
            <a:r>
              <a:rPr sz="2180" dirty="0">
                <a:solidFill>
                  <a:schemeClr val="bg1"/>
                </a:solidFill>
              </a:rPr>
              <a:t> Apparatus</a:t>
            </a:r>
          </a:p>
        </p:txBody>
      </p:sp>
      <p:sp>
        <p:nvSpPr>
          <p:cNvPr id="150" name="Shape 150"/>
          <p:cNvSpPr/>
          <p:nvPr/>
        </p:nvSpPr>
        <p:spPr>
          <a:xfrm flipH="1">
            <a:off x="5326349" y="1401158"/>
            <a:ext cx="1304002" cy="2214191"/>
          </a:xfrm>
          <a:prstGeom prst="line">
            <a:avLst/>
          </a:prstGeom>
          <a:ln w="38100">
            <a:solidFill>
              <a:srgbClr val="000000"/>
            </a:solidFill>
            <a:miter lim="400000"/>
            <a:tailEnd type="triangle"/>
          </a:ln>
        </p:spPr>
        <p:txBody>
          <a:bodyPr lIns="26789" tIns="26789" rIns="26789" bIns="26789" anchor="ctr"/>
          <a:lstStyle/>
          <a:p>
            <a:pPr>
              <a:defRPr sz="2200">
                <a:solidFill>
                  <a:srgbClr val="000000"/>
                </a:solidFill>
              </a:defRPr>
            </a:pPr>
            <a:endParaRPr sz="1547"/>
          </a:p>
        </p:txBody>
      </p:sp>
    </p:spTree>
    <p:extLst>
      <p:ext uri="{BB962C8B-B14F-4D97-AF65-F5344CB8AC3E}">
        <p14:creationId xmlns:p14="http://schemas.microsoft.com/office/powerpoint/2010/main" val="1709205025"/>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Shape 1"/>
          <p:cNvSpPr txBox="1"/>
          <p:nvPr/>
        </p:nvSpPr>
        <p:spPr>
          <a:xfrm>
            <a:off x="1980740" y="273352"/>
            <a:ext cx="8229627" cy="1145009"/>
          </a:xfrm>
          <a:prstGeom prst="rect">
            <a:avLst/>
          </a:prstGeom>
        </p:spPr>
        <p:txBody>
          <a:bodyPr lIns="0" tIns="0" rIns="0" bIns="0" anchor="ctr"/>
          <a:lstStyle/>
          <a:p>
            <a:pPr algn="ctr"/>
            <a:r>
              <a:rPr lang="zxx" sz="3992">
                <a:solidFill>
                  <a:srgbClr val="FF3300"/>
                </a:solidFill>
                <a:latin typeface="Arial"/>
              </a:rPr>
              <a:t>Esperimenti</a:t>
            </a:r>
            <a:endParaRPr sz="1633"/>
          </a:p>
        </p:txBody>
      </p:sp>
      <p:sp>
        <p:nvSpPr>
          <p:cNvPr id="43" name="TextShape 2"/>
          <p:cNvSpPr txBox="1"/>
          <p:nvPr/>
        </p:nvSpPr>
        <p:spPr>
          <a:xfrm>
            <a:off x="1980740" y="1604842"/>
            <a:ext cx="8229627" cy="4522882"/>
          </a:xfrm>
          <a:prstGeom prst="rect">
            <a:avLst/>
          </a:prstGeom>
        </p:spPr>
        <p:txBody>
          <a:bodyPr lIns="0" tIns="0" rIns="0" bIns="0"/>
          <a:lstStyle/>
          <a:p>
            <a:pPr>
              <a:buSzPct val="45000"/>
              <a:buFont typeface="StarSymbol"/>
              <a:buChar char=""/>
            </a:pPr>
            <a:r>
              <a:rPr lang="zxx" sz="2359" b="1">
                <a:solidFill>
                  <a:srgbClr val="CC3300"/>
                </a:solidFill>
                <a:latin typeface="Arial"/>
              </a:rPr>
              <a:t>CLAS12</a:t>
            </a:r>
            <a:endParaRPr sz="1633"/>
          </a:p>
          <a:p>
            <a:pPr>
              <a:buSzPct val="45000"/>
              <a:buFont typeface="StarSymbol"/>
              <a:buChar char=""/>
            </a:pPr>
            <a:r>
              <a:rPr lang="zxx" sz="2359">
                <a:latin typeface="Arial"/>
              </a:rPr>
              <a:t>Questa collaborazione svolge misure di electron scattering su bersagli adronici in hall B. Pubblica annualmente numerose misure su Deep Inelastic Scattering con polarizzazione, Spettroscopia Mesonica e Barionica, ed altro. </a:t>
            </a:r>
            <a:endParaRPr sz="1633"/>
          </a:p>
          <a:p>
            <a:pPr>
              <a:buSzPct val="45000"/>
              <a:buFont typeface="StarSymbol"/>
              <a:buChar char=""/>
            </a:pPr>
            <a:r>
              <a:rPr lang="zxx" sz="2359" b="1">
                <a:solidFill>
                  <a:srgbClr val="CC3300"/>
                </a:solidFill>
                <a:latin typeface="Arial"/>
              </a:rPr>
              <a:t>BDX</a:t>
            </a:r>
            <a:r>
              <a:rPr lang="zxx" sz="2359" b="1">
                <a:latin typeface="Arial"/>
              </a:rPr>
              <a:t> </a:t>
            </a:r>
            <a:r>
              <a:rPr lang="zxx" sz="2359">
                <a:latin typeface="Arial"/>
              </a:rPr>
              <a:t>(Beam Dump Experiment)</a:t>
            </a:r>
            <a:endParaRPr sz="1633"/>
          </a:p>
          <a:p>
            <a:pPr>
              <a:buSzPct val="45000"/>
              <a:buFont typeface="StarSymbol"/>
              <a:buChar char=""/>
            </a:pPr>
            <a:r>
              <a:rPr lang="zxx" sz="2359">
                <a:latin typeface="Arial"/>
              </a:rPr>
              <a:t>Sfrutta le alte frequenze di elettroni nel beam dump per la ricerca di eventi rari in cui particelle attualmente ignote causino recoil di protoni o elettroni o brehmsstralung. L'obiettivo è la ricerca di materia oscura nell'intervallo di masse MeV-GeV.</a:t>
            </a:r>
            <a:endParaRPr sz="1633"/>
          </a:p>
        </p:txBody>
      </p:sp>
    </p:spTree>
    <p:extLst>
      <p:ext uri="{BB962C8B-B14F-4D97-AF65-F5344CB8AC3E}">
        <p14:creationId xmlns:p14="http://schemas.microsoft.com/office/powerpoint/2010/main" val="19556775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948408" y="163293"/>
            <a:ext cx="8229627" cy="816464"/>
          </a:xfrm>
          <a:prstGeom prst="rect">
            <a:avLst/>
          </a:prstGeom>
        </p:spPr>
        <p:txBody>
          <a:bodyPr lIns="0" tIns="0" rIns="0" bIns="0" anchor="ctr"/>
          <a:lstStyle/>
          <a:p>
            <a:pPr algn="ctr"/>
            <a:r>
              <a:rPr lang="zxx" sz="2903">
                <a:latin typeface="Arial"/>
              </a:rPr>
              <a:t>Coinvolgimento Pavia-Brescia in </a:t>
            </a:r>
            <a:r>
              <a:rPr lang="zxx" sz="2903" b="1">
                <a:solidFill>
                  <a:srgbClr val="FF3300"/>
                </a:solidFill>
                <a:latin typeface="Arial"/>
              </a:rPr>
              <a:t>CLAS12</a:t>
            </a:r>
            <a:endParaRPr sz="1633"/>
          </a:p>
        </p:txBody>
      </p:sp>
      <p:sp>
        <p:nvSpPr>
          <p:cNvPr id="45" name="TextShape 2"/>
          <p:cNvSpPr txBox="1"/>
          <p:nvPr/>
        </p:nvSpPr>
        <p:spPr>
          <a:xfrm>
            <a:off x="1948408" y="979757"/>
            <a:ext cx="8229627" cy="5306687"/>
          </a:xfrm>
          <a:prstGeom prst="rect">
            <a:avLst/>
          </a:prstGeom>
        </p:spPr>
        <p:txBody>
          <a:bodyPr lIns="0" tIns="0" rIns="0" bIns="0"/>
          <a:lstStyle/>
          <a:p>
            <a:pPr>
              <a:buSzPct val="45000"/>
              <a:buFont typeface="StarSymbol"/>
              <a:buChar char=""/>
            </a:pPr>
            <a:r>
              <a:rPr lang="zxx" sz="2177" dirty="0">
                <a:latin typeface="Arial"/>
              </a:rPr>
              <a:t>Dopo un periodo di prova iniziato a novembre 2018, da marzo 2019 il gruppo Pavia-Brescia è membro a pieno titolo della </a:t>
            </a:r>
            <a:r>
              <a:rPr lang="zxx" sz="2177" dirty="0" smtClean="0">
                <a:latin typeface="Arial"/>
              </a:rPr>
              <a:t>coll</a:t>
            </a:r>
            <a:r>
              <a:rPr lang="it-IT" sz="2177" dirty="0" smtClean="0">
                <a:latin typeface="Arial"/>
              </a:rPr>
              <a:t>a</a:t>
            </a:r>
            <a:r>
              <a:rPr lang="zxx" sz="2177" dirty="0" smtClean="0">
                <a:latin typeface="Arial"/>
              </a:rPr>
              <a:t>borazione</a:t>
            </a:r>
            <a:r>
              <a:rPr lang="zxx" sz="2177" dirty="0">
                <a:latin typeface="Arial"/>
              </a:rPr>
              <a:t>. </a:t>
            </a:r>
            <a:endParaRPr lang="it-IT" sz="2177" dirty="0" smtClean="0">
              <a:latin typeface="Arial"/>
            </a:endParaRPr>
          </a:p>
          <a:p>
            <a:pPr>
              <a:buSzPct val="45000"/>
              <a:buFont typeface="StarSymbol"/>
              <a:buChar char=""/>
            </a:pPr>
            <a:endParaRPr sz="1633" dirty="0"/>
          </a:p>
          <a:p>
            <a:pPr>
              <a:buSzPct val="45000"/>
              <a:buFont typeface="StarSymbol"/>
              <a:buChar char=""/>
            </a:pPr>
            <a:r>
              <a:rPr lang="zxx" sz="2177" dirty="0">
                <a:latin typeface="Arial"/>
              </a:rPr>
              <a:t>L'esperimento si trova in una fase di discontinuità per il passaggio dal vecchio fascio a 6 GeV a quello nuovo a 12 GeV. Quindi le attività principali della collaborazione ruotano attorno alla calibrazione degli apparati di rivelazione e all'elaborazione degli strumenti per raccolta ed analisi online dei dati. </a:t>
            </a:r>
            <a:endParaRPr lang="it-IT" sz="2177" dirty="0" smtClean="0">
              <a:latin typeface="Arial"/>
            </a:endParaRPr>
          </a:p>
          <a:p>
            <a:pPr>
              <a:buSzPct val="45000"/>
              <a:buFont typeface="StarSymbol"/>
              <a:buChar char=""/>
            </a:pPr>
            <a:endParaRPr sz="1633" dirty="0"/>
          </a:p>
          <a:p>
            <a:pPr>
              <a:buSzPct val="45000"/>
              <a:buFont typeface="StarSymbol"/>
              <a:buChar char=""/>
            </a:pPr>
            <a:r>
              <a:rPr lang="zxx" sz="2177" dirty="0">
                <a:latin typeface="Arial"/>
              </a:rPr>
              <a:t>Partecipiamo alle discussioni del gruppo che si occuperà di spettroscopia mesonica, ma al momento le attività che ci vengono richieste sono soprattutto di calibrazione. In particolare calibrazione periodica dei canali del LTCC (Low Threshold Cherenkov Counter) del rivelatore di CLAS12</a:t>
            </a:r>
            <a:r>
              <a:rPr lang="zxx" sz="2177" dirty="0" smtClean="0">
                <a:latin typeface="Arial"/>
              </a:rPr>
              <a:t>.</a:t>
            </a:r>
            <a:endParaRPr lang="it-IT" sz="2177" dirty="0" smtClean="0">
              <a:latin typeface="Arial"/>
            </a:endParaRPr>
          </a:p>
          <a:p>
            <a:pPr>
              <a:buSzPct val="45000"/>
            </a:pPr>
            <a:r>
              <a:rPr lang="zxx" sz="2177" dirty="0" smtClean="0">
                <a:latin typeface="Arial"/>
              </a:rPr>
              <a:t>Tuning </a:t>
            </a:r>
            <a:r>
              <a:rPr lang="zxx" sz="2177" dirty="0">
                <a:latin typeface="Arial"/>
              </a:rPr>
              <a:t>dei voltaggi dei canali del LTCC. </a:t>
            </a:r>
            <a:endParaRPr sz="1633" dirty="0"/>
          </a:p>
        </p:txBody>
      </p:sp>
    </p:spTree>
    <p:extLst>
      <p:ext uri="{BB962C8B-B14F-4D97-AF65-F5344CB8AC3E}">
        <p14:creationId xmlns:p14="http://schemas.microsoft.com/office/powerpoint/2010/main" val="24676367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1980740" y="273353"/>
            <a:ext cx="8229627" cy="706404"/>
          </a:xfrm>
          <a:prstGeom prst="rect">
            <a:avLst/>
          </a:prstGeom>
        </p:spPr>
        <p:txBody>
          <a:bodyPr lIns="0" tIns="0" rIns="0" bIns="0" anchor="ctr"/>
          <a:lstStyle/>
          <a:p>
            <a:pPr algn="ctr"/>
            <a:r>
              <a:rPr lang="zxx" sz="2903">
                <a:latin typeface="Arial"/>
              </a:rPr>
              <a:t>Coinvolgimento Pavia-Brescia in </a:t>
            </a:r>
            <a:r>
              <a:rPr lang="zxx" sz="2903" b="1">
                <a:solidFill>
                  <a:srgbClr val="FF3300"/>
                </a:solidFill>
                <a:latin typeface="Arial"/>
              </a:rPr>
              <a:t>BDX</a:t>
            </a:r>
            <a:endParaRPr sz="1633"/>
          </a:p>
        </p:txBody>
      </p:sp>
      <p:sp>
        <p:nvSpPr>
          <p:cNvPr id="47" name="TextShape 2"/>
          <p:cNvSpPr txBox="1"/>
          <p:nvPr/>
        </p:nvSpPr>
        <p:spPr>
          <a:xfrm>
            <a:off x="1948408" y="1143050"/>
            <a:ext cx="8229627" cy="3977811"/>
          </a:xfrm>
          <a:prstGeom prst="rect">
            <a:avLst/>
          </a:prstGeom>
        </p:spPr>
        <p:txBody>
          <a:bodyPr lIns="0" tIns="0" rIns="0" bIns="0"/>
          <a:lstStyle/>
          <a:p>
            <a:pPr>
              <a:buSzPct val="45000"/>
              <a:buFont typeface="StarSymbol"/>
              <a:buChar char=""/>
            </a:pPr>
            <a:r>
              <a:rPr lang="zxx" sz="2359" dirty="0">
                <a:latin typeface="Arial"/>
              </a:rPr>
              <a:t>Abbiano partecipato alla messa a punto di parti del detector (a Genova), e ai test per i sistemi di veto per i cosmici. </a:t>
            </a:r>
            <a:endParaRPr lang="it-IT" sz="2359" dirty="0" smtClean="0">
              <a:latin typeface="Arial"/>
            </a:endParaRPr>
          </a:p>
          <a:p>
            <a:pPr>
              <a:buSzPct val="45000"/>
              <a:buFont typeface="StarSymbol"/>
              <a:buChar char=""/>
            </a:pPr>
            <a:endParaRPr sz="1633" dirty="0"/>
          </a:p>
          <a:p>
            <a:pPr>
              <a:buSzPct val="45000"/>
              <a:buFont typeface="StarSymbol"/>
              <a:buChar char=""/>
            </a:pPr>
            <a:r>
              <a:rPr lang="zxx" sz="2359" dirty="0">
                <a:latin typeface="Arial"/>
              </a:rPr>
              <a:t>Al Jlab, partecipato all'istallazione. </a:t>
            </a:r>
            <a:endParaRPr lang="it-IT" sz="2359" dirty="0" smtClean="0">
              <a:latin typeface="Arial"/>
            </a:endParaRPr>
          </a:p>
          <a:p>
            <a:pPr>
              <a:buSzPct val="45000"/>
              <a:buFont typeface="StarSymbol"/>
              <a:buChar char=""/>
            </a:pPr>
            <a:endParaRPr sz="1633" dirty="0"/>
          </a:p>
          <a:p>
            <a:pPr>
              <a:buSzPct val="45000"/>
              <a:buFont typeface="StarSymbol"/>
              <a:buChar char=""/>
            </a:pPr>
            <a:r>
              <a:rPr lang="zxx" sz="2359" dirty="0">
                <a:latin typeface="Arial"/>
              </a:rPr>
              <a:t>Adesso il lavoro si è spostato sul software per la futura analisi dati.  </a:t>
            </a:r>
            <a:endParaRPr sz="1633" dirty="0"/>
          </a:p>
        </p:txBody>
      </p:sp>
    </p:spTree>
    <p:extLst>
      <p:ext uri="{BB962C8B-B14F-4D97-AF65-F5344CB8AC3E}">
        <p14:creationId xmlns:p14="http://schemas.microsoft.com/office/powerpoint/2010/main" val="22893373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8304" y="2828836"/>
            <a:ext cx="3775393"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smtClean="0">
                <a:latin typeface="Times New Roman" panose="02020603050405020304" pitchFamily="18" charset="0"/>
                <a:cs typeface="Times New Roman" panose="02020603050405020304" pitchFamily="18" charset="0"/>
              </a:rPr>
              <a:t>MAMBO</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729227"/>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184213" y="116934"/>
            <a:ext cx="8229600" cy="1143000"/>
          </a:xfrm>
        </p:spPr>
        <p:txBody>
          <a:bodyPr/>
          <a:lstStyle/>
          <a:p>
            <a:r>
              <a:rPr lang="it-IT" dirty="0" smtClean="0"/>
              <a:t>MAMBO </a:t>
            </a:r>
            <a:endParaRPr lang="it-IT" dirty="0"/>
          </a:p>
        </p:txBody>
      </p:sp>
      <p:sp>
        <p:nvSpPr>
          <p:cNvPr id="7" name="Text Box 2"/>
          <p:cNvSpPr txBox="1">
            <a:spLocks noChangeArrowheads="1"/>
          </p:cNvSpPr>
          <p:nvPr/>
        </p:nvSpPr>
        <p:spPr bwMode="auto">
          <a:xfrm>
            <a:off x="1775521" y="1196753"/>
            <a:ext cx="3249613" cy="769937"/>
          </a:xfrm>
          <a:prstGeom prst="rect">
            <a:avLst/>
          </a:prstGeom>
          <a:solidFill>
            <a:srgbClr val="FFFF00"/>
          </a:solidFill>
          <a:ln w="9525">
            <a:noFill/>
            <a:miter lim="800000"/>
            <a:headEnd/>
            <a:tailEnd/>
          </a:ln>
          <a:effectLst/>
        </p:spPr>
        <p:txBody>
          <a:bodyPr>
            <a:spAutoFit/>
          </a:bodyPr>
          <a:lstStyle/>
          <a:p>
            <a:pPr>
              <a:spcBef>
                <a:spcPct val="50000"/>
              </a:spcBef>
              <a:defRPr/>
            </a:pPr>
            <a:r>
              <a:rPr lang="it-IT" sz="4400" b="1" dirty="0" err="1">
                <a:solidFill>
                  <a:srgbClr val="FF0000"/>
                </a:solidFill>
                <a:effectLst>
                  <a:outerShdw blurRad="38100" dist="38100" dir="2700000" algn="tl">
                    <a:srgbClr val="000000"/>
                  </a:outerShdw>
                </a:effectLst>
                <a:latin typeface="Arial" pitchFamily="34" charset="0"/>
              </a:rPr>
              <a:t>MAM</a:t>
            </a:r>
            <a:r>
              <a:rPr lang="it-IT" sz="2800" b="1" dirty="0" err="1">
                <a:latin typeface="Arial" pitchFamily="34" charset="0"/>
              </a:rPr>
              <a:t>i</a:t>
            </a:r>
            <a:r>
              <a:rPr lang="it-IT" sz="4400" b="1" dirty="0" err="1">
                <a:solidFill>
                  <a:srgbClr val="FF0000"/>
                </a:solidFill>
                <a:effectLst>
                  <a:outerShdw blurRad="38100" dist="38100" dir="2700000" algn="tl">
                    <a:srgbClr val="000000"/>
                  </a:outerShdw>
                </a:effectLst>
                <a:latin typeface="Arial" pitchFamily="34" charset="0"/>
              </a:rPr>
              <a:t>BO</a:t>
            </a:r>
            <a:r>
              <a:rPr lang="it-IT" sz="2800" b="1" dirty="0" err="1">
                <a:latin typeface="Arial" pitchFamily="34" charset="0"/>
              </a:rPr>
              <a:t>nn</a:t>
            </a:r>
            <a:endParaRPr lang="en-GB" sz="2800" b="1" dirty="0">
              <a:latin typeface="Arial" pitchFamily="34" charset="0"/>
            </a:endParaRPr>
          </a:p>
        </p:txBody>
      </p:sp>
      <p:sp>
        <p:nvSpPr>
          <p:cNvPr id="9" name="Rectangle 4"/>
          <p:cNvSpPr>
            <a:spLocks noChangeArrowheads="1"/>
          </p:cNvSpPr>
          <p:nvPr/>
        </p:nvSpPr>
        <p:spPr bwMode="auto">
          <a:xfrm>
            <a:off x="1524001" y="2060849"/>
            <a:ext cx="914400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800" b="1" dirty="0">
                <a:solidFill>
                  <a:srgbClr val="0000FF"/>
                </a:solidFill>
              </a:rPr>
              <a:t>Studio di fotoreazioni indotte </a:t>
            </a:r>
          </a:p>
          <a:p>
            <a:r>
              <a:rPr lang="it-IT" sz="2800" b="1" dirty="0">
                <a:solidFill>
                  <a:srgbClr val="0000FF"/>
                </a:solidFill>
              </a:rPr>
              <a:t>su nucleoni e nuclei utilizzando  gli acceleratori</a:t>
            </a:r>
          </a:p>
          <a:p>
            <a:endParaRPr lang="it-IT" sz="2800" b="1" dirty="0">
              <a:solidFill>
                <a:srgbClr val="0000FF"/>
              </a:solidFill>
            </a:endParaRPr>
          </a:p>
          <a:p>
            <a:pPr marL="457200" indent="-457200">
              <a:buFont typeface="Wingdings" pitchFamily="2" charset="2"/>
              <a:buChar char="Ø"/>
            </a:pPr>
            <a:r>
              <a:rPr lang="it-IT" sz="2800" b="1" dirty="0">
                <a:solidFill>
                  <a:srgbClr val="0000FF"/>
                </a:solidFill>
              </a:rPr>
              <a:t> </a:t>
            </a:r>
            <a:r>
              <a:rPr lang="it-IT" sz="2800" b="1" dirty="0">
                <a:solidFill>
                  <a:srgbClr val="FF0000"/>
                </a:solidFill>
              </a:rPr>
              <a:t>MAMI </a:t>
            </a:r>
            <a:r>
              <a:rPr lang="it-IT" sz="2800" b="1" dirty="0">
                <a:solidFill>
                  <a:srgbClr val="0000FF"/>
                </a:solidFill>
              </a:rPr>
              <a:t> </a:t>
            </a:r>
            <a:r>
              <a:rPr lang="it-IT" sz="2800" b="1" i="1" dirty="0" err="1">
                <a:solidFill>
                  <a:srgbClr val="0000FF"/>
                </a:solidFill>
              </a:rPr>
              <a:t>E</a:t>
            </a:r>
            <a:r>
              <a:rPr lang="it-IT" sz="2800" b="1" baseline="-12000" dirty="0" err="1">
                <a:solidFill>
                  <a:srgbClr val="0000FF"/>
                </a:solidFill>
                <a:latin typeface="Symbol" pitchFamily="18" charset="2"/>
              </a:rPr>
              <a:t>g</a:t>
            </a:r>
            <a:r>
              <a:rPr lang="it-IT" sz="2800" b="1" dirty="0">
                <a:solidFill>
                  <a:srgbClr val="0000FF"/>
                </a:solidFill>
                <a:latin typeface="Symbol" pitchFamily="18" charset="2"/>
              </a:rPr>
              <a:t> </a:t>
            </a:r>
            <a:r>
              <a:rPr lang="it-IT" sz="2800" b="1" dirty="0">
                <a:solidFill>
                  <a:srgbClr val="0000FF"/>
                </a:solidFill>
              </a:rPr>
              <a:t> </a:t>
            </a:r>
            <a:r>
              <a:rPr lang="it-IT" sz="2800" b="1" dirty="0">
                <a:solidFill>
                  <a:srgbClr val="0000FF"/>
                </a:solidFill>
                <a:sym typeface="Symbol" pitchFamily="18" charset="2"/>
              </a:rPr>
              <a:t> </a:t>
            </a:r>
            <a:r>
              <a:rPr lang="it-IT" sz="2800" b="1" dirty="0">
                <a:solidFill>
                  <a:srgbClr val="0000FF"/>
                </a:solidFill>
              </a:rPr>
              <a:t>1.6 </a:t>
            </a:r>
            <a:r>
              <a:rPr lang="it-IT" sz="2800" b="1" dirty="0" err="1">
                <a:solidFill>
                  <a:srgbClr val="0000FF"/>
                </a:solidFill>
              </a:rPr>
              <a:t>GeV</a:t>
            </a:r>
            <a:r>
              <a:rPr lang="it-IT" sz="2800" b="1" dirty="0">
                <a:solidFill>
                  <a:srgbClr val="0000FF"/>
                </a:solidFill>
              </a:rPr>
              <a:t>  </a:t>
            </a:r>
            <a:r>
              <a:rPr lang="it-IT" sz="2800" b="1" dirty="0">
                <a:solidFill>
                  <a:srgbClr val="FF0000"/>
                </a:solidFill>
              </a:rPr>
              <a:t>(Mainz)        </a:t>
            </a:r>
          </a:p>
          <a:p>
            <a:pPr marL="457200" indent="-457200"/>
            <a:r>
              <a:rPr lang="it-IT" sz="2800" dirty="0">
                <a:solidFill>
                  <a:srgbClr val="FF0000"/>
                </a:solidFill>
              </a:rPr>
              <a:t>      </a:t>
            </a:r>
            <a:r>
              <a:rPr lang="it-IT" sz="2800" dirty="0">
                <a:solidFill>
                  <a:srgbClr val="002060"/>
                </a:solidFill>
              </a:rPr>
              <a:t>A2 Collaboration   </a:t>
            </a:r>
            <a:r>
              <a:rPr lang="it-IT" sz="2400" dirty="0">
                <a:solidFill>
                  <a:srgbClr val="002060"/>
                </a:solidFill>
              </a:rPr>
              <a:t>(</a:t>
            </a:r>
            <a:r>
              <a:rPr lang="it-IT" sz="2400" dirty="0" err="1">
                <a:solidFill>
                  <a:srgbClr val="002060"/>
                </a:solidFill>
              </a:rPr>
              <a:t>spokepersons</a:t>
            </a:r>
            <a:r>
              <a:rPr lang="it-IT" sz="2400" dirty="0">
                <a:solidFill>
                  <a:srgbClr val="002060"/>
                </a:solidFill>
              </a:rPr>
              <a:t> : A. Thomas Mainz  </a:t>
            </a:r>
          </a:p>
          <a:p>
            <a:pPr marL="457200" indent="-457200"/>
            <a:r>
              <a:rPr lang="it-IT" sz="2400" dirty="0">
                <a:solidFill>
                  <a:srgbClr val="002060"/>
                </a:solidFill>
              </a:rPr>
              <a:t>       (circa 80 persone)                                     P. </a:t>
            </a:r>
            <a:r>
              <a:rPr lang="it-IT" sz="2400" dirty="0" err="1">
                <a:solidFill>
                  <a:srgbClr val="002060"/>
                </a:solidFill>
              </a:rPr>
              <a:t>Pedroni</a:t>
            </a:r>
            <a:r>
              <a:rPr lang="it-IT" sz="2400" dirty="0">
                <a:solidFill>
                  <a:srgbClr val="002060"/>
                </a:solidFill>
              </a:rPr>
              <a:t> INFN-PV)</a:t>
            </a:r>
          </a:p>
          <a:p>
            <a:pPr marL="457200" indent="-457200">
              <a:buClr>
                <a:srgbClr val="0000FF"/>
              </a:buClr>
              <a:buFont typeface="Wingdings" pitchFamily="2" charset="2"/>
              <a:buChar char="Ø"/>
            </a:pPr>
            <a:r>
              <a:rPr lang="it-IT" sz="2800" b="1" dirty="0">
                <a:solidFill>
                  <a:srgbClr val="FF0000"/>
                </a:solidFill>
              </a:rPr>
              <a:t> ELSA     </a:t>
            </a:r>
            <a:r>
              <a:rPr lang="it-IT" sz="2800" b="1" i="1" dirty="0" err="1">
                <a:solidFill>
                  <a:srgbClr val="0000FF"/>
                </a:solidFill>
              </a:rPr>
              <a:t>E</a:t>
            </a:r>
            <a:r>
              <a:rPr lang="it-IT" sz="2800" b="1" baseline="-12000" dirty="0" err="1">
                <a:solidFill>
                  <a:srgbClr val="0000FF"/>
                </a:solidFill>
                <a:latin typeface="Symbol" pitchFamily="18" charset="2"/>
              </a:rPr>
              <a:t>g</a:t>
            </a:r>
            <a:r>
              <a:rPr lang="it-IT" sz="2800" b="1" dirty="0">
                <a:solidFill>
                  <a:srgbClr val="0000FF"/>
                </a:solidFill>
                <a:latin typeface="Symbol" pitchFamily="18" charset="2"/>
              </a:rPr>
              <a:t> </a:t>
            </a:r>
            <a:r>
              <a:rPr lang="it-IT" sz="2800" b="1" dirty="0">
                <a:solidFill>
                  <a:srgbClr val="0000FF"/>
                </a:solidFill>
              </a:rPr>
              <a:t> </a:t>
            </a:r>
            <a:r>
              <a:rPr lang="it-IT" sz="2800" b="1" dirty="0">
                <a:solidFill>
                  <a:srgbClr val="0000FF"/>
                </a:solidFill>
                <a:sym typeface="Symbol" pitchFamily="18" charset="2"/>
              </a:rPr>
              <a:t> 3.0</a:t>
            </a:r>
            <a:r>
              <a:rPr lang="it-IT" sz="2800" b="1" dirty="0">
                <a:solidFill>
                  <a:srgbClr val="0000FF"/>
                </a:solidFill>
              </a:rPr>
              <a:t> </a:t>
            </a:r>
            <a:r>
              <a:rPr lang="it-IT" sz="2800" b="1" dirty="0" err="1">
                <a:solidFill>
                  <a:srgbClr val="0000FF"/>
                </a:solidFill>
              </a:rPr>
              <a:t>GeV</a:t>
            </a:r>
            <a:r>
              <a:rPr lang="it-IT" sz="2800" b="1" dirty="0">
                <a:solidFill>
                  <a:srgbClr val="0000FF"/>
                </a:solidFill>
              </a:rPr>
              <a:t>  </a:t>
            </a:r>
            <a:r>
              <a:rPr lang="it-IT" sz="2800" b="1" dirty="0">
                <a:solidFill>
                  <a:srgbClr val="FF0000"/>
                </a:solidFill>
              </a:rPr>
              <a:t>(Bonn)    </a:t>
            </a:r>
          </a:p>
          <a:p>
            <a:pPr marL="914400" lvl="1" indent="-457200">
              <a:buClr>
                <a:srgbClr val="0000FF"/>
              </a:buClr>
            </a:pPr>
            <a:r>
              <a:rPr lang="it-IT" sz="2800" dirty="0">
                <a:solidFill>
                  <a:srgbClr val="FF0000"/>
                </a:solidFill>
              </a:rPr>
              <a:t> </a:t>
            </a:r>
            <a:r>
              <a:rPr lang="it-IT" sz="2800" dirty="0">
                <a:solidFill>
                  <a:srgbClr val="002060"/>
                </a:solidFill>
              </a:rPr>
              <a:t>BGO-OD </a:t>
            </a:r>
            <a:r>
              <a:rPr lang="it-IT" sz="2800" dirty="0" err="1">
                <a:solidFill>
                  <a:srgbClr val="002060"/>
                </a:solidFill>
              </a:rPr>
              <a:t>collaboration</a:t>
            </a:r>
            <a:r>
              <a:rPr lang="it-IT" sz="2800" dirty="0">
                <a:solidFill>
                  <a:srgbClr val="002060"/>
                </a:solidFill>
              </a:rPr>
              <a:t> </a:t>
            </a:r>
            <a:r>
              <a:rPr lang="it-IT" sz="2400" dirty="0">
                <a:solidFill>
                  <a:srgbClr val="002060"/>
                </a:solidFill>
              </a:rPr>
              <a:t>(</a:t>
            </a:r>
            <a:r>
              <a:rPr lang="it-IT" sz="2400" dirty="0" err="1">
                <a:solidFill>
                  <a:srgbClr val="002060"/>
                </a:solidFill>
              </a:rPr>
              <a:t>spokepersons</a:t>
            </a:r>
            <a:r>
              <a:rPr lang="it-IT" sz="2400" dirty="0">
                <a:solidFill>
                  <a:srgbClr val="002060"/>
                </a:solidFill>
              </a:rPr>
              <a:t> : H. </a:t>
            </a:r>
            <a:r>
              <a:rPr lang="it-IT" sz="2400" dirty="0" err="1">
                <a:solidFill>
                  <a:srgbClr val="002060"/>
                </a:solidFill>
              </a:rPr>
              <a:t>Schmieden</a:t>
            </a:r>
            <a:r>
              <a:rPr lang="it-IT" sz="2400" dirty="0">
                <a:solidFill>
                  <a:srgbClr val="002060"/>
                </a:solidFill>
              </a:rPr>
              <a:t>  Bonn  </a:t>
            </a:r>
          </a:p>
          <a:p>
            <a:pPr marL="914400" lvl="1" indent="-457200">
              <a:buClr>
                <a:srgbClr val="0000FF"/>
              </a:buClr>
            </a:pPr>
            <a:r>
              <a:rPr lang="it-IT" sz="2400" dirty="0">
                <a:solidFill>
                  <a:srgbClr val="002060"/>
                </a:solidFill>
              </a:rPr>
              <a:t> (circa 60 persone)                                              P. </a:t>
            </a:r>
            <a:r>
              <a:rPr lang="it-IT" sz="2400" dirty="0" err="1">
                <a:solidFill>
                  <a:srgbClr val="002060"/>
                </a:solidFill>
              </a:rPr>
              <a:t>LeviSandri</a:t>
            </a:r>
            <a:r>
              <a:rPr lang="it-IT" sz="2400" dirty="0">
                <a:solidFill>
                  <a:srgbClr val="002060"/>
                </a:solidFill>
              </a:rPr>
              <a:t> INFN-LNF)</a:t>
            </a:r>
          </a:p>
          <a:p>
            <a:pPr marL="914400" lvl="1" indent="-457200">
              <a:buClr>
                <a:srgbClr val="0000FF"/>
              </a:buClr>
            </a:pPr>
            <a:endParaRPr lang="it-IT" sz="2800" dirty="0">
              <a:solidFill>
                <a:srgbClr val="002060"/>
              </a:solidFill>
            </a:endParaRPr>
          </a:p>
          <a:p>
            <a:r>
              <a:rPr lang="it-IT" sz="2800" b="1" dirty="0">
                <a:solidFill>
                  <a:srgbClr val="0000FF"/>
                </a:solidFill>
              </a:rPr>
              <a:t>Sezioni INFN Partecipanti:</a:t>
            </a:r>
            <a:r>
              <a:rPr lang="it-IT" b="1" dirty="0">
                <a:solidFill>
                  <a:srgbClr val="7030A0"/>
                </a:solidFill>
              </a:rPr>
              <a:t>  </a:t>
            </a:r>
            <a:r>
              <a:rPr lang="it-IT" b="1" dirty="0" smtClean="0">
                <a:solidFill>
                  <a:srgbClr val="00B050"/>
                </a:solidFill>
              </a:rPr>
              <a:t>RM1, </a:t>
            </a:r>
            <a:r>
              <a:rPr lang="it-IT" b="1" dirty="0">
                <a:solidFill>
                  <a:srgbClr val="00B050"/>
                </a:solidFill>
              </a:rPr>
              <a:t>LNF, PV, RM2, TO</a:t>
            </a:r>
            <a:endParaRPr lang="en-GB" b="1" dirty="0">
              <a:solidFill>
                <a:srgbClr val="00B050"/>
              </a:solidFill>
            </a:endParaRPr>
          </a:p>
        </p:txBody>
      </p:sp>
    </p:spTree>
    <p:extLst>
      <p:ext uri="{BB962C8B-B14F-4D97-AF65-F5344CB8AC3E}">
        <p14:creationId xmlns:p14="http://schemas.microsoft.com/office/powerpoint/2010/main" val="30289043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b="53870"/>
          <a:stretch/>
        </p:blipFill>
        <p:spPr>
          <a:xfrm>
            <a:off x="578265" y="841273"/>
            <a:ext cx="8726118" cy="2021450"/>
          </a:xfrm>
          <a:prstGeom prst="rect">
            <a:avLst/>
          </a:prstGeom>
        </p:spPr>
      </p:pic>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t="53870"/>
          <a:stretch/>
        </p:blipFill>
        <p:spPr>
          <a:xfrm>
            <a:off x="510669" y="2821787"/>
            <a:ext cx="8726118" cy="2226772"/>
          </a:xfrm>
          <a:prstGeom prst="rect">
            <a:avLst/>
          </a:prstGeom>
        </p:spPr>
      </p:pic>
      <p:sp>
        <p:nvSpPr>
          <p:cNvPr id="6" name="Text Box 2"/>
          <p:cNvSpPr txBox="1">
            <a:spLocks noChangeArrowheads="1"/>
          </p:cNvSpPr>
          <p:nvPr/>
        </p:nvSpPr>
        <p:spPr bwMode="auto">
          <a:xfrm>
            <a:off x="3597601" y="293794"/>
            <a:ext cx="5639185" cy="455057"/>
          </a:xfrm>
          <a:prstGeom prst="rect">
            <a:avLst/>
          </a:prstGeom>
          <a:solidFill>
            <a:srgbClr val="FFFF99"/>
          </a:solidFill>
          <a:ln w="1908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31" tIns="42448" rIns="81631" bIns="42448">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9pPr>
          </a:lstStyle>
          <a:p>
            <a:pPr>
              <a:spcBef>
                <a:spcPts val="1020"/>
              </a:spcBef>
            </a:pPr>
            <a:r>
              <a:rPr lang="it-IT" altLang="it-IT" sz="2400" b="1" dirty="0">
                <a:latin typeface="Times New Roman" pitchFamily="18" charset="0"/>
              </a:rPr>
              <a:t>COLLABORAZIONE  </a:t>
            </a:r>
            <a:r>
              <a:rPr lang="it-IT" altLang="it-IT" sz="2400" b="1" dirty="0" smtClean="0">
                <a:latin typeface="Times New Roman" pitchFamily="18" charset="0"/>
              </a:rPr>
              <a:t>MAMBO 2018</a:t>
            </a:r>
            <a:endParaRPr lang="it-IT" altLang="it-IT" sz="2400" b="1" dirty="0">
              <a:latin typeface="Times New Roman" pitchFamily="18" charset="0"/>
            </a:endParaRPr>
          </a:p>
        </p:txBody>
      </p:sp>
      <p:sp>
        <p:nvSpPr>
          <p:cNvPr id="7" name="CasellaDiTesto 6"/>
          <p:cNvSpPr txBox="1"/>
          <p:nvPr/>
        </p:nvSpPr>
        <p:spPr>
          <a:xfrm>
            <a:off x="5860562" y="4226573"/>
            <a:ext cx="3744416" cy="461665"/>
          </a:xfrm>
          <a:prstGeom prst="rect">
            <a:avLst/>
          </a:prstGeom>
          <a:noFill/>
        </p:spPr>
        <p:txBody>
          <a:bodyPr wrap="square" lIns="91430" tIns="45715" rIns="91430" bIns="45715" rtlCol="0">
            <a:spAutoFit/>
          </a:bodyPr>
          <a:lstStyle/>
          <a:p>
            <a:r>
              <a:rPr lang="it-IT" sz="2400" b="1" dirty="0" smtClean="0">
                <a:solidFill>
                  <a:srgbClr val="0000CC"/>
                </a:solidFill>
              </a:rPr>
              <a:t>16 </a:t>
            </a:r>
            <a:r>
              <a:rPr lang="it-IT" sz="2400" b="1" dirty="0">
                <a:solidFill>
                  <a:srgbClr val="0000CC"/>
                </a:solidFill>
              </a:rPr>
              <a:t>ricercatori;  </a:t>
            </a:r>
            <a:r>
              <a:rPr lang="it-IT" sz="2400" b="1" dirty="0" smtClean="0">
                <a:solidFill>
                  <a:srgbClr val="0000CC"/>
                </a:solidFill>
              </a:rPr>
              <a:t>9 </a:t>
            </a:r>
            <a:r>
              <a:rPr lang="it-IT" sz="2400" b="1" dirty="0">
                <a:solidFill>
                  <a:srgbClr val="0000CC"/>
                </a:solidFill>
              </a:rPr>
              <a:t>FTE </a:t>
            </a:r>
          </a:p>
        </p:txBody>
      </p:sp>
      <p:sp>
        <p:nvSpPr>
          <p:cNvPr id="9" name="CasellaDiTesto 6"/>
          <p:cNvSpPr txBox="1"/>
          <p:nvPr/>
        </p:nvSpPr>
        <p:spPr>
          <a:xfrm>
            <a:off x="545612" y="4779023"/>
            <a:ext cx="4407388" cy="1938982"/>
          </a:xfrm>
          <a:prstGeom prst="rect">
            <a:avLst/>
          </a:prstGeom>
          <a:noFill/>
        </p:spPr>
        <p:txBody>
          <a:bodyPr wrap="square" lIns="91430" tIns="45715" rIns="91430" bIns="45715" rtlCol="0">
            <a:spAutoFit/>
          </a:bodyPr>
          <a:lstStyle/>
          <a:p>
            <a:r>
              <a:rPr lang="it-IT" sz="2400" b="1" dirty="0" smtClean="0">
                <a:latin typeface="Times New Roman" panose="02020603050405020304" pitchFamily="18" charset="0"/>
                <a:cs typeface="Times New Roman" panose="02020603050405020304" pitchFamily="18" charset="0"/>
              </a:rPr>
              <a:t>Pavia 2018</a:t>
            </a:r>
          </a:p>
          <a:p>
            <a:r>
              <a:rPr lang="it-IT" sz="2400" b="1" dirty="0" smtClean="0">
                <a:latin typeface="Times New Roman" panose="02020603050405020304" pitchFamily="18" charset="0"/>
                <a:cs typeface="Times New Roman" panose="02020603050405020304" pitchFamily="18" charset="0"/>
              </a:rPr>
              <a:t>   Braghieri Alessandro 30 %</a:t>
            </a:r>
          </a:p>
          <a:p>
            <a:r>
              <a:rPr lang="it-IT" sz="2400" b="1" dirty="0">
                <a:latin typeface="Times New Roman" panose="02020603050405020304" pitchFamily="18" charset="0"/>
                <a:cs typeface="Times New Roman" panose="02020603050405020304" pitchFamily="18" charset="0"/>
              </a:rPr>
              <a:t> </a:t>
            </a:r>
            <a:r>
              <a:rPr lang="it-IT" sz="2400" b="1" dirty="0" smtClean="0">
                <a:latin typeface="Times New Roman" panose="02020603050405020304" pitchFamily="18" charset="0"/>
                <a:cs typeface="Times New Roman" panose="02020603050405020304" pitchFamily="18" charset="0"/>
              </a:rPr>
              <a:t>  Costanza Susanna      30 %</a:t>
            </a:r>
          </a:p>
          <a:p>
            <a:r>
              <a:rPr lang="it-IT" sz="2400" b="1" dirty="0" smtClean="0">
                <a:latin typeface="Times New Roman" panose="02020603050405020304" pitchFamily="18" charset="0"/>
                <a:cs typeface="Times New Roman" panose="02020603050405020304" pitchFamily="18" charset="0"/>
              </a:rPr>
              <a:t>   Montagna Paolo         30 %</a:t>
            </a:r>
          </a:p>
          <a:p>
            <a:r>
              <a:rPr lang="it-IT" sz="2400" b="1" dirty="0">
                <a:latin typeface="Times New Roman" panose="02020603050405020304" pitchFamily="18" charset="0"/>
                <a:cs typeface="Times New Roman" panose="02020603050405020304" pitchFamily="18" charset="0"/>
              </a:rPr>
              <a:t> </a:t>
            </a:r>
            <a:r>
              <a:rPr lang="it-IT" sz="2400" b="1" dirty="0" smtClean="0">
                <a:latin typeface="Times New Roman" panose="02020603050405020304" pitchFamily="18" charset="0"/>
                <a:cs typeface="Times New Roman" panose="02020603050405020304" pitchFamily="18" charset="0"/>
              </a:rPr>
              <a:t>  Pedroni Paolo            100%</a:t>
            </a:r>
            <a:endParaRPr lang="it-IT" sz="2400" b="1" dirty="0">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540343838"/>
              </p:ext>
            </p:extLst>
          </p:nvPr>
        </p:nvGraphicFramePr>
        <p:xfrm>
          <a:off x="597558" y="1428056"/>
          <a:ext cx="10985933" cy="1331518"/>
        </p:xfrm>
        <a:graphic>
          <a:graphicData uri="http://schemas.openxmlformats.org/drawingml/2006/table">
            <a:tbl>
              <a:tblPr firstRow="1" bandRow="1">
                <a:tableStyleId>{5C22544A-7EE6-4342-B048-85BDC9FD1C3A}</a:tableStyleId>
              </a:tblPr>
              <a:tblGrid>
                <a:gridCol w="1841932">
                  <a:extLst>
                    <a:ext uri="{9D8B030D-6E8A-4147-A177-3AD203B41FA5}">
                      <a16:colId xmlns:a16="http://schemas.microsoft.com/office/drawing/2014/main" val="3314847442"/>
                    </a:ext>
                  </a:extLst>
                </a:gridCol>
                <a:gridCol w="1035231">
                  <a:extLst>
                    <a:ext uri="{9D8B030D-6E8A-4147-A177-3AD203B41FA5}">
                      <a16:colId xmlns:a16="http://schemas.microsoft.com/office/drawing/2014/main" val="4208380257"/>
                    </a:ext>
                  </a:extLst>
                </a:gridCol>
                <a:gridCol w="2389533">
                  <a:extLst>
                    <a:ext uri="{9D8B030D-6E8A-4147-A177-3AD203B41FA5}">
                      <a16:colId xmlns:a16="http://schemas.microsoft.com/office/drawing/2014/main" val="1453329598"/>
                    </a:ext>
                  </a:extLst>
                </a:gridCol>
                <a:gridCol w="2156342">
                  <a:extLst>
                    <a:ext uri="{9D8B030D-6E8A-4147-A177-3AD203B41FA5}">
                      <a16:colId xmlns:a16="http://schemas.microsoft.com/office/drawing/2014/main" val="2120380886"/>
                    </a:ext>
                  </a:extLst>
                </a:gridCol>
                <a:gridCol w="914400">
                  <a:extLst>
                    <a:ext uri="{9D8B030D-6E8A-4147-A177-3AD203B41FA5}">
                      <a16:colId xmlns:a16="http://schemas.microsoft.com/office/drawing/2014/main" val="3348056704"/>
                    </a:ext>
                  </a:extLst>
                </a:gridCol>
                <a:gridCol w="1596934">
                  <a:extLst>
                    <a:ext uri="{9D8B030D-6E8A-4147-A177-3AD203B41FA5}">
                      <a16:colId xmlns:a16="http://schemas.microsoft.com/office/drawing/2014/main" val="3027952515"/>
                    </a:ext>
                  </a:extLst>
                </a:gridCol>
                <a:gridCol w="1051561">
                  <a:extLst>
                    <a:ext uri="{9D8B030D-6E8A-4147-A177-3AD203B41FA5}">
                      <a16:colId xmlns:a16="http://schemas.microsoft.com/office/drawing/2014/main" val="650407999"/>
                    </a:ext>
                  </a:extLst>
                </a:gridCol>
              </a:tblGrid>
              <a:tr h="508558">
                <a:tc>
                  <a:txBody>
                    <a:bodyPr/>
                    <a:lstStyle/>
                    <a:p>
                      <a:pPr algn="ct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b="0" dirty="0" smtClean="0">
                          <a:solidFill>
                            <a:schemeClr val="tx1"/>
                          </a:solidFill>
                          <a:latin typeface="Times New Roman" panose="02020603050405020304" pitchFamily="18" charset="0"/>
                          <a:cs typeface="Times New Roman" panose="02020603050405020304" pitchFamily="18" charset="0"/>
                        </a:rPr>
                        <a:t>FTE</a:t>
                      </a:r>
                      <a:endParaRPr lang="en-US" sz="2400" b="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rgbClr val="FF0066"/>
                          </a:solidFill>
                          <a:latin typeface="Times New Roman" panose="02020603050405020304" pitchFamily="18" charset="0"/>
                          <a:cs typeface="Times New Roman" panose="02020603050405020304" pitchFamily="18" charset="0"/>
                        </a:rPr>
                        <a:t>Assegnazioni</a:t>
                      </a:r>
                      <a:r>
                        <a:rPr lang="it-IT" sz="2400" b="0" baseline="0" dirty="0" smtClean="0">
                          <a:solidFill>
                            <a:srgbClr val="FF0066"/>
                          </a:solidFill>
                          <a:latin typeface="Times New Roman" panose="02020603050405020304" pitchFamily="18" charset="0"/>
                          <a:cs typeface="Times New Roman" panose="02020603050405020304" pitchFamily="18" charset="0"/>
                        </a:rPr>
                        <a:t> totali (kE)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Missioni</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Cons</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Inv</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smtClean="0">
                          <a:solidFill>
                            <a:schemeClr val="tx1"/>
                          </a:solidFill>
                          <a:latin typeface="Times New Roman" panose="02020603050405020304" pitchFamily="18" charset="0"/>
                          <a:cs typeface="Times New Roman" panose="02020603050405020304" pitchFamily="18" charset="0"/>
                        </a:rPr>
                        <a:t>Altro</a:t>
                      </a:r>
                    </a:p>
                    <a:p>
                      <a:pPr algn="ctr"/>
                      <a:r>
                        <a:rPr lang="it-IT" sz="2400" b="0" dirty="0" smtClean="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2086456"/>
                  </a:ext>
                </a:extLst>
              </a:tr>
              <a:tr h="508558">
                <a:tc>
                  <a:txBody>
                    <a:bodyPr/>
                    <a:lstStyle/>
                    <a:p>
                      <a:pPr algn="l"/>
                      <a:r>
                        <a:rPr lang="it-IT" sz="2400" dirty="0" smtClean="0">
                          <a:solidFill>
                            <a:schemeClr val="tx1"/>
                          </a:solidFill>
                          <a:latin typeface="Times New Roman" panose="02020603050405020304" pitchFamily="18" charset="0"/>
                          <a:cs typeface="Times New Roman" panose="02020603050405020304" pitchFamily="18" charset="0"/>
                        </a:rPr>
                        <a:t>MAMBO</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t>1.9</a:t>
                      </a:r>
                      <a:endParaRPr lang="en-US" sz="2400" dirty="0"/>
                    </a:p>
                  </a:txBody>
                  <a:tcPr/>
                </a:tc>
                <a:tc>
                  <a:txBody>
                    <a:bodyPr/>
                    <a:lstStyle/>
                    <a:p>
                      <a:pPr algn="ctr"/>
                      <a:r>
                        <a:rPr lang="it-IT" sz="2400" dirty="0" smtClean="0">
                          <a:solidFill>
                            <a:srgbClr val="FF0066"/>
                          </a:solidFill>
                          <a:latin typeface="Times New Roman" panose="02020603050405020304" pitchFamily="18" charset="0"/>
                          <a:cs typeface="Times New Roman" panose="02020603050405020304" pitchFamily="18" charset="0"/>
                        </a:rPr>
                        <a:t>36</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18</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0</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18</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smtClean="0">
                          <a:solidFill>
                            <a:schemeClr val="tx1"/>
                          </a:solidFill>
                          <a:latin typeface="Times New Roman" panose="02020603050405020304" pitchFamily="18" charset="0"/>
                          <a:cs typeface="Times New Roman" panose="02020603050405020304" pitchFamily="18" charset="0"/>
                        </a:rPr>
                        <a:t>0</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6004973"/>
                  </a:ext>
                </a:extLst>
              </a:tr>
            </a:tbl>
          </a:graphicData>
        </a:graphic>
      </p:graphicFrame>
    </p:spTree>
    <p:extLst>
      <p:ext uri="{BB962C8B-B14F-4D97-AF65-F5344CB8AC3E}">
        <p14:creationId xmlns:p14="http://schemas.microsoft.com/office/powerpoint/2010/main" val="9990199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981200" y="-99392"/>
            <a:ext cx="8229600" cy="1143000"/>
          </a:xfrm>
        </p:spPr>
        <p:txBody>
          <a:bodyPr/>
          <a:lstStyle/>
          <a:p>
            <a:r>
              <a:rPr lang="it-IT" dirty="0" smtClean="0"/>
              <a:t>MAMBO- </a:t>
            </a:r>
            <a:r>
              <a:rPr lang="it-IT" dirty="0" err="1" smtClean="0"/>
              <a:t>Physics</a:t>
            </a:r>
            <a:r>
              <a:rPr lang="it-IT" dirty="0" smtClean="0"/>
              <a:t> </a:t>
            </a:r>
            <a:r>
              <a:rPr lang="it-IT" dirty="0" err="1" smtClean="0"/>
              <a:t>Topics</a:t>
            </a:r>
            <a:endParaRPr lang="it-IT" dirty="0"/>
          </a:p>
        </p:txBody>
      </p:sp>
      <p:grpSp>
        <p:nvGrpSpPr>
          <p:cNvPr id="7" name="Gruppo 6"/>
          <p:cNvGrpSpPr/>
          <p:nvPr/>
        </p:nvGrpSpPr>
        <p:grpSpPr>
          <a:xfrm>
            <a:off x="1703512" y="1052736"/>
            <a:ext cx="8748712" cy="5046252"/>
            <a:chOff x="71760" y="257213"/>
            <a:chExt cx="8748712" cy="6889848"/>
          </a:xfrm>
        </p:grpSpPr>
        <p:sp>
          <p:nvSpPr>
            <p:cNvPr id="8" name="Text Box 2"/>
            <p:cNvSpPr txBox="1">
              <a:spLocks noChangeArrowheads="1"/>
            </p:cNvSpPr>
            <p:nvPr/>
          </p:nvSpPr>
          <p:spPr bwMode="auto">
            <a:xfrm>
              <a:off x="107504" y="257213"/>
              <a:ext cx="8645525" cy="117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it-IT" sz="2000" b="1" dirty="0">
                  <a:solidFill>
                    <a:srgbClr val="FF0000"/>
                  </a:solidFill>
                  <a:latin typeface="Arial" pitchFamily="34" charset="0"/>
                </a:rPr>
                <a:t>(</a:t>
              </a:r>
              <a:r>
                <a:rPr lang="it-IT" sz="2000" b="1" dirty="0" err="1">
                  <a:solidFill>
                    <a:srgbClr val="FF0000"/>
                  </a:solidFill>
                  <a:latin typeface="Arial" pitchFamily="34" charset="0"/>
                </a:rPr>
                <a:t>mainly</a:t>
              </a:r>
              <a:r>
                <a:rPr lang="it-IT" sz="2000" b="1" dirty="0">
                  <a:solidFill>
                    <a:srgbClr val="FF0000"/>
                  </a:solidFill>
                  <a:latin typeface="Arial" pitchFamily="34" charset="0"/>
                </a:rPr>
                <a:t> </a:t>
              </a:r>
              <a:r>
                <a:rPr lang="it-IT" sz="2000" b="1" dirty="0" err="1">
                  <a:solidFill>
                    <a:srgbClr val="FF0000"/>
                  </a:solidFill>
                  <a:latin typeface="Arial" pitchFamily="34" charset="0"/>
                </a:rPr>
                <a:t>involving</a:t>
              </a:r>
              <a:r>
                <a:rPr lang="it-IT" sz="2000" b="1" dirty="0">
                  <a:solidFill>
                    <a:srgbClr val="FF0000"/>
                  </a:solidFill>
                  <a:latin typeface="Arial" pitchFamily="34" charset="0"/>
                </a:rPr>
                <a:t> </a:t>
              </a:r>
              <a:r>
                <a:rPr lang="it-IT" sz="2000" b="1" dirty="0" err="1">
                  <a:solidFill>
                    <a:srgbClr val="FF0000"/>
                  </a:solidFill>
                  <a:latin typeface="Arial" pitchFamily="34" charset="0"/>
                </a:rPr>
                <a:t>low</a:t>
              </a:r>
              <a:r>
                <a:rPr lang="it-IT" sz="2000" b="1" dirty="0">
                  <a:solidFill>
                    <a:srgbClr val="FF0000"/>
                  </a:solidFill>
                  <a:latin typeface="Arial" pitchFamily="34" charset="0"/>
                </a:rPr>
                <a:t> cross </a:t>
              </a:r>
              <a:r>
                <a:rPr lang="it-IT" sz="2000" b="1" dirty="0" err="1">
                  <a:solidFill>
                    <a:srgbClr val="FF0000"/>
                  </a:solidFill>
                  <a:latin typeface="Arial" pitchFamily="34" charset="0"/>
                </a:rPr>
                <a:t>sections</a:t>
              </a:r>
              <a:r>
                <a:rPr lang="it-IT" sz="2000" b="1" dirty="0">
                  <a:solidFill>
                    <a:srgbClr val="FF0000"/>
                  </a:solidFill>
                  <a:latin typeface="Arial" pitchFamily="34" charset="0"/>
                </a:rPr>
                <a:t> and/or </a:t>
              </a:r>
              <a:r>
                <a:rPr lang="it-IT" sz="2000" b="1" dirty="0" err="1">
                  <a:solidFill>
                    <a:srgbClr val="FF0000"/>
                  </a:solidFill>
                  <a:latin typeface="Arial" pitchFamily="34" charset="0"/>
                </a:rPr>
                <a:t>precision</a:t>
              </a:r>
              <a:r>
                <a:rPr lang="it-IT" sz="2000" b="1" dirty="0">
                  <a:solidFill>
                    <a:srgbClr val="FF0000"/>
                  </a:solidFill>
                  <a:latin typeface="Arial" pitchFamily="34" charset="0"/>
                </a:rPr>
                <a:t> </a:t>
              </a:r>
              <a:r>
                <a:rPr lang="it-IT" sz="2000" b="1" dirty="0" err="1">
                  <a:solidFill>
                    <a:srgbClr val="FF0000"/>
                  </a:solidFill>
                  <a:latin typeface="Arial" pitchFamily="34" charset="0"/>
                </a:rPr>
                <a:t>measurements</a:t>
              </a:r>
              <a:r>
                <a:rPr lang="it-IT" sz="2000" b="1" dirty="0">
                  <a:solidFill>
                    <a:srgbClr val="FF0000"/>
                  </a:solidFill>
                  <a:latin typeface="Arial" pitchFamily="34" charset="0"/>
                </a:rPr>
                <a:t>)</a:t>
              </a:r>
            </a:p>
            <a:p>
              <a:pPr algn="ctr" eaLnBrk="1" hangingPunct="1">
                <a:spcBef>
                  <a:spcPct val="50000"/>
                </a:spcBef>
              </a:pPr>
              <a:endParaRPr lang="it-IT" sz="2000" b="1" dirty="0">
                <a:solidFill>
                  <a:srgbClr val="FF0000"/>
                </a:solidFill>
                <a:latin typeface="Arial" pitchFamily="34" charset="0"/>
              </a:endParaRPr>
            </a:p>
          </p:txBody>
        </p:sp>
        <p:sp>
          <p:nvSpPr>
            <p:cNvPr id="9" name="Text Box 3"/>
            <p:cNvSpPr txBox="1">
              <a:spLocks noChangeArrowheads="1"/>
            </p:cNvSpPr>
            <p:nvPr/>
          </p:nvSpPr>
          <p:spPr bwMode="auto">
            <a:xfrm>
              <a:off x="71760" y="1196752"/>
              <a:ext cx="8748712" cy="595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buClr>
                  <a:schemeClr val="tx1"/>
                </a:buClr>
                <a:buFontTx/>
                <a:buChar char="•"/>
              </a:pPr>
              <a:r>
                <a:rPr lang="en-GB" sz="2400" b="1" dirty="0">
                  <a:solidFill>
                    <a:srgbClr val="0000FF"/>
                  </a:solidFill>
                </a:rPr>
                <a:t>Threshold meson production: </a:t>
              </a:r>
              <a:r>
                <a:rPr lang="en-GB" sz="2400" dirty="0">
                  <a:solidFill>
                    <a:srgbClr val="0000FF"/>
                  </a:solidFill>
                </a:rPr>
                <a:t>(test of LET/ </a:t>
              </a:r>
              <a:r>
                <a:rPr lang="en-GB" sz="2400" dirty="0" err="1">
                  <a:solidFill>
                    <a:srgbClr val="0000FF"/>
                  </a:solidFill>
                </a:rPr>
                <a:t>ChPT</a:t>
              </a:r>
              <a:r>
                <a:rPr lang="en-GB" sz="2400" dirty="0">
                  <a:solidFill>
                    <a:srgbClr val="0000FF"/>
                  </a:solidFill>
                </a:rPr>
                <a:t>): </a:t>
              </a:r>
            </a:p>
            <a:p>
              <a:pPr>
                <a:lnSpc>
                  <a:spcPct val="90000"/>
                </a:lnSpc>
                <a:buClr>
                  <a:schemeClr val="tx1"/>
                </a:buClr>
              </a:pPr>
              <a:r>
                <a:rPr lang="it-IT" sz="2400" dirty="0">
                  <a:latin typeface="Arial" pitchFamily="34" charset="0"/>
                </a:rPr>
                <a:t>                </a:t>
              </a:r>
              <a:r>
                <a:rPr lang="it-IT" sz="2400" dirty="0" err="1"/>
                <a:t>Strangeness</a:t>
              </a:r>
              <a:r>
                <a:rPr lang="it-IT" sz="2400" dirty="0"/>
                <a:t> (</a:t>
              </a:r>
              <a:r>
                <a:rPr lang="it-IT" sz="2400" dirty="0">
                  <a:latin typeface="Symbol" pitchFamily="18" charset="2"/>
                </a:rPr>
                <a:t>g </a:t>
              </a:r>
              <a:r>
                <a:rPr lang="it-IT" sz="2400" dirty="0"/>
                <a:t>N</a:t>
              </a:r>
              <a:r>
                <a:rPr lang="it-IT" sz="2400" dirty="0">
                  <a:latin typeface="cmsy10"/>
                </a:rPr>
                <a:t> </a:t>
              </a:r>
              <a:r>
                <a:rPr lang="it-IT" sz="2400" dirty="0">
                  <a:latin typeface="Times New Roman" pitchFamily="18" charset="0"/>
                </a:rPr>
                <a:t>→</a:t>
              </a:r>
              <a:r>
                <a:rPr lang="it-IT" sz="2400" dirty="0">
                  <a:latin typeface="Symbol" pitchFamily="18" charset="2"/>
                </a:rPr>
                <a:t>L</a:t>
              </a:r>
              <a:r>
                <a:rPr lang="it-IT" sz="2400" dirty="0"/>
                <a:t>K) </a:t>
              </a:r>
              <a:endParaRPr lang="it-IT" sz="2400" dirty="0">
                <a:latin typeface="Arial" pitchFamily="34" charset="0"/>
              </a:endParaRPr>
            </a:p>
            <a:p>
              <a:pPr>
                <a:lnSpc>
                  <a:spcPct val="90000"/>
                </a:lnSpc>
                <a:buClr>
                  <a:schemeClr val="tx1"/>
                </a:buClr>
              </a:pPr>
              <a:r>
                <a:rPr lang="en-GB" sz="2400" dirty="0">
                  <a:latin typeface="Symbol" pitchFamily="18" charset="2"/>
                </a:rPr>
                <a:t>                  p</a:t>
              </a:r>
              <a:r>
                <a:rPr lang="en-GB" sz="2400" baseline="33000" dirty="0"/>
                <a:t>0</a:t>
              </a:r>
              <a:r>
                <a:rPr lang="it-IT" sz="2400" dirty="0"/>
                <a:t> </a:t>
              </a:r>
              <a:r>
                <a:rPr lang="it-IT" sz="2400" dirty="0" err="1"/>
                <a:t>meson</a:t>
              </a:r>
              <a:r>
                <a:rPr lang="it-IT" sz="2400" dirty="0"/>
                <a:t> </a:t>
              </a:r>
              <a:r>
                <a:rPr lang="it-IT" sz="2400" dirty="0" err="1"/>
                <a:t>photoproduction</a:t>
              </a:r>
              <a:r>
                <a:rPr lang="it-IT" sz="2400" dirty="0"/>
                <a:t>  </a:t>
              </a:r>
              <a:r>
                <a:rPr lang="it-IT" sz="2400" dirty="0" err="1"/>
                <a:t>at</a:t>
              </a:r>
              <a:r>
                <a:rPr lang="it-IT" sz="2400" dirty="0"/>
                <a:t> </a:t>
              </a:r>
              <a:r>
                <a:rPr lang="it-IT" sz="2400" dirty="0" err="1"/>
                <a:t>threshold</a:t>
              </a:r>
              <a:endParaRPr lang="it-IT" sz="2400" dirty="0"/>
            </a:p>
            <a:p>
              <a:pPr>
                <a:lnSpc>
                  <a:spcPct val="90000"/>
                </a:lnSpc>
                <a:buClr>
                  <a:schemeClr val="tx1"/>
                </a:buClr>
                <a:buFontTx/>
                <a:buChar char="•"/>
              </a:pPr>
              <a:r>
                <a:rPr lang="it-IT" sz="2400" dirty="0"/>
                <a:t> </a:t>
              </a:r>
              <a:r>
                <a:rPr lang="it-IT" sz="2400" b="1" dirty="0" err="1">
                  <a:solidFill>
                    <a:srgbClr val="0000FF"/>
                  </a:solidFill>
                </a:rPr>
                <a:t>Ambiguity</a:t>
              </a:r>
              <a:r>
                <a:rPr lang="it-IT" sz="2400" b="1" dirty="0">
                  <a:solidFill>
                    <a:srgbClr val="0000FF"/>
                  </a:solidFill>
                </a:rPr>
                <a:t> free </a:t>
              </a:r>
              <a:r>
                <a:rPr lang="it-IT" sz="2400" b="1" dirty="0" err="1">
                  <a:solidFill>
                    <a:srgbClr val="0000FF"/>
                  </a:solidFill>
                </a:rPr>
                <a:t>amplitude</a:t>
              </a:r>
              <a:r>
                <a:rPr lang="it-IT" sz="2400" b="1" dirty="0">
                  <a:solidFill>
                    <a:srgbClr val="0000FF"/>
                  </a:solidFill>
                </a:rPr>
                <a:t> </a:t>
              </a:r>
              <a:r>
                <a:rPr lang="it-IT" sz="2400" b="1" dirty="0" err="1">
                  <a:solidFill>
                    <a:srgbClr val="0000FF"/>
                  </a:solidFill>
                </a:rPr>
                <a:t>analysis</a:t>
              </a:r>
              <a:r>
                <a:rPr lang="it-IT" sz="2400" b="1" dirty="0">
                  <a:solidFill>
                    <a:srgbClr val="0000FF"/>
                  </a:solidFill>
                </a:rPr>
                <a:t> of </a:t>
              </a:r>
              <a:r>
                <a:rPr lang="it-IT" sz="2400" b="1" dirty="0" err="1">
                  <a:solidFill>
                    <a:srgbClr val="0000FF"/>
                  </a:solidFill>
                </a:rPr>
                <a:t>meson</a:t>
              </a:r>
              <a:r>
                <a:rPr lang="it-IT" sz="2400" b="1" dirty="0">
                  <a:solidFill>
                    <a:srgbClr val="0000FF"/>
                  </a:solidFill>
                </a:rPr>
                <a:t> </a:t>
              </a:r>
              <a:r>
                <a:rPr lang="it-IT" sz="2400" b="1" dirty="0" err="1">
                  <a:solidFill>
                    <a:srgbClr val="0000FF"/>
                  </a:solidFill>
                </a:rPr>
                <a:t>photoproduction</a:t>
              </a:r>
              <a:endParaRPr lang="it-IT" sz="2400" b="1" dirty="0">
                <a:solidFill>
                  <a:srgbClr val="0000FF"/>
                </a:solidFill>
              </a:endParaRPr>
            </a:p>
            <a:p>
              <a:pPr>
                <a:lnSpc>
                  <a:spcPct val="90000"/>
                </a:lnSpc>
                <a:buClr>
                  <a:schemeClr val="tx1"/>
                </a:buClr>
              </a:pPr>
              <a:r>
                <a:rPr lang="en-GB" sz="2400" dirty="0">
                  <a:latin typeface="Arial" pitchFamily="34" charset="0"/>
                </a:rPr>
                <a:t>               </a:t>
              </a:r>
              <a:r>
                <a:rPr lang="en-GB" sz="2400" dirty="0"/>
                <a:t>Requires Double polarization measurements: </a:t>
              </a:r>
            </a:p>
            <a:p>
              <a:pPr>
                <a:lnSpc>
                  <a:spcPct val="90000"/>
                </a:lnSpc>
                <a:buClr>
                  <a:schemeClr val="tx1"/>
                </a:buClr>
              </a:pPr>
              <a:r>
                <a:rPr lang="en-GB" sz="2400" dirty="0">
                  <a:latin typeface="Arial" pitchFamily="34" charset="0"/>
                </a:rPr>
                <a:t>               </a:t>
              </a:r>
              <a:r>
                <a:rPr lang="en-GB" sz="2400" dirty="0">
                  <a:latin typeface="Symbol" pitchFamily="18" charset="2"/>
                </a:rPr>
                <a:t>g</a:t>
              </a:r>
              <a:r>
                <a:rPr lang="it-IT" sz="2400" dirty="0" err="1"/>
                <a:t>N</a:t>
              </a:r>
              <a:r>
                <a:rPr lang="it-IT" sz="2400" dirty="0" err="1">
                  <a:latin typeface="Times New Roman" pitchFamily="18" charset="0"/>
                </a:rPr>
                <a:t>→</a:t>
              </a:r>
              <a:r>
                <a:rPr lang="it-IT" sz="2400" dirty="0" err="1"/>
                <a:t>N</a:t>
              </a:r>
              <a:r>
                <a:rPr lang="it-IT" sz="2400" dirty="0" err="1">
                  <a:latin typeface="Symbol" pitchFamily="18" charset="2"/>
                </a:rPr>
                <a:t>p</a:t>
              </a:r>
              <a:r>
                <a:rPr lang="it-IT" sz="2400" dirty="0"/>
                <a:t>(</a:t>
              </a:r>
              <a:r>
                <a:rPr lang="it-IT" sz="2400" dirty="0">
                  <a:latin typeface="Symbol" pitchFamily="18" charset="2"/>
                </a:rPr>
                <a:t>p</a:t>
              </a:r>
              <a:r>
                <a:rPr lang="it-IT" sz="2400" dirty="0"/>
                <a:t>); </a:t>
              </a:r>
              <a:r>
                <a:rPr lang="it-IT" sz="2400" dirty="0" err="1"/>
                <a:t>N</a:t>
              </a:r>
              <a:r>
                <a:rPr lang="it-IT" sz="2400" dirty="0" err="1">
                  <a:latin typeface="Symbol" pitchFamily="18" charset="2"/>
                </a:rPr>
                <a:t>h</a:t>
              </a:r>
              <a:r>
                <a:rPr lang="it-IT" sz="2400" dirty="0"/>
                <a:t> (</a:t>
              </a:r>
              <a:r>
                <a:rPr lang="it-IT" sz="2400" dirty="0">
                  <a:latin typeface="Symbol" pitchFamily="18" charset="2"/>
                </a:rPr>
                <a:t>r</a:t>
              </a:r>
              <a:r>
                <a:rPr lang="it-IT" sz="2400" dirty="0"/>
                <a:t>,…) </a:t>
              </a:r>
              <a:r>
                <a:rPr lang="it-IT" sz="2400" dirty="0" err="1"/>
                <a:t>channels</a:t>
              </a:r>
              <a:endParaRPr lang="en-GB" sz="2400" dirty="0"/>
            </a:p>
            <a:p>
              <a:pPr>
                <a:lnSpc>
                  <a:spcPct val="90000"/>
                </a:lnSpc>
                <a:buClr>
                  <a:schemeClr val="tx1"/>
                </a:buClr>
                <a:buFontTx/>
                <a:buChar char="•"/>
              </a:pPr>
              <a:r>
                <a:rPr lang="en-GB" sz="2400" b="1" dirty="0">
                  <a:latin typeface="Arial" pitchFamily="34" charset="0"/>
                </a:rPr>
                <a:t> </a:t>
              </a:r>
              <a:r>
                <a:rPr lang="en-GB" sz="2400" b="1" dirty="0">
                  <a:solidFill>
                    <a:srgbClr val="0000FF"/>
                  </a:solidFill>
                </a:rPr>
                <a:t>Tests of fundamental symmetries (C,CP,CPT…)</a:t>
              </a:r>
            </a:p>
            <a:p>
              <a:pPr>
                <a:lnSpc>
                  <a:spcPct val="90000"/>
                </a:lnSpc>
                <a:buClr>
                  <a:schemeClr val="tx1"/>
                </a:buClr>
              </a:pPr>
              <a:r>
                <a:rPr lang="en-GB" sz="2400" b="1" dirty="0">
                  <a:latin typeface="Arial" pitchFamily="34" charset="0"/>
                </a:rPr>
                <a:t>              </a:t>
              </a:r>
              <a:r>
                <a:rPr lang="en-GB" sz="2400" b="1" dirty="0"/>
                <a:t> (</a:t>
              </a:r>
              <a:r>
                <a:rPr lang="en-GB" sz="2400" dirty="0"/>
                <a:t>Rare) </a:t>
              </a:r>
              <a:r>
                <a:rPr lang="en-GB" sz="2400" b="1" dirty="0">
                  <a:latin typeface="Symbol" pitchFamily="18" charset="2"/>
                </a:rPr>
                <a:t>, h</a:t>
              </a:r>
              <a:r>
                <a:rPr lang="en-GB" sz="2400" b="1" baseline="30000" dirty="0">
                  <a:latin typeface="Arial" pitchFamily="34" charset="0"/>
                </a:rPr>
                <a:t>/</a:t>
              </a:r>
              <a:r>
                <a:rPr lang="en-GB" sz="2400" dirty="0"/>
                <a:t> decays</a:t>
              </a:r>
            </a:p>
            <a:p>
              <a:pPr>
                <a:lnSpc>
                  <a:spcPct val="90000"/>
                </a:lnSpc>
                <a:buClr>
                  <a:schemeClr val="tx1"/>
                </a:buClr>
                <a:buFontTx/>
                <a:buChar char="•"/>
              </a:pPr>
              <a:r>
                <a:rPr lang="en-GB" sz="2400" dirty="0"/>
                <a:t> </a:t>
              </a:r>
              <a:r>
                <a:rPr lang="en-GB" sz="2400" b="1" dirty="0">
                  <a:solidFill>
                    <a:srgbClr val="0000FF"/>
                  </a:solidFill>
                </a:rPr>
                <a:t>In medium properties of hadrons &amp; nuclear physics:</a:t>
              </a:r>
            </a:p>
            <a:p>
              <a:pPr>
                <a:lnSpc>
                  <a:spcPct val="90000"/>
                </a:lnSpc>
                <a:buClr>
                  <a:schemeClr val="tx1"/>
                </a:buClr>
              </a:pPr>
              <a:r>
                <a:rPr lang="en-GB" sz="2400" dirty="0"/>
                <a:t>                  Meson photo production on nuclei</a:t>
              </a:r>
              <a:endParaRPr lang="en-GB" sz="2400" b="1" dirty="0">
                <a:solidFill>
                  <a:srgbClr val="0000FF"/>
                </a:solidFill>
              </a:endParaRPr>
            </a:p>
            <a:p>
              <a:pPr>
                <a:lnSpc>
                  <a:spcPct val="90000"/>
                </a:lnSpc>
                <a:buClr>
                  <a:schemeClr val="tx1"/>
                </a:buClr>
                <a:buFontTx/>
                <a:buChar char="•"/>
              </a:pPr>
              <a:r>
                <a:rPr lang="en-GB" sz="2400" b="1" dirty="0">
                  <a:solidFill>
                    <a:srgbClr val="0000FF"/>
                  </a:solidFill>
                </a:rPr>
                <a:t> Search for “missing” baryon resonances </a:t>
              </a:r>
            </a:p>
            <a:p>
              <a:pPr>
                <a:lnSpc>
                  <a:spcPct val="90000"/>
                </a:lnSpc>
                <a:buClr>
                  <a:schemeClr val="tx1"/>
                </a:buClr>
              </a:pPr>
              <a:r>
                <a:rPr lang="en-GB" sz="2400" b="1" dirty="0">
                  <a:latin typeface="Arial" pitchFamily="34" charset="0"/>
                </a:rPr>
                <a:t>              </a:t>
              </a:r>
              <a:r>
                <a:rPr lang="en-GB" sz="2400" dirty="0"/>
                <a:t>Vector meson (</a:t>
              </a:r>
              <a:r>
                <a:rPr lang="en-GB" sz="2400" dirty="0">
                  <a:sym typeface="Symbol"/>
                </a:rPr>
                <a:t>, ) </a:t>
              </a:r>
              <a:r>
                <a:rPr lang="en-GB" sz="2400" dirty="0"/>
                <a:t>photo production</a:t>
              </a:r>
            </a:p>
            <a:p>
              <a:pPr>
                <a:lnSpc>
                  <a:spcPct val="90000"/>
                </a:lnSpc>
                <a:buClr>
                  <a:schemeClr val="tx1"/>
                </a:buClr>
              </a:pPr>
              <a:endParaRPr lang="it-IT" sz="2000" dirty="0"/>
            </a:p>
          </p:txBody>
        </p:sp>
      </p:grpSp>
      <p:sp>
        <p:nvSpPr>
          <p:cNvPr id="2" name="CasellaDiTesto 1"/>
          <p:cNvSpPr txBox="1"/>
          <p:nvPr/>
        </p:nvSpPr>
        <p:spPr>
          <a:xfrm>
            <a:off x="1631504" y="6033482"/>
            <a:ext cx="8712200" cy="707886"/>
          </a:xfrm>
          <a:prstGeom prst="rect">
            <a:avLst/>
          </a:prstGeom>
          <a:noFill/>
        </p:spPr>
        <p:txBody>
          <a:bodyPr wrap="square" rtlCol="0">
            <a:spAutoFit/>
          </a:bodyPr>
          <a:lstStyle/>
          <a:p>
            <a:r>
              <a:rPr lang="it-IT" sz="2000" b="1" dirty="0"/>
              <a:t>Use of state-the-art </a:t>
            </a:r>
            <a:r>
              <a:rPr lang="it-IT" sz="2000" b="1" dirty="0" err="1"/>
              <a:t>technology</a:t>
            </a:r>
            <a:r>
              <a:rPr lang="it-IT" sz="2000" b="1" dirty="0"/>
              <a:t>  (</a:t>
            </a:r>
            <a:r>
              <a:rPr lang="it-IT" sz="2000" b="1" dirty="0" err="1"/>
              <a:t>circularly</a:t>
            </a:r>
            <a:r>
              <a:rPr lang="it-IT" sz="2000" b="1" dirty="0"/>
              <a:t> and </a:t>
            </a:r>
            <a:r>
              <a:rPr lang="it-IT" sz="2000" b="1" dirty="0" err="1"/>
              <a:t>linearly</a:t>
            </a:r>
            <a:r>
              <a:rPr lang="it-IT" sz="2000" b="1" dirty="0"/>
              <a:t> </a:t>
            </a:r>
            <a:r>
              <a:rPr lang="it-IT" sz="2000" b="1" dirty="0" err="1"/>
              <a:t>polarised</a:t>
            </a:r>
            <a:r>
              <a:rPr lang="it-IT" sz="2000" b="1" dirty="0"/>
              <a:t> </a:t>
            </a:r>
            <a:r>
              <a:rPr lang="it-IT" sz="2000" b="1" dirty="0" err="1"/>
              <a:t>photon</a:t>
            </a:r>
            <a:r>
              <a:rPr lang="it-IT" sz="2000" b="1" dirty="0"/>
              <a:t> </a:t>
            </a:r>
            <a:r>
              <a:rPr lang="it-IT" sz="2000" b="1" dirty="0" err="1"/>
              <a:t>beams</a:t>
            </a:r>
            <a:r>
              <a:rPr lang="it-IT" sz="2000" b="1" dirty="0"/>
              <a:t>; </a:t>
            </a:r>
            <a:r>
              <a:rPr lang="it-IT" sz="2000" b="1" dirty="0" err="1"/>
              <a:t>longitudinally</a:t>
            </a:r>
            <a:r>
              <a:rPr lang="it-IT" sz="2000" b="1" dirty="0"/>
              <a:t> and </a:t>
            </a:r>
            <a:r>
              <a:rPr lang="it-IT" sz="2000" b="1" dirty="0" err="1"/>
              <a:t>transverse</a:t>
            </a:r>
            <a:r>
              <a:rPr lang="it-IT" sz="2000" b="1" dirty="0"/>
              <a:t> </a:t>
            </a:r>
            <a:r>
              <a:rPr lang="it-IT" sz="2000" b="1" dirty="0" err="1"/>
              <a:t>polrised</a:t>
            </a:r>
            <a:r>
              <a:rPr lang="it-IT" sz="2000" b="1" dirty="0"/>
              <a:t> </a:t>
            </a:r>
            <a:r>
              <a:rPr lang="it-IT" sz="2000" b="1" dirty="0" err="1"/>
              <a:t>proton</a:t>
            </a:r>
            <a:r>
              <a:rPr lang="it-IT" sz="2000" b="1" dirty="0"/>
              <a:t>/</a:t>
            </a:r>
            <a:r>
              <a:rPr lang="it-IT" sz="2000" b="1" dirty="0" err="1"/>
              <a:t>deuteron</a:t>
            </a:r>
            <a:r>
              <a:rPr lang="it-IT" sz="2000" b="1" dirty="0"/>
              <a:t>/3He targets)  </a:t>
            </a:r>
            <a:r>
              <a:rPr lang="it-IT" sz="2000" b="1" dirty="0" err="1"/>
              <a:t>is</a:t>
            </a:r>
            <a:r>
              <a:rPr lang="it-IT" sz="2000" b="1" dirty="0"/>
              <a:t>  </a:t>
            </a:r>
            <a:r>
              <a:rPr lang="it-IT" sz="2000" b="1" dirty="0" err="1"/>
              <a:t>required</a:t>
            </a:r>
            <a:endParaRPr lang="it-IT" sz="2000" b="1" dirty="0"/>
          </a:p>
        </p:txBody>
      </p:sp>
    </p:spTree>
    <p:extLst>
      <p:ext uri="{BB962C8B-B14F-4D97-AF65-F5344CB8AC3E}">
        <p14:creationId xmlns:p14="http://schemas.microsoft.com/office/powerpoint/2010/main" val="3173125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t="13264" r="12259"/>
          <a:stretch/>
        </p:blipFill>
        <p:spPr>
          <a:xfrm rot="5400000">
            <a:off x="1222440" y="-1336740"/>
            <a:ext cx="6699119" cy="9372599"/>
          </a:xfrm>
          <a:prstGeom prst="rect">
            <a:avLst/>
          </a:prstGeom>
        </p:spPr>
      </p:pic>
      <p:sp>
        <p:nvSpPr>
          <p:cNvPr id="4" name="Text Box 5"/>
          <p:cNvSpPr txBox="1">
            <a:spLocks noChangeArrowheads="1"/>
          </p:cNvSpPr>
          <p:nvPr/>
        </p:nvSpPr>
        <p:spPr bwMode="auto">
          <a:xfrm>
            <a:off x="9029699" y="1373857"/>
            <a:ext cx="5400601" cy="738664"/>
          </a:xfrm>
          <a:prstGeom prst="rect">
            <a:avLst/>
          </a:prstGeom>
          <a:noFill/>
          <a:ln w="9525">
            <a:noFill/>
            <a:miter lim="800000"/>
            <a:headEnd/>
            <a:tailEnd/>
          </a:ln>
        </p:spPr>
        <p:txBody>
          <a:bodyPr wrap="square" lIns="0" tIns="0" rIns="0" bIns="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buClr>
                <a:srgbClr val="000000"/>
              </a:buClr>
              <a:buSzPct val="45000"/>
              <a:tabLst>
                <a:tab pos="723900" algn="l"/>
                <a:tab pos="1447800" algn="l"/>
                <a:tab pos="2171700" algn="l"/>
              </a:tabLst>
            </a:pPr>
            <a:r>
              <a:rPr lang="en-GB" sz="2400" dirty="0" smtClean="0">
                <a:solidFill>
                  <a:srgbClr val="008000"/>
                </a:solidFill>
                <a:latin typeface="Nimbus Roman No9 L" pitchFamily="16" charset="0"/>
              </a:rPr>
              <a:t>MWPC:2 cylindrical</a:t>
            </a:r>
          </a:p>
          <a:p>
            <a:pPr hangingPunct="0">
              <a:buClr>
                <a:srgbClr val="000000"/>
              </a:buClr>
              <a:buSzPct val="45000"/>
              <a:tabLst>
                <a:tab pos="723900" algn="l"/>
                <a:tab pos="1447800" algn="l"/>
                <a:tab pos="2171700" algn="l"/>
              </a:tabLst>
            </a:pPr>
            <a:r>
              <a:rPr lang="en-GB" sz="2400" dirty="0" smtClean="0">
                <a:solidFill>
                  <a:srgbClr val="008000"/>
                </a:solidFill>
                <a:latin typeface="Nimbus Roman No9 L" pitchFamily="16" charset="0"/>
              </a:rPr>
              <a:t> </a:t>
            </a:r>
            <a:r>
              <a:rPr lang="en-GB" sz="2400" dirty="0">
                <a:solidFill>
                  <a:srgbClr val="008000"/>
                </a:solidFill>
                <a:latin typeface="Nimbus Roman No9 L" pitchFamily="16" charset="0"/>
              </a:rPr>
              <a:t>detectors</a:t>
            </a:r>
            <a:r>
              <a:rPr lang="it-IT" sz="2400" dirty="0">
                <a:solidFill>
                  <a:srgbClr val="008000"/>
                </a:solidFill>
                <a:latin typeface="Nimbus Roman No9 L" pitchFamily="16" charset="0"/>
              </a:rPr>
              <a:t> (PAVIA)</a:t>
            </a:r>
            <a:endParaRPr lang="en-GB" sz="2400" dirty="0">
              <a:solidFill>
                <a:srgbClr val="008000"/>
              </a:solidFill>
              <a:latin typeface="Nimbus Roman No9 L" pitchFamily="16" charset="0"/>
            </a:endParaRPr>
          </a:p>
        </p:txBody>
      </p:sp>
    </p:spTree>
    <p:extLst>
      <p:ext uri="{BB962C8B-B14F-4D97-AF65-F5344CB8AC3E}">
        <p14:creationId xmlns:p14="http://schemas.microsoft.com/office/powerpoint/2010/main" val="11168054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981200" y="44624"/>
            <a:ext cx="8229600" cy="1143000"/>
          </a:xfrm>
        </p:spPr>
        <p:txBody>
          <a:bodyPr/>
          <a:lstStyle/>
          <a:p>
            <a:r>
              <a:rPr lang="it-IT" dirty="0" smtClean="0"/>
              <a:t>MAMBO – Bonn - Apparato</a:t>
            </a:r>
            <a:endParaRPr lang="it-IT" dirty="0"/>
          </a:p>
        </p:txBody>
      </p:sp>
      <p:grpSp>
        <p:nvGrpSpPr>
          <p:cNvPr id="7" name="Gruppo 6"/>
          <p:cNvGrpSpPr/>
          <p:nvPr/>
        </p:nvGrpSpPr>
        <p:grpSpPr>
          <a:xfrm>
            <a:off x="1524000" y="1192684"/>
            <a:ext cx="9073008" cy="5188644"/>
            <a:chOff x="-36512" y="1702581"/>
            <a:chExt cx="9073008" cy="5188644"/>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583"/>
            <a:stretch/>
          </p:blipFill>
          <p:spPr bwMode="auto">
            <a:xfrm>
              <a:off x="-36512" y="2636912"/>
              <a:ext cx="9036496" cy="425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sellaDiTesto 8"/>
            <p:cNvSpPr txBox="1"/>
            <p:nvPr/>
          </p:nvSpPr>
          <p:spPr>
            <a:xfrm>
              <a:off x="107504" y="3492297"/>
              <a:ext cx="576064" cy="523220"/>
            </a:xfrm>
            <a:prstGeom prst="rect">
              <a:avLst/>
            </a:prstGeom>
            <a:noFill/>
          </p:spPr>
          <p:txBody>
            <a:bodyPr wrap="square" rtlCol="0">
              <a:spAutoFit/>
            </a:bodyPr>
            <a:lstStyle/>
            <a:p>
              <a:r>
                <a:rPr lang="it-IT" sz="2800" b="1" dirty="0"/>
                <a:t>e</a:t>
              </a:r>
              <a:r>
                <a:rPr lang="it-IT" sz="2800" b="1" baseline="30000" dirty="0"/>
                <a:t>- </a:t>
              </a:r>
              <a:endParaRPr lang="it-IT" sz="2800" dirty="0"/>
            </a:p>
          </p:txBody>
        </p:sp>
        <p:sp>
          <p:nvSpPr>
            <p:cNvPr id="10" name="Freccia a destra 9"/>
            <p:cNvSpPr/>
            <p:nvPr/>
          </p:nvSpPr>
          <p:spPr>
            <a:xfrm>
              <a:off x="107504" y="4077072"/>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1" name="CasellaDiTesto 10"/>
            <p:cNvSpPr txBox="1"/>
            <p:nvPr/>
          </p:nvSpPr>
          <p:spPr>
            <a:xfrm>
              <a:off x="971600" y="2865710"/>
              <a:ext cx="1152128" cy="1015663"/>
            </a:xfrm>
            <a:prstGeom prst="rect">
              <a:avLst/>
            </a:prstGeom>
            <a:noFill/>
          </p:spPr>
          <p:txBody>
            <a:bodyPr wrap="square" rtlCol="0">
              <a:spAutoFit/>
            </a:bodyPr>
            <a:lstStyle/>
            <a:p>
              <a:r>
                <a:rPr lang="it-IT" sz="2000" b="1" dirty="0" err="1">
                  <a:solidFill>
                    <a:srgbClr val="0000FF"/>
                  </a:solidFill>
                </a:rPr>
                <a:t>Photon</a:t>
              </a:r>
              <a:r>
                <a:rPr lang="it-IT" sz="2000" b="1" dirty="0">
                  <a:solidFill>
                    <a:srgbClr val="0000FF"/>
                  </a:solidFill>
                </a:rPr>
                <a:t> </a:t>
              </a:r>
              <a:r>
                <a:rPr lang="it-IT" sz="2000" b="1" dirty="0" err="1">
                  <a:solidFill>
                    <a:srgbClr val="0000FF"/>
                  </a:solidFill>
                </a:rPr>
                <a:t>Tagging</a:t>
              </a:r>
              <a:r>
                <a:rPr lang="it-IT" sz="2000" b="1" dirty="0">
                  <a:solidFill>
                    <a:srgbClr val="0000FF"/>
                  </a:solidFill>
                </a:rPr>
                <a:t> </a:t>
              </a:r>
            </a:p>
            <a:p>
              <a:r>
                <a:rPr lang="it-IT" sz="2000" b="1" dirty="0" err="1">
                  <a:solidFill>
                    <a:srgbClr val="0000FF"/>
                  </a:solidFill>
                </a:rPr>
                <a:t>magnet</a:t>
              </a:r>
              <a:endParaRPr lang="it-IT" sz="2000" b="1" dirty="0">
                <a:solidFill>
                  <a:srgbClr val="0000FF"/>
                </a:solidFill>
              </a:endParaRPr>
            </a:p>
          </p:txBody>
        </p:sp>
        <p:sp>
          <p:nvSpPr>
            <p:cNvPr id="12" name="Freccia a destra 11"/>
            <p:cNvSpPr/>
            <p:nvPr/>
          </p:nvSpPr>
          <p:spPr>
            <a:xfrm>
              <a:off x="2339752" y="4077072"/>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3" name="CasellaDiTesto 12"/>
            <p:cNvSpPr txBox="1"/>
            <p:nvPr/>
          </p:nvSpPr>
          <p:spPr>
            <a:xfrm>
              <a:off x="1943200" y="3794881"/>
              <a:ext cx="576064" cy="523220"/>
            </a:xfrm>
            <a:prstGeom prst="rect">
              <a:avLst/>
            </a:prstGeom>
            <a:noFill/>
          </p:spPr>
          <p:txBody>
            <a:bodyPr wrap="square" rtlCol="0">
              <a:spAutoFit/>
            </a:bodyPr>
            <a:lstStyle/>
            <a:p>
              <a:r>
                <a:rPr lang="it-IT" sz="2800" b="1" dirty="0">
                  <a:sym typeface="Symbol"/>
                </a:rPr>
                <a:t></a:t>
              </a:r>
              <a:r>
                <a:rPr lang="it-IT" sz="2800" b="1" baseline="30000" dirty="0"/>
                <a:t> </a:t>
              </a:r>
              <a:endParaRPr lang="it-IT" sz="2800" dirty="0"/>
            </a:p>
          </p:txBody>
        </p:sp>
        <p:sp>
          <p:nvSpPr>
            <p:cNvPr id="14" name="CasellaDiTesto 13"/>
            <p:cNvSpPr txBox="1"/>
            <p:nvPr/>
          </p:nvSpPr>
          <p:spPr>
            <a:xfrm>
              <a:off x="2339752" y="1702581"/>
              <a:ext cx="1944216" cy="1938992"/>
            </a:xfrm>
            <a:prstGeom prst="rect">
              <a:avLst/>
            </a:prstGeom>
            <a:noFill/>
            <a:ln w="38100">
              <a:solidFill>
                <a:srgbClr val="FF0000"/>
              </a:solidFill>
            </a:ln>
          </p:spPr>
          <p:txBody>
            <a:bodyPr wrap="square" rtlCol="0">
              <a:spAutoFit/>
            </a:bodyPr>
            <a:lstStyle/>
            <a:p>
              <a:r>
                <a:rPr lang="it-IT" sz="2000" b="1" dirty="0">
                  <a:solidFill>
                    <a:srgbClr val="002060"/>
                  </a:solidFill>
                </a:rPr>
                <a:t>Central  part</a:t>
              </a:r>
            </a:p>
            <a:p>
              <a:endParaRPr lang="it-IT" sz="2000" dirty="0"/>
            </a:p>
            <a:p>
              <a:r>
                <a:rPr lang="it-IT" sz="2000" b="1" dirty="0">
                  <a:solidFill>
                    <a:srgbClr val="0000FF"/>
                  </a:solidFill>
                </a:rPr>
                <a:t>BGO </a:t>
              </a:r>
              <a:r>
                <a:rPr lang="it-IT" sz="2000" b="1" dirty="0" err="1">
                  <a:solidFill>
                    <a:srgbClr val="0000FF"/>
                  </a:solidFill>
                </a:rPr>
                <a:t>calorimeter</a:t>
              </a:r>
              <a:endParaRPr lang="it-IT" sz="2000" b="1" dirty="0">
                <a:solidFill>
                  <a:srgbClr val="0000FF"/>
                </a:solidFill>
              </a:endParaRPr>
            </a:p>
            <a:p>
              <a:r>
                <a:rPr lang="it-IT" sz="2000" b="1" dirty="0" err="1">
                  <a:solidFill>
                    <a:srgbClr val="0000FF"/>
                  </a:solidFill>
                </a:rPr>
                <a:t>Scintillator</a:t>
              </a:r>
              <a:r>
                <a:rPr lang="it-IT" sz="2000" b="1" dirty="0">
                  <a:solidFill>
                    <a:srgbClr val="0000FF"/>
                  </a:solidFill>
                </a:rPr>
                <a:t>  </a:t>
              </a:r>
              <a:r>
                <a:rPr lang="it-IT" sz="2000" b="1" dirty="0" err="1">
                  <a:solidFill>
                    <a:srgbClr val="0000FF"/>
                  </a:solidFill>
                </a:rPr>
                <a:t>barrel</a:t>
              </a:r>
              <a:endParaRPr lang="it-IT" sz="2000" b="1" dirty="0">
                <a:solidFill>
                  <a:srgbClr val="0000FF"/>
                </a:solidFill>
              </a:endParaRPr>
            </a:p>
            <a:p>
              <a:r>
                <a:rPr lang="it-IT" sz="2000" b="1" dirty="0" err="1">
                  <a:solidFill>
                    <a:srgbClr val="0000FF"/>
                  </a:solidFill>
                </a:rPr>
                <a:t>MWPCs</a:t>
              </a:r>
              <a:r>
                <a:rPr lang="it-IT" sz="2000" b="1" dirty="0">
                  <a:solidFill>
                    <a:srgbClr val="0000FF"/>
                  </a:solidFill>
                </a:rPr>
                <a:t> </a:t>
              </a:r>
            </a:p>
          </p:txBody>
        </p:sp>
        <p:sp>
          <p:nvSpPr>
            <p:cNvPr id="15" name="CasellaDiTesto 14"/>
            <p:cNvSpPr txBox="1"/>
            <p:nvPr/>
          </p:nvSpPr>
          <p:spPr>
            <a:xfrm>
              <a:off x="4427984" y="1774494"/>
              <a:ext cx="4499992" cy="1631216"/>
            </a:xfrm>
            <a:prstGeom prst="rect">
              <a:avLst/>
            </a:prstGeom>
            <a:noFill/>
            <a:ln w="38100">
              <a:solidFill>
                <a:srgbClr val="FF0000"/>
              </a:solidFill>
            </a:ln>
          </p:spPr>
          <p:txBody>
            <a:bodyPr wrap="square" rtlCol="0">
              <a:spAutoFit/>
            </a:bodyPr>
            <a:lstStyle/>
            <a:p>
              <a:r>
                <a:rPr lang="it-IT" sz="2000" b="1" dirty="0">
                  <a:solidFill>
                    <a:srgbClr val="FF0000"/>
                  </a:solidFill>
                </a:rPr>
                <a:t>              </a:t>
              </a:r>
              <a:r>
                <a:rPr lang="it-IT" sz="2000" b="1" dirty="0" err="1">
                  <a:solidFill>
                    <a:srgbClr val="002060"/>
                  </a:solidFill>
                </a:rPr>
                <a:t>Forward</a:t>
              </a:r>
              <a:r>
                <a:rPr lang="it-IT" sz="2000" b="1" dirty="0">
                  <a:solidFill>
                    <a:srgbClr val="002060"/>
                  </a:solidFill>
                </a:rPr>
                <a:t>   part</a:t>
              </a:r>
            </a:p>
            <a:p>
              <a:endParaRPr lang="it-IT" sz="2000" dirty="0"/>
            </a:p>
            <a:p>
              <a:r>
                <a:rPr lang="it-IT" b="1" dirty="0" err="1">
                  <a:solidFill>
                    <a:srgbClr val="0000FF"/>
                  </a:solidFill>
                </a:rPr>
                <a:t>MRPCs</a:t>
              </a:r>
              <a:r>
                <a:rPr lang="it-IT" b="1" dirty="0">
                  <a:solidFill>
                    <a:srgbClr val="0000FF"/>
                  </a:solidFill>
                </a:rPr>
                <a:t>            Open </a:t>
              </a:r>
              <a:r>
                <a:rPr lang="it-IT" b="1" dirty="0" err="1">
                  <a:solidFill>
                    <a:srgbClr val="0000FF"/>
                  </a:solidFill>
                </a:rPr>
                <a:t>Dipole</a:t>
              </a:r>
              <a:r>
                <a:rPr lang="it-IT" b="1" dirty="0">
                  <a:solidFill>
                    <a:srgbClr val="0000FF"/>
                  </a:solidFill>
                </a:rPr>
                <a:t>      </a:t>
              </a:r>
              <a:r>
                <a:rPr lang="it-IT" b="1" dirty="0" err="1">
                  <a:solidFill>
                    <a:srgbClr val="0000FF"/>
                  </a:solidFill>
                </a:rPr>
                <a:t>Drift</a:t>
              </a:r>
              <a:r>
                <a:rPr lang="it-IT" b="1" dirty="0">
                  <a:solidFill>
                    <a:srgbClr val="0000FF"/>
                  </a:solidFill>
                </a:rPr>
                <a:t>   TOF </a:t>
              </a:r>
              <a:r>
                <a:rPr lang="it-IT" b="1" dirty="0" err="1">
                  <a:solidFill>
                    <a:srgbClr val="0000FF"/>
                  </a:solidFill>
                </a:rPr>
                <a:t>Scint</a:t>
              </a:r>
              <a:r>
                <a:rPr lang="it-IT" b="1" dirty="0">
                  <a:solidFill>
                    <a:srgbClr val="0000FF"/>
                  </a:solidFill>
                </a:rPr>
                <a:t>. </a:t>
              </a:r>
              <a:r>
                <a:rPr lang="it-IT" b="1" dirty="0" err="1">
                  <a:solidFill>
                    <a:srgbClr val="0000FF"/>
                  </a:solidFill>
                </a:rPr>
                <a:t>Fibers</a:t>
              </a:r>
              <a:r>
                <a:rPr lang="it-IT" b="1" dirty="0">
                  <a:solidFill>
                    <a:srgbClr val="0000FF"/>
                  </a:solidFill>
                </a:rPr>
                <a:t>      </a:t>
              </a:r>
              <a:r>
                <a:rPr lang="it-IT" b="1" dirty="0" err="1">
                  <a:solidFill>
                    <a:srgbClr val="0000FF"/>
                  </a:solidFill>
                </a:rPr>
                <a:t>Magnet</a:t>
              </a:r>
              <a:r>
                <a:rPr lang="it-IT" b="1" dirty="0">
                  <a:solidFill>
                    <a:srgbClr val="0000FF"/>
                  </a:solidFill>
                </a:rPr>
                <a:t>          Cham.</a:t>
              </a:r>
            </a:p>
            <a:p>
              <a:r>
                <a:rPr lang="it-IT" sz="2000" dirty="0"/>
                <a:t>                                  </a:t>
              </a:r>
            </a:p>
          </p:txBody>
        </p:sp>
        <p:sp>
          <p:nvSpPr>
            <p:cNvPr id="16" name="Freccia a destra 15"/>
            <p:cNvSpPr/>
            <p:nvPr/>
          </p:nvSpPr>
          <p:spPr>
            <a:xfrm rot="16200000" flipV="1">
              <a:off x="3820773" y="5224342"/>
              <a:ext cx="1116123"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7" name="CasellaDiTesto 16"/>
            <p:cNvSpPr txBox="1"/>
            <p:nvPr/>
          </p:nvSpPr>
          <p:spPr>
            <a:xfrm>
              <a:off x="3563888" y="5830027"/>
              <a:ext cx="2592288" cy="369332"/>
            </a:xfrm>
            <a:prstGeom prst="rect">
              <a:avLst/>
            </a:prstGeom>
            <a:noFill/>
          </p:spPr>
          <p:txBody>
            <a:bodyPr wrap="square" rtlCol="0">
              <a:spAutoFit/>
            </a:bodyPr>
            <a:lstStyle/>
            <a:p>
              <a:r>
                <a:rPr lang="it-IT" b="1" dirty="0"/>
                <a:t>Target position</a:t>
              </a:r>
            </a:p>
          </p:txBody>
        </p:sp>
        <p:sp>
          <p:nvSpPr>
            <p:cNvPr id="18" name="Freccia a destra 17"/>
            <p:cNvSpPr/>
            <p:nvPr/>
          </p:nvSpPr>
          <p:spPr>
            <a:xfrm rot="5400000">
              <a:off x="3812874" y="3579549"/>
              <a:ext cx="576064" cy="292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9" name="Freccia a destra 18"/>
            <p:cNvSpPr/>
            <p:nvPr/>
          </p:nvSpPr>
          <p:spPr>
            <a:xfrm rot="5400000">
              <a:off x="4595374" y="3304002"/>
              <a:ext cx="533672" cy="148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0" name="Freccia a destra 19"/>
            <p:cNvSpPr/>
            <p:nvPr/>
          </p:nvSpPr>
          <p:spPr>
            <a:xfrm rot="5400000">
              <a:off x="5891518" y="3333618"/>
              <a:ext cx="533672" cy="148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1" name="Freccia a destra 20"/>
            <p:cNvSpPr/>
            <p:nvPr/>
          </p:nvSpPr>
          <p:spPr>
            <a:xfrm rot="7352048">
              <a:off x="7027374" y="3400470"/>
              <a:ext cx="837739" cy="134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2" name="Freccia a destra 21"/>
            <p:cNvSpPr/>
            <p:nvPr/>
          </p:nvSpPr>
          <p:spPr>
            <a:xfrm rot="6536460">
              <a:off x="7891470" y="3188488"/>
              <a:ext cx="837739" cy="134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3" name="Freccia a destra 22"/>
            <p:cNvSpPr/>
            <p:nvPr/>
          </p:nvSpPr>
          <p:spPr>
            <a:xfrm rot="16200000" flipV="1">
              <a:off x="305525" y="5283206"/>
              <a:ext cx="684075"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4" name="CasellaDiTesto 23"/>
            <p:cNvSpPr txBox="1"/>
            <p:nvPr/>
          </p:nvSpPr>
          <p:spPr>
            <a:xfrm>
              <a:off x="107504" y="5661248"/>
              <a:ext cx="2016224" cy="646331"/>
            </a:xfrm>
            <a:prstGeom prst="rect">
              <a:avLst/>
            </a:prstGeom>
            <a:noFill/>
          </p:spPr>
          <p:txBody>
            <a:bodyPr wrap="square" rtlCol="0">
              <a:spAutoFit/>
            </a:bodyPr>
            <a:lstStyle/>
            <a:p>
              <a:r>
                <a:rPr lang="it-IT" b="1" dirty="0"/>
                <a:t>Bremsstrahlung target</a:t>
              </a:r>
            </a:p>
          </p:txBody>
        </p:sp>
        <p:sp>
          <p:nvSpPr>
            <p:cNvPr id="25" name="CasellaDiTesto 24"/>
            <p:cNvSpPr txBox="1"/>
            <p:nvPr/>
          </p:nvSpPr>
          <p:spPr>
            <a:xfrm>
              <a:off x="7762892" y="6269250"/>
              <a:ext cx="1273604" cy="369332"/>
            </a:xfrm>
            <a:prstGeom prst="rect">
              <a:avLst/>
            </a:prstGeom>
            <a:noFill/>
          </p:spPr>
          <p:txBody>
            <a:bodyPr wrap="square" rtlCol="0">
              <a:spAutoFit/>
            </a:bodyPr>
            <a:lstStyle/>
            <a:p>
              <a:r>
                <a:rPr lang="it-IT" b="1" dirty="0"/>
                <a:t>Side </a:t>
              </a:r>
              <a:r>
                <a:rPr lang="it-IT" b="1" dirty="0" err="1"/>
                <a:t>view</a:t>
              </a:r>
              <a:endParaRPr lang="it-IT" b="1" dirty="0"/>
            </a:p>
          </p:txBody>
        </p:sp>
      </p:grpSp>
      <p:sp>
        <p:nvSpPr>
          <p:cNvPr id="26" name="Text Box 5"/>
          <p:cNvSpPr txBox="1">
            <a:spLocks noChangeArrowheads="1"/>
          </p:cNvSpPr>
          <p:nvPr/>
        </p:nvSpPr>
        <p:spPr bwMode="auto">
          <a:xfrm>
            <a:off x="941039" y="1341541"/>
            <a:ext cx="2743201" cy="738664"/>
          </a:xfrm>
          <a:prstGeom prst="rect">
            <a:avLst/>
          </a:prstGeom>
          <a:noFill/>
          <a:ln w="9525">
            <a:noFill/>
            <a:miter lim="800000"/>
            <a:headEnd/>
            <a:tailEnd/>
          </a:ln>
        </p:spPr>
        <p:txBody>
          <a:bodyPr wrap="square" lIns="0" tIns="0" rIns="0" bIns="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buClr>
                <a:srgbClr val="000000"/>
              </a:buClr>
              <a:buSzPct val="45000"/>
              <a:tabLst>
                <a:tab pos="723900" algn="l"/>
                <a:tab pos="1447800" algn="l"/>
                <a:tab pos="2171700" algn="l"/>
              </a:tabLst>
            </a:pPr>
            <a:r>
              <a:rPr lang="en-GB" sz="2400" dirty="0" smtClean="0">
                <a:solidFill>
                  <a:srgbClr val="008000"/>
                </a:solidFill>
                <a:latin typeface="Nimbus Roman No9 L" pitchFamily="16" charset="0"/>
              </a:rPr>
              <a:t>MWPC:2 cylindrical</a:t>
            </a:r>
          </a:p>
          <a:p>
            <a:pPr hangingPunct="0">
              <a:buClr>
                <a:srgbClr val="000000"/>
              </a:buClr>
              <a:buSzPct val="45000"/>
              <a:tabLst>
                <a:tab pos="723900" algn="l"/>
                <a:tab pos="1447800" algn="l"/>
                <a:tab pos="2171700" algn="l"/>
              </a:tabLst>
            </a:pPr>
            <a:r>
              <a:rPr lang="en-GB" sz="2400" dirty="0" smtClean="0">
                <a:solidFill>
                  <a:srgbClr val="008000"/>
                </a:solidFill>
                <a:latin typeface="Nimbus Roman No9 L" pitchFamily="16" charset="0"/>
              </a:rPr>
              <a:t> </a:t>
            </a:r>
            <a:r>
              <a:rPr lang="en-GB" sz="2400" dirty="0">
                <a:solidFill>
                  <a:srgbClr val="008000"/>
                </a:solidFill>
                <a:latin typeface="Nimbus Roman No9 L" pitchFamily="16" charset="0"/>
              </a:rPr>
              <a:t>detectors</a:t>
            </a:r>
            <a:r>
              <a:rPr lang="it-IT" sz="2400" dirty="0">
                <a:solidFill>
                  <a:srgbClr val="008000"/>
                </a:solidFill>
                <a:latin typeface="Nimbus Roman No9 L" pitchFamily="16" charset="0"/>
              </a:rPr>
              <a:t> (PAVIA)</a:t>
            </a:r>
            <a:endParaRPr lang="en-GB" sz="2400" dirty="0">
              <a:solidFill>
                <a:srgbClr val="008000"/>
              </a:solidFill>
              <a:latin typeface="Nimbus Roman No9 L" pitchFamily="16" charset="0"/>
            </a:endParaRPr>
          </a:p>
        </p:txBody>
      </p:sp>
    </p:spTree>
    <p:extLst>
      <p:ext uri="{BB962C8B-B14F-4D97-AF65-F5344CB8AC3E}">
        <p14:creationId xmlns:p14="http://schemas.microsoft.com/office/powerpoint/2010/main" val="34003845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079776" y="404664"/>
            <a:ext cx="3888432" cy="523220"/>
          </a:xfrm>
          <a:prstGeom prst="rect">
            <a:avLst/>
          </a:prstGeom>
          <a:noFill/>
        </p:spPr>
        <p:txBody>
          <a:bodyPr wrap="square" rtlCol="0">
            <a:spAutoFit/>
          </a:bodyPr>
          <a:lstStyle/>
          <a:p>
            <a:pPr algn="ctr"/>
            <a:r>
              <a:rPr lang="it-IT" sz="2800" b="1" dirty="0"/>
              <a:t>Attività svolta </a:t>
            </a:r>
            <a:r>
              <a:rPr lang="it-IT" sz="2800" b="1" dirty="0" smtClean="0"/>
              <a:t>2018-2019 </a:t>
            </a:r>
            <a:endParaRPr lang="it-IT" sz="2800" b="1" dirty="0"/>
          </a:p>
        </p:txBody>
      </p:sp>
      <mc:AlternateContent xmlns:mc="http://schemas.openxmlformats.org/markup-compatibility/2006" xmlns:a14="http://schemas.microsoft.com/office/drawing/2010/main">
        <mc:Choice Requires="a14">
          <p:sp>
            <p:nvSpPr>
              <p:cNvPr id="4" name="CasellaDiTesto 3"/>
              <p:cNvSpPr txBox="1"/>
              <p:nvPr/>
            </p:nvSpPr>
            <p:spPr>
              <a:xfrm>
                <a:off x="370262" y="1093214"/>
                <a:ext cx="10933613" cy="4632807"/>
              </a:xfrm>
              <a:prstGeom prst="rect">
                <a:avLst/>
              </a:prstGeom>
              <a:noFill/>
            </p:spPr>
            <p:txBody>
              <a:bodyPr wrap="square" rtlCol="0">
                <a:spAutoFit/>
              </a:bodyPr>
              <a:lstStyle/>
              <a:p>
                <a:pPr marL="285750" indent="-285750">
                  <a:buFont typeface="Wingdings" panose="05000000000000000000" pitchFamily="2" charset="2"/>
                  <a:buChar char="Ø"/>
                </a:pPr>
                <a:r>
                  <a:rPr lang="it-IT" sz="2400" b="1" dirty="0" smtClean="0">
                    <a:solidFill>
                      <a:srgbClr val="FF0000"/>
                    </a:solidFill>
                  </a:rPr>
                  <a:t>Mainz </a:t>
                </a:r>
                <a:r>
                  <a:rPr lang="it-IT" dirty="0"/>
                  <a:t>:  -)</a:t>
                </a:r>
                <a:r>
                  <a:rPr lang="it-IT" dirty="0">
                    <a:latin typeface="Comic Sans MS" panose="030F0702030302020204" pitchFamily="66" charset="0"/>
                  </a:rPr>
                  <a:t> </a:t>
                </a:r>
                <a:r>
                  <a:rPr lang="it-IT" b="1" dirty="0">
                    <a:solidFill>
                      <a:srgbClr val="0000CC"/>
                    </a:solidFill>
                    <a:latin typeface="Comic Sans MS" panose="030F0702030302020204" pitchFamily="66" charset="0"/>
                  </a:rPr>
                  <a:t>manutenzione </a:t>
                </a:r>
                <a:r>
                  <a:rPr lang="it-IT" b="1" dirty="0" smtClean="0">
                    <a:solidFill>
                      <a:srgbClr val="0000CC"/>
                    </a:solidFill>
                    <a:latin typeface="Comic Sans MS" panose="030F0702030302020204" pitchFamily="66" charset="0"/>
                  </a:rPr>
                  <a:t> e riparazione camere </a:t>
                </a:r>
                <a:r>
                  <a:rPr lang="it-IT" b="1" dirty="0">
                    <a:solidFill>
                      <a:srgbClr val="0000CC"/>
                    </a:solidFill>
                    <a:latin typeface="Comic Sans MS" panose="030F0702030302020204" pitchFamily="66" charset="0"/>
                  </a:rPr>
                  <a:t>a fili </a:t>
                </a:r>
                <a:r>
                  <a:rPr lang="it-IT" b="1" dirty="0" smtClean="0">
                    <a:solidFill>
                      <a:srgbClr val="0000CC"/>
                    </a:solidFill>
                    <a:latin typeface="Comic Sans MS" panose="030F0702030302020204" pitchFamily="66" charset="0"/>
                  </a:rPr>
                  <a:t>(grazie a San Domenico </a:t>
                </a:r>
                <a:r>
                  <a:rPr lang="it-IT" b="1" dirty="0" err="1" smtClean="0">
                    <a:solidFill>
                      <a:srgbClr val="0000CC"/>
                    </a:solidFill>
                    <a:latin typeface="Comic Sans MS" panose="030F0702030302020204" pitchFamily="66" charset="0"/>
                  </a:rPr>
                  <a:t>Calabrò</a:t>
                </a:r>
                <a:r>
                  <a:rPr lang="it-IT" b="1" dirty="0" smtClean="0">
                    <a:solidFill>
                      <a:srgbClr val="0000CC"/>
                    </a:solidFill>
                    <a:latin typeface="Comic Sans MS" panose="030F0702030302020204" pitchFamily="66" charset="0"/>
                  </a:rPr>
                  <a:t>)</a:t>
                </a:r>
              </a:p>
              <a:p>
                <a:r>
                  <a:rPr lang="it-IT" b="1" dirty="0">
                    <a:solidFill>
                      <a:srgbClr val="0000CC"/>
                    </a:solidFill>
                    <a:latin typeface="Comic Sans MS" panose="030F0702030302020204" pitchFamily="66" charset="0"/>
                  </a:rPr>
                  <a:t> </a:t>
                </a:r>
                <a:r>
                  <a:rPr lang="it-IT" b="1" dirty="0" smtClean="0">
                    <a:solidFill>
                      <a:srgbClr val="0000CC"/>
                    </a:solidFill>
                    <a:latin typeface="Comic Sans MS" panose="030F0702030302020204" pitchFamily="66" charset="0"/>
                  </a:rPr>
                  <a:t>	    </a:t>
                </a:r>
                <a:r>
                  <a:rPr lang="it-IT" dirty="0" smtClean="0"/>
                  <a:t>-)</a:t>
                </a:r>
                <a:r>
                  <a:rPr lang="it-IT" b="1" kern="0" dirty="0" smtClean="0">
                    <a:solidFill>
                      <a:srgbClr val="0000FF"/>
                    </a:solidFill>
                    <a:latin typeface="Comic Sans MS" pitchFamily="66" charset="0"/>
                  </a:rPr>
                  <a:t> Prese </a:t>
                </a:r>
                <a:r>
                  <a:rPr lang="it-IT" b="1" kern="0" dirty="0">
                    <a:solidFill>
                      <a:srgbClr val="0000FF"/>
                    </a:solidFill>
                    <a:latin typeface="Comic Sans MS" pitchFamily="66" charset="0"/>
                  </a:rPr>
                  <a:t>dati </a:t>
                </a:r>
                <a:endParaRPr lang="it-IT" b="1" kern="0" dirty="0" smtClean="0">
                  <a:solidFill>
                    <a:srgbClr val="0000FF"/>
                  </a:solidFill>
                  <a:latin typeface="Comic Sans MS" pitchFamily="66" charset="0"/>
                </a:endParaRPr>
              </a:p>
              <a:p>
                <a:r>
                  <a:rPr lang="it-IT" b="1" kern="0" dirty="0">
                    <a:solidFill>
                      <a:srgbClr val="0000FF"/>
                    </a:solidFill>
                    <a:latin typeface="Comic Sans MS" pitchFamily="66" charset="0"/>
                  </a:rPr>
                  <a:t> </a:t>
                </a:r>
                <a:r>
                  <a:rPr lang="it-IT" b="1" kern="0" dirty="0" smtClean="0">
                    <a:solidFill>
                      <a:srgbClr val="0000FF"/>
                    </a:solidFill>
                    <a:latin typeface="Comic Sans MS" pitchFamily="66" charset="0"/>
                  </a:rPr>
                  <a:t>               =) con </a:t>
                </a:r>
                <a:r>
                  <a:rPr lang="it-IT" b="1" kern="0" dirty="0">
                    <a:solidFill>
                      <a:srgbClr val="0000FF"/>
                    </a:solidFill>
                    <a:latin typeface="Comic Sans MS" pitchFamily="66" charset="0"/>
                  </a:rPr>
                  <a:t>bersaglio L </a:t>
                </a:r>
                <a:r>
                  <a:rPr lang="it-IT" b="1" kern="0" baseline="30000" dirty="0">
                    <a:solidFill>
                      <a:srgbClr val="0000FF"/>
                    </a:solidFill>
                    <a:latin typeface="Comic Sans MS" pitchFamily="66" charset="0"/>
                  </a:rPr>
                  <a:t>1</a:t>
                </a:r>
                <a:r>
                  <a:rPr lang="it-IT" b="1" kern="0" dirty="0">
                    <a:solidFill>
                      <a:srgbClr val="0000FF"/>
                    </a:solidFill>
                    <a:latin typeface="Comic Sans MS" pitchFamily="66" charset="0"/>
                  </a:rPr>
                  <a:t>H </a:t>
                </a:r>
                <a:r>
                  <a:rPr lang="it-IT" b="1" kern="0" dirty="0" smtClean="0">
                    <a:solidFill>
                      <a:srgbClr val="0000FF"/>
                    </a:solidFill>
                    <a:latin typeface="Comic Sans MS" pitchFamily="66" charset="0"/>
                  </a:rPr>
                  <a:t>per </a:t>
                </a:r>
                <a:r>
                  <a:rPr lang="it-IT" b="1" kern="0" dirty="0" err="1" smtClean="0">
                    <a:solidFill>
                      <a:srgbClr val="0000FF"/>
                    </a:solidFill>
                    <a:latin typeface="Comic Sans MS" pitchFamily="66" charset="0"/>
                  </a:rPr>
                  <a:t>scattering</a:t>
                </a:r>
                <a:r>
                  <a:rPr lang="it-IT" b="1" kern="0" dirty="0" smtClean="0">
                    <a:solidFill>
                      <a:srgbClr val="0000FF"/>
                    </a:solidFill>
                    <a:latin typeface="Comic Sans MS" pitchFamily="66" charset="0"/>
                  </a:rPr>
                  <a:t> Compton; precisa determinazione</a:t>
                </a:r>
              </a:p>
              <a:p>
                <a:r>
                  <a:rPr lang="it-IT" b="1" kern="0" dirty="0">
                    <a:solidFill>
                      <a:srgbClr val="0000FF"/>
                    </a:solidFill>
                    <a:latin typeface="Comic Sans MS" pitchFamily="66" charset="0"/>
                  </a:rPr>
                  <a:t> </a:t>
                </a:r>
                <a:r>
                  <a:rPr lang="it-IT" b="1" kern="0" dirty="0" smtClean="0">
                    <a:solidFill>
                      <a:srgbClr val="0000FF"/>
                    </a:solidFill>
                    <a:latin typeface="Comic Sans MS" pitchFamily="66" charset="0"/>
                  </a:rPr>
                  <a:t>                   delle polarizzabilità statiche </a:t>
                </a:r>
                <a:r>
                  <a:rPr lang="it-IT" b="1" kern="0" dirty="0" smtClean="0">
                    <a:solidFill>
                      <a:srgbClr val="0000FF"/>
                    </a:solidFill>
                    <a:latin typeface="Comic Sans MS" pitchFamily="66" charset="0"/>
                    <a:sym typeface="Symbol" panose="05050102010706020507" pitchFamily="18" charset="2"/>
                  </a:rPr>
                  <a:t>,  con fascio di fotoni linearmente polarizzato</a:t>
                </a:r>
                <a:r>
                  <a:rPr lang="it-IT" b="1" kern="0" dirty="0" smtClean="0">
                    <a:solidFill>
                      <a:srgbClr val="0000FF"/>
                    </a:solidFill>
                    <a:latin typeface="Comic Sans MS" pitchFamily="66" charset="0"/>
                  </a:rPr>
                  <a:t>)</a:t>
                </a:r>
              </a:p>
              <a:p>
                <a:r>
                  <a:rPr lang="it-IT" dirty="0" smtClean="0"/>
                  <a:t>                              </a:t>
                </a:r>
                <a:r>
                  <a:rPr lang="it-IT" b="1" kern="0" dirty="0" smtClean="0">
                    <a:solidFill>
                      <a:srgbClr val="0000FF"/>
                    </a:solidFill>
                    <a:latin typeface="Comic Sans MS" pitchFamily="66" charset="0"/>
                  </a:rPr>
                  <a:t>=) con bersagli di </a:t>
                </a:r>
                <a:r>
                  <a:rPr lang="it-IT" b="1" kern="0" baseline="30000" dirty="0" smtClean="0">
                    <a:solidFill>
                      <a:srgbClr val="0000FF"/>
                    </a:solidFill>
                    <a:latin typeface="Comic Sans MS" pitchFamily="66" charset="0"/>
                  </a:rPr>
                  <a:t>40</a:t>
                </a:r>
                <a:r>
                  <a:rPr lang="it-IT" b="1" kern="0" dirty="0" smtClean="0">
                    <a:solidFill>
                      <a:srgbClr val="0000FF"/>
                    </a:solidFill>
                    <a:latin typeface="Comic Sans MS" pitchFamily="66" charset="0"/>
                  </a:rPr>
                  <a:t>Ca </a:t>
                </a:r>
                <a:r>
                  <a:rPr lang="it-IT" b="1" kern="0" baseline="30000" dirty="0" smtClean="0">
                    <a:solidFill>
                      <a:srgbClr val="0000FF"/>
                    </a:solidFill>
                    <a:latin typeface="Comic Sans MS" pitchFamily="66" charset="0"/>
                  </a:rPr>
                  <a:t>48</a:t>
                </a:r>
                <a:r>
                  <a:rPr lang="it-IT" b="1" kern="0" dirty="0" smtClean="0">
                    <a:solidFill>
                      <a:srgbClr val="0000FF"/>
                    </a:solidFill>
                    <a:latin typeface="Comic Sans MS" pitchFamily="66" charset="0"/>
                  </a:rPr>
                  <a:t>Ca</a:t>
                </a:r>
                <a:r>
                  <a:rPr lang="it-IT" dirty="0" smtClean="0"/>
                  <a:t>  </a:t>
                </a:r>
                <a:r>
                  <a:rPr lang="it-IT" b="1" kern="0" baseline="30000" dirty="0" smtClean="0">
                    <a:solidFill>
                      <a:srgbClr val="0000FF"/>
                    </a:solidFill>
                    <a:latin typeface="Comic Sans MS" pitchFamily="66" charset="0"/>
                  </a:rPr>
                  <a:t>208</a:t>
                </a:r>
                <a:r>
                  <a:rPr lang="it-IT" b="1" kern="0" dirty="0" smtClean="0">
                    <a:solidFill>
                      <a:srgbClr val="0000FF"/>
                    </a:solidFill>
                    <a:latin typeface="Comic Sans MS" pitchFamily="66" charset="0"/>
                  </a:rPr>
                  <a:t>Pb per misura produzione coerente di mesoni </a:t>
                </a:r>
                <a14:m>
                  <m:oMath xmlns:m="http://schemas.openxmlformats.org/officeDocument/2006/math">
                    <m:sSup>
                      <m:sSupPr>
                        <m:ctrlPr>
                          <a:rPr lang="it-IT" b="1" i="1">
                            <a:solidFill>
                              <a:srgbClr val="0000CC"/>
                            </a:solidFill>
                            <a:latin typeface="Cambria Math" panose="02040503050406030204" pitchFamily="18" charset="0"/>
                            <a:ea typeface="Cambria Math" panose="02040503050406030204" pitchFamily="18" charset="0"/>
                          </a:rPr>
                        </m:ctrlPr>
                      </m:sSupPr>
                      <m:e>
                        <m:r>
                          <a:rPr lang="it-IT" b="1" i="1" smtClean="0">
                            <a:solidFill>
                              <a:srgbClr val="0000CC"/>
                            </a:solidFill>
                            <a:latin typeface="Cambria Math" panose="02040503050406030204" pitchFamily="18" charset="0"/>
                            <a:ea typeface="Cambria Math" panose="02040503050406030204" pitchFamily="18" charset="0"/>
                          </a:rPr>
                          <m:t>𝝅</m:t>
                        </m:r>
                      </m:e>
                      <m:sup>
                        <m:r>
                          <a:rPr lang="it-IT" b="1" i="1" smtClean="0">
                            <a:solidFill>
                              <a:srgbClr val="0000CC"/>
                            </a:solidFill>
                            <a:latin typeface="Cambria Math" panose="02040503050406030204" pitchFamily="18" charset="0"/>
                            <a:ea typeface="Cambria Math" panose="02040503050406030204" pitchFamily="18" charset="0"/>
                          </a:rPr>
                          <m:t>𝟎</m:t>
                        </m:r>
                      </m:sup>
                    </m:sSup>
                    <m:r>
                      <a:rPr lang="it-IT" b="1" i="0">
                        <a:solidFill>
                          <a:srgbClr val="0000CC"/>
                        </a:solidFill>
                        <a:latin typeface="Cambria Math" panose="02040503050406030204" pitchFamily="18" charset="0"/>
                        <a:ea typeface="Cambria Math" panose="02040503050406030204" pitchFamily="18" charset="0"/>
                      </a:rPr>
                      <m:t> </m:t>
                    </m:r>
                  </m:oMath>
                </a14:m>
                <a:endParaRPr lang="it-IT" b="1" dirty="0" smtClean="0">
                  <a:solidFill>
                    <a:srgbClr val="0000CC"/>
                  </a:solidFill>
                  <a:latin typeface="Comic Sans MS" pitchFamily="66" charset="0"/>
                  <a:ea typeface="Cambria Math" panose="02040503050406030204" pitchFamily="18" charset="0"/>
                </a:endParaRPr>
              </a:p>
              <a:p>
                <a:r>
                  <a:rPr lang="it-IT" b="1" kern="0" dirty="0" smtClean="0">
                    <a:solidFill>
                      <a:srgbClr val="0000FF"/>
                    </a:solidFill>
                    <a:latin typeface="Comic Sans MS" pitchFamily="66" charset="0"/>
                  </a:rPr>
                  <a:t>                    (misura della «</a:t>
                </a:r>
                <a:r>
                  <a:rPr lang="it-IT" b="1" kern="0" dirty="0" err="1" smtClean="0">
                    <a:solidFill>
                      <a:srgbClr val="0000FF"/>
                    </a:solidFill>
                    <a:latin typeface="Comic Sans MS" pitchFamily="66" charset="0"/>
                  </a:rPr>
                  <a:t>neutron</a:t>
                </a:r>
                <a:r>
                  <a:rPr lang="it-IT" b="1" kern="0" dirty="0" smtClean="0">
                    <a:solidFill>
                      <a:srgbClr val="0000FF"/>
                    </a:solidFill>
                    <a:latin typeface="Comic Sans MS" pitchFamily="66" charset="0"/>
                  </a:rPr>
                  <a:t> </a:t>
                </a:r>
                <a:r>
                  <a:rPr lang="it-IT" b="1" kern="0" dirty="0" err="1" smtClean="0">
                    <a:solidFill>
                      <a:srgbClr val="0000FF"/>
                    </a:solidFill>
                    <a:latin typeface="Comic Sans MS" pitchFamily="66" charset="0"/>
                  </a:rPr>
                  <a:t>skin</a:t>
                </a:r>
                <a:r>
                  <a:rPr lang="it-IT" b="1" kern="0" dirty="0" smtClean="0">
                    <a:solidFill>
                      <a:srgbClr val="0000FF"/>
                    </a:solidFill>
                    <a:latin typeface="Comic Sans MS" pitchFamily="66" charset="0"/>
                  </a:rPr>
                  <a:t>») </a:t>
                </a:r>
                <a:endParaRPr lang="it-IT" dirty="0"/>
              </a:p>
              <a:p>
                <a:endParaRPr lang="it-IT" dirty="0"/>
              </a:p>
              <a:p>
                <a:pPr lvl="0" fontAlgn="base">
                  <a:spcBef>
                    <a:spcPct val="20000"/>
                  </a:spcBef>
                  <a:spcAft>
                    <a:spcPct val="0"/>
                  </a:spcAft>
                  <a:buClr>
                    <a:srgbClr val="FF0000"/>
                  </a:buClr>
                  <a:defRPr/>
                </a:pPr>
                <a:r>
                  <a:rPr lang="it-IT" dirty="0"/>
                  <a:t>                            </a:t>
                </a:r>
                <a:r>
                  <a:rPr lang="it-IT" b="1" kern="0" dirty="0">
                    <a:solidFill>
                      <a:srgbClr val="0000FF"/>
                    </a:solidFill>
                    <a:latin typeface="Comic Sans MS" pitchFamily="66" charset="0"/>
                  </a:rPr>
                  <a:t> </a:t>
                </a:r>
                <a:r>
                  <a:rPr lang="it-IT" dirty="0" smtClean="0"/>
                  <a:t>         </a:t>
                </a:r>
                <a:endParaRPr lang="it-IT" dirty="0"/>
              </a:p>
              <a:p>
                <a:endParaRPr lang="it-IT" dirty="0"/>
              </a:p>
              <a:p>
                <a:pPr marL="285750" indent="-285750">
                  <a:buFont typeface="Wingdings" panose="05000000000000000000" pitchFamily="2" charset="2"/>
                  <a:buChar char="Ø"/>
                </a:pPr>
                <a:r>
                  <a:rPr lang="it-IT" sz="2400" b="1" dirty="0">
                    <a:solidFill>
                      <a:srgbClr val="FF0000"/>
                    </a:solidFill>
                  </a:rPr>
                  <a:t>Bonn </a:t>
                </a:r>
                <a:r>
                  <a:rPr lang="it-IT" dirty="0"/>
                  <a:t>:  </a:t>
                </a:r>
                <a:r>
                  <a:rPr lang="it-IT" dirty="0" smtClean="0"/>
                  <a:t>   -)  </a:t>
                </a:r>
                <a:r>
                  <a:rPr lang="it-IT" b="1" kern="0" dirty="0" smtClean="0">
                    <a:solidFill>
                      <a:srgbClr val="0000FF"/>
                    </a:solidFill>
                    <a:latin typeface="Comic Sans MS" pitchFamily="66" charset="0"/>
                  </a:rPr>
                  <a:t>assemblaggio e installazione a Bonn nuove schede preamplificatori fili per  </a:t>
                </a:r>
                <a:r>
                  <a:rPr lang="it-IT" b="1" kern="0" dirty="0" err="1">
                    <a:solidFill>
                      <a:srgbClr val="0000FF"/>
                    </a:solidFill>
                    <a:latin typeface="Comic Sans MS" pitchFamily="66" charset="0"/>
                  </a:rPr>
                  <a:t>MWPCs</a:t>
                </a:r>
                <a:r>
                  <a:rPr lang="it-IT" dirty="0" smtClean="0"/>
                  <a:t>  		</a:t>
                </a:r>
                <a:r>
                  <a:rPr lang="it-IT" b="1" dirty="0">
                    <a:solidFill>
                      <a:srgbClr val="0000CC"/>
                    </a:solidFill>
                    <a:latin typeface="Comic Sans MS" panose="030F0702030302020204" pitchFamily="66" charset="0"/>
                  </a:rPr>
                  <a:t>(grazie a San Domenico </a:t>
                </a:r>
                <a:r>
                  <a:rPr lang="it-IT" b="1" dirty="0" err="1">
                    <a:solidFill>
                      <a:srgbClr val="0000CC"/>
                    </a:solidFill>
                    <a:latin typeface="Comic Sans MS" panose="030F0702030302020204" pitchFamily="66" charset="0"/>
                  </a:rPr>
                  <a:t>Calabrò</a:t>
                </a:r>
                <a:r>
                  <a:rPr lang="it-IT" b="1" dirty="0" smtClean="0">
                    <a:solidFill>
                      <a:srgbClr val="0000CC"/>
                    </a:solidFill>
                    <a:latin typeface="Comic Sans MS" panose="030F0702030302020204" pitchFamily="66" charset="0"/>
                  </a:rPr>
                  <a:t>)</a:t>
                </a:r>
                <a:r>
                  <a:rPr lang="it-IT" dirty="0" smtClean="0"/>
                  <a:t>                     </a:t>
                </a:r>
                <a:endParaRPr lang="it-IT" dirty="0"/>
              </a:p>
              <a:p>
                <a:pPr marL="342900" indent="-342900" fontAlgn="base">
                  <a:spcBef>
                    <a:spcPct val="20000"/>
                  </a:spcBef>
                  <a:spcAft>
                    <a:spcPct val="0"/>
                  </a:spcAft>
                  <a:buClr>
                    <a:srgbClr val="FF0000"/>
                  </a:buClr>
                  <a:defRPr/>
                </a:pPr>
                <a:r>
                  <a:rPr lang="it-IT" dirty="0" smtClean="0"/>
                  <a:t>                          -)  </a:t>
                </a:r>
                <a:r>
                  <a:rPr lang="it-IT" b="1" kern="0" dirty="0" smtClean="0">
                    <a:solidFill>
                      <a:srgbClr val="0000FF"/>
                    </a:solidFill>
                    <a:latin typeface="Comic Sans MS" pitchFamily="66" charset="0"/>
                  </a:rPr>
                  <a:t>Prese dati </a:t>
                </a:r>
                <a:r>
                  <a:rPr lang="it-IT" b="1" kern="0" dirty="0">
                    <a:solidFill>
                      <a:srgbClr val="0000FF"/>
                    </a:solidFill>
                    <a:latin typeface="Comic Sans MS" pitchFamily="66" charset="0"/>
                  </a:rPr>
                  <a:t>in fascio e </a:t>
                </a:r>
                <a:r>
                  <a:rPr lang="it-IT" b="1" kern="0" dirty="0" smtClean="0">
                    <a:solidFill>
                      <a:srgbClr val="0000FF"/>
                    </a:solidFill>
                    <a:latin typeface="Comic Sans MS" pitchFamily="66" charset="0"/>
                  </a:rPr>
                  <a:t>con </a:t>
                </a:r>
                <a:r>
                  <a:rPr lang="it-IT" b="1" kern="0" dirty="0">
                    <a:solidFill>
                      <a:srgbClr val="0000FF"/>
                    </a:solidFill>
                    <a:latin typeface="Comic Sans MS" pitchFamily="66" charset="0"/>
                  </a:rPr>
                  <a:t>camere a </a:t>
                </a:r>
                <a:r>
                  <a:rPr lang="it-IT" b="1" kern="0" dirty="0" smtClean="0">
                    <a:solidFill>
                      <a:srgbClr val="0000FF"/>
                    </a:solidFill>
                    <a:latin typeface="Comic Sans MS" pitchFamily="66" charset="0"/>
                  </a:rPr>
                  <a:t>fili e con fotoni linearmente</a:t>
                </a:r>
              </a:p>
              <a:p>
                <a:pPr marL="342900" indent="-342900" fontAlgn="base">
                  <a:spcBef>
                    <a:spcPct val="20000"/>
                  </a:spcBef>
                  <a:spcAft>
                    <a:spcPct val="0"/>
                  </a:spcAft>
                  <a:buClr>
                    <a:srgbClr val="FF0000"/>
                  </a:buClr>
                  <a:defRPr/>
                </a:pPr>
                <a:r>
                  <a:rPr lang="it-IT" b="1" kern="0" dirty="0">
                    <a:solidFill>
                      <a:srgbClr val="0000FF"/>
                    </a:solidFill>
                    <a:latin typeface="Comic Sans MS" pitchFamily="66" charset="0"/>
                  </a:rPr>
                  <a:t> </a:t>
                </a:r>
                <a:r>
                  <a:rPr lang="it-IT" b="1" kern="0" dirty="0" smtClean="0">
                    <a:solidFill>
                      <a:srgbClr val="0000FF"/>
                    </a:solidFill>
                    <a:latin typeface="Comic Sans MS" pitchFamily="66" charset="0"/>
                  </a:rPr>
                  <a:t>              polarizzati (</a:t>
                </a:r>
                <a:r>
                  <a:rPr lang="it-IT" b="1" kern="0" dirty="0" err="1" smtClean="0">
                    <a:solidFill>
                      <a:srgbClr val="0000FF"/>
                    </a:solidFill>
                    <a:latin typeface="Comic Sans MS" pitchFamily="66" charset="0"/>
                  </a:rPr>
                  <a:t>fotoproduzione</a:t>
                </a:r>
                <a:r>
                  <a:rPr lang="it-IT" b="1" kern="0" dirty="0" smtClean="0">
                    <a:solidFill>
                      <a:srgbClr val="0000FF"/>
                    </a:solidFill>
                    <a:latin typeface="Comic Sans MS" pitchFamily="66" charset="0"/>
                  </a:rPr>
                  <a:t> di mesoni </a:t>
                </a:r>
                <a14:m>
                  <m:oMath xmlns:m="http://schemas.openxmlformats.org/officeDocument/2006/math">
                    <m:sSup>
                      <m:sSupPr>
                        <m:ctrlPr>
                          <a:rPr lang="it-IT" b="1" i="1">
                            <a:solidFill>
                              <a:srgbClr val="0000CC"/>
                            </a:solidFill>
                            <a:latin typeface="Cambria Math" panose="02040503050406030204" pitchFamily="18" charset="0"/>
                            <a:ea typeface="Cambria Math" panose="02040503050406030204" pitchFamily="18" charset="0"/>
                          </a:rPr>
                        </m:ctrlPr>
                      </m:sSupPr>
                      <m:e>
                        <m:r>
                          <a:rPr lang="it-IT" b="1" i="1">
                            <a:solidFill>
                              <a:srgbClr val="0000CC"/>
                            </a:solidFill>
                            <a:latin typeface="Cambria Math" panose="02040503050406030204" pitchFamily="18" charset="0"/>
                            <a:ea typeface="Cambria Math" panose="02040503050406030204" pitchFamily="18" charset="0"/>
                          </a:rPr>
                          <m:t>𝜼</m:t>
                        </m:r>
                      </m:e>
                      <m:sup/>
                    </m:sSup>
                    <m:r>
                      <a:rPr lang="it-IT" b="1" i="0">
                        <a:solidFill>
                          <a:srgbClr val="0000CC"/>
                        </a:solidFill>
                        <a:latin typeface="Cambria Math" panose="02040503050406030204" pitchFamily="18" charset="0"/>
                        <a:ea typeface="Cambria Math" panose="02040503050406030204" pitchFamily="18" charset="0"/>
                      </a:rPr>
                      <m:t> </m:t>
                    </m:r>
                    <m:r>
                      <a:rPr lang="it-IT" b="1" i="0" smtClean="0">
                        <a:solidFill>
                          <a:srgbClr val="0000CC"/>
                        </a:solidFill>
                        <a:latin typeface="Cambria Math" panose="02040503050406030204" pitchFamily="18" charset="0"/>
                        <a:ea typeface="Cambria Math" panose="02040503050406030204" pitchFamily="18" charset="0"/>
                      </a:rPr>
                      <m:t>𝐞𝐝</m:t>
                    </m:r>
                    <m:r>
                      <a:rPr lang="it-IT" b="1" i="0">
                        <a:solidFill>
                          <a:srgbClr val="0000CC"/>
                        </a:solidFill>
                        <a:latin typeface="Cambria Math" panose="02040503050406030204" pitchFamily="18" charset="0"/>
                        <a:ea typeface="Cambria Math" panose="02040503050406030204" pitchFamily="18" charset="0"/>
                      </a:rPr>
                      <m:t> </m:t>
                    </m:r>
                    <m:sSup>
                      <m:sSupPr>
                        <m:ctrlPr>
                          <a:rPr lang="it-IT" b="1" i="1">
                            <a:solidFill>
                              <a:srgbClr val="0000CC"/>
                            </a:solidFill>
                            <a:latin typeface="Cambria Math" panose="02040503050406030204" pitchFamily="18" charset="0"/>
                            <a:ea typeface="Cambria Math" panose="02040503050406030204" pitchFamily="18" charset="0"/>
                          </a:rPr>
                        </m:ctrlPr>
                      </m:sSupPr>
                      <m:e>
                        <m:r>
                          <a:rPr lang="it-IT" b="1" i="1">
                            <a:solidFill>
                              <a:srgbClr val="0000CC"/>
                            </a:solidFill>
                            <a:latin typeface="Cambria Math" panose="02040503050406030204" pitchFamily="18" charset="0"/>
                            <a:ea typeface="Cambria Math" panose="02040503050406030204" pitchFamily="18" charset="0"/>
                          </a:rPr>
                          <m:t>𝜼</m:t>
                        </m:r>
                      </m:e>
                      <m:sup>
                        <m:r>
                          <a:rPr lang="it-IT" b="1" i="1">
                            <a:solidFill>
                              <a:srgbClr val="0000CC"/>
                            </a:solidFill>
                            <a:latin typeface="Cambria Math" panose="02040503050406030204" pitchFamily="18" charset="0"/>
                            <a:ea typeface="Cambria Math" panose="02040503050406030204" pitchFamily="18" charset="0"/>
                          </a:rPr>
                          <m:t>′</m:t>
                        </m:r>
                      </m:sup>
                    </m:sSup>
                  </m:oMath>
                </a14:m>
                <a:r>
                  <a:rPr lang="it-IT" b="1" kern="0" dirty="0" smtClean="0">
                    <a:solidFill>
                      <a:srgbClr val="0000FF"/>
                    </a:solidFill>
                    <a:latin typeface="Comic Sans MS" pitchFamily="66" charset="0"/>
                  </a:rPr>
                  <a:t>)</a:t>
                </a:r>
                <a:endParaRPr lang="it-IT" b="1" kern="0" dirty="0">
                  <a:solidFill>
                    <a:srgbClr val="0000FF"/>
                  </a:solidFill>
                  <a:latin typeface="Comic Sans MS" pitchFamily="66" charset="0"/>
                </a:endParaRPr>
              </a:p>
              <a:p>
                <a:endParaRPr lang="it-IT" dirty="0"/>
              </a:p>
              <a:p>
                <a:endParaRPr lang="it-IT" dirty="0"/>
              </a:p>
            </p:txBody>
          </p:sp>
        </mc:Choice>
        <mc:Fallback xmlns="">
          <p:sp>
            <p:nvSpPr>
              <p:cNvPr id="4" name="CasellaDiTesto 3"/>
              <p:cNvSpPr txBox="1">
                <a:spLocks noRot="1" noChangeAspect="1" noMove="1" noResize="1" noEditPoints="1" noAdjustHandles="1" noChangeArrowheads="1" noChangeShapeType="1" noTextEdit="1"/>
              </p:cNvSpPr>
              <p:nvPr/>
            </p:nvSpPr>
            <p:spPr>
              <a:xfrm>
                <a:off x="370262" y="1093214"/>
                <a:ext cx="10933613" cy="4632807"/>
              </a:xfrm>
              <a:prstGeom prst="rect">
                <a:avLst/>
              </a:prstGeom>
              <a:blipFill>
                <a:blip r:embed="rId2"/>
                <a:stretch>
                  <a:fillRect l="-781" t="-1053" r="-502"/>
                </a:stretch>
              </a:blipFill>
            </p:spPr>
            <p:txBody>
              <a:bodyPr/>
              <a:lstStyle/>
              <a:p>
                <a:r>
                  <a:rPr lang="it-IT">
                    <a:noFill/>
                  </a:rPr>
                  <a:t> </a:t>
                </a:r>
              </a:p>
            </p:txBody>
          </p:sp>
        </mc:Fallback>
      </mc:AlternateContent>
    </p:spTree>
    <p:extLst>
      <p:ext uri="{BB962C8B-B14F-4D97-AF65-F5344CB8AC3E}">
        <p14:creationId xmlns:p14="http://schemas.microsoft.com/office/powerpoint/2010/main" val="1408863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ecombination.pdf"/>
          <p:cNvPicPr>
            <a:picLocks noChangeAspect="1"/>
          </p:cNvPicPr>
          <p:nvPr/>
        </p:nvPicPr>
        <p:blipFill>
          <a:blip r:embed="rId2">
            <a:extLst/>
          </a:blip>
          <a:stretch>
            <a:fillRect/>
          </a:stretch>
        </p:blipFill>
        <p:spPr>
          <a:xfrm>
            <a:off x="6143966" y="2414114"/>
            <a:ext cx="5616515" cy="3690852"/>
          </a:xfrm>
          <a:prstGeom prst="rect">
            <a:avLst/>
          </a:prstGeom>
          <a:ln w="12700">
            <a:miter lim="400000"/>
          </a:ln>
        </p:spPr>
      </p:pic>
      <p:sp>
        <p:nvSpPr>
          <p:cNvPr id="154" name="Shape 154"/>
          <p:cNvSpPr/>
          <p:nvPr/>
        </p:nvSpPr>
        <p:spPr>
          <a:xfrm>
            <a:off x="801167" y="712609"/>
            <a:ext cx="4391398" cy="33175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sz="2400">
                <a:solidFill>
                  <a:srgbClr val="000000"/>
                </a:solidFill>
                <a:latin typeface="Eurostile"/>
                <a:ea typeface="Eurostile"/>
                <a:cs typeface="Eurostile"/>
                <a:sym typeface="Eurostile"/>
              </a:defRPr>
            </a:lvl1pPr>
          </a:lstStyle>
          <a:p>
            <a:r>
              <a:rPr sz="1687" dirty="0"/>
              <a:t>Capture of antiprotons from the CERN-AD</a:t>
            </a:r>
          </a:p>
        </p:txBody>
      </p:sp>
      <p:sp>
        <p:nvSpPr>
          <p:cNvPr id="155" name="Shape 155"/>
          <p:cNvSpPr/>
          <p:nvPr/>
        </p:nvSpPr>
        <p:spPr>
          <a:xfrm>
            <a:off x="801167" y="960457"/>
            <a:ext cx="4391398" cy="33175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sz="2400">
                <a:solidFill>
                  <a:srgbClr val="000000"/>
                </a:solidFill>
                <a:latin typeface="Eurostile"/>
                <a:ea typeface="Eurostile"/>
                <a:cs typeface="Eurostile"/>
                <a:sym typeface="Eurostile"/>
              </a:defRPr>
            </a:lvl1pPr>
          </a:lstStyle>
          <a:p>
            <a:r>
              <a:rPr sz="1687" dirty="0"/>
              <a:t>Cooling of the trapped antiprotons</a:t>
            </a:r>
          </a:p>
        </p:txBody>
      </p:sp>
      <p:sp>
        <p:nvSpPr>
          <p:cNvPr id="156" name="Shape 156"/>
          <p:cNvSpPr/>
          <p:nvPr/>
        </p:nvSpPr>
        <p:spPr>
          <a:xfrm>
            <a:off x="6512825" y="706259"/>
            <a:ext cx="4487551" cy="33175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algn="l">
              <a:defRPr sz="2400">
                <a:solidFill>
                  <a:srgbClr val="000000"/>
                </a:solidFill>
                <a:latin typeface="Eurostile"/>
                <a:ea typeface="Eurostile"/>
                <a:cs typeface="Eurostile"/>
                <a:sym typeface="Eurostile"/>
              </a:defRPr>
            </a:pPr>
            <a:r>
              <a:rPr sz="1687" dirty="0" err="1"/>
              <a:t>Positronium</a:t>
            </a:r>
            <a:r>
              <a:rPr sz="1687" dirty="0"/>
              <a:t> (</a:t>
            </a:r>
            <a:r>
              <a:rPr sz="1687" dirty="0" err="1"/>
              <a:t>e</a:t>
            </a:r>
            <a:r>
              <a:rPr sz="1687" baseline="31999" dirty="0" err="1"/>
              <a:t>+</a:t>
            </a:r>
            <a:r>
              <a:rPr sz="1687" dirty="0" err="1"/>
              <a:t>e</a:t>
            </a:r>
            <a:r>
              <a:rPr sz="1687" baseline="31999" dirty="0"/>
              <a:t>-</a:t>
            </a:r>
            <a:r>
              <a:rPr sz="1687" dirty="0"/>
              <a:t>) production by e</a:t>
            </a:r>
            <a:r>
              <a:rPr sz="1687" baseline="31999" dirty="0"/>
              <a:t>+</a:t>
            </a:r>
            <a:r>
              <a:rPr sz="1687" dirty="0"/>
              <a:t> on SiO</a:t>
            </a:r>
            <a:r>
              <a:rPr sz="1687" baseline="-5999" dirty="0"/>
              <a:t>2</a:t>
            </a:r>
            <a:r>
              <a:rPr sz="1687" dirty="0"/>
              <a:t> </a:t>
            </a:r>
          </a:p>
        </p:txBody>
      </p:sp>
      <p:sp>
        <p:nvSpPr>
          <p:cNvPr id="157" name="Shape 157"/>
          <p:cNvSpPr/>
          <p:nvPr/>
        </p:nvSpPr>
        <p:spPr>
          <a:xfrm>
            <a:off x="6512825" y="967502"/>
            <a:ext cx="3652207" cy="33175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sz="2400">
                <a:solidFill>
                  <a:srgbClr val="000000"/>
                </a:solidFill>
                <a:latin typeface="Eurostile"/>
                <a:ea typeface="Eurostile"/>
                <a:cs typeface="Eurostile"/>
                <a:sym typeface="Eurostile"/>
              </a:defRPr>
            </a:lvl1pPr>
          </a:lstStyle>
          <a:p>
            <a:r>
              <a:rPr sz="1687"/>
              <a:t>Ps laser excitation to Rydberg state</a:t>
            </a:r>
          </a:p>
        </p:txBody>
      </p:sp>
      <p:sp>
        <p:nvSpPr>
          <p:cNvPr id="161" name="Shape 161"/>
          <p:cNvSpPr/>
          <p:nvPr/>
        </p:nvSpPr>
        <p:spPr>
          <a:xfrm>
            <a:off x="765434" y="2439190"/>
            <a:ext cx="5378532" cy="27805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t">
            <a:spAutoFit/>
          </a:bodyPr>
          <a:lstStyle/>
          <a:p>
            <a:pPr algn="l">
              <a:defRPr sz="2200">
                <a:solidFill>
                  <a:srgbClr val="000000"/>
                </a:solidFill>
                <a:latin typeface="Eurostile"/>
                <a:ea typeface="Eurostile"/>
                <a:cs typeface="Eurostile"/>
                <a:sym typeface="Eurostile"/>
              </a:defRPr>
            </a:pPr>
            <a:r>
              <a:rPr dirty="0" err="1">
                <a:latin typeface="Times New Roman" panose="02020603050405020304" pitchFamily="18" charset="0"/>
                <a:cs typeface="Times New Roman" panose="02020603050405020304" pitchFamily="18" charset="0"/>
              </a:rPr>
              <a:t>Positronium</a:t>
            </a:r>
            <a:r>
              <a:rPr dirty="0">
                <a:latin typeface="Times New Roman" panose="02020603050405020304" pitchFamily="18" charset="0"/>
                <a:cs typeface="Times New Roman" panose="02020603050405020304" pitchFamily="18" charset="0"/>
              </a:rPr>
              <a:t> charge exchange reaction</a:t>
            </a:r>
          </a:p>
          <a:p>
            <a:pPr algn="l">
              <a:defRPr sz="2200">
                <a:solidFill>
                  <a:srgbClr val="000000"/>
                </a:solidFill>
                <a:latin typeface="Eurostile"/>
                <a:ea typeface="Eurostile"/>
                <a:cs typeface="Eurostile"/>
                <a:sym typeface="Eurostile"/>
              </a:defRPr>
            </a:pPr>
            <a:r>
              <a:rPr dirty="0" smtClean="0">
                <a:latin typeface="Times New Roman" panose="02020603050405020304" pitchFamily="18" charset="0"/>
                <a:cs typeface="Times New Roman" panose="02020603050405020304" pitchFamily="18" charset="0"/>
              </a:rPr>
              <a:t>First </a:t>
            </a:r>
            <a:r>
              <a:rPr dirty="0">
                <a:latin typeface="Times New Roman" panose="02020603050405020304" pitchFamily="18" charset="0"/>
                <a:cs typeface="Times New Roman" panose="02020603050405020304" pitchFamily="18" charset="0"/>
              </a:rPr>
              <a:t>proposed by </a:t>
            </a:r>
            <a:r>
              <a:rPr dirty="0">
                <a:solidFill>
                  <a:srgbClr val="FF2600"/>
                </a:solidFill>
                <a:latin typeface="Times New Roman" panose="02020603050405020304" pitchFamily="18" charset="0"/>
                <a:cs typeface="Times New Roman" panose="02020603050405020304" pitchFamily="18" charset="0"/>
              </a:rPr>
              <a:t>B.I. </a:t>
            </a:r>
            <a:r>
              <a:rPr dirty="0" err="1">
                <a:solidFill>
                  <a:srgbClr val="FF2600"/>
                </a:solidFill>
                <a:latin typeface="Times New Roman" panose="02020603050405020304" pitchFamily="18" charset="0"/>
                <a:cs typeface="Times New Roman" panose="02020603050405020304" pitchFamily="18" charset="0"/>
              </a:rPr>
              <a:t>Deutch</a:t>
            </a:r>
            <a:r>
              <a:rPr dirty="0">
                <a:solidFill>
                  <a:srgbClr val="FF2600"/>
                </a:solidFill>
                <a:latin typeface="Times New Roman" panose="02020603050405020304" pitchFamily="18" charset="0"/>
                <a:cs typeface="Times New Roman" panose="02020603050405020304" pitchFamily="18" charset="0"/>
              </a:rPr>
              <a:t> et al., Proceedings of The First Workshop on Antimatter Physics at Low Energy, 371 (1986).</a:t>
            </a:r>
            <a:br>
              <a:rPr dirty="0">
                <a:solidFill>
                  <a:srgbClr val="FF2600"/>
                </a:solidFill>
                <a:latin typeface="Times New Roman" panose="02020603050405020304" pitchFamily="18" charset="0"/>
                <a:cs typeface="Times New Roman" panose="02020603050405020304" pitchFamily="18" charset="0"/>
              </a:rPr>
            </a:br>
            <a:r>
              <a:rPr dirty="0">
                <a:latin typeface="Times New Roman" panose="02020603050405020304" pitchFamily="18" charset="0"/>
                <a:cs typeface="Times New Roman" panose="02020603050405020304" pitchFamily="18" charset="0"/>
              </a:rPr>
              <a:t>same charge exchange reaction with a similar technique based on Rydberg cesium performed by </a:t>
            </a:r>
            <a:r>
              <a:rPr dirty="0">
                <a:solidFill>
                  <a:srgbClr val="FF2600"/>
                </a:solidFill>
                <a:latin typeface="Times New Roman" panose="02020603050405020304" pitchFamily="18" charset="0"/>
                <a:cs typeface="Times New Roman" panose="02020603050405020304" pitchFamily="18" charset="0"/>
              </a:rPr>
              <a:t>ATRAP: C. </a:t>
            </a:r>
            <a:r>
              <a:rPr dirty="0" err="1">
                <a:solidFill>
                  <a:srgbClr val="FF2600"/>
                </a:solidFill>
                <a:latin typeface="Times New Roman" panose="02020603050405020304" pitchFamily="18" charset="0"/>
                <a:cs typeface="Times New Roman" panose="02020603050405020304" pitchFamily="18" charset="0"/>
              </a:rPr>
              <a:t>Storry</a:t>
            </a:r>
            <a:r>
              <a:rPr dirty="0">
                <a:solidFill>
                  <a:srgbClr val="FF2600"/>
                </a:solidFill>
                <a:latin typeface="Times New Roman" panose="02020603050405020304" pitchFamily="18" charset="0"/>
                <a:cs typeface="Times New Roman" panose="02020603050405020304" pitchFamily="18" charset="0"/>
              </a:rPr>
              <a:t> et al., Phys. Rev. Lett. 93 (2004) 263401</a:t>
            </a:r>
          </a:p>
        </p:txBody>
      </p:sp>
      <mc:AlternateContent xmlns:mc="http://schemas.openxmlformats.org/markup-compatibility/2006" xmlns:a14="http://schemas.microsoft.com/office/drawing/2010/main">
        <mc:Choice Requires="a14">
          <p:sp>
            <p:nvSpPr>
              <p:cNvPr id="162" name="Shape 162"/>
              <p:cNvSpPr/>
              <p:nvPr/>
            </p:nvSpPr>
            <p:spPr>
              <a:xfrm>
                <a:off x="748937" y="5281160"/>
                <a:ext cx="4035287" cy="1054712"/>
              </a:xfrm>
              <a:prstGeom prst="rect">
                <a:avLst/>
              </a:prstGeom>
              <a:gradFill flip="none" rotWithShape="1">
                <a:gsLst>
                  <a:gs pos="0">
                    <a:srgbClr val="FFFFFF"/>
                  </a:gs>
                  <a:gs pos="100000">
                    <a:srgbClr val="DCDEE0"/>
                  </a:gs>
                </a:gsLst>
                <a:lin ang="5400000" scaled="0"/>
              </a:grad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t">
                <a:spAutoFit/>
              </a:bodyPr>
              <a:lstStyle/>
              <a:p>
                <a:pPr algn="l">
                  <a:defRPr sz="2100">
                    <a:solidFill>
                      <a:srgbClr val="000000"/>
                    </a:solidFill>
                    <a:latin typeface="Gill Sans Light"/>
                    <a:ea typeface="Gill Sans Light"/>
                    <a:cs typeface="Gill Sans Light"/>
                    <a:sym typeface="Gill Sans Light"/>
                  </a:defRPr>
                </a:pPr>
                <a:r>
                  <a:rPr lang="en-US" sz="1477" dirty="0" smtClean="0"/>
                  <a:t>ADVANTAGES</a:t>
                </a:r>
              </a:p>
              <a:p>
                <a:pPr algn="l">
                  <a:defRPr sz="2100">
                    <a:solidFill>
                      <a:srgbClr val="000000"/>
                    </a:solidFill>
                    <a:latin typeface="Gill Sans"/>
                    <a:ea typeface="Gill Sans"/>
                    <a:cs typeface="Gill Sans"/>
                    <a:sym typeface="Gill Sans"/>
                  </a:defRPr>
                </a:pPr>
                <a:r>
                  <a:rPr lang="en-US" sz="1477" dirty="0">
                    <a:latin typeface="Gill Sans Light"/>
                    <a:ea typeface="Gill Sans Light"/>
                    <a:cs typeface="Gill Sans Light"/>
                    <a:sym typeface="Gill Sans Light"/>
                  </a:rPr>
                  <a:t>- Large cross section</a:t>
                </a:r>
                <a:r>
                  <a:rPr lang="en-US" sz="1477" dirty="0"/>
                  <a:t> </a:t>
                </a:r>
                <a:r>
                  <a:rPr lang="el-GR" sz="1477" dirty="0">
                    <a:latin typeface="Gill Sans Light"/>
                    <a:ea typeface="Gill Sans Light"/>
                    <a:cs typeface="Gill Sans Light"/>
                    <a:sym typeface="Gill Sans Light"/>
                  </a:rPr>
                  <a:t>σ ∝ </a:t>
                </a:r>
                <a:r>
                  <a:rPr lang="el-GR" sz="1477" dirty="0" smtClean="0">
                    <a:latin typeface="Gill Sans Light"/>
                    <a:ea typeface="Gill Sans Light"/>
                    <a:cs typeface="Gill Sans Light"/>
                    <a:sym typeface="Gill Sans Light"/>
                  </a:rPr>
                  <a:t>(</a:t>
                </a:r>
                <a:r>
                  <a:rPr lang="en-US" sz="1477" i="1" dirty="0" smtClean="0">
                    <a:latin typeface="Gill Sans Light"/>
                    <a:ea typeface="Gill Sans Light"/>
                    <a:cs typeface="Gill Sans Light"/>
                    <a:sym typeface="Gill Sans Light"/>
                  </a:rPr>
                  <a:t>N</a:t>
                </a:r>
                <a:r>
                  <a:rPr lang="en-US" sz="1477" baseline="-5999" dirty="0" smtClean="0">
                    <a:latin typeface="Gill Sans Light"/>
                    <a:ea typeface="Gill Sans Light"/>
                    <a:cs typeface="Gill Sans Light"/>
                    <a:sym typeface="Gill Sans Light"/>
                  </a:rPr>
                  <a:t>Ps</a:t>
                </a:r>
                <a:r>
                  <a:rPr lang="en-US" sz="1477" dirty="0" smtClean="0">
                    <a:latin typeface="Gill Sans Light"/>
                    <a:ea typeface="Gill Sans Light"/>
                    <a:cs typeface="Gill Sans Light"/>
                    <a:sym typeface="Gill Sans Light"/>
                  </a:rPr>
                  <a:t>)</a:t>
                </a:r>
                <a:r>
                  <a:rPr lang="en-US" sz="1477" baseline="31999" dirty="0" smtClean="0">
                    <a:latin typeface="Gill Sans Light"/>
                    <a:ea typeface="Gill Sans Light"/>
                    <a:cs typeface="Gill Sans Light"/>
                    <a:sym typeface="Gill Sans Light"/>
                  </a:rPr>
                  <a:t>4</a:t>
                </a:r>
                <a:endParaRPr lang="en-US" sz="1477" baseline="31999" dirty="0">
                  <a:latin typeface="Gill Sans Light"/>
                  <a:ea typeface="Gill Sans Light"/>
                  <a:cs typeface="Gill Sans Light"/>
                  <a:sym typeface="Gill Sans Light"/>
                </a:endParaRPr>
              </a:p>
              <a:p>
                <a:pPr algn="l">
                  <a:defRPr sz="2100">
                    <a:solidFill>
                      <a:srgbClr val="000000"/>
                    </a:solidFill>
                    <a:latin typeface="Gill Sans"/>
                    <a:ea typeface="Gill Sans"/>
                    <a:cs typeface="Gill Sans"/>
                    <a:sym typeface="Gill Sans"/>
                  </a:defRPr>
                </a:pPr>
                <a:r>
                  <a:rPr lang="en-US" sz="1477" dirty="0">
                    <a:latin typeface="Gill Sans Light"/>
                    <a:ea typeface="Gill Sans Light"/>
                    <a:cs typeface="Gill Sans Light"/>
                    <a:sym typeface="Gill Sans Light"/>
                  </a:rPr>
                  <a:t>- Narrow and well defined band of final states </a:t>
                </a:r>
                <a:r>
                  <a:rPr lang="en-US" sz="1477" dirty="0" smtClean="0">
                    <a:latin typeface="Gill Sans Light"/>
                    <a:ea typeface="Gill Sans Light"/>
                    <a:cs typeface="Gill Sans Light"/>
                    <a:sym typeface="Gill Sans Light"/>
                  </a:rPr>
                  <a:t>(</a:t>
                </a:r>
                <a:r>
                  <a:rPr lang="en-US" sz="1477" i="1" dirty="0" smtClean="0">
                    <a:latin typeface="Gill Sans Light"/>
                    <a:ea typeface="Gill Sans Light"/>
                    <a:cs typeface="Gill Sans Light"/>
                    <a:sym typeface="Gill Sans Light"/>
                  </a:rPr>
                  <a:t>N</a:t>
                </a:r>
                <a:r>
                  <a:rPr lang="en-US" sz="1477" baseline="-25000" dirty="0" smtClean="0">
                    <a:latin typeface="Gill Sans Light"/>
                    <a:ea typeface="Gill Sans Light"/>
                    <a:cs typeface="Gill Sans Light"/>
                    <a:sym typeface="Gill Sans Light"/>
                  </a:rPr>
                  <a:t>H</a:t>
                </a:r>
                <a:r>
                  <a:rPr lang="en-US" sz="1477" dirty="0" smtClean="0">
                    <a:latin typeface="Gill Sans Light"/>
                    <a:ea typeface="Gill Sans Light"/>
                    <a:cs typeface="Gill Sans Light"/>
                    <a:sym typeface="Gill Sans Light"/>
                  </a:rPr>
                  <a:t>  </a:t>
                </a:r>
                <a:r>
                  <a:rPr lang="en-US" sz="1477" dirty="0">
                    <a:latin typeface="Gill Sans Light"/>
                    <a:ea typeface="Gill Sans Light"/>
                    <a:cs typeface="Gill Sans Light"/>
                    <a:sym typeface="Gill Sans Light"/>
                  </a:rPr>
                  <a:t>≈ </a:t>
                </a:r>
                <a14:m>
                  <m:oMath xmlns:m="http://schemas.openxmlformats.org/officeDocument/2006/math">
                    <m:rad>
                      <m:radPr>
                        <m:degHide m:val="on"/>
                        <m:ctrlPr>
                          <a:rPr lang="ar-AE" sz="2000" i="1" baseline="-5999" smtClean="0">
                            <a:latin typeface="Cambria Math" panose="02040503050406030204" pitchFamily="18" charset="0"/>
                            <a:sym typeface="Gill Sans Light"/>
                          </a:rPr>
                        </m:ctrlPr>
                      </m:radPr>
                      <m:deg/>
                      <m:e>
                        <m:r>
                          <a:rPr lang="ar-AE" sz="2000" b="0" i="1" baseline="-5999" smtClean="0">
                            <a:latin typeface="Cambria Math" panose="02040503050406030204" pitchFamily="18" charset="0"/>
                            <a:sym typeface="Gill Sans Light"/>
                          </a:rPr>
                          <m:t>2</m:t>
                        </m:r>
                        <m:sSub>
                          <m:sSubPr>
                            <m:ctrlPr>
                              <a:rPr lang="ar-AE" sz="2000" b="0" i="1" baseline="-5999" smtClean="0">
                                <a:latin typeface="Cambria Math" panose="02040503050406030204" pitchFamily="18" charset="0"/>
                                <a:sym typeface="Gill Sans Light"/>
                              </a:rPr>
                            </m:ctrlPr>
                          </m:sSubPr>
                          <m:e>
                            <m:r>
                              <a:rPr lang="it-IT" sz="2000" b="0" i="1" baseline="-5999" smtClean="0">
                                <a:latin typeface="Cambria Math" panose="02040503050406030204" pitchFamily="18" charset="0"/>
                                <a:sym typeface="Gill Sans Light"/>
                              </a:rPr>
                              <m:t>𝑁</m:t>
                            </m:r>
                          </m:e>
                          <m:sub>
                            <m:r>
                              <a:rPr lang="it-IT" sz="2000" b="0" i="1" baseline="-5999" smtClean="0">
                                <a:latin typeface="Cambria Math" panose="02040503050406030204" pitchFamily="18" charset="0"/>
                                <a:sym typeface="Gill Sans Light"/>
                              </a:rPr>
                              <m:t>𝑃𝑠</m:t>
                            </m:r>
                          </m:sub>
                        </m:sSub>
                      </m:e>
                    </m:rad>
                  </m:oMath>
                </a14:m>
                <a:r>
                  <a:rPr lang="ar-AE" sz="1477" dirty="0" smtClean="0">
                    <a:latin typeface="Gill Sans Light"/>
                    <a:ea typeface="Gill Sans Light"/>
                    <a:cs typeface="Gill Sans Light"/>
                    <a:sym typeface="Gill Sans Light"/>
                  </a:rPr>
                  <a:t>, </a:t>
                </a:r>
                <a:r>
                  <a:rPr lang="en-US" sz="1477" dirty="0">
                    <a:latin typeface="Gill Sans Light"/>
                    <a:ea typeface="Gill Sans Light"/>
                    <a:cs typeface="Gill Sans Light"/>
                    <a:sym typeface="Gill Sans Light"/>
                  </a:rPr>
                  <a:t>with a </a:t>
                </a:r>
                <a:r>
                  <a:rPr lang="en-US" sz="1477" dirty="0" err="1">
                    <a:latin typeface="Gill Sans Light"/>
                    <a:ea typeface="Gill Sans Light"/>
                    <a:cs typeface="Gill Sans Light"/>
                    <a:sym typeface="Gill Sans Light"/>
                  </a:rPr>
                  <a:t>rms</a:t>
                </a:r>
                <a:r>
                  <a:rPr lang="en-US" sz="1477" dirty="0">
                    <a:latin typeface="Gill Sans Light"/>
                    <a:ea typeface="Gill Sans Light"/>
                    <a:cs typeface="Gill Sans Light"/>
                    <a:sym typeface="Gill Sans Light"/>
                  </a:rPr>
                  <a:t> of few units)</a:t>
                </a:r>
                <a:endParaRPr sz="1477" dirty="0">
                  <a:latin typeface="Gill Sans Light"/>
                  <a:ea typeface="Gill Sans Light"/>
                  <a:cs typeface="Gill Sans Light"/>
                  <a:sym typeface="Gill Sans Light"/>
                </a:endParaRPr>
              </a:p>
            </p:txBody>
          </p:sp>
        </mc:Choice>
        <mc:Fallback xmlns="">
          <p:sp>
            <p:nvSpPr>
              <p:cNvPr id="162" name="Shape 162"/>
              <p:cNvSpPr>
                <a:spLocks noRot="1" noChangeAspect="1" noMove="1" noResize="1" noEditPoints="1" noAdjustHandles="1" noChangeArrowheads="1" noChangeShapeType="1" noTextEdit="1"/>
              </p:cNvSpPr>
              <p:nvPr/>
            </p:nvSpPr>
            <p:spPr>
              <a:xfrm>
                <a:off x="748937" y="5281160"/>
                <a:ext cx="4035287" cy="1054712"/>
              </a:xfrm>
              <a:prstGeom prst="rect">
                <a:avLst/>
              </a:prstGeom>
              <a:blipFill>
                <a:blip r:embed="rId3"/>
                <a:stretch>
                  <a:fillRect l="-1964" t="-2312" b="-5202"/>
                </a:stretch>
              </a:blipFill>
              <a:ln w="12700" cap="flat">
                <a:noFill/>
                <a:miter lim="400000"/>
              </a:ln>
              <a:effectLst/>
              <a:extLst>
                <a:ext uri="{C572A759-6A51-4108-AA02-DFA0A04FC94B}">
                  <ma14:wrappingTextBoxFlag xmlns="" xmlns:ma14="http://schemas.microsoft.com/office/mac/drawingml/2011/main" val="1"/>
                </a:ext>
              </a:extLst>
            </p:spPr>
            <p:txBody>
              <a:bodyPr/>
              <a:lstStyle/>
              <a:p>
                <a:r>
                  <a:rPr lang="en-US">
                    <a:noFill/>
                  </a:rPr>
                  <a:t> </a:t>
                </a:r>
              </a:p>
            </p:txBody>
          </p:sp>
        </mc:Fallback>
      </mc:AlternateContent>
      <p:grpSp>
        <p:nvGrpSpPr>
          <p:cNvPr id="2" name="Group 1"/>
          <p:cNvGrpSpPr/>
          <p:nvPr/>
        </p:nvGrpSpPr>
        <p:grpSpPr>
          <a:xfrm>
            <a:off x="3540696" y="1260743"/>
            <a:ext cx="4820965" cy="1078437"/>
            <a:chOff x="3540696" y="1260743"/>
            <a:chExt cx="4820965" cy="1078437"/>
          </a:xfrm>
        </p:grpSpPr>
        <p:grpSp>
          <p:nvGrpSpPr>
            <p:cNvPr id="160" name="Group 160"/>
            <p:cNvGrpSpPr/>
            <p:nvPr/>
          </p:nvGrpSpPr>
          <p:grpSpPr>
            <a:xfrm>
              <a:off x="3540696" y="1260743"/>
              <a:ext cx="4820965" cy="919683"/>
              <a:chOff x="-4" y="101600"/>
              <a:chExt cx="6856482" cy="1307993"/>
            </a:xfrm>
          </p:grpSpPr>
          <p:sp>
            <p:nvSpPr>
              <p:cNvPr id="158" name="Shape 158"/>
              <p:cNvSpPr/>
              <p:nvPr/>
            </p:nvSpPr>
            <p:spPr>
              <a:xfrm>
                <a:off x="-5" y="101600"/>
                <a:ext cx="6856483" cy="10596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t">
                <a:noAutofit/>
              </a:bodyPr>
              <a:lstStyle>
                <a:lvl1pPr algn="l">
                  <a:defRPr sz="2800">
                    <a:solidFill>
                      <a:srgbClr val="000000"/>
                    </a:solidFill>
                    <a:latin typeface="Eurostile"/>
                    <a:ea typeface="Eurostile"/>
                    <a:cs typeface="Eurostile"/>
                    <a:sym typeface="Eurostile"/>
                  </a:defRPr>
                </a:lvl1pPr>
              </a:lstStyle>
              <a:p>
                <a:r>
                  <a:rPr sz="1969" dirty="0"/>
                  <a:t>Interaction of Ps* with the antiproton cloud</a:t>
                </a:r>
              </a:p>
            </p:txBody>
          </p:sp>
          <p:pic>
            <p:nvPicPr>
              <p:cNvPr id="159" name="droppedImage.pdf"/>
              <p:cNvPicPr>
                <a:picLocks noChangeAspect="1"/>
              </p:cNvPicPr>
              <p:nvPr/>
            </p:nvPicPr>
            <p:blipFill>
              <a:blip r:embed="rId4">
                <a:extLst/>
              </a:blip>
              <a:srcRect/>
              <a:stretch>
                <a:fillRect/>
              </a:stretch>
            </p:blipFill>
            <p:spPr>
              <a:xfrm>
                <a:off x="1071989" y="768246"/>
                <a:ext cx="4712504" cy="641348"/>
              </a:xfrm>
              <a:prstGeom prst="rect">
                <a:avLst/>
              </a:prstGeom>
              <a:ln w="12700" cap="flat">
                <a:noFill/>
                <a:miter lim="400000"/>
              </a:ln>
              <a:effectLst/>
            </p:spPr>
          </p:pic>
        </p:grpSp>
        <p:sp>
          <p:nvSpPr>
            <p:cNvPr id="165" name="Shape 165"/>
            <p:cNvSpPr/>
            <p:nvPr/>
          </p:nvSpPr>
          <p:spPr>
            <a:xfrm>
              <a:off x="4872631" y="1638524"/>
              <a:ext cx="936920" cy="700656"/>
            </a:xfrm>
            <a:prstGeom prst="ellipse">
              <a:avLst/>
            </a:prstGeom>
            <a:ln w="63500">
              <a:solidFill>
                <a:srgbClr val="C82506"/>
              </a:solidFill>
              <a:miter lim="400000"/>
            </a:ln>
          </p:spPr>
          <p:txBody>
            <a:bodyPr lIns="26789" tIns="26789" rIns="26789" bIns="26789" anchor="ctr"/>
            <a:lstStyle/>
            <a:p>
              <a:pPr>
                <a:defRPr sz="2200">
                  <a:solidFill>
                    <a:srgbClr val="000000"/>
                  </a:solidFill>
                </a:defRPr>
              </a:pPr>
              <a:endParaRPr sz="1547"/>
            </a:p>
          </p:txBody>
        </p:sp>
      </p:grpSp>
      <p:sp>
        <p:nvSpPr>
          <p:cNvPr id="166" name="Shape 166"/>
          <p:cNvSpPr/>
          <p:nvPr/>
        </p:nvSpPr>
        <p:spPr>
          <a:xfrm>
            <a:off x="4868168" y="311051"/>
            <a:ext cx="8902898" cy="407612"/>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sz="3100">
                <a:solidFill>
                  <a:srgbClr val="000000"/>
                </a:solidFill>
                <a:latin typeface="Eurostile"/>
                <a:ea typeface="Eurostile"/>
                <a:cs typeface="Eurostile"/>
                <a:sym typeface="Eurostile"/>
              </a:defRPr>
            </a:lvl1pPr>
          </a:lstStyle>
          <a:p>
            <a:r>
              <a:rPr sz="2180"/>
              <a:t>AEgIS Method</a:t>
            </a:r>
          </a:p>
        </p:txBody>
      </p:sp>
      <p:sp>
        <p:nvSpPr>
          <p:cNvPr id="164" name="Shape 164"/>
          <p:cNvSpPr/>
          <p:nvPr/>
        </p:nvSpPr>
        <p:spPr>
          <a:xfrm>
            <a:off x="5600547" y="6212270"/>
            <a:ext cx="6159934" cy="6261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l">
              <a:defRPr sz="1800">
                <a:solidFill>
                  <a:srgbClr val="000000"/>
                </a:solidFill>
                <a:latin typeface="Gill Sans Light"/>
                <a:ea typeface="Gill Sans Light"/>
                <a:cs typeface="Gill Sans Light"/>
                <a:sym typeface="Gill Sans Light"/>
              </a:defRPr>
            </a:pPr>
            <a:r>
              <a:rPr dirty="0"/>
              <a:t>Antihydrogen will eventually </a:t>
            </a:r>
            <a:r>
              <a:rPr lang="it-IT" dirty="0" smtClean="0"/>
              <a:t> </a:t>
            </a:r>
            <a:r>
              <a:rPr dirty="0" smtClean="0"/>
              <a:t>be </a:t>
            </a:r>
            <a:r>
              <a:rPr dirty="0"/>
              <a:t>accelerated and fly </a:t>
            </a:r>
            <a:r>
              <a:rPr dirty="0" smtClean="0"/>
              <a:t>toward</a:t>
            </a:r>
            <a:r>
              <a:rPr lang="it-IT" dirty="0" smtClean="0"/>
              <a:t> </a:t>
            </a:r>
            <a:r>
              <a:rPr dirty="0" smtClean="0"/>
              <a:t>a </a:t>
            </a:r>
            <a:r>
              <a:rPr dirty="0"/>
              <a:t>“moiré deflectometer”</a:t>
            </a:r>
          </a:p>
        </p:txBody>
      </p:sp>
    </p:spTree>
    <p:extLst>
      <p:ext uri="{BB962C8B-B14F-4D97-AF65-F5344CB8AC3E}">
        <p14:creationId xmlns:p14="http://schemas.microsoft.com/office/powerpoint/2010/main" val="1929060124"/>
      </p:ext>
    </p:extLst>
  </p:cSld>
  <p:clrMapOvr>
    <a:masterClrMapping/>
  </p:clrMapOvr>
  <p:transition spd="slow"/>
  <p:timing>
    <p:tnLst>
      <p:par>
        <p:cTn id="1" dur="indefinite" restart="never" fill="hold"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14254" y="105250"/>
            <a:ext cx="4433455" cy="523220"/>
          </a:xfrm>
          <a:prstGeom prst="rect">
            <a:avLst/>
          </a:prstGeom>
          <a:solidFill>
            <a:srgbClr val="FFFF00"/>
          </a:solidFill>
          <a:ln w="25400">
            <a:solidFill>
              <a:srgbClr val="FF0000"/>
            </a:solidFill>
            <a:miter lim="800000"/>
            <a:headEnd/>
            <a:tailEnd/>
          </a:ln>
        </p:spPr>
        <p:txBody>
          <a:bodyPr wrap="square">
            <a:spAutoFit/>
          </a:bodyPr>
          <a:lstStyle>
            <a:lvl1pPr eaLnBrk="0" hangingPunct="0">
              <a:defRPr sz="2400">
                <a:solidFill>
                  <a:schemeClr val="tx1"/>
                </a:solidFill>
                <a:latin typeface="Comic Sans MS" pitchFamily="66" charset="0"/>
                <a:cs typeface="Arial" pitchFamily="34" charset="0"/>
              </a:defRPr>
            </a:lvl1pPr>
            <a:lvl2pPr marL="742950" indent="-285750" eaLnBrk="0" hangingPunct="0">
              <a:defRPr sz="2400">
                <a:solidFill>
                  <a:schemeClr val="tx1"/>
                </a:solidFill>
                <a:latin typeface="Comic Sans MS" pitchFamily="66" charset="0"/>
                <a:cs typeface="Arial" pitchFamily="34" charset="0"/>
              </a:defRPr>
            </a:lvl2pPr>
            <a:lvl3pPr marL="1143000" indent="-228600" eaLnBrk="0" hangingPunct="0">
              <a:defRPr sz="2400">
                <a:solidFill>
                  <a:schemeClr val="tx1"/>
                </a:solidFill>
                <a:latin typeface="Comic Sans MS" pitchFamily="66" charset="0"/>
                <a:cs typeface="Arial" pitchFamily="34" charset="0"/>
              </a:defRPr>
            </a:lvl3pPr>
            <a:lvl4pPr marL="1600200" indent="-228600" eaLnBrk="0" hangingPunct="0">
              <a:defRPr sz="2400">
                <a:solidFill>
                  <a:schemeClr val="tx1"/>
                </a:solidFill>
                <a:latin typeface="Comic Sans MS" pitchFamily="66" charset="0"/>
                <a:cs typeface="Arial" pitchFamily="34" charset="0"/>
              </a:defRPr>
            </a:lvl4pPr>
            <a:lvl5pPr marL="2057400" indent="-228600" eaLnBrk="0" hangingPunct="0">
              <a:defRPr sz="24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pitchFamily="34" charset="0"/>
              </a:defRPr>
            </a:lvl9pPr>
          </a:lstStyle>
          <a:p>
            <a:pPr algn="ctr" eaLnBrk="1" hangingPunct="1">
              <a:spcBef>
                <a:spcPct val="50000"/>
              </a:spcBef>
            </a:pPr>
            <a:r>
              <a:rPr lang="it-IT" sz="2800" b="1" dirty="0" smtClean="0">
                <a:solidFill>
                  <a:srgbClr val="0000FF"/>
                </a:solidFill>
              </a:rPr>
              <a:t>Real Compton </a:t>
            </a:r>
            <a:r>
              <a:rPr lang="it-IT" sz="2800" b="1" dirty="0" err="1" smtClean="0">
                <a:solidFill>
                  <a:srgbClr val="0000FF"/>
                </a:solidFill>
              </a:rPr>
              <a:t>Scattering</a:t>
            </a:r>
            <a:r>
              <a:rPr lang="it-IT" sz="2800" b="1" dirty="0" smtClean="0"/>
              <a:t> </a:t>
            </a:r>
            <a:endParaRPr lang="en-GB" sz="2800" b="1" dirty="0"/>
          </a:p>
        </p:txBody>
      </p:sp>
      <p:grpSp>
        <p:nvGrpSpPr>
          <p:cNvPr id="4" name="Group 19"/>
          <p:cNvGrpSpPr>
            <a:grpSpLocks/>
          </p:cNvGrpSpPr>
          <p:nvPr/>
        </p:nvGrpSpPr>
        <p:grpSpPr bwMode="auto">
          <a:xfrm>
            <a:off x="9187621" y="1017886"/>
            <a:ext cx="2403612" cy="1225569"/>
            <a:chOff x="173" y="864"/>
            <a:chExt cx="1669" cy="851"/>
          </a:xfrm>
        </p:grpSpPr>
        <p:grpSp>
          <p:nvGrpSpPr>
            <p:cNvPr id="5" name="Group 20"/>
            <p:cNvGrpSpPr>
              <a:grpSpLocks/>
            </p:cNvGrpSpPr>
            <p:nvPr/>
          </p:nvGrpSpPr>
          <p:grpSpPr bwMode="auto">
            <a:xfrm>
              <a:off x="173" y="1436"/>
              <a:ext cx="690" cy="278"/>
              <a:chOff x="173" y="1436"/>
              <a:chExt cx="690" cy="278"/>
            </a:xfrm>
          </p:grpSpPr>
          <p:sp>
            <p:nvSpPr>
              <p:cNvPr id="14" name="Line 21"/>
              <p:cNvSpPr>
                <a:spLocks noChangeShapeType="1"/>
              </p:cNvSpPr>
              <p:nvPr/>
            </p:nvSpPr>
            <p:spPr bwMode="auto">
              <a:xfrm flipV="1">
                <a:off x="173" y="1496"/>
                <a:ext cx="690" cy="174"/>
              </a:xfrm>
              <a:prstGeom prst="line">
                <a:avLst/>
              </a:prstGeom>
              <a:noFill/>
              <a:ln w="29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15" name="Line 22"/>
              <p:cNvSpPr>
                <a:spLocks noChangeShapeType="1"/>
              </p:cNvSpPr>
              <p:nvPr/>
            </p:nvSpPr>
            <p:spPr bwMode="auto">
              <a:xfrm flipV="1">
                <a:off x="173" y="1542"/>
                <a:ext cx="690" cy="174"/>
              </a:xfrm>
              <a:prstGeom prst="line">
                <a:avLst/>
              </a:prstGeom>
              <a:noFill/>
              <a:ln w="29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16" name="Line 23"/>
              <p:cNvSpPr>
                <a:spLocks noChangeShapeType="1"/>
              </p:cNvSpPr>
              <p:nvPr/>
            </p:nvSpPr>
            <p:spPr bwMode="auto">
              <a:xfrm flipV="1">
                <a:off x="173" y="1451"/>
                <a:ext cx="690" cy="174"/>
              </a:xfrm>
              <a:prstGeom prst="line">
                <a:avLst/>
              </a:prstGeom>
              <a:noFill/>
              <a:ln w="29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17" name="AutoShape 24"/>
              <p:cNvSpPr>
                <a:spLocks noChangeArrowheads="1"/>
              </p:cNvSpPr>
              <p:nvPr/>
            </p:nvSpPr>
            <p:spPr bwMode="auto">
              <a:xfrm rot="4800000">
                <a:off x="452" y="1478"/>
                <a:ext cx="229" cy="172"/>
              </a:xfrm>
              <a:prstGeom prst="triangle">
                <a:avLst>
                  <a:gd name="adj" fmla="val 50000"/>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633"/>
              </a:p>
            </p:txBody>
          </p:sp>
        </p:grpSp>
        <p:sp>
          <p:nvSpPr>
            <p:cNvPr id="6" name="Freeform 25"/>
            <p:cNvSpPr>
              <a:spLocks noChangeArrowheads="1"/>
            </p:cNvSpPr>
            <p:nvPr/>
          </p:nvSpPr>
          <p:spPr bwMode="auto">
            <a:xfrm>
              <a:off x="252" y="860"/>
              <a:ext cx="611" cy="464"/>
            </a:xfrm>
            <a:custGeom>
              <a:avLst/>
              <a:gdLst>
                <a:gd name="T0" fmla="*/ 0 w 2697"/>
                <a:gd name="T1" fmla="*/ 234 h 2050"/>
                <a:gd name="T2" fmla="*/ 270 w 2697"/>
                <a:gd name="T3" fmla="*/ 37 h 2050"/>
                <a:gd name="T4" fmla="*/ 342 w 2697"/>
                <a:gd name="T5" fmla="*/ 458 h 2050"/>
                <a:gd name="T6" fmla="*/ 642 w 2697"/>
                <a:gd name="T7" fmla="*/ 392 h 2050"/>
                <a:gd name="T8" fmla="*/ 923 w 2697"/>
                <a:gd name="T9" fmla="*/ 497 h 2050"/>
                <a:gd name="T10" fmla="*/ 995 w 2697"/>
                <a:gd name="T11" fmla="*/ 905 h 2050"/>
                <a:gd name="T12" fmla="*/ 1337 w 2697"/>
                <a:gd name="T13" fmla="*/ 747 h 2050"/>
                <a:gd name="T14" fmla="*/ 1431 w 2697"/>
                <a:gd name="T15" fmla="*/ 1115 h 2050"/>
                <a:gd name="T16" fmla="*/ 1617 w 2697"/>
                <a:gd name="T17" fmla="*/ 1339 h 2050"/>
                <a:gd name="T18" fmla="*/ 1908 w 2697"/>
                <a:gd name="T19" fmla="*/ 1063 h 2050"/>
                <a:gd name="T20" fmla="*/ 2032 w 2697"/>
                <a:gd name="T21" fmla="*/ 1339 h 2050"/>
                <a:gd name="T22" fmla="*/ 2011 w 2697"/>
                <a:gd name="T23" fmla="*/ 1760 h 2050"/>
                <a:gd name="T24" fmla="*/ 2385 w 2697"/>
                <a:gd name="T25" fmla="*/ 1654 h 2050"/>
                <a:gd name="T26" fmla="*/ 2686 w 2697"/>
                <a:gd name="T27" fmla="*/ 1733 h 2050"/>
                <a:gd name="T28" fmla="*/ 2685 w 2697"/>
                <a:gd name="T29" fmla="*/ 1878 h 2050"/>
                <a:gd name="T30" fmla="*/ 2685 w 2697"/>
                <a:gd name="T31" fmla="*/ 2009 h 2050"/>
                <a:gd name="T32" fmla="*/ 2696 w 2697"/>
                <a:gd name="T33" fmla="*/ 2049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7" h="2050">
                  <a:moveTo>
                    <a:pt x="0" y="234"/>
                  </a:moveTo>
                  <a:cubicBezTo>
                    <a:pt x="6" y="51"/>
                    <a:pt x="172" y="0"/>
                    <a:pt x="270" y="37"/>
                  </a:cubicBezTo>
                  <a:cubicBezTo>
                    <a:pt x="412" y="91"/>
                    <a:pt x="283" y="333"/>
                    <a:pt x="342" y="458"/>
                  </a:cubicBezTo>
                  <a:cubicBezTo>
                    <a:pt x="396" y="573"/>
                    <a:pt x="548" y="564"/>
                    <a:pt x="642" y="392"/>
                  </a:cubicBezTo>
                  <a:cubicBezTo>
                    <a:pt x="696" y="294"/>
                    <a:pt x="871" y="287"/>
                    <a:pt x="923" y="497"/>
                  </a:cubicBezTo>
                  <a:cubicBezTo>
                    <a:pt x="966" y="678"/>
                    <a:pt x="736" y="853"/>
                    <a:pt x="995" y="905"/>
                  </a:cubicBezTo>
                  <a:cubicBezTo>
                    <a:pt x="1128" y="931"/>
                    <a:pt x="1211" y="744"/>
                    <a:pt x="1337" y="747"/>
                  </a:cubicBezTo>
                  <a:cubicBezTo>
                    <a:pt x="1496" y="751"/>
                    <a:pt x="1486" y="1011"/>
                    <a:pt x="1431" y="1115"/>
                  </a:cubicBezTo>
                  <a:cubicBezTo>
                    <a:pt x="1324" y="1317"/>
                    <a:pt x="1525" y="1364"/>
                    <a:pt x="1617" y="1339"/>
                  </a:cubicBezTo>
                  <a:cubicBezTo>
                    <a:pt x="1767" y="1299"/>
                    <a:pt x="1732" y="1096"/>
                    <a:pt x="1908" y="1063"/>
                  </a:cubicBezTo>
                  <a:cubicBezTo>
                    <a:pt x="2098" y="1027"/>
                    <a:pt x="2018" y="1249"/>
                    <a:pt x="2032" y="1339"/>
                  </a:cubicBezTo>
                  <a:cubicBezTo>
                    <a:pt x="2054" y="1482"/>
                    <a:pt x="1930" y="1656"/>
                    <a:pt x="2011" y="1760"/>
                  </a:cubicBezTo>
                  <a:cubicBezTo>
                    <a:pt x="2101" y="1875"/>
                    <a:pt x="2283" y="1853"/>
                    <a:pt x="2385" y="1654"/>
                  </a:cubicBezTo>
                  <a:cubicBezTo>
                    <a:pt x="2442" y="1542"/>
                    <a:pt x="2655" y="1530"/>
                    <a:pt x="2686" y="1733"/>
                  </a:cubicBezTo>
                  <a:lnTo>
                    <a:pt x="2685" y="1878"/>
                  </a:lnTo>
                  <a:lnTo>
                    <a:pt x="2685" y="2009"/>
                  </a:lnTo>
                  <a:lnTo>
                    <a:pt x="2696" y="2049"/>
                  </a:lnTo>
                </a:path>
              </a:pathLst>
            </a:custGeom>
            <a:noFill/>
            <a:ln w="291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grpSp>
          <p:nvGrpSpPr>
            <p:cNvPr id="7" name="Group 26"/>
            <p:cNvGrpSpPr>
              <a:grpSpLocks/>
            </p:cNvGrpSpPr>
            <p:nvPr/>
          </p:nvGrpSpPr>
          <p:grpSpPr bwMode="auto">
            <a:xfrm>
              <a:off x="1104" y="1428"/>
              <a:ext cx="738" cy="264"/>
              <a:chOff x="1104" y="1428"/>
              <a:chExt cx="738" cy="264"/>
            </a:xfrm>
          </p:grpSpPr>
          <p:sp>
            <p:nvSpPr>
              <p:cNvPr id="10" name="Line 27"/>
              <p:cNvSpPr>
                <a:spLocks noChangeShapeType="1"/>
              </p:cNvSpPr>
              <p:nvPr/>
            </p:nvSpPr>
            <p:spPr bwMode="auto">
              <a:xfrm>
                <a:off x="1122" y="1499"/>
                <a:ext cx="701" cy="119"/>
              </a:xfrm>
              <a:prstGeom prst="line">
                <a:avLst/>
              </a:prstGeom>
              <a:noFill/>
              <a:ln w="29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11" name="Line 28"/>
              <p:cNvSpPr>
                <a:spLocks noChangeShapeType="1"/>
              </p:cNvSpPr>
              <p:nvPr/>
            </p:nvSpPr>
            <p:spPr bwMode="auto">
              <a:xfrm>
                <a:off x="1104" y="1540"/>
                <a:ext cx="701" cy="119"/>
              </a:xfrm>
              <a:prstGeom prst="line">
                <a:avLst/>
              </a:prstGeom>
              <a:noFill/>
              <a:ln w="29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12" name="Line 29"/>
              <p:cNvSpPr>
                <a:spLocks noChangeShapeType="1"/>
              </p:cNvSpPr>
              <p:nvPr/>
            </p:nvSpPr>
            <p:spPr bwMode="auto">
              <a:xfrm>
                <a:off x="1140" y="1457"/>
                <a:ext cx="701" cy="119"/>
              </a:xfrm>
              <a:prstGeom prst="line">
                <a:avLst/>
              </a:prstGeom>
              <a:noFill/>
              <a:ln w="29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13" name="AutoShape 30"/>
              <p:cNvSpPr>
                <a:spLocks noChangeArrowheads="1"/>
              </p:cNvSpPr>
              <p:nvPr/>
            </p:nvSpPr>
            <p:spPr bwMode="auto">
              <a:xfrm rot="6240000">
                <a:off x="1411" y="1474"/>
                <a:ext cx="229" cy="172"/>
              </a:xfrm>
              <a:prstGeom prst="triangle">
                <a:avLst>
                  <a:gd name="adj" fmla="val 50000"/>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633"/>
              </a:p>
            </p:txBody>
          </p:sp>
        </p:grpSp>
        <p:sp>
          <p:nvSpPr>
            <p:cNvPr id="8" name="Freeform 31"/>
            <p:cNvSpPr>
              <a:spLocks noChangeArrowheads="1"/>
            </p:cNvSpPr>
            <p:nvPr/>
          </p:nvSpPr>
          <p:spPr bwMode="auto">
            <a:xfrm>
              <a:off x="1152" y="864"/>
              <a:ext cx="640" cy="457"/>
            </a:xfrm>
            <a:custGeom>
              <a:avLst/>
              <a:gdLst>
                <a:gd name="T0" fmla="*/ 2657 w 2827"/>
                <a:gd name="T1" fmla="*/ 0 h 2018"/>
                <a:gd name="T2" fmla="*/ 2745 w 2827"/>
                <a:gd name="T3" fmla="*/ 322 h 2018"/>
                <a:gd name="T4" fmla="*/ 2326 w 2827"/>
                <a:gd name="T5" fmla="*/ 239 h 2018"/>
                <a:gd name="T6" fmla="*/ 2282 w 2827"/>
                <a:gd name="T7" fmla="*/ 544 h 2018"/>
                <a:gd name="T8" fmla="*/ 2083 w 2827"/>
                <a:gd name="T9" fmla="*/ 768 h 2018"/>
                <a:gd name="T10" fmla="*/ 1677 w 2827"/>
                <a:gd name="T11" fmla="*/ 690 h 2018"/>
                <a:gd name="T12" fmla="*/ 1701 w 2827"/>
                <a:gd name="T13" fmla="*/ 1066 h 2018"/>
                <a:gd name="T14" fmla="*/ 1324 w 2827"/>
                <a:gd name="T15" fmla="*/ 1022 h 2018"/>
                <a:gd name="T16" fmla="*/ 1049 w 2827"/>
                <a:gd name="T17" fmla="*/ 1116 h 2018"/>
                <a:gd name="T18" fmla="*/ 1203 w 2827"/>
                <a:gd name="T19" fmla="*/ 1486 h 2018"/>
                <a:gd name="T20" fmla="*/ 900 w 2827"/>
                <a:gd name="T21" fmla="*/ 1504 h 2018"/>
                <a:gd name="T22" fmla="*/ 515 w 2827"/>
                <a:gd name="T23" fmla="*/ 1334 h 2018"/>
                <a:gd name="T24" fmla="*/ 480 w 2827"/>
                <a:gd name="T25" fmla="*/ 1721 h 2018"/>
                <a:gd name="T26" fmla="*/ 299 w 2827"/>
                <a:gd name="T27" fmla="*/ 1973 h 2018"/>
                <a:gd name="T28" fmla="*/ 164 w 2827"/>
                <a:gd name="T29" fmla="*/ 1921 h 2018"/>
                <a:gd name="T30" fmla="*/ 41 w 2827"/>
                <a:gd name="T31" fmla="*/ 1874 h 2018"/>
                <a:gd name="T32" fmla="*/ 0 w 2827"/>
                <a:gd name="T33" fmla="*/ 1870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27" h="2018">
                  <a:moveTo>
                    <a:pt x="2657" y="0"/>
                  </a:moveTo>
                  <a:cubicBezTo>
                    <a:pt x="2826" y="71"/>
                    <a:pt x="2815" y="244"/>
                    <a:pt x="2745" y="322"/>
                  </a:cubicBezTo>
                  <a:cubicBezTo>
                    <a:pt x="2644" y="435"/>
                    <a:pt x="2463" y="229"/>
                    <a:pt x="2326" y="239"/>
                  </a:cubicBezTo>
                  <a:cubicBezTo>
                    <a:pt x="2199" y="249"/>
                    <a:pt x="2155" y="394"/>
                    <a:pt x="2282" y="544"/>
                  </a:cubicBezTo>
                  <a:cubicBezTo>
                    <a:pt x="2353" y="629"/>
                    <a:pt x="2298" y="795"/>
                    <a:pt x="2083" y="768"/>
                  </a:cubicBezTo>
                  <a:cubicBezTo>
                    <a:pt x="1899" y="745"/>
                    <a:pt x="1818" y="467"/>
                    <a:pt x="1677" y="690"/>
                  </a:cubicBezTo>
                  <a:cubicBezTo>
                    <a:pt x="1604" y="805"/>
                    <a:pt x="1750" y="949"/>
                    <a:pt x="1701" y="1066"/>
                  </a:cubicBezTo>
                  <a:cubicBezTo>
                    <a:pt x="1641" y="1213"/>
                    <a:pt x="1402" y="1111"/>
                    <a:pt x="1324" y="1022"/>
                  </a:cubicBezTo>
                  <a:cubicBezTo>
                    <a:pt x="1174" y="850"/>
                    <a:pt x="1059" y="1021"/>
                    <a:pt x="1049" y="1116"/>
                  </a:cubicBezTo>
                  <a:cubicBezTo>
                    <a:pt x="1033" y="1270"/>
                    <a:pt x="1234" y="1310"/>
                    <a:pt x="1203" y="1486"/>
                  </a:cubicBezTo>
                  <a:cubicBezTo>
                    <a:pt x="1169" y="1677"/>
                    <a:pt x="990" y="1523"/>
                    <a:pt x="900" y="1504"/>
                  </a:cubicBezTo>
                  <a:cubicBezTo>
                    <a:pt x="759" y="1473"/>
                    <a:pt x="641" y="1295"/>
                    <a:pt x="515" y="1334"/>
                  </a:cubicBezTo>
                  <a:cubicBezTo>
                    <a:pt x="375" y="1377"/>
                    <a:pt x="331" y="1554"/>
                    <a:pt x="480" y="1721"/>
                  </a:cubicBezTo>
                  <a:cubicBezTo>
                    <a:pt x="564" y="1814"/>
                    <a:pt x="499" y="2017"/>
                    <a:pt x="299" y="1973"/>
                  </a:cubicBezTo>
                  <a:lnTo>
                    <a:pt x="164" y="1921"/>
                  </a:lnTo>
                  <a:lnTo>
                    <a:pt x="41" y="1874"/>
                  </a:lnTo>
                  <a:lnTo>
                    <a:pt x="0" y="1870"/>
                  </a:lnTo>
                </a:path>
              </a:pathLst>
            </a:custGeom>
            <a:noFill/>
            <a:ln w="291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633"/>
            </a:p>
          </p:txBody>
        </p:sp>
        <p:sp>
          <p:nvSpPr>
            <p:cNvPr id="9" name="Oval 32"/>
            <p:cNvSpPr>
              <a:spLocks noChangeArrowheads="1"/>
            </p:cNvSpPr>
            <p:nvPr/>
          </p:nvSpPr>
          <p:spPr bwMode="auto">
            <a:xfrm>
              <a:off x="806" y="1209"/>
              <a:ext cx="460" cy="460"/>
            </a:xfrm>
            <a:prstGeom prst="ellipse">
              <a:avLst/>
            </a:prstGeom>
            <a:solidFill>
              <a:srgbClr val="808080"/>
            </a:solidFill>
            <a:ln w="2916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633"/>
            </a:p>
          </p:txBody>
        </p:sp>
      </p:grpSp>
      <p:sp>
        <p:nvSpPr>
          <p:cNvPr id="18" name="CasellaDiTesto 17"/>
          <p:cNvSpPr txBox="1"/>
          <p:nvPr/>
        </p:nvSpPr>
        <p:spPr>
          <a:xfrm>
            <a:off x="-2243" y="801934"/>
            <a:ext cx="8028566" cy="461665"/>
          </a:xfrm>
          <a:prstGeom prst="rect">
            <a:avLst/>
          </a:prstGeom>
          <a:noFill/>
        </p:spPr>
        <p:txBody>
          <a:bodyPr wrap="square" rtlCol="0">
            <a:spAutoFit/>
          </a:bodyPr>
          <a:lstStyle/>
          <a:p>
            <a:r>
              <a:rPr lang="it-IT" sz="2400" b="1" dirty="0" smtClean="0"/>
              <a:t>Expansion of the </a:t>
            </a:r>
            <a:r>
              <a:rPr lang="it-IT" sz="2400" b="1" dirty="0" err="1" smtClean="0"/>
              <a:t>Hamiltonian</a:t>
            </a:r>
            <a:r>
              <a:rPr lang="it-IT" sz="2400" b="1" dirty="0" smtClean="0"/>
              <a:t> in </a:t>
            </a:r>
            <a:r>
              <a:rPr lang="it-IT" sz="2400" b="1" dirty="0" err="1" smtClean="0"/>
              <a:t>incident</a:t>
            </a:r>
            <a:r>
              <a:rPr lang="it-IT" sz="2400" b="1" dirty="0" smtClean="0"/>
              <a:t> </a:t>
            </a:r>
            <a:r>
              <a:rPr lang="it-IT" sz="2400" b="1" dirty="0" err="1" smtClean="0"/>
              <a:t>photon</a:t>
            </a:r>
            <a:r>
              <a:rPr lang="it-IT" sz="2400" b="1" dirty="0" smtClean="0"/>
              <a:t> </a:t>
            </a:r>
            <a:r>
              <a:rPr lang="it-IT" sz="2400" b="1" dirty="0" err="1" smtClean="0"/>
              <a:t>energy</a:t>
            </a:r>
            <a:r>
              <a:rPr lang="it-IT" sz="2400" b="1" dirty="0" smtClean="0"/>
              <a:t> </a:t>
            </a:r>
            <a:r>
              <a:rPr lang="it-IT" sz="2400" b="1" dirty="0" smtClean="0">
                <a:solidFill>
                  <a:srgbClr val="FF0000"/>
                </a:solidFill>
              </a:rPr>
              <a:t>(</a:t>
            </a:r>
            <a:r>
              <a:rPr lang="it-IT" sz="2400" b="1" dirty="0" smtClean="0">
                <a:solidFill>
                  <a:srgbClr val="FF0000"/>
                </a:solidFill>
                <a:sym typeface="Symbol" panose="05050102010706020507" pitchFamily="18" charset="2"/>
              </a:rPr>
              <a:t></a:t>
            </a:r>
            <a:r>
              <a:rPr lang="it-IT" sz="2400" b="1" dirty="0" smtClean="0">
                <a:solidFill>
                  <a:srgbClr val="FF0000"/>
                </a:solidFill>
              </a:rPr>
              <a:t>)</a:t>
            </a:r>
            <a:r>
              <a:rPr lang="it-IT" sz="2400" b="1" dirty="0" smtClean="0"/>
              <a:t> </a:t>
            </a:r>
            <a:endParaRPr lang="it-IT" sz="2400" b="1" dirty="0"/>
          </a:p>
        </p:txBody>
      </p:sp>
      <mc:AlternateContent xmlns:mc="http://schemas.openxmlformats.org/markup-compatibility/2006" xmlns:a14="http://schemas.microsoft.com/office/drawing/2010/main">
        <mc:Choice Requires="a14">
          <p:sp>
            <p:nvSpPr>
              <p:cNvPr id="19" name="CasellaDiTesto 18"/>
              <p:cNvSpPr txBox="1"/>
              <p:nvPr/>
            </p:nvSpPr>
            <p:spPr>
              <a:xfrm>
                <a:off x="30962" y="1412776"/>
                <a:ext cx="10635541" cy="5504456"/>
              </a:xfrm>
              <a:prstGeom prst="rect">
                <a:avLst/>
              </a:prstGeom>
              <a:noFill/>
            </p:spPr>
            <p:txBody>
              <a:bodyPr wrap="square" rtlCol="0">
                <a:spAutoFit/>
              </a:bodyPr>
              <a:lstStyle/>
              <a:p>
                <a:r>
                  <a:rPr lang="it-IT" sz="2200" b="1" dirty="0" smtClean="0"/>
                  <a:t>0th  </a:t>
                </a:r>
                <a:r>
                  <a:rPr lang="it-IT" sz="2200" b="1" dirty="0" err="1" smtClean="0"/>
                  <a:t>order</a:t>
                </a:r>
                <a:r>
                  <a:rPr lang="it-IT" sz="2200" b="1" dirty="0" smtClean="0"/>
                  <a:t>               </a:t>
                </a:r>
                <a:r>
                  <a:rPr lang="it-IT" sz="2200" b="1" dirty="0" err="1" smtClean="0">
                    <a:solidFill>
                      <a:srgbClr val="FF0000"/>
                    </a:solidFill>
                  </a:rPr>
                  <a:t>charge</a:t>
                </a:r>
                <a:r>
                  <a:rPr lang="it-IT" sz="2200" b="1" dirty="0" smtClean="0">
                    <a:solidFill>
                      <a:srgbClr val="FF0000"/>
                    </a:solidFill>
                  </a:rPr>
                  <a:t>, mass</a:t>
                </a:r>
              </a:p>
              <a:p>
                <a:endParaRPr lang="it-IT" sz="2200" b="1" dirty="0"/>
              </a:p>
              <a:p>
                <a:r>
                  <a:rPr lang="it-IT" sz="2200" b="1" dirty="0" smtClean="0"/>
                  <a:t>1st   </a:t>
                </a:r>
                <a:r>
                  <a:rPr lang="it-IT" sz="2200" b="1" dirty="0" err="1" smtClean="0"/>
                  <a:t>order</a:t>
                </a:r>
                <a:r>
                  <a:rPr lang="it-IT" sz="2200" b="1" dirty="0" smtClean="0"/>
                  <a:t>               </a:t>
                </a:r>
                <a:r>
                  <a:rPr lang="it-IT" sz="2200" b="1" dirty="0" err="1" smtClean="0">
                    <a:solidFill>
                      <a:srgbClr val="FF0000"/>
                    </a:solidFill>
                  </a:rPr>
                  <a:t>anomalous</a:t>
                </a:r>
                <a:r>
                  <a:rPr lang="it-IT" sz="2200" b="1" dirty="0" smtClean="0">
                    <a:solidFill>
                      <a:srgbClr val="FF0000"/>
                    </a:solidFill>
                  </a:rPr>
                  <a:t> </a:t>
                </a:r>
                <a:r>
                  <a:rPr lang="it-IT" sz="2200" b="1" dirty="0" err="1" smtClean="0">
                    <a:solidFill>
                      <a:srgbClr val="FF0000"/>
                    </a:solidFill>
                  </a:rPr>
                  <a:t>magnetic</a:t>
                </a:r>
                <a:r>
                  <a:rPr lang="it-IT" sz="2200" b="1" dirty="0" smtClean="0">
                    <a:solidFill>
                      <a:srgbClr val="FF0000"/>
                    </a:solidFill>
                  </a:rPr>
                  <a:t> moment</a:t>
                </a:r>
              </a:p>
              <a:p>
                <a:r>
                  <a:rPr lang="it-IT" sz="2200" b="1" dirty="0">
                    <a:solidFill>
                      <a:srgbClr val="0000CC"/>
                    </a:solidFill>
                  </a:rPr>
                  <a:t> </a:t>
                </a:r>
                <a:r>
                  <a:rPr lang="it-IT" sz="2200" b="1" dirty="0" smtClean="0">
                    <a:solidFill>
                      <a:srgbClr val="0000CC"/>
                    </a:solidFill>
                  </a:rPr>
                  <a:t>         </a:t>
                </a:r>
                <a:endParaRPr lang="it-IT" sz="2200" b="1" dirty="0"/>
              </a:p>
              <a:p>
                <a:r>
                  <a:rPr lang="it-IT" sz="2200" b="1" dirty="0" smtClean="0"/>
                  <a:t>2nd  </a:t>
                </a:r>
                <a:r>
                  <a:rPr lang="it-IT" sz="2200" b="1" dirty="0" err="1" smtClean="0"/>
                  <a:t>order</a:t>
                </a:r>
                <a:r>
                  <a:rPr lang="it-IT" sz="2200" b="1" dirty="0" smtClean="0"/>
                  <a:t>              </a:t>
                </a:r>
                <a:r>
                  <a:rPr lang="it-IT" sz="2200" b="1" dirty="0" smtClean="0">
                    <a:solidFill>
                      <a:srgbClr val="FF0000"/>
                    </a:solidFill>
                  </a:rPr>
                  <a:t>2 scalar </a:t>
                </a:r>
                <a:r>
                  <a:rPr lang="it-IT" sz="2200" b="1" dirty="0" err="1" smtClean="0">
                    <a:solidFill>
                      <a:srgbClr val="FF0000"/>
                    </a:solidFill>
                  </a:rPr>
                  <a:t>polarizabilitites</a:t>
                </a:r>
                <a:r>
                  <a:rPr lang="it-IT" sz="2200" b="1" dirty="0" smtClean="0">
                    <a:solidFill>
                      <a:srgbClr val="FF0000"/>
                    </a:solidFill>
                  </a:rPr>
                  <a:t>      </a:t>
                </a:r>
                <a:endParaRPr lang="it-IT" sz="2200" b="1" dirty="0" smtClean="0">
                  <a:solidFill>
                    <a:srgbClr val="0000CC"/>
                  </a:solidFill>
                </a:endParaRPr>
              </a:p>
              <a:p>
                <a:r>
                  <a:rPr lang="it-IT" sz="2200" b="1" dirty="0">
                    <a:solidFill>
                      <a:srgbClr val="FF0000"/>
                    </a:solidFill>
                  </a:rPr>
                  <a:t> </a:t>
                </a:r>
                <a:r>
                  <a:rPr lang="it-IT" sz="2200" b="1" dirty="0" smtClean="0">
                    <a:solidFill>
                      <a:srgbClr val="FF0000"/>
                    </a:solidFill>
                  </a:rPr>
                  <a:t>            </a:t>
                </a:r>
              </a:p>
              <a:p>
                <a:r>
                  <a:rPr lang="it-IT" sz="2200" b="1" dirty="0">
                    <a:solidFill>
                      <a:srgbClr val="FF0000"/>
                    </a:solidFill>
                  </a:rPr>
                  <a:t> </a:t>
                </a:r>
                <a:r>
                  <a:rPr lang="it-IT" sz="2200" b="1" dirty="0" smtClean="0">
                    <a:solidFill>
                      <a:srgbClr val="FF0000"/>
                    </a:solidFill>
                  </a:rPr>
                  <a:t>                              </a:t>
                </a:r>
                <a14:m>
                  <m:oMath xmlns:m="http://schemas.openxmlformats.org/officeDocument/2006/math">
                    <m:sSubSup>
                      <m:sSubSupPr>
                        <m:ctrlPr>
                          <a:rPr lang="it-IT" sz="2200" b="1" i="1" smtClean="0">
                            <a:solidFill>
                              <a:srgbClr val="0000CC"/>
                            </a:solidFill>
                            <a:latin typeface="Cambria Math" panose="02040503050406030204" pitchFamily="18" charset="0"/>
                          </a:rPr>
                        </m:ctrlPr>
                      </m:sSubSupPr>
                      <m:e>
                        <m:r>
                          <a:rPr lang="it-IT" sz="2200" b="1" i="1" smtClean="0">
                            <a:solidFill>
                              <a:srgbClr val="0000CC"/>
                            </a:solidFill>
                            <a:latin typeface="Cambria Math" panose="02040503050406030204" pitchFamily="18" charset="0"/>
                          </a:rPr>
                          <m:t>𝑯</m:t>
                        </m:r>
                      </m:e>
                      <m:sub>
                        <m:r>
                          <a:rPr lang="it-IT" sz="2200" b="1" i="1" smtClean="0">
                            <a:solidFill>
                              <a:srgbClr val="0000CC"/>
                            </a:solidFill>
                            <a:latin typeface="Cambria Math" panose="02040503050406030204" pitchFamily="18" charset="0"/>
                          </a:rPr>
                          <m:t>𝒆𝒇𝒇</m:t>
                        </m:r>
                      </m:sub>
                      <m:sup>
                        <m:r>
                          <a:rPr lang="it-IT" sz="2200" b="1" i="1" smtClean="0">
                            <a:solidFill>
                              <a:srgbClr val="0000CC"/>
                            </a:solidFill>
                            <a:latin typeface="Cambria Math" panose="02040503050406030204" pitchFamily="18" charset="0"/>
                          </a:rPr>
                          <m:t>(</m:t>
                        </m:r>
                        <m:r>
                          <a:rPr lang="it-IT" sz="2200" b="1" i="1" smtClean="0">
                            <a:solidFill>
                              <a:srgbClr val="0000CC"/>
                            </a:solidFill>
                            <a:latin typeface="Cambria Math" panose="02040503050406030204" pitchFamily="18" charset="0"/>
                          </a:rPr>
                          <m:t>𝟐</m:t>
                        </m:r>
                        <m:r>
                          <a:rPr lang="it-IT" sz="2200" b="1" i="1" smtClean="0">
                            <a:solidFill>
                              <a:srgbClr val="0000CC"/>
                            </a:solidFill>
                            <a:latin typeface="Cambria Math" panose="02040503050406030204" pitchFamily="18" charset="0"/>
                          </a:rPr>
                          <m:t>)</m:t>
                        </m:r>
                      </m:sup>
                    </m:sSubSup>
                    <m:r>
                      <a:rPr lang="it-IT" sz="2200" b="1" i="1" smtClean="0">
                        <a:solidFill>
                          <a:srgbClr val="0000CC"/>
                        </a:solidFill>
                        <a:latin typeface="Cambria Math" panose="02040503050406030204" pitchFamily="18" charset="0"/>
                      </a:rPr>
                      <m:t>=−</m:t>
                    </m:r>
                    <m:r>
                      <a:rPr lang="it-IT" sz="2200" b="1" i="1" smtClean="0">
                        <a:solidFill>
                          <a:srgbClr val="0000CC"/>
                        </a:solidFill>
                        <a:latin typeface="Cambria Math" panose="02040503050406030204" pitchFamily="18" charset="0"/>
                      </a:rPr>
                      <m:t>𝟒</m:t>
                    </m:r>
                    <m:r>
                      <a:rPr lang="it-IT" sz="2200" b="1" i="1" smtClean="0">
                        <a:solidFill>
                          <a:srgbClr val="0000CC"/>
                        </a:solidFill>
                        <a:latin typeface="Cambria Math" panose="02040503050406030204" pitchFamily="18" charset="0"/>
                        <a:ea typeface="Cambria Math" panose="02040503050406030204" pitchFamily="18" charset="0"/>
                      </a:rPr>
                      <m:t>𝝅</m:t>
                    </m:r>
                    <m:d>
                      <m:dPr>
                        <m:begChr m:val="["/>
                        <m:endChr m:val="]"/>
                        <m:ctrlPr>
                          <a:rPr lang="it-IT" sz="2200" b="1" i="1" smtClean="0">
                            <a:solidFill>
                              <a:srgbClr val="0000CC"/>
                            </a:solidFill>
                            <a:latin typeface="Cambria Math" panose="02040503050406030204" pitchFamily="18" charset="0"/>
                          </a:rPr>
                        </m:ctrlPr>
                      </m:dPr>
                      <m:e>
                        <m:f>
                          <m:fPr>
                            <m:ctrlPr>
                              <a:rPr lang="it-IT" sz="2200" b="1" i="1" smtClean="0">
                                <a:solidFill>
                                  <a:srgbClr val="0000CC"/>
                                </a:solidFill>
                                <a:latin typeface="Cambria Math" panose="02040503050406030204" pitchFamily="18" charset="0"/>
                              </a:rPr>
                            </m:ctrlPr>
                          </m:fPr>
                          <m:num>
                            <m:r>
                              <a:rPr lang="it-IT" sz="2200" b="1" i="1" smtClean="0">
                                <a:solidFill>
                                  <a:srgbClr val="0000CC"/>
                                </a:solidFill>
                                <a:latin typeface="Cambria Math" panose="02040503050406030204" pitchFamily="18" charset="0"/>
                              </a:rPr>
                              <m:t>𝟏</m:t>
                            </m:r>
                          </m:num>
                          <m:den>
                            <m:r>
                              <a:rPr lang="it-IT" sz="2200" b="1" i="1" smtClean="0">
                                <a:solidFill>
                                  <a:srgbClr val="0000CC"/>
                                </a:solidFill>
                                <a:latin typeface="Cambria Math" panose="02040503050406030204" pitchFamily="18" charset="0"/>
                              </a:rPr>
                              <m:t>𝟐</m:t>
                            </m:r>
                          </m:den>
                        </m:f>
                        <m:sSub>
                          <m:sSubPr>
                            <m:ctrlPr>
                              <a:rPr lang="it-IT" sz="2200" b="1" i="1" smtClean="0">
                                <a:solidFill>
                                  <a:srgbClr val="FF0000"/>
                                </a:solidFill>
                                <a:latin typeface="Cambria Math" panose="02040503050406030204" pitchFamily="18" charset="0"/>
                              </a:rPr>
                            </m:ctrlPr>
                          </m:sSubPr>
                          <m:e>
                            <m:r>
                              <a:rPr lang="it-IT" sz="2200" b="1" i="1" smtClean="0">
                                <a:solidFill>
                                  <a:srgbClr val="FF0000"/>
                                </a:solidFill>
                                <a:latin typeface="Cambria Math" panose="02040503050406030204" pitchFamily="18" charset="0"/>
                                <a:ea typeface="Cambria Math" panose="02040503050406030204" pitchFamily="18" charset="0"/>
                              </a:rPr>
                              <m:t>𝜶</m:t>
                            </m:r>
                          </m:e>
                          <m:sub>
                            <m:r>
                              <a:rPr lang="it-IT" sz="2200" b="1" i="1" smtClean="0">
                                <a:solidFill>
                                  <a:srgbClr val="FF0000"/>
                                </a:solidFill>
                                <a:latin typeface="Cambria Math" panose="02040503050406030204" pitchFamily="18" charset="0"/>
                              </a:rPr>
                              <m:t>𝑬</m:t>
                            </m:r>
                            <m:r>
                              <a:rPr lang="it-IT" sz="2200" b="1" i="1" smtClean="0">
                                <a:solidFill>
                                  <a:srgbClr val="FF0000"/>
                                </a:solidFill>
                                <a:latin typeface="Cambria Math" panose="02040503050406030204" pitchFamily="18" charset="0"/>
                              </a:rPr>
                              <m:t>𝟏</m:t>
                            </m:r>
                          </m:sub>
                        </m:sSub>
                        <m:sSup>
                          <m:sSupPr>
                            <m:ctrlPr>
                              <a:rPr lang="it-IT" sz="2200" b="1" i="1" smtClean="0">
                                <a:solidFill>
                                  <a:srgbClr val="0000CC"/>
                                </a:solidFill>
                                <a:latin typeface="Cambria Math" panose="02040503050406030204" pitchFamily="18" charset="0"/>
                              </a:rPr>
                            </m:ctrlPr>
                          </m:sSupPr>
                          <m:e>
                            <m:acc>
                              <m:accPr>
                                <m:chr m:val="⃗"/>
                                <m:ctrlPr>
                                  <a:rPr lang="it-IT" sz="2200" b="1" i="1" smtClean="0">
                                    <a:solidFill>
                                      <a:srgbClr val="0000CC"/>
                                    </a:solidFill>
                                    <a:latin typeface="Cambria Math" panose="02040503050406030204" pitchFamily="18" charset="0"/>
                                  </a:rPr>
                                </m:ctrlPr>
                              </m:accPr>
                              <m:e>
                                <m:r>
                                  <a:rPr lang="it-IT" sz="2200" b="1" i="1" smtClean="0">
                                    <a:solidFill>
                                      <a:srgbClr val="0000CC"/>
                                    </a:solidFill>
                                    <a:latin typeface="Cambria Math" panose="02040503050406030204" pitchFamily="18" charset="0"/>
                                  </a:rPr>
                                  <m:t>𝑬</m:t>
                                </m:r>
                              </m:e>
                            </m:acc>
                          </m:e>
                          <m:sup>
                            <m:r>
                              <a:rPr lang="it-IT" sz="2200" b="1" i="1" smtClean="0">
                                <a:solidFill>
                                  <a:srgbClr val="0000CC"/>
                                </a:solidFill>
                                <a:latin typeface="Cambria Math" panose="02040503050406030204" pitchFamily="18" charset="0"/>
                              </a:rPr>
                              <m:t>𝟐</m:t>
                            </m:r>
                          </m:sup>
                        </m:sSup>
                        <m:r>
                          <a:rPr lang="it-IT" sz="2200" b="1" i="1" smtClean="0">
                            <a:solidFill>
                              <a:srgbClr val="0000CC"/>
                            </a:solidFill>
                            <a:latin typeface="Cambria Math" panose="02040503050406030204" pitchFamily="18" charset="0"/>
                          </a:rPr>
                          <m:t>+</m:t>
                        </m:r>
                        <m:f>
                          <m:fPr>
                            <m:ctrlPr>
                              <a:rPr lang="it-IT" sz="2200" b="1" i="1" smtClean="0">
                                <a:solidFill>
                                  <a:srgbClr val="0000CC"/>
                                </a:solidFill>
                                <a:latin typeface="Cambria Math" panose="02040503050406030204" pitchFamily="18" charset="0"/>
                              </a:rPr>
                            </m:ctrlPr>
                          </m:fPr>
                          <m:num>
                            <m:r>
                              <a:rPr lang="it-IT" sz="2200" b="1" i="1" smtClean="0">
                                <a:solidFill>
                                  <a:srgbClr val="0000CC"/>
                                </a:solidFill>
                                <a:latin typeface="Cambria Math" panose="02040503050406030204" pitchFamily="18" charset="0"/>
                              </a:rPr>
                              <m:t>𝟏</m:t>
                            </m:r>
                          </m:num>
                          <m:den>
                            <m:r>
                              <a:rPr lang="it-IT" sz="2200" b="1" i="1" smtClean="0">
                                <a:solidFill>
                                  <a:srgbClr val="0000CC"/>
                                </a:solidFill>
                                <a:latin typeface="Cambria Math" panose="02040503050406030204" pitchFamily="18" charset="0"/>
                              </a:rPr>
                              <m:t>𝟐</m:t>
                            </m:r>
                          </m:den>
                        </m:f>
                        <m:sSub>
                          <m:sSubPr>
                            <m:ctrlPr>
                              <a:rPr lang="it-IT" sz="2200" b="1" i="1" smtClean="0">
                                <a:solidFill>
                                  <a:srgbClr val="FF0000"/>
                                </a:solidFill>
                                <a:latin typeface="Cambria Math" panose="02040503050406030204" pitchFamily="18" charset="0"/>
                              </a:rPr>
                            </m:ctrlPr>
                          </m:sSubPr>
                          <m:e>
                            <m:r>
                              <a:rPr lang="it-IT" sz="2200" b="1" i="1" smtClean="0">
                                <a:solidFill>
                                  <a:srgbClr val="FF0000"/>
                                </a:solidFill>
                                <a:latin typeface="Cambria Math" panose="02040503050406030204" pitchFamily="18" charset="0"/>
                                <a:ea typeface="Cambria Math" panose="02040503050406030204" pitchFamily="18" charset="0"/>
                              </a:rPr>
                              <m:t>𝜷</m:t>
                            </m:r>
                          </m:e>
                          <m:sub>
                            <m:r>
                              <a:rPr lang="it-IT" sz="2200" b="1" i="1" smtClean="0">
                                <a:solidFill>
                                  <a:srgbClr val="FF0000"/>
                                </a:solidFill>
                                <a:latin typeface="Cambria Math" panose="02040503050406030204" pitchFamily="18" charset="0"/>
                                <a:ea typeface="Cambria Math" panose="02040503050406030204" pitchFamily="18" charset="0"/>
                              </a:rPr>
                              <m:t>𝑴</m:t>
                            </m:r>
                            <m:r>
                              <a:rPr lang="it-IT" sz="2200" b="1" i="1" smtClean="0">
                                <a:solidFill>
                                  <a:srgbClr val="FF0000"/>
                                </a:solidFill>
                                <a:latin typeface="Cambria Math" panose="02040503050406030204" pitchFamily="18" charset="0"/>
                              </a:rPr>
                              <m:t>𝟏</m:t>
                            </m:r>
                          </m:sub>
                        </m:sSub>
                        <m:sSup>
                          <m:sSupPr>
                            <m:ctrlPr>
                              <a:rPr lang="it-IT" sz="2200" b="1" i="1" smtClean="0">
                                <a:solidFill>
                                  <a:srgbClr val="0000CC"/>
                                </a:solidFill>
                                <a:latin typeface="Cambria Math" panose="02040503050406030204" pitchFamily="18" charset="0"/>
                              </a:rPr>
                            </m:ctrlPr>
                          </m:sSupPr>
                          <m:e>
                            <m:acc>
                              <m:accPr>
                                <m:chr m:val="⃗"/>
                                <m:ctrlPr>
                                  <a:rPr lang="it-IT" sz="2200" b="1" i="1" smtClean="0">
                                    <a:solidFill>
                                      <a:srgbClr val="0000CC"/>
                                    </a:solidFill>
                                    <a:latin typeface="Cambria Math" panose="02040503050406030204" pitchFamily="18" charset="0"/>
                                  </a:rPr>
                                </m:ctrlPr>
                              </m:accPr>
                              <m:e>
                                <m:r>
                                  <a:rPr lang="it-IT" sz="2200" b="1" i="1" smtClean="0">
                                    <a:solidFill>
                                      <a:srgbClr val="0000CC"/>
                                    </a:solidFill>
                                    <a:latin typeface="Cambria Math" panose="02040503050406030204" pitchFamily="18" charset="0"/>
                                  </a:rPr>
                                  <m:t>𝑯</m:t>
                                </m:r>
                              </m:e>
                            </m:acc>
                          </m:e>
                          <m:sup>
                            <m:r>
                              <a:rPr lang="it-IT" sz="2200" b="1" i="1" smtClean="0">
                                <a:solidFill>
                                  <a:srgbClr val="0000CC"/>
                                </a:solidFill>
                                <a:latin typeface="Cambria Math" panose="02040503050406030204" pitchFamily="18" charset="0"/>
                              </a:rPr>
                              <m:t>𝟐</m:t>
                            </m:r>
                          </m:sup>
                        </m:sSup>
                      </m:e>
                    </m:d>
                  </m:oMath>
                </a14:m>
                <a:r>
                  <a:rPr lang="it-IT" sz="2200" b="1" dirty="0" smtClean="0">
                    <a:solidFill>
                      <a:srgbClr val="FF0000"/>
                    </a:solidFill>
                  </a:rPr>
                  <a:t> </a:t>
                </a:r>
              </a:p>
              <a:p>
                <a:endParaRPr lang="it-IT" sz="2200" b="1" dirty="0"/>
              </a:p>
              <a:p>
                <a:r>
                  <a:rPr lang="it-IT" sz="2200" b="1" dirty="0" smtClean="0"/>
                  <a:t>3rd  </a:t>
                </a:r>
                <a:r>
                  <a:rPr lang="it-IT" sz="2200" b="1" dirty="0" err="1" smtClean="0"/>
                  <a:t>order</a:t>
                </a:r>
                <a:r>
                  <a:rPr lang="it-IT" sz="2200" b="1" dirty="0" smtClean="0"/>
                  <a:t>             </a:t>
                </a:r>
                <a:r>
                  <a:rPr lang="it-IT" sz="2200" b="1" dirty="0" smtClean="0">
                    <a:solidFill>
                      <a:srgbClr val="FF0000"/>
                    </a:solidFill>
                  </a:rPr>
                  <a:t>4 spin (</a:t>
                </a:r>
                <a:r>
                  <a:rPr lang="it-IT" sz="2200" b="1" dirty="0" err="1" smtClean="0">
                    <a:solidFill>
                      <a:srgbClr val="FF0000"/>
                    </a:solidFill>
                  </a:rPr>
                  <a:t>vector</a:t>
                </a:r>
                <a:r>
                  <a:rPr lang="it-IT" sz="2200" b="1" dirty="0" smtClean="0">
                    <a:solidFill>
                      <a:srgbClr val="FF0000"/>
                    </a:solidFill>
                  </a:rPr>
                  <a:t>) </a:t>
                </a:r>
                <a:r>
                  <a:rPr lang="it-IT" sz="2200" b="1" dirty="0" err="1" smtClean="0">
                    <a:solidFill>
                      <a:srgbClr val="FF0000"/>
                    </a:solidFill>
                  </a:rPr>
                  <a:t>polarizabilitites</a:t>
                </a:r>
                <a:r>
                  <a:rPr lang="it-IT" sz="2200" b="1" dirty="0" smtClean="0">
                    <a:solidFill>
                      <a:srgbClr val="FF0000"/>
                    </a:solidFill>
                  </a:rPr>
                  <a:t>    </a:t>
                </a:r>
                <a:r>
                  <a:rPr lang="it-IT" sz="2200" b="1" dirty="0" err="1" smtClean="0">
                    <a:solidFill>
                      <a:srgbClr val="0000CC"/>
                    </a:solidFill>
                  </a:rPr>
                  <a:t>only</a:t>
                </a:r>
                <a:r>
                  <a:rPr lang="it-IT" sz="2200" b="1" dirty="0" smtClean="0">
                    <a:solidFill>
                      <a:srgbClr val="0000CC"/>
                    </a:solidFill>
                  </a:rPr>
                  <a:t> </a:t>
                </a:r>
                <a:r>
                  <a:rPr lang="it-IT" sz="2200" b="1" dirty="0" err="1" smtClean="0">
                    <a:solidFill>
                      <a:srgbClr val="0000CC"/>
                    </a:solidFill>
                  </a:rPr>
                  <a:t>one</a:t>
                </a:r>
                <a:r>
                  <a:rPr lang="it-IT" sz="2200" b="1" dirty="0" smtClean="0">
                    <a:solidFill>
                      <a:srgbClr val="0000CC"/>
                    </a:solidFill>
                  </a:rPr>
                  <a:t> </a:t>
                </a:r>
                <a:r>
                  <a:rPr lang="it-IT" sz="2200" b="1" dirty="0" err="1" smtClean="0">
                    <a:solidFill>
                      <a:srgbClr val="0000CC"/>
                    </a:solidFill>
                  </a:rPr>
                  <a:t>direct</a:t>
                </a:r>
                <a:r>
                  <a:rPr lang="it-IT" sz="2200" b="1" dirty="0" smtClean="0">
                    <a:solidFill>
                      <a:srgbClr val="0000CC"/>
                    </a:solidFill>
                  </a:rPr>
                  <a:t> </a:t>
                </a:r>
                <a:r>
                  <a:rPr lang="it-IT" sz="2200" b="1" dirty="0" err="1" smtClean="0">
                    <a:solidFill>
                      <a:srgbClr val="0000CC"/>
                    </a:solidFill>
                  </a:rPr>
                  <a:t>measurement</a:t>
                </a:r>
                <a:endParaRPr lang="it-IT" sz="2200" b="1" dirty="0" smtClean="0">
                  <a:solidFill>
                    <a:srgbClr val="0000CC"/>
                  </a:solidFill>
                </a:endParaRPr>
              </a:p>
              <a:p>
                <a:r>
                  <a:rPr lang="it-IT" sz="2200" b="1" dirty="0" smtClean="0">
                    <a:solidFill>
                      <a:srgbClr val="FF0000"/>
                    </a:solidFill>
                  </a:rPr>
                  <a:t> </a:t>
                </a:r>
              </a:p>
              <a:p>
                <a:r>
                  <a:rPr lang="it-IT" sz="2200" b="1" dirty="0">
                    <a:solidFill>
                      <a:srgbClr val="FF0000"/>
                    </a:solidFill>
                  </a:rPr>
                  <a:t> </a:t>
                </a:r>
                <a:r>
                  <a:rPr lang="it-IT" sz="2200" b="1" dirty="0" smtClean="0">
                    <a:solidFill>
                      <a:srgbClr val="FF0000"/>
                    </a:solidFill>
                  </a:rPr>
                  <a:t>                             </a:t>
                </a:r>
                <a14:m>
                  <m:oMath xmlns:m="http://schemas.openxmlformats.org/officeDocument/2006/math">
                    <m:sSubSup>
                      <m:sSubSupPr>
                        <m:ctrlPr>
                          <a:rPr lang="it-IT" sz="2200" b="1" i="1" smtClean="0">
                            <a:solidFill>
                              <a:srgbClr val="0000CC"/>
                            </a:solidFill>
                            <a:latin typeface="Cambria Math" panose="02040503050406030204" pitchFamily="18" charset="0"/>
                          </a:rPr>
                        </m:ctrlPr>
                      </m:sSubSupPr>
                      <m:e>
                        <m:r>
                          <a:rPr lang="it-IT" sz="2200" b="1" i="1" smtClean="0">
                            <a:solidFill>
                              <a:srgbClr val="0000CC"/>
                            </a:solidFill>
                            <a:latin typeface="Cambria Math" panose="02040503050406030204" pitchFamily="18" charset="0"/>
                          </a:rPr>
                          <m:t>𝑯</m:t>
                        </m:r>
                      </m:e>
                      <m:sub>
                        <m:r>
                          <a:rPr lang="it-IT" sz="2200" b="1" i="1" smtClean="0">
                            <a:solidFill>
                              <a:srgbClr val="0000CC"/>
                            </a:solidFill>
                            <a:latin typeface="Cambria Math" panose="02040503050406030204" pitchFamily="18" charset="0"/>
                          </a:rPr>
                          <m:t>𝒆𝒇𝒇</m:t>
                        </m:r>
                      </m:sub>
                      <m:sup>
                        <m:r>
                          <a:rPr lang="it-IT" sz="2200" b="1" i="1" smtClean="0">
                            <a:solidFill>
                              <a:srgbClr val="0000CC"/>
                            </a:solidFill>
                            <a:latin typeface="Cambria Math" panose="02040503050406030204" pitchFamily="18" charset="0"/>
                          </a:rPr>
                          <m:t>(</m:t>
                        </m:r>
                        <m:r>
                          <a:rPr lang="it-IT" sz="2200" b="1" i="1" smtClean="0">
                            <a:solidFill>
                              <a:srgbClr val="0000CC"/>
                            </a:solidFill>
                            <a:latin typeface="Cambria Math" panose="02040503050406030204" pitchFamily="18" charset="0"/>
                          </a:rPr>
                          <m:t>𝟑</m:t>
                        </m:r>
                        <m:r>
                          <a:rPr lang="it-IT" sz="2200" b="1" i="1" smtClean="0">
                            <a:solidFill>
                              <a:srgbClr val="0000CC"/>
                            </a:solidFill>
                            <a:latin typeface="Cambria Math" panose="02040503050406030204" pitchFamily="18" charset="0"/>
                          </a:rPr>
                          <m:t>)</m:t>
                        </m:r>
                      </m:sup>
                    </m:sSubSup>
                    <m:r>
                      <a:rPr lang="it-IT" sz="2200" b="1" i="1" smtClean="0">
                        <a:solidFill>
                          <a:srgbClr val="0000CC"/>
                        </a:solidFill>
                        <a:latin typeface="Cambria Math" panose="02040503050406030204" pitchFamily="18" charset="0"/>
                      </a:rPr>
                      <m:t>=−</m:t>
                    </m:r>
                    <m:r>
                      <a:rPr lang="it-IT" sz="2200" b="1" i="1" smtClean="0">
                        <a:solidFill>
                          <a:srgbClr val="0000CC"/>
                        </a:solidFill>
                        <a:latin typeface="Cambria Math" panose="02040503050406030204" pitchFamily="18" charset="0"/>
                      </a:rPr>
                      <m:t>𝟒</m:t>
                    </m:r>
                    <m:r>
                      <a:rPr lang="it-IT" sz="2200" b="1" i="1" smtClean="0">
                        <a:solidFill>
                          <a:srgbClr val="0000CC"/>
                        </a:solidFill>
                        <a:latin typeface="Cambria Math" panose="02040503050406030204" pitchFamily="18" charset="0"/>
                        <a:ea typeface="Cambria Math" panose="02040503050406030204" pitchFamily="18" charset="0"/>
                      </a:rPr>
                      <m:t>𝝅</m:t>
                    </m:r>
                    <m:d>
                      <m:dPr>
                        <m:begChr m:val="["/>
                        <m:endChr m:val="]"/>
                        <m:ctrlPr>
                          <a:rPr lang="it-IT" sz="2200" b="1" i="1" smtClean="0">
                            <a:solidFill>
                              <a:srgbClr val="0000CC"/>
                            </a:solidFill>
                            <a:latin typeface="Cambria Math" panose="02040503050406030204" pitchFamily="18" charset="0"/>
                          </a:rPr>
                        </m:ctrlPr>
                      </m:dPr>
                      <m:e>
                        <m:eqArr>
                          <m:eqArrPr>
                            <m:ctrlPr>
                              <a:rPr lang="it-IT" sz="2200" b="1" i="1" smtClean="0">
                                <a:solidFill>
                                  <a:srgbClr val="0000CC"/>
                                </a:solidFill>
                                <a:latin typeface="Cambria Math" panose="02040503050406030204" pitchFamily="18" charset="0"/>
                              </a:rPr>
                            </m:ctrlPr>
                          </m:eqArrPr>
                          <m:e>
                            <m:f>
                              <m:fPr>
                                <m:ctrlPr>
                                  <a:rPr lang="it-IT" sz="2200" b="1" i="1" smtClean="0">
                                    <a:solidFill>
                                      <a:srgbClr val="0000CC"/>
                                    </a:solidFill>
                                    <a:latin typeface="Cambria Math" panose="02040503050406030204" pitchFamily="18" charset="0"/>
                                  </a:rPr>
                                </m:ctrlPr>
                              </m:fPr>
                              <m:num>
                                <m:r>
                                  <a:rPr lang="it-IT" sz="2200" b="1" i="1" smtClean="0">
                                    <a:solidFill>
                                      <a:srgbClr val="0000CC"/>
                                    </a:solidFill>
                                    <a:latin typeface="Cambria Math" panose="02040503050406030204" pitchFamily="18" charset="0"/>
                                  </a:rPr>
                                  <m:t>𝟏</m:t>
                                </m:r>
                              </m:num>
                              <m:den>
                                <m:r>
                                  <a:rPr lang="it-IT" sz="2200" b="1" i="1" smtClean="0">
                                    <a:solidFill>
                                      <a:srgbClr val="0000CC"/>
                                    </a:solidFill>
                                    <a:latin typeface="Cambria Math" panose="02040503050406030204" pitchFamily="18" charset="0"/>
                                  </a:rPr>
                                  <m:t>𝟐</m:t>
                                </m:r>
                              </m:den>
                            </m:f>
                            <m:sSub>
                              <m:sSubPr>
                                <m:ctrlPr>
                                  <a:rPr lang="it-IT" sz="2200" b="1" i="1" smtClean="0">
                                    <a:solidFill>
                                      <a:srgbClr val="FF0000"/>
                                    </a:solidFill>
                                    <a:latin typeface="Cambria Math" panose="02040503050406030204" pitchFamily="18" charset="0"/>
                                  </a:rPr>
                                </m:ctrlPr>
                              </m:sSubPr>
                              <m:e>
                                <m:r>
                                  <a:rPr lang="it-IT" sz="2200" b="1" i="1" smtClean="0">
                                    <a:solidFill>
                                      <a:srgbClr val="FF0000"/>
                                    </a:solidFill>
                                    <a:latin typeface="Cambria Math" panose="02040503050406030204" pitchFamily="18" charset="0"/>
                                    <a:ea typeface="Cambria Math" panose="02040503050406030204" pitchFamily="18" charset="0"/>
                                  </a:rPr>
                                  <m:t>𝜸</m:t>
                                </m:r>
                              </m:e>
                              <m:sub>
                                <m:r>
                                  <a:rPr lang="it-IT" sz="2200" b="1" i="1" smtClean="0">
                                    <a:solidFill>
                                      <a:srgbClr val="FF0000"/>
                                    </a:solidFill>
                                    <a:latin typeface="Cambria Math" panose="02040503050406030204" pitchFamily="18" charset="0"/>
                                    <a:ea typeface="Cambria Math" panose="02040503050406030204" pitchFamily="18" charset="0"/>
                                  </a:rPr>
                                  <m:t>𝑬</m:t>
                                </m:r>
                                <m:r>
                                  <a:rPr lang="it-IT" sz="2200" b="1" i="1" smtClean="0">
                                    <a:solidFill>
                                      <a:srgbClr val="FF0000"/>
                                    </a:solidFill>
                                    <a:latin typeface="Cambria Math" panose="02040503050406030204" pitchFamily="18" charset="0"/>
                                    <a:ea typeface="Cambria Math" panose="02040503050406030204" pitchFamily="18" charset="0"/>
                                  </a:rPr>
                                  <m:t>𝟏</m:t>
                                </m:r>
                                <m:r>
                                  <a:rPr lang="it-IT" sz="2200" b="1" i="1" smtClean="0">
                                    <a:solidFill>
                                      <a:srgbClr val="FF0000"/>
                                    </a:solidFill>
                                    <a:latin typeface="Cambria Math" panose="02040503050406030204" pitchFamily="18" charset="0"/>
                                  </a:rPr>
                                  <m:t>𝑬</m:t>
                                </m:r>
                                <m:r>
                                  <a:rPr lang="it-IT" sz="2200" b="1" i="1" smtClean="0">
                                    <a:solidFill>
                                      <a:srgbClr val="FF0000"/>
                                    </a:solidFill>
                                    <a:latin typeface="Cambria Math" panose="02040503050406030204" pitchFamily="18" charset="0"/>
                                  </a:rPr>
                                  <m:t>𝟏</m:t>
                                </m:r>
                              </m:sub>
                            </m:sSub>
                            <m:acc>
                              <m:accPr>
                                <m:chr m:val="⃗"/>
                                <m:ctrlPr>
                                  <a:rPr lang="it-IT" sz="2200" b="1" i="1" smtClean="0">
                                    <a:solidFill>
                                      <a:srgbClr val="0000CC"/>
                                    </a:solidFill>
                                    <a:latin typeface="Cambria Math" panose="02040503050406030204" pitchFamily="18" charset="0"/>
                                  </a:rPr>
                                </m:ctrlPr>
                              </m:accPr>
                              <m:e>
                                <m:r>
                                  <a:rPr lang="it-IT" sz="2200" b="1" i="1" smtClean="0">
                                    <a:solidFill>
                                      <a:srgbClr val="0000CC"/>
                                    </a:solidFill>
                                    <a:latin typeface="Cambria Math" panose="02040503050406030204" pitchFamily="18" charset="0"/>
                                    <a:ea typeface="Cambria Math" panose="02040503050406030204" pitchFamily="18" charset="0"/>
                                  </a:rPr>
                                  <m:t>𝝈</m:t>
                                </m:r>
                              </m:e>
                            </m:acc>
                            <m:r>
                              <a:rPr lang="it-IT" sz="2200" b="1" i="1" smtClean="0">
                                <a:solidFill>
                                  <a:srgbClr val="0000CC"/>
                                </a:solidFill>
                                <a:latin typeface="Cambria Math" panose="02040503050406030204" pitchFamily="18" charset="0"/>
                                <a:ea typeface="Cambria Math" panose="02040503050406030204" pitchFamily="18" charset="0"/>
                              </a:rPr>
                              <m:t>∙</m:t>
                            </m:r>
                            <m:d>
                              <m:dPr>
                                <m:ctrlPr>
                                  <a:rPr lang="it-IT" sz="2200" b="1" i="1" smtClean="0">
                                    <a:solidFill>
                                      <a:srgbClr val="0000CC"/>
                                    </a:solidFill>
                                    <a:latin typeface="Cambria Math" panose="02040503050406030204" pitchFamily="18" charset="0"/>
                                    <a:ea typeface="Cambria Math" panose="02040503050406030204" pitchFamily="18" charset="0"/>
                                  </a:rPr>
                                </m:ctrlPr>
                              </m:dPr>
                              <m:e>
                                <m:acc>
                                  <m:accPr>
                                    <m:chr m:val="⃗"/>
                                    <m:ctrlPr>
                                      <a:rPr lang="it-IT" sz="2200" b="1" i="1" smtClean="0">
                                        <a:solidFill>
                                          <a:srgbClr val="0000CC"/>
                                        </a:solidFill>
                                        <a:latin typeface="Cambria Math" panose="02040503050406030204" pitchFamily="18" charset="0"/>
                                        <a:ea typeface="Cambria Math" panose="02040503050406030204" pitchFamily="18" charset="0"/>
                                      </a:rPr>
                                    </m:ctrlPr>
                                  </m:accPr>
                                  <m:e>
                                    <m:r>
                                      <a:rPr lang="it-IT" sz="2200" b="1" i="1" smtClean="0">
                                        <a:solidFill>
                                          <a:srgbClr val="0000CC"/>
                                        </a:solidFill>
                                        <a:latin typeface="Cambria Math" panose="02040503050406030204" pitchFamily="18" charset="0"/>
                                        <a:ea typeface="Cambria Math" panose="02040503050406030204" pitchFamily="18" charset="0"/>
                                      </a:rPr>
                                      <m:t>𝑬</m:t>
                                    </m:r>
                                  </m:e>
                                </m:acc>
                                <m:r>
                                  <a:rPr lang="it-IT" sz="2200" b="1" i="1" smtClean="0">
                                    <a:solidFill>
                                      <a:srgbClr val="0000CC"/>
                                    </a:solidFill>
                                    <a:latin typeface="Cambria Math" panose="02040503050406030204" pitchFamily="18" charset="0"/>
                                    <a:ea typeface="Cambria Math" panose="02040503050406030204" pitchFamily="18" charset="0"/>
                                  </a:rPr>
                                  <m:t>×</m:t>
                                </m:r>
                                <m:acc>
                                  <m:accPr>
                                    <m:chr m:val="̇"/>
                                    <m:ctrlPr>
                                      <a:rPr lang="it-IT" sz="2200" b="1" i="1" smtClean="0">
                                        <a:solidFill>
                                          <a:srgbClr val="0000CC"/>
                                        </a:solidFill>
                                        <a:latin typeface="Cambria Math" panose="02040503050406030204" pitchFamily="18" charset="0"/>
                                        <a:ea typeface="Cambria Math" panose="02040503050406030204" pitchFamily="18" charset="0"/>
                                      </a:rPr>
                                    </m:ctrlPr>
                                  </m:accPr>
                                  <m:e>
                                    <m:acc>
                                      <m:accPr>
                                        <m:chr m:val="⃗"/>
                                        <m:ctrlPr>
                                          <a:rPr lang="it-IT" sz="2200" b="1" i="1" smtClean="0">
                                            <a:solidFill>
                                              <a:srgbClr val="0000CC"/>
                                            </a:solidFill>
                                            <a:latin typeface="Cambria Math" panose="02040503050406030204" pitchFamily="18" charset="0"/>
                                            <a:ea typeface="Cambria Math" panose="02040503050406030204" pitchFamily="18" charset="0"/>
                                          </a:rPr>
                                        </m:ctrlPr>
                                      </m:accPr>
                                      <m:e>
                                        <m:r>
                                          <a:rPr lang="it-IT" sz="2200" b="1" i="1" smtClean="0">
                                            <a:solidFill>
                                              <a:srgbClr val="0000CC"/>
                                            </a:solidFill>
                                            <a:latin typeface="Cambria Math" panose="02040503050406030204" pitchFamily="18" charset="0"/>
                                            <a:ea typeface="Cambria Math" panose="02040503050406030204" pitchFamily="18" charset="0"/>
                                          </a:rPr>
                                          <m:t>𝑬</m:t>
                                        </m:r>
                                      </m:e>
                                    </m:acc>
                                  </m:e>
                                </m:acc>
                              </m:e>
                            </m:d>
                            <m:r>
                              <a:rPr lang="it-IT" sz="2200" b="1" i="1" smtClean="0">
                                <a:solidFill>
                                  <a:srgbClr val="0000CC"/>
                                </a:solidFill>
                                <a:latin typeface="Cambria Math" panose="02040503050406030204" pitchFamily="18" charset="0"/>
                              </a:rPr>
                              <m:t>+</m:t>
                            </m:r>
                            <m:f>
                              <m:fPr>
                                <m:ctrlPr>
                                  <a:rPr lang="it-IT" sz="2200" b="1" i="1" smtClean="0">
                                    <a:solidFill>
                                      <a:srgbClr val="0000CC"/>
                                    </a:solidFill>
                                    <a:latin typeface="Cambria Math" panose="02040503050406030204" pitchFamily="18" charset="0"/>
                                  </a:rPr>
                                </m:ctrlPr>
                              </m:fPr>
                              <m:num>
                                <m:r>
                                  <a:rPr lang="it-IT" sz="2200" b="1" i="1" smtClean="0">
                                    <a:solidFill>
                                      <a:srgbClr val="0000CC"/>
                                    </a:solidFill>
                                    <a:latin typeface="Cambria Math" panose="02040503050406030204" pitchFamily="18" charset="0"/>
                                  </a:rPr>
                                  <m:t>𝟏</m:t>
                                </m:r>
                              </m:num>
                              <m:den>
                                <m:r>
                                  <a:rPr lang="it-IT" sz="2200" b="1" i="1" smtClean="0">
                                    <a:solidFill>
                                      <a:srgbClr val="0000CC"/>
                                    </a:solidFill>
                                    <a:latin typeface="Cambria Math" panose="02040503050406030204" pitchFamily="18" charset="0"/>
                                  </a:rPr>
                                  <m:t>𝟐</m:t>
                                </m:r>
                              </m:den>
                            </m:f>
                            <m:sSub>
                              <m:sSubPr>
                                <m:ctrlPr>
                                  <a:rPr lang="it-IT" sz="2200" b="1" i="1" smtClean="0">
                                    <a:solidFill>
                                      <a:srgbClr val="FF0000"/>
                                    </a:solidFill>
                                    <a:latin typeface="Cambria Math" panose="02040503050406030204" pitchFamily="18" charset="0"/>
                                  </a:rPr>
                                </m:ctrlPr>
                              </m:sSubPr>
                              <m:e>
                                <m:r>
                                  <a:rPr lang="it-IT" sz="2200" b="1" i="1" smtClean="0">
                                    <a:solidFill>
                                      <a:srgbClr val="FF0000"/>
                                    </a:solidFill>
                                    <a:latin typeface="Cambria Math" panose="02040503050406030204" pitchFamily="18" charset="0"/>
                                    <a:ea typeface="Cambria Math" panose="02040503050406030204" pitchFamily="18" charset="0"/>
                                  </a:rPr>
                                  <m:t>𝜸</m:t>
                                </m:r>
                              </m:e>
                              <m:sub>
                                <m:r>
                                  <a:rPr lang="it-IT" sz="2200" b="1" i="1" smtClean="0">
                                    <a:solidFill>
                                      <a:srgbClr val="FF0000"/>
                                    </a:solidFill>
                                    <a:latin typeface="Cambria Math" panose="02040503050406030204" pitchFamily="18" charset="0"/>
                                    <a:ea typeface="Cambria Math" panose="02040503050406030204" pitchFamily="18" charset="0"/>
                                  </a:rPr>
                                  <m:t>𝑴</m:t>
                                </m:r>
                                <m:r>
                                  <a:rPr lang="it-IT" sz="2200" b="1" i="1" smtClean="0">
                                    <a:solidFill>
                                      <a:srgbClr val="FF0000"/>
                                    </a:solidFill>
                                    <a:latin typeface="Cambria Math" panose="02040503050406030204" pitchFamily="18" charset="0"/>
                                    <a:ea typeface="Cambria Math" panose="02040503050406030204" pitchFamily="18" charset="0"/>
                                  </a:rPr>
                                  <m:t>𝟏</m:t>
                                </m:r>
                                <m:r>
                                  <a:rPr lang="it-IT" sz="2200" b="1" i="1" smtClean="0">
                                    <a:solidFill>
                                      <a:srgbClr val="FF0000"/>
                                    </a:solidFill>
                                    <a:latin typeface="Cambria Math" panose="02040503050406030204" pitchFamily="18" charset="0"/>
                                    <a:ea typeface="Cambria Math" panose="02040503050406030204" pitchFamily="18" charset="0"/>
                                  </a:rPr>
                                  <m:t>𝑴</m:t>
                                </m:r>
                                <m:r>
                                  <a:rPr lang="it-IT" sz="2200" b="1" i="1" smtClean="0">
                                    <a:solidFill>
                                      <a:srgbClr val="FF0000"/>
                                    </a:solidFill>
                                    <a:latin typeface="Cambria Math" panose="02040503050406030204" pitchFamily="18" charset="0"/>
                                  </a:rPr>
                                  <m:t>𝟏</m:t>
                                </m:r>
                              </m:sub>
                            </m:sSub>
                            <m:acc>
                              <m:accPr>
                                <m:chr m:val="⃗"/>
                                <m:ctrlPr>
                                  <a:rPr lang="it-IT" sz="2200" b="1" i="1" smtClean="0">
                                    <a:solidFill>
                                      <a:srgbClr val="0000CC"/>
                                    </a:solidFill>
                                    <a:latin typeface="Cambria Math" panose="02040503050406030204" pitchFamily="18" charset="0"/>
                                  </a:rPr>
                                </m:ctrlPr>
                              </m:accPr>
                              <m:e>
                                <m:r>
                                  <a:rPr lang="it-IT" sz="2200" b="1" i="1" smtClean="0">
                                    <a:solidFill>
                                      <a:srgbClr val="0000CC"/>
                                    </a:solidFill>
                                    <a:latin typeface="Cambria Math" panose="02040503050406030204" pitchFamily="18" charset="0"/>
                                    <a:ea typeface="Cambria Math" panose="02040503050406030204" pitchFamily="18" charset="0"/>
                                  </a:rPr>
                                  <m:t>𝝈</m:t>
                                </m:r>
                              </m:e>
                            </m:acc>
                            <m:r>
                              <a:rPr lang="it-IT" sz="2200" b="1" i="1" smtClean="0">
                                <a:solidFill>
                                  <a:srgbClr val="0000CC"/>
                                </a:solidFill>
                                <a:latin typeface="Cambria Math" panose="02040503050406030204" pitchFamily="18" charset="0"/>
                                <a:ea typeface="Cambria Math" panose="02040503050406030204" pitchFamily="18" charset="0"/>
                              </a:rPr>
                              <m:t>∙</m:t>
                            </m:r>
                            <m:d>
                              <m:dPr>
                                <m:ctrlPr>
                                  <a:rPr lang="it-IT" sz="2200" b="1" i="1" smtClean="0">
                                    <a:solidFill>
                                      <a:srgbClr val="0000CC"/>
                                    </a:solidFill>
                                    <a:latin typeface="Cambria Math" panose="02040503050406030204" pitchFamily="18" charset="0"/>
                                    <a:ea typeface="Cambria Math" panose="02040503050406030204" pitchFamily="18" charset="0"/>
                                  </a:rPr>
                                </m:ctrlPr>
                              </m:dPr>
                              <m:e>
                                <m:acc>
                                  <m:accPr>
                                    <m:chr m:val="⃗"/>
                                    <m:ctrlPr>
                                      <a:rPr lang="it-IT" sz="2200" b="1" i="1" smtClean="0">
                                        <a:solidFill>
                                          <a:srgbClr val="0000CC"/>
                                        </a:solidFill>
                                        <a:latin typeface="Cambria Math" panose="02040503050406030204" pitchFamily="18" charset="0"/>
                                        <a:ea typeface="Cambria Math" panose="02040503050406030204" pitchFamily="18" charset="0"/>
                                      </a:rPr>
                                    </m:ctrlPr>
                                  </m:accPr>
                                  <m:e>
                                    <m:r>
                                      <a:rPr lang="it-IT" sz="2200" b="1" i="1" smtClean="0">
                                        <a:solidFill>
                                          <a:srgbClr val="0000CC"/>
                                        </a:solidFill>
                                        <a:latin typeface="Cambria Math" panose="02040503050406030204" pitchFamily="18" charset="0"/>
                                        <a:ea typeface="Cambria Math" panose="02040503050406030204" pitchFamily="18" charset="0"/>
                                      </a:rPr>
                                      <m:t>𝑯</m:t>
                                    </m:r>
                                  </m:e>
                                </m:acc>
                                <m:r>
                                  <a:rPr lang="it-IT" sz="2200" b="1" i="1" smtClean="0">
                                    <a:solidFill>
                                      <a:srgbClr val="0000CC"/>
                                    </a:solidFill>
                                    <a:latin typeface="Cambria Math" panose="02040503050406030204" pitchFamily="18" charset="0"/>
                                    <a:ea typeface="Cambria Math" panose="02040503050406030204" pitchFamily="18" charset="0"/>
                                  </a:rPr>
                                  <m:t>×</m:t>
                                </m:r>
                                <m:acc>
                                  <m:accPr>
                                    <m:chr m:val="̇"/>
                                    <m:ctrlPr>
                                      <a:rPr lang="it-IT" sz="2200" b="1" i="1" smtClean="0">
                                        <a:solidFill>
                                          <a:srgbClr val="0000CC"/>
                                        </a:solidFill>
                                        <a:latin typeface="Cambria Math" panose="02040503050406030204" pitchFamily="18" charset="0"/>
                                        <a:ea typeface="Cambria Math" panose="02040503050406030204" pitchFamily="18" charset="0"/>
                                      </a:rPr>
                                    </m:ctrlPr>
                                  </m:accPr>
                                  <m:e>
                                    <m:acc>
                                      <m:accPr>
                                        <m:chr m:val="⃗"/>
                                        <m:ctrlPr>
                                          <a:rPr lang="it-IT" sz="2200" b="1" i="1" smtClean="0">
                                            <a:solidFill>
                                              <a:srgbClr val="0000CC"/>
                                            </a:solidFill>
                                            <a:latin typeface="Cambria Math" panose="02040503050406030204" pitchFamily="18" charset="0"/>
                                            <a:ea typeface="Cambria Math" panose="02040503050406030204" pitchFamily="18" charset="0"/>
                                          </a:rPr>
                                        </m:ctrlPr>
                                      </m:accPr>
                                      <m:e>
                                        <m:r>
                                          <a:rPr lang="it-IT" sz="2200" b="1" i="1" smtClean="0">
                                            <a:solidFill>
                                              <a:srgbClr val="0000CC"/>
                                            </a:solidFill>
                                            <a:latin typeface="Cambria Math" panose="02040503050406030204" pitchFamily="18" charset="0"/>
                                            <a:ea typeface="Cambria Math" panose="02040503050406030204" pitchFamily="18" charset="0"/>
                                          </a:rPr>
                                          <m:t>𝑯</m:t>
                                        </m:r>
                                      </m:e>
                                    </m:acc>
                                  </m:e>
                                </m:acc>
                              </m:e>
                            </m:d>
                            <m:r>
                              <a:rPr lang="it-IT" sz="2200" b="1" i="1" smtClean="0">
                                <a:solidFill>
                                  <a:srgbClr val="0000CC"/>
                                </a:solidFill>
                                <a:latin typeface="Cambria Math" panose="02040503050406030204" pitchFamily="18" charset="0"/>
                                <a:ea typeface="Cambria Math" panose="02040503050406030204" pitchFamily="18" charset="0"/>
                              </a:rPr>
                              <m:t>  </m:t>
                            </m:r>
                          </m:e>
                          <m:e>
                            <m:r>
                              <a:rPr lang="it-IT" sz="2200" b="1" i="1" smtClean="0">
                                <a:solidFill>
                                  <a:srgbClr val="0000CC"/>
                                </a:solidFill>
                                <a:latin typeface="Cambria Math" panose="02040503050406030204" pitchFamily="18" charset="0"/>
                                <a:ea typeface="Cambria Math" panose="02040503050406030204" pitchFamily="18" charset="0"/>
                              </a:rPr>
                              <m:t>−</m:t>
                            </m:r>
                            <m:sSub>
                              <m:sSubPr>
                                <m:ctrlPr>
                                  <a:rPr lang="it-IT" sz="2200" b="1" i="1" smtClean="0">
                                    <a:solidFill>
                                      <a:srgbClr val="FF0000"/>
                                    </a:solidFill>
                                    <a:latin typeface="Cambria Math" panose="02040503050406030204" pitchFamily="18" charset="0"/>
                                  </a:rPr>
                                </m:ctrlPr>
                              </m:sSubPr>
                              <m:e>
                                <m:r>
                                  <a:rPr lang="it-IT" sz="2200" b="1" i="1" smtClean="0">
                                    <a:solidFill>
                                      <a:srgbClr val="FF0000"/>
                                    </a:solidFill>
                                    <a:latin typeface="Cambria Math" panose="02040503050406030204" pitchFamily="18" charset="0"/>
                                    <a:ea typeface="Cambria Math" panose="02040503050406030204" pitchFamily="18" charset="0"/>
                                  </a:rPr>
                                  <m:t>𝜸</m:t>
                                </m:r>
                              </m:e>
                              <m:sub>
                                <m:r>
                                  <a:rPr lang="it-IT" sz="2200" b="1" i="1" smtClean="0">
                                    <a:solidFill>
                                      <a:srgbClr val="FF0000"/>
                                    </a:solidFill>
                                    <a:latin typeface="Cambria Math" panose="02040503050406030204" pitchFamily="18" charset="0"/>
                                    <a:ea typeface="Cambria Math" panose="02040503050406030204" pitchFamily="18" charset="0"/>
                                  </a:rPr>
                                  <m:t>𝑴</m:t>
                                </m:r>
                                <m:r>
                                  <a:rPr lang="it-IT" sz="2200" b="1" i="1" smtClean="0">
                                    <a:solidFill>
                                      <a:srgbClr val="FF0000"/>
                                    </a:solidFill>
                                    <a:latin typeface="Cambria Math" panose="02040503050406030204" pitchFamily="18" charset="0"/>
                                    <a:ea typeface="Cambria Math" panose="02040503050406030204" pitchFamily="18" charset="0"/>
                                  </a:rPr>
                                  <m:t>𝟏</m:t>
                                </m:r>
                                <m:r>
                                  <a:rPr lang="it-IT" sz="2200" b="1" i="1" smtClean="0">
                                    <a:solidFill>
                                      <a:srgbClr val="FF0000"/>
                                    </a:solidFill>
                                    <a:latin typeface="Cambria Math" panose="02040503050406030204" pitchFamily="18" charset="0"/>
                                  </a:rPr>
                                  <m:t>𝑬</m:t>
                                </m:r>
                                <m:r>
                                  <a:rPr lang="it-IT" sz="2200" b="1" i="1" smtClean="0">
                                    <a:solidFill>
                                      <a:srgbClr val="FF0000"/>
                                    </a:solidFill>
                                    <a:latin typeface="Cambria Math" panose="02040503050406030204" pitchFamily="18" charset="0"/>
                                  </a:rPr>
                                  <m:t>𝟐</m:t>
                                </m:r>
                              </m:sub>
                            </m:sSub>
                            <m:sSub>
                              <m:sSubPr>
                                <m:ctrlPr>
                                  <a:rPr lang="it-IT" sz="2200" b="1" i="1" smtClean="0">
                                    <a:solidFill>
                                      <a:srgbClr val="0000CC"/>
                                    </a:solidFill>
                                    <a:latin typeface="Cambria Math" panose="02040503050406030204" pitchFamily="18" charset="0"/>
                                  </a:rPr>
                                </m:ctrlPr>
                              </m:sSubPr>
                              <m:e>
                                <m:r>
                                  <a:rPr lang="it-IT" sz="2200" b="1" i="1" smtClean="0">
                                    <a:solidFill>
                                      <a:srgbClr val="0000CC"/>
                                    </a:solidFill>
                                    <a:latin typeface="Cambria Math" panose="02040503050406030204" pitchFamily="18" charset="0"/>
                                  </a:rPr>
                                  <m:t>𝑬</m:t>
                                </m:r>
                              </m:e>
                              <m:sub>
                                <m:r>
                                  <a:rPr lang="it-IT" sz="2200" b="1" i="1" smtClean="0">
                                    <a:solidFill>
                                      <a:srgbClr val="0000CC"/>
                                    </a:solidFill>
                                    <a:latin typeface="Cambria Math" panose="02040503050406030204" pitchFamily="18" charset="0"/>
                                  </a:rPr>
                                  <m:t>𝒊𝒋</m:t>
                                </m:r>
                              </m:sub>
                            </m:sSub>
                            <m:sSub>
                              <m:sSubPr>
                                <m:ctrlPr>
                                  <a:rPr lang="it-IT" sz="2200" b="1" i="1" smtClean="0">
                                    <a:solidFill>
                                      <a:srgbClr val="0000CC"/>
                                    </a:solidFill>
                                    <a:latin typeface="Cambria Math" panose="02040503050406030204" pitchFamily="18" charset="0"/>
                                  </a:rPr>
                                </m:ctrlPr>
                              </m:sSubPr>
                              <m:e>
                                <m:r>
                                  <a:rPr lang="it-IT" sz="2200" b="1" i="1" smtClean="0">
                                    <a:solidFill>
                                      <a:srgbClr val="0000CC"/>
                                    </a:solidFill>
                                    <a:latin typeface="Cambria Math" panose="02040503050406030204" pitchFamily="18" charset="0"/>
                                    <a:ea typeface="Cambria Math" panose="02040503050406030204" pitchFamily="18" charset="0"/>
                                  </a:rPr>
                                  <m:t>𝝈</m:t>
                                </m:r>
                              </m:e>
                              <m:sub>
                                <m:r>
                                  <a:rPr lang="it-IT" sz="2200" b="1" i="1" smtClean="0">
                                    <a:solidFill>
                                      <a:srgbClr val="0000CC"/>
                                    </a:solidFill>
                                    <a:latin typeface="Cambria Math" panose="02040503050406030204" pitchFamily="18" charset="0"/>
                                  </a:rPr>
                                  <m:t>𝒊</m:t>
                                </m:r>
                              </m:sub>
                            </m:sSub>
                            <m:sSub>
                              <m:sSubPr>
                                <m:ctrlPr>
                                  <a:rPr lang="it-IT" sz="2200" b="1" i="1" smtClean="0">
                                    <a:solidFill>
                                      <a:srgbClr val="0000CC"/>
                                    </a:solidFill>
                                    <a:latin typeface="Cambria Math" panose="02040503050406030204" pitchFamily="18" charset="0"/>
                                  </a:rPr>
                                </m:ctrlPr>
                              </m:sSubPr>
                              <m:e>
                                <m:r>
                                  <a:rPr lang="it-IT" sz="2200" b="1" i="1" smtClean="0">
                                    <a:solidFill>
                                      <a:srgbClr val="0000CC"/>
                                    </a:solidFill>
                                    <a:latin typeface="Cambria Math" panose="02040503050406030204" pitchFamily="18" charset="0"/>
                                  </a:rPr>
                                  <m:t>𝑯</m:t>
                                </m:r>
                              </m:e>
                              <m:sub>
                                <m:r>
                                  <a:rPr lang="it-IT" sz="2200" b="1" i="1" smtClean="0">
                                    <a:solidFill>
                                      <a:srgbClr val="0000CC"/>
                                    </a:solidFill>
                                    <a:latin typeface="Cambria Math" panose="02040503050406030204" pitchFamily="18" charset="0"/>
                                  </a:rPr>
                                  <m:t>𝒋</m:t>
                                </m:r>
                              </m:sub>
                            </m:sSub>
                            <m:r>
                              <a:rPr lang="it-IT" sz="2200" b="1" i="1" smtClean="0">
                                <a:solidFill>
                                  <a:srgbClr val="0000CC"/>
                                </a:solidFill>
                                <a:latin typeface="Cambria Math" panose="02040503050406030204" pitchFamily="18" charset="0"/>
                              </a:rPr>
                              <m:t>+</m:t>
                            </m:r>
                            <m:sSub>
                              <m:sSubPr>
                                <m:ctrlPr>
                                  <a:rPr lang="it-IT" sz="2200" b="1" i="1" smtClean="0">
                                    <a:solidFill>
                                      <a:srgbClr val="0000CC"/>
                                    </a:solidFill>
                                    <a:latin typeface="Cambria Math" panose="02040503050406030204" pitchFamily="18" charset="0"/>
                                  </a:rPr>
                                </m:ctrlPr>
                              </m:sSubPr>
                              <m:e>
                                <m:sSub>
                                  <m:sSubPr>
                                    <m:ctrlPr>
                                      <a:rPr lang="it-IT" sz="2200" b="1" i="1" smtClean="0">
                                        <a:solidFill>
                                          <a:srgbClr val="FF0000"/>
                                        </a:solidFill>
                                        <a:latin typeface="Cambria Math" panose="02040503050406030204" pitchFamily="18" charset="0"/>
                                      </a:rPr>
                                    </m:ctrlPr>
                                  </m:sSubPr>
                                  <m:e>
                                    <m:r>
                                      <a:rPr lang="it-IT" sz="2200" b="1" i="1" smtClean="0">
                                        <a:solidFill>
                                          <a:srgbClr val="FF0000"/>
                                        </a:solidFill>
                                        <a:latin typeface="Cambria Math" panose="02040503050406030204" pitchFamily="18" charset="0"/>
                                        <a:ea typeface="Cambria Math" panose="02040503050406030204" pitchFamily="18" charset="0"/>
                                      </a:rPr>
                                      <m:t>𝜸</m:t>
                                    </m:r>
                                  </m:e>
                                  <m:sub>
                                    <m:r>
                                      <a:rPr lang="it-IT" sz="2200" b="1" i="1" smtClean="0">
                                        <a:solidFill>
                                          <a:srgbClr val="FF0000"/>
                                        </a:solidFill>
                                        <a:latin typeface="Cambria Math" panose="02040503050406030204" pitchFamily="18" charset="0"/>
                                        <a:ea typeface="Cambria Math" panose="02040503050406030204" pitchFamily="18" charset="0"/>
                                      </a:rPr>
                                      <m:t>𝑬</m:t>
                                    </m:r>
                                    <m:r>
                                      <a:rPr lang="it-IT" sz="2200" b="1" i="1" smtClean="0">
                                        <a:solidFill>
                                          <a:srgbClr val="FF0000"/>
                                        </a:solidFill>
                                        <a:latin typeface="Cambria Math" panose="02040503050406030204" pitchFamily="18" charset="0"/>
                                        <a:ea typeface="Cambria Math" panose="02040503050406030204" pitchFamily="18" charset="0"/>
                                      </a:rPr>
                                      <m:t>𝟏</m:t>
                                    </m:r>
                                    <m:r>
                                      <a:rPr lang="it-IT" sz="2200" b="1" i="1" smtClean="0">
                                        <a:solidFill>
                                          <a:srgbClr val="FF0000"/>
                                        </a:solidFill>
                                        <a:latin typeface="Cambria Math" panose="02040503050406030204" pitchFamily="18" charset="0"/>
                                        <a:ea typeface="Cambria Math" panose="02040503050406030204" pitchFamily="18" charset="0"/>
                                      </a:rPr>
                                      <m:t>𝑴</m:t>
                                    </m:r>
                                    <m:r>
                                      <a:rPr lang="it-IT" sz="2200" b="1" i="1" smtClean="0">
                                        <a:solidFill>
                                          <a:srgbClr val="FF0000"/>
                                        </a:solidFill>
                                        <a:latin typeface="Cambria Math" panose="02040503050406030204" pitchFamily="18" charset="0"/>
                                      </a:rPr>
                                      <m:t>𝟐</m:t>
                                    </m:r>
                                  </m:sub>
                                </m:sSub>
                                <m:r>
                                  <a:rPr lang="it-IT" sz="2200" b="1" i="1" smtClean="0">
                                    <a:solidFill>
                                      <a:srgbClr val="0000CC"/>
                                    </a:solidFill>
                                    <a:latin typeface="Cambria Math" panose="02040503050406030204" pitchFamily="18" charset="0"/>
                                  </a:rPr>
                                  <m:t>𝑯</m:t>
                                </m:r>
                              </m:e>
                              <m:sub>
                                <m:r>
                                  <a:rPr lang="it-IT" sz="2200" b="1" i="1" smtClean="0">
                                    <a:solidFill>
                                      <a:srgbClr val="0000CC"/>
                                    </a:solidFill>
                                    <a:latin typeface="Cambria Math" panose="02040503050406030204" pitchFamily="18" charset="0"/>
                                  </a:rPr>
                                  <m:t>𝒊𝒋</m:t>
                                </m:r>
                              </m:sub>
                            </m:sSub>
                            <m:sSub>
                              <m:sSubPr>
                                <m:ctrlPr>
                                  <a:rPr lang="it-IT" sz="2200" b="1" i="1" smtClean="0">
                                    <a:solidFill>
                                      <a:srgbClr val="0000CC"/>
                                    </a:solidFill>
                                    <a:latin typeface="Cambria Math" panose="02040503050406030204" pitchFamily="18" charset="0"/>
                                  </a:rPr>
                                </m:ctrlPr>
                              </m:sSubPr>
                              <m:e>
                                <m:r>
                                  <a:rPr lang="it-IT" sz="2200" b="1" i="1" smtClean="0">
                                    <a:solidFill>
                                      <a:srgbClr val="0000CC"/>
                                    </a:solidFill>
                                    <a:latin typeface="Cambria Math" panose="02040503050406030204" pitchFamily="18" charset="0"/>
                                    <a:ea typeface="Cambria Math" panose="02040503050406030204" pitchFamily="18" charset="0"/>
                                  </a:rPr>
                                  <m:t>𝝈</m:t>
                                </m:r>
                              </m:e>
                              <m:sub>
                                <m:r>
                                  <a:rPr lang="it-IT" sz="2200" b="1" i="1" smtClean="0">
                                    <a:solidFill>
                                      <a:srgbClr val="0000CC"/>
                                    </a:solidFill>
                                    <a:latin typeface="Cambria Math" panose="02040503050406030204" pitchFamily="18" charset="0"/>
                                  </a:rPr>
                                  <m:t>𝒊</m:t>
                                </m:r>
                              </m:sub>
                            </m:sSub>
                            <m:sSub>
                              <m:sSubPr>
                                <m:ctrlPr>
                                  <a:rPr lang="it-IT" sz="2200" b="1" i="1" smtClean="0">
                                    <a:solidFill>
                                      <a:srgbClr val="0000CC"/>
                                    </a:solidFill>
                                    <a:latin typeface="Cambria Math" panose="02040503050406030204" pitchFamily="18" charset="0"/>
                                  </a:rPr>
                                </m:ctrlPr>
                              </m:sSubPr>
                              <m:e>
                                <m:r>
                                  <a:rPr lang="it-IT" sz="2200" b="1" i="1" smtClean="0">
                                    <a:solidFill>
                                      <a:srgbClr val="0000CC"/>
                                    </a:solidFill>
                                    <a:latin typeface="Cambria Math" panose="02040503050406030204" pitchFamily="18" charset="0"/>
                                  </a:rPr>
                                  <m:t>𝑬</m:t>
                                </m:r>
                              </m:e>
                              <m:sub>
                                <m:r>
                                  <a:rPr lang="it-IT" sz="2200" b="1" i="1" smtClean="0">
                                    <a:solidFill>
                                      <a:srgbClr val="0000CC"/>
                                    </a:solidFill>
                                    <a:latin typeface="Cambria Math" panose="02040503050406030204" pitchFamily="18" charset="0"/>
                                  </a:rPr>
                                  <m:t>𝒋</m:t>
                                </m:r>
                              </m:sub>
                            </m:sSub>
                          </m:e>
                        </m:eqArr>
                      </m:e>
                    </m:d>
                  </m:oMath>
                </a14:m>
                <a:endParaRPr lang="it-IT" sz="2200" b="1" dirty="0" smtClean="0">
                  <a:solidFill>
                    <a:srgbClr val="FF0000"/>
                  </a:solidFill>
                </a:endParaRPr>
              </a:p>
              <a:p>
                <a:endParaRPr lang="it-IT" sz="2200" b="1" dirty="0" smtClean="0">
                  <a:solidFill>
                    <a:srgbClr val="FF0000"/>
                  </a:solidFill>
                </a:endParaRPr>
              </a:p>
              <a:p>
                <a:r>
                  <a:rPr lang="it-IT" b="1" dirty="0" smtClean="0">
                    <a:solidFill>
                      <a:srgbClr val="0000CC"/>
                    </a:solidFill>
                  </a:rPr>
                  <a:t>                                                      </a:t>
                </a:r>
              </a:p>
              <a:p>
                <a:endParaRPr lang="it-IT" sz="2200" b="1" dirty="0"/>
              </a:p>
            </p:txBody>
          </p:sp>
        </mc:Choice>
        <mc:Fallback xmlns="">
          <p:sp>
            <p:nvSpPr>
              <p:cNvPr id="19" name="CasellaDiTesto 18"/>
              <p:cNvSpPr txBox="1">
                <a:spLocks noRot="1" noChangeAspect="1" noMove="1" noResize="1" noEditPoints="1" noAdjustHandles="1" noChangeArrowheads="1" noChangeShapeType="1" noTextEdit="1"/>
              </p:cNvSpPr>
              <p:nvPr/>
            </p:nvSpPr>
            <p:spPr>
              <a:xfrm>
                <a:off x="30962" y="1412776"/>
                <a:ext cx="10635541" cy="5504456"/>
              </a:xfrm>
              <a:prstGeom prst="rect">
                <a:avLst/>
              </a:prstGeom>
              <a:blipFill>
                <a:blip r:embed="rId3"/>
                <a:stretch>
                  <a:fillRect l="-745" t="-775"/>
                </a:stretch>
              </a:blipFill>
            </p:spPr>
            <p:txBody>
              <a:bodyPr/>
              <a:lstStyle/>
              <a:p>
                <a:r>
                  <a:rPr lang="it-IT">
                    <a:noFill/>
                  </a:rPr>
                  <a:t> </a:t>
                </a:r>
              </a:p>
            </p:txBody>
          </p:sp>
        </mc:Fallback>
      </mc:AlternateContent>
      <p:sp>
        <p:nvSpPr>
          <p:cNvPr id="26" name="Freccia a destra 25"/>
          <p:cNvSpPr/>
          <p:nvPr/>
        </p:nvSpPr>
        <p:spPr>
          <a:xfrm>
            <a:off x="1482447" y="4455622"/>
            <a:ext cx="462731" cy="141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 	</a:t>
            </a:r>
            <a:endParaRPr lang="it-IT" dirty="0"/>
          </a:p>
        </p:txBody>
      </p:sp>
      <p:sp>
        <p:nvSpPr>
          <p:cNvPr id="29" name="Parentesi graffa chiusa 28"/>
          <p:cNvSpPr/>
          <p:nvPr/>
        </p:nvSpPr>
        <p:spPr>
          <a:xfrm>
            <a:off x="5735960" y="1445999"/>
            <a:ext cx="266007" cy="119744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0" name="CasellaDiTesto 29"/>
          <p:cNvSpPr txBox="1"/>
          <p:nvPr/>
        </p:nvSpPr>
        <p:spPr>
          <a:xfrm>
            <a:off x="5926438" y="1514738"/>
            <a:ext cx="2822126" cy="769441"/>
          </a:xfrm>
          <a:prstGeom prst="rect">
            <a:avLst/>
          </a:prstGeom>
          <a:noFill/>
        </p:spPr>
        <p:txBody>
          <a:bodyPr wrap="square" rtlCol="0">
            <a:spAutoFit/>
          </a:bodyPr>
          <a:lstStyle/>
          <a:p>
            <a:r>
              <a:rPr lang="it-IT" sz="2200" dirty="0" smtClean="0"/>
              <a:t>«</a:t>
            </a:r>
            <a:r>
              <a:rPr lang="it-IT" sz="2200" dirty="0" err="1" smtClean="0"/>
              <a:t>point-like</a:t>
            </a:r>
            <a:r>
              <a:rPr lang="it-IT" sz="2200" dirty="0" smtClean="0"/>
              <a:t>» </a:t>
            </a:r>
            <a:r>
              <a:rPr lang="it-IT" sz="2200" dirty="0" err="1" smtClean="0"/>
              <a:t>nucleon</a:t>
            </a:r>
            <a:endParaRPr lang="it-IT" sz="2200" dirty="0" smtClean="0"/>
          </a:p>
          <a:p>
            <a:r>
              <a:rPr lang="it-IT" sz="2200" dirty="0" smtClean="0"/>
              <a:t>(</a:t>
            </a:r>
            <a:r>
              <a:rPr lang="it-IT" sz="2200" dirty="0" err="1" smtClean="0"/>
              <a:t>Born</a:t>
            </a:r>
            <a:r>
              <a:rPr lang="it-IT" sz="2200" dirty="0" smtClean="0"/>
              <a:t> </a:t>
            </a:r>
            <a:r>
              <a:rPr lang="it-IT" sz="2200" dirty="0" err="1" smtClean="0"/>
              <a:t>terms</a:t>
            </a:r>
            <a:r>
              <a:rPr lang="it-IT" sz="2200" dirty="0" smtClean="0"/>
              <a:t>)</a:t>
            </a:r>
            <a:endParaRPr lang="it-IT" sz="2200" dirty="0"/>
          </a:p>
        </p:txBody>
      </p:sp>
      <p:sp>
        <p:nvSpPr>
          <p:cNvPr id="31" name="CasellaDiTesto 30"/>
          <p:cNvSpPr txBox="1"/>
          <p:nvPr/>
        </p:nvSpPr>
        <p:spPr>
          <a:xfrm>
            <a:off x="8944494" y="611845"/>
            <a:ext cx="692470" cy="523220"/>
          </a:xfrm>
          <a:prstGeom prst="rect">
            <a:avLst/>
          </a:prstGeom>
          <a:noFill/>
        </p:spPr>
        <p:txBody>
          <a:bodyPr wrap="square" rtlCol="0">
            <a:spAutoFit/>
          </a:bodyPr>
          <a:lstStyle/>
          <a:p>
            <a:r>
              <a:rPr lang="el-GR" sz="2800" b="1" dirty="0" smtClean="0">
                <a:solidFill>
                  <a:srgbClr val="FF0000"/>
                </a:solidFill>
                <a:latin typeface="Cambria Math" panose="02040503050406030204" pitchFamily="18" charset="0"/>
                <a:ea typeface="Cambria Math" panose="02040503050406030204" pitchFamily="18" charset="0"/>
              </a:rPr>
              <a:t>γ</a:t>
            </a:r>
            <a:endParaRPr lang="it-IT" sz="2800" b="1" dirty="0">
              <a:solidFill>
                <a:srgbClr val="FF0000"/>
              </a:solidFill>
            </a:endParaRPr>
          </a:p>
        </p:txBody>
      </p:sp>
      <p:sp>
        <p:nvSpPr>
          <p:cNvPr id="32" name="CasellaDiTesto 31"/>
          <p:cNvSpPr txBox="1"/>
          <p:nvPr/>
        </p:nvSpPr>
        <p:spPr>
          <a:xfrm>
            <a:off x="11474328" y="614619"/>
            <a:ext cx="692470" cy="523220"/>
          </a:xfrm>
          <a:prstGeom prst="rect">
            <a:avLst/>
          </a:prstGeom>
          <a:noFill/>
        </p:spPr>
        <p:txBody>
          <a:bodyPr wrap="square" rtlCol="0">
            <a:spAutoFit/>
          </a:bodyPr>
          <a:lstStyle/>
          <a:p>
            <a:r>
              <a:rPr lang="el-GR" sz="2800" b="1" dirty="0" smtClean="0">
                <a:solidFill>
                  <a:srgbClr val="FF0000"/>
                </a:solidFill>
                <a:latin typeface="Cambria Math" panose="02040503050406030204" pitchFamily="18" charset="0"/>
                <a:ea typeface="Cambria Math" panose="02040503050406030204" pitchFamily="18" charset="0"/>
              </a:rPr>
              <a:t>γ</a:t>
            </a:r>
            <a:endParaRPr lang="it-IT" sz="2800" b="1" dirty="0">
              <a:solidFill>
                <a:srgbClr val="FF0000"/>
              </a:solidFill>
            </a:endParaRPr>
          </a:p>
        </p:txBody>
      </p:sp>
      <p:sp>
        <p:nvSpPr>
          <p:cNvPr id="33" name="CasellaDiTesto 32"/>
          <p:cNvSpPr txBox="1"/>
          <p:nvPr/>
        </p:nvSpPr>
        <p:spPr>
          <a:xfrm>
            <a:off x="8695116" y="2079300"/>
            <a:ext cx="692470" cy="523220"/>
          </a:xfrm>
          <a:prstGeom prst="rect">
            <a:avLst/>
          </a:prstGeom>
          <a:noFill/>
        </p:spPr>
        <p:txBody>
          <a:bodyPr wrap="square" rtlCol="0">
            <a:spAutoFit/>
          </a:bodyPr>
          <a:lstStyle/>
          <a:p>
            <a:r>
              <a:rPr lang="it-IT" sz="2800" b="1" i="1" dirty="0">
                <a:solidFill>
                  <a:srgbClr val="FF0000"/>
                </a:solidFill>
                <a:latin typeface="Cambria Math" panose="02040503050406030204" pitchFamily="18" charset="0"/>
                <a:ea typeface="Cambria Math" panose="02040503050406030204" pitchFamily="18" charset="0"/>
              </a:rPr>
              <a:t>N</a:t>
            </a:r>
            <a:endParaRPr lang="it-IT" sz="2800" b="1" i="1" dirty="0">
              <a:solidFill>
                <a:srgbClr val="FF0000"/>
              </a:solidFill>
            </a:endParaRPr>
          </a:p>
        </p:txBody>
      </p:sp>
      <p:sp>
        <p:nvSpPr>
          <p:cNvPr id="34" name="CasellaDiTesto 33"/>
          <p:cNvSpPr txBox="1"/>
          <p:nvPr/>
        </p:nvSpPr>
        <p:spPr>
          <a:xfrm>
            <a:off x="11357957" y="2098697"/>
            <a:ext cx="692470" cy="523220"/>
          </a:xfrm>
          <a:prstGeom prst="rect">
            <a:avLst/>
          </a:prstGeom>
          <a:noFill/>
        </p:spPr>
        <p:txBody>
          <a:bodyPr wrap="square" rtlCol="0">
            <a:spAutoFit/>
          </a:bodyPr>
          <a:lstStyle/>
          <a:p>
            <a:r>
              <a:rPr lang="it-IT" sz="2800" b="1" i="1" dirty="0">
                <a:solidFill>
                  <a:srgbClr val="FF0000"/>
                </a:solidFill>
                <a:latin typeface="Cambria Math" panose="02040503050406030204" pitchFamily="18" charset="0"/>
                <a:ea typeface="Cambria Math" panose="02040503050406030204" pitchFamily="18" charset="0"/>
              </a:rPr>
              <a:t>N</a:t>
            </a:r>
            <a:endParaRPr lang="it-IT" sz="2800" b="1" i="1" dirty="0">
              <a:solidFill>
                <a:srgbClr val="FF0000"/>
              </a:solidFill>
            </a:endParaRPr>
          </a:p>
        </p:txBody>
      </p:sp>
      <p:sp>
        <p:nvSpPr>
          <p:cNvPr id="35" name="CasellaDiTesto 34"/>
          <p:cNvSpPr txBox="1"/>
          <p:nvPr/>
        </p:nvSpPr>
        <p:spPr>
          <a:xfrm>
            <a:off x="9430185" y="4268075"/>
            <a:ext cx="2736613" cy="707886"/>
          </a:xfrm>
          <a:prstGeom prst="rect">
            <a:avLst/>
          </a:prstGeom>
          <a:noFill/>
        </p:spPr>
        <p:txBody>
          <a:bodyPr wrap="square" rtlCol="0">
            <a:spAutoFit/>
          </a:bodyPr>
          <a:lstStyle/>
          <a:p>
            <a:pPr algn="ctr"/>
            <a:r>
              <a:rPr lang="it-IT" sz="2000" b="1" dirty="0" smtClean="0"/>
              <a:t>P. </a:t>
            </a:r>
            <a:r>
              <a:rPr lang="it-IT" sz="2000" b="1" dirty="0" err="1" smtClean="0"/>
              <a:t>Martel</a:t>
            </a:r>
            <a:r>
              <a:rPr lang="it-IT" sz="2000" b="1" dirty="0" smtClean="0"/>
              <a:t> et al, PRL 114, 112501 (2015)</a:t>
            </a:r>
            <a:endParaRPr lang="it-IT" sz="2000" b="1" dirty="0"/>
          </a:p>
        </p:txBody>
      </p:sp>
      <p:sp>
        <p:nvSpPr>
          <p:cNvPr id="36" name="Freccia a destra 35"/>
          <p:cNvSpPr/>
          <p:nvPr/>
        </p:nvSpPr>
        <p:spPr>
          <a:xfrm>
            <a:off x="1551722" y="2978742"/>
            <a:ext cx="462731" cy="141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 	</a:t>
            </a:r>
            <a:endParaRPr lang="it-IT" dirty="0"/>
          </a:p>
        </p:txBody>
      </p:sp>
      <p:sp>
        <p:nvSpPr>
          <p:cNvPr id="37" name="Freccia a destra 36"/>
          <p:cNvSpPr/>
          <p:nvPr/>
        </p:nvSpPr>
        <p:spPr>
          <a:xfrm>
            <a:off x="1537869" y="2299860"/>
            <a:ext cx="462731" cy="141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 	</a:t>
            </a:r>
            <a:endParaRPr lang="it-IT" dirty="0"/>
          </a:p>
        </p:txBody>
      </p:sp>
      <p:sp>
        <p:nvSpPr>
          <p:cNvPr id="38" name="Freccia a destra 37"/>
          <p:cNvSpPr/>
          <p:nvPr/>
        </p:nvSpPr>
        <p:spPr>
          <a:xfrm>
            <a:off x="1507393" y="1604364"/>
            <a:ext cx="462731" cy="1419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 	</a:t>
            </a:r>
            <a:endParaRPr lang="it-IT" dirty="0"/>
          </a:p>
        </p:txBody>
      </p:sp>
      <mc:AlternateContent xmlns:mc="http://schemas.openxmlformats.org/markup-compatibility/2006" xmlns:a14="http://schemas.microsoft.com/office/drawing/2010/main">
        <mc:Choice Requires="a14">
          <p:sp>
            <p:nvSpPr>
              <p:cNvPr id="39" name="CasellaDiTesto 38"/>
              <p:cNvSpPr txBox="1"/>
              <p:nvPr/>
            </p:nvSpPr>
            <p:spPr>
              <a:xfrm>
                <a:off x="6865675" y="3167082"/>
                <a:ext cx="3848429" cy="430887"/>
              </a:xfrm>
              <a:prstGeom prst="rect">
                <a:avLst/>
              </a:prstGeom>
              <a:noFill/>
            </p:spPr>
            <p:txBody>
              <a:bodyPr wrap="square" rtlCol="0">
                <a:spAutoFit/>
              </a:bodyPr>
              <a:lstStyle/>
              <a:p>
                <a:r>
                  <a:rPr lang="it-IT" sz="2200" b="1" dirty="0" smtClean="0"/>
                  <a:t>Baldin’s sum </a:t>
                </a:r>
                <a:r>
                  <a:rPr lang="it-IT" sz="2200" b="1" dirty="0" err="1" smtClean="0"/>
                  <a:t>rule</a:t>
                </a:r>
                <a:r>
                  <a:rPr lang="it-IT" sz="2200" b="1" dirty="0" smtClean="0"/>
                  <a:t>: </a:t>
                </a:r>
                <a14:m>
                  <m:oMath xmlns:m="http://schemas.openxmlformats.org/officeDocument/2006/math">
                    <m:sSub>
                      <m:sSubPr>
                        <m:ctrlPr>
                          <a:rPr lang="it-IT" sz="2200" b="1" i="1" smtClean="0">
                            <a:solidFill>
                              <a:srgbClr val="0000CC"/>
                            </a:solidFill>
                            <a:latin typeface="Cambria Math" panose="02040503050406030204" pitchFamily="18" charset="0"/>
                          </a:rPr>
                        </m:ctrlPr>
                      </m:sSubPr>
                      <m:e>
                        <m:r>
                          <a:rPr lang="it-IT" sz="2200" b="1" i="1" smtClean="0">
                            <a:solidFill>
                              <a:srgbClr val="0000CC"/>
                            </a:solidFill>
                            <a:latin typeface="Cambria Math" panose="02040503050406030204" pitchFamily="18" charset="0"/>
                          </a:rPr>
                          <m:t>(</m:t>
                        </m:r>
                        <m:r>
                          <a:rPr lang="it-IT" sz="2200" b="1" i="1">
                            <a:solidFill>
                              <a:srgbClr val="0000CC"/>
                            </a:solidFill>
                            <a:latin typeface="Cambria Math" panose="02040503050406030204" pitchFamily="18" charset="0"/>
                            <a:ea typeface="Cambria Math" panose="02040503050406030204" pitchFamily="18" charset="0"/>
                          </a:rPr>
                          <m:t>𝜶</m:t>
                        </m:r>
                      </m:e>
                      <m:sub>
                        <m:r>
                          <a:rPr lang="it-IT" sz="2200" b="1" i="1">
                            <a:solidFill>
                              <a:srgbClr val="0000CC"/>
                            </a:solidFill>
                            <a:latin typeface="Cambria Math" panose="02040503050406030204" pitchFamily="18" charset="0"/>
                          </a:rPr>
                          <m:t>𝑬</m:t>
                        </m:r>
                        <m:r>
                          <a:rPr lang="it-IT" sz="2200" b="1" i="1">
                            <a:solidFill>
                              <a:srgbClr val="0000CC"/>
                            </a:solidFill>
                            <a:latin typeface="Cambria Math" panose="02040503050406030204" pitchFamily="18" charset="0"/>
                          </a:rPr>
                          <m:t>𝟏</m:t>
                        </m:r>
                      </m:sub>
                    </m:sSub>
                    <m:r>
                      <a:rPr lang="it-IT" sz="2200" b="1" i="1" smtClean="0">
                        <a:solidFill>
                          <a:srgbClr val="0000CC"/>
                        </a:solidFill>
                        <a:latin typeface="Cambria Math" panose="02040503050406030204" pitchFamily="18" charset="0"/>
                      </a:rPr>
                      <m:t>+</m:t>
                    </m:r>
                    <m:sSub>
                      <m:sSubPr>
                        <m:ctrlPr>
                          <a:rPr lang="it-IT" sz="2200" b="1" i="1">
                            <a:solidFill>
                              <a:srgbClr val="0000CC"/>
                            </a:solidFill>
                            <a:latin typeface="Cambria Math" panose="02040503050406030204" pitchFamily="18" charset="0"/>
                          </a:rPr>
                        </m:ctrlPr>
                      </m:sSubPr>
                      <m:e>
                        <m:r>
                          <a:rPr lang="it-IT" sz="2200" b="1" i="1">
                            <a:solidFill>
                              <a:srgbClr val="0000CC"/>
                            </a:solidFill>
                            <a:latin typeface="Cambria Math" panose="02040503050406030204" pitchFamily="18" charset="0"/>
                            <a:ea typeface="Cambria Math" panose="02040503050406030204" pitchFamily="18" charset="0"/>
                          </a:rPr>
                          <m:t>𝜷</m:t>
                        </m:r>
                      </m:e>
                      <m:sub>
                        <m:r>
                          <a:rPr lang="it-IT" sz="2200" b="1" i="1">
                            <a:solidFill>
                              <a:srgbClr val="0000CC"/>
                            </a:solidFill>
                            <a:latin typeface="Cambria Math" panose="02040503050406030204" pitchFamily="18" charset="0"/>
                            <a:ea typeface="Cambria Math" panose="02040503050406030204" pitchFamily="18" charset="0"/>
                          </a:rPr>
                          <m:t>𝑴</m:t>
                        </m:r>
                        <m:r>
                          <a:rPr lang="it-IT" sz="2200" b="1" i="1">
                            <a:solidFill>
                              <a:srgbClr val="0000CC"/>
                            </a:solidFill>
                            <a:latin typeface="Cambria Math" panose="02040503050406030204" pitchFamily="18" charset="0"/>
                          </a:rPr>
                          <m:t>𝟏</m:t>
                        </m:r>
                      </m:sub>
                    </m:sSub>
                    <m:r>
                      <a:rPr lang="it-IT" sz="2200" b="1" i="1" smtClean="0">
                        <a:solidFill>
                          <a:srgbClr val="0000CC"/>
                        </a:solidFill>
                        <a:latin typeface="Cambria Math" panose="02040503050406030204" pitchFamily="18" charset="0"/>
                      </a:rPr>
                      <m:t>)  </m:t>
                    </m:r>
                  </m:oMath>
                </a14:m>
                <a:r>
                  <a:rPr lang="it-IT" sz="2200" dirty="0" smtClean="0">
                    <a:solidFill>
                      <a:srgbClr val="0000CC"/>
                    </a:solidFill>
                  </a:rPr>
                  <a:t>    </a:t>
                </a:r>
                <a:endParaRPr lang="it-IT" sz="2200" dirty="0"/>
              </a:p>
            </p:txBody>
          </p:sp>
        </mc:Choice>
        <mc:Fallback xmlns="">
          <p:sp>
            <p:nvSpPr>
              <p:cNvPr id="39" name="CasellaDiTesto 38"/>
              <p:cNvSpPr txBox="1">
                <a:spLocks noRot="1" noChangeAspect="1" noMove="1" noResize="1" noEditPoints="1" noAdjustHandles="1" noChangeArrowheads="1" noChangeShapeType="1" noTextEdit="1"/>
              </p:cNvSpPr>
              <p:nvPr/>
            </p:nvSpPr>
            <p:spPr>
              <a:xfrm>
                <a:off x="6865675" y="3167082"/>
                <a:ext cx="3848429" cy="430887"/>
              </a:xfrm>
              <a:prstGeom prst="rect">
                <a:avLst/>
              </a:prstGeom>
              <a:blipFill>
                <a:blip r:embed="rId4"/>
                <a:stretch>
                  <a:fillRect l="-2057" t="-10000" b="-28571"/>
                </a:stretch>
              </a:blipFill>
            </p:spPr>
            <p:txBody>
              <a:bodyPr/>
              <a:lstStyle/>
              <a:p>
                <a:r>
                  <a:rPr lang="it-IT">
                    <a:noFill/>
                  </a:rPr>
                  <a:t> </a:t>
                </a:r>
              </a:p>
            </p:txBody>
          </p:sp>
        </mc:Fallback>
      </mc:AlternateContent>
      <p:graphicFrame>
        <p:nvGraphicFramePr>
          <p:cNvPr id="40" name="Oggetto 39"/>
          <p:cNvGraphicFramePr>
            <a:graphicFrameLocks noChangeAspect="1"/>
          </p:cNvGraphicFramePr>
          <p:nvPr>
            <p:extLst/>
          </p:nvPr>
        </p:nvGraphicFramePr>
        <p:xfrm>
          <a:off x="3906982" y="6012792"/>
          <a:ext cx="3991258" cy="845208"/>
        </p:xfrm>
        <a:graphic>
          <a:graphicData uri="http://schemas.openxmlformats.org/presentationml/2006/ole">
            <mc:AlternateContent xmlns:mc="http://schemas.openxmlformats.org/markup-compatibility/2006">
              <mc:Choice xmlns:v="urn:schemas-microsoft-com:vml" Requires="v">
                <p:oleObj spid="_x0000_s21506" name="Equation" r:id="rId5" imgW="2158920" imgH="457200" progId="Equation.DSMT4">
                  <p:embed/>
                </p:oleObj>
              </mc:Choice>
              <mc:Fallback>
                <p:oleObj name="Equation" r:id="rId5" imgW="2158920" imgH="457200" progId="Equation.DSMT4">
                  <p:embed/>
                  <p:pic>
                    <p:nvPicPr>
                      <p:cNvPr id="40" name="Oggetto 39"/>
                      <p:cNvPicPr/>
                      <p:nvPr/>
                    </p:nvPicPr>
                    <p:blipFill>
                      <a:blip r:embed="rId6"/>
                      <a:stretch>
                        <a:fillRect/>
                      </a:stretch>
                    </p:blipFill>
                    <p:spPr>
                      <a:xfrm>
                        <a:off x="3906982" y="6012792"/>
                        <a:ext cx="3991258" cy="84520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1" name="CasellaDiTesto 40"/>
              <p:cNvSpPr txBox="1"/>
              <p:nvPr/>
            </p:nvSpPr>
            <p:spPr>
              <a:xfrm>
                <a:off x="9091236" y="5287826"/>
                <a:ext cx="2446711" cy="889859"/>
              </a:xfrm>
              <a:prstGeom prst="rect">
                <a:avLst/>
              </a:prstGeom>
              <a:noFill/>
              <a:ln w="15875">
                <a:solidFill>
                  <a:schemeClr val="accent1"/>
                </a:solidFill>
              </a:ln>
            </p:spPr>
            <p:txBody>
              <a:bodyPr wrap="square" rtlCol="0">
                <a:spAutoFit/>
              </a:bodyPr>
              <a:lstStyle/>
              <a:p>
                <a:r>
                  <a:rPr lang="it-IT" b="1" dirty="0" smtClean="0">
                    <a:solidFill>
                      <a:srgbClr val="0000CC"/>
                    </a:solidFill>
                  </a:rPr>
                  <a:t> </a:t>
                </a:r>
                <a14:m>
                  <m:oMath xmlns:m="http://schemas.openxmlformats.org/officeDocument/2006/math">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rPr>
                          <m:t>𝑬</m:t>
                        </m:r>
                      </m:e>
                      <m:sub>
                        <m:r>
                          <a:rPr lang="it-IT" b="1" i="1" smtClean="0">
                            <a:solidFill>
                              <a:srgbClr val="0000CC"/>
                            </a:solidFill>
                            <a:latin typeface="Cambria Math" panose="02040503050406030204" pitchFamily="18" charset="0"/>
                          </a:rPr>
                          <m:t>𝒊𝒋</m:t>
                        </m:r>
                      </m:sub>
                    </m:sSub>
                    <m:r>
                      <a:rPr lang="it-IT" b="1" i="1" smtClean="0">
                        <a:solidFill>
                          <a:srgbClr val="0000CC"/>
                        </a:solidFill>
                        <a:latin typeface="Cambria Math" panose="02040503050406030204" pitchFamily="18" charset="0"/>
                      </a:rPr>
                      <m:t>=</m:t>
                    </m:r>
                    <m:f>
                      <m:fPr>
                        <m:ctrlPr>
                          <a:rPr lang="it-IT" b="1" i="1" smtClean="0">
                            <a:solidFill>
                              <a:srgbClr val="0000CC"/>
                            </a:solidFill>
                            <a:latin typeface="Cambria Math" panose="02040503050406030204" pitchFamily="18" charset="0"/>
                          </a:rPr>
                        </m:ctrlPr>
                      </m:fPr>
                      <m:num>
                        <m:r>
                          <a:rPr lang="it-IT" b="1" i="1" smtClean="0">
                            <a:solidFill>
                              <a:srgbClr val="0000CC"/>
                            </a:solidFill>
                            <a:latin typeface="Cambria Math" panose="02040503050406030204" pitchFamily="18" charset="0"/>
                          </a:rPr>
                          <m:t>𝟏</m:t>
                        </m:r>
                      </m:num>
                      <m:den>
                        <m:r>
                          <a:rPr lang="it-IT" b="1" i="1" smtClean="0">
                            <a:solidFill>
                              <a:srgbClr val="0000CC"/>
                            </a:solidFill>
                            <a:latin typeface="Cambria Math" panose="02040503050406030204" pitchFamily="18" charset="0"/>
                          </a:rPr>
                          <m:t>𝟐</m:t>
                        </m:r>
                      </m:den>
                    </m:f>
                    <m:d>
                      <m:dPr>
                        <m:ctrlPr>
                          <a:rPr lang="it-IT" b="1" i="1" smtClean="0">
                            <a:solidFill>
                              <a:srgbClr val="0000CC"/>
                            </a:solidFill>
                            <a:latin typeface="Cambria Math" panose="02040503050406030204" pitchFamily="18" charset="0"/>
                          </a:rPr>
                        </m:ctrlPr>
                      </m:dPr>
                      <m:e>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ea typeface="Cambria Math" panose="02040503050406030204" pitchFamily="18" charset="0"/>
                              </a:rPr>
                              <m:t>𝛁</m:t>
                            </m:r>
                          </m:e>
                          <m:sub>
                            <m:r>
                              <a:rPr lang="it-IT" b="1" i="1" smtClean="0">
                                <a:solidFill>
                                  <a:srgbClr val="0000CC"/>
                                </a:solidFill>
                                <a:latin typeface="Cambria Math" panose="02040503050406030204" pitchFamily="18" charset="0"/>
                              </a:rPr>
                              <m:t>𝒊</m:t>
                            </m:r>
                          </m:sub>
                        </m:sSub>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rPr>
                              <m:t>𝑬</m:t>
                            </m:r>
                          </m:e>
                          <m:sub>
                            <m:r>
                              <a:rPr lang="it-IT" b="1" i="1" smtClean="0">
                                <a:solidFill>
                                  <a:srgbClr val="0000CC"/>
                                </a:solidFill>
                                <a:latin typeface="Cambria Math" panose="02040503050406030204" pitchFamily="18" charset="0"/>
                              </a:rPr>
                              <m:t>𝒋</m:t>
                            </m:r>
                          </m:sub>
                        </m:sSub>
                        <m:r>
                          <a:rPr lang="it-IT" b="1" i="1" smtClean="0">
                            <a:solidFill>
                              <a:srgbClr val="0000CC"/>
                            </a:solidFill>
                            <a:latin typeface="Cambria Math" panose="02040503050406030204" pitchFamily="18" charset="0"/>
                          </a:rPr>
                          <m:t>+</m:t>
                        </m:r>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ea typeface="Cambria Math" panose="02040503050406030204" pitchFamily="18" charset="0"/>
                              </a:rPr>
                              <m:t>𝛁</m:t>
                            </m:r>
                          </m:e>
                          <m:sub>
                            <m:r>
                              <a:rPr lang="it-IT" b="1" i="1" smtClean="0">
                                <a:solidFill>
                                  <a:srgbClr val="0000CC"/>
                                </a:solidFill>
                                <a:latin typeface="Cambria Math" panose="02040503050406030204" pitchFamily="18" charset="0"/>
                                <a:ea typeface="Cambria Math" panose="02040503050406030204" pitchFamily="18" charset="0"/>
                              </a:rPr>
                              <m:t>𝒋</m:t>
                            </m:r>
                          </m:sub>
                        </m:sSub>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rPr>
                              <m:t>𝑬</m:t>
                            </m:r>
                          </m:e>
                          <m:sub>
                            <m:r>
                              <a:rPr lang="it-IT" b="1" i="1" smtClean="0">
                                <a:solidFill>
                                  <a:srgbClr val="0000CC"/>
                                </a:solidFill>
                                <a:latin typeface="Cambria Math" panose="02040503050406030204" pitchFamily="18" charset="0"/>
                              </a:rPr>
                              <m:t>𝒊</m:t>
                            </m:r>
                          </m:sub>
                        </m:sSub>
                      </m:e>
                    </m:d>
                  </m:oMath>
                </a14:m>
                <a:r>
                  <a:rPr lang="it-IT" b="1" dirty="0" smtClean="0">
                    <a:solidFill>
                      <a:srgbClr val="0000CC"/>
                    </a:solidFill>
                  </a:rPr>
                  <a:t> </a:t>
                </a:r>
                <a14:m>
                  <m:oMath xmlns:m="http://schemas.openxmlformats.org/officeDocument/2006/math">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rPr>
                          <m:t> </m:t>
                        </m:r>
                        <m:r>
                          <a:rPr lang="it-IT" b="1" i="1" smtClean="0">
                            <a:solidFill>
                              <a:srgbClr val="0000CC"/>
                            </a:solidFill>
                            <a:latin typeface="Cambria Math" panose="02040503050406030204" pitchFamily="18" charset="0"/>
                          </a:rPr>
                          <m:t>𝑯</m:t>
                        </m:r>
                      </m:e>
                      <m:sub>
                        <m:r>
                          <a:rPr lang="it-IT" b="1" i="1" smtClean="0">
                            <a:solidFill>
                              <a:srgbClr val="0000CC"/>
                            </a:solidFill>
                            <a:latin typeface="Cambria Math" panose="02040503050406030204" pitchFamily="18" charset="0"/>
                          </a:rPr>
                          <m:t>𝒊𝒋</m:t>
                        </m:r>
                      </m:sub>
                    </m:sSub>
                    <m:r>
                      <a:rPr lang="it-IT" b="1" i="1" smtClean="0">
                        <a:solidFill>
                          <a:srgbClr val="0000CC"/>
                        </a:solidFill>
                        <a:latin typeface="Cambria Math" panose="02040503050406030204" pitchFamily="18" charset="0"/>
                      </a:rPr>
                      <m:t>=</m:t>
                    </m:r>
                    <m:f>
                      <m:fPr>
                        <m:ctrlPr>
                          <a:rPr lang="it-IT" b="1" i="1" smtClean="0">
                            <a:solidFill>
                              <a:srgbClr val="0000CC"/>
                            </a:solidFill>
                            <a:latin typeface="Cambria Math" panose="02040503050406030204" pitchFamily="18" charset="0"/>
                          </a:rPr>
                        </m:ctrlPr>
                      </m:fPr>
                      <m:num>
                        <m:r>
                          <a:rPr lang="it-IT" b="1" i="1" smtClean="0">
                            <a:solidFill>
                              <a:srgbClr val="0000CC"/>
                            </a:solidFill>
                            <a:latin typeface="Cambria Math" panose="02040503050406030204" pitchFamily="18" charset="0"/>
                          </a:rPr>
                          <m:t>𝟏</m:t>
                        </m:r>
                      </m:num>
                      <m:den>
                        <m:r>
                          <a:rPr lang="it-IT" b="1" i="1" smtClean="0">
                            <a:solidFill>
                              <a:srgbClr val="0000CC"/>
                            </a:solidFill>
                            <a:latin typeface="Cambria Math" panose="02040503050406030204" pitchFamily="18" charset="0"/>
                          </a:rPr>
                          <m:t>𝟐</m:t>
                        </m:r>
                      </m:den>
                    </m:f>
                    <m:d>
                      <m:dPr>
                        <m:ctrlPr>
                          <a:rPr lang="it-IT" b="1" i="1" smtClean="0">
                            <a:solidFill>
                              <a:srgbClr val="0000CC"/>
                            </a:solidFill>
                            <a:latin typeface="Cambria Math" panose="02040503050406030204" pitchFamily="18" charset="0"/>
                          </a:rPr>
                        </m:ctrlPr>
                      </m:dPr>
                      <m:e>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ea typeface="Cambria Math" panose="02040503050406030204" pitchFamily="18" charset="0"/>
                              </a:rPr>
                              <m:t>𝛁</m:t>
                            </m:r>
                          </m:e>
                          <m:sub>
                            <m:r>
                              <a:rPr lang="it-IT" b="1" i="1" smtClean="0">
                                <a:solidFill>
                                  <a:srgbClr val="0000CC"/>
                                </a:solidFill>
                                <a:latin typeface="Cambria Math" panose="02040503050406030204" pitchFamily="18" charset="0"/>
                              </a:rPr>
                              <m:t>𝒊</m:t>
                            </m:r>
                          </m:sub>
                        </m:sSub>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rPr>
                              <m:t>𝑯</m:t>
                            </m:r>
                          </m:e>
                          <m:sub>
                            <m:r>
                              <a:rPr lang="it-IT" b="1" i="1" smtClean="0">
                                <a:solidFill>
                                  <a:srgbClr val="0000CC"/>
                                </a:solidFill>
                                <a:latin typeface="Cambria Math" panose="02040503050406030204" pitchFamily="18" charset="0"/>
                              </a:rPr>
                              <m:t>𝒋</m:t>
                            </m:r>
                          </m:sub>
                        </m:sSub>
                        <m:r>
                          <a:rPr lang="it-IT" b="1" i="1" smtClean="0">
                            <a:solidFill>
                              <a:srgbClr val="0000CC"/>
                            </a:solidFill>
                            <a:latin typeface="Cambria Math" panose="02040503050406030204" pitchFamily="18" charset="0"/>
                          </a:rPr>
                          <m:t>+</m:t>
                        </m:r>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ea typeface="Cambria Math" panose="02040503050406030204" pitchFamily="18" charset="0"/>
                              </a:rPr>
                              <m:t>𝛁</m:t>
                            </m:r>
                          </m:e>
                          <m:sub>
                            <m:r>
                              <a:rPr lang="it-IT" b="1" i="1" smtClean="0">
                                <a:solidFill>
                                  <a:srgbClr val="0000CC"/>
                                </a:solidFill>
                                <a:latin typeface="Cambria Math" panose="02040503050406030204" pitchFamily="18" charset="0"/>
                                <a:ea typeface="Cambria Math" panose="02040503050406030204" pitchFamily="18" charset="0"/>
                              </a:rPr>
                              <m:t>𝒋</m:t>
                            </m:r>
                          </m:sub>
                        </m:sSub>
                        <m:sSub>
                          <m:sSubPr>
                            <m:ctrlPr>
                              <a:rPr lang="it-IT" b="1" i="1" smtClean="0">
                                <a:solidFill>
                                  <a:srgbClr val="0000CC"/>
                                </a:solidFill>
                                <a:latin typeface="Cambria Math" panose="02040503050406030204" pitchFamily="18" charset="0"/>
                              </a:rPr>
                            </m:ctrlPr>
                          </m:sSubPr>
                          <m:e>
                            <m:r>
                              <a:rPr lang="it-IT" b="1" i="1" smtClean="0">
                                <a:solidFill>
                                  <a:srgbClr val="0000CC"/>
                                </a:solidFill>
                                <a:latin typeface="Cambria Math" panose="02040503050406030204" pitchFamily="18" charset="0"/>
                              </a:rPr>
                              <m:t>𝑯</m:t>
                            </m:r>
                          </m:e>
                          <m:sub>
                            <m:r>
                              <a:rPr lang="it-IT" b="1" i="1" smtClean="0">
                                <a:solidFill>
                                  <a:srgbClr val="0000CC"/>
                                </a:solidFill>
                                <a:latin typeface="Cambria Math" panose="02040503050406030204" pitchFamily="18" charset="0"/>
                              </a:rPr>
                              <m:t>𝒊</m:t>
                            </m:r>
                          </m:sub>
                        </m:sSub>
                      </m:e>
                    </m:d>
                  </m:oMath>
                </a14:m>
                <a:endParaRPr lang="it-IT" dirty="0" smtClean="0"/>
              </a:p>
            </p:txBody>
          </p:sp>
        </mc:Choice>
        <mc:Fallback xmlns="">
          <p:sp>
            <p:nvSpPr>
              <p:cNvPr id="41" name="CasellaDiTesto 40"/>
              <p:cNvSpPr txBox="1">
                <a:spLocks noRot="1" noChangeAspect="1" noMove="1" noResize="1" noEditPoints="1" noAdjustHandles="1" noChangeArrowheads="1" noChangeShapeType="1" noTextEdit="1"/>
              </p:cNvSpPr>
              <p:nvPr/>
            </p:nvSpPr>
            <p:spPr>
              <a:xfrm>
                <a:off x="9091236" y="5287826"/>
                <a:ext cx="2446711" cy="889859"/>
              </a:xfrm>
              <a:prstGeom prst="rect">
                <a:avLst/>
              </a:prstGeom>
              <a:blipFill>
                <a:blip r:embed="rId7"/>
                <a:stretch>
                  <a:fillRect/>
                </a:stretch>
              </a:blipFill>
              <a:ln w="15875">
                <a:solidFill>
                  <a:schemeClr val="accent1"/>
                </a:solidFill>
              </a:ln>
            </p:spPr>
            <p:txBody>
              <a:bodyPr/>
              <a:lstStyle/>
              <a:p>
                <a:r>
                  <a:rPr lang="it-IT">
                    <a:noFill/>
                  </a:rPr>
                  <a:t> </a:t>
                </a:r>
              </a:p>
            </p:txBody>
          </p:sp>
        </mc:Fallback>
      </mc:AlternateContent>
      <p:sp>
        <p:nvSpPr>
          <p:cNvPr id="42" name="Rettangolo 41"/>
          <p:cNvSpPr/>
          <p:nvPr/>
        </p:nvSpPr>
        <p:spPr>
          <a:xfrm>
            <a:off x="3842960" y="6078613"/>
            <a:ext cx="361930" cy="762762"/>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9823583" y="3941807"/>
            <a:ext cx="2224287" cy="400110"/>
          </a:xfrm>
          <a:prstGeom prst="rect">
            <a:avLst/>
          </a:prstGeom>
          <a:solidFill>
            <a:srgbClr val="FFFF00"/>
          </a:solidFill>
        </p:spPr>
        <p:txBody>
          <a:bodyPr wrap="square" rtlCol="0">
            <a:spAutoFit/>
          </a:bodyPr>
          <a:lstStyle/>
          <a:p>
            <a:r>
              <a:rPr lang="it-IT" sz="2000" b="1" dirty="0" smtClean="0">
                <a:solidFill>
                  <a:srgbClr val="FF0000"/>
                </a:solidFill>
              </a:rPr>
              <a:t>From A2@MAMI</a:t>
            </a:r>
            <a:endParaRPr lang="it-IT" sz="2000" b="1" dirty="0">
              <a:solidFill>
                <a:srgbClr val="FF0000"/>
              </a:solidFill>
            </a:endParaRPr>
          </a:p>
        </p:txBody>
      </p:sp>
      <mc:AlternateContent xmlns:mc="http://schemas.openxmlformats.org/markup-compatibility/2006" xmlns:a14="http://schemas.microsoft.com/office/drawing/2010/main">
        <mc:Choice Requires="a14">
          <p:sp>
            <p:nvSpPr>
              <p:cNvPr id="20" name="CasellaDiTesto 19"/>
              <p:cNvSpPr txBox="1"/>
              <p:nvPr/>
            </p:nvSpPr>
            <p:spPr>
              <a:xfrm>
                <a:off x="10478526" y="3200935"/>
                <a:ext cx="1991603" cy="707886"/>
              </a:xfrm>
              <a:prstGeom prst="rect">
                <a:avLst/>
              </a:prstGeom>
              <a:noFill/>
            </p:spPr>
            <p:txBody>
              <a:bodyPr wrap="square" rtlCol="0">
                <a:spAutoFit/>
              </a:bodyPr>
              <a:lstStyle/>
              <a:p>
                <a14:m>
                  <m:oMath xmlns:m="http://schemas.openxmlformats.org/officeDocument/2006/math">
                    <m:r>
                      <a:rPr lang="it-IT" sz="2000" b="1" i="1" smtClean="0">
                        <a:solidFill>
                          <a:srgbClr val="0000FF"/>
                        </a:solidFill>
                        <a:latin typeface="Cambria Math" panose="02040503050406030204" pitchFamily="18" charset="0"/>
                        <a:ea typeface="Cambria Math" panose="02040503050406030204" pitchFamily="18" charset="0"/>
                      </a:rPr>
                      <m:t>~ </m:t>
                    </m:r>
                    <m:r>
                      <a:rPr lang="it-IT" sz="2000" b="1" i="0" smtClean="0">
                        <a:solidFill>
                          <a:srgbClr val="0000FF"/>
                        </a:solidFill>
                        <a:latin typeface="Cambria Math" panose="02040503050406030204" pitchFamily="18" charset="0"/>
                        <a:ea typeface="Cambria Math" panose="02040503050406030204" pitchFamily="18" charset="0"/>
                      </a:rPr>
                      <m:t>𝐤</m:t>
                    </m:r>
                  </m:oMath>
                </a14:m>
                <a:r>
                  <a:rPr lang="it-IT" sz="2000" b="1" dirty="0" smtClean="0">
                    <a:solidFill>
                      <a:srgbClr val="0000FF"/>
                    </a:solidFill>
                  </a:rPr>
                  <a:t>nown  from   </a:t>
                </a:r>
              </a:p>
              <a:p>
                <a:r>
                  <a:rPr lang="it-IT" sz="2000" b="1" dirty="0" smtClean="0">
                    <a:solidFill>
                      <a:srgbClr val="0000FF"/>
                    </a:solidFill>
                  </a:rPr>
                  <a:t>    </a:t>
                </a:r>
                <a:r>
                  <a:rPr lang="it-IT" sz="2000" b="1" dirty="0" err="1" smtClean="0">
                    <a:solidFill>
                      <a:srgbClr val="0000FF"/>
                    </a:solidFill>
                  </a:rPr>
                  <a:t>other</a:t>
                </a:r>
                <a:r>
                  <a:rPr lang="it-IT" sz="2000" b="1" dirty="0" smtClean="0">
                    <a:solidFill>
                      <a:srgbClr val="0000FF"/>
                    </a:solidFill>
                  </a:rPr>
                  <a:t> data </a:t>
                </a:r>
                <a:endParaRPr lang="it-IT" sz="2000" b="1" dirty="0">
                  <a:solidFill>
                    <a:srgbClr val="0000FF"/>
                  </a:solidFill>
                </a:endParaRPr>
              </a:p>
            </p:txBody>
          </p:sp>
        </mc:Choice>
        <mc:Fallback xmlns="">
          <p:sp>
            <p:nvSpPr>
              <p:cNvPr id="20" name="CasellaDiTesto 19"/>
              <p:cNvSpPr txBox="1">
                <a:spLocks noRot="1" noChangeAspect="1" noMove="1" noResize="1" noEditPoints="1" noAdjustHandles="1" noChangeArrowheads="1" noChangeShapeType="1" noTextEdit="1"/>
              </p:cNvSpPr>
              <p:nvPr/>
            </p:nvSpPr>
            <p:spPr>
              <a:xfrm>
                <a:off x="10478526" y="3200935"/>
                <a:ext cx="1991603" cy="707886"/>
              </a:xfrm>
              <a:prstGeom prst="rect">
                <a:avLst/>
              </a:prstGeom>
              <a:blipFill>
                <a:blip r:embed="rId8"/>
                <a:stretch>
                  <a:fillRect t="-4310" r="-1835" b="-14655"/>
                </a:stretch>
              </a:blipFill>
            </p:spPr>
            <p:txBody>
              <a:bodyPr/>
              <a:lstStyle/>
              <a:p>
                <a:r>
                  <a:rPr lang="it-IT">
                    <a:noFill/>
                  </a:rPr>
                  <a:t> </a:t>
                </a:r>
              </a:p>
            </p:txBody>
          </p:sp>
        </mc:Fallback>
      </mc:AlternateContent>
      <p:sp>
        <p:nvSpPr>
          <p:cNvPr id="43" name="CasellaDiTesto 42"/>
          <p:cNvSpPr txBox="1"/>
          <p:nvPr/>
        </p:nvSpPr>
        <p:spPr>
          <a:xfrm>
            <a:off x="1606523" y="6043683"/>
            <a:ext cx="1991603" cy="707886"/>
          </a:xfrm>
          <a:prstGeom prst="rect">
            <a:avLst/>
          </a:prstGeom>
          <a:noFill/>
        </p:spPr>
        <p:txBody>
          <a:bodyPr wrap="square" rtlCol="0">
            <a:spAutoFit/>
          </a:bodyPr>
          <a:lstStyle/>
          <a:p>
            <a:r>
              <a:rPr lang="it-IT" sz="2000" b="1" dirty="0" err="1" smtClean="0">
                <a:solidFill>
                  <a:srgbClr val="0000FF"/>
                </a:solidFill>
              </a:rPr>
              <a:t>roughly</a:t>
            </a:r>
            <a:r>
              <a:rPr lang="it-IT" sz="2000" b="1" dirty="0" smtClean="0">
                <a:solidFill>
                  <a:srgbClr val="0000FF"/>
                </a:solidFill>
              </a:rPr>
              <a:t> </a:t>
            </a:r>
            <a:r>
              <a:rPr lang="it-IT" sz="2000" b="1" dirty="0" err="1" smtClean="0">
                <a:solidFill>
                  <a:srgbClr val="0000FF"/>
                </a:solidFill>
              </a:rPr>
              <a:t>known</a:t>
            </a:r>
            <a:r>
              <a:rPr lang="it-IT" sz="2000" b="1" dirty="0" smtClean="0">
                <a:solidFill>
                  <a:srgbClr val="0000FF"/>
                </a:solidFill>
              </a:rPr>
              <a:t>  from </a:t>
            </a:r>
            <a:r>
              <a:rPr lang="it-IT" sz="2000" b="1" dirty="0" err="1" smtClean="0">
                <a:solidFill>
                  <a:srgbClr val="0000FF"/>
                </a:solidFill>
              </a:rPr>
              <a:t>other</a:t>
            </a:r>
            <a:r>
              <a:rPr lang="it-IT" sz="2000" b="1" dirty="0" smtClean="0">
                <a:solidFill>
                  <a:srgbClr val="0000FF"/>
                </a:solidFill>
              </a:rPr>
              <a:t> data </a:t>
            </a:r>
            <a:endParaRPr lang="it-IT" sz="2000" b="1" dirty="0">
              <a:solidFill>
                <a:srgbClr val="0000FF"/>
              </a:solidFill>
            </a:endParaRPr>
          </a:p>
        </p:txBody>
      </p:sp>
      <p:sp>
        <p:nvSpPr>
          <p:cNvPr id="21" name="Parentesi graffa aperta 20"/>
          <p:cNvSpPr/>
          <p:nvPr/>
        </p:nvSpPr>
        <p:spPr>
          <a:xfrm>
            <a:off x="3359696" y="6105490"/>
            <a:ext cx="287171" cy="707886"/>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b="1" dirty="0"/>
          </a:p>
        </p:txBody>
      </p:sp>
    </p:spTree>
    <p:extLst>
      <p:ext uri="{BB962C8B-B14F-4D97-AF65-F5344CB8AC3E}">
        <p14:creationId xmlns:p14="http://schemas.microsoft.com/office/powerpoint/2010/main" val="6331146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0391"/>
          <a:stretch/>
        </p:blipFill>
        <p:spPr>
          <a:xfrm>
            <a:off x="47328" y="702716"/>
            <a:ext cx="3725644" cy="4037830"/>
          </a:xfrm>
          <a:prstGeom prst="rect">
            <a:avLst/>
          </a:prstGeom>
        </p:spPr>
      </p:pic>
      <p:pic>
        <p:nvPicPr>
          <p:cNvPr id="3" name="Immagine 2"/>
          <p:cNvPicPr>
            <a:picLocks noChangeAspect="1"/>
          </p:cNvPicPr>
          <p:nvPr/>
        </p:nvPicPr>
        <p:blipFill rotWithShape="1">
          <a:blip r:embed="rId3"/>
          <a:srcRect l="10457" r="4135"/>
          <a:stretch/>
        </p:blipFill>
        <p:spPr>
          <a:xfrm>
            <a:off x="3575720" y="836712"/>
            <a:ext cx="3672407" cy="3848066"/>
          </a:xfrm>
          <a:prstGeom prst="rect">
            <a:avLst/>
          </a:prstGeom>
        </p:spPr>
      </p:pic>
      <p:sp>
        <p:nvSpPr>
          <p:cNvPr id="6" name="CasellaDiTesto 5"/>
          <p:cNvSpPr txBox="1"/>
          <p:nvPr/>
        </p:nvSpPr>
        <p:spPr>
          <a:xfrm>
            <a:off x="62080" y="4934059"/>
            <a:ext cx="7402071" cy="1354217"/>
          </a:xfrm>
          <a:prstGeom prst="rect">
            <a:avLst/>
          </a:prstGeom>
          <a:noFill/>
        </p:spPr>
        <p:txBody>
          <a:bodyPr wrap="square" rtlCol="0">
            <a:spAutoFit/>
          </a:bodyPr>
          <a:lstStyle/>
          <a:p>
            <a:r>
              <a:rPr lang="en-US" sz="2000" dirty="0"/>
              <a:t>We could place protons in a static electric </a:t>
            </a:r>
            <a:r>
              <a:rPr lang="en-US" sz="2000" dirty="0" smtClean="0"/>
              <a:t>field!</a:t>
            </a:r>
            <a:endParaRPr lang="it-IT" sz="2000" dirty="0"/>
          </a:p>
          <a:p>
            <a:r>
              <a:rPr lang="en-US" sz="2000" dirty="0"/>
              <a:t>B</a:t>
            </a:r>
            <a:r>
              <a:rPr lang="en-US" sz="2000" dirty="0" smtClean="0"/>
              <a:t>ut </a:t>
            </a:r>
            <a:r>
              <a:rPr lang="en-US" sz="2000" dirty="0"/>
              <a:t>how strong should it </a:t>
            </a:r>
            <a:r>
              <a:rPr lang="en-US" sz="2000" dirty="0" smtClean="0"/>
              <a:t>should be </a:t>
            </a:r>
            <a:r>
              <a:rPr lang="en-US" sz="2000" dirty="0"/>
              <a:t>to induce any appreciable </a:t>
            </a:r>
            <a:r>
              <a:rPr lang="en-US" sz="2000" dirty="0" smtClean="0"/>
              <a:t>effect?</a:t>
            </a:r>
            <a:endParaRPr lang="en-US" sz="2000" dirty="0"/>
          </a:p>
          <a:p>
            <a:r>
              <a:rPr lang="en-US" sz="2000" dirty="0">
                <a:solidFill>
                  <a:srgbClr val="0000FF"/>
                </a:solidFill>
              </a:rPr>
              <a:t>From the energy level spacing and size of the nucleon, one </a:t>
            </a:r>
            <a:r>
              <a:rPr lang="en-US" sz="2000" dirty="0" smtClean="0">
                <a:solidFill>
                  <a:srgbClr val="0000FF"/>
                </a:solidFill>
              </a:rPr>
              <a:t>can  </a:t>
            </a:r>
            <a:r>
              <a:rPr lang="it-IT" sz="2000" dirty="0" smtClean="0">
                <a:solidFill>
                  <a:srgbClr val="0000FF"/>
                </a:solidFill>
              </a:rPr>
              <a:t>estimate</a:t>
            </a:r>
            <a:r>
              <a:rPr lang="it-IT" sz="2000" dirty="0">
                <a:solidFill>
                  <a:srgbClr val="0000FF"/>
                </a:solidFill>
              </a:rPr>
              <a:t>: </a:t>
            </a:r>
            <a:r>
              <a:rPr lang="it-IT" sz="2200" b="1" dirty="0" err="1">
                <a:solidFill>
                  <a:srgbClr val="FF0000"/>
                </a:solidFill>
              </a:rPr>
              <a:t>E</a:t>
            </a:r>
            <a:r>
              <a:rPr lang="it-IT" sz="2200" b="1" baseline="-25000" dirty="0" err="1">
                <a:solidFill>
                  <a:srgbClr val="FF0000"/>
                </a:solidFill>
              </a:rPr>
              <a:t>crit</a:t>
            </a:r>
            <a:r>
              <a:rPr lang="it-IT" sz="2200" b="1" dirty="0">
                <a:solidFill>
                  <a:srgbClr val="FF0000"/>
                </a:solidFill>
              </a:rPr>
              <a:t>  </a:t>
            </a:r>
            <a:r>
              <a:rPr lang="it-IT" sz="2200" b="1" dirty="0" smtClean="0">
                <a:solidFill>
                  <a:srgbClr val="FF0000"/>
                </a:solidFill>
                <a:sym typeface="Symbol" panose="05050102010706020507" pitchFamily="18" charset="2"/>
              </a:rPr>
              <a:t> </a:t>
            </a:r>
            <a:r>
              <a:rPr lang="it-IT" sz="2200" b="1" dirty="0" smtClean="0">
                <a:solidFill>
                  <a:srgbClr val="FF0000"/>
                </a:solidFill>
              </a:rPr>
              <a:t>10</a:t>
            </a:r>
            <a:r>
              <a:rPr lang="it-IT" sz="2200" b="1" baseline="30000" dirty="0" smtClean="0">
                <a:solidFill>
                  <a:srgbClr val="FF0000"/>
                </a:solidFill>
              </a:rPr>
              <a:t>23</a:t>
            </a:r>
            <a:r>
              <a:rPr lang="it-IT" sz="2200" b="1" dirty="0" smtClean="0">
                <a:solidFill>
                  <a:srgbClr val="FF0000"/>
                </a:solidFill>
              </a:rPr>
              <a:t> Volt/</a:t>
            </a:r>
            <a:r>
              <a:rPr lang="it-IT" sz="2200" b="1" dirty="0" err="1" smtClean="0">
                <a:solidFill>
                  <a:srgbClr val="FF0000"/>
                </a:solidFill>
              </a:rPr>
              <a:t>meter</a:t>
            </a:r>
            <a:endParaRPr lang="it-IT" sz="2200" b="1" dirty="0">
              <a:solidFill>
                <a:srgbClr val="FF0000"/>
              </a:solidFill>
            </a:endParaRPr>
          </a:p>
        </p:txBody>
      </p:sp>
      <mc:AlternateContent xmlns:mc="http://schemas.openxmlformats.org/markup-compatibility/2006" xmlns:a14="http://schemas.microsoft.com/office/drawing/2010/main">
        <mc:Choice Requires="a14">
          <p:sp>
            <p:nvSpPr>
              <p:cNvPr id="8" name="CasellaDiTesto 7"/>
              <p:cNvSpPr txBox="1"/>
              <p:nvPr/>
            </p:nvSpPr>
            <p:spPr>
              <a:xfrm>
                <a:off x="7302125" y="2423284"/>
                <a:ext cx="4896543" cy="1487715"/>
              </a:xfrm>
              <a:prstGeom prst="rect">
                <a:avLst/>
              </a:prstGeom>
              <a:noFill/>
            </p:spPr>
            <p:txBody>
              <a:bodyPr wrap="square" rtlCol="0">
                <a:spAutoFit/>
              </a:bodyPr>
              <a:lstStyle/>
              <a:p>
                <a:r>
                  <a:rPr lang="it-IT" sz="2200" b="1" dirty="0" smtClean="0"/>
                  <a:t>Induced </a:t>
                </a:r>
                <a:r>
                  <a:rPr lang="it-IT" sz="2200" b="1" dirty="0" err="1" smtClean="0"/>
                  <a:t>Electric</a:t>
                </a:r>
                <a:r>
                  <a:rPr lang="it-IT" sz="2200" b="1" dirty="0" smtClean="0"/>
                  <a:t> </a:t>
                </a:r>
                <a:r>
                  <a:rPr lang="it-IT" sz="2200" b="1" dirty="0" err="1"/>
                  <a:t>dipole</a:t>
                </a:r>
                <a:r>
                  <a:rPr lang="it-IT" sz="2200" b="1" dirty="0"/>
                  <a:t> moment</a:t>
                </a:r>
                <a:r>
                  <a:rPr lang="it-IT" sz="2200" b="1" dirty="0" smtClean="0"/>
                  <a:t>:</a:t>
                </a:r>
              </a:p>
              <a:p>
                <a:pPr/>
                <a14:m>
                  <m:oMathPara xmlns:m="http://schemas.openxmlformats.org/officeDocument/2006/math">
                    <m:oMathParaPr>
                      <m:jc m:val="centerGroup"/>
                    </m:oMathParaPr>
                    <m:oMath xmlns:m="http://schemas.openxmlformats.org/officeDocument/2006/math">
                      <m:acc>
                        <m:accPr>
                          <m:chr m:val="⃗"/>
                          <m:ctrlPr>
                            <a:rPr lang="it-IT" sz="2200" b="1" i="1" smtClean="0">
                              <a:solidFill>
                                <a:srgbClr val="FF0000"/>
                              </a:solidFill>
                              <a:latin typeface="Cambria Math" panose="02040503050406030204" pitchFamily="18" charset="0"/>
                            </a:rPr>
                          </m:ctrlPr>
                        </m:accPr>
                        <m:e>
                          <m:r>
                            <a:rPr lang="it-IT" sz="2200" b="1" i="1" smtClean="0">
                              <a:solidFill>
                                <a:srgbClr val="FF0000"/>
                              </a:solidFill>
                              <a:latin typeface="Cambria Math" panose="02040503050406030204" pitchFamily="18" charset="0"/>
                            </a:rPr>
                            <m:t>𝒑</m:t>
                          </m:r>
                        </m:e>
                      </m:acc>
                      <m:r>
                        <a:rPr lang="it-IT" sz="2200" b="1" i="1" smtClean="0">
                          <a:solidFill>
                            <a:srgbClr val="FF0000"/>
                          </a:solidFill>
                          <a:latin typeface="Cambria Math" panose="02040503050406030204" pitchFamily="18" charset="0"/>
                        </a:rPr>
                        <m:t>=</m:t>
                      </m:r>
                      <m:sSub>
                        <m:sSubPr>
                          <m:ctrlPr>
                            <a:rPr lang="it-IT" sz="2200" b="1" i="1" smtClean="0">
                              <a:solidFill>
                                <a:srgbClr val="FF0000"/>
                              </a:solidFill>
                              <a:latin typeface="Cambria Math" panose="02040503050406030204" pitchFamily="18" charset="0"/>
                            </a:rPr>
                          </m:ctrlPr>
                        </m:sSubPr>
                        <m:e>
                          <m:r>
                            <a:rPr lang="it-IT" sz="2200" b="1" i="1" smtClean="0">
                              <a:solidFill>
                                <a:srgbClr val="FF0000"/>
                              </a:solidFill>
                              <a:latin typeface="Cambria Math" panose="02040503050406030204" pitchFamily="18" charset="0"/>
                              <a:ea typeface="Cambria Math" panose="02040503050406030204" pitchFamily="18" charset="0"/>
                            </a:rPr>
                            <m:t>𝜶</m:t>
                          </m:r>
                        </m:e>
                        <m:sub>
                          <m:r>
                            <a:rPr lang="it-IT" sz="2200" b="1" i="1" smtClean="0">
                              <a:solidFill>
                                <a:srgbClr val="FF0000"/>
                              </a:solidFill>
                              <a:latin typeface="Cambria Math" panose="02040503050406030204" pitchFamily="18" charset="0"/>
                            </a:rPr>
                            <m:t>𝑬</m:t>
                          </m:r>
                          <m:r>
                            <a:rPr lang="it-IT" sz="2200" b="1" i="1" smtClean="0">
                              <a:solidFill>
                                <a:srgbClr val="FF0000"/>
                              </a:solidFill>
                              <a:latin typeface="Cambria Math" panose="02040503050406030204" pitchFamily="18" charset="0"/>
                            </a:rPr>
                            <m:t>𝟏</m:t>
                          </m:r>
                        </m:sub>
                      </m:sSub>
                      <m:r>
                        <a:rPr lang="it-IT" sz="2200" b="1" i="1" smtClean="0">
                          <a:solidFill>
                            <a:srgbClr val="FF0000"/>
                          </a:solidFill>
                          <a:latin typeface="Cambria Math" panose="02040503050406030204" pitchFamily="18" charset="0"/>
                          <a:ea typeface="Cambria Math" panose="02040503050406030204" pitchFamily="18" charset="0"/>
                        </a:rPr>
                        <m:t>∙</m:t>
                      </m:r>
                      <m:acc>
                        <m:accPr>
                          <m:chr m:val="⃗"/>
                          <m:ctrlPr>
                            <a:rPr lang="it-IT" sz="2200" b="1" i="1" smtClean="0">
                              <a:solidFill>
                                <a:srgbClr val="FF0000"/>
                              </a:solidFill>
                              <a:latin typeface="Cambria Math" panose="02040503050406030204" pitchFamily="18" charset="0"/>
                              <a:ea typeface="Cambria Math" panose="02040503050406030204" pitchFamily="18" charset="0"/>
                            </a:rPr>
                          </m:ctrlPr>
                        </m:accPr>
                        <m:e>
                          <m:r>
                            <a:rPr lang="it-IT" sz="2200" b="1" i="1" smtClean="0">
                              <a:solidFill>
                                <a:srgbClr val="FF0000"/>
                              </a:solidFill>
                              <a:latin typeface="Cambria Math" panose="02040503050406030204" pitchFamily="18" charset="0"/>
                              <a:ea typeface="Cambria Math" panose="02040503050406030204" pitchFamily="18" charset="0"/>
                            </a:rPr>
                            <m:t>𝑬</m:t>
                          </m:r>
                        </m:e>
                      </m:acc>
                    </m:oMath>
                  </m:oMathPara>
                </a14:m>
                <a:endParaRPr lang="it-IT" sz="2200" b="1" dirty="0"/>
              </a:p>
              <a:p>
                <a:r>
                  <a:rPr lang="it-IT" sz="2200" b="1" dirty="0" err="1"/>
                  <a:t>Electric</a:t>
                </a:r>
                <a:r>
                  <a:rPr lang="it-IT" sz="2200" b="1" dirty="0"/>
                  <a:t> </a:t>
                </a:r>
                <a:r>
                  <a:rPr lang="it-IT" sz="2200" b="1" dirty="0" err="1" smtClean="0"/>
                  <a:t>polarizability</a:t>
                </a:r>
                <a:r>
                  <a:rPr lang="it-IT" sz="2200" b="1" dirty="0" smtClean="0"/>
                  <a:t> </a:t>
                </a:r>
                <a:r>
                  <a:rPr lang="it-IT" sz="2200" b="1" dirty="0" smtClean="0">
                    <a:sym typeface="Symbol" panose="05050102010706020507" pitchFamily="18" charset="2"/>
                  </a:rPr>
                  <a:t></a:t>
                </a:r>
                <a:r>
                  <a:rPr lang="it-IT" sz="2200" b="1" dirty="0" smtClean="0"/>
                  <a:t> "</a:t>
                </a:r>
                <a:r>
                  <a:rPr lang="it-IT" sz="2200" b="1" dirty="0" err="1"/>
                  <a:t>Stretchability</a:t>
                </a:r>
                <a:r>
                  <a:rPr lang="it-IT" sz="2200" b="1" dirty="0"/>
                  <a:t>" </a:t>
                </a:r>
                <a:r>
                  <a:rPr lang="it-IT" sz="2200" b="1" dirty="0" smtClean="0"/>
                  <a:t>  	                                of the </a:t>
                </a:r>
                <a:r>
                  <a:rPr lang="it-IT" sz="2200" b="1" dirty="0" err="1"/>
                  <a:t>proton</a:t>
                </a:r>
                <a:endParaRPr lang="it-IT" sz="2200" b="1"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7302125" y="2423284"/>
                <a:ext cx="4896543" cy="1487715"/>
              </a:xfrm>
              <a:prstGeom prst="rect">
                <a:avLst/>
              </a:prstGeom>
              <a:blipFill>
                <a:blip r:embed="rId4"/>
                <a:stretch>
                  <a:fillRect l="-1619" t="-2869" r="-747" b="-7377"/>
                </a:stretch>
              </a:blipFill>
            </p:spPr>
            <p:txBody>
              <a:bodyPr/>
              <a:lstStyle/>
              <a:p>
                <a:r>
                  <a:rPr lang="it-IT">
                    <a:noFill/>
                  </a:rPr>
                  <a:t> </a:t>
                </a:r>
              </a:p>
            </p:txBody>
          </p:sp>
        </mc:Fallback>
      </mc:AlternateContent>
      <p:sp>
        <p:nvSpPr>
          <p:cNvPr id="9" name="CasellaDiTesto 8"/>
          <p:cNvSpPr txBox="1"/>
          <p:nvPr/>
        </p:nvSpPr>
        <p:spPr>
          <a:xfrm>
            <a:off x="7302125" y="992209"/>
            <a:ext cx="4889875" cy="1107996"/>
          </a:xfrm>
          <a:prstGeom prst="rect">
            <a:avLst/>
          </a:prstGeom>
          <a:noFill/>
        </p:spPr>
        <p:txBody>
          <a:bodyPr wrap="square" rtlCol="0">
            <a:spAutoFit/>
          </a:bodyPr>
          <a:lstStyle/>
          <a:p>
            <a:pPr algn="ctr"/>
            <a:r>
              <a:rPr lang="en-US" sz="2200" b="1" dirty="0" smtClean="0">
                <a:solidFill>
                  <a:srgbClr val="0000FF"/>
                </a:solidFill>
              </a:rPr>
              <a:t>The electric field E induces </a:t>
            </a:r>
            <a:r>
              <a:rPr lang="en-US" sz="2200" b="1" dirty="0">
                <a:solidFill>
                  <a:srgbClr val="0000FF"/>
                </a:solidFill>
              </a:rPr>
              <a:t>a current in the </a:t>
            </a:r>
            <a:r>
              <a:rPr lang="en-US" sz="2200" b="1" dirty="0" smtClean="0">
                <a:solidFill>
                  <a:srgbClr val="0000FF"/>
                </a:solidFill>
              </a:rPr>
              <a:t>pion </a:t>
            </a:r>
            <a:r>
              <a:rPr lang="it-IT" sz="2200" b="1" dirty="0" err="1" smtClean="0">
                <a:solidFill>
                  <a:srgbClr val="0000FF"/>
                </a:solidFill>
              </a:rPr>
              <a:t>cloud</a:t>
            </a:r>
            <a:r>
              <a:rPr lang="it-IT" sz="2200" b="1" dirty="0" smtClean="0">
                <a:solidFill>
                  <a:srgbClr val="0000FF"/>
                </a:solidFill>
              </a:rPr>
              <a:t> </a:t>
            </a:r>
            <a:r>
              <a:rPr lang="it-IT" sz="2200" b="1" dirty="0" err="1">
                <a:solidFill>
                  <a:srgbClr val="0000FF"/>
                </a:solidFill>
              </a:rPr>
              <a:t>which</a:t>
            </a:r>
            <a:r>
              <a:rPr lang="it-IT" sz="2200" b="1" dirty="0">
                <a:solidFill>
                  <a:srgbClr val="0000FF"/>
                </a:solidFill>
              </a:rPr>
              <a:t> </a:t>
            </a:r>
            <a:r>
              <a:rPr lang="it-IT" sz="2200" b="1" dirty="0" err="1">
                <a:solidFill>
                  <a:srgbClr val="0000FF"/>
                </a:solidFill>
              </a:rPr>
              <a:t>vertically</a:t>
            </a:r>
            <a:endParaRPr lang="it-IT" sz="2200" b="1" dirty="0">
              <a:solidFill>
                <a:srgbClr val="0000FF"/>
              </a:solidFill>
            </a:endParaRPr>
          </a:p>
          <a:p>
            <a:pPr algn="ctr"/>
            <a:r>
              <a:rPr lang="it-IT" sz="2200" b="1" dirty="0">
                <a:solidFill>
                  <a:srgbClr val="0000FF"/>
                </a:solidFill>
              </a:rPr>
              <a:t>`</a:t>
            </a:r>
            <a:r>
              <a:rPr lang="it-IT" sz="2200" b="1" dirty="0" err="1">
                <a:solidFill>
                  <a:srgbClr val="0000FF"/>
                </a:solidFill>
              </a:rPr>
              <a:t>stretches</a:t>
            </a:r>
            <a:r>
              <a:rPr lang="it-IT" sz="2200" b="1" dirty="0">
                <a:solidFill>
                  <a:srgbClr val="0000FF"/>
                </a:solidFill>
              </a:rPr>
              <a:t>' the </a:t>
            </a:r>
            <a:r>
              <a:rPr lang="it-IT" sz="2200" b="1" dirty="0" err="1">
                <a:solidFill>
                  <a:srgbClr val="0000FF"/>
                </a:solidFill>
              </a:rPr>
              <a:t>proton</a:t>
            </a:r>
            <a:endParaRPr lang="it-IT" sz="2200" b="1" dirty="0">
              <a:solidFill>
                <a:srgbClr val="0000FF"/>
              </a:solidFill>
            </a:endParaRPr>
          </a:p>
        </p:txBody>
      </p:sp>
      <p:sp>
        <p:nvSpPr>
          <p:cNvPr id="10" name="Text Box 4"/>
          <p:cNvSpPr txBox="1">
            <a:spLocks noChangeArrowheads="1"/>
          </p:cNvSpPr>
          <p:nvPr/>
        </p:nvSpPr>
        <p:spPr bwMode="auto">
          <a:xfrm>
            <a:off x="3071664" y="145910"/>
            <a:ext cx="6192688" cy="523220"/>
          </a:xfrm>
          <a:prstGeom prst="rect">
            <a:avLst/>
          </a:prstGeom>
          <a:solidFill>
            <a:srgbClr val="FFFF00"/>
          </a:solidFill>
          <a:ln w="25400">
            <a:solidFill>
              <a:srgbClr val="FF0000"/>
            </a:solidFill>
            <a:miter lim="800000"/>
            <a:headEnd/>
            <a:tailEnd/>
          </a:ln>
        </p:spPr>
        <p:txBody>
          <a:bodyPr wrap="square">
            <a:spAutoFit/>
          </a:bodyPr>
          <a:lstStyle>
            <a:lvl1pPr eaLnBrk="0" hangingPunct="0">
              <a:defRPr sz="2400">
                <a:solidFill>
                  <a:schemeClr val="tx1"/>
                </a:solidFill>
                <a:latin typeface="Comic Sans MS" pitchFamily="66" charset="0"/>
                <a:cs typeface="Arial" pitchFamily="34" charset="0"/>
              </a:defRPr>
            </a:lvl1pPr>
            <a:lvl2pPr marL="742950" indent="-285750" eaLnBrk="0" hangingPunct="0">
              <a:defRPr sz="2400">
                <a:solidFill>
                  <a:schemeClr val="tx1"/>
                </a:solidFill>
                <a:latin typeface="Comic Sans MS" pitchFamily="66" charset="0"/>
                <a:cs typeface="Arial" pitchFamily="34" charset="0"/>
              </a:defRPr>
            </a:lvl2pPr>
            <a:lvl3pPr marL="1143000" indent="-228600" eaLnBrk="0" hangingPunct="0">
              <a:defRPr sz="2400">
                <a:solidFill>
                  <a:schemeClr val="tx1"/>
                </a:solidFill>
                <a:latin typeface="Comic Sans MS" pitchFamily="66" charset="0"/>
                <a:cs typeface="Arial" pitchFamily="34" charset="0"/>
              </a:defRPr>
            </a:lvl3pPr>
            <a:lvl4pPr marL="1600200" indent="-228600" eaLnBrk="0" hangingPunct="0">
              <a:defRPr sz="2400">
                <a:solidFill>
                  <a:schemeClr val="tx1"/>
                </a:solidFill>
                <a:latin typeface="Comic Sans MS" pitchFamily="66" charset="0"/>
                <a:cs typeface="Arial" pitchFamily="34" charset="0"/>
              </a:defRPr>
            </a:lvl4pPr>
            <a:lvl5pPr marL="2057400" indent="-228600" eaLnBrk="0" hangingPunct="0">
              <a:defRPr sz="24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pitchFamily="34" charset="0"/>
              </a:defRPr>
            </a:lvl9pPr>
          </a:lstStyle>
          <a:p>
            <a:pPr algn="ctr" eaLnBrk="1" hangingPunct="1">
              <a:spcBef>
                <a:spcPct val="50000"/>
              </a:spcBef>
            </a:pPr>
            <a:r>
              <a:rPr lang="it-IT" sz="2800" b="1" dirty="0" err="1" smtClean="0">
                <a:solidFill>
                  <a:srgbClr val="0000FF"/>
                </a:solidFill>
              </a:rPr>
              <a:t>Electric</a:t>
            </a:r>
            <a:r>
              <a:rPr lang="it-IT" sz="2800" b="1" dirty="0" smtClean="0">
                <a:solidFill>
                  <a:srgbClr val="0000FF"/>
                </a:solidFill>
              </a:rPr>
              <a:t> </a:t>
            </a:r>
            <a:r>
              <a:rPr lang="it-IT" sz="2800" b="1" dirty="0">
                <a:solidFill>
                  <a:srgbClr val="0000FF"/>
                </a:solidFill>
              </a:rPr>
              <a:t>scalar </a:t>
            </a:r>
            <a:r>
              <a:rPr lang="it-IT" sz="2800" b="1" dirty="0" err="1">
                <a:solidFill>
                  <a:srgbClr val="0000FF"/>
                </a:solidFill>
              </a:rPr>
              <a:t>polarizability</a:t>
            </a:r>
            <a:r>
              <a:rPr lang="it-IT" sz="2800" b="1" dirty="0">
                <a:solidFill>
                  <a:srgbClr val="0000FF"/>
                </a:solidFill>
              </a:rPr>
              <a:t> - </a:t>
            </a:r>
            <a:r>
              <a:rPr lang="it-IT" sz="2800" b="1" dirty="0">
                <a:solidFill>
                  <a:srgbClr val="0000FF"/>
                </a:solidFill>
                <a:sym typeface="Symbol" panose="05050102010706020507" pitchFamily="18" charset="2"/>
              </a:rPr>
              <a:t></a:t>
            </a:r>
            <a:r>
              <a:rPr lang="it-IT" sz="2800" b="1" baseline="-25000" dirty="0" smtClean="0">
                <a:solidFill>
                  <a:srgbClr val="0000FF"/>
                </a:solidFill>
              </a:rPr>
              <a:t>E1</a:t>
            </a:r>
            <a:endParaRPr lang="it-IT" sz="2800" b="1" baseline="-25000" dirty="0">
              <a:solidFill>
                <a:srgbClr val="0000FF"/>
              </a:solidFill>
            </a:endParaRPr>
          </a:p>
        </p:txBody>
      </p:sp>
      <p:sp>
        <p:nvSpPr>
          <p:cNvPr id="11" name="CasellaDiTesto 10"/>
          <p:cNvSpPr txBox="1"/>
          <p:nvPr/>
        </p:nvSpPr>
        <p:spPr>
          <a:xfrm>
            <a:off x="7464152" y="4934059"/>
            <a:ext cx="4727848" cy="1231106"/>
          </a:xfrm>
          <a:prstGeom prst="rect">
            <a:avLst/>
          </a:prstGeom>
          <a:noFill/>
        </p:spPr>
        <p:txBody>
          <a:bodyPr wrap="square" rtlCol="0">
            <a:spAutoFit/>
          </a:bodyPr>
          <a:lstStyle/>
          <a:p>
            <a:r>
              <a:rPr lang="en-US" sz="2000" b="1" dirty="0" smtClean="0">
                <a:solidFill>
                  <a:srgbClr val="FF0000"/>
                </a:solidFill>
              </a:rPr>
              <a:t>Induced deformation </a:t>
            </a:r>
            <a:r>
              <a:rPr lang="it-IT" sz="2000" b="1" dirty="0">
                <a:solidFill>
                  <a:srgbClr val="FF0000"/>
                </a:solidFill>
                <a:sym typeface="Symbol" panose="05050102010706020507" pitchFamily="18" charset="2"/>
              </a:rPr>
              <a:t> </a:t>
            </a:r>
            <a:r>
              <a:rPr lang="it-IT" sz="2000" b="1" dirty="0">
                <a:solidFill>
                  <a:srgbClr val="FF0000"/>
                </a:solidFill>
              </a:rPr>
              <a:t>10</a:t>
            </a:r>
            <a:r>
              <a:rPr lang="it-IT" sz="2000" b="1" baseline="30000" dirty="0">
                <a:solidFill>
                  <a:srgbClr val="FF0000"/>
                </a:solidFill>
              </a:rPr>
              <a:t>-3 </a:t>
            </a:r>
            <a:r>
              <a:rPr lang="it-IT" sz="2000" b="1" dirty="0" smtClean="0">
                <a:solidFill>
                  <a:srgbClr val="FF0000"/>
                </a:solidFill>
              </a:rPr>
              <a:t>Proton volume</a:t>
            </a:r>
            <a:endParaRPr lang="en-US" sz="2000" b="1" dirty="0" smtClean="0">
              <a:solidFill>
                <a:srgbClr val="FF0000"/>
              </a:solidFill>
            </a:endParaRPr>
          </a:p>
          <a:p>
            <a:r>
              <a:rPr lang="en-US" dirty="0" smtClean="0"/>
              <a:t>                                     </a:t>
            </a:r>
            <a:endParaRPr lang="en-US" dirty="0"/>
          </a:p>
          <a:p>
            <a:r>
              <a:rPr lang="en-US" dirty="0" smtClean="0"/>
              <a:t>Nucleon </a:t>
            </a:r>
            <a:r>
              <a:rPr lang="en-US" dirty="0"/>
              <a:t>mass is mostly coming from binding </a:t>
            </a:r>
            <a:r>
              <a:rPr lang="en-US" dirty="0" smtClean="0"/>
              <a:t>force </a:t>
            </a:r>
            <a:r>
              <a:rPr lang="en-US" dirty="0" smtClean="0">
                <a:sym typeface="Symbol" panose="05050102010706020507" pitchFamily="18" charset="2"/>
              </a:rPr>
              <a:t> </a:t>
            </a:r>
            <a:r>
              <a:rPr lang="en-US" dirty="0" smtClean="0"/>
              <a:t>It </a:t>
            </a:r>
            <a:r>
              <a:rPr lang="en-US" dirty="0"/>
              <a:t>is really </a:t>
            </a:r>
            <a:r>
              <a:rPr lang="en-US" dirty="0" smtClean="0"/>
              <a:t>stiff </a:t>
            </a:r>
            <a:r>
              <a:rPr lang="en-US" dirty="0"/>
              <a:t>and strongly bound!</a:t>
            </a:r>
            <a:endParaRPr lang="it-IT" dirty="0"/>
          </a:p>
        </p:txBody>
      </p:sp>
      <p:sp>
        <p:nvSpPr>
          <p:cNvPr id="12" name="Freccia in giù 11"/>
          <p:cNvSpPr/>
          <p:nvPr/>
        </p:nvSpPr>
        <p:spPr>
          <a:xfrm>
            <a:off x="9552384" y="5301208"/>
            <a:ext cx="432048"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79187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0171" r="11851"/>
          <a:stretch/>
        </p:blipFill>
        <p:spPr>
          <a:xfrm>
            <a:off x="51866" y="1096505"/>
            <a:ext cx="3523854" cy="3947338"/>
          </a:xfrm>
          <a:prstGeom prst="rect">
            <a:avLst/>
          </a:prstGeom>
        </p:spPr>
      </p:pic>
      <p:pic>
        <p:nvPicPr>
          <p:cNvPr id="3" name="Immagine 2"/>
          <p:cNvPicPr>
            <a:picLocks noChangeAspect="1"/>
          </p:cNvPicPr>
          <p:nvPr/>
        </p:nvPicPr>
        <p:blipFill>
          <a:blip r:embed="rId3"/>
          <a:stretch>
            <a:fillRect/>
          </a:stretch>
        </p:blipFill>
        <p:spPr>
          <a:xfrm>
            <a:off x="3431704" y="1124744"/>
            <a:ext cx="4104456" cy="3905730"/>
          </a:xfrm>
          <a:prstGeom prst="rect">
            <a:avLst/>
          </a:prstGeom>
        </p:spPr>
      </p:pic>
      <mc:AlternateContent xmlns:mc="http://schemas.openxmlformats.org/markup-compatibility/2006" xmlns:a14="http://schemas.microsoft.com/office/drawing/2010/main">
        <mc:Choice Requires="a14">
          <p:sp>
            <p:nvSpPr>
              <p:cNvPr id="5" name="CasellaDiTesto 4"/>
              <p:cNvSpPr txBox="1"/>
              <p:nvPr/>
            </p:nvSpPr>
            <p:spPr>
              <a:xfrm>
                <a:off x="7383875" y="2276872"/>
                <a:ext cx="5125766" cy="2164823"/>
              </a:xfrm>
              <a:prstGeom prst="rect">
                <a:avLst/>
              </a:prstGeom>
              <a:noFill/>
            </p:spPr>
            <p:txBody>
              <a:bodyPr wrap="square" rtlCol="0">
                <a:spAutoFit/>
              </a:bodyPr>
              <a:lstStyle/>
              <a:p>
                <a:r>
                  <a:rPr lang="it-IT" sz="2200" b="1" dirty="0" smtClean="0"/>
                  <a:t>Induced </a:t>
                </a:r>
                <a:r>
                  <a:rPr lang="it-IT" sz="2200" b="1" dirty="0" err="1"/>
                  <a:t>m</a:t>
                </a:r>
                <a:r>
                  <a:rPr lang="it-IT" sz="2200" b="1" dirty="0" err="1" smtClean="0"/>
                  <a:t>agnetic</a:t>
                </a:r>
                <a:r>
                  <a:rPr lang="it-IT" sz="2200" b="1" dirty="0" smtClean="0"/>
                  <a:t> </a:t>
                </a:r>
                <a:r>
                  <a:rPr lang="it-IT" sz="2200" b="1" dirty="0" err="1"/>
                  <a:t>dipole</a:t>
                </a:r>
                <a:r>
                  <a:rPr lang="it-IT" sz="2200" b="1" dirty="0"/>
                  <a:t> moment</a:t>
                </a:r>
                <a:r>
                  <a:rPr lang="it-IT" sz="2200" b="1" dirty="0" smtClean="0"/>
                  <a:t>:</a:t>
                </a:r>
              </a:p>
              <a:p>
                <a:endParaRPr lang="it-IT" sz="2200" dirty="0" smtClean="0"/>
              </a:p>
              <a:p>
                <a:pPr/>
                <a14:m>
                  <m:oMathPara xmlns:m="http://schemas.openxmlformats.org/officeDocument/2006/math">
                    <m:oMathParaPr>
                      <m:jc m:val="centerGroup"/>
                    </m:oMathParaPr>
                    <m:oMath xmlns:m="http://schemas.openxmlformats.org/officeDocument/2006/math">
                      <m:acc>
                        <m:accPr>
                          <m:chr m:val="⃗"/>
                          <m:ctrlPr>
                            <a:rPr lang="it-IT" sz="2200" b="1" i="1" smtClean="0">
                              <a:solidFill>
                                <a:srgbClr val="FF0000"/>
                              </a:solidFill>
                              <a:latin typeface="Cambria Math" panose="02040503050406030204" pitchFamily="18" charset="0"/>
                            </a:rPr>
                          </m:ctrlPr>
                        </m:accPr>
                        <m:e>
                          <m:r>
                            <a:rPr lang="it-IT" sz="2200" b="1" i="1" smtClean="0">
                              <a:solidFill>
                                <a:srgbClr val="FF0000"/>
                              </a:solidFill>
                              <a:latin typeface="Cambria Math" panose="02040503050406030204" pitchFamily="18" charset="0"/>
                            </a:rPr>
                            <m:t>𝒎</m:t>
                          </m:r>
                        </m:e>
                      </m:acc>
                      <m:r>
                        <a:rPr lang="it-IT" sz="2200" b="1" i="1" smtClean="0">
                          <a:solidFill>
                            <a:srgbClr val="FF0000"/>
                          </a:solidFill>
                          <a:latin typeface="Cambria Math" panose="02040503050406030204" pitchFamily="18" charset="0"/>
                        </a:rPr>
                        <m:t>=</m:t>
                      </m:r>
                      <m:sSub>
                        <m:sSubPr>
                          <m:ctrlPr>
                            <a:rPr lang="it-IT" sz="2200" b="1" i="1" smtClean="0">
                              <a:solidFill>
                                <a:srgbClr val="FF0000"/>
                              </a:solidFill>
                              <a:latin typeface="Cambria Math" panose="02040503050406030204" pitchFamily="18" charset="0"/>
                            </a:rPr>
                          </m:ctrlPr>
                        </m:sSubPr>
                        <m:e>
                          <m:r>
                            <a:rPr lang="it-IT" sz="2200" b="1" i="1" smtClean="0">
                              <a:solidFill>
                                <a:srgbClr val="FF0000"/>
                              </a:solidFill>
                              <a:latin typeface="Cambria Math" panose="02040503050406030204" pitchFamily="18" charset="0"/>
                              <a:ea typeface="Cambria Math" panose="02040503050406030204" pitchFamily="18" charset="0"/>
                            </a:rPr>
                            <m:t>𝜷</m:t>
                          </m:r>
                        </m:e>
                        <m:sub>
                          <m:r>
                            <a:rPr lang="it-IT" sz="2200" b="1" i="1" smtClean="0">
                              <a:solidFill>
                                <a:srgbClr val="FF0000"/>
                              </a:solidFill>
                              <a:latin typeface="Cambria Math" panose="02040503050406030204" pitchFamily="18" charset="0"/>
                            </a:rPr>
                            <m:t>𝑬</m:t>
                          </m:r>
                          <m:r>
                            <a:rPr lang="it-IT" sz="2200" b="1" i="1" smtClean="0">
                              <a:solidFill>
                                <a:srgbClr val="FF0000"/>
                              </a:solidFill>
                              <a:latin typeface="Cambria Math" panose="02040503050406030204" pitchFamily="18" charset="0"/>
                            </a:rPr>
                            <m:t>𝟏</m:t>
                          </m:r>
                        </m:sub>
                      </m:sSub>
                      <m:r>
                        <a:rPr lang="it-IT" sz="2200" b="1" i="1" smtClean="0">
                          <a:solidFill>
                            <a:srgbClr val="FF0000"/>
                          </a:solidFill>
                          <a:latin typeface="Cambria Math" panose="02040503050406030204" pitchFamily="18" charset="0"/>
                          <a:ea typeface="Cambria Math" panose="02040503050406030204" pitchFamily="18" charset="0"/>
                        </a:rPr>
                        <m:t>∙</m:t>
                      </m:r>
                      <m:acc>
                        <m:accPr>
                          <m:chr m:val="⃗"/>
                          <m:ctrlPr>
                            <a:rPr lang="it-IT" sz="2200" b="1" i="1" smtClean="0">
                              <a:solidFill>
                                <a:srgbClr val="FF0000"/>
                              </a:solidFill>
                              <a:latin typeface="Cambria Math" panose="02040503050406030204" pitchFamily="18" charset="0"/>
                              <a:ea typeface="Cambria Math" panose="02040503050406030204" pitchFamily="18" charset="0"/>
                            </a:rPr>
                          </m:ctrlPr>
                        </m:accPr>
                        <m:e>
                          <m:r>
                            <a:rPr lang="it-IT" sz="2200" b="1" i="1" smtClean="0">
                              <a:solidFill>
                                <a:srgbClr val="FF0000"/>
                              </a:solidFill>
                              <a:latin typeface="Cambria Math" panose="02040503050406030204" pitchFamily="18" charset="0"/>
                              <a:ea typeface="Cambria Math" panose="02040503050406030204" pitchFamily="18" charset="0"/>
                            </a:rPr>
                            <m:t>𝑯</m:t>
                          </m:r>
                        </m:e>
                      </m:acc>
                    </m:oMath>
                  </m:oMathPara>
                </a14:m>
                <a:endParaRPr lang="it-IT" sz="2200" b="1" dirty="0"/>
              </a:p>
              <a:p>
                <a:endParaRPr lang="it-IT" sz="2200" dirty="0"/>
              </a:p>
              <a:p>
                <a:r>
                  <a:rPr lang="it-IT" sz="2200" b="1" dirty="0" err="1" smtClean="0"/>
                  <a:t>Magnetic</a:t>
                </a:r>
                <a:r>
                  <a:rPr lang="it-IT" sz="2200" b="1" dirty="0" smtClean="0"/>
                  <a:t> </a:t>
                </a:r>
                <a:r>
                  <a:rPr lang="it-IT" sz="2200" b="1" dirty="0" err="1" smtClean="0"/>
                  <a:t>polarizability</a:t>
                </a:r>
                <a:r>
                  <a:rPr lang="it-IT" sz="2200" b="1" dirty="0" smtClean="0"/>
                  <a:t>  </a:t>
                </a:r>
                <a:r>
                  <a:rPr lang="it-IT" sz="2200" b="1" dirty="0" smtClean="0">
                    <a:sym typeface="Symbol" panose="05050102010706020507" pitchFamily="18" charset="2"/>
                  </a:rPr>
                  <a:t> </a:t>
                </a:r>
                <a:r>
                  <a:rPr lang="it-IT" sz="2200" b="1" dirty="0" smtClean="0"/>
                  <a:t>«</a:t>
                </a:r>
                <a:r>
                  <a:rPr lang="it-IT" sz="2200" b="1" dirty="0" err="1" smtClean="0"/>
                  <a:t>Alignability</a:t>
                </a:r>
                <a:r>
                  <a:rPr lang="it-IT" sz="2200" b="1" dirty="0" smtClean="0"/>
                  <a:t>» </a:t>
                </a:r>
              </a:p>
              <a:p>
                <a:r>
                  <a:rPr lang="it-IT" sz="2200" b="1" dirty="0"/>
                  <a:t> </a:t>
                </a:r>
                <a:r>
                  <a:rPr lang="it-IT" sz="2200" b="1" dirty="0" smtClean="0"/>
                  <a:t>                                         of </a:t>
                </a:r>
                <a:r>
                  <a:rPr lang="it-IT" sz="2200" b="1" dirty="0"/>
                  <a:t>the </a:t>
                </a:r>
                <a:r>
                  <a:rPr lang="it-IT" sz="2200" b="1" dirty="0" err="1"/>
                  <a:t>proton</a:t>
                </a:r>
                <a:endParaRPr lang="it-IT" sz="2200" b="1"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7383875" y="2276872"/>
                <a:ext cx="5125766" cy="2164823"/>
              </a:xfrm>
              <a:prstGeom prst="rect">
                <a:avLst/>
              </a:prstGeom>
              <a:blipFill>
                <a:blip r:embed="rId4"/>
                <a:stretch>
                  <a:fillRect l="-1546" t="-1972" b="-4789"/>
                </a:stretch>
              </a:blipFill>
            </p:spPr>
            <p:txBody>
              <a:bodyPr/>
              <a:lstStyle/>
              <a:p>
                <a:r>
                  <a:rPr lang="it-IT">
                    <a:noFill/>
                  </a:rPr>
                  <a:t> </a:t>
                </a:r>
              </a:p>
            </p:txBody>
          </p:sp>
        </mc:Fallback>
      </mc:AlternateContent>
      <p:sp>
        <p:nvSpPr>
          <p:cNvPr id="6" name="CasellaDiTesto 5"/>
          <p:cNvSpPr txBox="1"/>
          <p:nvPr/>
        </p:nvSpPr>
        <p:spPr>
          <a:xfrm>
            <a:off x="1813793" y="5122505"/>
            <a:ext cx="4945361" cy="1446550"/>
          </a:xfrm>
          <a:prstGeom prst="rect">
            <a:avLst/>
          </a:prstGeom>
          <a:noFill/>
        </p:spPr>
        <p:txBody>
          <a:bodyPr wrap="square" rtlCol="0">
            <a:spAutoFit/>
          </a:bodyPr>
          <a:lstStyle/>
          <a:p>
            <a:r>
              <a:rPr lang="it-IT" sz="2200" b="1" dirty="0" smtClean="0">
                <a:solidFill>
                  <a:srgbClr val="0000FF"/>
                </a:solidFill>
              </a:rPr>
              <a:t>The </a:t>
            </a:r>
            <a:r>
              <a:rPr lang="it-IT" sz="2200" b="1" dirty="0" err="1" smtClean="0">
                <a:solidFill>
                  <a:srgbClr val="0000FF"/>
                </a:solidFill>
              </a:rPr>
              <a:t>magnetic</a:t>
            </a:r>
            <a:r>
              <a:rPr lang="it-IT" sz="2200" b="1" dirty="0" smtClean="0">
                <a:solidFill>
                  <a:srgbClr val="0000FF"/>
                </a:solidFill>
              </a:rPr>
              <a:t> </a:t>
            </a:r>
            <a:r>
              <a:rPr lang="it-IT" sz="2200" b="1" dirty="0" err="1" smtClean="0">
                <a:solidFill>
                  <a:srgbClr val="0000FF"/>
                </a:solidFill>
              </a:rPr>
              <a:t>field</a:t>
            </a:r>
            <a:r>
              <a:rPr lang="it-IT" sz="2200" b="1" dirty="0" smtClean="0">
                <a:solidFill>
                  <a:srgbClr val="0000FF"/>
                </a:solidFill>
              </a:rPr>
              <a:t> </a:t>
            </a:r>
            <a:r>
              <a:rPr lang="it-IT" sz="2200" b="1" dirty="0" err="1">
                <a:solidFill>
                  <a:srgbClr val="0000FF"/>
                </a:solidFill>
              </a:rPr>
              <a:t>i</a:t>
            </a:r>
            <a:r>
              <a:rPr lang="it-IT" sz="2200" b="1" dirty="0" err="1" smtClean="0">
                <a:solidFill>
                  <a:srgbClr val="0000FF"/>
                </a:solidFill>
              </a:rPr>
              <a:t>nduces</a:t>
            </a:r>
            <a:r>
              <a:rPr lang="it-IT" sz="2200" b="1" dirty="0" smtClean="0">
                <a:solidFill>
                  <a:srgbClr val="0000FF"/>
                </a:solidFill>
              </a:rPr>
              <a:t> a </a:t>
            </a:r>
            <a:r>
              <a:rPr lang="it-IT" sz="2200" b="1" dirty="0" err="1" smtClean="0">
                <a:solidFill>
                  <a:srgbClr val="0000FF"/>
                </a:solidFill>
              </a:rPr>
              <a:t>diamagnetic</a:t>
            </a:r>
            <a:r>
              <a:rPr lang="it-IT" sz="2200" b="1" dirty="0" smtClean="0">
                <a:solidFill>
                  <a:srgbClr val="0000FF"/>
                </a:solidFill>
              </a:rPr>
              <a:t> moment </a:t>
            </a:r>
            <a:r>
              <a:rPr lang="en-US" sz="2200" b="1" dirty="0" smtClean="0">
                <a:solidFill>
                  <a:srgbClr val="0000FF"/>
                </a:solidFill>
              </a:rPr>
              <a:t>in </a:t>
            </a:r>
            <a:r>
              <a:rPr lang="en-US" sz="2200" b="1" dirty="0">
                <a:solidFill>
                  <a:srgbClr val="0000FF"/>
                </a:solidFill>
              </a:rPr>
              <a:t>the pion </a:t>
            </a:r>
            <a:r>
              <a:rPr lang="en-US" sz="2200" b="1" dirty="0" smtClean="0">
                <a:solidFill>
                  <a:srgbClr val="0000FF"/>
                </a:solidFill>
              </a:rPr>
              <a:t>cloud</a:t>
            </a:r>
          </a:p>
          <a:p>
            <a:r>
              <a:rPr lang="en-US" sz="2200" b="1" dirty="0" smtClean="0">
                <a:solidFill>
                  <a:srgbClr val="0000FF"/>
                </a:solidFill>
              </a:rPr>
              <a:t>(Lenz’s law)  </a:t>
            </a:r>
            <a:r>
              <a:rPr lang="en-US" sz="2200" b="1" dirty="0">
                <a:solidFill>
                  <a:srgbClr val="0000FF"/>
                </a:solidFill>
              </a:rPr>
              <a:t>that </a:t>
            </a:r>
            <a:r>
              <a:rPr lang="en-US" sz="2200" b="1" dirty="0" smtClean="0">
                <a:solidFill>
                  <a:srgbClr val="0000FF"/>
                </a:solidFill>
              </a:rPr>
              <a:t>opposes </a:t>
            </a:r>
            <a:r>
              <a:rPr lang="it-IT" sz="2200" b="1" dirty="0" smtClean="0">
                <a:solidFill>
                  <a:srgbClr val="0000FF"/>
                </a:solidFill>
              </a:rPr>
              <a:t>the </a:t>
            </a:r>
            <a:r>
              <a:rPr lang="it-IT" sz="2200" b="1" dirty="0" err="1">
                <a:solidFill>
                  <a:srgbClr val="0000FF"/>
                </a:solidFill>
              </a:rPr>
              <a:t>paramagnetic</a:t>
            </a:r>
            <a:r>
              <a:rPr lang="it-IT" sz="2200" b="1" dirty="0">
                <a:solidFill>
                  <a:srgbClr val="0000FF"/>
                </a:solidFill>
              </a:rPr>
              <a:t> moment </a:t>
            </a:r>
            <a:r>
              <a:rPr lang="it-IT" sz="2200" b="1" dirty="0" smtClean="0">
                <a:solidFill>
                  <a:srgbClr val="0000FF"/>
                </a:solidFill>
              </a:rPr>
              <a:t>of the </a:t>
            </a:r>
            <a:r>
              <a:rPr lang="it-IT" sz="2200" b="1" dirty="0" err="1">
                <a:solidFill>
                  <a:srgbClr val="0000FF"/>
                </a:solidFill>
              </a:rPr>
              <a:t>quarks</a:t>
            </a:r>
            <a:endParaRPr lang="it-IT" sz="2200" b="1" dirty="0">
              <a:solidFill>
                <a:srgbClr val="0000FF"/>
              </a:solidFill>
            </a:endParaRPr>
          </a:p>
        </p:txBody>
      </p:sp>
      <p:sp>
        <p:nvSpPr>
          <p:cNvPr id="7" name="Rettangolo 6"/>
          <p:cNvSpPr/>
          <p:nvPr/>
        </p:nvSpPr>
        <p:spPr>
          <a:xfrm>
            <a:off x="4223792" y="2433711"/>
            <a:ext cx="325793" cy="203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 Box 4"/>
          <p:cNvSpPr txBox="1">
            <a:spLocks noChangeArrowheads="1"/>
          </p:cNvSpPr>
          <p:nvPr/>
        </p:nvSpPr>
        <p:spPr bwMode="auto">
          <a:xfrm>
            <a:off x="2639616" y="116632"/>
            <a:ext cx="6920820" cy="523220"/>
          </a:xfrm>
          <a:prstGeom prst="rect">
            <a:avLst/>
          </a:prstGeom>
          <a:solidFill>
            <a:srgbClr val="FFFF00"/>
          </a:solidFill>
          <a:ln w="25400">
            <a:solidFill>
              <a:srgbClr val="FF0000"/>
            </a:solidFill>
            <a:miter lim="800000"/>
            <a:headEnd/>
            <a:tailEnd/>
          </a:ln>
        </p:spPr>
        <p:txBody>
          <a:bodyPr wrap="square">
            <a:spAutoFit/>
          </a:bodyPr>
          <a:lstStyle>
            <a:lvl1pPr eaLnBrk="0" hangingPunct="0">
              <a:defRPr sz="2400">
                <a:solidFill>
                  <a:schemeClr val="tx1"/>
                </a:solidFill>
                <a:latin typeface="Comic Sans MS" pitchFamily="66" charset="0"/>
                <a:cs typeface="Arial" pitchFamily="34" charset="0"/>
              </a:defRPr>
            </a:lvl1pPr>
            <a:lvl2pPr marL="742950" indent="-285750" eaLnBrk="0" hangingPunct="0">
              <a:defRPr sz="2400">
                <a:solidFill>
                  <a:schemeClr val="tx1"/>
                </a:solidFill>
                <a:latin typeface="Comic Sans MS" pitchFamily="66" charset="0"/>
                <a:cs typeface="Arial" pitchFamily="34" charset="0"/>
              </a:defRPr>
            </a:lvl2pPr>
            <a:lvl3pPr marL="1143000" indent="-228600" eaLnBrk="0" hangingPunct="0">
              <a:defRPr sz="2400">
                <a:solidFill>
                  <a:schemeClr val="tx1"/>
                </a:solidFill>
                <a:latin typeface="Comic Sans MS" pitchFamily="66" charset="0"/>
                <a:cs typeface="Arial" pitchFamily="34" charset="0"/>
              </a:defRPr>
            </a:lvl3pPr>
            <a:lvl4pPr marL="1600200" indent="-228600" eaLnBrk="0" hangingPunct="0">
              <a:defRPr sz="2400">
                <a:solidFill>
                  <a:schemeClr val="tx1"/>
                </a:solidFill>
                <a:latin typeface="Comic Sans MS" pitchFamily="66" charset="0"/>
                <a:cs typeface="Arial" pitchFamily="34" charset="0"/>
              </a:defRPr>
            </a:lvl4pPr>
            <a:lvl5pPr marL="2057400" indent="-228600" eaLnBrk="0" hangingPunct="0">
              <a:defRPr sz="24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pitchFamily="34" charset="0"/>
              </a:defRPr>
            </a:lvl9pPr>
          </a:lstStyle>
          <a:p>
            <a:pPr algn="ctr" eaLnBrk="1" hangingPunct="1">
              <a:spcBef>
                <a:spcPct val="50000"/>
              </a:spcBef>
            </a:pPr>
            <a:r>
              <a:rPr lang="it-IT" sz="2800" b="1" dirty="0" err="1" smtClean="0">
                <a:solidFill>
                  <a:srgbClr val="0000FF"/>
                </a:solidFill>
              </a:rPr>
              <a:t>Magnetic</a:t>
            </a:r>
            <a:r>
              <a:rPr lang="it-IT" sz="2800" b="1" dirty="0" smtClean="0">
                <a:solidFill>
                  <a:srgbClr val="0000FF"/>
                </a:solidFill>
              </a:rPr>
              <a:t> </a:t>
            </a:r>
            <a:r>
              <a:rPr lang="it-IT" sz="2800" b="1" dirty="0">
                <a:solidFill>
                  <a:srgbClr val="0000FF"/>
                </a:solidFill>
              </a:rPr>
              <a:t>scalar </a:t>
            </a:r>
            <a:r>
              <a:rPr lang="it-IT" sz="2800" b="1" dirty="0" err="1">
                <a:solidFill>
                  <a:srgbClr val="0000FF"/>
                </a:solidFill>
              </a:rPr>
              <a:t>polarizability</a:t>
            </a:r>
            <a:r>
              <a:rPr lang="it-IT" sz="2800" b="1" dirty="0">
                <a:solidFill>
                  <a:srgbClr val="0000FF"/>
                </a:solidFill>
              </a:rPr>
              <a:t> - </a:t>
            </a:r>
            <a:r>
              <a:rPr lang="it-IT" sz="2800" b="1" dirty="0" smtClean="0">
                <a:solidFill>
                  <a:srgbClr val="0000FF"/>
                </a:solidFill>
                <a:sym typeface="Symbol" panose="05050102010706020507" pitchFamily="18" charset="2"/>
              </a:rPr>
              <a:t></a:t>
            </a:r>
            <a:r>
              <a:rPr lang="it-IT" sz="2800" b="1" baseline="-25000" dirty="0" smtClean="0">
                <a:solidFill>
                  <a:srgbClr val="0000FF"/>
                </a:solidFill>
              </a:rPr>
              <a:t>E1</a:t>
            </a:r>
            <a:endParaRPr lang="it-IT" sz="2800" b="1" baseline="-25000" dirty="0">
              <a:solidFill>
                <a:srgbClr val="0000FF"/>
              </a:solidFill>
            </a:endParaRPr>
          </a:p>
        </p:txBody>
      </p:sp>
      <p:sp>
        <p:nvSpPr>
          <p:cNvPr id="9" name="CasellaDiTesto 8"/>
          <p:cNvSpPr txBox="1"/>
          <p:nvPr/>
        </p:nvSpPr>
        <p:spPr>
          <a:xfrm>
            <a:off x="7752184" y="5491837"/>
            <a:ext cx="1978550" cy="830997"/>
          </a:xfrm>
          <a:prstGeom prst="rect">
            <a:avLst/>
          </a:prstGeom>
          <a:noFill/>
        </p:spPr>
        <p:txBody>
          <a:bodyPr wrap="square" rtlCol="0">
            <a:spAutoFit/>
          </a:bodyPr>
          <a:lstStyle/>
          <a:p>
            <a:r>
              <a:rPr lang="it-IT" sz="2400" b="1" dirty="0">
                <a:solidFill>
                  <a:srgbClr val="0000FF"/>
                </a:solidFill>
                <a:sym typeface="Symbol" panose="05050102010706020507" pitchFamily="18" charset="2"/>
              </a:rPr>
              <a:t></a:t>
            </a:r>
            <a:r>
              <a:rPr lang="it-IT" sz="2400" b="1" baseline="-25000" dirty="0" smtClean="0">
                <a:solidFill>
                  <a:srgbClr val="0000FF"/>
                </a:solidFill>
              </a:rPr>
              <a:t>E1 </a:t>
            </a:r>
            <a:r>
              <a:rPr lang="it-IT" sz="2400" b="1" dirty="0" smtClean="0">
                <a:solidFill>
                  <a:srgbClr val="0000FF"/>
                </a:solidFill>
              </a:rPr>
              <a:t> &lt; </a:t>
            </a:r>
            <a:r>
              <a:rPr lang="it-IT" sz="2400" b="1" dirty="0" smtClean="0">
                <a:solidFill>
                  <a:srgbClr val="0000FF"/>
                </a:solidFill>
                <a:sym typeface="Symbol" panose="05050102010706020507" pitchFamily="18" charset="2"/>
              </a:rPr>
              <a:t></a:t>
            </a:r>
            <a:r>
              <a:rPr lang="it-IT" sz="2400" b="1" baseline="-25000" dirty="0" smtClean="0">
                <a:solidFill>
                  <a:srgbClr val="0000FF"/>
                </a:solidFill>
              </a:rPr>
              <a:t>E1</a:t>
            </a:r>
            <a:endParaRPr lang="it-IT" sz="2400" b="1" baseline="-25000" dirty="0">
              <a:solidFill>
                <a:srgbClr val="0000FF"/>
              </a:solidFill>
            </a:endParaRPr>
          </a:p>
          <a:p>
            <a:endParaRPr lang="it-IT" sz="2400" dirty="0"/>
          </a:p>
        </p:txBody>
      </p:sp>
      <p:sp>
        <p:nvSpPr>
          <p:cNvPr id="10" name="Freccia a destra 9"/>
          <p:cNvSpPr/>
          <p:nvPr/>
        </p:nvSpPr>
        <p:spPr>
          <a:xfrm>
            <a:off x="6939429" y="5641481"/>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7536160" y="6165304"/>
            <a:ext cx="3600400" cy="400110"/>
          </a:xfrm>
          <a:prstGeom prst="rect">
            <a:avLst/>
          </a:prstGeom>
          <a:noFill/>
        </p:spPr>
        <p:txBody>
          <a:bodyPr wrap="square" rtlCol="0">
            <a:spAutoFit/>
          </a:bodyPr>
          <a:lstStyle/>
          <a:p>
            <a:r>
              <a:rPr lang="it-IT" dirty="0" smtClean="0"/>
              <a:t> </a:t>
            </a:r>
            <a:r>
              <a:rPr lang="it-IT" sz="2000" b="1" dirty="0" err="1" smtClean="0"/>
              <a:t>could</a:t>
            </a:r>
            <a:r>
              <a:rPr lang="it-IT" sz="2000" b="1" dirty="0" smtClean="0"/>
              <a:t> </a:t>
            </a:r>
            <a:r>
              <a:rPr lang="it-IT" sz="2000" b="1" dirty="0" err="1" smtClean="0"/>
              <a:t>also</a:t>
            </a:r>
            <a:r>
              <a:rPr lang="it-IT" sz="2000" b="1" dirty="0" smtClean="0"/>
              <a:t> be negative ….</a:t>
            </a:r>
            <a:endParaRPr lang="it-IT" sz="2000" b="1" dirty="0"/>
          </a:p>
        </p:txBody>
      </p:sp>
      <p:sp>
        <p:nvSpPr>
          <p:cNvPr id="11" name="Freccia in giù 10"/>
          <p:cNvSpPr/>
          <p:nvPr/>
        </p:nvSpPr>
        <p:spPr>
          <a:xfrm>
            <a:off x="7896200" y="6021288"/>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97837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578" t="6754" r="56462" b="21171"/>
          <a:stretch/>
        </p:blipFill>
        <p:spPr>
          <a:xfrm>
            <a:off x="1225022" y="1235511"/>
            <a:ext cx="3851114" cy="3687237"/>
          </a:xfrm>
          <a:prstGeom prst="rect">
            <a:avLst/>
          </a:prstGeom>
        </p:spPr>
      </p:pic>
      <p:sp>
        <p:nvSpPr>
          <p:cNvPr id="4" name="Text Box 4"/>
          <p:cNvSpPr txBox="1">
            <a:spLocks noChangeArrowheads="1"/>
          </p:cNvSpPr>
          <p:nvPr/>
        </p:nvSpPr>
        <p:spPr bwMode="auto">
          <a:xfrm>
            <a:off x="732151" y="260648"/>
            <a:ext cx="10044369" cy="523220"/>
          </a:xfrm>
          <a:prstGeom prst="rect">
            <a:avLst/>
          </a:prstGeom>
          <a:solidFill>
            <a:srgbClr val="FFFF00"/>
          </a:solidFill>
          <a:ln w="25400">
            <a:solidFill>
              <a:srgbClr val="FF0000"/>
            </a:solidFill>
            <a:miter lim="800000"/>
            <a:headEnd/>
            <a:tailEnd/>
          </a:ln>
        </p:spPr>
        <p:txBody>
          <a:bodyPr wrap="square">
            <a:spAutoFit/>
          </a:bodyPr>
          <a:lstStyle>
            <a:lvl1pPr eaLnBrk="0" hangingPunct="0">
              <a:defRPr sz="2400">
                <a:solidFill>
                  <a:schemeClr val="tx1"/>
                </a:solidFill>
                <a:latin typeface="Comic Sans MS" pitchFamily="66" charset="0"/>
                <a:cs typeface="Arial" pitchFamily="34" charset="0"/>
              </a:defRPr>
            </a:lvl1pPr>
            <a:lvl2pPr marL="742950" indent="-285750" eaLnBrk="0" hangingPunct="0">
              <a:defRPr sz="2400">
                <a:solidFill>
                  <a:schemeClr val="tx1"/>
                </a:solidFill>
                <a:latin typeface="Comic Sans MS" pitchFamily="66" charset="0"/>
                <a:cs typeface="Arial" pitchFamily="34" charset="0"/>
              </a:defRPr>
            </a:lvl2pPr>
            <a:lvl3pPr marL="1143000" indent="-228600" eaLnBrk="0" hangingPunct="0">
              <a:defRPr sz="2400">
                <a:solidFill>
                  <a:schemeClr val="tx1"/>
                </a:solidFill>
                <a:latin typeface="Comic Sans MS" pitchFamily="66" charset="0"/>
                <a:cs typeface="Arial" pitchFamily="34" charset="0"/>
              </a:defRPr>
            </a:lvl3pPr>
            <a:lvl4pPr marL="1600200" indent="-228600" eaLnBrk="0" hangingPunct="0">
              <a:defRPr sz="2400">
                <a:solidFill>
                  <a:schemeClr val="tx1"/>
                </a:solidFill>
                <a:latin typeface="Comic Sans MS" pitchFamily="66" charset="0"/>
                <a:cs typeface="Arial" pitchFamily="34" charset="0"/>
              </a:defRPr>
            </a:lvl4pPr>
            <a:lvl5pPr marL="2057400" indent="-228600" eaLnBrk="0" hangingPunct="0">
              <a:defRPr sz="24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pitchFamily="34" charset="0"/>
              </a:defRPr>
            </a:lvl9pPr>
          </a:lstStyle>
          <a:p>
            <a:pPr algn="ctr" eaLnBrk="1" hangingPunct="1">
              <a:spcBef>
                <a:spcPct val="50000"/>
              </a:spcBef>
            </a:pPr>
            <a:r>
              <a:rPr lang="it-IT" sz="2800" b="1" dirty="0" smtClean="0"/>
              <a:t>Proton Scalar </a:t>
            </a:r>
            <a:r>
              <a:rPr lang="it-IT" sz="2800" b="1" dirty="0" err="1" smtClean="0"/>
              <a:t>Polarizabilities</a:t>
            </a:r>
            <a:r>
              <a:rPr lang="it-IT" sz="2800" b="1" dirty="0" smtClean="0"/>
              <a:t>: </a:t>
            </a:r>
            <a:r>
              <a:rPr lang="it-IT" sz="2800" b="1" dirty="0" err="1" smtClean="0"/>
              <a:t>experimental</a:t>
            </a:r>
            <a:r>
              <a:rPr lang="it-IT" sz="2800" b="1" dirty="0" smtClean="0"/>
              <a:t> situation</a:t>
            </a:r>
            <a:endParaRPr lang="en-GB" sz="2800" b="1" dirty="0"/>
          </a:p>
        </p:txBody>
      </p:sp>
      <p:sp>
        <p:nvSpPr>
          <p:cNvPr id="5" name="CasellaDiTesto 4"/>
          <p:cNvSpPr txBox="1"/>
          <p:nvPr/>
        </p:nvSpPr>
        <p:spPr>
          <a:xfrm>
            <a:off x="2252219" y="4797152"/>
            <a:ext cx="1978550" cy="430887"/>
          </a:xfrm>
          <a:prstGeom prst="rect">
            <a:avLst/>
          </a:prstGeom>
          <a:noFill/>
        </p:spPr>
        <p:txBody>
          <a:bodyPr wrap="square" rtlCol="0">
            <a:spAutoFit/>
          </a:bodyPr>
          <a:lstStyle/>
          <a:p>
            <a:r>
              <a:rPr lang="it-IT" sz="2200" b="1" dirty="0" smtClean="0">
                <a:solidFill>
                  <a:srgbClr val="0000FF"/>
                </a:solidFill>
                <a:sym typeface="Symbol" panose="05050102010706020507" pitchFamily="18" charset="2"/>
              </a:rPr>
              <a:t></a:t>
            </a:r>
            <a:r>
              <a:rPr lang="it-IT" sz="2200" b="1" baseline="-25000" dirty="0" smtClean="0">
                <a:solidFill>
                  <a:srgbClr val="0000FF"/>
                </a:solidFill>
              </a:rPr>
              <a:t>E1 </a:t>
            </a:r>
            <a:r>
              <a:rPr lang="it-IT" sz="2200" b="1" dirty="0" smtClean="0">
                <a:solidFill>
                  <a:srgbClr val="0000FF"/>
                </a:solidFill>
              </a:rPr>
              <a:t>(10</a:t>
            </a:r>
            <a:r>
              <a:rPr lang="it-IT" sz="2200" b="1" baseline="30000" dirty="0" smtClean="0">
                <a:solidFill>
                  <a:srgbClr val="0000FF"/>
                </a:solidFill>
              </a:rPr>
              <a:t>-4</a:t>
            </a:r>
            <a:r>
              <a:rPr lang="it-IT" sz="2200" b="1" dirty="0" smtClean="0">
                <a:solidFill>
                  <a:srgbClr val="0000FF"/>
                </a:solidFill>
              </a:rPr>
              <a:t> fm</a:t>
            </a:r>
            <a:r>
              <a:rPr lang="it-IT" sz="2200" b="1" baseline="30000" dirty="0" smtClean="0">
                <a:solidFill>
                  <a:srgbClr val="0000FF"/>
                </a:solidFill>
              </a:rPr>
              <a:t>3</a:t>
            </a:r>
            <a:r>
              <a:rPr lang="it-IT" sz="2200" b="1" dirty="0" smtClean="0">
                <a:solidFill>
                  <a:srgbClr val="0000FF"/>
                </a:solidFill>
              </a:rPr>
              <a:t>)</a:t>
            </a:r>
            <a:endParaRPr lang="it-IT" sz="2200" b="1" baseline="-25000" dirty="0">
              <a:solidFill>
                <a:srgbClr val="0000FF"/>
              </a:solidFill>
            </a:endParaRPr>
          </a:p>
        </p:txBody>
      </p:sp>
      <p:sp>
        <p:nvSpPr>
          <p:cNvPr id="7" name="CasellaDiTesto 6"/>
          <p:cNvSpPr txBox="1"/>
          <p:nvPr/>
        </p:nvSpPr>
        <p:spPr>
          <a:xfrm rot="16200000">
            <a:off x="13306" y="2943115"/>
            <a:ext cx="1978550" cy="430887"/>
          </a:xfrm>
          <a:prstGeom prst="rect">
            <a:avLst/>
          </a:prstGeom>
          <a:noFill/>
        </p:spPr>
        <p:txBody>
          <a:bodyPr wrap="square" rtlCol="0">
            <a:spAutoFit/>
          </a:bodyPr>
          <a:lstStyle/>
          <a:p>
            <a:r>
              <a:rPr lang="it-IT" sz="2200" b="1" dirty="0">
                <a:solidFill>
                  <a:srgbClr val="0000FF"/>
                </a:solidFill>
                <a:sym typeface="Symbol" panose="05050102010706020507" pitchFamily="18" charset="2"/>
              </a:rPr>
              <a:t></a:t>
            </a:r>
            <a:r>
              <a:rPr lang="it-IT" sz="2200" b="1" baseline="-25000" dirty="0" smtClean="0">
                <a:solidFill>
                  <a:srgbClr val="0000FF"/>
                </a:solidFill>
              </a:rPr>
              <a:t>E1 </a:t>
            </a:r>
            <a:r>
              <a:rPr lang="it-IT" sz="2200" b="1" dirty="0" smtClean="0">
                <a:solidFill>
                  <a:srgbClr val="0000FF"/>
                </a:solidFill>
              </a:rPr>
              <a:t>(10</a:t>
            </a:r>
            <a:r>
              <a:rPr lang="it-IT" sz="2200" b="1" baseline="30000" dirty="0" smtClean="0">
                <a:solidFill>
                  <a:srgbClr val="0000FF"/>
                </a:solidFill>
              </a:rPr>
              <a:t>-4</a:t>
            </a:r>
            <a:r>
              <a:rPr lang="it-IT" sz="2200" b="1" dirty="0" smtClean="0">
                <a:solidFill>
                  <a:srgbClr val="0000FF"/>
                </a:solidFill>
              </a:rPr>
              <a:t> fm</a:t>
            </a:r>
            <a:r>
              <a:rPr lang="it-IT" sz="2200" b="1" baseline="30000" dirty="0" smtClean="0">
                <a:solidFill>
                  <a:srgbClr val="0000FF"/>
                </a:solidFill>
              </a:rPr>
              <a:t>3</a:t>
            </a:r>
            <a:r>
              <a:rPr lang="it-IT" sz="2200" b="1" dirty="0" smtClean="0">
                <a:solidFill>
                  <a:srgbClr val="0000FF"/>
                </a:solidFill>
              </a:rPr>
              <a:t>)</a:t>
            </a:r>
            <a:endParaRPr lang="it-IT" sz="2200" b="1" baseline="-25000" dirty="0">
              <a:solidFill>
                <a:srgbClr val="0000FF"/>
              </a:solidFill>
            </a:endParaRPr>
          </a:p>
        </p:txBody>
      </p:sp>
      <p:pic>
        <p:nvPicPr>
          <p:cNvPr id="8" name="Immagine 7"/>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5154" r="9616" b="32382"/>
          <a:stretch/>
        </p:blipFill>
        <p:spPr>
          <a:xfrm>
            <a:off x="5162508" y="1152168"/>
            <a:ext cx="3555358" cy="2680319"/>
          </a:xfrm>
          <a:prstGeom prst="rect">
            <a:avLst/>
          </a:prstGeom>
        </p:spPr>
      </p:pic>
      <p:sp>
        <p:nvSpPr>
          <p:cNvPr id="9" name="CasellaDiTesto 8"/>
          <p:cNvSpPr txBox="1"/>
          <p:nvPr/>
        </p:nvSpPr>
        <p:spPr>
          <a:xfrm>
            <a:off x="5294885" y="3907086"/>
            <a:ext cx="3384376" cy="1015663"/>
          </a:xfrm>
          <a:prstGeom prst="rect">
            <a:avLst/>
          </a:prstGeom>
          <a:noFill/>
        </p:spPr>
        <p:txBody>
          <a:bodyPr wrap="square" rtlCol="0">
            <a:spAutoFit/>
          </a:bodyPr>
          <a:lstStyle/>
          <a:p>
            <a:pPr algn="ctr"/>
            <a:r>
              <a:rPr lang="it-IT" sz="2000" b="1" dirty="0" err="1" smtClean="0">
                <a:solidFill>
                  <a:srgbClr val="0000FF"/>
                </a:solidFill>
              </a:rPr>
              <a:t>Significant</a:t>
            </a:r>
            <a:r>
              <a:rPr lang="it-IT" sz="2000" b="1" dirty="0" smtClean="0">
                <a:solidFill>
                  <a:srgbClr val="0000FF"/>
                </a:solidFill>
              </a:rPr>
              <a:t> </a:t>
            </a:r>
            <a:r>
              <a:rPr lang="it-IT" sz="2000" b="1" dirty="0" err="1" smtClean="0">
                <a:solidFill>
                  <a:srgbClr val="0000FF"/>
                </a:solidFill>
              </a:rPr>
              <a:t>change</a:t>
            </a:r>
            <a:r>
              <a:rPr lang="it-IT" sz="2000" b="1" dirty="0" smtClean="0">
                <a:solidFill>
                  <a:srgbClr val="0000FF"/>
                </a:solidFill>
              </a:rPr>
              <a:t> </a:t>
            </a:r>
            <a:r>
              <a:rPr lang="it-IT" sz="2000" b="1" dirty="0" err="1" smtClean="0">
                <a:solidFill>
                  <a:srgbClr val="0000FF"/>
                </a:solidFill>
              </a:rPr>
              <a:t>between</a:t>
            </a:r>
            <a:r>
              <a:rPr lang="it-IT" sz="2000" b="1" dirty="0" smtClean="0">
                <a:solidFill>
                  <a:srgbClr val="0000FF"/>
                </a:solidFill>
              </a:rPr>
              <a:t> PDG </a:t>
            </a:r>
            <a:r>
              <a:rPr lang="it-IT" sz="2000" b="1" dirty="0" err="1" smtClean="0">
                <a:solidFill>
                  <a:srgbClr val="0000FF"/>
                </a:solidFill>
              </a:rPr>
              <a:t>reviews</a:t>
            </a:r>
            <a:r>
              <a:rPr lang="it-IT" sz="2000" b="1" dirty="0" smtClean="0">
                <a:solidFill>
                  <a:srgbClr val="0000FF"/>
                </a:solidFill>
              </a:rPr>
              <a:t> </a:t>
            </a:r>
            <a:r>
              <a:rPr lang="it-IT" sz="2000" b="1" dirty="0" err="1" smtClean="0">
                <a:solidFill>
                  <a:srgbClr val="0000FF"/>
                </a:solidFill>
              </a:rPr>
              <a:t>without</a:t>
            </a:r>
            <a:r>
              <a:rPr lang="it-IT" sz="2000" b="1" dirty="0" smtClean="0">
                <a:solidFill>
                  <a:srgbClr val="0000FF"/>
                </a:solidFill>
              </a:rPr>
              <a:t> new </a:t>
            </a:r>
            <a:r>
              <a:rPr lang="it-IT" sz="2000" b="1" dirty="0" err="1" smtClean="0">
                <a:solidFill>
                  <a:srgbClr val="0000FF"/>
                </a:solidFill>
              </a:rPr>
              <a:t>experimental</a:t>
            </a:r>
            <a:r>
              <a:rPr lang="it-IT" sz="2000" b="1" dirty="0" smtClean="0">
                <a:solidFill>
                  <a:srgbClr val="0000FF"/>
                </a:solidFill>
              </a:rPr>
              <a:t> data </a:t>
            </a:r>
            <a:endParaRPr lang="it-IT" sz="2000" b="1" dirty="0">
              <a:solidFill>
                <a:srgbClr val="0000FF"/>
              </a:solidFill>
            </a:endParaRPr>
          </a:p>
        </p:txBody>
      </p:sp>
      <p:sp>
        <p:nvSpPr>
          <p:cNvPr id="10" name="Freccia a destra 9"/>
          <p:cNvSpPr/>
          <p:nvPr/>
        </p:nvSpPr>
        <p:spPr>
          <a:xfrm rot="16200000">
            <a:off x="10097076" y="4812354"/>
            <a:ext cx="793190" cy="369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8948068" y="3079129"/>
            <a:ext cx="3091206" cy="1107996"/>
          </a:xfrm>
          <a:prstGeom prst="rect">
            <a:avLst/>
          </a:prstGeom>
          <a:noFill/>
        </p:spPr>
        <p:txBody>
          <a:bodyPr wrap="square" rtlCol="0">
            <a:spAutoFit/>
          </a:bodyPr>
          <a:lstStyle/>
          <a:p>
            <a:pPr algn="ctr"/>
            <a:r>
              <a:rPr lang="it-IT" sz="2200" b="1" dirty="0" smtClean="0">
                <a:solidFill>
                  <a:srgbClr val="FF0000"/>
                </a:solidFill>
              </a:rPr>
              <a:t>New, precise and accurate data are </a:t>
            </a:r>
            <a:r>
              <a:rPr lang="it-IT" sz="2200" b="1" dirty="0" err="1" smtClean="0">
                <a:solidFill>
                  <a:srgbClr val="FF0000"/>
                </a:solidFill>
              </a:rPr>
              <a:t>needed</a:t>
            </a:r>
            <a:r>
              <a:rPr lang="it-IT" sz="2200" b="1" dirty="0" smtClean="0">
                <a:solidFill>
                  <a:srgbClr val="FF0000"/>
                </a:solidFill>
              </a:rPr>
              <a:t> </a:t>
            </a:r>
            <a:r>
              <a:rPr lang="it-IT" sz="2200" b="1" dirty="0" err="1" smtClean="0">
                <a:solidFill>
                  <a:srgbClr val="FF0000"/>
                </a:solidFill>
              </a:rPr>
              <a:t>at</a:t>
            </a:r>
            <a:r>
              <a:rPr lang="it-IT" sz="2200" b="1" dirty="0" smtClean="0">
                <a:solidFill>
                  <a:srgbClr val="FF0000"/>
                </a:solidFill>
              </a:rPr>
              <a:t> </a:t>
            </a:r>
            <a:r>
              <a:rPr lang="it-IT" sz="2200" b="1" dirty="0" smtClean="0">
                <a:solidFill>
                  <a:srgbClr val="FF0000"/>
                </a:solidFill>
                <a:sym typeface="Symbol" panose="05050102010706020507" pitchFamily="18" charset="2"/>
              </a:rPr>
              <a:t> &lt; 150 </a:t>
            </a:r>
            <a:r>
              <a:rPr lang="it-IT" sz="2200" b="1" dirty="0" err="1" smtClean="0">
                <a:solidFill>
                  <a:srgbClr val="FF0000"/>
                </a:solidFill>
                <a:sym typeface="Symbol" panose="05050102010706020507" pitchFamily="18" charset="2"/>
              </a:rPr>
              <a:t>MeV</a:t>
            </a:r>
            <a:r>
              <a:rPr lang="it-IT" sz="2200" b="1" dirty="0" smtClean="0">
                <a:solidFill>
                  <a:srgbClr val="FF0000"/>
                </a:solidFill>
                <a:sym typeface="Symbol" panose="05050102010706020507" pitchFamily="18" charset="2"/>
              </a:rPr>
              <a:t> </a:t>
            </a:r>
            <a:endParaRPr lang="it-IT" sz="2200" b="1" dirty="0">
              <a:solidFill>
                <a:srgbClr val="FF0000"/>
              </a:solidFill>
            </a:endParaRPr>
          </a:p>
        </p:txBody>
      </p:sp>
      <p:sp>
        <p:nvSpPr>
          <p:cNvPr id="12" name="CasellaDiTesto 11"/>
          <p:cNvSpPr txBox="1"/>
          <p:nvPr/>
        </p:nvSpPr>
        <p:spPr>
          <a:xfrm>
            <a:off x="79008" y="5228039"/>
            <a:ext cx="3815119" cy="1323439"/>
          </a:xfrm>
          <a:prstGeom prst="rect">
            <a:avLst/>
          </a:prstGeom>
          <a:noFill/>
        </p:spPr>
        <p:txBody>
          <a:bodyPr wrap="square" rtlCol="0">
            <a:spAutoFit/>
          </a:bodyPr>
          <a:lstStyle/>
          <a:p>
            <a:pPr algn="ctr"/>
            <a:r>
              <a:rPr lang="it-IT" sz="2000" b="1" dirty="0" err="1" smtClean="0"/>
              <a:t>Not</a:t>
            </a:r>
            <a:r>
              <a:rPr lang="it-IT" sz="2000" b="1" dirty="0" smtClean="0"/>
              <a:t> </a:t>
            </a:r>
            <a:r>
              <a:rPr lang="it-IT" sz="2000" b="1" dirty="0" err="1" smtClean="0"/>
              <a:t>all</a:t>
            </a:r>
            <a:r>
              <a:rPr lang="it-IT" sz="2000" b="1" dirty="0" smtClean="0"/>
              <a:t> the </a:t>
            </a:r>
            <a:r>
              <a:rPr lang="it-IT" sz="2000" b="1" dirty="0" err="1" smtClean="0"/>
              <a:t>different</a:t>
            </a:r>
            <a:r>
              <a:rPr lang="it-IT" sz="2000" b="1" dirty="0" smtClean="0"/>
              <a:t> </a:t>
            </a:r>
            <a:r>
              <a:rPr lang="it-IT" sz="2000" b="1" dirty="0" err="1" smtClean="0"/>
              <a:t>evaluations</a:t>
            </a:r>
            <a:r>
              <a:rPr lang="it-IT" sz="2000" b="1" dirty="0" smtClean="0"/>
              <a:t> (</a:t>
            </a:r>
            <a:r>
              <a:rPr lang="it-IT" sz="2000" b="1" dirty="0" err="1" smtClean="0"/>
              <a:t>based</a:t>
            </a:r>
            <a:r>
              <a:rPr lang="it-IT" sz="2000" b="1" dirty="0" smtClean="0"/>
              <a:t> on K-</a:t>
            </a:r>
            <a:r>
              <a:rPr lang="it-IT" sz="2000" b="1" dirty="0" err="1" smtClean="0"/>
              <a:t>matrix</a:t>
            </a:r>
            <a:r>
              <a:rPr lang="it-IT" sz="2000" b="1" dirty="0" smtClean="0"/>
              <a:t>, </a:t>
            </a:r>
            <a:r>
              <a:rPr lang="it-IT" sz="2000" b="1" dirty="0" err="1" smtClean="0"/>
              <a:t>Dispersion</a:t>
            </a:r>
            <a:r>
              <a:rPr lang="it-IT" sz="2000" b="1" dirty="0" smtClean="0"/>
              <a:t> Relations, </a:t>
            </a:r>
            <a:r>
              <a:rPr lang="it-IT" sz="2000" b="1" dirty="0" err="1" smtClean="0">
                <a:sym typeface="Symbol" panose="05050102010706020507" pitchFamily="18" charset="2"/>
              </a:rPr>
              <a:t>Chiral</a:t>
            </a:r>
            <a:r>
              <a:rPr lang="it-IT" sz="2000" b="1" dirty="0" smtClean="0">
                <a:sym typeface="Symbol" panose="05050102010706020507" pitchFamily="18" charset="2"/>
              </a:rPr>
              <a:t> </a:t>
            </a:r>
            <a:r>
              <a:rPr lang="it-IT" sz="2000" b="1" dirty="0" err="1" smtClean="0">
                <a:sym typeface="Symbol" panose="05050102010706020507" pitchFamily="18" charset="2"/>
              </a:rPr>
              <a:t>Perturbation</a:t>
            </a:r>
            <a:r>
              <a:rPr lang="it-IT" sz="2000" b="1" dirty="0" smtClean="0">
                <a:sym typeface="Symbol" panose="05050102010706020507" pitchFamily="18" charset="2"/>
              </a:rPr>
              <a:t> </a:t>
            </a:r>
            <a:r>
              <a:rPr lang="it-IT" sz="2000" b="1" dirty="0" err="1" smtClean="0">
                <a:sym typeface="Symbol" panose="05050102010706020507" pitchFamily="18" charset="2"/>
              </a:rPr>
              <a:t>Theories</a:t>
            </a:r>
            <a:r>
              <a:rPr lang="it-IT" sz="2000" b="1" dirty="0" smtClean="0">
                <a:sym typeface="Symbol" panose="05050102010706020507" pitchFamily="18" charset="2"/>
              </a:rPr>
              <a:t>, …) </a:t>
            </a:r>
            <a:r>
              <a:rPr lang="it-IT" sz="2000" b="1" dirty="0" smtClean="0"/>
              <a:t>are </a:t>
            </a:r>
            <a:r>
              <a:rPr lang="it-IT" sz="2000" b="1" dirty="0" err="1" smtClean="0"/>
              <a:t>shown</a:t>
            </a:r>
            <a:r>
              <a:rPr lang="it-IT" sz="2000" b="1" dirty="0" smtClean="0"/>
              <a:t> </a:t>
            </a:r>
            <a:r>
              <a:rPr lang="it-IT" sz="2000" b="1" dirty="0" err="1" smtClean="0"/>
              <a:t>here</a:t>
            </a:r>
            <a:endParaRPr lang="it-IT" sz="2000" b="1" dirty="0"/>
          </a:p>
        </p:txBody>
      </p:sp>
      <p:sp>
        <p:nvSpPr>
          <p:cNvPr id="13" name="Freccia a destra 12"/>
          <p:cNvSpPr/>
          <p:nvPr/>
        </p:nvSpPr>
        <p:spPr>
          <a:xfrm>
            <a:off x="1130060" y="1772816"/>
            <a:ext cx="720080" cy="72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72416" y="1449650"/>
            <a:ext cx="1270541" cy="707886"/>
          </a:xfrm>
          <a:prstGeom prst="rect">
            <a:avLst/>
          </a:prstGeom>
          <a:noFill/>
        </p:spPr>
        <p:txBody>
          <a:bodyPr wrap="square" rtlCol="0">
            <a:spAutoFit/>
          </a:bodyPr>
          <a:lstStyle/>
          <a:p>
            <a:r>
              <a:rPr lang="it-IT" sz="2000" b="1" dirty="0" err="1" smtClean="0">
                <a:solidFill>
                  <a:srgbClr val="FF0000"/>
                </a:solidFill>
              </a:rPr>
              <a:t>Baldin’s</a:t>
            </a:r>
            <a:r>
              <a:rPr lang="it-IT" sz="2000" b="1" dirty="0" smtClean="0">
                <a:solidFill>
                  <a:srgbClr val="FF0000"/>
                </a:solidFill>
              </a:rPr>
              <a:t> sum </a:t>
            </a:r>
            <a:r>
              <a:rPr lang="it-IT" sz="2000" b="1" dirty="0" err="1" smtClean="0">
                <a:solidFill>
                  <a:srgbClr val="FF0000"/>
                </a:solidFill>
              </a:rPr>
              <a:t>rule</a:t>
            </a:r>
            <a:endParaRPr lang="it-IT" sz="2000" b="1" dirty="0">
              <a:solidFill>
                <a:srgbClr val="FF0000"/>
              </a:solidFill>
            </a:endParaRPr>
          </a:p>
        </p:txBody>
      </p:sp>
      <p:sp>
        <p:nvSpPr>
          <p:cNvPr id="15" name="CasellaDiTesto 14"/>
          <p:cNvSpPr txBox="1"/>
          <p:nvPr/>
        </p:nvSpPr>
        <p:spPr>
          <a:xfrm>
            <a:off x="3894127" y="5243393"/>
            <a:ext cx="8297873" cy="1323439"/>
          </a:xfrm>
          <a:prstGeom prst="rect">
            <a:avLst/>
          </a:prstGeom>
          <a:noFill/>
        </p:spPr>
        <p:txBody>
          <a:bodyPr wrap="square" rtlCol="0">
            <a:spAutoFit/>
          </a:bodyPr>
          <a:lstStyle/>
          <a:p>
            <a:r>
              <a:rPr lang="it-IT" sz="2000" b="1" dirty="0" smtClean="0">
                <a:solidFill>
                  <a:srgbClr val="FF0000"/>
                </a:solidFill>
              </a:rPr>
              <a:t>     </a:t>
            </a:r>
            <a:r>
              <a:rPr lang="it-IT" sz="2000" b="1" dirty="0" err="1" smtClean="0">
                <a:solidFill>
                  <a:srgbClr val="FF0000"/>
                </a:solidFill>
              </a:rPr>
              <a:t>Poor</a:t>
            </a:r>
            <a:r>
              <a:rPr lang="it-IT" sz="2000" b="1" dirty="0" smtClean="0">
                <a:solidFill>
                  <a:srgbClr val="FF0000"/>
                </a:solidFill>
              </a:rPr>
              <a:t> </a:t>
            </a:r>
            <a:r>
              <a:rPr lang="it-IT" sz="2000" b="1" dirty="0" err="1" smtClean="0">
                <a:solidFill>
                  <a:srgbClr val="FF0000"/>
                </a:solidFill>
              </a:rPr>
              <a:t>quality</a:t>
            </a:r>
            <a:r>
              <a:rPr lang="it-IT" sz="2000" b="1" dirty="0" smtClean="0">
                <a:solidFill>
                  <a:srgbClr val="FF0000"/>
                </a:solidFill>
              </a:rPr>
              <a:t> of the data  set    </a:t>
            </a:r>
          </a:p>
          <a:p>
            <a:r>
              <a:rPr lang="it-IT" sz="2000" b="1" dirty="0">
                <a:solidFill>
                  <a:srgbClr val="FF0000"/>
                </a:solidFill>
              </a:rPr>
              <a:t> </a:t>
            </a:r>
            <a:r>
              <a:rPr lang="it-IT" sz="2000" b="1" dirty="0" smtClean="0">
                <a:solidFill>
                  <a:srgbClr val="FF0000"/>
                </a:solidFill>
              </a:rPr>
              <a:t>    </a:t>
            </a:r>
            <a:r>
              <a:rPr lang="it-IT" sz="2000" b="1" dirty="0" smtClean="0"/>
              <a:t>( … a </a:t>
            </a:r>
            <a:r>
              <a:rPr lang="it-IT" sz="2000" b="1" dirty="0" err="1" smtClean="0"/>
              <a:t>difficult</a:t>
            </a:r>
            <a:r>
              <a:rPr lang="it-IT" sz="2000" b="1" dirty="0" smtClean="0"/>
              <a:t> </a:t>
            </a:r>
            <a:r>
              <a:rPr lang="it-IT" sz="2000" b="1" dirty="0" err="1" smtClean="0"/>
              <a:t>experiment</a:t>
            </a:r>
            <a:r>
              <a:rPr lang="it-IT" sz="2000" b="1" dirty="0" smtClean="0"/>
              <a:t> to </a:t>
            </a:r>
            <a:r>
              <a:rPr lang="it-IT" sz="2000" b="1" dirty="0" err="1" smtClean="0"/>
              <a:t>perform</a:t>
            </a:r>
            <a:r>
              <a:rPr lang="it-IT" sz="2000" b="1" dirty="0" smtClean="0"/>
              <a:t> …</a:t>
            </a:r>
            <a:r>
              <a:rPr lang="it-IT" sz="2000" b="1" dirty="0" err="1" smtClean="0"/>
              <a:t>low</a:t>
            </a:r>
            <a:r>
              <a:rPr lang="it-IT" sz="2000" b="1" dirty="0" smtClean="0"/>
              <a:t> cross </a:t>
            </a:r>
            <a:r>
              <a:rPr lang="it-IT" sz="2000" b="1" dirty="0" err="1" smtClean="0"/>
              <a:t>section</a:t>
            </a:r>
            <a:r>
              <a:rPr lang="it-IT" sz="2000" b="1" dirty="0"/>
              <a:t> </a:t>
            </a:r>
            <a:r>
              <a:rPr lang="it-IT" sz="2000" b="1" dirty="0" smtClean="0"/>
              <a:t>high background) </a:t>
            </a:r>
          </a:p>
          <a:p>
            <a:r>
              <a:rPr lang="it-IT" sz="2000" b="1" dirty="0" smtClean="0">
                <a:solidFill>
                  <a:srgbClr val="FF0000"/>
                </a:solidFill>
              </a:rPr>
              <a:t>     </a:t>
            </a:r>
            <a:r>
              <a:rPr lang="it-IT" sz="2000" b="1" dirty="0" smtClean="0">
                <a:solidFill>
                  <a:srgbClr val="0000FF"/>
                </a:solidFill>
              </a:rPr>
              <a:t>Large </a:t>
            </a:r>
            <a:r>
              <a:rPr lang="it-IT" sz="2000" b="1" dirty="0" err="1" smtClean="0">
                <a:solidFill>
                  <a:srgbClr val="0000FF"/>
                </a:solidFill>
              </a:rPr>
              <a:t>statistical</a:t>
            </a:r>
            <a:r>
              <a:rPr lang="it-IT" sz="2000" b="1" dirty="0" smtClean="0">
                <a:solidFill>
                  <a:srgbClr val="0000FF"/>
                </a:solidFill>
              </a:rPr>
              <a:t> -and </a:t>
            </a:r>
            <a:r>
              <a:rPr lang="it-IT" sz="2000" b="1" dirty="0" err="1" smtClean="0">
                <a:solidFill>
                  <a:srgbClr val="0000FF"/>
                </a:solidFill>
              </a:rPr>
              <a:t>systematic</a:t>
            </a:r>
            <a:r>
              <a:rPr lang="it-IT" sz="2000" b="1" dirty="0" smtClean="0">
                <a:solidFill>
                  <a:srgbClr val="0000FF"/>
                </a:solidFill>
              </a:rPr>
              <a:t>- </a:t>
            </a:r>
            <a:r>
              <a:rPr lang="it-IT" sz="2000" b="1" dirty="0" err="1" smtClean="0">
                <a:solidFill>
                  <a:srgbClr val="0000FF"/>
                </a:solidFill>
              </a:rPr>
              <a:t>errors</a:t>
            </a:r>
            <a:r>
              <a:rPr lang="it-IT" sz="2000" b="1" dirty="0" smtClean="0">
                <a:solidFill>
                  <a:srgbClr val="0000FF"/>
                </a:solidFill>
              </a:rPr>
              <a:t> ; </a:t>
            </a:r>
            <a:r>
              <a:rPr lang="it-IT" sz="2000" b="1" dirty="0" err="1" smtClean="0">
                <a:solidFill>
                  <a:srgbClr val="0000FF"/>
                </a:solidFill>
              </a:rPr>
              <a:t>inconsistencies</a:t>
            </a:r>
            <a:endParaRPr lang="it-IT" sz="2000" b="1" dirty="0" smtClean="0">
              <a:solidFill>
                <a:srgbClr val="0000FF"/>
              </a:solidFill>
            </a:endParaRPr>
          </a:p>
          <a:p>
            <a:r>
              <a:rPr lang="it-IT" sz="2000" b="1" dirty="0">
                <a:solidFill>
                  <a:srgbClr val="0000FF"/>
                </a:solidFill>
              </a:rPr>
              <a:t> </a:t>
            </a:r>
            <a:r>
              <a:rPr lang="it-IT" sz="2000" b="1" dirty="0" smtClean="0">
                <a:solidFill>
                  <a:srgbClr val="0000FF"/>
                </a:solidFill>
              </a:rPr>
              <a:t>     </a:t>
            </a:r>
            <a:r>
              <a:rPr lang="it-IT" sz="2000" b="1" dirty="0" err="1" smtClean="0">
                <a:solidFill>
                  <a:srgbClr val="0000FF"/>
                </a:solidFill>
              </a:rPr>
              <a:t>among</a:t>
            </a:r>
            <a:r>
              <a:rPr lang="it-IT" sz="2000" b="1" dirty="0" smtClean="0">
                <a:solidFill>
                  <a:srgbClr val="0000FF"/>
                </a:solidFill>
              </a:rPr>
              <a:t> </a:t>
            </a:r>
            <a:r>
              <a:rPr lang="it-IT" sz="2000" b="1" dirty="0" err="1" smtClean="0">
                <a:solidFill>
                  <a:srgbClr val="0000FF"/>
                </a:solidFill>
              </a:rPr>
              <a:t>subsets</a:t>
            </a:r>
            <a:r>
              <a:rPr lang="it-IT" sz="2000" b="1" dirty="0" smtClean="0">
                <a:solidFill>
                  <a:srgbClr val="0000FF"/>
                </a:solidFill>
              </a:rPr>
              <a:t> </a:t>
            </a:r>
            <a:endParaRPr lang="it-IT" sz="2000" b="1" dirty="0">
              <a:solidFill>
                <a:srgbClr val="0000FF"/>
              </a:solidFill>
            </a:endParaRPr>
          </a:p>
        </p:txBody>
      </p:sp>
      <p:sp>
        <p:nvSpPr>
          <p:cNvPr id="3" name="Freccia in giù 2"/>
          <p:cNvSpPr/>
          <p:nvPr/>
        </p:nvSpPr>
        <p:spPr>
          <a:xfrm>
            <a:off x="6508139" y="4992066"/>
            <a:ext cx="541590" cy="36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5181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t="8808" r="8872" b="642"/>
          <a:stretch/>
        </p:blipFill>
        <p:spPr>
          <a:xfrm>
            <a:off x="103952" y="727282"/>
            <a:ext cx="4571287" cy="4337126"/>
          </a:xfrm>
          <a:prstGeom prst="rect">
            <a:avLst/>
          </a:prstGeom>
        </p:spPr>
      </p:pic>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t="9963" r="6121"/>
          <a:stretch/>
        </p:blipFill>
        <p:spPr>
          <a:xfrm>
            <a:off x="5055327" y="796833"/>
            <a:ext cx="4643960" cy="4212428"/>
          </a:xfrm>
          <a:prstGeom prst="rect">
            <a:avLst/>
          </a:prstGeom>
        </p:spPr>
      </p:pic>
      <mc:AlternateContent xmlns:mc="http://schemas.openxmlformats.org/markup-compatibility/2006" xmlns:a14="http://schemas.microsoft.com/office/drawing/2010/main">
        <mc:Choice Requires="a14">
          <p:sp>
            <p:nvSpPr>
              <p:cNvPr id="4" name="CasellaDiTesto 3"/>
              <p:cNvSpPr txBox="1"/>
              <p:nvPr/>
            </p:nvSpPr>
            <p:spPr>
              <a:xfrm>
                <a:off x="452573" y="5034031"/>
                <a:ext cx="11254384" cy="1107996"/>
              </a:xfrm>
              <a:prstGeom prst="rect">
                <a:avLst/>
              </a:prstGeom>
              <a:noFill/>
            </p:spPr>
            <p:txBody>
              <a:bodyPr wrap="square" rtlCol="0">
                <a:spAutoFit/>
              </a:bodyPr>
              <a:lstStyle/>
              <a:p>
                <a:pPr marL="285750" indent="-285750">
                  <a:buFont typeface="Wingdings" panose="05000000000000000000" pitchFamily="2" charset="2"/>
                  <a:buChar char="Ø"/>
                </a:pPr>
                <a:r>
                  <a:rPr lang="it-IT" sz="2200" b="1" dirty="0" smtClean="0"/>
                  <a:t>6 </a:t>
                </a:r>
                <a:r>
                  <a:rPr lang="it-IT" sz="2200" b="1" dirty="0" err="1" smtClean="0"/>
                  <a:t>photon</a:t>
                </a:r>
                <a:r>
                  <a:rPr lang="it-IT" sz="2200" b="1" dirty="0" smtClean="0"/>
                  <a:t> </a:t>
                </a:r>
                <a:r>
                  <a:rPr lang="it-IT" sz="2200" b="1" dirty="0" err="1" smtClean="0"/>
                  <a:t>energy</a:t>
                </a:r>
                <a:r>
                  <a:rPr lang="it-IT" sz="2200" b="1" dirty="0" smtClean="0"/>
                  <a:t> </a:t>
                </a:r>
                <a:r>
                  <a:rPr lang="it-IT" sz="2200" b="1" dirty="0" err="1" smtClean="0"/>
                  <a:t>bins</a:t>
                </a:r>
                <a:r>
                  <a:rPr lang="it-IT" sz="2200" b="1" dirty="0" smtClean="0"/>
                  <a:t>:  </a:t>
                </a:r>
                <a14:m>
                  <m:oMath xmlns:m="http://schemas.openxmlformats.org/officeDocument/2006/math">
                    <m:r>
                      <a:rPr lang="it-IT" sz="2200" b="1" i="1" smtClean="0">
                        <a:solidFill>
                          <a:srgbClr val="0000CC"/>
                        </a:solidFill>
                        <a:latin typeface="Cambria Math" panose="02040503050406030204" pitchFamily="18" charset="0"/>
                        <a:ea typeface="Cambria Math" panose="02040503050406030204" pitchFamily="18" charset="0"/>
                      </a:rPr>
                      <m:t>𝝎</m:t>
                    </m:r>
                    <m:r>
                      <a:rPr lang="it-IT" sz="2200" b="1" i="1">
                        <a:solidFill>
                          <a:srgbClr val="0000CC"/>
                        </a:solidFill>
                        <a:latin typeface="Cambria Math" panose="02040503050406030204" pitchFamily="18" charset="0"/>
                        <a:ea typeface="Cambria Math" panose="02040503050406030204" pitchFamily="18" charset="0"/>
                      </a:rPr>
                      <m:t> </m:t>
                    </m:r>
                    <m:r>
                      <a:rPr lang="it-IT" sz="2200" b="1" i="0" smtClean="0">
                        <a:solidFill>
                          <a:srgbClr val="0000CC"/>
                        </a:solidFill>
                        <a:latin typeface="Cambria Math" panose="02040503050406030204" pitchFamily="18" charset="0"/>
                        <a:ea typeface="Cambria Math" panose="02040503050406030204" pitchFamily="18" charset="0"/>
                      </a:rPr>
                      <m:t> </m:t>
                    </m:r>
                  </m:oMath>
                </a14:m>
                <a:r>
                  <a:rPr lang="it-IT" sz="2200" b="1" dirty="0" smtClean="0"/>
                  <a:t> from 85 to 135 </a:t>
                </a:r>
                <a:r>
                  <a:rPr lang="it-IT" sz="2200" b="1" dirty="0" err="1" smtClean="0"/>
                  <a:t>MeV</a:t>
                </a:r>
                <a:endParaRPr lang="it-IT" sz="2200" b="1" dirty="0" smtClean="0"/>
              </a:p>
              <a:p>
                <a:pPr marL="285750" indent="-285750">
                  <a:buFont typeface="Wingdings" panose="05000000000000000000" pitchFamily="2" charset="2"/>
                  <a:buChar char="Ø"/>
                </a:pPr>
                <a:r>
                  <a:rPr lang="it-IT" sz="2200" b="1" dirty="0" err="1" smtClean="0">
                    <a:solidFill>
                      <a:srgbClr val="0000FF"/>
                    </a:solidFill>
                  </a:rPr>
                  <a:t>Very</a:t>
                </a:r>
                <a:r>
                  <a:rPr lang="it-IT" sz="2200" b="1" dirty="0" smtClean="0">
                    <a:solidFill>
                      <a:srgbClr val="0000FF"/>
                    </a:solidFill>
                  </a:rPr>
                  <a:t> </a:t>
                </a:r>
                <a:r>
                  <a:rPr lang="it-IT" sz="2200" b="1" dirty="0" err="1" smtClean="0">
                    <a:solidFill>
                      <a:srgbClr val="0000FF"/>
                    </a:solidFill>
                  </a:rPr>
                  <a:t>significant</a:t>
                </a:r>
                <a:r>
                  <a:rPr lang="it-IT" sz="2200" b="1" dirty="0">
                    <a:solidFill>
                      <a:srgbClr val="0000FF"/>
                    </a:solidFill>
                  </a:rPr>
                  <a:t> </a:t>
                </a:r>
                <a:r>
                  <a:rPr lang="it-IT" sz="2200" b="1" dirty="0" err="1" smtClean="0">
                    <a:solidFill>
                      <a:srgbClr val="0000FF"/>
                    </a:solidFill>
                  </a:rPr>
                  <a:t>improvement</a:t>
                </a:r>
                <a:r>
                  <a:rPr lang="it-IT" sz="2200" b="1" dirty="0" smtClean="0">
                    <a:solidFill>
                      <a:srgbClr val="0000FF"/>
                    </a:solidFill>
                  </a:rPr>
                  <a:t> </a:t>
                </a:r>
                <a:r>
                  <a:rPr lang="it-IT" sz="2200" b="1" dirty="0">
                    <a:solidFill>
                      <a:srgbClr val="0000FF"/>
                    </a:solidFill>
                  </a:rPr>
                  <a:t> </a:t>
                </a:r>
                <a:r>
                  <a:rPr lang="it-IT" sz="2200" b="1" dirty="0" err="1" smtClean="0">
                    <a:solidFill>
                      <a:srgbClr val="0000FF"/>
                    </a:solidFill>
                  </a:rPr>
                  <a:t>both</a:t>
                </a:r>
                <a:r>
                  <a:rPr lang="it-IT" sz="2200" b="1" dirty="0" smtClean="0">
                    <a:solidFill>
                      <a:srgbClr val="0000FF"/>
                    </a:solidFill>
                  </a:rPr>
                  <a:t> in </a:t>
                </a:r>
                <a:r>
                  <a:rPr lang="it-IT" sz="2200" b="1" dirty="0" err="1" smtClean="0">
                    <a:solidFill>
                      <a:srgbClr val="0000FF"/>
                    </a:solidFill>
                  </a:rPr>
                  <a:t>precision</a:t>
                </a:r>
                <a:r>
                  <a:rPr lang="it-IT" sz="2200" b="1" dirty="0" smtClean="0">
                    <a:solidFill>
                      <a:srgbClr val="0000FF"/>
                    </a:solidFill>
                  </a:rPr>
                  <a:t> and  in </a:t>
                </a:r>
                <a:r>
                  <a:rPr lang="it-IT" sz="2200" b="1" dirty="0" err="1" smtClean="0">
                    <a:solidFill>
                      <a:srgbClr val="0000FF"/>
                    </a:solidFill>
                  </a:rPr>
                  <a:t>accuracy</a:t>
                </a:r>
                <a:r>
                  <a:rPr lang="it-IT" sz="2200" b="1" dirty="0" smtClean="0">
                    <a:solidFill>
                      <a:srgbClr val="0000FF"/>
                    </a:solidFill>
                  </a:rPr>
                  <a:t>  </a:t>
                </a:r>
                <a:r>
                  <a:rPr lang="it-IT" sz="2200" b="1" dirty="0" err="1" smtClean="0">
                    <a:solidFill>
                      <a:srgbClr val="0000FF"/>
                    </a:solidFill>
                  </a:rPr>
                  <a:t>wrt</a:t>
                </a:r>
                <a:r>
                  <a:rPr lang="it-IT" sz="2200" b="1" dirty="0" smtClean="0">
                    <a:solidFill>
                      <a:srgbClr val="0000FF"/>
                    </a:solidFill>
                  </a:rPr>
                  <a:t> </a:t>
                </a:r>
                <a:r>
                  <a:rPr lang="it-IT" sz="2200" b="1" dirty="0" err="1" smtClean="0">
                    <a:solidFill>
                      <a:srgbClr val="0000FF"/>
                    </a:solidFill>
                  </a:rPr>
                  <a:t>all</a:t>
                </a:r>
                <a:r>
                  <a:rPr lang="it-IT" sz="2200" b="1" dirty="0" smtClean="0">
                    <a:solidFill>
                      <a:srgbClr val="0000FF"/>
                    </a:solidFill>
                  </a:rPr>
                  <a:t> </a:t>
                </a:r>
                <a:r>
                  <a:rPr lang="it-IT" sz="2200" b="1" dirty="0" err="1" smtClean="0">
                    <a:solidFill>
                      <a:srgbClr val="0000FF"/>
                    </a:solidFill>
                  </a:rPr>
                  <a:t>existing</a:t>
                </a:r>
                <a:r>
                  <a:rPr lang="it-IT" sz="2200" b="1" dirty="0" smtClean="0">
                    <a:solidFill>
                      <a:srgbClr val="0000FF"/>
                    </a:solidFill>
                  </a:rPr>
                  <a:t> data</a:t>
                </a:r>
              </a:p>
              <a:p>
                <a:pPr marL="285750" indent="-285750">
                  <a:buFont typeface="Wingdings" panose="05000000000000000000" pitchFamily="2" charset="2"/>
                  <a:buChar char="Ø"/>
                </a:pPr>
                <a:r>
                  <a:rPr lang="it-IT" sz="2200" b="1" dirty="0" smtClean="0"/>
                  <a:t> </a:t>
                </a:r>
                <a:r>
                  <a:rPr lang="it-IT" sz="2200" b="1" dirty="0" err="1" smtClean="0"/>
                  <a:t>Expected</a:t>
                </a:r>
                <a:r>
                  <a:rPr lang="it-IT" sz="2200" b="1" dirty="0" smtClean="0"/>
                  <a:t> </a:t>
                </a:r>
                <a:r>
                  <a:rPr lang="it-IT" sz="2200" b="1" dirty="0" err="1" smtClean="0"/>
                  <a:t>improvement</a:t>
                </a:r>
                <a:r>
                  <a:rPr lang="it-IT" sz="2200" b="1" dirty="0" smtClean="0"/>
                  <a:t>  in the </a:t>
                </a:r>
                <a:r>
                  <a:rPr lang="it-IT" sz="2200" b="1" dirty="0" err="1" smtClean="0"/>
                  <a:t>determination</a:t>
                </a:r>
                <a:r>
                  <a:rPr lang="it-IT" sz="2200" b="1" dirty="0" smtClean="0"/>
                  <a:t> </a:t>
                </a:r>
                <a:r>
                  <a:rPr lang="it-IT" sz="2200" dirty="0" smtClean="0"/>
                  <a:t>of  </a:t>
                </a:r>
                <a14:m>
                  <m:oMath xmlns:m="http://schemas.openxmlformats.org/officeDocument/2006/math">
                    <m:sSub>
                      <m:sSubPr>
                        <m:ctrlPr>
                          <a:rPr lang="it-IT" sz="2200" b="1" i="1">
                            <a:solidFill>
                              <a:srgbClr val="FF0000"/>
                            </a:solidFill>
                            <a:latin typeface="Cambria Math" panose="02040503050406030204" pitchFamily="18" charset="0"/>
                          </a:rPr>
                        </m:ctrlPr>
                      </m:sSubPr>
                      <m:e>
                        <m:r>
                          <a:rPr lang="it-IT" sz="2200" b="1" i="1">
                            <a:solidFill>
                              <a:srgbClr val="FF0000"/>
                            </a:solidFill>
                            <a:latin typeface="Cambria Math" panose="02040503050406030204" pitchFamily="18" charset="0"/>
                            <a:ea typeface="Cambria Math" panose="02040503050406030204" pitchFamily="18" charset="0"/>
                          </a:rPr>
                          <m:t>𝜶</m:t>
                        </m:r>
                      </m:e>
                      <m:sub>
                        <m:r>
                          <a:rPr lang="it-IT" sz="2200" b="1" i="1">
                            <a:solidFill>
                              <a:srgbClr val="FF0000"/>
                            </a:solidFill>
                            <a:latin typeface="Cambria Math" panose="02040503050406030204" pitchFamily="18" charset="0"/>
                          </a:rPr>
                          <m:t>𝑬</m:t>
                        </m:r>
                        <m:r>
                          <a:rPr lang="it-IT" sz="2200" b="1" i="1">
                            <a:solidFill>
                              <a:srgbClr val="FF0000"/>
                            </a:solidFill>
                            <a:latin typeface="Cambria Math" panose="02040503050406030204" pitchFamily="18" charset="0"/>
                          </a:rPr>
                          <m:t>𝟏</m:t>
                        </m:r>
                      </m:sub>
                    </m:sSub>
                    <m:r>
                      <a:rPr lang="it-IT" sz="2200" b="1" i="1" smtClean="0">
                        <a:solidFill>
                          <a:srgbClr val="FF0000"/>
                        </a:solidFill>
                        <a:latin typeface="Cambria Math" panose="02040503050406030204" pitchFamily="18" charset="0"/>
                      </a:rPr>
                      <m:t> ,  </m:t>
                    </m:r>
                    <m:sSub>
                      <m:sSubPr>
                        <m:ctrlPr>
                          <a:rPr lang="it-IT" sz="2200" b="1" i="1">
                            <a:solidFill>
                              <a:srgbClr val="FF0000"/>
                            </a:solidFill>
                            <a:latin typeface="Cambria Math" panose="02040503050406030204" pitchFamily="18" charset="0"/>
                          </a:rPr>
                        </m:ctrlPr>
                      </m:sSubPr>
                      <m:e>
                        <m:r>
                          <a:rPr lang="it-IT" sz="2200" b="1" i="1">
                            <a:solidFill>
                              <a:srgbClr val="FF0000"/>
                            </a:solidFill>
                            <a:latin typeface="Cambria Math" panose="02040503050406030204" pitchFamily="18" charset="0"/>
                            <a:ea typeface="Cambria Math" panose="02040503050406030204" pitchFamily="18" charset="0"/>
                          </a:rPr>
                          <m:t>𝜷</m:t>
                        </m:r>
                      </m:e>
                      <m:sub>
                        <m:r>
                          <a:rPr lang="it-IT" sz="2200" b="1" i="1">
                            <a:solidFill>
                              <a:srgbClr val="FF0000"/>
                            </a:solidFill>
                            <a:latin typeface="Cambria Math" panose="02040503050406030204" pitchFamily="18" charset="0"/>
                            <a:ea typeface="Cambria Math" panose="02040503050406030204" pitchFamily="18" charset="0"/>
                          </a:rPr>
                          <m:t>𝑴</m:t>
                        </m:r>
                        <m:r>
                          <a:rPr lang="it-IT" sz="2200" b="1" i="1">
                            <a:solidFill>
                              <a:srgbClr val="FF0000"/>
                            </a:solidFill>
                            <a:latin typeface="Cambria Math" panose="02040503050406030204" pitchFamily="18" charset="0"/>
                          </a:rPr>
                          <m:t>𝟏</m:t>
                        </m:r>
                      </m:sub>
                    </m:sSub>
                  </m:oMath>
                </a14:m>
                <a:r>
                  <a:rPr lang="it-IT" sz="2200" dirty="0" smtClean="0"/>
                  <a:t>   of a </a:t>
                </a:r>
                <a:r>
                  <a:rPr lang="it-IT" sz="2200" dirty="0" err="1" smtClean="0"/>
                  <a:t>factor</a:t>
                </a:r>
                <a:r>
                  <a:rPr lang="it-IT" sz="2200" dirty="0" smtClean="0"/>
                  <a:t>  </a:t>
                </a:r>
                <a:r>
                  <a:rPr lang="it-IT" sz="2200" b="1" dirty="0" smtClean="0">
                    <a:solidFill>
                      <a:srgbClr val="0000FF"/>
                    </a:solidFill>
                  </a:rPr>
                  <a:t>2-3</a:t>
                </a:r>
                <a:endParaRPr lang="it-IT" sz="2200" b="1" dirty="0">
                  <a:solidFill>
                    <a:srgbClr val="0000FF"/>
                  </a:solidFill>
                </a:endParaRPr>
              </a:p>
            </p:txBody>
          </p:sp>
        </mc:Choice>
        <mc:Fallback xmlns="">
          <p:sp>
            <p:nvSpPr>
              <p:cNvPr id="4" name="CasellaDiTesto 3"/>
              <p:cNvSpPr txBox="1">
                <a:spLocks noRot="1" noChangeAspect="1" noMove="1" noResize="1" noEditPoints="1" noAdjustHandles="1" noChangeArrowheads="1" noChangeShapeType="1" noTextEdit="1"/>
              </p:cNvSpPr>
              <p:nvPr/>
            </p:nvSpPr>
            <p:spPr>
              <a:xfrm>
                <a:off x="452573" y="5034031"/>
                <a:ext cx="11254384" cy="1107996"/>
              </a:xfrm>
              <a:prstGeom prst="rect">
                <a:avLst/>
              </a:prstGeom>
              <a:blipFill>
                <a:blip r:embed="rId5"/>
                <a:stretch>
                  <a:fillRect l="-596" t="-3846" b="-9890"/>
                </a:stretch>
              </a:blipFill>
            </p:spPr>
            <p:txBody>
              <a:bodyPr/>
              <a:lstStyle/>
              <a:p>
                <a:r>
                  <a:rPr lang="it-IT">
                    <a:noFill/>
                  </a:rPr>
                  <a:t> </a:t>
                </a:r>
              </a:p>
            </p:txBody>
          </p:sp>
        </mc:Fallback>
      </mc:AlternateContent>
      <p:pic>
        <p:nvPicPr>
          <p:cNvPr id="5" name="Immagine 4"/>
          <p:cNvPicPr>
            <a:picLocks noChangeAspect="1"/>
          </p:cNvPicPr>
          <p:nvPr/>
        </p:nvPicPr>
        <p:blipFill rotWithShape="1">
          <a:blip r:embed="rId6">
            <a:grayscl/>
            <a:lum bright="-20000" contrast="40000"/>
          </a:blip>
          <a:srcRect l="5377" t="5794" r="51940" b="55833"/>
          <a:stretch/>
        </p:blipFill>
        <p:spPr>
          <a:xfrm>
            <a:off x="9663161" y="913957"/>
            <a:ext cx="2528839" cy="1744450"/>
          </a:xfrm>
          <a:prstGeom prst="rect">
            <a:avLst/>
          </a:prstGeom>
        </p:spPr>
      </p:pic>
      <p:graphicFrame>
        <p:nvGraphicFramePr>
          <p:cNvPr id="6" name="Oggetto 5"/>
          <p:cNvGraphicFramePr>
            <a:graphicFrameLocks noChangeAspect="1"/>
          </p:cNvGraphicFramePr>
          <p:nvPr>
            <p:extLst/>
          </p:nvPr>
        </p:nvGraphicFramePr>
        <p:xfrm>
          <a:off x="9679939" y="2786711"/>
          <a:ext cx="2290992" cy="969012"/>
        </p:xfrm>
        <a:graphic>
          <a:graphicData uri="http://schemas.openxmlformats.org/presentationml/2006/ole">
            <mc:AlternateContent xmlns:mc="http://schemas.openxmlformats.org/markup-compatibility/2006">
              <mc:Choice xmlns:v="urn:schemas-microsoft-com:vml" Requires="v">
                <p:oleObj spid="_x0000_s22530" name="Equation" r:id="rId7" imgW="1155600" imgH="469800" progId="Equation.DSMT4">
                  <p:embed/>
                </p:oleObj>
              </mc:Choice>
              <mc:Fallback>
                <p:oleObj name="Equation" r:id="rId7" imgW="1155600" imgH="469800" progId="Equation.DSMT4">
                  <p:embed/>
                  <p:pic>
                    <p:nvPicPr>
                      <p:cNvPr id="6" name="Oggetto 5"/>
                      <p:cNvPicPr/>
                      <p:nvPr/>
                    </p:nvPicPr>
                    <p:blipFill>
                      <a:blip r:embed="rId8"/>
                      <a:stretch>
                        <a:fillRect/>
                      </a:stretch>
                    </p:blipFill>
                    <p:spPr>
                      <a:xfrm>
                        <a:off x="9679939" y="2786711"/>
                        <a:ext cx="2290992" cy="969012"/>
                      </a:xfrm>
                      <a:prstGeom prst="rect">
                        <a:avLst/>
                      </a:prstGeom>
                    </p:spPr>
                  </p:pic>
                </p:oleObj>
              </mc:Fallback>
            </mc:AlternateContent>
          </a:graphicData>
        </a:graphic>
      </p:graphicFrame>
      <p:sp>
        <p:nvSpPr>
          <p:cNvPr id="7" name="CasellaDiTesto 6"/>
          <p:cNvSpPr txBox="1"/>
          <p:nvPr/>
        </p:nvSpPr>
        <p:spPr>
          <a:xfrm>
            <a:off x="1513751" y="763850"/>
            <a:ext cx="1996121" cy="646331"/>
          </a:xfrm>
          <a:prstGeom prst="rect">
            <a:avLst/>
          </a:prstGeom>
          <a:noFill/>
        </p:spPr>
        <p:txBody>
          <a:bodyPr wrap="square" rtlCol="0">
            <a:spAutoFit/>
          </a:bodyPr>
          <a:lstStyle/>
          <a:p>
            <a:r>
              <a:rPr lang="it-IT" b="1" dirty="0" smtClean="0">
                <a:solidFill>
                  <a:srgbClr val="FF0000"/>
                </a:solidFill>
              </a:rPr>
              <a:t> </a:t>
            </a:r>
            <a:r>
              <a:rPr lang="it-IT" b="1" dirty="0" err="1">
                <a:solidFill>
                  <a:srgbClr val="FF0000"/>
                </a:solidFill>
              </a:rPr>
              <a:t>D</a:t>
            </a:r>
            <a:r>
              <a:rPr lang="it-IT" b="1" dirty="0" err="1" smtClean="0">
                <a:solidFill>
                  <a:srgbClr val="FF0000"/>
                </a:solidFill>
              </a:rPr>
              <a:t>ifferential</a:t>
            </a:r>
            <a:r>
              <a:rPr lang="it-IT" b="1" dirty="0" smtClean="0">
                <a:solidFill>
                  <a:srgbClr val="FF0000"/>
                </a:solidFill>
              </a:rPr>
              <a:t> cross </a:t>
            </a:r>
            <a:r>
              <a:rPr lang="it-IT" b="1" dirty="0" err="1" smtClean="0">
                <a:solidFill>
                  <a:srgbClr val="FF0000"/>
                </a:solidFill>
              </a:rPr>
              <a:t>section</a:t>
            </a:r>
            <a:endParaRPr lang="it-IT" b="1" dirty="0">
              <a:solidFill>
                <a:srgbClr val="FF0000"/>
              </a:solidFill>
            </a:endParaRPr>
          </a:p>
        </p:txBody>
      </p:sp>
      <p:sp>
        <p:nvSpPr>
          <p:cNvPr id="8" name="CasellaDiTesto 7"/>
          <p:cNvSpPr txBox="1"/>
          <p:nvPr/>
        </p:nvSpPr>
        <p:spPr>
          <a:xfrm rot="19846417">
            <a:off x="640057" y="3285576"/>
            <a:ext cx="4010297" cy="369332"/>
          </a:xfrm>
          <a:prstGeom prst="rect">
            <a:avLst/>
          </a:prstGeom>
          <a:noFill/>
        </p:spPr>
        <p:txBody>
          <a:bodyPr wrap="square" rtlCol="0">
            <a:spAutoFit/>
          </a:bodyPr>
          <a:lstStyle/>
          <a:p>
            <a:pPr algn="ctr"/>
            <a:r>
              <a:rPr lang="it-IT" b="1" dirty="0" err="1" smtClean="0">
                <a:solidFill>
                  <a:srgbClr val="0000CC"/>
                </a:solidFill>
              </a:rPr>
              <a:t>Very</a:t>
            </a:r>
            <a:r>
              <a:rPr lang="it-IT" b="1" dirty="0" smtClean="0">
                <a:solidFill>
                  <a:srgbClr val="0000CC"/>
                </a:solidFill>
              </a:rPr>
              <a:t> Preliminary data </a:t>
            </a:r>
            <a:endParaRPr lang="it-IT" b="1" dirty="0">
              <a:solidFill>
                <a:srgbClr val="0000CC"/>
              </a:solidFill>
            </a:endParaRPr>
          </a:p>
        </p:txBody>
      </p:sp>
      <p:sp>
        <p:nvSpPr>
          <p:cNvPr id="9" name="CasellaDiTesto 8"/>
          <p:cNvSpPr txBox="1"/>
          <p:nvPr/>
        </p:nvSpPr>
        <p:spPr>
          <a:xfrm rot="19846417">
            <a:off x="5834737" y="3242044"/>
            <a:ext cx="4010297" cy="369332"/>
          </a:xfrm>
          <a:prstGeom prst="rect">
            <a:avLst/>
          </a:prstGeom>
          <a:noFill/>
        </p:spPr>
        <p:txBody>
          <a:bodyPr wrap="square" rtlCol="0">
            <a:spAutoFit/>
          </a:bodyPr>
          <a:lstStyle/>
          <a:p>
            <a:pPr algn="ctr"/>
            <a:r>
              <a:rPr lang="it-IT" b="1" dirty="0" err="1" smtClean="0">
                <a:solidFill>
                  <a:srgbClr val="0000CC"/>
                </a:solidFill>
              </a:rPr>
              <a:t>Very</a:t>
            </a:r>
            <a:r>
              <a:rPr lang="it-IT" b="1" dirty="0" smtClean="0">
                <a:solidFill>
                  <a:srgbClr val="0000CC"/>
                </a:solidFill>
              </a:rPr>
              <a:t> Preliminary data </a:t>
            </a:r>
            <a:endParaRPr lang="it-IT" b="1" dirty="0">
              <a:solidFill>
                <a:srgbClr val="0000CC"/>
              </a:solidFill>
            </a:endParaRPr>
          </a:p>
        </p:txBody>
      </p:sp>
      <p:sp>
        <p:nvSpPr>
          <p:cNvPr id="10" name="CasellaDiTesto 9"/>
          <p:cNvSpPr txBox="1"/>
          <p:nvPr/>
        </p:nvSpPr>
        <p:spPr>
          <a:xfrm>
            <a:off x="7022824" y="796833"/>
            <a:ext cx="1996121" cy="369332"/>
          </a:xfrm>
          <a:prstGeom prst="rect">
            <a:avLst/>
          </a:prstGeom>
          <a:noFill/>
        </p:spPr>
        <p:txBody>
          <a:bodyPr wrap="square" rtlCol="0">
            <a:spAutoFit/>
          </a:bodyPr>
          <a:lstStyle/>
          <a:p>
            <a:r>
              <a:rPr lang="it-IT" b="1" dirty="0" err="1" smtClean="0">
                <a:solidFill>
                  <a:srgbClr val="FF0000"/>
                </a:solidFill>
              </a:rPr>
              <a:t>Asimmetry</a:t>
            </a:r>
            <a:r>
              <a:rPr lang="it-IT" b="1" dirty="0" smtClean="0">
                <a:solidFill>
                  <a:srgbClr val="FF0000"/>
                </a:solidFill>
              </a:rPr>
              <a:t> </a:t>
            </a:r>
            <a:r>
              <a:rPr lang="it-IT" b="1" dirty="0" smtClean="0">
                <a:solidFill>
                  <a:srgbClr val="FF0000"/>
                </a:solidFill>
                <a:sym typeface="Symbol" panose="05050102010706020507" pitchFamily="18" charset="2"/>
              </a:rPr>
              <a:t></a:t>
            </a:r>
            <a:r>
              <a:rPr lang="it-IT" b="1" dirty="0" smtClean="0">
                <a:solidFill>
                  <a:srgbClr val="FF0000"/>
                </a:solidFill>
              </a:rPr>
              <a:t> </a:t>
            </a:r>
            <a:endParaRPr lang="it-IT" b="1" dirty="0">
              <a:solidFill>
                <a:srgbClr val="FF0000"/>
              </a:solidFill>
            </a:endParaRPr>
          </a:p>
        </p:txBody>
      </p:sp>
      <p:sp>
        <p:nvSpPr>
          <p:cNvPr id="12" name="CasellaDiTesto 11"/>
          <p:cNvSpPr txBox="1"/>
          <p:nvPr/>
        </p:nvSpPr>
        <p:spPr>
          <a:xfrm>
            <a:off x="9251140" y="185656"/>
            <a:ext cx="2455817" cy="646331"/>
          </a:xfrm>
          <a:prstGeom prst="rect">
            <a:avLst/>
          </a:prstGeom>
          <a:noFill/>
        </p:spPr>
        <p:txBody>
          <a:bodyPr wrap="square" rtlCol="0">
            <a:spAutoFit/>
          </a:bodyPr>
          <a:lstStyle/>
          <a:p>
            <a:pPr algn="ctr"/>
            <a:r>
              <a:rPr lang="it-IT" b="1" dirty="0" err="1" smtClean="0">
                <a:solidFill>
                  <a:srgbClr val="FF0000"/>
                </a:solidFill>
              </a:rPr>
              <a:t>Linearly</a:t>
            </a:r>
            <a:r>
              <a:rPr lang="it-IT" b="1" dirty="0" smtClean="0">
                <a:solidFill>
                  <a:srgbClr val="FF0000"/>
                </a:solidFill>
              </a:rPr>
              <a:t> </a:t>
            </a:r>
            <a:r>
              <a:rPr lang="it-IT" b="1" dirty="0" err="1" smtClean="0">
                <a:solidFill>
                  <a:srgbClr val="FF0000"/>
                </a:solidFill>
              </a:rPr>
              <a:t>polarized</a:t>
            </a:r>
            <a:r>
              <a:rPr lang="it-IT" b="1" dirty="0" smtClean="0">
                <a:solidFill>
                  <a:srgbClr val="FF0000"/>
                </a:solidFill>
              </a:rPr>
              <a:t> </a:t>
            </a:r>
            <a:r>
              <a:rPr lang="it-IT" b="1" dirty="0" err="1" smtClean="0">
                <a:solidFill>
                  <a:srgbClr val="FF0000"/>
                </a:solidFill>
              </a:rPr>
              <a:t>photons</a:t>
            </a:r>
            <a:r>
              <a:rPr lang="it-IT" b="1" dirty="0" smtClean="0">
                <a:solidFill>
                  <a:srgbClr val="FF0000"/>
                </a:solidFill>
              </a:rPr>
              <a:t> </a:t>
            </a:r>
            <a:endParaRPr lang="it-IT" b="1" dirty="0">
              <a:solidFill>
                <a:srgbClr val="FF0000"/>
              </a:solidFill>
            </a:endParaRPr>
          </a:p>
        </p:txBody>
      </p:sp>
      <p:sp>
        <p:nvSpPr>
          <p:cNvPr id="13" name="CasellaDiTesto 12"/>
          <p:cNvSpPr txBox="1"/>
          <p:nvPr/>
        </p:nvSpPr>
        <p:spPr>
          <a:xfrm>
            <a:off x="9857417" y="3964106"/>
            <a:ext cx="2334583" cy="984885"/>
          </a:xfrm>
          <a:prstGeom prst="rect">
            <a:avLst/>
          </a:prstGeom>
          <a:noFill/>
        </p:spPr>
        <p:txBody>
          <a:bodyPr wrap="square" rtlCol="0">
            <a:spAutoFit/>
          </a:bodyPr>
          <a:lstStyle/>
          <a:p>
            <a:pPr marL="285750" indent="-285750">
              <a:buFont typeface="Symbol" panose="05050102010706020507" pitchFamily="18" charset="2"/>
              <a:buChar char="·"/>
            </a:pPr>
            <a:r>
              <a:rPr lang="it-IT" sz="2000" b="1" dirty="0" err="1" smtClean="0">
                <a:sym typeface="Symbol" panose="05050102010706020507" pitchFamily="18" charset="2"/>
              </a:rPr>
              <a:t>This</a:t>
            </a:r>
            <a:r>
              <a:rPr lang="it-IT" sz="2000" b="1" dirty="0" smtClean="0">
                <a:sym typeface="Symbol" panose="05050102010706020507" pitchFamily="18" charset="2"/>
              </a:rPr>
              <a:t> work</a:t>
            </a:r>
          </a:p>
          <a:p>
            <a:r>
              <a:rPr lang="it-IT" sz="2000" dirty="0">
                <a:solidFill>
                  <a:srgbClr val="FF0000"/>
                </a:solidFill>
                <a:sym typeface="Symbol" panose="05050102010706020507" pitchFamily="18" charset="2"/>
              </a:rPr>
              <a:t> </a:t>
            </a:r>
            <a:r>
              <a:rPr lang="it-IT" sz="2000" dirty="0">
                <a:sym typeface="Symbol" panose="05050102010706020507" pitchFamily="18" charset="2"/>
              </a:rPr>
              <a:t> </a:t>
            </a:r>
            <a:r>
              <a:rPr lang="it-IT" sz="2000" dirty="0" smtClean="0">
                <a:sym typeface="Symbol" panose="05050102010706020507" pitchFamily="18" charset="2"/>
              </a:rPr>
              <a:t>  </a:t>
            </a:r>
            <a:r>
              <a:rPr lang="it-IT" sz="2000" b="1" dirty="0" err="1" smtClean="0">
                <a:sym typeface="Symbol" panose="05050102010706020507" pitchFamily="18" charset="2"/>
              </a:rPr>
              <a:t>Published</a:t>
            </a:r>
            <a:r>
              <a:rPr lang="it-IT" sz="2000" b="1" dirty="0" smtClean="0">
                <a:sym typeface="Symbol" panose="05050102010706020507" pitchFamily="18" charset="2"/>
              </a:rPr>
              <a:t>  data</a:t>
            </a:r>
            <a:endParaRPr lang="it-IT" sz="2000" b="1" dirty="0"/>
          </a:p>
          <a:p>
            <a:pPr marL="285750" indent="-285750">
              <a:buFont typeface="Symbol" panose="05050102010706020507" pitchFamily="18" charset="2"/>
              <a:buChar char="·"/>
            </a:pPr>
            <a:endParaRPr lang="it-IT" dirty="0"/>
          </a:p>
        </p:txBody>
      </p:sp>
      <p:sp>
        <p:nvSpPr>
          <p:cNvPr id="14" name="CasellaDiTesto 13"/>
          <p:cNvSpPr txBox="1"/>
          <p:nvPr/>
        </p:nvSpPr>
        <p:spPr>
          <a:xfrm>
            <a:off x="2399329" y="134224"/>
            <a:ext cx="5839780" cy="461665"/>
          </a:xfrm>
          <a:prstGeom prst="rect">
            <a:avLst/>
          </a:prstGeom>
          <a:solidFill>
            <a:srgbClr val="FFFF00"/>
          </a:solidFill>
          <a:ln w="25400">
            <a:solidFill>
              <a:srgbClr val="FF0000"/>
            </a:solidFill>
          </a:ln>
        </p:spPr>
        <p:txBody>
          <a:bodyPr wrap="square" rtlCol="0">
            <a:spAutoFit/>
          </a:bodyPr>
          <a:lstStyle/>
          <a:p>
            <a:pPr algn="ctr"/>
            <a:r>
              <a:rPr lang="en-US" sz="2400" b="1" dirty="0" smtClean="0"/>
              <a:t>(Un)Polarized Compton Scattering: new data</a:t>
            </a:r>
            <a:endParaRPr lang="it-IT" sz="2400" dirty="0"/>
          </a:p>
        </p:txBody>
      </p:sp>
      <p:sp>
        <p:nvSpPr>
          <p:cNvPr id="15" name="CasellaDiTesto 14"/>
          <p:cNvSpPr txBox="1"/>
          <p:nvPr/>
        </p:nvSpPr>
        <p:spPr>
          <a:xfrm>
            <a:off x="3153486" y="1009562"/>
            <a:ext cx="1273209" cy="646331"/>
          </a:xfrm>
          <a:prstGeom prst="rect">
            <a:avLst/>
          </a:prstGeom>
          <a:noFill/>
        </p:spPr>
        <p:txBody>
          <a:bodyPr wrap="square" rtlCol="0">
            <a:spAutoFit/>
          </a:bodyPr>
          <a:lstStyle/>
          <a:p>
            <a:r>
              <a:rPr lang="it-IT" b="1" dirty="0" smtClean="0"/>
              <a:t>«</a:t>
            </a:r>
            <a:r>
              <a:rPr lang="it-IT" b="1" dirty="0" err="1" smtClean="0"/>
              <a:t>pointlike</a:t>
            </a:r>
            <a:r>
              <a:rPr lang="it-IT" b="1" dirty="0" smtClean="0"/>
              <a:t>» </a:t>
            </a:r>
            <a:r>
              <a:rPr lang="it-IT" b="1" dirty="0" err="1" smtClean="0"/>
              <a:t>nucleon</a:t>
            </a:r>
            <a:endParaRPr lang="it-IT" b="1" dirty="0"/>
          </a:p>
        </p:txBody>
      </p:sp>
      <p:sp>
        <p:nvSpPr>
          <p:cNvPr id="16" name="Freccia a destra 15"/>
          <p:cNvSpPr/>
          <p:nvPr/>
        </p:nvSpPr>
        <p:spPr>
          <a:xfrm rot="16200000">
            <a:off x="3336504" y="1787884"/>
            <a:ext cx="447600" cy="135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p:cNvCxnSpPr/>
          <p:nvPr/>
        </p:nvCxnSpPr>
        <p:spPr>
          <a:xfrm flipH="1">
            <a:off x="867150" y="1655893"/>
            <a:ext cx="14692" cy="1770817"/>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CasellaDiTesto 22"/>
              <p:cNvSpPr txBox="1"/>
              <p:nvPr/>
            </p:nvSpPr>
            <p:spPr>
              <a:xfrm>
                <a:off x="940834" y="2736716"/>
                <a:ext cx="1013395" cy="5243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solidFill>
                                <a:srgbClr val="FF0000"/>
                              </a:solidFill>
                              <a:latin typeface="Cambria Math" panose="02040503050406030204" pitchFamily="18" charset="0"/>
                            </a:rPr>
                          </m:ctrlPr>
                        </m:sSubPr>
                        <m:e>
                          <m:r>
                            <a:rPr lang="it-IT" b="1" i="1">
                              <a:solidFill>
                                <a:srgbClr val="FF0000"/>
                              </a:solidFill>
                              <a:latin typeface="Cambria Math" panose="02040503050406030204" pitchFamily="18" charset="0"/>
                              <a:ea typeface="Cambria Math" panose="02040503050406030204" pitchFamily="18" charset="0"/>
                            </a:rPr>
                            <m:t>𝜶</m:t>
                          </m:r>
                        </m:e>
                        <m:sub>
                          <m:r>
                            <a:rPr lang="it-IT" b="1" i="1">
                              <a:solidFill>
                                <a:srgbClr val="FF0000"/>
                              </a:solidFill>
                              <a:latin typeface="Cambria Math" panose="02040503050406030204" pitchFamily="18" charset="0"/>
                            </a:rPr>
                            <m:t>𝑬</m:t>
                          </m:r>
                          <m:r>
                            <a:rPr lang="it-IT" b="1" i="1">
                              <a:solidFill>
                                <a:srgbClr val="FF0000"/>
                              </a:solidFill>
                              <a:latin typeface="Cambria Math" panose="02040503050406030204" pitchFamily="18" charset="0"/>
                            </a:rPr>
                            <m:t>𝟏</m:t>
                          </m:r>
                        </m:sub>
                      </m:sSub>
                      <m:r>
                        <a:rPr lang="it-IT" b="1" i="1">
                          <a:solidFill>
                            <a:srgbClr val="FF0000"/>
                          </a:solidFill>
                          <a:latin typeface="Cambria Math" panose="02040503050406030204" pitchFamily="18" charset="0"/>
                        </a:rPr>
                        <m:t>  </m:t>
                      </m:r>
                      <m:sSub>
                        <m:sSubPr>
                          <m:ctrlPr>
                            <a:rPr lang="it-IT" b="1" i="1">
                              <a:solidFill>
                                <a:srgbClr val="FF0000"/>
                              </a:solidFill>
                              <a:latin typeface="Cambria Math" panose="02040503050406030204" pitchFamily="18" charset="0"/>
                            </a:rPr>
                          </m:ctrlPr>
                        </m:sSubPr>
                        <m:e>
                          <m:r>
                            <a:rPr lang="it-IT" b="1" i="1">
                              <a:solidFill>
                                <a:srgbClr val="FF0000"/>
                              </a:solidFill>
                              <a:latin typeface="Cambria Math" panose="02040503050406030204" pitchFamily="18" charset="0"/>
                              <a:ea typeface="Cambria Math" panose="02040503050406030204" pitchFamily="18" charset="0"/>
                            </a:rPr>
                            <m:t>𝜷</m:t>
                          </m:r>
                        </m:e>
                        <m:sub>
                          <m:eqArr>
                            <m:eqArrPr>
                              <m:ctrlPr>
                                <a:rPr lang="it-IT" b="1" i="1" smtClean="0">
                                  <a:solidFill>
                                    <a:srgbClr val="FF0000"/>
                                  </a:solidFill>
                                  <a:latin typeface="Cambria Math" panose="02040503050406030204" pitchFamily="18" charset="0"/>
                                  <a:ea typeface="Cambria Math" panose="02040503050406030204" pitchFamily="18" charset="0"/>
                                </a:rPr>
                              </m:ctrlPr>
                            </m:eqArrPr>
                            <m:e>
                              <m:r>
                                <a:rPr lang="it-IT" b="1" i="1">
                                  <a:solidFill>
                                    <a:srgbClr val="FF0000"/>
                                  </a:solidFill>
                                  <a:latin typeface="Cambria Math" panose="02040503050406030204" pitchFamily="18" charset="0"/>
                                  <a:ea typeface="Cambria Math" panose="02040503050406030204" pitchFamily="18" charset="0"/>
                                </a:rPr>
                                <m:t>𝑴</m:t>
                              </m:r>
                              <m:r>
                                <a:rPr lang="it-IT" b="1" i="1">
                                  <a:solidFill>
                                    <a:srgbClr val="FF0000"/>
                                  </a:solidFill>
                                  <a:latin typeface="Cambria Math" panose="02040503050406030204" pitchFamily="18" charset="0"/>
                                </a:rPr>
                                <m:t>𝟏</m:t>
                              </m:r>
                            </m:e>
                            <m:e/>
                          </m:eqArr>
                        </m:sub>
                      </m:sSub>
                    </m:oMath>
                  </m:oMathPara>
                </a14:m>
                <a:endParaRPr lang="it-IT" dirty="0"/>
              </a:p>
            </p:txBody>
          </p:sp>
        </mc:Choice>
        <mc:Fallback xmlns="">
          <p:sp>
            <p:nvSpPr>
              <p:cNvPr id="23" name="CasellaDiTesto 22"/>
              <p:cNvSpPr txBox="1">
                <a:spLocks noRot="1" noChangeAspect="1" noMove="1" noResize="1" noEditPoints="1" noAdjustHandles="1" noChangeArrowheads="1" noChangeShapeType="1" noTextEdit="1"/>
              </p:cNvSpPr>
              <p:nvPr/>
            </p:nvSpPr>
            <p:spPr>
              <a:xfrm>
                <a:off x="940834" y="2736716"/>
                <a:ext cx="1013395" cy="524311"/>
              </a:xfrm>
              <a:prstGeom prst="rect">
                <a:avLst/>
              </a:prstGeom>
              <a:blipFill>
                <a:blip r:embed="rId9"/>
                <a:stretch>
                  <a:fillRect r="-2395"/>
                </a:stretch>
              </a:blipFill>
            </p:spPr>
            <p:txBody>
              <a:bodyPr/>
              <a:lstStyle/>
              <a:p>
                <a:r>
                  <a:rPr lang="it-IT">
                    <a:noFill/>
                  </a:rPr>
                  <a:t> </a:t>
                </a:r>
              </a:p>
            </p:txBody>
          </p:sp>
        </mc:Fallback>
      </mc:AlternateContent>
      <p:sp>
        <p:nvSpPr>
          <p:cNvPr id="25" name="CasellaDiTesto 24"/>
          <p:cNvSpPr txBox="1"/>
          <p:nvPr/>
        </p:nvSpPr>
        <p:spPr>
          <a:xfrm>
            <a:off x="870156" y="2417379"/>
            <a:ext cx="1474839" cy="369332"/>
          </a:xfrm>
          <a:prstGeom prst="rect">
            <a:avLst/>
          </a:prstGeom>
          <a:noFill/>
        </p:spPr>
        <p:txBody>
          <a:bodyPr wrap="square" rtlCol="0">
            <a:spAutoFit/>
          </a:bodyPr>
          <a:lstStyle/>
          <a:p>
            <a:r>
              <a:rPr lang="it-IT" b="1" dirty="0" err="1" smtClean="0">
                <a:solidFill>
                  <a:srgbClr val="FF0000"/>
                </a:solidFill>
              </a:rPr>
              <a:t>Effect</a:t>
            </a:r>
            <a:r>
              <a:rPr lang="it-IT" b="1" dirty="0" smtClean="0">
                <a:solidFill>
                  <a:srgbClr val="FF0000"/>
                </a:solidFill>
              </a:rPr>
              <a:t>  due to</a:t>
            </a:r>
            <a:endParaRPr lang="it-IT" b="1" dirty="0">
              <a:solidFill>
                <a:srgbClr val="FF0000"/>
              </a:solidFill>
            </a:endParaRPr>
          </a:p>
        </p:txBody>
      </p:sp>
    </p:spTree>
    <p:extLst>
      <p:ext uri="{BB962C8B-B14F-4D97-AF65-F5344CB8AC3E}">
        <p14:creationId xmlns:p14="http://schemas.microsoft.com/office/powerpoint/2010/main" val="14540940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52717" y="267193"/>
            <a:ext cx="7082725" cy="523220"/>
          </a:xfrm>
          <a:prstGeom prst="rect">
            <a:avLst/>
          </a:prstGeom>
          <a:solidFill>
            <a:srgbClr val="FFFF00"/>
          </a:solidFill>
          <a:ln w="38100">
            <a:solidFill>
              <a:schemeClr val="accent1"/>
            </a:solidFill>
          </a:ln>
        </p:spPr>
        <p:txBody>
          <a:bodyPr wrap="square" rtlCol="0">
            <a:spAutoFit/>
          </a:bodyPr>
          <a:lstStyle/>
          <a:p>
            <a:pPr algn="ctr"/>
            <a:r>
              <a:rPr lang="it-IT" sz="2800" b="1" dirty="0" smtClean="0">
                <a:solidFill>
                  <a:srgbClr val="FF0000"/>
                </a:solidFill>
              </a:rPr>
              <a:t>Bonn </a:t>
            </a:r>
            <a:endParaRPr lang="it-IT" sz="2800" b="1" dirty="0">
              <a:solidFill>
                <a:srgbClr val="FF0000"/>
              </a:solidFill>
            </a:endParaRPr>
          </a:p>
        </p:txBody>
      </p:sp>
      <p:sp>
        <p:nvSpPr>
          <p:cNvPr id="3" name="CasellaDiTesto 2"/>
          <p:cNvSpPr txBox="1"/>
          <p:nvPr/>
        </p:nvSpPr>
        <p:spPr>
          <a:xfrm>
            <a:off x="756744" y="917912"/>
            <a:ext cx="9850295" cy="3724096"/>
          </a:xfrm>
          <a:prstGeom prst="rect">
            <a:avLst/>
          </a:prstGeom>
          <a:noFill/>
        </p:spPr>
        <p:txBody>
          <a:bodyPr wrap="square" rtlCol="0">
            <a:spAutoFit/>
          </a:bodyPr>
          <a:lstStyle/>
          <a:p>
            <a:pPr marL="285750" indent="-285750">
              <a:buFont typeface="Wingdings" panose="05000000000000000000" pitchFamily="2" charset="2"/>
              <a:buChar char="Ø"/>
            </a:pPr>
            <a:r>
              <a:rPr lang="it-IT" dirty="0" smtClean="0"/>
              <a:t> </a:t>
            </a:r>
            <a:r>
              <a:rPr lang="it-IT" sz="2600" b="1" dirty="0" smtClean="0">
                <a:solidFill>
                  <a:srgbClr val="0000FF"/>
                </a:solidFill>
              </a:rPr>
              <a:t>Nuove schede preamplificatori fili</a:t>
            </a:r>
          </a:p>
          <a:p>
            <a:endParaRPr lang="it-IT" sz="2400" b="1" dirty="0">
              <a:solidFill>
                <a:srgbClr val="0000FF"/>
              </a:solidFill>
            </a:endParaRPr>
          </a:p>
          <a:p>
            <a:r>
              <a:rPr lang="it-IT" sz="2400" dirty="0" smtClean="0"/>
              <a:t>Grazie </a:t>
            </a:r>
            <a:r>
              <a:rPr lang="it-IT" sz="2400" dirty="0"/>
              <a:t>al prezioso lavoro di </a:t>
            </a:r>
            <a:r>
              <a:rPr lang="it-IT" sz="2400" dirty="0" smtClean="0"/>
              <a:t>San Domenico </a:t>
            </a:r>
            <a:r>
              <a:rPr lang="it-IT" sz="2400" dirty="0" err="1"/>
              <a:t>Calabrò</a:t>
            </a:r>
            <a:r>
              <a:rPr lang="it-IT" sz="2400" dirty="0"/>
              <a:t> ed alla valida collaborazione di Roberto Nardò  è stato possibile  risolvere i grossi problemi di rumore/malfunzionamento delle schede con preamplificatori fili costruite da </a:t>
            </a:r>
            <a:r>
              <a:rPr lang="it-IT" sz="2400" dirty="0" smtClean="0"/>
              <a:t>INR-Mosca (</a:t>
            </a:r>
            <a:r>
              <a:rPr lang="it-IT" sz="2400" dirty="0" err="1" smtClean="0"/>
              <a:t>runs</a:t>
            </a:r>
            <a:r>
              <a:rPr lang="it-IT" sz="2400" dirty="0" smtClean="0"/>
              <a:t> in fascio 2017-2018 effettuati con successo)</a:t>
            </a:r>
          </a:p>
          <a:p>
            <a:endParaRPr lang="it-IT" sz="2400" dirty="0"/>
          </a:p>
          <a:p>
            <a:r>
              <a:rPr lang="it-IT" sz="2400" b="1" dirty="0" smtClean="0"/>
              <a:t>Problemi residui rimasti:</a:t>
            </a:r>
            <a:r>
              <a:rPr lang="it-IT" sz="2400" dirty="0" smtClean="0"/>
              <a:t> rumore ancora abbastanza alto e cross-talk tra 4 fili di uno stesso chip</a:t>
            </a:r>
          </a:p>
          <a:p>
            <a:r>
              <a:rPr lang="it-IT" dirty="0" smtClean="0"/>
              <a:t> </a:t>
            </a:r>
            <a:endParaRPr lang="it-IT" dirty="0"/>
          </a:p>
        </p:txBody>
      </p:sp>
    </p:spTree>
    <p:extLst>
      <p:ext uri="{BB962C8B-B14F-4D97-AF65-F5344CB8AC3E}">
        <p14:creationId xmlns:p14="http://schemas.microsoft.com/office/powerpoint/2010/main" val="30917719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6302" y="279553"/>
            <a:ext cx="12240491" cy="2123658"/>
          </a:xfrm>
          <a:prstGeom prst="rect">
            <a:avLst/>
          </a:prstGeom>
        </p:spPr>
        <p:txBody>
          <a:bodyPr wrap="square">
            <a:spAutoFit/>
          </a:bodyPr>
          <a:lstStyle/>
          <a:p>
            <a:pPr marL="342900" indent="-342900">
              <a:buClr>
                <a:srgbClr val="FF0000"/>
              </a:buClr>
              <a:buSzPct val="100000"/>
              <a:buFont typeface="Wingdings" panose="05000000000000000000" pitchFamily="2" charset="2"/>
              <a:buChar char="Ø"/>
            </a:pPr>
            <a:r>
              <a:rPr lang="it-IT" sz="2200" b="1" dirty="0" smtClean="0">
                <a:solidFill>
                  <a:srgbClr val="0000CC"/>
                </a:solidFill>
              </a:rPr>
              <a:t>New </a:t>
            </a:r>
            <a:r>
              <a:rPr lang="it-IT" sz="2200" b="1" dirty="0" err="1">
                <a:solidFill>
                  <a:srgbClr val="0000CC"/>
                </a:solidFill>
              </a:rPr>
              <a:t>cards</a:t>
            </a:r>
            <a:r>
              <a:rPr lang="it-IT" sz="2200" b="1" dirty="0">
                <a:solidFill>
                  <a:srgbClr val="0000CC"/>
                </a:solidFill>
              </a:rPr>
              <a:t> </a:t>
            </a:r>
            <a:r>
              <a:rPr lang="it-IT" sz="2200" b="1" dirty="0" err="1">
                <a:solidFill>
                  <a:srgbClr val="0000CC"/>
                </a:solidFill>
              </a:rPr>
              <a:t>have</a:t>
            </a:r>
            <a:r>
              <a:rPr lang="it-IT" sz="2200" b="1" dirty="0">
                <a:solidFill>
                  <a:srgbClr val="0000CC"/>
                </a:solidFill>
              </a:rPr>
              <a:t> </a:t>
            </a:r>
            <a:r>
              <a:rPr lang="it-IT" sz="2200" b="1" dirty="0" err="1" smtClean="0">
                <a:solidFill>
                  <a:srgbClr val="0000CC"/>
                </a:solidFill>
              </a:rPr>
              <a:t>been</a:t>
            </a:r>
            <a:r>
              <a:rPr lang="it-IT" sz="2200" b="1" dirty="0" smtClean="0">
                <a:solidFill>
                  <a:srgbClr val="0000CC"/>
                </a:solidFill>
              </a:rPr>
              <a:t>  </a:t>
            </a:r>
            <a:r>
              <a:rPr lang="it-IT" sz="2200" b="1" dirty="0" err="1" smtClean="0">
                <a:solidFill>
                  <a:srgbClr val="0000CC"/>
                </a:solidFill>
              </a:rPr>
              <a:t>designed</a:t>
            </a:r>
            <a:r>
              <a:rPr lang="it-IT" sz="2200" b="1" dirty="0" smtClean="0">
                <a:solidFill>
                  <a:srgbClr val="0000CC"/>
                </a:solidFill>
              </a:rPr>
              <a:t>, </a:t>
            </a:r>
            <a:r>
              <a:rPr lang="it-IT" sz="2200" b="1" dirty="0" err="1" smtClean="0">
                <a:solidFill>
                  <a:srgbClr val="0000CC"/>
                </a:solidFill>
              </a:rPr>
              <a:t>built</a:t>
            </a:r>
            <a:r>
              <a:rPr lang="it-IT" sz="2200" b="1" dirty="0" smtClean="0">
                <a:solidFill>
                  <a:srgbClr val="0000CC"/>
                </a:solidFill>
              </a:rPr>
              <a:t> and </a:t>
            </a:r>
            <a:r>
              <a:rPr lang="it-IT" sz="2200" b="1" dirty="0" err="1" smtClean="0">
                <a:solidFill>
                  <a:srgbClr val="0000CC"/>
                </a:solidFill>
              </a:rPr>
              <a:t>assembled</a:t>
            </a:r>
            <a:r>
              <a:rPr lang="it-IT" sz="2200" b="1" dirty="0" smtClean="0">
                <a:solidFill>
                  <a:srgbClr val="0000CC"/>
                </a:solidFill>
              </a:rPr>
              <a:t> by INFN-Pavia .   (</a:t>
            </a:r>
            <a:r>
              <a:rPr lang="it-IT" sz="2200" b="1" dirty="0" err="1" smtClean="0">
                <a:solidFill>
                  <a:srgbClr val="0000CC"/>
                </a:solidFill>
              </a:rPr>
              <a:t>Many</a:t>
            </a:r>
            <a:r>
              <a:rPr lang="it-IT" sz="2200" b="1" dirty="0" smtClean="0">
                <a:solidFill>
                  <a:srgbClr val="0000CC"/>
                </a:solidFill>
              </a:rPr>
              <a:t> </a:t>
            </a:r>
            <a:r>
              <a:rPr lang="it-IT" sz="2200" b="1" dirty="0" err="1" smtClean="0">
                <a:solidFill>
                  <a:srgbClr val="0000CC"/>
                </a:solidFill>
              </a:rPr>
              <a:t>thanks</a:t>
            </a:r>
            <a:r>
              <a:rPr lang="it-IT" sz="2200" b="1" dirty="0" smtClean="0">
                <a:solidFill>
                  <a:srgbClr val="0000CC"/>
                </a:solidFill>
              </a:rPr>
              <a:t> to San Domenico </a:t>
            </a:r>
            <a:r>
              <a:rPr lang="it-IT" sz="2200" b="1" dirty="0" err="1" smtClean="0">
                <a:solidFill>
                  <a:srgbClr val="0000CC"/>
                </a:solidFill>
              </a:rPr>
              <a:t>Calabrò</a:t>
            </a:r>
            <a:r>
              <a:rPr lang="it-IT" sz="2200" b="1" dirty="0" smtClean="0">
                <a:solidFill>
                  <a:srgbClr val="0000CC"/>
                </a:solidFill>
              </a:rPr>
              <a:t>)</a:t>
            </a:r>
          </a:p>
          <a:p>
            <a:pPr>
              <a:buClr>
                <a:srgbClr val="FF0000"/>
              </a:buClr>
              <a:buSzPct val="100000"/>
            </a:pPr>
            <a:endParaRPr lang="it-IT" sz="2200" b="1" dirty="0" smtClean="0">
              <a:solidFill>
                <a:srgbClr val="0000CC"/>
              </a:solidFill>
            </a:endParaRPr>
          </a:p>
          <a:p>
            <a:pPr marL="342900" indent="-342900">
              <a:buClr>
                <a:srgbClr val="FF0000"/>
              </a:buClr>
              <a:buSzPct val="100000"/>
              <a:buFont typeface="Wingdings" panose="05000000000000000000" pitchFamily="2" charset="2"/>
              <a:buChar char="Ø"/>
            </a:pPr>
            <a:r>
              <a:rPr lang="it-IT" sz="2200" dirty="0" err="1" smtClean="0"/>
              <a:t>They</a:t>
            </a:r>
            <a:r>
              <a:rPr lang="it-IT" sz="2200" dirty="0" smtClean="0"/>
              <a:t> are  </a:t>
            </a:r>
            <a:r>
              <a:rPr lang="it-IT" sz="2200" dirty="0" err="1" smtClean="0"/>
              <a:t>based</a:t>
            </a:r>
            <a:r>
              <a:rPr lang="it-IT" sz="2200" dirty="0" smtClean="0"/>
              <a:t> </a:t>
            </a:r>
            <a:r>
              <a:rPr lang="it-IT" sz="2200" dirty="0"/>
              <a:t>on the FEC-CMS </a:t>
            </a:r>
            <a:r>
              <a:rPr lang="it-IT" sz="2200" dirty="0" smtClean="0"/>
              <a:t>chip</a:t>
            </a:r>
            <a:r>
              <a:rPr lang="it-IT" sz="2200" dirty="0"/>
              <a:t> </a:t>
            </a:r>
            <a:r>
              <a:rPr lang="it-IT" sz="2200" b="1" dirty="0" smtClean="0"/>
              <a:t>(</a:t>
            </a:r>
            <a:r>
              <a:rPr lang="it-IT" sz="2200" b="1" dirty="0" err="1" smtClean="0"/>
              <a:t>Many</a:t>
            </a:r>
            <a:r>
              <a:rPr lang="it-IT" sz="2200" b="1" dirty="0" smtClean="0"/>
              <a:t> </a:t>
            </a:r>
            <a:r>
              <a:rPr lang="it-IT" sz="2200" b="1" dirty="0" err="1" smtClean="0"/>
              <a:t>thanks</a:t>
            </a:r>
            <a:r>
              <a:rPr lang="it-IT" sz="2200" b="1" dirty="0" smtClean="0"/>
              <a:t> to the CMS INFN-Bari </a:t>
            </a:r>
            <a:r>
              <a:rPr lang="it-IT" sz="2200" b="1" dirty="0" err="1" smtClean="0"/>
              <a:t>group</a:t>
            </a:r>
            <a:r>
              <a:rPr lang="it-IT" sz="2200" b="1" dirty="0" smtClean="0"/>
              <a:t> for </a:t>
            </a:r>
            <a:r>
              <a:rPr lang="it-IT" sz="2200" b="1" dirty="0" err="1" smtClean="0"/>
              <a:t>giving</a:t>
            </a:r>
            <a:r>
              <a:rPr lang="it-IT" sz="2200" b="1" dirty="0" smtClean="0"/>
              <a:t> </a:t>
            </a:r>
            <a:r>
              <a:rPr lang="it-IT" sz="2200" b="1" dirty="0" err="1" smtClean="0"/>
              <a:t>them</a:t>
            </a:r>
            <a:r>
              <a:rPr lang="it-IT" sz="2200" b="1" dirty="0" smtClean="0"/>
              <a:t>)</a:t>
            </a:r>
          </a:p>
          <a:p>
            <a:pPr marL="342900" indent="-342900">
              <a:buClr>
                <a:srgbClr val="FF0000"/>
              </a:buClr>
              <a:buSzPct val="100000"/>
              <a:buFont typeface="Wingdings" panose="05000000000000000000" pitchFamily="2" charset="2"/>
              <a:buChar char="Ø"/>
            </a:pPr>
            <a:endParaRPr lang="it-IT" sz="2200" dirty="0" smtClean="0"/>
          </a:p>
          <a:p>
            <a:pPr marL="342900" indent="-342900">
              <a:buClr>
                <a:srgbClr val="FF0000"/>
              </a:buClr>
              <a:buSzPct val="100000"/>
              <a:buFont typeface="Wingdings" panose="05000000000000000000" pitchFamily="2" charset="2"/>
              <a:buChar char="Ø"/>
            </a:pPr>
            <a:r>
              <a:rPr lang="it-IT" sz="2200" b="1" dirty="0" err="1" smtClean="0">
                <a:solidFill>
                  <a:srgbClr val="0000CC"/>
                </a:solidFill>
              </a:rPr>
              <a:t>All</a:t>
            </a:r>
            <a:r>
              <a:rPr lang="it-IT" sz="2200" b="1" dirty="0" smtClean="0">
                <a:solidFill>
                  <a:srgbClr val="0000CC"/>
                </a:solidFill>
              </a:rPr>
              <a:t>  the </a:t>
            </a:r>
            <a:r>
              <a:rPr lang="it-IT" sz="2200" b="1" dirty="0" err="1" smtClean="0">
                <a:solidFill>
                  <a:srgbClr val="0000CC"/>
                </a:solidFill>
              </a:rPr>
              <a:t>cards</a:t>
            </a:r>
            <a:r>
              <a:rPr lang="it-IT" sz="2200" b="1" dirty="0" smtClean="0">
                <a:solidFill>
                  <a:srgbClr val="0000CC"/>
                </a:solidFill>
              </a:rPr>
              <a:t> </a:t>
            </a:r>
            <a:r>
              <a:rPr lang="it-IT" sz="2200" b="1" dirty="0" err="1" smtClean="0">
                <a:solidFill>
                  <a:srgbClr val="0000CC"/>
                </a:solidFill>
              </a:rPr>
              <a:t>needed</a:t>
            </a:r>
            <a:r>
              <a:rPr lang="it-IT" sz="2200" b="1" dirty="0">
                <a:solidFill>
                  <a:srgbClr val="0000CC"/>
                </a:solidFill>
              </a:rPr>
              <a:t> </a:t>
            </a:r>
            <a:r>
              <a:rPr lang="it-IT" sz="2200" b="1" dirty="0" err="1" smtClean="0">
                <a:solidFill>
                  <a:srgbClr val="0000CC"/>
                </a:solidFill>
              </a:rPr>
              <a:t>have</a:t>
            </a:r>
            <a:r>
              <a:rPr lang="it-IT" sz="2200" b="1" dirty="0" smtClean="0">
                <a:solidFill>
                  <a:srgbClr val="0000CC"/>
                </a:solidFill>
              </a:rPr>
              <a:t> </a:t>
            </a:r>
            <a:r>
              <a:rPr lang="it-IT" sz="2200" b="1" dirty="0" err="1" smtClean="0">
                <a:solidFill>
                  <a:srgbClr val="0000CC"/>
                </a:solidFill>
              </a:rPr>
              <a:t>been</a:t>
            </a:r>
            <a:r>
              <a:rPr lang="it-IT" sz="2200" b="1" dirty="0" smtClean="0">
                <a:solidFill>
                  <a:srgbClr val="0000CC"/>
                </a:solidFill>
              </a:rPr>
              <a:t> </a:t>
            </a:r>
            <a:r>
              <a:rPr lang="it-IT" sz="2200" b="1" dirty="0" err="1" smtClean="0">
                <a:solidFill>
                  <a:srgbClr val="0000CC"/>
                </a:solidFill>
              </a:rPr>
              <a:t>assembled</a:t>
            </a:r>
            <a:r>
              <a:rPr lang="it-IT" sz="2200" b="1" dirty="0" smtClean="0">
                <a:solidFill>
                  <a:srgbClr val="0000CC"/>
                </a:solidFill>
              </a:rPr>
              <a:t> and </a:t>
            </a:r>
            <a:r>
              <a:rPr lang="it-IT" sz="2200" b="1" dirty="0" err="1" smtClean="0">
                <a:solidFill>
                  <a:srgbClr val="0000CC"/>
                </a:solidFill>
              </a:rPr>
              <a:t>tested</a:t>
            </a:r>
            <a:r>
              <a:rPr lang="it-IT" sz="2200" b="1" dirty="0" smtClean="0">
                <a:solidFill>
                  <a:srgbClr val="0000CC"/>
                </a:solidFill>
              </a:rPr>
              <a:t> in Pavia and </a:t>
            </a:r>
            <a:r>
              <a:rPr lang="it-IT" sz="2200" b="1" dirty="0" err="1" smtClean="0">
                <a:solidFill>
                  <a:srgbClr val="0000CC"/>
                </a:solidFill>
              </a:rPr>
              <a:t>installed</a:t>
            </a:r>
            <a:r>
              <a:rPr lang="it-IT" sz="2200" b="1" dirty="0" smtClean="0">
                <a:solidFill>
                  <a:srgbClr val="0000CC"/>
                </a:solidFill>
              </a:rPr>
              <a:t> in Bonn</a:t>
            </a:r>
            <a:endParaRPr lang="it-IT" sz="2200" b="1" dirty="0">
              <a:solidFill>
                <a:srgbClr val="0000CC"/>
              </a:solidFill>
            </a:endParaRPr>
          </a:p>
        </p:txBody>
      </p:sp>
      <p:pic>
        <p:nvPicPr>
          <p:cNvPr id="3" name="Immagin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6969" t="9286" r="7980" b="11427"/>
          <a:stretch/>
        </p:blipFill>
        <p:spPr>
          <a:xfrm>
            <a:off x="221673" y="3009936"/>
            <a:ext cx="5832764" cy="3075709"/>
          </a:xfrm>
          <a:prstGeom prst="rect">
            <a:avLst/>
          </a:prstGeom>
        </p:spPr>
      </p:pic>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t="34476" r="22589"/>
          <a:stretch/>
        </p:blipFill>
        <p:spPr>
          <a:xfrm>
            <a:off x="6262253" y="3134627"/>
            <a:ext cx="5706885" cy="3622892"/>
          </a:xfrm>
          <a:prstGeom prst="rect">
            <a:avLst/>
          </a:prstGeom>
        </p:spPr>
      </p:pic>
      <p:sp>
        <p:nvSpPr>
          <p:cNvPr id="5" name="Freccia in giù 4"/>
          <p:cNvSpPr/>
          <p:nvPr/>
        </p:nvSpPr>
        <p:spPr>
          <a:xfrm>
            <a:off x="8298875" y="3259323"/>
            <a:ext cx="235525" cy="58188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p:cNvSpPr/>
          <p:nvPr/>
        </p:nvSpPr>
        <p:spPr>
          <a:xfrm>
            <a:off x="9575874" y="3290551"/>
            <a:ext cx="250576" cy="63029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a:off x="110835" y="2466108"/>
            <a:ext cx="554183" cy="1936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6976955" y="3096563"/>
            <a:ext cx="1814946" cy="400110"/>
          </a:xfrm>
          <a:prstGeom prst="rect">
            <a:avLst/>
          </a:prstGeom>
          <a:noFill/>
        </p:spPr>
        <p:txBody>
          <a:bodyPr wrap="square" rtlCol="0">
            <a:spAutoFit/>
          </a:bodyPr>
          <a:lstStyle/>
          <a:p>
            <a:r>
              <a:rPr lang="it-IT" sz="2000" b="1" dirty="0" err="1" smtClean="0">
                <a:solidFill>
                  <a:srgbClr val="FFC000"/>
                </a:solidFill>
              </a:rPr>
              <a:t>scintillator</a:t>
            </a:r>
            <a:endParaRPr lang="it-IT" sz="2000" b="1" dirty="0">
              <a:solidFill>
                <a:srgbClr val="FFC000"/>
              </a:solidFill>
            </a:endParaRPr>
          </a:p>
        </p:txBody>
      </p:sp>
      <p:sp>
        <p:nvSpPr>
          <p:cNvPr id="9" name="CasellaDiTesto 8"/>
          <p:cNvSpPr txBox="1"/>
          <p:nvPr/>
        </p:nvSpPr>
        <p:spPr>
          <a:xfrm>
            <a:off x="9990321" y="3086208"/>
            <a:ext cx="1814946" cy="707886"/>
          </a:xfrm>
          <a:prstGeom prst="rect">
            <a:avLst/>
          </a:prstGeom>
          <a:noFill/>
        </p:spPr>
        <p:txBody>
          <a:bodyPr wrap="square" rtlCol="0">
            <a:spAutoFit/>
          </a:bodyPr>
          <a:lstStyle/>
          <a:p>
            <a:r>
              <a:rPr lang="it-IT" sz="2000" b="1" dirty="0" smtClean="0">
                <a:solidFill>
                  <a:srgbClr val="FFC000"/>
                </a:solidFill>
              </a:rPr>
              <a:t>Single </a:t>
            </a:r>
            <a:r>
              <a:rPr lang="it-IT" sz="2000" b="1" dirty="0" err="1" smtClean="0">
                <a:solidFill>
                  <a:srgbClr val="FFC000"/>
                </a:solidFill>
              </a:rPr>
              <a:t>wire</a:t>
            </a:r>
            <a:r>
              <a:rPr lang="it-IT" sz="2000" b="1" dirty="0" smtClean="0">
                <a:solidFill>
                  <a:srgbClr val="FFC000"/>
                </a:solidFill>
              </a:rPr>
              <a:t> output</a:t>
            </a:r>
            <a:endParaRPr lang="it-IT" sz="2000" b="1" dirty="0">
              <a:solidFill>
                <a:srgbClr val="FFC000"/>
              </a:solidFill>
            </a:endParaRPr>
          </a:p>
        </p:txBody>
      </p:sp>
      <p:cxnSp>
        <p:nvCxnSpPr>
          <p:cNvPr id="11" name="Connettore 2 10"/>
          <p:cNvCxnSpPr/>
          <p:nvPr/>
        </p:nvCxnSpPr>
        <p:spPr>
          <a:xfrm>
            <a:off x="8991600" y="4655127"/>
            <a:ext cx="1496291" cy="13855"/>
          </a:xfrm>
          <a:prstGeom prst="straightConnector1">
            <a:avLst/>
          </a:prstGeom>
          <a:ln w="444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9125603" y="4823980"/>
            <a:ext cx="1814946" cy="400110"/>
          </a:xfrm>
          <a:prstGeom prst="rect">
            <a:avLst/>
          </a:prstGeom>
          <a:noFill/>
        </p:spPr>
        <p:txBody>
          <a:bodyPr wrap="square" rtlCol="0">
            <a:spAutoFit/>
          </a:bodyPr>
          <a:lstStyle/>
          <a:p>
            <a:r>
              <a:rPr lang="it-IT" sz="2000" b="1" dirty="0">
                <a:solidFill>
                  <a:srgbClr val="FFC000"/>
                </a:solidFill>
              </a:rPr>
              <a:t> </a:t>
            </a:r>
            <a:r>
              <a:rPr lang="it-IT" sz="2000" b="1" dirty="0" smtClean="0">
                <a:solidFill>
                  <a:srgbClr val="FFC000"/>
                </a:solidFill>
              </a:rPr>
              <a:t>200 </a:t>
            </a:r>
            <a:r>
              <a:rPr lang="it-IT" sz="2000" b="1" dirty="0" err="1" smtClean="0">
                <a:solidFill>
                  <a:srgbClr val="FFC000"/>
                </a:solidFill>
              </a:rPr>
              <a:t>nsec</a:t>
            </a:r>
            <a:endParaRPr lang="it-IT" sz="2000" b="1" dirty="0">
              <a:solidFill>
                <a:srgbClr val="FFC000"/>
              </a:solidFill>
            </a:endParaRPr>
          </a:p>
        </p:txBody>
      </p:sp>
    </p:spTree>
    <p:extLst>
      <p:ext uri="{BB962C8B-B14F-4D97-AF65-F5344CB8AC3E}">
        <p14:creationId xmlns:p14="http://schemas.microsoft.com/office/powerpoint/2010/main" val="23511387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r="18154" b="5098"/>
          <a:stretch/>
        </p:blipFill>
        <p:spPr>
          <a:xfrm>
            <a:off x="3338369" y="359212"/>
            <a:ext cx="6969600" cy="6159154"/>
          </a:xfrm>
          <a:prstGeom prst="rect">
            <a:avLst/>
          </a:prstGeom>
        </p:spPr>
      </p:pic>
      <p:sp>
        <p:nvSpPr>
          <p:cNvPr id="8" name="CasellaDiTesto 7"/>
          <p:cNvSpPr txBox="1"/>
          <p:nvPr/>
        </p:nvSpPr>
        <p:spPr>
          <a:xfrm>
            <a:off x="10046502" y="3027868"/>
            <a:ext cx="1872208" cy="369332"/>
          </a:xfrm>
          <a:prstGeom prst="rect">
            <a:avLst/>
          </a:prstGeom>
          <a:noFill/>
        </p:spPr>
        <p:txBody>
          <a:bodyPr wrap="square" rtlCol="0">
            <a:spAutoFit/>
          </a:bodyPr>
          <a:lstStyle/>
          <a:p>
            <a:r>
              <a:rPr lang="it-IT" b="1" dirty="0" err="1" smtClean="0">
                <a:solidFill>
                  <a:srgbClr val="FF0000"/>
                </a:solidFill>
              </a:rPr>
              <a:t>Wire</a:t>
            </a:r>
            <a:r>
              <a:rPr lang="it-IT" b="1" dirty="0" smtClean="0">
                <a:solidFill>
                  <a:srgbClr val="FF0000"/>
                </a:solidFill>
              </a:rPr>
              <a:t> </a:t>
            </a:r>
            <a:r>
              <a:rPr lang="it-IT" b="1" dirty="0" err="1" smtClean="0">
                <a:solidFill>
                  <a:srgbClr val="FF0000"/>
                </a:solidFill>
              </a:rPr>
              <a:t>number</a:t>
            </a:r>
            <a:endParaRPr lang="it-IT" b="1" dirty="0">
              <a:solidFill>
                <a:srgbClr val="FF0000"/>
              </a:solidFill>
            </a:endParaRPr>
          </a:p>
        </p:txBody>
      </p:sp>
      <p:sp>
        <p:nvSpPr>
          <p:cNvPr id="9" name="CasellaDiTesto 8"/>
          <p:cNvSpPr txBox="1"/>
          <p:nvPr/>
        </p:nvSpPr>
        <p:spPr>
          <a:xfrm>
            <a:off x="1856885" y="1948661"/>
            <a:ext cx="1872208" cy="369332"/>
          </a:xfrm>
          <a:prstGeom prst="rect">
            <a:avLst/>
          </a:prstGeom>
          <a:noFill/>
        </p:spPr>
        <p:txBody>
          <a:bodyPr wrap="square" rtlCol="0">
            <a:spAutoFit/>
          </a:bodyPr>
          <a:lstStyle/>
          <a:p>
            <a:pPr algn="ctr"/>
            <a:r>
              <a:rPr lang="it-IT" b="1" u="sng" dirty="0" err="1" smtClean="0">
                <a:solidFill>
                  <a:srgbClr val="FF0000"/>
                </a:solidFill>
              </a:rPr>
              <a:t>Signal</a:t>
            </a:r>
            <a:r>
              <a:rPr lang="it-IT" b="1" dirty="0" smtClean="0">
                <a:solidFill>
                  <a:srgbClr val="FF0000"/>
                </a:solidFill>
              </a:rPr>
              <a:t>   Time </a:t>
            </a:r>
            <a:endParaRPr lang="it-IT" b="1" dirty="0">
              <a:solidFill>
                <a:srgbClr val="FF0000"/>
              </a:solidFill>
            </a:endParaRPr>
          </a:p>
        </p:txBody>
      </p:sp>
      <p:sp>
        <p:nvSpPr>
          <p:cNvPr id="10" name="CasellaDiTesto 9"/>
          <p:cNvSpPr txBox="1"/>
          <p:nvPr/>
        </p:nvSpPr>
        <p:spPr>
          <a:xfrm>
            <a:off x="4385333" y="716653"/>
            <a:ext cx="1378904" cy="461665"/>
          </a:xfrm>
          <a:prstGeom prst="rect">
            <a:avLst/>
          </a:prstGeom>
          <a:noFill/>
        </p:spPr>
        <p:txBody>
          <a:bodyPr wrap="none" rtlCol="0">
            <a:spAutoFit/>
          </a:bodyPr>
          <a:lstStyle/>
          <a:p>
            <a:r>
              <a:rPr lang="it-IT" sz="2400" b="1">
                <a:solidFill>
                  <a:srgbClr val="FF0000"/>
                </a:solidFill>
              </a:rPr>
              <a:t>MWPC-1 </a:t>
            </a:r>
            <a:endParaRPr lang="it-IT" sz="2400" b="1" dirty="0">
              <a:solidFill>
                <a:srgbClr val="FF0000"/>
              </a:solidFill>
            </a:endParaRPr>
          </a:p>
        </p:txBody>
      </p:sp>
      <p:sp>
        <p:nvSpPr>
          <p:cNvPr id="11" name="CasellaDiTesto 10"/>
          <p:cNvSpPr txBox="1"/>
          <p:nvPr/>
        </p:nvSpPr>
        <p:spPr>
          <a:xfrm>
            <a:off x="7359316" y="646982"/>
            <a:ext cx="1378904" cy="461665"/>
          </a:xfrm>
          <a:prstGeom prst="rect">
            <a:avLst/>
          </a:prstGeom>
          <a:noFill/>
        </p:spPr>
        <p:txBody>
          <a:bodyPr wrap="none" rtlCol="0">
            <a:spAutoFit/>
          </a:bodyPr>
          <a:lstStyle/>
          <a:p>
            <a:r>
              <a:rPr lang="it-IT" sz="2400" b="1" dirty="0" smtClean="0">
                <a:solidFill>
                  <a:srgbClr val="FF0000"/>
                </a:solidFill>
              </a:rPr>
              <a:t>MWPC-2 </a:t>
            </a:r>
            <a:endParaRPr lang="it-IT" sz="2400" b="1" dirty="0">
              <a:solidFill>
                <a:srgbClr val="FF0000"/>
              </a:solidFill>
            </a:endParaRPr>
          </a:p>
        </p:txBody>
      </p:sp>
      <p:sp>
        <p:nvSpPr>
          <p:cNvPr id="12" name="CasellaDiTesto 11"/>
          <p:cNvSpPr txBox="1"/>
          <p:nvPr/>
        </p:nvSpPr>
        <p:spPr>
          <a:xfrm>
            <a:off x="7455701" y="5623028"/>
            <a:ext cx="1872208" cy="646331"/>
          </a:xfrm>
          <a:prstGeom prst="rect">
            <a:avLst/>
          </a:prstGeom>
          <a:noFill/>
        </p:spPr>
        <p:txBody>
          <a:bodyPr wrap="square" rtlCol="0">
            <a:spAutoFit/>
          </a:bodyPr>
          <a:lstStyle/>
          <a:p>
            <a:r>
              <a:rPr lang="it-IT" b="1" dirty="0" err="1" smtClean="0">
                <a:solidFill>
                  <a:srgbClr val="FF0000"/>
                </a:solidFill>
              </a:rPr>
              <a:t>Wire</a:t>
            </a:r>
            <a:r>
              <a:rPr lang="it-IT" b="1" dirty="0" smtClean="0">
                <a:solidFill>
                  <a:srgbClr val="FF0000"/>
                </a:solidFill>
              </a:rPr>
              <a:t> cluster </a:t>
            </a:r>
            <a:r>
              <a:rPr lang="it-IT" b="1" dirty="0" err="1" smtClean="0">
                <a:solidFill>
                  <a:srgbClr val="FF0000"/>
                </a:solidFill>
              </a:rPr>
              <a:t>multiplicity</a:t>
            </a:r>
            <a:endParaRPr lang="it-IT" b="1" dirty="0">
              <a:solidFill>
                <a:srgbClr val="FF0000"/>
              </a:solidFill>
            </a:endParaRPr>
          </a:p>
        </p:txBody>
      </p:sp>
      <p:sp>
        <p:nvSpPr>
          <p:cNvPr id="13" name="CasellaDiTesto 12"/>
          <p:cNvSpPr txBox="1"/>
          <p:nvPr/>
        </p:nvSpPr>
        <p:spPr>
          <a:xfrm>
            <a:off x="4655890" y="5592546"/>
            <a:ext cx="1872208" cy="646331"/>
          </a:xfrm>
          <a:prstGeom prst="rect">
            <a:avLst/>
          </a:prstGeom>
          <a:noFill/>
        </p:spPr>
        <p:txBody>
          <a:bodyPr wrap="square" rtlCol="0">
            <a:spAutoFit/>
          </a:bodyPr>
          <a:lstStyle/>
          <a:p>
            <a:r>
              <a:rPr lang="it-IT" b="1" dirty="0" err="1" smtClean="0">
                <a:solidFill>
                  <a:srgbClr val="FF0000"/>
                </a:solidFill>
              </a:rPr>
              <a:t>Wire</a:t>
            </a:r>
            <a:r>
              <a:rPr lang="it-IT" b="1" dirty="0" smtClean="0">
                <a:solidFill>
                  <a:srgbClr val="FF0000"/>
                </a:solidFill>
              </a:rPr>
              <a:t> cluster </a:t>
            </a:r>
            <a:r>
              <a:rPr lang="it-IT" b="1" dirty="0" err="1" smtClean="0">
                <a:solidFill>
                  <a:srgbClr val="FF0000"/>
                </a:solidFill>
              </a:rPr>
              <a:t>multiplicity</a:t>
            </a:r>
            <a:endParaRPr lang="it-IT" b="1" dirty="0">
              <a:solidFill>
                <a:srgbClr val="FF0000"/>
              </a:solidFill>
            </a:endParaRPr>
          </a:p>
        </p:txBody>
      </p:sp>
      <p:sp>
        <p:nvSpPr>
          <p:cNvPr id="14" name="CasellaDiTesto 13"/>
          <p:cNvSpPr txBox="1"/>
          <p:nvPr/>
        </p:nvSpPr>
        <p:spPr>
          <a:xfrm>
            <a:off x="3603518" y="6447716"/>
            <a:ext cx="1052371" cy="338554"/>
          </a:xfrm>
          <a:prstGeom prst="rect">
            <a:avLst/>
          </a:prstGeom>
          <a:noFill/>
        </p:spPr>
        <p:txBody>
          <a:bodyPr wrap="square" rtlCol="0">
            <a:spAutoFit/>
          </a:bodyPr>
          <a:lstStyle/>
          <a:p>
            <a:r>
              <a:rPr lang="it-IT" sz="1600" b="1" dirty="0" smtClean="0">
                <a:solidFill>
                  <a:srgbClr val="FF3399"/>
                </a:solidFill>
              </a:rPr>
              <a:t>1 2 3 4 5 </a:t>
            </a:r>
            <a:endParaRPr lang="it-IT" sz="1600" b="1" dirty="0">
              <a:solidFill>
                <a:srgbClr val="FF3399"/>
              </a:solidFill>
            </a:endParaRPr>
          </a:p>
        </p:txBody>
      </p:sp>
      <p:sp>
        <p:nvSpPr>
          <p:cNvPr id="15" name="CasellaDiTesto 14"/>
          <p:cNvSpPr txBox="1"/>
          <p:nvPr/>
        </p:nvSpPr>
        <p:spPr>
          <a:xfrm>
            <a:off x="7021638" y="6443360"/>
            <a:ext cx="1052371" cy="338554"/>
          </a:xfrm>
          <a:prstGeom prst="rect">
            <a:avLst/>
          </a:prstGeom>
          <a:noFill/>
        </p:spPr>
        <p:txBody>
          <a:bodyPr wrap="square" rtlCol="0">
            <a:spAutoFit/>
          </a:bodyPr>
          <a:lstStyle/>
          <a:p>
            <a:r>
              <a:rPr lang="it-IT" sz="1600" b="1" dirty="0" smtClean="0">
                <a:solidFill>
                  <a:srgbClr val="FF3399"/>
                </a:solidFill>
              </a:rPr>
              <a:t>1 2 3 4 5 </a:t>
            </a:r>
            <a:endParaRPr lang="it-IT" sz="1600" b="1" dirty="0">
              <a:solidFill>
                <a:srgbClr val="FF3399"/>
              </a:solidFill>
            </a:endParaRPr>
          </a:p>
        </p:txBody>
      </p:sp>
      <p:sp>
        <p:nvSpPr>
          <p:cNvPr id="16" name="CasellaDiTesto 15"/>
          <p:cNvSpPr txBox="1"/>
          <p:nvPr/>
        </p:nvSpPr>
        <p:spPr>
          <a:xfrm>
            <a:off x="272681" y="631593"/>
            <a:ext cx="2542903" cy="954107"/>
          </a:xfrm>
          <a:prstGeom prst="rect">
            <a:avLst/>
          </a:prstGeom>
          <a:noFill/>
        </p:spPr>
        <p:txBody>
          <a:bodyPr wrap="square" rtlCol="0">
            <a:spAutoFit/>
          </a:bodyPr>
          <a:lstStyle/>
          <a:p>
            <a:pPr algn="ctr"/>
            <a:r>
              <a:rPr lang="it-IT" sz="2800" b="1" dirty="0" err="1" smtClean="0">
                <a:solidFill>
                  <a:srgbClr val="0000FF"/>
                </a:solidFill>
              </a:rPr>
              <a:t>Cosmic</a:t>
            </a:r>
            <a:r>
              <a:rPr lang="it-IT" sz="2800" b="1" dirty="0" smtClean="0">
                <a:solidFill>
                  <a:srgbClr val="0000FF"/>
                </a:solidFill>
              </a:rPr>
              <a:t> </a:t>
            </a:r>
            <a:r>
              <a:rPr lang="it-IT" sz="2800" b="1" dirty="0" err="1" smtClean="0">
                <a:solidFill>
                  <a:srgbClr val="0000FF"/>
                </a:solidFill>
              </a:rPr>
              <a:t>ray</a:t>
            </a:r>
            <a:r>
              <a:rPr lang="it-IT" sz="2800" b="1" dirty="0" smtClean="0">
                <a:solidFill>
                  <a:srgbClr val="0000FF"/>
                </a:solidFill>
              </a:rPr>
              <a:t> </a:t>
            </a:r>
            <a:r>
              <a:rPr lang="it-IT" sz="2800" b="1" dirty="0" err="1" smtClean="0">
                <a:solidFill>
                  <a:srgbClr val="0000FF"/>
                </a:solidFill>
              </a:rPr>
              <a:t>tests</a:t>
            </a:r>
            <a:r>
              <a:rPr lang="it-IT" sz="2800" b="1" dirty="0" smtClean="0">
                <a:solidFill>
                  <a:srgbClr val="0000FF"/>
                </a:solidFill>
              </a:rPr>
              <a:t> </a:t>
            </a:r>
            <a:r>
              <a:rPr lang="it-IT" sz="2800" b="1" dirty="0" err="1" smtClean="0">
                <a:solidFill>
                  <a:srgbClr val="0000FF"/>
                </a:solidFill>
              </a:rPr>
              <a:t>at</a:t>
            </a:r>
            <a:r>
              <a:rPr lang="it-IT" sz="2800" b="1" dirty="0" smtClean="0">
                <a:solidFill>
                  <a:srgbClr val="0000FF"/>
                </a:solidFill>
              </a:rPr>
              <a:t> Bonn </a:t>
            </a:r>
            <a:endParaRPr lang="it-IT" sz="2800" b="1" dirty="0">
              <a:solidFill>
                <a:srgbClr val="0000FF"/>
              </a:solidFill>
            </a:endParaRPr>
          </a:p>
        </p:txBody>
      </p:sp>
      <p:sp>
        <p:nvSpPr>
          <p:cNvPr id="17" name="CasellaDiTesto 16"/>
          <p:cNvSpPr txBox="1"/>
          <p:nvPr/>
        </p:nvSpPr>
        <p:spPr>
          <a:xfrm>
            <a:off x="126089" y="3261111"/>
            <a:ext cx="3461591" cy="646331"/>
          </a:xfrm>
          <a:prstGeom prst="rect">
            <a:avLst/>
          </a:prstGeom>
          <a:noFill/>
        </p:spPr>
        <p:txBody>
          <a:bodyPr wrap="square" rtlCol="0">
            <a:spAutoFit/>
          </a:bodyPr>
          <a:lstStyle/>
          <a:p>
            <a:pPr marL="285750" indent="-285750">
              <a:buFont typeface="Wingdings" panose="05000000000000000000" pitchFamily="2" charset="2"/>
              <a:buChar char="Ø"/>
            </a:pPr>
            <a:r>
              <a:rPr lang="it-IT" b="1" dirty="0" err="1" smtClean="0">
                <a:solidFill>
                  <a:srgbClr val="0000FF"/>
                </a:solidFill>
              </a:rPr>
              <a:t>Very</a:t>
            </a:r>
            <a:r>
              <a:rPr lang="it-IT" b="1" dirty="0" smtClean="0">
                <a:solidFill>
                  <a:srgbClr val="0000FF"/>
                </a:solidFill>
              </a:rPr>
              <a:t> </a:t>
            </a:r>
            <a:r>
              <a:rPr lang="it-IT" b="1" dirty="0" err="1" smtClean="0">
                <a:solidFill>
                  <a:srgbClr val="0000FF"/>
                </a:solidFill>
              </a:rPr>
              <a:t>low</a:t>
            </a:r>
            <a:r>
              <a:rPr lang="it-IT" b="1" dirty="0" smtClean="0">
                <a:solidFill>
                  <a:srgbClr val="0000FF"/>
                </a:solidFill>
              </a:rPr>
              <a:t> </a:t>
            </a:r>
            <a:r>
              <a:rPr lang="it-IT" b="1" dirty="0" err="1" smtClean="0">
                <a:solidFill>
                  <a:srgbClr val="0000FF"/>
                </a:solidFill>
              </a:rPr>
              <a:t>noise</a:t>
            </a:r>
            <a:r>
              <a:rPr lang="it-IT" b="1" dirty="0" smtClean="0">
                <a:solidFill>
                  <a:srgbClr val="0000FF"/>
                </a:solidFill>
              </a:rPr>
              <a:t> </a:t>
            </a:r>
            <a:r>
              <a:rPr lang="it-IT" b="1" dirty="0" err="1" smtClean="0">
                <a:solidFill>
                  <a:srgbClr val="0000FF"/>
                </a:solidFill>
              </a:rPr>
              <a:t>level</a:t>
            </a:r>
            <a:endParaRPr lang="it-IT" b="1" dirty="0" smtClean="0">
              <a:solidFill>
                <a:srgbClr val="0000FF"/>
              </a:solidFill>
            </a:endParaRPr>
          </a:p>
          <a:p>
            <a:pPr marL="285750" indent="-285750">
              <a:buFont typeface="Wingdings" panose="05000000000000000000" pitchFamily="2" charset="2"/>
              <a:buChar char="Ø"/>
            </a:pPr>
            <a:r>
              <a:rPr lang="it-IT" b="1" dirty="0">
                <a:solidFill>
                  <a:srgbClr val="0000FF"/>
                </a:solidFill>
              </a:rPr>
              <a:t> </a:t>
            </a:r>
            <a:r>
              <a:rPr lang="it-IT" b="1" dirty="0" smtClean="0">
                <a:solidFill>
                  <a:srgbClr val="0000FF"/>
                </a:solidFill>
              </a:rPr>
              <a:t>NO cross-talk </a:t>
            </a:r>
            <a:r>
              <a:rPr lang="it-IT" b="1" dirty="0" err="1" smtClean="0">
                <a:solidFill>
                  <a:srgbClr val="0000FF"/>
                </a:solidFill>
              </a:rPr>
              <a:t>among</a:t>
            </a:r>
            <a:r>
              <a:rPr lang="it-IT" b="1" dirty="0" smtClean="0">
                <a:solidFill>
                  <a:srgbClr val="0000FF"/>
                </a:solidFill>
              </a:rPr>
              <a:t> </a:t>
            </a:r>
            <a:r>
              <a:rPr lang="it-IT" b="1" dirty="0" err="1" smtClean="0">
                <a:solidFill>
                  <a:srgbClr val="0000FF"/>
                </a:solidFill>
              </a:rPr>
              <a:t>signals</a:t>
            </a:r>
            <a:r>
              <a:rPr lang="it-IT" b="1" dirty="0" smtClean="0">
                <a:solidFill>
                  <a:srgbClr val="0000FF"/>
                </a:solidFill>
              </a:rPr>
              <a:t> </a:t>
            </a:r>
            <a:endParaRPr lang="it-IT" b="1" dirty="0">
              <a:solidFill>
                <a:srgbClr val="0000FF"/>
              </a:solidFill>
            </a:endParaRPr>
          </a:p>
        </p:txBody>
      </p:sp>
      <p:sp>
        <p:nvSpPr>
          <p:cNvPr id="18" name="Freccia a destra 17"/>
          <p:cNvSpPr/>
          <p:nvPr/>
        </p:nvSpPr>
        <p:spPr>
          <a:xfrm rot="20544838">
            <a:off x="2517798" y="3161189"/>
            <a:ext cx="1641851" cy="7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p:cNvSpPr txBox="1"/>
          <p:nvPr/>
        </p:nvSpPr>
        <p:spPr>
          <a:xfrm rot="16200000">
            <a:off x="2341795" y="4575493"/>
            <a:ext cx="1655531" cy="400110"/>
          </a:xfrm>
          <a:prstGeom prst="rect">
            <a:avLst/>
          </a:prstGeom>
          <a:noFill/>
        </p:spPr>
        <p:txBody>
          <a:bodyPr wrap="square" rtlCol="0">
            <a:spAutoFit/>
          </a:bodyPr>
          <a:lstStyle/>
          <a:p>
            <a:r>
              <a:rPr lang="it-IT" sz="2000" b="1" dirty="0" err="1" smtClean="0">
                <a:solidFill>
                  <a:srgbClr val="0000CC"/>
                </a:solidFill>
              </a:rPr>
              <a:t>Events</a:t>
            </a:r>
            <a:r>
              <a:rPr lang="it-IT" sz="2000" b="1" dirty="0" smtClean="0">
                <a:solidFill>
                  <a:srgbClr val="0000CC"/>
                </a:solidFill>
              </a:rPr>
              <a:t>  (</a:t>
            </a:r>
            <a:r>
              <a:rPr lang="it-IT" sz="2000" b="1" dirty="0" err="1" smtClean="0">
                <a:solidFill>
                  <a:srgbClr val="0000CC"/>
                </a:solidFill>
              </a:rPr>
              <a:t>a.u</a:t>
            </a:r>
            <a:r>
              <a:rPr lang="it-IT" sz="2000" b="1" dirty="0" smtClean="0">
                <a:solidFill>
                  <a:srgbClr val="0000CC"/>
                </a:solidFill>
              </a:rPr>
              <a:t>.)</a:t>
            </a:r>
            <a:endParaRPr lang="it-IT" sz="2000" b="1" dirty="0">
              <a:solidFill>
                <a:srgbClr val="0000CC"/>
              </a:solidFill>
            </a:endParaRPr>
          </a:p>
        </p:txBody>
      </p:sp>
    </p:spTree>
    <p:extLst>
      <p:ext uri="{BB962C8B-B14F-4D97-AF65-F5344CB8AC3E}">
        <p14:creationId xmlns:p14="http://schemas.microsoft.com/office/powerpoint/2010/main" val="19325795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58889" y="129558"/>
            <a:ext cx="4460825" cy="523220"/>
          </a:xfrm>
          <a:prstGeom prst="rect">
            <a:avLst/>
          </a:prstGeom>
          <a:solidFill>
            <a:srgbClr val="FFFF00"/>
          </a:solidFill>
          <a:ln w="38100">
            <a:solidFill>
              <a:schemeClr val="accent1"/>
            </a:solidFill>
          </a:ln>
        </p:spPr>
        <p:txBody>
          <a:bodyPr wrap="square" rtlCol="0">
            <a:spAutoFit/>
          </a:bodyPr>
          <a:lstStyle/>
          <a:p>
            <a:pPr algn="ctr"/>
            <a:r>
              <a:rPr lang="it-IT" sz="2800" b="1" dirty="0" smtClean="0">
                <a:solidFill>
                  <a:srgbClr val="FF0000"/>
                </a:solidFill>
              </a:rPr>
              <a:t>Bonn </a:t>
            </a:r>
            <a:endParaRPr lang="it-IT" sz="2800" b="1" dirty="0">
              <a:solidFill>
                <a:srgbClr val="FF0000"/>
              </a:solidFill>
            </a:endParaRPr>
          </a:p>
        </p:txBody>
      </p:sp>
      <p:sp>
        <p:nvSpPr>
          <p:cNvPr id="16" name="CasellaDiTesto 15"/>
          <p:cNvSpPr txBox="1"/>
          <p:nvPr/>
        </p:nvSpPr>
        <p:spPr>
          <a:xfrm>
            <a:off x="9110940" y="289050"/>
            <a:ext cx="2975112" cy="1200329"/>
          </a:xfrm>
          <a:prstGeom prst="rect">
            <a:avLst/>
          </a:prstGeom>
          <a:noFill/>
        </p:spPr>
        <p:txBody>
          <a:bodyPr wrap="square" rtlCol="0">
            <a:spAutoFit/>
          </a:bodyPr>
          <a:lstStyle/>
          <a:p>
            <a:r>
              <a:rPr lang="it-IT" b="1" dirty="0" smtClean="0"/>
              <a:t>Primi risultati da </a:t>
            </a:r>
            <a:r>
              <a:rPr lang="it-IT" b="1" dirty="0" err="1" smtClean="0"/>
              <a:t>runs</a:t>
            </a:r>
            <a:r>
              <a:rPr lang="it-IT" b="1" dirty="0" smtClean="0"/>
              <a:t> in fascio 2017-2018 (solo </a:t>
            </a:r>
          </a:p>
          <a:p>
            <a:r>
              <a:rPr lang="it-IT" b="1" dirty="0" smtClean="0"/>
              <a:t>parte della statistica disponibile)</a:t>
            </a:r>
            <a:endParaRPr lang="it-IT" b="1" dirty="0"/>
          </a:p>
        </p:txBody>
      </p:sp>
      <p:pic>
        <p:nvPicPr>
          <p:cNvPr id="17" name="Immagine 16"/>
          <p:cNvPicPr>
            <a:picLocks noChangeAspect="1"/>
          </p:cNvPicPr>
          <p:nvPr/>
        </p:nvPicPr>
        <p:blipFill rotWithShape="1">
          <a:blip r:embed="rId2">
            <a:extLst>
              <a:ext uri="{28A0092B-C50C-407E-A947-70E740481C1C}">
                <a14:useLocalDpi xmlns:a14="http://schemas.microsoft.com/office/drawing/2010/main" val="0"/>
              </a:ext>
            </a:extLst>
          </a:blip>
          <a:srcRect b="4136"/>
          <a:stretch/>
        </p:blipFill>
        <p:spPr>
          <a:xfrm>
            <a:off x="853827" y="1006415"/>
            <a:ext cx="8106906" cy="5826399"/>
          </a:xfrm>
          <a:prstGeom prst="rect">
            <a:avLst/>
          </a:prstGeom>
        </p:spPr>
      </p:pic>
      <p:sp>
        <p:nvSpPr>
          <p:cNvPr id="18" name="CasellaDiTesto 17"/>
          <p:cNvSpPr txBox="1"/>
          <p:nvPr/>
        </p:nvSpPr>
        <p:spPr>
          <a:xfrm>
            <a:off x="8813403" y="3461597"/>
            <a:ext cx="3272649" cy="1477328"/>
          </a:xfrm>
          <a:prstGeom prst="rect">
            <a:avLst/>
          </a:prstGeom>
          <a:noFill/>
        </p:spPr>
        <p:txBody>
          <a:bodyPr wrap="square" rtlCol="0">
            <a:spAutoFit/>
          </a:bodyPr>
          <a:lstStyle/>
          <a:p>
            <a:r>
              <a:rPr lang="it-IT" dirty="0" err="1" smtClean="0"/>
              <a:t>Very</a:t>
            </a:r>
            <a:r>
              <a:rPr lang="it-IT" dirty="0" smtClean="0"/>
              <a:t> </a:t>
            </a:r>
            <a:r>
              <a:rPr lang="it-IT" dirty="0" err="1" smtClean="0"/>
              <a:t>few</a:t>
            </a:r>
            <a:r>
              <a:rPr lang="it-IT" dirty="0" smtClean="0"/>
              <a:t>  </a:t>
            </a:r>
            <a:r>
              <a:rPr lang="it-IT" dirty="0" err="1" smtClean="0"/>
              <a:t>existing</a:t>
            </a:r>
            <a:r>
              <a:rPr lang="it-IT" dirty="0" smtClean="0"/>
              <a:t> data in the </a:t>
            </a:r>
            <a:r>
              <a:rPr lang="it-IT" dirty="0" err="1" smtClean="0"/>
              <a:t>forward</a:t>
            </a:r>
            <a:r>
              <a:rPr lang="it-IT" dirty="0" smtClean="0"/>
              <a:t>  </a:t>
            </a:r>
            <a:r>
              <a:rPr lang="it-IT" dirty="0" err="1" smtClean="0"/>
              <a:t>polar</a:t>
            </a:r>
            <a:r>
              <a:rPr lang="it-IT" dirty="0" smtClean="0"/>
              <a:t> </a:t>
            </a:r>
            <a:r>
              <a:rPr lang="it-IT" dirty="0" err="1" smtClean="0"/>
              <a:t>angular</a:t>
            </a:r>
            <a:r>
              <a:rPr lang="it-IT" dirty="0" smtClean="0"/>
              <a:t> </a:t>
            </a:r>
            <a:r>
              <a:rPr lang="it-IT" dirty="0" err="1" smtClean="0"/>
              <a:t>region</a:t>
            </a:r>
            <a:endParaRPr lang="it-IT" dirty="0" smtClean="0"/>
          </a:p>
          <a:p>
            <a:endParaRPr lang="it-IT" dirty="0"/>
          </a:p>
          <a:p>
            <a:r>
              <a:rPr lang="it-IT" dirty="0" smtClean="0"/>
              <a:t>The best </a:t>
            </a:r>
            <a:r>
              <a:rPr lang="it-IT" dirty="0" err="1" smtClean="0"/>
              <a:t>place</a:t>
            </a:r>
            <a:r>
              <a:rPr lang="it-IT" dirty="0" smtClean="0"/>
              <a:t> to look for </a:t>
            </a:r>
            <a:r>
              <a:rPr lang="it-IT" dirty="0" err="1" smtClean="0"/>
              <a:t>missing</a:t>
            </a:r>
            <a:r>
              <a:rPr lang="it-IT" dirty="0" smtClean="0"/>
              <a:t> </a:t>
            </a:r>
            <a:r>
              <a:rPr lang="it-IT" dirty="0" err="1" smtClean="0"/>
              <a:t>baryon</a:t>
            </a:r>
            <a:r>
              <a:rPr lang="it-IT" dirty="0" smtClean="0"/>
              <a:t> </a:t>
            </a:r>
            <a:r>
              <a:rPr lang="it-IT" dirty="0" err="1" smtClean="0"/>
              <a:t>resonances</a:t>
            </a:r>
            <a:endParaRPr lang="it-IT" dirty="0" smtClean="0"/>
          </a:p>
        </p:txBody>
      </p:sp>
      <mc:AlternateContent xmlns:mc="http://schemas.openxmlformats.org/markup-compatibility/2006" xmlns:a14="http://schemas.microsoft.com/office/drawing/2010/main">
        <mc:Choice Requires="a14">
          <p:sp>
            <p:nvSpPr>
              <p:cNvPr id="19" name="CasellaDiTesto 18"/>
              <p:cNvSpPr txBox="1"/>
              <p:nvPr/>
            </p:nvSpPr>
            <p:spPr>
              <a:xfrm>
                <a:off x="8666803" y="2341728"/>
                <a:ext cx="248887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800" b="1" i="1" smtClean="0">
                          <a:solidFill>
                            <a:srgbClr val="FF0000"/>
                          </a:solidFill>
                          <a:latin typeface="Cambria Math" panose="02040503050406030204" pitchFamily="18" charset="0"/>
                          <a:ea typeface="Cambria Math" panose="02040503050406030204" pitchFamily="18" charset="0"/>
                        </a:rPr>
                        <m:t>𝜸</m:t>
                      </m:r>
                      <m:r>
                        <a:rPr lang="it-IT" sz="2800" b="1" i="1" smtClean="0">
                          <a:solidFill>
                            <a:srgbClr val="FF0000"/>
                          </a:solidFill>
                          <a:latin typeface="Cambria Math" panose="02040503050406030204" pitchFamily="18" charset="0"/>
                          <a:ea typeface="Cambria Math" panose="02040503050406030204" pitchFamily="18" charset="0"/>
                        </a:rPr>
                        <m:t>𝒑</m:t>
                      </m:r>
                      <m:r>
                        <a:rPr lang="it-IT" sz="2800" b="1" i="1" smtClean="0">
                          <a:solidFill>
                            <a:srgbClr val="FF0000"/>
                          </a:solidFill>
                          <a:latin typeface="Cambria Math" panose="02040503050406030204" pitchFamily="18" charset="0"/>
                          <a:ea typeface="Cambria Math" panose="02040503050406030204" pitchFamily="18" charset="0"/>
                        </a:rPr>
                        <m:t>→</m:t>
                      </m:r>
                      <m:sSup>
                        <m:sSupPr>
                          <m:ctrlPr>
                            <a:rPr lang="it-IT" sz="2800" b="1" i="1" smtClean="0">
                              <a:solidFill>
                                <a:srgbClr val="FF0000"/>
                              </a:solidFill>
                              <a:latin typeface="Cambria Math" panose="02040503050406030204" pitchFamily="18" charset="0"/>
                              <a:ea typeface="Cambria Math" panose="02040503050406030204" pitchFamily="18" charset="0"/>
                            </a:rPr>
                          </m:ctrlPr>
                        </m:sSupPr>
                        <m:e>
                          <m:r>
                            <a:rPr lang="it-IT" sz="2800" b="1" i="1" smtClean="0">
                              <a:solidFill>
                                <a:srgbClr val="FF0000"/>
                              </a:solidFill>
                              <a:latin typeface="Cambria Math" panose="02040503050406030204" pitchFamily="18" charset="0"/>
                              <a:ea typeface="Cambria Math" panose="02040503050406030204" pitchFamily="18" charset="0"/>
                            </a:rPr>
                            <m:t>𝑲</m:t>
                          </m:r>
                        </m:e>
                        <m:sup>
                          <m:r>
                            <a:rPr lang="it-IT" sz="2800" b="1" i="1" smtClean="0">
                              <a:solidFill>
                                <a:srgbClr val="FF0000"/>
                              </a:solidFill>
                              <a:latin typeface="Cambria Math" panose="02040503050406030204" pitchFamily="18" charset="0"/>
                              <a:ea typeface="Cambria Math" panose="02040503050406030204" pitchFamily="18" charset="0"/>
                            </a:rPr>
                            <m:t>+</m:t>
                          </m:r>
                        </m:sup>
                      </m:sSup>
                      <m:r>
                        <a:rPr lang="el-GR" sz="2800" b="1" i="1" smtClean="0">
                          <a:solidFill>
                            <a:srgbClr val="FF0000"/>
                          </a:solidFill>
                          <a:latin typeface="Cambria Math" panose="02040503050406030204" pitchFamily="18" charset="0"/>
                          <a:ea typeface="Cambria Math" panose="02040503050406030204" pitchFamily="18" charset="0"/>
                        </a:rPr>
                        <m:t>𝜦</m:t>
                      </m:r>
                    </m:oMath>
                  </m:oMathPara>
                </a14:m>
                <a:endParaRPr lang="it-IT" sz="2800" b="1" dirty="0">
                  <a:solidFill>
                    <a:srgbClr val="FF0000"/>
                  </a:solidFill>
                </a:endParaRPr>
              </a:p>
            </p:txBody>
          </p:sp>
        </mc:Choice>
        <mc:Fallback xmlns="">
          <p:sp>
            <p:nvSpPr>
              <p:cNvPr id="19" name="CasellaDiTesto 18"/>
              <p:cNvSpPr txBox="1">
                <a:spLocks noRot="1" noChangeAspect="1" noMove="1" noResize="1" noEditPoints="1" noAdjustHandles="1" noChangeArrowheads="1" noChangeShapeType="1" noTextEdit="1"/>
              </p:cNvSpPr>
              <p:nvPr/>
            </p:nvSpPr>
            <p:spPr>
              <a:xfrm>
                <a:off x="8666803" y="2341728"/>
                <a:ext cx="2488877" cy="523220"/>
              </a:xfrm>
              <a:prstGeom prst="rect">
                <a:avLst/>
              </a:prstGeom>
              <a:blipFill>
                <a:blip r:embed="rId3"/>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37263314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47728" y="44625"/>
            <a:ext cx="4824536" cy="954107"/>
          </a:xfrm>
          <a:prstGeom prst="rect">
            <a:avLst/>
          </a:prstGeom>
          <a:noFill/>
        </p:spPr>
        <p:txBody>
          <a:bodyPr wrap="square" lIns="91430" tIns="45715" rIns="91430" bIns="45715" rtlCol="0">
            <a:spAutoFit/>
          </a:bodyPr>
          <a:lstStyle/>
          <a:p>
            <a:pPr algn="ctr"/>
            <a:r>
              <a:rPr lang="it-IT" sz="2800" b="1" dirty="0">
                <a:solidFill>
                  <a:srgbClr val="FF0000"/>
                </a:solidFill>
              </a:rPr>
              <a:t>Publications</a:t>
            </a:r>
          </a:p>
          <a:p>
            <a:pPr algn="ctr"/>
            <a:r>
              <a:rPr lang="it-IT" sz="2800" b="1" dirty="0">
                <a:solidFill>
                  <a:srgbClr val="FF0000"/>
                </a:solidFill>
              </a:rPr>
              <a:t>(</a:t>
            </a:r>
            <a:r>
              <a:rPr lang="it-IT" sz="2800" b="1" dirty="0" err="1">
                <a:solidFill>
                  <a:srgbClr val="FF0000"/>
                </a:solidFill>
              </a:rPr>
              <a:t>refereed</a:t>
            </a:r>
            <a:r>
              <a:rPr lang="it-IT" sz="2800" b="1" dirty="0">
                <a:solidFill>
                  <a:srgbClr val="FF0000"/>
                </a:solidFill>
              </a:rPr>
              <a:t> </a:t>
            </a:r>
            <a:r>
              <a:rPr lang="it-IT" sz="2800" b="1" dirty="0" err="1">
                <a:solidFill>
                  <a:srgbClr val="FF0000"/>
                </a:solidFill>
              </a:rPr>
              <a:t>journals</a:t>
            </a:r>
            <a:r>
              <a:rPr lang="it-IT" sz="2800" b="1" dirty="0">
                <a:solidFill>
                  <a:srgbClr val="FF0000"/>
                </a:solidFill>
              </a:rPr>
              <a:t>)</a:t>
            </a:r>
          </a:p>
        </p:txBody>
      </p:sp>
      <p:sp>
        <p:nvSpPr>
          <p:cNvPr id="3" name="CasellaDiTesto 2"/>
          <p:cNvSpPr txBox="1"/>
          <p:nvPr/>
        </p:nvSpPr>
        <p:spPr>
          <a:xfrm>
            <a:off x="2063552" y="1268761"/>
            <a:ext cx="6120680" cy="3539420"/>
          </a:xfrm>
          <a:prstGeom prst="rect">
            <a:avLst/>
          </a:prstGeom>
          <a:noFill/>
        </p:spPr>
        <p:txBody>
          <a:bodyPr wrap="square" lIns="91430" tIns="45715" rIns="91430" bIns="45715" rtlCol="0">
            <a:spAutoFit/>
          </a:bodyPr>
          <a:lstStyle/>
          <a:p>
            <a:r>
              <a:rPr lang="it-IT" sz="2800" dirty="0" smtClean="0">
                <a:solidFill>
                  <a:srgbClr val="0000CC"/>
                </a:solidFill>
              </a:rPr>
              <a:t>2011    </a:t>
            </a:r>
            <a:r>
              <a:rPr lang="it-IT" sz="2800" dirty="0">
                <a:solidFill>
                  <a:srgbClr val="0000CC"/>
                </a:solidFill>
              </a:rPr>
              <a:t>4   (1  PLB)</a:t>
            </a:r>
          </a:p>
          <a:p>
            <a:r>
              <a:rPr lang="it-IT" sz="2800" dirty="0" smtClean="0">
                <a:solidFill>
                  <a:srgbClr val="0000CC"/>
                </a:solidFill>
              </a:rPr>
              <a:t>2012    </a:t>
            </a:r>
            <a:r>
              <a:rPr lang="it-IT" sz="2800" dirty="0">
                <a:solidFill>
                  <a:srgbClr val="0000CC"/>
                </a:solidFill>
              </a:rPr>
              <a:t>4   (1  PLB) </a:t>
            </a:r>
          </a:p>
          <a:p>
            <a:r>
              <a:rPr lang="it-IT" sz="2800" dirty="0">
                <a:solidFill>
                  <a:srgbClr val="0000CC"/>
                </a:solidFill>
              </a:rPr>
              <a:t>2013  10   (2 PRL;  4 PLB)</a:t>
            </a:r>
          </a:p>
          <a:p>
            <a:pPr marL="514350" indent="-514350">
              <a:buAutoNum type="arabicPlain" startAt="2014"/>
            </a:pPr>
            <a:r>
              <a:rPr lang="it-IT" sz="2800" dirty="0">
                <a:solidFill>
                  <a:srgbClr val="0000CC"/>
                </a:solidFill>
              </a:rPr>
              <a:t>  11   (4 PRL;  1 PLB)</a:t>
            </a:r>
          </a:p>
          <a:p>
            <a:pPr marL="514350" indent="-514350">
              <a:buAutoNum type="arabicPlain" startAt="2014"/>
            </a:pPr>
            <a:r>
              <a:rPr lang="it-IT" sz="2800" dirty="0">
                <a:solidFill>
                  <a:srgbClr val="0000CC"/>
                </a:solidFill>
              </a:rPr>
              <a:t>  10   (1 PRL;  2 PLB</a:t>
            </a:r>
            <a:r>
              <a:rPr lang="it-IT" sz="2800" dirty="0" smtClean="0">
                <a:solidFill>
                  <a:srgbClr val="0000CC"/>
                </a:solidFill>
              </a:rPr>
              <a:t>)</a:t>
            </a:r>
          </a:p>
          <a:p>
            <a:pPr marL="514350" indent="-514350">
              <a:buAutoNum type="arabicPlain" startAt="2014"/>
            </a:pPr>
            <a:r>
              <a:rPr lang="it-IT" sz="2800" dirty="0">
                <a:solidFill>
                  <a:srgbClr val="0000CC"/>
                </a:solidFill>
              </a:rPr>
              <a:t> </a:t>
            </a:r>
            <a:r>
              <a:rPr lang="it-IT" sz="2800" dirty="0" smtClean="0">
                <a:solidFill>
                  <a:srgbClr val="0000CC"/>
                </a:solidFill>
              </a:rPr>
              <a:t>   7   (1 PRL)</a:t>
            </a:r>
          </a:p>
          <a:p>
            <a:pPr marL="514350" indent="-514350">
              <a:buAutoNum type="arabicPlain" startAt="2014"/>
            </a:pPr>
            <a:r>
              <a:rPr lang="it-IT" sz="2800" dirty="0">
                <a:solidFill>
                  <a:srgbClr val="0000CC"/>
                </a:solidFill>
              </a:rPr>
              <a:t> </a:t>
            </a:r>
            <a:r>
              <a:rPr lang="it-IT" sz="2800" dirty="0" smtClean="0">
                <a:solidFill>
                  <a:srgbClr val="0000CC"/>
                </a:solidFill>
              </a:rPr>
              <a:t>   6   (1 PRL; 1 PLB)</a:t>
            </a:r>
          </a:p>
          <a:p>
            <a:pPr marL="514350" indent="-514350">
              <a:buAutoNum type="arabicPlain" startAt="2014"/>
            </a:pPr>
            <a:r>
              <a:rPr lang="it-IT" sz="2800" dirty="0">
                <a:solidFill>
                  <a:srgbClr val="0000CC"/>
                </a:solidFill>
              </a:rPr>
              <a:t> </a:t>
            </a:r>
            <a:r>
              <a:rPr lang="it-IT" sz="2800" dirty="0" smtClean="0">
                <a:solidFill>
                  <a:srgbClr val="0000CC"/>
                </a:solidFill>
              </a:rPr>
              <a:t>   6   (1 PLB)</a:t>
            </a:r>
            <a:endParaRPr lang="it-IT" sz="2800" dirty="0">
              <a:solidFill>
                <a:srgbClr val="0000CC"/>
              </a:solidFill>
            </a:endParaRPr>
          </a:p>
        </p:txBody>
      </p:sp>
    </p:spTree>
    <p:extLst>
      <p:ext uri="{BB962C8B-B14F-4D97-AF65-F5344CB8AC3E}">
        <p14:creationId xmlns:p14="http://schemas.microsoft.com/office/powerpoint/2010/main" val="245536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2200712" y="1686960"/>
            <a:ext cx="8625358" cy="42202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400">
                <a:solidFill>
                  <a:srgbClr val="000000"/>
                </a:solidFill>
                <a:latin typeface="Eurostile"/>
                <a:ea typeface="Eurostile"/>
                <a:cs typeface="Eurostile"/>
                <a:sym typeface="Eurostile"/>
              </a:defRPr>
            </a:lvl1pPr>
          </a:lstStyle>
          <a:p>
            <a:r>
              <a:rPr sz="2391">
                <a:solidFill>
                  <a:schemeClr val="bg1"/>
                </a:solidFill>
              </a:rPr>
              <a:t>Positronium [o-Ps] formation through a nanoporous silica target</a:t>
            </a:r>
          </a:p>
        </p:txBody>
      </p:sp>
      <p:pic>
        <p:nvPicPr>
          <p:cNvPr id="171" name="pasted-image.pdf"/>
          <p:cNvPicPr>
            <a:picLocks noChangeAspect="1"/>
          </p:cNvPicPr>
          <p:nvPr/>
        </p:nvPicPr>
        <p:blipFill>
          <a:blip r:embed="rId2">
            <a:extLst/>
          </a:blip>
          <a:stretch>
            <a:fillRect/>
          </a:stretch>
        </p:blipFill>
        <p:spPr>
          <a:xfrm>
            <a:off x="2286629" y="3130678"/>
            <a:ext cx="5044971" cy="3236189"/>
          </a:xfrm>
          <a:prstGeom prst="rect">
            <a:avLst/>
          </a:prstGeom>
          <a:ln w="12700">
            <a:miter lim="400000"/>
          </a:ln>
        </p:spPr>
      </p:pic>
      <p:pic>
        <p:nvPicPr>
          <p:cNvPr id="172" name="pasted-image.pdf"/>
          <p:cNvPicPr>
            <a:picLocks noChangeAspect="1"/>
          </p:cNvPicPr>
          <p:nvPr/>
        </p:nvPicPr>
        <p:blipFill>
          <a:blip r:embed="rId3">
            <a:extLst/>
          </a:blip>
          <a:srcRect r="2951"/>
          <a:stretch>
            <a:fillRect/>
          </a:stretch>
        </p:blipFill>
        <p:spPr>
          <a:xfrm>
            <a:off x="8051477" y="2759273"/>
            <a:ext cx="2651839" cy="3607594"/>
          </a:xfrm>
          <a:prstGeom prst="rect">
            <a:avLst/>
          </a:prstGeom>
          <a:ln w="12700">
            <a:miter lim="400000"/>
          </a:ln>
        </p:spPr>
      </p:pic>
      <p:pic>
        <p:nvPicPr>
          <p:cNvPr id="173" name="pasted-image.pdf"/>
          <p:cNvPicPr>
            <a:picLocks noChangeAspect="1"/>
          </p:cNvPicPr>
          <p:nvPr/>
        </p:nvPicPr>
        <p:blipFill>
          <a:blip r:embed="rId4">
            <a:extLst/>
          </a:blip>
          <a:stretch>
            <a:fillRect/>
          </a:stretch>
        </p:blipFill>
        <p:spPr>
          <a:xfrm>
            <a:off x="3331774" y="908177"/>
            <a:ext cx="321469" cy="285751"/>
          </a:xfrm>
          <a:prstGeom prst="rect">
            <a:avLst/>
          </a:prstGeom>
          <a:ln w="12700">
            <a:miter lim="400000"/>
          </a:ln>
        </p:spPr>
      </p:pic>
      <p:pic>
        <p:nvPicPr>
          <p:cNvPr id="174" name="pasted-image.pdf"/>
          <p:cNvPicPr>
            <a:picLocks noChangeAspect="1"/>
          </p:cNvPicPr>
          <p:nvPr/>
        </p:nvPicPr>
        <p:blipFill>
          <a:blip r:embed="rId5">
            <a:extLst/>
          </a:blip>
          <a:stretch>
            <a:fillRect/>
          </a:stretch>
        </p:blipFill>
        <p:spPr>
          <a:xfrm>
            <a:off x="4747408" y="981185"/>
            <a:ext cx="482204" cy="178594"/>
          </a:xfrm>
          <a:prstGeom prst="rect">
            <a:avLst/>
          </a:prstGeom>
          <a:ln w="12700">
            <a:miter lim="400000"/>
          </a:ln>
        </p:spPr>
      </p:pic>
      <p:pic>
        <p:nvPicPr>
          <p:cNvPr id="175" name="pasted-image.pdf"/>
          <p:cNvPicPr>
            <a:picLocks noChangeAspect="1"/>
          </p:cNvPicPr>
          <p:nvPr/>
        </p:nvPicPr>
        <p:blipFill>
          <a:blip r:embed="rId5">
            <a:extLst/>
          </a:blip>
          <a:stretch>
            <a:fillRect/>
          </a:stretch>
        </p:blipFill>
        <p:spPr>
          <a:xfrm>
            <a:off x="6412829" y="947175"/>
            <a:ext cx="482204" cy="178594"/>
          </a:xfrm>
          <a:prstGeom prst="rect">
            <a:avLst/>
          </a:prstGeom>
          <a:ln w="12700">
            <a:miter lim="400000"/>
          </a:ln>
        </p:spPr>
      </p:pic>
      <p:pic>
        <p:nvPicPr>
          <p:cNvPr id="176" name="pasted-image.pdf"/>
          <p:cNvPicPr>
            <a:picLocks noChangeAspect="1"/>
          </p:cNvPicPr>
          <p:nvPr/>
        </p:nvPicPr>
        <p:blipFill>
          <a:blip r:embed="rId6">
            <a:extLst/>
          </a:blip>
          <a:stretch>
            <a:fillRect/>
          </a:stretch>
        </p:blipFill>
        <p:spPr>
          <a:xfrm>
            <a:off x="3766119" y="987882"/>
            <a:ext cx="214313" cy="223243"/>
          </a:xfrm>
          <a:prstGeom prst="rect">
            <a:avLst/>
          </a:prstGeom>
          <a:ln w="12700">
            <a:miter lim="400000"/>
          </a:ln>
        </p:spPr>
      </p:pic>
      <p:pic>
        <p:nvPicPr>
          <p:cNvPr id="177" name="pasted-image.pdf"/>
          <p:cNvPicPr>
            <a:picLocks noChangeAspect="1"/>
          </p:cNvPicPr>
          <p:nvPr/>
        </p:nvPicPr>
        <p:blipFill>
          <a:blip r:embed="rId7">
            <a:extLst/>
          </a:blip>
          <a:stretch>
            <a:fillRect/>
          </a:stretch>
        </p:blipFill>
        <p:spPr>
          <a:xfrm>
            <a:off x="4203185" y="963325"/>
            <a:ext cx="321469" cy="214313"/>
          </a:xfrm>
          <a:prstGeom prst="rect">
            <a:avLst/>
          </a:prstGeom>
          <a:ln w="12700">
            <a:miter lim="400000"/>
          </a:ln>
        </p:spPr>
      </p:pic>
      <p:pic>
        <p:nvPicPr>
          <p:cNvPr id="178" name="pasted-image.pdf"/>
          <p:cNvPicPr>
            <a:picLocks noChangeAspect="1"/>
          </p:cNvPicPr>
          <p:nvPr/>
        </p:nvPicPr>
        <p:blipFill>
          <a:blip r:embed="rId8">
            <a:extLst/>
          </a:blip>
          <a:stretch>
            <a:fillRect/>
          </a:stretch>
        </p:blipFill>
        <p:spPr>
          <a:xfrm>
            <a:off x="5601135" y="946581"/>
            <a:ext cx="383977" cy="232173"/>
          </a:xfrm>
          <a:prstGeom prst="rect">
            <a:avLst/>
          </a:prstGeom>
          <a:ln w="12700">
            <a:miter lim="400000"/>
          </a:ln>
        </p:spPr>
      </p:pic>
      <p:pic>
        <p:nvPicPr>
          <p:cNvPr id="179" name="pasted-image.pdf"/>
          <p:cNvPicPr>
            <a:picLocks noChangeAspect="1"/>
          </p:cNvPicPr>
          <p:nvPr/>
        </p:nvPicPr>
        <p:blipFill>
          <a:blip r:embed="rId9">
            <a:extLst/>
          </a:blip>
          <a:stretch>
            <a:fillRect/>
          </a:stretch>
        </p:blipFill>
        <p:spPr>
          <a:xfrm>
            <a:off x="7243395" y="889655"/>
            <a:ext cx="741165" cy="330399"/>
          </a:xfrm>
          <a:prstGeom prst="rect">
            <a:avLst/>
          </a:prstGeom>
          <a:ln w="12700">
            <a:miter lim="400000"/>
          </a:ln>
        </p:spPr>
      </p:pic>
      <p:sp>
        <p:nvSpPr>
          <p:cNvPr id="180" name="Shape 180"/>
          <p:cNvSpPr/>
          <p:nvPr/>
        </p:nvSpPr>
        <p:spPr>
          <a:xfrm>
            <a:off x="4877939" y="1156674"/>
            <a:ext cx="1" cy="520747"/>
          </a:xfrm>
          <a:prstGeom prst="line">
            <a:avLst/>
          </a:prstGeom>
          <a:ln w="76200">
            <a:solidFill>
              <a:srgbClr val="C82506"/>
            </a:solidFill>
            <a:miter lim="400000"/>
            <a:tailEnd type="triangle"/>
          </a:ln>
        </p:spPr>
        <p:txBody>
          <a:bodyPr lIns="26789" tIns="26789" rIns="26789" bIns="26789" anchor="ctr"/>
          <a:lstStyle/>
          <a:p>
            <a:pPr>
              <a:defRPr sz="2200">
                <a:solidFill>
                  <a:srgbClr val="000000"/>
                </a:solidFill>
              </a:defRPr>
            </a:pPr>
            <a:endParaRPr sz="1547">
              <a:solidFill>
                <a:schemeClr val="bg1"/>
              </a:solidFill>
            </a:endParaRPr>
          </a:p>
        </p:txBody>
      </p:sp>
      <p:sp>
        <p:nvSpPr>
          <p:cNvPr id="181" name="Shape 181"/>
          <p:cNvSpPr/>
          <p:nvPr/>
        </p:nvSpPr>
        <p:spPr>
          <a:xfrm>
            <a:off x="5008143" y="348583"/>
            <a:ext cx="1669928" cy="42202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400">
                <a:solidFill>
                  <a:srgbClr val="000000"/>
                </a:solidFill>
                <a:latin typeface="Eurostile"/>
                <a:ea typeface="Eurostile"/>
                <a:cs typeface="Eurostile"/>
                <a:sym typeface="Eurostile"/>
              </a:defRPr>
            </a:lvl1pPr>
          </a:lstStyle>
          <a:p>
            <a:r>
              <a:rPr sz="2391"/>
              <a:t>Positronium</a:t>
            </a:r>
          </a:p>
        </p:txBody>
      </p:sp>
      <p:sp>
        <p:nvSpPr>
          <p:cNvPr id="182" name="Shape 182"/>
          <p:cNvSpPr/>
          <p:nvPr/>
        </p:nvSpPr>
        <p:spPr>
          <a:xfrm>
            <a:off x="2210929" y="2048772"/>
            <a:ext cx="3115132" cy="313724"/>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solidFill>
                  <a:srgbClr val="000000"/>
                </a:solidFill>
                <a:latin typeface="Eurostile"/>
                <a:ea typeface="Eurostile"/>
                <a:cs typeface="Eurostile"/>
                <a:sym typeface="Eurostile"/>
              </a:defRPr>
            </a:lvl1pPr>
          </a:lstStyle>
          <a:p>
            <a:r>
              <a:rPr sz="1687">
                <a:solidFill>
                  <a:schemeClr val="bg1"/>
                </a:solidFill>
              </a:rPr>
              <a:t>Ps production efficiency      27%</a:t>
            </a:r>
          </a:p>
        </p:txBody>
      </p:sp>
      <p:sp>
        <p:nvSpPr>
          <p:cNvPr id="183" name="Shape 183"/>
          <p:cNvSpPr/>
          <p:nvPr/>
        </p:nvSpPr>
        <p:spPr>
          <a:xfrm flipH="1">
            <a:off x="4338839" y="2090114"/>
            <a:ext cx="171121" cy="248898"/>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a:solidFill>
                  <a:srgbClr val="000000"/>
                </a:solidFill>
                <a:latin typeface="Lucida Sans Unicode"/>
                <a:ea typeface="Lucida Sans Unicode"/>
                <a:cs typeface="Lucida Sans Unicode"/>
                <a:sym typeface="Lucida Sans Unicode"/>
              </a:defRPr>
            </a:lvl1pPr>
          </a:lstStyle>
          <a:p>
            <a:pPr>
              <a:defRPr>
                <a:latin typeface="+mn-lt"/>
                <a:ea typeface="+mn-ea"/>
                <a:cs typeface="+mn-cs"/>
                <a:sym typeface="Helvetica Light"/>
              </a:defRPr>
            </a:pPr>
            <a:r>
              <a:rPr sz="1266">
                <a:solidFill>
                  <a:schemeClr val="bg1"/>
                </a:solidFill>
              </a:rPr>
              <a:t>⋍</a:t>
            </a:r>
          </a:p>
        </p:txBody>
      </p:sp>
      <p:sp>
        <p:nvSpPr>
          <p:cNvPr id="184" name="Shape 184"/>
          <p:cNvSpPr/>
          <p:nvPr/>
        </p:nvSpPr>
        <p:spPr>
          <a:xfrm>
            <a:off x="2203089" y="2475329"/>
            <a:ext cx="3688879" cy="443695"/>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defRPr sz="1800">
                <a:solidFill>
                  <a:srgbClr val="000000"/>
                </a:solidFill>
                <a:latin typeface="Eurostile"/>
                <a:ea typeface="Eurostile"/>
                <a:cs typeface="Eurostile"/>
                <a:sym typeface="Eurostile"/>
              </a:defRPr>
            </a:pPr>
            <a:r>
              <a:rPr sz="1266">
                <a:solidFill>
                  <a:schemeClr val="bg1"/>
                </a:solidFill>
              </a:rPr>
              <a:t>Mariazzi et al. Phys. Rev. Lett. 104, 243401 (2010)</a:t>
            </a:r>
            <a:br>
              <a:rPr sz="1266">
                <a:solidFill>
                  <a:schemeClr val="bg1"/>
                </a:solidFill>
              </a:rPr>
            </a:br>
            <a:endParaRPr sz="1266">
              <a:solidFill>
                <a:schemeClr val="bg1"/>
              </a:solidFill>
            </a:endParaRPr>
          </a:p>
        </p:txBody>
      </p:sp>
      <p:sp>
        <p:nvSpPr>
          <p:cNvPr id="185" name="Shape 185"/>
          <p:cNvSpPr/>
          <p:nvPr/>
        </p:nvSpPr>
        <p:spPr>
          <a:xfrm>
            <a:off x="2204616" y="2669580"/>
            <a:ext cx="3090189" cy="313724"/>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defRPr sz="2400">
                <a:solidFill>
                  <a:srgbClr val="000000"/>
                </a:solidFill>
                <a:latin typeface="Eurostile"/>
                <a:ea typeface="Eurostile"/>
                <a:cs typeface="Eurostile"/>
                <a:sym typeface="Eurostile"/>
              </a:defRPr>
            </a:pPr>
            <a:r>
              <a:rPr sz="1687">
                <a:solidFill>
                  <a:schemeClr val="bg1"/>
                </a:solidFill>
              </a:rPr>
              <a:t>e</a:t>
            </a:r>
            <a:r>
              <a:rPr sz="1687" baseline="31999">
                <a:solidFill>
                  <a:schemeClr val="bg1"/>
                </a:solidFill>
              </a:rPr>
              <a:t>+ </a:t>
            </a:r>
            <a:r>
              <a:rPr sz="1687">
                <a:solidFill>
                  <a:schemeClr val="bg1"/>
                </a:solidFill>
              </a:rPr>
              <a:t>implantation energy      5 keV</a:t>
            </a:r>
          </a:p>
        </p:txBody>
      </p:sp>
      <p:sp>
        <p:nvSpPr>
          <p:cNvPr id="186" name="Shape 186"/>
          <p:cNvSpPr/>
          <p:nvPr/>
        </p:nvSpPr>
        <p:spPr>
          <a:xfrm flipH="1">
            <a:off x="4219917" y="2714864"/>
            <a:ext cx="171121" cy="248898"/>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a:solidFill>
                  <a:srgbClr val="000000"/>
                </a:solidFill>
                <a:latin typeface="Lucida Sans Unicode"/>
                <a:ea typeface="Lucida Sans Unicode"/>
                <a:cs typeface="Lucida Sans Unicode"/>
                <a:sym typeface="Lucida Sans Unicode"/>
              </a:defRPr>
            </a:lvl1pPr>
          </a:lstStyle>
          <a:p>
            <a:pPr>
              <a:defRPr>
                <a:latin typeface="+mn-lt"/>
                <a:ea typeface="+mn-ea"/>
                <a:cs typeface="+mn-cs"/>
                <a:sym typeface="Helvetica Light"/>
              </a:defRPr>
            </a:pPr>
            <a:r>
              <a:rPr sz="1266">
                <a:solidFill>
                  <a:schemeClr val="bg1"/>
                </a:solidFill>
              </a:rPr>
              <a:t>⋍</a:t>
            </a:r>
          </a:p>
        </p:txBody>
      </p:sp>
    </p:spTree>
    <p:extLst>
      <p:ext uri="{BB962C8B-B14F-4D97-AF65-F5344CB8AC3E}">
        <p14:creationId xmlns:p14="http://schemas.microsoft.com/office/powerpoint/2010/main" val="2602086377"/>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647728" y="260648"/>
            <a:ext cx="4824536" cy="523220"/>
          </a:xfrm>
          <a:prstGeom prst="rect">
            <a:avLst/>
          </a:prstGeom>
          <a:noFill/>
        </p:spPr>
        <p:txBody>
          <a:bodyPr wrap="square" rtlCol="0">
            <a:spAutoFit/>
          </a:bodyPr>
          <a:lstStyle/>
          <a:p>
            <a:pPr algn="ctr"/>
            <a:r>
              <a:rPr lang="it-IT" sz="2800" b="1" dirty="0"/>
              <a:t>Attività prevista </a:t>
            </a:r>
            <a:r>
              <a:rPr lang="it-IT" sz="2800" b="1" dirty="0" smtClean="0"/>
              <a:t>2019-2020 </a:t>
            </a:r>
            <a:endParaRPr lang="it-IT" sz="2800" b="1" dirty="0"/>
          </a:p>
        </p:txBody>
      </p:sp>
      <p:sp>
        <p:nvSpPr>
          <p:cNvPr id="4" name="CasellaDiTesto 3"/>
          <p:cNvSpPr txBox="1"/>
          <p:nvPr/>
        </p:nvSpPr>
        <p:spPr>
          <a:xfrm>
            <a:off x="455847" y="940623"/>
            <a:ext cx="10438576" cy="5306068"/>
          </a:xfrm>
          <a:prstGeom prst="rect">
            <a:avLst/>
          </a:prstGeom>
          <a:noFill/>
        </p:spPr>
        <p:txBody>
          <a:bodyPr wrap="square" rtlCol="0">
            <a:spAutoFit/>
          </a:bodyPr>
          <a:lstStyle/>
          <a:p>
            <a:pPr marL="285750" indent="-285750">
              <a:buFont typeface="Wingdings" panose="05000000000000000000" pitchFamily="2" charset="2"/>
              <a:buChar char="Ø"/>
            </a:pPr>
            <a:r>
              <a:rPr lang="it-IT" sz="2200" b="1" dirty="0" smtClean="0">
                <a:solidFill>
                  <a:srgbClr val="FF0000"/>
                </a:solidFill>
              </a:rPr>
              <a:t>Mainz </a:t>
            </a:r>
            <a:r>
              <a:rPr lang="it-IT" sz="2200" dirty="0"/>
              <a:t>: </a:t>
            </a:r>
            <a:r>
              <a:rPr lang="it-IT" sz="2200" dirty="0" smtClean="0"/>
              <a:t>  </a:t>
            </a:r>
            <a:r>
              <a:rPr lang="it-IT" sz="2200" dirty="0"/>
              <a:t>-) </a:t>
            </a:r>
            <a:r>
              <a:rPr lang="it-IT" sz="2200" b="1" dirty="0">
                <a:solidFill>
                  <a:srgbClr val="0000CC"/>
                </a:solidFill>
                <a:latin typeface="Comic Sans MS" panose="030F0702030302020204" pitchFamily="66" charset="0"/>
              </a:rPr>
              <a:t>manutenzione camere a fili </a:t>
            </a:r>
            <a:endParaRPr lang="it-IT" sz="2200" b="1" dirty="0" smtClean="0">
              <a:solidFill>
                <a:srgbClr val="0000CC"/>
              </a:solidFill>
              <a:latin typeface="Comic Sans MS" panose="030F0702030302020204" pitchFamily="66" charset="0"/>
            </a:endParaRPr>
          </a:p>
          <a:p>
            <a:r>
              <a:rPr lang="it-IT" sz="2200" b="1" dirty="0" smtClean="0">
                <a:solidFill>
                  <a:srgbClr val="0000CC"/>
                </a:solidFill>
                <a:latin typeface="Comic Sans MS" panose="030F0702030302020204" pitchFamily="66" charset="0"/>
              </a:rPr>
              <a:t>           </a:t>
            </a:r>
            <a:r>
              <a:rPr lang="it-IT" sz="2200" dirty="0" smtClean="0"/>
              <a:t>-) </a:t>
            </a:r>
            <a:r>
              <a:rPr lang="it-IT" sz="2200" b="1" dirty="0" smtClean="0">
                <a:solidFill>
                  <a:srgbClr val="0000CC"/>
                </a:solidFill>
                <a:latin typeface="Comic Sans MS" panose="030F0702030302020204" pitchFamily="66" charset="0"/>
              </a:rPr>
              <a:t>analisi dati offline</a:t>
            </a:r>
          </a:p>
          <a:p>
            <a:r>
              <a:rPr lang="it-IT" sz="2200" dirty="0"/>
              <a:t>	      </a:t>
            </a:r>
            <a:r>
              <a:rPr lang="it-IT" sz="2200" dirty="0" smtClean="0"/>
              <a:t> -)  Prese </a:t>
            </a:r>
            <a:r>
              <a:rPr lang="it-IT" sz="2200" dirty="0"/>
              <a:t>dati con </a:t>
            </a:r>
            <a:r>
              <a:rPr lang="it-IT" sz="2200" dirty="0" smtClean="0"/>
              <a:t>bersaglio  </a:t>
            </a:r>
            <a:r>
              <a:rPr lang="it-IT" sz="2200" baseline="30000" dirty="0" smtClean="0"/>
              <a:t>4</a:t>
            </a:r>
            <a:r>
              <a:rPr lang="it-IT" sz="2200" dirty="0" smtClean="0"/>
              <a:t>He non polarizzato</a:t>
            </a:r>
            <a:endParaRPr lang="it-IT" sz="2200" dirty="0"/>
          </a:p>
          <a:p>
            <a:r>
              <a:rPr lang="it-IT" sz="2200" dirty="0">
                <a:sym typeface="Symbol"/>
              </a:rPr>
              <a:t>                         </a:t>
            </a:r>
            <a:r>
              <a:rPr lang="it-IT" sz="2200" dirty="0" smtClean="0">
                <a:sym typeface="Symbol"/>
              </a:rPr>
              <a:t>(</a:t>
            </a:r>
            <a:r>
              <a:rPr lang="it-IT" sz="2200" dirty="0" err="1" smtClean="0">
                <a:sym typeface="Symbol"/>
              </a:rPr>
              <a:t>scattering</a:t>
            </a:r>
            <a:r>
              <a:rPr lang="it-IT" sz="2200" dirty="0" smtClean="0">
                <a:sym typeface="Symbol"/>
              </a:rPr>
              <a:t> Compton</a:t>
            </a:r>
            <a:r>
              <a:rPr lang="it-IT" sz="2200" dirty="0">
                <a:sym typeface="Symbol"/>
              </a:rPr>
              <a:t> </a:t>
            </a:r>
            <a:r>
              <a:rPr lang="it-IT" sz="2200" dirty="0" smtClean="0">
                <a:sym typeface="Symbol"/>
              </a:rPr>
              <a:t>su neutrone)</a:t>
            </a:r>
          </a:p>
          <a:p>
            <a:r>
              <a:rPr lang="it-IT" sz="2200" dirty="0">
                <a:sym typeface="Symbol"/>
              </a:rPr>
              <a:t> </a:t>
            </a:r>
            <a:r>
              <a:rPr lang="it-IT" sz="2200" dirty="0" smtClean="0">
                <a:sym typeface="Symbol"/>
              </a:rPr>
              <a:t>                    -)  Prese dati con bersagli neutroni/protoni  polarizzati </a:t>
            </a:r>
          </a:p>
          <a:p>
            <a:r>
              <a:rPr lang="it-IT" sz="2200" dirty="0">
                <a:sym typeface="Symbol"/>
              </a:rPr>
              <a:t> </a:t>
            </a:r>
            <a:r>
              <a:rPr lang="it-IT" sz="2200" dirty="0" smtClean="0">
                <a:sym typeface="Symbol"/>
              </a:rPr>
              <a:t>                        (studio  proprietà del </a:t>
            </a:r>
            <a:r>
              <a:rPr lang="it-IT" sz="2200" dirty="0" err="1" smtClean="0">
                <a:sym typeface="Symbol"/>
              </a:rPr>
              <a:t>dibarione</a:t>
            </a:r>
            <a:r>
              <a:rPr lang="it-IT" sz="2200" dirty="0" smtClean="0">
                <a:sym typeface="Symbol"/>
              </a:rPr>
              <a:t> </a:t>
            </a:r>
            <a:r>
              <a:rPr lang="en-US" sz="2200" dirty="0" smtClean="0">
                <a:solidFill>
                  <a:srgbClr val="0000FF"/>
                </a:solidFill>
              </a:rPr>
              <a:t>d</a:t>
            </a:r>
            <a:r>
              <a:rPr lang="en-US" sz="2200" dirty="0">
                <a:solidFill>
                  <a:srgbClr val="0000FF"/>
                </a:solidFill>
              </a:rPr>
              <a:t>*(2380) </a:t>
            </a:r>
            <a:r>
              <a:rPr lang="it-IT" sz="2200" dirty="0" smtClean="0">
                <a:sym typeface="Symbol"/>
              </a:rPr>
              <a:t>)</a:t>
            </a:r>
            <a:endParaRPr lang="it-IT" sz="2200" dirty="0">
              <a:sym typeface="Symbol"/>
            </a:endParaRPr>
          </a:p>
          <a:p>
            <a:r>
              <a:rPr lang="it-IT" sz="2200" dirty="0">
                <a:sym typeface="Symbol"/>
              </a:rPr>
              <a:t>                    </a:t>
            </a:r>
          </a:p>
          <a:p>
            <a:endParaRPr lang="it-IT" sz="2200" dirty="0"/>
          </a:p>
          <a:p>
            <a:pPr marL="285750" indent="-285750">
              <a:buFont typeface="Wingdings" panose="05000000000000000000" pitchFamily="2" charset="2"/>
              <a:buChar char="Ø"/>
            </a:pPr>
            <a:r>
              <a:rPr lang="it-IT" sz="2200" b="1" dirty="0">
                <a:solidFill>
                  <a:srgbClr val="FF0000"/>
                </a:solidFill>
              </a:rPr>
              <a:t>Bonn </a:t>
            </a:r>
            <a:r>
              <a:rPr lang="it-IT" sz="2200" dirty="0"/>
              <a:t>:   </a:t>
            </a:r>
            <a:r>
              <a:rPr lang="it-IT" sz="2200" dirty="0" smtClean="0"/>
              <a:t>  -)   </a:t>
            </a:r>
            <a:r>
              <a:rPr lang="it-IT" sz="2200" b="1" dirty="0" smtClean="0">
                <a:solidFill>
                  <a:srgbClr val="0000CC"/>
                </a:solidFill>
                <a:latin typeface="Comic Sans MS" panose="030F0702030302020204" pitchFamily="66" charset="0"/>
              </a:rPr>
              <a:t>manutenzione camere a fili</a:t>
            </a:r>
          </a:p>
          <a:p>
            <a:r>
              <a:rPr lang="it-IT" sz="2200" b="1" dirty="0" smtClean="0">
                <a:solidFill>
                  <a:srgbClr val="0000CC"/>
                </a:solidFill>
                <a:latin typeface="Comic Sans MS" panose="030F0702030302020204" pitchFamily="66" charset="0"/>
              </a:rPr>
              <a:t>           </a:t>
            </a:r>
            <a:r>
              <a:rPr lang="it-IT" sz="2200" dirty="0"/>
              <a:t>-) </a:t>
            </a:r>
            <a:r>
              <a:rPr lang="it-IT" sz="2200" dirty="0" smtClean="0"/>
              <a:t>  </a:t>
            </a:r>
            <a:r>
              <a:rPr lang="it-IT" sz="2200" b="1" dirty="0" smtClean="0">
                <a:solidFill>
                  <a:srgbClr val="0000CC"/>
                </a:solidFill>
                <a:latin typeface="Comic Sans MS" panose="030F0702030302020204" pitchFamily="66" charset="0"/>
              </a:rPr>
              <a:t>analisi </a:t>
            </a:r>
            <a:r>
              <a:rPr lang="it-IT" sz="2200" b="1" dirty="0">
                <a:solidFill>
                  <a:srgbClr val="0000CC"/>
                </a:solidFill>
                <a:latin typeface="Comic Sans MS" panose="030F0702030302020204" pitchFamily="66" charset="0"/>
              </a:rPr>
              <a:t>dati offline </a:t>
            </a:r>
            <a:endParaRPr lang="it-IT" sz="2200" b="1" kern="0" dirty="0">
              <a:solidFill>
                <a:srgbClr val="0000FF"/>
              </a:solidFill>
              <a:latin typeface="Comic Sans MS" pitchFamily="66" charset="0"/>
            </a:endParaRPr>
          </a:p>
          <a:p>
            <a:pPr marL="342900" indent="-342900" fontAlgn="base">
              <a:spcBef>
                <a:spcPct val="20000"/>
              </a:spcBef>
              <a:spcAft>
                <a:spcPct val="0"/>
              </a:spcAft>
              <a:buClr>
                <a:srgbClr val="FF0000"/>
              </a:buClr>
              <a:defRPr/>
            </a:pPr>
            <a:r>
              <a:rPr lang="it-IT" sz="2200" b="1" kern="0" dirty="0">
                <a:solidFill>
                  <a:srgbClr val="0000FF"/>
                </a:solidFill>
                <a:latin typeface="Comic Sans MS" pitchFamily="66" charset="0"/>
              </a:rPr>
              <a:t>           </a:t>
            </a:r>
            <a:r>
              <a:rPr lang="it-IT" sz="2200" dirty="0"/>
              <a:t>-) </a:t>
            </a:r>
            <a:r>
              <a:rPr lang="it-IT" sz="2200" b="1" kern="0" dirty="0">
                <a:solidFill>
                  <a:srgbClr val="0000FF"/>
                </a:solidFill>
                <a:latin typeface="Comic Sans MS" pitchFamily="66" charset="0"/>
              </a:rPr>
              <a:t> </a:t>
            </a:r>
            <a:r>
              <a:rPr lang="it-IT" sz="2200" kern="0" dirty="0" smtClean="0">
                <a:cs typeface="Calibri" panose="020F0502020204030204" pitchFamily="34" charset="0"/>
              </a:rPr>
              <a:t>Continuazione dei </a:t>
            </a:r>
            <a:r>
              <a:rPr lang="it-IT" sz="2200" kern="0" dirty="0" err="1">
                <a:cs typeface="Calibri" panose="020F0502020204030204" pitchFamily="34" charset="0"/>
              </a:rPr>
              <a:t>runs</a:t>
            </a:r>
            <a:r>
              <a:rPr lang="it-IT" sz="2200" kern="0" dirty="0">
                <a:cs typeface="Calibri" panose="020F0502020204030204" pitchFamily="34" charset="0"/>
              </a:rPr>
              <a:t> di misura </a:t>
            </a:r>
            <a:r>
              <a:rPr lang="it-IT" sz="2200" kern="0" dirty="0" smtClean="0">
                <a:cs typeface="Calibri" panose="020F0502020204030204" pitchFamily="34" charset="0"/>
              </a:rPr>
              <a:t>con bersagli </a:t>
            </a:r>
            <a:r>
              <a:rPr lang="it-IT" sz="2200" dirty="0">
                <a:sym typeface="Symbol"/>
              </a:rPr>
              <a:t>neutroni/protoni</a:t>
            </a:r>
            <a:endParaRPr lang="it-IT" sz="2200" kern="0" dirty="0" smtClean="0">
              <a:cs typeface="Calibri" panose="020F0502020204030204" pitchFamily="34" charset="0"/>
            </a:endParaRPr>
          </a:p>
          <a:p>
            <a:pPr marL="342900" indent="-342900" fontAlgn="base">
              <a:spcBef>
                <a:spcPct val="20000"/>
              </a:spcBef>
              <a:spcAft>
                <a:spcPct val="0"/>
              </a:spcAft>
              <a:buClr>
                <a:srgbClr val="FF0000"/>
              </a:buClr>
              <a:defRPr/>
            </a:pPr>
            <a:r>
              <a:rPr lang="it-IT" sz="2200" kern="0" dirty="0">
                <a:cs typeface="Calibri" panose="020F0502020204030204" pitchFamily="34" charset="0"/>
              </a:rPr>
              <a:t> </a:t>
            </a:r>
            <a:r>
              <a:rPr lang="it-IT" sz="2200" kern="0" dirty="0" smtClean="0">
                <a:cs typeface="Calibri" panose="020F0502020204030204" pitchFamily="34" charset="0"/>
              </a:rPr>
              <a:t>                          (</a:t>
            </a:r>
            <a:r>
              <a:rPr lang="it-IT" sz="2200" kern="0" dirty="0" err="1" smtClean="0">
                <a:cs typeface="Calibri" panose="020F0502020204030204" pitchFamily="34" charset="0"/>
              </a:rPr>
              <a:t>fotoproduzione</a:t>
            </a:r>
            <a:r>
              <a:rPr lang="it-IT" sz="2200" kern="0" dirty="0" smtClean="0">
                <a:cs typeface="Calibri" panose="020F0502020204030204" pitchFamily="34" charset="0"/>
              </a:rPr>
              <a:t> mesoni </a:t>
            </a:r>
            <a:r>
              <a:rPr lang="it-IT" sz="2200" kern="0" dirty="0">
                <a:cs typeface="Calibri" panose="020F0502020204030204" pitchFamily="34" charset="0"/>
                <a:sym typeface="Symbol" panose="05050102010706020507" pitchFamily="18" charset="2"/>
              </a:rPr>
              <a:t></a:t>
            </a:r>
            <a:r>
              <a:rPr lang="it-IT" sz="2200" kern="0" dirty="0" smtClean="0">
                <a:cs typeface="Calibri" panose="020F0502020204030204" pitchFamily="34" charset="0"/>
              </a:rPr>
              <a:t>/</a:t>
            </a:r>
            <a:r>
              <a:rPr lang="it-IT" sz="2200" kern="0" dirty="0">
                <a:cs typeface="Calibri" panose="020F0502020204030204" pitchFamily="34" charset="0"/>
                <a:sym typeface="Symbol" panose="05050102010706020507" pitchFamily="18" charset="2"/>
              </a:rPr>
              <a:t></a:t>
            </a:r>
            <a:r>
              <a:rPr lang="it-IT" sz="2200" kern="0" dirty="0" smtClean="0">
                <a:cs typeface="Calibri" panose="020F0502020204030204" pitchFamily="34" charset="0"/>
              </a:rPr>
              <a:t>’/K/</a:t>
            </a:r>
            <a:r>
              <a:rPr lang="it-IT" sz="2200" kern="0" dirty="0" smtClean="0">
                <a:cs typeface="Calibri" panose="020F0502020204030204" pitchFamily="34" charset="0"/>
                <a:sym typeface="Symbol" panose="05050102010706020507" pitchFamily="18" charset="2"/>
              </a:rPr>
              <a:t>/</a:t>
            </a:r>
            <a:r>
              <a:rPr lang="it-IT" sz="2200" kern="0" dirty="0" smtClean="0">
                <a:cs typeface="Calibri" panose="020F0502020204030204" pitchFamily="34" charset="0"/>
              </a:rPr>
              <a:t> con fotoni linearmente polarizzati</a:t>
            </a:r>
            <a:endParaRPr lang="it-IT" sz="2200" dirty="0"/>
          </a:p>
          <a:p>
            <a:endParaRPr lang="it-IT" sz="2200" dirty="0"/>
          </a:p>
          <a:p>
            <a:endParaRPr lang="it-IT" sz="2200" dirty="0"/>
          </a:p>
          <a:p>
            <a:endParaRPr lang="it-IT" sz="2200" dirty="0"/>
          </a:p>
        </p:txBody>
      </p:sp>
    </p:spTree>
    <p:extLst>
      <p:ext uri="{BB962C8B-B14F-4D97-AF65-F5344CB8AC3E}">
        <p14:creationId xmlns:p14="http://schemas.microsoft.com/office/powerpoint/2010/main" val="126117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cono di positroni.pdf"/>
          <p:cNvPicPr>
            <a:picLocks noChangeAspect="1"/>
          </p:cNvPicPr>
          <p:nvPr/>
        </p:nvPicPr>
        <p:blipFill>
          <a:blip r:embed="rId2">
            <a:extLst/>
          </a:blip>
          <a:srcRect l="290" t="180" r="82" b="11"/>
          <a:stretch>
            <a:fillRect/>
          </a:stretch>
        </p:blipFill>
        <p:spPr>
          <a:xfrm rot="21017999">
            <a:off x="2410995" y="328165"/>
            <a:ext cx="7854655" cy="5799833"/>
          </a:xfrm>
          <a:custGeom>
            <a:avLst/>
            <a:gdLst/>
            <a:ahLst/>
            <a:cxnLst>
              <a:cxn ang="0">
                <a:pos x="wd2" y="hd2"/>
              </a:cxn>
              <a:cxn ang="5400000">
                <a:pos x="wd2" y="hd2"/>
              </a:cxn>
              <a:cxn ang="10800000">
                <a:pos x="wd2" y="hd2"/>
              </a:cxn>
              <a:cxn ang="16200000">
                <a:pos x="wd2" y="hd2"/>
              </a:cxn>
            </a:cxnLst>
            <a:rect l="0" t="0" r="r" b="b"/>
            <a:pathLst>
              <a:path w="21582" h="21600" extrusionOk="0">
                <a:moveTo>
                  <a:pt x="9118" y="0"/>
                </a:moveTo>
                <a:cubicBezTo>
                  <a:pt x="9113" y="1"/>
                  <a:pt x="9067" y="1"/>
                  <a:pt x="9067" y="2"/>
                </a:cubicBezTo>
                <a:cubicBezTo>
                  <a:pt x="9046" y="31"/>
                  <a:pt x="9072" y="183"/>
                  <a:pt x="9155" y="507"/>
                </a:cubicBezTo>
                <a:cubicBezTo>
                  <a:pt x="9267" y="948"/>
                  <a:pt x="9270" y="975"/>
                  <a:pt x="9222" y="1039"/>
                </a:cubicBezTo>
                <a:cubicBezTo>
                  <a:pt x="9167" y="1114"/>
                  <a:pt x="8744" y="1330"/>
                  <a:pt x="8728" y="1292"/>
                </a:cubicBezTo>
                <a:cubicBezTo>
                  <a:pt x="8723" y="1279"/>
                  <a:pt x="8704" y="1200"/>
                  <a:pt x="8684" y="1117"/>
                </a:cubicBezTo>
                <a:cubicBezTo>
                  <a:pt x="8659" y="1014"/>
                  <a:pt x="8639" y="980"/>
                  <a:pt x="8618" y="1008"/>
                </a:cubicBezTo>
                <a:cubicBezTo>
                  <a:pt x="8597" y="1036"/>
                  <a:pt x="8600" y="1085"/>
                  <a:pt x="8625" y="1168"/>
                </a:cubicBezTo>
                <a:cubicBezTo>
                  <a:pt x="8656" y="1271"/>
                  <a:pt x="8654" y="1311"/>
                  <a:pt x="8611" y="1441"/>
                </a:cubicBezTo>
                <a:cubicBezTo>
                  <a:pt x="8569" y="1568"/>
                  <a:pt x="8566" y="1616"/>
                  <a:pt x="8594" y="1723"/>
                </a:cubicBezTo>
                <a:cubicBezTo>
                  <a:pt x="8623" y="1838"/>
                  <a:pt x="8621" y="1860"/>
                  <a:pt x="8567" y="1920"/>
                </a:cubicBezTo>
                <a:cubicBezTo>
                  <a:pt x="8534" y="1956"/>
                  <a:pt x="8511" y="2017"/>
                  <a:pt x="8515" y="2056"/>
                </a:cubicBezTo>
                <a:cubicBezTo>
                  <a:pt x="8522" y="2107"/>
                  <a:pt x="8506" y="2125"/>
                  <a:pt x="8456" y="2125"/>
                </a:cubicBezTo>
                <a:cubicBezTo>
                  <a:pt x="8400" y="2125"/>
                  <a:pt x="8377" y="2089"/>
                  <a:pt x="8330" y="1921"/>
                </a:cubicBezTo>
                <a:cubicBezTo>
                  <a:pt x="8298" y="1808"/>
                  <a:pt x="8261" y="1716"/>
                  <a:pt x="8248" y="1716"/>
                </a:cubicBezTo>
                <a:cubicBezTo>
                  <a:pt x="8234" y="1716"/>
                  <a:pt x="8136" y="1760"/>
                  <a:pt x="8029" y="1815"/>
                </a:cubicBezTo>
                <a:cubicBezTo>
                  <a:pt x="7865" y="1898"/>
                  <a:pt x="7831" y="1906"/>
                  <a:pt x="7806" y="1859"/>
                </a:cubicBezTo>
                <a:cubicBezTo>
                  <a:pt x="7790" y="1829"/>
                  <a:pt x="7679" y="1441"/>
                  <a:pt x="7561" y="999"/>
                </a:cubicBezTo>
                <a:cubicBezTo>
                  <a:pt x="7425" y="492"/>
                  <a:pt x="7331" y="196"/>
                  <a:pt x="7306" y="195"/>
                </a:cubicBezTo>
                <a:cubicBezTo>
                  <a:pt x="7280" y="195"/>
                  <a:pt x="7274" y="218"/>
                  <a:pt x="7288" y="263"/>
                </a:cubicBezTo>
                <a:cubicBezTo>
                  <a:pt x="7299" y="300"/>
                  <a:pt x="7364" y="542"/>
                  <a:pt x="7433" y="799"/>
                </a:cubicBezTo>
                <a:cubicBezTo>
                  <a:pt x="7501" y="1057"/>
                  <a:pt x="7596" y="1412"/>
                  <a:pt x="7644" y="1588"/>
                </a:cubicBezTo>
                <a:cubicBezTo>
                  <a:pt x="7692" y="1764"/>
                  <a:pt x="7723" y="1916"/>
                  <a:pt x="7711" y="1926"/>
                </a:cubicBezTo>
                <a:cubicBezTo>
                  <a:pt x="7686" y="1946"/>
                  <a:pt x="7297" y="1835"/>
                  <a:pt x="7268" y="1799"/>
                </a:cubicBezTo>
                <a:cubicBezTo>
                  <a:pt x="7257" y="1786"/>
                  <a:pt x="7267" y="1643"/>
                  <a:pt x="7289" y="1482"/>
                </a:cubicBezTo>
                <a:cubicBezTo>
                  <a:pt x="7343" y="1105"/>
                  <a:pt x="7341" y="989"/>
                  <a:pt x="7285" y="959"/>
                </a:cubicBezTo>
                <a:cubicBezTo>
                  <a:pt x="7177" y="903"/>
                  <a:pt x="6928" y="887"/>
                  <a:pt x="6887" y="933"/>
                </a:cubicBezTo>
                <a:cubicBezTo>
                  <a:pt x="6826" y="1002"/>
                  <a:pt x="6801" y="967"/>
                  <a:pt x="6740" y="723"/>
                </a:cubicBezTo>
                <a:cubicBezTo>
                  <a:pt x="6689" y="518"/>
                  <a:pt x="6661" y="470"/>
                  <a:pt x="6631" y="536"/>
                </a:cubicBezTo>
                <a:cubicBezTo>
                  <a:pt x="6623" y="552"/>
                  <a:pt x="6666" y="741"/>
                  <a:pt x="6725" y="955"/>
                </a:cubicBezTo>
                <a:cubicBezTo>
                  <a:pt x="6803" y="1236"/>
                  <a:pt x="6829" y="1386"/>
                  <a:pt x="6819" y="1491"/>
                </a:cubicBezTo>
                <a:cubicBezTo>
                  <a:pt x="6804" y="1662"/>
                  <a:pt x="6781" y="1690"/>
                  <a:pt x="6643" y="1694"/>
                </a:cubicBezTo>
                <a:lnTo>
                  <a:pt x="6542" y="1696"/>
                </a:lnTo>
                <a:lnTo>
                  <a:pt x="6491" y="2106"/>
                </a:lnTo>
                <a:cubicBezTo>
                  <a:pt x="6463" y="2331"/>
                  <a:pt x="6445" y="2537"/>
                  <a:pt x="6452" y="2564"/>
                </a:cubicBezTo>
                <a:cubicBezTo>
                  <a:pt x="6460" y="2592"/>
                  <a:pt x="6423" y="2637"/>
                  <a:pt x="6365" y="2670"/>
                </a:cubicBezTo>
                <a:cubicBezTo>
                  <a:pt x="6268" y="2725"/>
                  <a:pt x="6264" y="2734"/>
                  <a:pt x="6283" y="2875"/>
                </a:cubicBezTo>
                <a:cubicBezTo>
                  <a:pt x="6311" y="3083"/>
                  <a:pt x="6468" y="3547"/>
                  <a:pt x="6507" y="3538"/>
                </a:cubicBezTo>
                <a:cubicBezTo>
                  <a:pt x="6525" y="3533"/>
                  <a:pt x="6539" y="3555"/>
                  <a:pt x="6539" y="3588"/>
                </a:cubicBezTo>
                <a:cubicBezTo>
                  <a:pt x="6539" y="3620"/>
                  <a:pt x="6473" y="3690"/>
                  <a:pt x="6391" y="3743"/>
                </a:cubicBezTo>
                <a:cubicBezTo>
                  <a:pt x="6220" y="3854"/>
                  <a:pt x="6210" y="3883"/>
                  <a:pt x="6209" y="4292"/>
                </a:cubicBezTo>
                <a:cubicBezTo>
                  <a:pt x="6208" y="4711"/>
                  <a:pt x="6192" y="4733"/>
                  <a:pt x="5923" y="4663"/>
                </a:cubicBezTo>
                <a:cubicBezTo>
                  <a:pt x="5748" y="4618"/>
                  <a:pt x="5703" y="4618"/>
                  <a:pt x="5678" y="4659"/>
                </a:cubicBezTo>
                <a:cubicBezTo>
                  <a:pt x="5654" y="4700"/>
                  <a:pt x="5547" y="4684"/>
                  <a:pt x="5116" y="4578"/>
                </a:cubicBezTo>
                <a:cubicBezTo>
                  <a:pt x="4824" y="4506"/>
                  <a:pt x="4577" y="4460"/>
                  <a:pt x="4567" y="4476"/>
                </a:cubicBezTo>
                <a:cubicBezTo>
                  <a:pt x="4558" y="4492"/>
                  <a:pt x="4521" y="4706"/>
                  <a:pt x="4486" y="4952"/>
                </a:cubicBezTo>
                <a:cubicBezTo>
                  <a:pt x="4451" y="5199"/>
                  <a:pt x="4414" y="5411"/>
                  <a:pt x="4403" y="5425"/>
                </a:cubicBezTo>
                <a:cubicBezTo>
                  <a:pt x="4381" y="5452"/>
                  <a:pt x="3852" y="5333"/>
                  <a:pt x="3801" y="5290"/>
                </a:cubicBezTo>
                <a:cubicBezTo>
                  <a:pt x="3780" y="5273"/>
                  <a:pt x="3779" y="5212"/>
                  <a:pt x="3797" y="5102"/>
                </a:cubicBezTo>
                <a:cubicBezTo>
                  <a:pt x="3812" y="5012"/>
                  <a:pt x="3817" y="4918"/>
                  <a:pt x="3810" y="4893"/>
                </a:cubicBezTo>
                <a:cubicBezTo>
                  <a:pt x="3803" y="4867"/>
                  <a:pt x="3729" y="4834"/>
                  <a:pt x="3647" y="4819"/>
                </a:cubicBezTo>
                <a:cubicBezTo>
                  <a:pt x="3564" y="4804"/>
                  <a:pt x="3462" y="4784"/>
                  <a:pt x="3420" y="4772"/>
                </a:cubicBezTo>
                <a:cubicBezTo>
                  <a:pt x="3350" y="4753"/>
                  <a:pt x="3341" y="4766"/>
                  <a:pt x="3295" y="4961"/>
                </a:cubicBezTo>
                <a:cubicBezTo>
                  <a:pt x="3268" y="5077"/>
                  <a:pt x="3238" y="5254"/>
                  <a:pt x="3228" y="5354"/>
                </a:cubicBezTo>
                <a:cubicBezTo>
                  <a:pt x="3195" y="5682"/>
                  <a:pt x="3244" y="5677"/>
                  <a:pt x="2339" y="5459"/>
                </a:cubicBezTo>
                <a:cubicBezTo>
                  <a:pt x="1896" y="5353"/>
                  <a:pt x="1519" y="5264"/>
                  <a:pt x="1500" y="5264"/>
                </a:cubicBezTo>
                <a:cubicBezTo>
                  <a:pt x="1482" y="5264"/>
                  <a:pt x="1458" y="5320"/>
                  <a:pt x="1447" y="5386"/>
                </a:cubicBezTo>
                <a:cubicBezTo>
                  <a:pt x="1435" y="5458"/>
                  <a:pt x="1405" y="5515"/>
                  <a:pt x="1374" y="5526"/>
                </a:cubicBezTo>
                <a:cubicBezTo>
                  <a:pt x="1345" y="5536"/>
                  <a:pt x="1314" y="5574"/>
                  <a:pt x="1306" y="5609"/>
                </a:cubicBezTo>
                <a:cubicBezTo>
                  <a:pt x="1267" y="5774"/>
                  <a:pt x="1144" y="6668"/>
                  <a:pt x="1087" y="7191"/>
                </a:cubicBezTo>
                <a:cubicBezTo>
                  <a:pt x="1030" y="7720"/>
                  <a:pt x="1029" y="7774"/>
                  <a:pt x="1071" y="7806"/>
                </a:cubicBezTo>
                <a:cubicBezTo>
                  <a:pt x="1129" y="7850"/>
                  <a:pt x="1131" y="8078"/>
                  <a:pt x="1075" y="8422"/>
                </a:cubicBezTo>
                <a:cubicBezTo>
                  <a:pt x="1017" y="8780"/>
                  <a:pt x="854" y="10029"/>
                  <a:pt x="864" y="10039"/>
                </a:cubicBezTo>
                <a:cubicBezTo>
                  <a:pt x="869" y="10044"/>
                  <a:pt x="1604" y="10217"/>
                  <a:pt x="2498" y="10424"/>
                </a:cubicBezTo>
                <a:cubicBezTo>
                  <a:pt x="3642" y="10688"/>
                  <a:pt x="4157" y="10822"/>
                  <a:pt x="4237" y="10878"/>
                </a:cubicBezTo>
                <a:cubicBezTo>
                  <a:pt x="4300" y="10921"/>
                  <a:pt x="4380" y="10957"/>
                  <a:pt x="4416" y="10957"/>
                </a:cubicBezTo>
                <a:cubicBezTo>
                  <a:pt x="4451" y="10957"/>
                  <a:pt x="4486" y="10973"/>
                  <a:pt x="4495" y="10991"/>
                </a:cubicBezTo>
                <a:cubicBezTo>
                  <a:pt x="4503" y="11010"/>
                  <a:pt x="4068" y="11725"/>
                  <a:pt x="3528" y="12580"/>
                </a:cubicBezTo>
                <a:cubicBezTo>
                  <a:pt x="2989" y="13436"/>
                  <a:pt x="2261" y="14590"/>
                  <a:pt x="1911" y="15145"/>
                </a:cubicBezTo>
                <a:cubicBezTo>
                  <a:pt x="1562" y="15701"/>
                  <a:pt x="1029" y="16540"/>
                  <a:pt x="728" y="17010"/>
                </a:cubicBezTo>
                <a:cubicBezTo>
                  <a:pt x="323" y="17644"/>
                  <a:pt x="158" y="17931"/>
                  <a:pt x="90" y="18125"/>
                </a:cubicBezTo>
                <a:cubicBezTo>
                  <a:pt x="-12" y="18418"/>
                  <a:pt x="-18" y="18476"/>
                  <a:pt x="28" y="18744"/>
                </a:cubicBezTo>
                <a:cubicBezTo>
                  <a:pt x="57" y="18916"/>
                  <a:pt x="75" y="18948"/>
                  <a:pt x="244" y="19100"/>
                </a:cubicBezTo>
                <a:cubicBezTo>
                  <a:pt x="764" y="19568"/>
                  <a:pt x="2021" y="19574"/>
                  <a:pt x="3950" y="19121"/>
                </a:cubicBezTo>
                <a:cubicBezTo>
                  <a:pt x="5875" y="18669"/>
                  <a:pt x="8467" y="17715"/>
                  <a:pt x="10808" y="16594"/>
                </a:cubicBezTo>
                <a:cubicBezTo>
                  <a:pt x="11268" y="16374"/>
                  <a:pt x="11520" y="16272"/>
                  <a:pt x="11542" y="16296"/>
                </a:cubicBezTo>
                <a:cubicBezTo>
                  <a:pt x="11560" y="16316"/>
                  <a:pt x="11892" y="17517"/>
                  <a:pt x="12279" y="18965"/>
                </a:cubicBezTo>
                <a:lnTo>
                  <a:pt x="12984" y="21600"/>
                </a:lnTo>
                <a:lnTo>
                  <a:pt x="12995" y="21600"/>
                </a:lnTo>
                <a:lnTo>
                  <a:pt x="12957" y="21457"/>
                </a:lnTo>
                <a:cubicBezTo>
                  <a:pt x="12935" y="21376"/>
                  <a:pt x="12669" y="20389"/>
                  <a:pt x="12366" y="19263"/>
                </a:cubicBezTo>
                <a:cubicBezTo>
                  <a:pt x="11543" y="16208"/>
                  <a:pt x="11559" y="16271"/>
                  <a:pt x="11598" y="16229"/>
                </a:cubicBezTo>
                <a:cubicBezTo>
                  <a:pt x="11616" y="16209"/>
                  <a:pt x="11683" y="16170"/>
                  <a:pt x="11746" y="16143"/>
                </a:cubicBezTo>
                <a:cubicBezTo>
                  <a:pt x="11810" y="16116"/>
                  <a:pt x="12348" y="15836"/>
                  <a:pt x="12941" y="15519"/>
                </a:cubicBezTo>
                <a:cubicBezTo>
                  <a:pt x="17432" y="13124"/>
                  <a:pt x="20754" y="10532"/>
                  <a:pt x="21454" y="8877"/>
                </a:cubicBezTo>
                <a:lnTo>
                  <a:pt x="21582" y="8576"/>
                </a:lnTo>
                <a:cubicBezTo>
                  <a:pt x="21576" y="8307"/>
                  <a:pt x="21567" y="8152"/>
                  <a:pt x="21556" y="8121"/>
                </a:cubicBezTo>
                <a:cubicBezTo>
                  <a:pt x="21484" y="7926"/>
                  <a:pt x="21288" y="7738"/>
                  <a:pt x="21061" y="7647"/>
                </a:cubicBezTo>
                <a:cubicBezTo>
                  <a:pt x="20948" y="7601"/>
                  <a:pt x="18605" y="7053"/>
                  <a:pt x="15855" y="6430"/>
                </a:cubicBezTo>
                <a:cubicBezTo>
                  <a:pt x="13105" y="5807"/>
                  <a:pt x="10843" y="5283"/>
                  <a:pt x="10829" y="5265"/>
                </a:cubicBezTo>
                <a:cubicBezTo>
                  <a:pt x="10815" y="5246"/>
                  <a:pt x="10816" y="5168"/>
                  <a:pt x="10831" y="5083"/>
                </a:cubicBezTo>
                <a:cubicBezTo>
                  <a:pt x="10856" y="4939"/>
                  <a:pt x="10861" y="4932"/>
                  <a:pt x="10990" y="4921"/>
                </a:cubicBezTo>
                <a:lnTo>
                  <a:pt x="11125" y="4909"/>
                </a:lnTo>
                <a:lnTo>
                  <a:pt x="11154" y="4706"/>
                </a:lnTo>
                <a:cubicBezTo>
                  <a:pt x="11202" y="4380"/>
                  <a:pt x="11243" y="4045"/>
                  <a:pt x="11243" y="3993"/>
                </a:cubicBezTo>
                <a:cubicBezTo>
                  <a:pt x="11243" y="3966"/>
                  <a:pt x="11188" y="3919"/>
                  <a:pt x="11121" y="3888"/>
                </a:cubicBezTo>
                <a:cubicBezTo>
                  <a:pt x="11030" y="3846"/>
                  <a:pt x="11001" y="3815"/>
                  <a:pt x="11008" y="3763"/>
                </a:cubicBezTo>
                <a:cubicBezTo>
                  <a:pt x="11074" y="3271"/>
                  <a:pt x="11092" y="3095"/>
                  <a:pt x="11075" y="3074"/>
                </a:cubicBezTo>
                <a:cubicBezTo>
                  <a:pt x="11049" y="3039"/>
                  <a:pt x="10769" y="2964"/>
                  <a:pt x="10667" y="2964"/>
                </a:cubicBezTo>
                <a:cubicBezTo>
                  <a:pt x="10573" y="2964"/>
                  <a:pt x="10575" y="2958"/>
                  <a:pt x="10516" y="3412"/>
                </a:cubicBezTo>
                <a:lnTo>
                  <a:pt x="10480" y="3685"/>
                </a:lnTo>
                <a:lnTo>
                  <a:pt x="10337" y="3685"/>
                </a:lnTo>
                <a:cubicBezTo>
                  <a:pt x="10211" y="3685"/>
                  <a:pt x="10193" y="3675"/>
                  <a:pt x="10193" y="3603"/>
                </a:cubicBezTo>
                <a:cubicBezTo>
                  <a:pt x="10193" y="3558"/>
                  <a:pt x="10155" y="3416"/>
                  <a:pt x="10110" y="3287"/>
                </a:cubicBezTo>
                <a:lnTo>
                  <a:pt x="10029" y="3053"/>
                </a:lnTo>
                <a:lnTo>
                  <a:pt x="9693" y="2984"/>
                </a:lnTo>
                <a:cubicBezTo>
                  <a:pt x="9509" y="2946"/>
                  <a:pt x="9346" y="2910"/>
                  <a:pt x="9330" y="2905"/>
                </a:cubicBezTo>
                <a:cubicBezTo>
                  <a:pt x="9315" y="2899"/>
                  <a:pt x="9277" y="2792"/>
                  <a:pt x="9247" y="2666"/>
                </a:cubicBezTo>
                <a:cubicBezTo>
                  <a:pt x="9142" y="2225"/>
                  <a:pt x="9085" y="2081"/>
                  <a:pt x="9018" y="2084"/>
                </a:cubicBezTo>
                <a:cubicBezTo>
                  <a:pt x="8976" y="2086"/>
                  <a:pt x="8941" y="2045"/>
                  <a:pt x="8909" y="1959"/>
                </a:cubicBezTo>
                <a:cubicBezTo>
                  <a:pt x="8884" y="1890"/>
                  <a:pt x="8851" y="1811"/>
                  <a:pt x="8836" y="1784"/>
                </a:cubicBezTo>
                <a:cubicBezTo>
                  <a:pt x="8821" y="1757"/>
                  <a:pt x="8809" y="1667"/>
                  <a:pt x="8810" y="1583"/>
                </a:cubicBezTo>
                <a:lnTo>
                  <a:pt x="8812" y="1429"/>
                </a:lnTo>
                <a:lnTo>
                  <a:pt x="9041" y="1316"/>
                </a:lnTo>
                <a:cubicBezTo>
                  <a:pt x="9168" y="1254"/>
                  <a:pt x="9287" y="1186"/>
                  <a:pt x="9307" y="1163"/>
                </a:cubicBezTo>
                <a:cubicBezTo>
                  <a:pt x="9371" y="1091"/>
                  <a:pt x="9349" y="877"/>
                  <a:pt x="9227" y="412"/>
                </a:cubicBezTo>
                <a:lnTo>
                  <a:pt x="9118" y="0"/>
                </a:lnTo>
                <a:close/>
              </a:path>
            </a:pathLst>
          </a:custGeom>
          <a:ln w="12700">
            <a:miter lim="400000"/>
          </a:ln>
        </p:spPr>
      </p:pic>
      <p:sp>
        <p:nvSpPr>
          <p:cNvPr id="189" name="Shape 189"/>
          <p:cNvSpPr/>
          <p:nvPr/>
        </p:nvSpPr>
        <p:spPr>
          <a:xfrm flipH="1" flipV="1">
            <a:off x="6157060" y="1917337"/>
            <a:ext cx="2706312" cy="1"/>
          </a:xfrm>
          <a:prstGeom prst="line">
            <a:avLst/>
          </a:prstGeom>
          <a:ln w="63500">
            <a:solidFill>
              <a:srgbClr val="A37512"/>
            </a:solidFill>
            <a:miter lim="400000"/>
            <a:tailEnd type="triangle"/>
          </a:ln>
        </p:spPr>
        <p:txBody>
          <a:bodyPr lIns="26789" tIns="26789" rIns="26789" bIns="26789" anchor="ctr"/>
          <a:lstStyle/>
          <a:p>
            <a:pPr>
              <a:defRPr sz="2200">
                <a:solidFill>
                  <a:srgbClr val="000000"/>
                </a:solidFill>
              </a:defRPr>
            </a:pPr>
            <a:endParaRPr sz="1547"/>
          </a:p>
        </p:txBody>
      </p:sp>
      <p:sp>
        <p:nvSpPr>
          <p:cNvPr id="190" name="Shape 190"/>
          <p:cNvSpPr/>
          <p:nvPr/>
        </p:nvSpPr>
        <p:spPr>
          <a:xfrm>
            <a:off x="9655620" y="1214614"/>
            <a:ext cx="342642" cy="42202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defRPr sz="3400" b="1">
                <a:solidFill>
                  <a:srgbClr val="AA7942"/>
                </a:solidFill>
                <a:latin typeface="Helvetica"/>
                <a:ea typeface="Helvetica"/>
                <a:cs typeface="Helvetica"/>
                <a:sym typeface="Helvetica"/>
              </a:defRPr>
            </a:pPr>
            <a:r>
              <a:rPr sz="2391" dirty="0"/>
              <a:t>e</a:t>
            </a:r>
            <a:r>
              <a:rPr sz="2391" baseline="31999" dirty="0"/>
              <a:t>+</a:t>
            </a:r>
          </a:p>
        </p:txBody>
      </p:sp>
      <p:sp>
        <p:nvSpPr>
          <p:cNvPr id="191" name="Shape 191"/>
          <p:cNvSpPr/>
          <p:nvPr/>
        </p:nvSpPr>
        <p:spPr>
          <a:xfrm>
            <a:off x="6296653" y="3639735"/>
            <a:ext cx="803917" cy="1403565"/>
          </a:xfrm>
          <a:prstGeom prst="line">
            <a:avLst/>
          </a:prstGeom>
          <a:ln w="12700">
            <a:solidFill>
              <a:srgbClr val="000000"/>
            </a:solidFill>
            <a:miter lim="400000"/>
          </a:ln>
        </p:spPr>
        <p:txBody>
          <a:bodyPr lIns="26789" tIns="26789" rIns="26789" bIns="26789" anchor="ctr"/>
          <a:lstStyle/>
          <a:p>
            <a:pPr>
              <a:defRPr sz="2200">
                <a:solidFill>
                  <a:srgbClr val="000000"/>
                </a:solidFill>
              </a:defRPr>
            </a:pPr>
            <a:endParaRPr sz="1547"/>
          </a:p>
        </p:txBody>
      </p:sp>
      <p:sp>
        <p:nvSpPr>
          <p:cNvPr id="192" name="Shape 192"/>
          <p:cNvSpPr/>
          <p:nvPr/>
        </p:nvSpPr>
        <p:spPr>
          <a:xfrm>
            <a:off x="9337476" y="1761068"/>
            <a:ext cx="892969" cy="312539"/>
          </a:xfrm>
          <a:prstGeom prst="ellipse">
            <a:avLst/>
          </a:prstGeom>
          <a:solidFill>
            <a:srgbClr val="A37512"/>
          </a:solidFill>
          <a:ln w="12700">
            <a:miter lim="400000"/>
          </a:ln>
          <a:effectLst>
            <a:outerShdw blurRad="25400" dist="12700" dir="5400000" rotWithShape="0">
              <a:srgbClr val="000000">
                <a:alpha val="50000"/>
              </a:srgbClr>
            </a:outerShdw>
          </a:effectLst>
        </p:spPr>
        <p:txBody>
          <a:bodyPr lIns="26789" tIns="26789" rIns="26789" bIns="26789" anchor="ctr"/>
          <a:lstStyle/>
          <a:p>
            <a:pPr>
              <a:defRPr sz="2200"/>
            </a:pPr>
            <a:endParaRPr sz="1547"/>
          </a:p>
        </p:txBody>
      </p:sp>
      <p:sp>
        <p:nvSpPr>
          <p:cNvPr id="193" name="Shape 193"/>
          <p:cNvSpPr/>
          <p:nvPr/>
        </p:nvSpPr>
        <p:spPr>
          <a:xfrm>
            <a:off x="7007754" y="4520416"/>
            <a:ext cx="1349408"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1266" dirty="0"/>
              <a:t>Positronium “cone”</a:t>
            </a:r>
          </a:p>
        </p:txBody>
      </p:sp>
    </p:spTree>
    <p:extLst>
      <p:ext uri="{BB962C8B-B14F-4D97-AF65-F5344CB8AC3E}">
        <p14:creationId xmlns:p14="http://schemas.microsoft.com/office/powerpoint/2010/main" val="409585338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asted-image.pdf"/>
          <p:cNvPicPr>
            <a:picLocks noChangeAspect="1"/>
          </p:cNvPicPr>
          <p:nvPr/>
        </p:nvPicPr>
        <p:blipFill>
          <a:blip r:embed="rId2">
            <a:extLst/>
          </a:blip>
          <a:stretch>
            <a:fillRect/>
          </a:stretch>
        </p:blipFill>
        <p:spPr>
          <a:xfrm>
            <a:off x="3331774" y="908177"/>
            <a:ext cx="321469" cy="285751"/>
          </a:xfrm>
          <a:prstGeom prst="rect">
            <a:avLst/>
          </a:prstGeom>
          <a:ln w="12700">
            <a:miter lim="400000"/>
          </a:ln>
        </p:spPr>
      </p:pic>
      <p:pic>
        <p:nvPicPr>
          <p:cNvPr id="196" name="pasted-image.pdf"/>
          <p:cNvPicPr>
            <a:picLocks noChangeAspect="1"/>
          </p:cNvPicPr>
          <p:nvPr/>
        </p:nvPicPr>
        <p:blipFill>
          <a:blip r:embed="rId3">
            <a:extLst/>
          </a:blip>
          <a:stretch>
            <a:fillRect/>
          </a:stretch>
        </p:blipFill>
        <p:spPr>
          <a:xfrm>
            <a:off x="4747408" y="981185"/>
            <a:ext cx="482204" cy="178594"/>
          </a:xfrm>
          <a:prstGeom prst="rect">
            <a:avLst/>
          </a:prstGeom>
          <a:ln w="12700">
            <a:miter lim="400000"/>
          </a:ln>
        </p:spPr>
      </p:pic>
      <p:pic>
        <p:nvPicPr>
          <p:cNvPr id="197" name="pasted-image.pdf"/>
          <p:cNvPicPr>
            <a:picLocks noChangeAspect="1"/>
          </p:cNvPicPr>
          <p:nvPr/>
        </p:nvPicPr>
        <p:blipFill>
          <a:blip r:embed="rId3">
            <a:extLst/>
          </a:blip>
          <a:stretch>
            <a:fillRect/>
          </a:stretch>
        </p:blipFill>
        <p:spPr>
          <a:xfrm>
            <a:off x="6412829" y="947175"/>
            <a:ext cx="482204" cy="178594"/>
          </a:xfrm>
          <a:prstGeom prst="rect">
            <a:avLst/>
          </a:prstGeom>
          <a:ln w="12700">
            <a:miter lim="400000"/>
          </a:ln>
        </p:spPr>
      </p:pic>
      <p:pic>
        <p:nvPicPr>
          <p:cNvPr id="198" name="pasted-image.pdf"/>
          <p:cNvPicPr>
            <a:picLocks noChangeAspect="1"/>
          </p:cNvPicPr>
          <p:nvPr/>
        </p:nvPicPr>
        <p:blipFill>
          <a:blip r:embed="rId4">
            <a:extLst/>
          </a:blip>
          <a:stretch>
            <a:fillRect/>
          </a:stretch>
        </p:blipFill>
        <p:spPr>
          <a:xfrm>
            <a:off x="3766119" y="987882"/>
            <a:ext cx="214313" cy="223243"/>
          </a:xfrm>
          <a:prstGeom prst="rect">
            <a:avLst/>
          </a:prstGeom>
          <a:ln w="12700">
            <a:miter lim="400000"/>
          </a:ln>
        </p:spPr>
      </p:pic>
      <p:pic>
        <p:nvPicPr>
          <p:cNvPr id="199" name="pasted-image.pdf"/>
          <p:cNvPicPr>
            <a:picLocks noChangeAspect="1"/>
          </p:cNvPicPr>
          <p:nvPr/>
        </p:nvPicPr>
        <p:blipFill>
          <a:blip r:embed="rId5">
            <a:extLst/>
          </a:blip>
          <a:stretch>
            <a:fillRect/>
          </a:stretch>
        </p:blipFill>
        <p:spPr>
          <a:xfrm>
            <a:off x="4203185" y="963325"/>
            <a:ext cx="321469" cy="214313"/>
          </a:xfrm>
          <a:prstGeom prst="rect">
            <a:avLst/>
          </a:prstGeom>
          <a:ln w="12700">
            <a:miter lim="400000"/>
          </a:ln>
        </p:spPr>
      </p:pic>
      <p:pic>
        <p:nvPicPr>
          <p:cNvPr id="200" name="pasted-image.pdf"/>
          <p:cNvPicPr>
            <a:picLocks noChangeAspect="1"/>
          </p:cNvPicPr>
          <p:nvPr/>
        </p:nvPicPr>
        <p:blipFill>
          <a:blip r:embed="rId6">
            <a:extLst/>
          </a:blip>
          <a:stretch>
            <a:fillRect/>
          </a:stretch>
        </p:blipFill>
        <p:spPr>
          <a:xfrm>
            <a:off x="5601135" y="946581"/>
            <a:ext cx="383977" cy="232173"/>
          </a:xfrm>
          <a:prstGeom prst="rect">
            <a:avLst/>
          </a:prstGeom>
          <a:ln w="12700">
            <a:miter lim="400000"/>
          </a:ln>
        </p:spPr>
      </p:pic>
      <p:pic>
        <p:nvPicPr>
          <p:cNvPr id="201" name="pasted-image.pdf"/>
          <p:cNvPicPr>
            <a:picLocks noChangeAspect="1"/>
          </p:cNvPicPr>
          <p:nvPr/>
        </p:nvPicPr>
        <p:blipFill>
          <a:blip r:embed="rId7">
            <a:extLst/>
          </a:blip>
          <a:stretch>
            <a:fillRect/>
          </a:stretch>
        </p:blipFill>
        <p:spPr>
          <a:xfrm>
            <a:off x="7243395" y="889655"/>
            <a:ext cx="741165" cy="330399"/>
          </a:xfrm>
          <a:prstGeom prst="rect">
            <a:avLst/>
          </a:prstGeom>
          <a:ln w="12700">
            <a:miter lim="400000"/>
          </a:ln>
        </p:spPr>
      </p:pic>
      <p:sp>
        <p:nvSpPr>
          <p:cNvPr id="202" name="Shape 202"/>
          <p:cNvSpPr/>
          <p:nvPr/>
        </p:nvSpPr>
        <p:spPr>
          <a:xfrm>
            <a:off x="6614253" y="1154982"/>
            <a:ext cx="1" cy="520747"/>
          </a:xfrm>
          <a:prstGeom prst="line">
            <a:avLst/>
          </a:prstGeom>
          <a:ln w="76200">
            <a:solidFill>
              <a:srgbClr val="C82506"/>
            </a:solidFill>
            <a:miter lim="400000"/>
            <a:tailEnd type="triangle"/>
          </a:ln>
        </p:spPr>
        <p:txBody>
          <a:bodyPr lIns="26789" tIns="26789" rIns="26789" bIns="26789" anchor="ctr"/>
          <a:lstStyle/>
          <a:p>
            <a:pPr>
              <a:defRPr sz="2200">
                <a:solidFill>
                  <a:srgbClr val="000000"/>
                </a:solidFill>
              </a:defRPr>
            </a:pPr>
            <a:endParaRPr sz="1547"/>
          </a:p>
        </p:txBody>
      </p:sp>
      <p:sp>
        <p:nvSpPr>
          <p:cNvPr id="203" name="Shape 203"/>
          <p:cNvSpPr/>
          <p:nvPr/>
        </p:nvSpPr>
        <p:spPr>
          <a:xfrm>
            <a:off x="5008143" y="357513"/>
            <a:ext cx="1669928" cy="42202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3400">
                <a:solidFill>
                  <a:srgbClr val="000000"/>
                </a:solidFill>
                <a:latin typeface="Eurostile"/>
                <a:ea typeface="Eurostile"/>
                <a:cs typeface="Eurostile"/>
                <a:sym typeface="Eurostile"/>
              </a:defRPr>
            </a:lvl1pPr>
          </a:lstStyle>
          <a:p>
            <a:r>
              <a:rPr sz="2391"/>
              <a:t>Positronium</a:t>
            </a:r>
          </a:p>
        </p:txBody>
      </p:sp>
      <p:pic>
        <p:nvPicPr>
          <p:cNvPr id="204" name="pasted-image.pdf"/>
          <p:cNvPicPr>
            <a:picLocks noChangeAspect="1"/>
          </p:cNvPicPr>
          <p:nvPr/>
        </p:nvPicPr>
        <p:blipFill>
          <a:blip r:embed="rId8">
            <a:extLst/>
          </a:blip>
          <a:stretch>
            <a:fillRect/>
          </a:stretch>
        </p:blipFill>
        <p:spPr>
          <a:xfrm>
            <a:off x="1752439" y="2469058"/>
            <a:ext cx="1500188" cy="2353236"/>
          </a:xfrm>
          <a:prstGeom prst="rect">
            <a:avLst/>
          </a:prstGeom>
          <a:ln w="12700">
            <a:miter lim="400000"/>
          </a:ln>
        </p:spPr>
      </p:pic>
      <p:pic>
        <p:nvPicPr>
          <p:cNvPr id="205" name="pasted-image.pdf"/>
          <p:cNvPicPr>
            <a:picLocks noChangeAspect="1"/>
          </p:cNvPicPr>
          <p:nvPr/>
        </p:nvPicPr>
        <p:blipFill>
          <a:blip r:embed="rId9">
            <a:extLst/>
          </a:blip>
          <a:stretch>
            <a:fillRect/>
          </a:stretch>
        </p:blipFill>
        <p:spPr>
          <a:xfrm>
            <a:off x="3370892" y="2469058"/>
            <a:ext cx="3181414" cy="2353236"/>
          </a:xfrm>
          <a:prstGeom prst="rect">
            <a:avLst/>
          </a:prstGeom>
          <a:ln w="12700">
            <a:miter lim="400000"/>
          </a:ln>
        </p:spPr>
      </p:pic>
      <p:pic>
        <p:nvPicPr>
          <p:cNvPr id="206" name="pasted-image.pdf"/>
          <p:cNvPicPr>
            <a:picLocks noChangeAspect="1"/>
          </p:cNvPicPr>
          <p:nvPr/>
        </p:nvPicPr>
        <p:blipFill>
          <a:blip r:embed="rId10">
            <a:extLst/>
          </a:blip>
          <a:stretch>
            <a:fillRect/>
          </a:stretch>
        </p:blipFill>
        <p:spPr>
          <a:xfrm>
            <a:off x="6676104" y="2464594"/>
            <a:ext cx="3571876" cy="1187648"/>
          </a:xfrm>
          <a:prstGeom prst="rect">
            <a:avLst/>
          </a:prstGeom>
          <a:ln w="12700">
            <a:miter lim="400000"/>
          </a:ln>
        </p:spPr>
      </p:pic>
      <p:pic>
        <p:nvPicPr>
          <p:cNvPr id="207" name="pasted-image.pdf"/>
          <p:cNvPicPr>
            <a:picLocks noChangeAspect="1"/>
          </p:cNvPicPr>
          <p:nvPr/>
        </p:nvPicPr>
        <p:blipFill>
          <a:blip r:embed="rId11">
            <a:extLst/>
          </a:blip>
          <a:stretch>
            <a:fillRect/>
          </a:stretch>
        </p:blipFill>
        <p:spPr>
          <a:xfrm>
            <a:off x="8019232" y="3859162"/>
            <a:ext cx="2209191" cy="2001641"/>
          </a:xfrm>
          <a:prstGeom prst="rect">
            <a:avLst/>
          </a:prstGeom>
          <a:ln w="12700">
            <a:miter lim="400000"/>
          </a:ln>
        </p:spPr>
      </p:pic>
      <p:sp>
        <p:nvSpPr>
          <p:cNvPr id="208" name="Shape 208"/>
          <p:cNvSpPr/>
          <p:nvPr/>
        </p:nvSpPr>
        <p:spPr>
          <a:xfrm>
            <a:off x="1896770" y="5031288"/>
            <a:ext cx="4641896" cy="313724"/>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defTabSz="321457">
              <a:defRPr sz="2400">
                <a:solidFill>
                  <a:srgbClr val="000000"/>
                </a:solidFill>
                <a:latin typeface="Eurostile"/>
                <a:ea typeface="Eurostile"/>
                <a:cs typeface="Eurostile"/>
                <a:sym typeface="Eurostile"/>
              </a:defRPr>
            </a:pPr>
            <a:r>
              <a:rPr sz="1687"/>
              <a:t>Already demonstrated by us in the e</a:t>
            </a:r>
            <a:r>
              <a:rPr sz="1687" baseline="31999"/>
              <a:t>+</a:t>
            </a:r>
            <a:r>
              <a:rPr sz="1687"/>
              <a:t> test setup </a:t>
            </a:r>
          </a:p>
        </p:txBody>
      </p:sp>
      <p:sp>
        <p:nvSpPr>
          <p:cNvPr id="209" name="Shape 209"/>
          <p:cNvSpPr/>
          <p:nvPr/>
        </p:nvSpPr>
        <p:spPr>
          <a:xfrm>
            <a:off x="1903329" y="5401206"/>
            <a:ext cx="6260929" cy="8329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defTabSz="321457">
              <a:defRPr sz="2400">
                <a:solidFill>
                  <a:srgbClr val="000000"/>
                </a:solidFill>
                <a:latin typeface="Eurostile"/>
                <a:ea typeface="Eurostile"/>
                <a:cs typeface="Eurostile"/>
                <a:sym typeface="Eurostile"/>
              </a:defRPr>
            </a:pPr>
            <a:r>
              <a:rPr sz="1687"/>
              <a:t>"Laser excitation of the n=3 level of positronium for antihydrogen </a:t>
            </a:r>
          </a:p>
          <a:p>
            <a:pPr defTabSz="321457">
              <a:defRPr sz="2400">
                <a:solidFill>
                  <a:srgbClr val="000000"/>
                </a:solidFill>
                <a:latin typeface="Eurostile"/>
                <a:ea typeface="Eurostile"/>
                <a:cs typeface="Eurostile"/>
                <a:sym typeface="Eurostile"/>
              </a:defRPr>
            </a:pPr>
            <a:r>
              <a:rPr sz="1687"/>
              <a:t>production"</a:t>
            </a:r>
            <a:br>
              <a:rPr sz="1687"/>
            </a:br>
            <a:r>
              <a:rPr sz="1687" u="sng">
                <a:solidFill>
                  <a:srgbClr val="B86636"/>
                </a:solidFill>
              </a:rPr>
              <a:t>Phys. Rev. A 94 (2016) 012507</a:t>
            </a:r>
            <a:r>
              <a:rPr sz="1687"/>
              <a:t>    AEgIS Coll.</a:t>
            </a:r>
          </a:p>
        </p:txBody>
      </p:sp>
      <p:sp>
        <p:nvSpPr>
          <p:cNvPr id="210" name="Shape 210"/>
          <p:cNvSpPr/>
          <p:nvPr/>
        </p:nvSpPr>
        <p:spPr>
          <a:xfrm>
            <a:off x="3199537" y="1912096"/>
            <a:ext cx="2872180" cy="248898"/>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lgn="l" defTabSz="457200">
              <a:defRPr b="1">
                <a:solidFill>
                  <a:srgbClr val="B86636"/>
                </a:solidFill>
                <a:latin typeface="Eurostile"/>
                <a:ea typeface="Eurostile"/>
                <a:cs typeface="Eurostile"/>
                <a:sym typeface="Eurostile"/>
              </a:defRPr>
            </a:lvl1pPr>
          </a:lstStyle>
          <a:p>
            <a:r>
              <a:rPr sz="1266"/>
              <a:t>2 steps Positronium  laser excitation</a:t>
            </a:r>
          </a:p>
        </p:txBody>
      </p:sp>
    </p:spTree>
    <p:extLst>
      <p:ext uri="{BB962C8B-B14F-4D97-AF65-F5344CB8AC3E}">
        <p14:creationId xmlns:p14="http://schemas.microsoft.com/office/powerpoint/2010/main" val="393690127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4885</TotalTime>
  <Words>4307</Words>
  <Application>Microsoft Office PowerPoint</Application>
  <PresentationFormat>Widescreen</PresentationFormat>
  <Paragraphs>774</Paragraphs>
  <Slides>70</Slides>
  <Notes>11</Notes>
  <HiddenSlides>0</HiddenSlides>
  <MMClips>0</MMClips>
  <ScaleCrop>false</ScaleCrop>
  <HeadingPairs>
    <vt:vector size="8" baseType="variant">
      <vt:variant>
        <vt:lpstr>Fonts Used</vt:lpstr>
      </vt:variant>
      <vt:variant>
        <vt:i4>27</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100" baseType="lpstr">
      <vt:lpstr>Arial</vt:lpstr>
      <vt:lpstr>Arial Narrow</vt:lpstr>
      <vt:lpstr>Arial Nova</vt:lpstr>
      <vt:lpstr>Calibri</vt:lpstr>
      <vt:lpstr>Calibri Light</vt:lpstr>
      <vt:lpstr>Cambria Math</vt:lpstr>
      <vt:lpstr>cmsy10</vt:lpstr>
      <vt:lpstr>Comic Sans MS</vt:lpstr>
      <vt:lpstr>DejaVu Sans</vt:lpstr>
      <vt:lpstr>Droid Sans Fallback</vt:lpstr>
      <vt:lpstr>Eurostile</vt:lpstr>
      <vt:lpstr>Gill Sans</vt:lpstr>
      <vt:lpstr>Gill Sans Light</vt:lpstr>
      <vt:lpstr>Helvetica</vt:lpstr>
      <vt:lpstr>Helvetica Light</vt:lpstr>
      <vt:lpstr>Helvetica Neue Light</vt:lpstr>
      <vt:lpstr>Helvetica-Bold</vt:lpstr>
      <vt:lpstr>HelveticaNeue-Medium</vt:lpstr>
      <vt:lpstr>Iskoola Pota</vt:lpstr>
      <vt:lpstr>Lucida Sans Unicode</vt:lpstr>
      <vt:lpstr>Microsoft Yi Baiti</vt:lpstr>
      <vt:lpstr>Nimbus Roman No9 L</vt:lpstr>
      <vt:lpstr>Palatino Linotype</vt:lpstr>
      <vt:lpstr>StarSymbol</vt:lpstr>
      <vt:lpstr>Symbol</vt:lpstr>
      <vt:lpstr>Times New Roman</vt:lpstr>
      <vt:lpstr>Wingdings</vt:lpstr>
      <vt:lpstr>Office Theme</vt:lpstr>
      <vt:lpstr>Equazione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Motivazioni: il puzzle del raggio del protone</vt:lpstr>
      <vt:lpstr>Metodologia</vt:lpstr>
      <vt:lpstr>La Collaborazione FAMU (2018)</vt:lpstr>
      <vt:lpstr>La Collaborazione FAMU (2018)</vt:lpstr>
      <vt:lpstr>Run FAMU 2014-17: risultati</vt:lpstr>
      <vt:lpstr>RUN FAMU 2017</vt:lpstr>
      <vt:lpstr>Progressi verso il run spettroscopico 2019</vt:lpstr>
      <vt:lpstr>PowerPoint Presentation</vt:lpstr>
      <vt:lpstr>Attività FAMU-PV 2018</vt:lpstr>
      <vt:lpstr>Attività FAMU-PV 2018</vt:lpstr>
      <vt:lpstr>Attività FAMU-PV 2018</vt:lpstr>
      <vt:lpstr>Attività FAMU-PV 2018</vt:lpstr>
      <vt:lpstr>Attività FAMU-PV 2018</vt:lpstr>
      <vt:lpstr>PowerPoint Presentation</vt:lpstr>
      <vt:lpstr>PowerPoint Presentation</vt:lpstr>
      <vt:lpstr>PowerPoint Presentation</vt:lpstr>
      <vt:lpstr>PowerPoint Presentation</vt:lpstr>
      <vt:lpstr>PowerPoint Presentation</vt:lpstr>
      <vt:lpstr>PowerPoint Presentation</vt:lpstr>
      <vt:lpstr>MAMBO </vt:lpstr>
      <vt:lpstr>PowerPoint Presentation</vt:lpstr>
      <vt:lpstr>MAMBO- Physics Topics</vt:lpstr>
      <vt:lpstr>PowerPoint Presentation</vt:lpstr>
      <vt:lpstr>MAMBO – Bonn - Apparato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boca</dc:creator>
  <cp:lastModifiedBy>boca</cp:lastModifiedBy>
  <cp:revision>145</cp:revision>
  <dcterms:created xsi:type="dcterms:W3CDTF">2018-04-30T19:46:42Z</dcterms:created>
  <dcterms:modified xsi:type="dcterms:W3CDTF">2019-06-05T08:44:35Z</dcterms:modified>
</cp:coreProperties>
</file>