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6" r:id="rId2"/>
    <p:sldId id="287" r:id="rId3"/>
    <p:sldId id="306" r:id="rId4"/>
    <p:sldId id="279" r:id="rId5"/>
    <p:sldId id="265" r:id="rId6"/>
    <p:sldId id="266" r:id="rId7"/>
    <p:sldId id="267" r:id="rId8"/>
    <p:sldId id="281" r:id="rId9"/>
    <p:sldId id="327" r:id="rId10"/>
    <p:sldId id="328" r:id="rId11"/>
    <p:sldId id="339" r:id="rId12"/>
    <p:sldId id="330" r:id="rId13"/>
    <p:sldId id="329" r:id="rId14"/>
    <p:sldId id="337" r:id="rId15"/>
    <p:sldId id="336" r:id="rId16"/>
    <p:sldId id="338" r:id="rId17"/>
    <p:sldId id="340" r:id="rId18"/>
    <p:sldId id="311" r:id="rId19"/>
    <p:sldId id="313" r:id="rId20"/>
    <p:sldId id="326" r:id="rId21"/>
    <p:sldId id="310" r:id="rId22"/>
    <p:sldId id="284" r:id="rId23"/>
    <p:sldId id="294" r:id="rId24"/>
    <p:sldId id="291" r:id="rId25"/>
    <p:sldId id="315" r:id="rId26"/>
    <p:sldId id="290" r:id="rId27"/>
    <p:sldId id="312" r:id="rId28"/>
    <p:sldId id="292" r:id="rId29"/>
    <p:sldId id="293" r:id="rId30"/>
    <p:sldId id="342" r:id="rId31"/>
    <p:sldId id="335" r:id="rId32"/>
    <p:sldId id="285" r:id="rId33"/>
    <p:sldId id="331" r:id="rId34"/>
    <p:sldId id="32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4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54BF5-8BF6-004B-9612-B3EF3009EF50}" type="datetime1">
              <a:rPr lang="en-US" smtClean="0"/>
              <a:pPr/>
              <a:t>10/15/19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6A50-A196-0240-B209-CC4FC77E8E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D52DB-CAAA-2A45-A3F8-E617220A2D04}" type="datetime1">
              <a:rPr lang="en-US" smtClean="0"/>
              <a:pPr/>
              <a:t>10/15/19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231AF-5A62-6C4E-99D7-3BA93BFA8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231AF-5A62-6C4E-99D7-3BA93BFA869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can low-f do?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8721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69727" y="62508"/>
            <a:ext cx="7804547" cy="872133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064121"/>
            <a:ext cx="7804547" cy="4420196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>
              <a:defRPr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1" name="GWA_logo1.png" descr="GWA_logo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262" y="6293890"/>
            <a:ext cx="5070347" cy="494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GWA_logo3.png" descr="GWA_logo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4898256"/>
            <a:ext cx="9144001" cy="180612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3473" y="6548437"/>
            <a:ext cx="259104" cy="263391"/>
          </a:xfrm>
          <a:prstGeom prst="rect">
            <a:avLst/>
          </a:prstGeom>
        </p:spPr>
        <p:txBody>
          <a:bodyPr/>
          <a:lstStyle>
            <a:lvl1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F57F9-B4B0-0F4F-8106-D4A5A7775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hyperlink" Target="https://arxiv.org/abs/1801.01468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hyperlink" Target="http://iopscience.iop.org/article/10.1088/1361-6382/aab2e9/met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doi.org/10.1103/PhysRevLett.116.131103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1105276"/>
            <a:ext cx="7772400" cy="2505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6D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400" dirty="0" smtClean="0"/>
              <a:t>inertial</a:t>
            </a:r>
            <a:r>
              <a:rPr lang="en-US" sz="4400" dirty="0" smtClean="0"/>
              <a:t> </a:t>
            </a:r>
            <a:br>
              <a:rPr lang="en-US" sz="4400" dirty="0" smtClean="0"/>
            </a:br>
            <a:r>
              <a:rPr lang="en-US" sz="4400" dirty="0" smtClean="0"/>
              <a:t>seismic isolation system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9399" y="3611186"/>
            <a:ext cx="8954601" cy="12327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Leonid Prokhorov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Conor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Mow-Lowry, Denis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Martynov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 Cooper,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Amit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Ubhi</a:t>
            </a:r>
            <a:r>
              <a:rPr lang="en-US" sz="2800" dirty="0" smtClean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tx1">
                    <a:tint val="75000"/>
                  </a:schemeClr>
                </a:solidFill>
              </a:rPr>
              <a:t>Chris Collins, </a:t>
            </a:r>
            <a:r>
              <a:rPr lang="en-US" sz="28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br>
              <a:rPr lang="en-US" sz="2800" dirty="0" smtClean="0">
                <a:solidFill>
                  <a:schemeClr val="tx1">
                    <a:tint val="75000"/>
                  </a:schemeClr>
                </a:solidFill>
              </a:rPr>
            </a:br>
            <a:r>
              <a:rPr lang="en-US" sz="2800" dirty="0" err="1" smtClean="0">
                <a:solidFill>
                  <a:schemeClr val="tx1">
                    <a:tint val="75000"/>
                  </a:schemeClr>
                </a:solidFill>
              </a:rPr>
              <a:t>Chiara</a:t>
            </a:r>
            <a:r>
              <a:rPr lang="en-US" sz="28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tint val="75000"/>
                  </a:schemeClr>
                </a:solidFill>
              </a:rPr>
              <a:t>di</a:t>
            </a:r>
            <a:r>
              <a:rPr lang="en-US" sz="28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tint val="75000"/>
                  </a:schemeClr>
                </a:solidFill>
              </a:rPr>
              <a:t>Fronzo</a:t>
            </a:r>
            <a:r>
              <a:rPr lang="en-US" sz="2800" dirty="0" smtClean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tx1">
                    <a:tint val="75000"/>
                  </a:schemeClr>
                </a:solidFill>
              </a:rPr>
              <a:t>David </a:t>
            </a:r>
            <a:r>
              <a:rPr lang="en-US" sz="2800" dirty="0" err="1" smtClean="0">
                <a:solidFill>
                  <a:schemeClr val="tx1">
                    <a:tint val="75000"/>
                  </a:schemeClr>
                </a:solidFill>
              </a:rPr>
              <a:t>Hoyland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9075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900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4400" dirty="0" smtClean="0"/>
              <a:t>Tilt-injection (T240)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73575" y="900545"/>
            <a:ext cx="7004777" cy="4645043"/>
          </a:xfrm>
          <a:prstGeom prst="rect">
            <a:avLst/>
          </a:prstGeom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9075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424936" cy="8275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>
                <a:latin typeface="Open Sans"/>
              </a:rPr>
              <a:t>Important frequency region: 10 </a:t>
            </a:r>
            <a:r>
              <a:rPr lang="en-US" altLang="en-US" sz="3200" dirty="0" err="1" smtClean="0">
                <a:latin typeface="Open Sans"/>
              </a:rPr>
              <a:t>mHz</a:t>
            </a:r>
            <a:r>
              <a:rPr lang="en-US" altLang="en-US" sz="3200" dirty="0" smtClean="0">
                <a:latin typeface="Open Sans"/>
              </a:rPr>
              <a:t> – 100 Hz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3489" y="1843779"/>
            <a:ext cx="7557025" cy="4774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3688" y="2215031"/>
            <a:ext cx="1512168" cy="3888432"/>
          </a:xfrm>
          <a:prstGeom prst="rect">
            <a:avLst/>
          </a:prstGeom>
          <a:solidFill>
            <a:srgbClr val="FC9804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059832" y="2431055"/>
            <a:ext cx="1368152" cy="3672408"/>
          </a:xfrm>
          <a:prstGeom prst="rect">
            <a:avLst/>
          </a:prstGeom>
          <a:solidFill>
            <a:srgbClr val="268B0B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067944" y="2647079"/>
            <a:ext cx="1872208" cy="3456384"/>
          </a:xfrm>
          <a:prstGeom prst="rect">
            <a:avLst/>
          </a:prstGeom>
          <a:solidFill>
            <a:srgbClr val="020994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004048" y="2863103"/>
            <a:ext cx="2664296" cy="3240360"/>
          </a:xfrm>
          <a:prstGeom prst="rect">
            <a:avLst/>
          </a:prstGeom>
          <a:solidFill>
            <a:srgbClr val="940205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44090" y="979684"/>
            <a:ext cx="2620794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GB" b="0" dirty="0" smtClean="0"/>
              <a:t>Low-frequency noise</a:t>
            </a:r>
          </a:p>
          <a:p>
            <a:pPr algn="ctr"/>
            <a:r>
              <a:rPr lang="en-GB" b="0" dirty="0"/>
              <a:t>a</a:t>
            </a:r>
            <a:r>
              <a:rPr lang="en-GB" b="0" dirty="0" smtClean="0"/>
              <a:t>nd tilt-to-length coupling</a:t>
            </a:r>
            <a:endParaRPr lang="en-GB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2741014" y="1574832"/>
            <a:ext cx="2202411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GB" b="0" dirty="0" smtClean="0">
                <a:latin typeface="Symbol" panose="05050102010706020507" pitchFamily="18" charset="2"/>
                <a:cs typeface="Symap" panose="00000400000000000000" pitchFamily="2" charset="0"/>
              </a:rPr>
              <a:t>m</a:t>
            </a:r>
            <a:r>
              <a:rPr lang="en-GB" b="0" dirty="0" smtClean="0">
                <a:latin typeface="+mj-lt"/>
                <a:cs typeface="Symap" panose="00000400000000000000" pitchFamily="2" charset="0"/>
              </a:rPr>
              <a:t>-</a:t>
            </a:r>
            <a:r>
              <a:rPr lang="en-GB" b="0" dirty="0" smtClean="0"/>
              <a:t>Seismic motion,</a:t>
            </a:r>
            <a:br>
              <a:rPr lang="en-GB" b="0" dirty="0" smtClean="0"/>
            </a:br>
            <a:r>
              <a:rPr lang="en-GB" b="0" dirty="0" smtClean="0"/>
              <a:t>Principle ground RMS</a:t>
            </a:r>
            <a:endParaRPr lang="en-GB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4033811" y="979684"/>
            <a:ext cx="2954645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GB" b="0" dirty="0" smtClean="0"/>
              <a:t>Principle suspension modes</a:t>
            </a:r>
            <a:br>
              <a:rPr lang="en-GB" b="0" dirty="0" smtClean="0"/>
            </a:br>
            <a:r>
              <a:rPr lang="en-GB" b="0" dirty="0" smtClean="0"/>
              <a:t>and ‘</a:t>
            </a:r>
            <a:r>
              <a:rPr lang="en-GB" b="0" dirty="0" err="1" smtClean="0"/>
              <a:t>Auxilliary</a:t>
            </a:r>
            <a:r>
              <a:rPr lang="en-GB" b="0" dirty="0" smtClean="0"/>
              <a:t>’ control signals</a:t>
            </a:r>
            <a:endParaRPr lang="en-GB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5539180" y="1557489"/>
            <a:ext cx="1792593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GB" b="0" dirty="0" smtClean="0"/>
              <a:t>Sensitive region</a:t>
            </a:r>
            <a:br>
              <a:rPr lang="en-GB" b="0" dirty="0" smtClean="0"/>
            </a:br>
            <a:r>
              <a:rPr lang="en-GB" b="0" dirty="0" smtClean="0"/>
              <a:t>for GW detectors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25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3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900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/>
              <a:t>Beam rotation sensors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965" y="1100006"/>
            <a:ext cx="4293398" cy="255266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9512" y="1389689"/>
            <a:ext cx="7726981" cy="5065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 tilt on one axe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 suspended by 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 metal flexures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Works on LIGO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sites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Several projects to improve the performance, at least 3 talks at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/>
              <a:t>previous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LVK meeting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Different types of sensors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9075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900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/>
              <a:t>Should be taken into account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63031" y="10968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create a new displacement or tilt sensor, we should think about: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Tilt to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length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coupling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Noise of sensors, actuators and electronics often increase at low-frequencies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Cross-coupling of different modes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Dynamic range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9075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>
                <a:latin typeface="+mj-lt"/>
              </a:rPr>
              <a:t>6D Isolator Concept</a:t>
            </a:r>
            <a:endParaRPr sz="4400" dirty="0">
              <a:latin typeface="+mj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15705" y="966842"/>
            <a:ext cx="7804547" cy="107395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Impose the inertial stability of the reference mass on the isolated platform using active feedback.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15705" y="1927624"/>
            <a:ext cx="4148217" cy="3550717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4814456" y="1895422"/>
            <a:ext cx="4233437" cy="45650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20000"/>
              </a:spcBef>
              <a:buFont typeface="Arial"/>
              <a:buChar char="•"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Reference mass is suspended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by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silica fibre</a:t>
            </a:r>
          </a:p>
          <a:p>
            <a:pPr lvl="0">
              <a:spcBef>
                <a:spcPct val="20000"/>
              </a:spcBef>
              <a:buFont typeface="Arial"/>
              <a:buChar char="•"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P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osition of the reference mass is measured by </a:t>
            </a:r>
            <a:r>
              <a:rPr lang="en-GB" sz="2400" dirty="0" err="1" smtClean="0">
                <a:latin typeface="Open Sans"/>
                <a:ea typeface="Open Sans"/>
                <a:cs typeface="Open Sans"/>
                <a:sym typeface="Open Sans"/>
              </a:rPr>
              <a:t>interferometric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sensors.</a:t>
            </a:r>
          </a:p>
          <a:p>
            <a:pPr lvl="0">
              <a:spcBef>
                <a:spcPct val="20000"/>
              </a:spcBef>
              <a:buFont typeface="Arial"/>
              <a:buChar char="•"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Active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platform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is actuated to follow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the reference mass </a:t>
            </a:r>
            <a:b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(as drag-free satellites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lvl="0">
              <a:spcBef>
                <a:spcPct val="20000"/>
              </a:spcBef>
              <a:buFont typeface="Arial"/>
              <a:buChar char="•"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All DOF are sensed</a:t>
            </a: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ct val="20000"/>
              </a:spcBef>
            </a:pP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ct val="20000"/>
              </a:spcBef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512967" y="5670116"/>
            <a:ext cx="6051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C. Mow-Lowry, D. </a:t>
            </a:r>
            <a:r>
              <a:rPr lang="en-US" sz="1600" dirty="0" err="1" smtClean="0">
                <a:latin typeface="Times New Roman"/>
                <a:cs typeface="Times New Roman"/>
              </a:rPr>
              <a:t>Martynov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  <a:hlinkClick r:id="rId3"/>
              </a:rPr>
              <a:t>https</a:t>
            </a:r>
            <a:r>
              <a:rPr lang="en-US" sz="1600" dirty="0" smtClean="0">
                <a:latin typeface="Times New Roman"/>
                <a:cs typeface="Times New Roman"/>
                <a:hlinkClick r:id="rId3"/>
              </a:rPr>
              <a:t>://arxiv.org/abs/</a:t>
            </a:r>
            <a:r>
              <a:rPr lang="en-US" sz="1600" dirty="0" smtClean="0">
                <a:latin typeface="Times New Roman"/>
                <a:cs typeface="Times New Roman"/>
                <a:hlinkClick r:id="rId3"/>
              </a:rPr>
              <a:t>1801.01468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8308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3672069" y="62508"/>
            <a:ext cx="5375823" cy="872133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6D Isolator Concept</a:t>
            </a:r>
            <a:endParaRPr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0"/>
            <a:ext cx="3682337" cy="10119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8084" t="1570" r="2695"/>
          <a:stretch>
            <a:fillRect/>
          </a:stretch>
        </p:blipFill>
        <p:spPr>
          <a:xfrm rot="120000">
            <a:off x="944968" y="1571706"/>
            <a:ext cx="1482154" cy="561410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22201" y="1075976"/>
            <a:ext cx="1194905" cy="702024"/>
          </a:xfrm>
          <a:prstGeom prst="roundRect">
            <a:avLst>
              <a:gd name="adj" fmla="val 19842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Actuated platform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24636" y="2735877"/>
            <a:ext cx="1407602" cy="702024"/>
          </a:xfrm>
          <a:prstGeom prst="roundRect">
            <a:avLst>
              <a:gd name="adj" fmla="val 19842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Suspension chain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1664" y="5846413"/>
            <a:ext cx="1194905" cy="702024"/>
          </a:xfrm>
          <a:prstGeom prst="roundRect">
            <a:avLst>
              <a:gd name="adj" fmla="val 19842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Test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4527826" y="1075976"/>
            <a:ext cx="4531611" cy="47223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We propose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using this system for stabilising ISI platform </a:t>
            </a:r>
            <a:b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in future GW detectors</a:t>
            </a:r>
          </a:p>
          <a:p>
            <a:pPr lvl="0">
              <a:spcBef>
                <a:spcPct val="20000"/>
              </a:spcBef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ct val="20000"/>
              </a:spcBef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Key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features needed:</a:t>
            </a: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Low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noise sensors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Low loss to meet low noise requirements</a:t>
            </a: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Low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frequencies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77705" y="359067"/>
            <a:ext cx="1290541" cy="584393"/>
          </a:xfrm>
          <a:prstGeom prst="roundRect">
            <a:avLst>
              <a:gd name="adj" fmla="val 19842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Reference mass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21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>
                <a:latin typeface="+mj-lt"/>
              </a:rPr>
              <a:t>6D Isolator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smtClean="0">
                <a:latin typeface="+mj-lt"/>
              </a:rPr>
              <a:t>Parameters</a:t>
            </a:r>
            <a:endParaRPr sz="4400" dirty="0"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8288" y="934641"/>
            <a:ext cx="2707632" cy="383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3161967"/>
              </p:ext>
            </p:extLst>
          </p:nvPr>
        </p:nvGraphicFramePr>
        <p:xfrm>
          <a:off x="3578087" y="934641"/>
          <a:ext cx="4753925" cy="20859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36351"/>
                <a:gridCol w="1817574"/>
              </a:tblGrid>
              <a:tr h="470697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Pendulum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length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4294" marR="64294" marT="32147" marB="321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0.7 m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4294" marR="64294" marT="32147" marB="32147">
                    <a:solidFill>
                      <a:schemeClr val="bg1"/>
                    </a:solidFill>
                  </a:tcPr>
                </a:tc>
              </a:tr>
              <a:tr h="47069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Reference 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mass diameter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4294" marR="64294" marT="32147" marB="321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1.2 m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4294" marR="64294" marT="32147" marB="32147">
                    <a:solidFill>
                      <a:schemeClr val="bg1"/>
                    </a:solidFill>
                  </a:tcPr>
                </a:tc>
              </a:tr>
              <a:tr h="47069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Mass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4294" marR="64294" marT="32147" marB="321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3.8 kg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4294" marR="64294" marT="32147" marB="32147">
                    <a:solidFill>
                      <a:schemeClr val="bg1"/>
                    </a:solidFill>
                  </a:tcPr>
                </a:tc>
              </a:tr>
              <a:tr h="47069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Fibre: material,</a:t>
                      </a:r>
                    </a:p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diameter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4294" marR="64294" marT="32147" marB="321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Fused Silica</a:t>
                      </a:r>
                    </a:p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200 </a:t>
                      </a:r>
                      <a:r>
                        <a:rPr lang="el-GR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lang="en-GB" sz="2000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4294" marR="64294" marT="32147" marB="3214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183" y="3020626"/>
            <a:ext cx="4976091" cy="225269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  <a:alpha val="50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498182" y="5273316"/>
            <a:ext cx="49760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GB" sz="2000" dirty="0" err="1" smtClean="0">
                <a:latin typeface="Times New Roman"/>
                <a:ea typeface="Open Sans"/>
                <a:cs typeface="Times New Roman"/>
                <a:sym typeface="Open Sans"/>
              </a:rPr>
              <a:t>Center</a:t>
            </a:r>
            <a:r>
              <a:rPr lang="en-GB" sz="2000" dirty="0" smtClean="0">
                <a:latin typeface="Times New Roman"/>
                <a:ea typeface="Open Sans"/>
                <a:cs typeface="Times New Roman"/>
                <a:sym typeface="Open Sans"/>
              </a:rPr>
              <a:t> </a:t>
            </a:r>
            <a:r>
              <a:rPr lang="en-GB" sz="2000" dirty="0" smtClean="0">
                <a:latin typeface="Times New Roman"/>
                <a:ea typeface="Open Sans"/>
                <a:cs typeface="Times New Roman"/>
                <a:sym typeface="Open Sans"/>
              </a:rPr>
              <a:t>of mass</a:t>
            </a:r>
            <a:r>
              <a:rPr lang="en-GB" sz="2000" dirty="0" smtClean="0">
                <a:latin typeface="Times New Roman"/>
                <a:ea typeface="Open Sans"/>
                <a:cs typeface="Times New Roman"/>
                <a:sym typeface="Open Sans"/>
              </a:rPr>
              <a:t> close to </a:t>
            </a:r>
            <a:r>
              <a:rPr lang="en-GB" sz="2000" dirty="0" smtClean="0">
                <a:latin typeface="Times New Roman"/>
                <a:ea typeface="Open Sans"/>
                <a:cs typeface="Times New Roman"/>
                <a:sym typeface="Open Sans"/>
              </a:rPr>
              <a:t>suspension point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8308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>
                <a:latin typeface="+mj-lt"/>
              </a:rPr>
              <a:t>6D: </a:t>
            </a:r>
            <a:r>
              <a:rPr lang="en-GB" sz="4400" dirty="0" smtClean="0">
                <a:latin typeface="+mj-lt"/>
              </a:rPr>
              <a:t>change the dynamics</a:t>
            </a:r>
            <a:endParaRPr sz="4400" dirty="0">
              <a:latin typeface="+mj-lt"/>
            </a:endParaRP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93200" y="1403775"/>
            <a:ext cx="7072313" cy="4305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93201" y="1403775"/>
            <a:ext cx="7072311" cy="4305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93201" y="1403775"/>
            <a:ext cx="7072311" cy="4305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93200" y="1403775"/>
            <a:ext cx="7072310" cy="4305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93200" y="1403775"/>
            <a:ext cx="7072310" cy="4305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93201" y="1403775"/>
            <a:ext cx="7072308" cy="4305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334" y="897469"/>
            <a:ext cx="7594594" cy="680473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en-GB" sz="2000" dirty="0" smtClean="0">
                <a:latin typeface="Open Sans"/>
              </a:rPr>
              <a:t>We can reduce the readout noise in rotation by employing very ‘soft’ oscillators. In ‘6D’ the resonant frequencies are all &lt; 10mHz</a:t>
            </a:r>
            <a:endParaRPr lang="en-GB" sz="20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334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0" y="62508"/>
            <a:ext cx="9143999" cy="8721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rPr lang="en-GB" sz="4400" dirty="0" smtClean="0">
                <a:latin typeface="+mj-lt"/>
              </a:rPr>
              <a:t>Sensor: Homodyne </a:t>
            </a:r>
            <a:r>
              <a:rPr lang="en-GB" sz="4400" dirty="0" err="1" smtClean="0">
                <a:latin typeface="+mj-lt"/>
              </a:rPr>
              <a:t>Quadrature</a:t>
            </a:r>
            <a:r>
              <a:rPr lang="en-GB" sz="4400" dirty="0" smtClean="0">
                <a:latin typeface="+mj-lt"/>
              </a:rPr>
              <a:t> Interferometer (</a:t>
            </a:r>
            <a:r>
              <a:rPr lang="en-GB" sz="4400" dirty="0" err="1" smtClean="0">
                <a:latin typeface="+mj-lt"/>
              </a:rPr>
              <a:t>HoQI</a:t>
            </a:r>
            <a:r>
              <a:rPr lang="en-GB" sz="4400" dirty="0" smtClean="0">
                <a:latin typeface="+mj-lt"/>
              </a:rPr>
              <a:t>)</a:t>
            </a:r>
            <a:endParaRPr sz="4400" dirty="0">
              <a:latin typeface="+mj-lt"/>
            </a:endParaRPr>
          </a:p>
        </p:txBody>
      </p:sp>
      <p:sp>
        <p:nvSpPr>
          <p:cNvPr id="133" name="Bla bla bla…"/>
          <p:cNvSpPr txBox="1">
            <a:spLocks noGrp="1"/>
          </p:cNvSpPr>
          <p:nvPr>
            <p:ph type="body" idx="1"/>
          </p:nvPr>
        </p:nvSpPr>
        <p:spPr>
          <a:xfrm>
            <a:off x="669726" y="1163508"/>
            <a:ext cx="7902093" cy="4420196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None/>
            </a:pPr>
            <a:r>
              <a:rPr lang="en-GB" sz="2000" dirty="0" smtClean="0"/>
              <a:t>	- Phasemeter </a:t>
            </a:r>
            <a:r>
              <a:rPr lang="en-GB" sz="2000" dirty="0"/>
              <a:t>based on earlier </a:t>
            </a:r>
            <a:r>
              <a:rPr lang="en-GB" sz="2000" dirty="0" smtClean="0"/>
              <a:t>work at </a:t>
            </a:r>
            <a:r>
              <a:rPr lang="en-GB" sz="2000" dirty="0"/>
              <a:t>Birmingham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/>
              <a:t>	- Arbitrary </a:t>
            </a:r>
            <a:r>
              <a:rPr lang="en-GB" sz="2000" dirty="0"/>
              <a:t>operating point and large working range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/>
              <a:t>	- Large </a:t>
            </a:r>
            <a:r>
              <a:rPr lang="en-GB" sz="2000" dirty="0"/>
              <a:t>intensity noise and offset suppression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67939" y="2306793"/>
            <a:ext cx="6357034" cy="3447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7136" y="2443058"/>
            <a:ext cx="2577206" cy="2025225"/>
          </a:xfrm>
          <a:prstGeom prst="rect">
            <a:avLst/>
          </a:prstGeom>
        </p:spPr>
      </p:pic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7757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err="1" smtClean="0">
                <a:latin typeface="+mj-lt"/>
              </a:rPr>
              <a:t>HoQI</a:t>
            </a:r>
            <a:r>
              <a:rPr lang="en-GB" sz="4400" dirty="0" smtClean="0">
                <a:latin typeface="+mj-lt"/>
              </a:rPr>
              <a:t> performance</a:t>
            </a:r>
            <a:endParaRPr sz="4400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691049" y="1664023"/>
            <a:ext cx="8184554" cy="377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7225" y="5412168"/>
            <a:ext cx="8159153" cy="49580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en-GB" sz="1400" dirty="0" smtClean="0">
                <a:latin typeface="Open Sans"/>
              </a:rPr>
              <a:t>Sam Cooper </a:t>
            </a:r>
            <a:r>
              <a:rPr lang="en-GB" sz="1400" i="1" dirty="0">
                <a:latin typeface="Open Sans"/>
              </a:rPr>
              <a:t>et al.,</a:t>
            </a:r>
            <a:r>
              <a:rPr lang="en-GB" sz="1400" dirty="0">
                <a:latin typeface="Open Sans"/>
              </a:rPr>
              <a:t> CQG 35 095007 (2018)</a:t>
            </a:r>
          </a:p>
          <a:p>
            <a:pPr algn="l"/>
            <a:r>
              <a:rPr lang="en-GB" sz="1400" dirty="0">
                <a:latin typeface="Open Sans"/>
                <a:hlinkClick r:id="rId3"/>
              </a:rPr>
              <a:t>http://iopscience.iop.org/article/10.1088/1361-6382/aab2e9/meta</a:t>
            </a:r>
            <a:endParaRPr lang="en-GB" sz="1400" dirty="0">
              <a:latin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727" y="964839"/>
            <a:ext cx="7952723" cy="89591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en-GB" b="0" dirty="0">
                <a:latin typeface="Open Sans"/>
              </a:rPr>
              <a:t>Measurements performed in air. High-f is residual differential motion.</a:t>
            </a:r>
          </a:p>
          <a:p>
            <a:pPr algn="l"/>
            <a:r>
              <a:rPr lang="en-GB" b="0" dirty="0">
                <a:latin typeface="Open Sans"/>
              </a:rPr>
              <a:t>Low-f is limited by air currents and temperature (we think), best performance at night – still better performance seen in vacuum, but with issues.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3646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440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61486" y="1524000"/>
            <a:ext cx="7525313" cy="383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Motivation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Concept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Status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9075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27" y="0"/>
            <a:ext cx="7804547" cy="905385"/>
          </a:xfrm>
        </p:spPr>
        <p:txBody>
          <a:bodyPr/>
          <a:lstStyle/>
          <a:p>
            <a:r>
              <a:rPr lang="en-US" dirty="0" smtClean="0"/>
              <a:t>Noise budget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727" y="1181701"/>
            <a:ext cx="7804547" cy="442019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4" y="756802"/>
            <a:ext cx="4280232" cy="3124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33" y="776799"/>
            <a:ext cx="4311100" cy="3143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37" y="3855859"/>
            <a:ext cx="8474273" cy="1781128"/>
          </a:xfrm>
          <a:prstGeom prst="rect">
            <a:avLst/>
          </a:prstGeom>
        </p:spPr>
      </p:pic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>
                <a:latin typeface="+mj-lt"/>
              </a:rPr>
              <a:t>6D Isolator Concept</a:t>
            </a:r>
            <a:endParaRPr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4224" y="1320190"/>
            <a:ext cx="4148217" cy="3550717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4814456" y="934641"/>
            <a:ext cx="4233437" cy="48380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Key advantages: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Measures and stabilizes </a:t>
            </a:r>
            <a:b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all </a:t>
            </a:r>
            <a:r>
              <a:rPr lang="en-GB" sz="2400" dirty="0" err="1" smtClean="0">
                <a:latin typeface="Open Sans"/>
                <a:ea typeface="Open Sans"/>
                <a:cs typeface="Open Sans"/>
                <a:sym typeface="Open Sans"/>
              </a:rPr>
              <a:t>DoF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simultaneously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Small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mode cross-coupling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Silica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suspension:</a:t>
            </a:r>
          </a:p>
          <a:p>
            <a:pPr lvl="1">
              <a:spcBef>
                <a:spcPct val="20000"/>
              </a:spcBef>
              <a:buFont typeface="Arial"/>
              <a:buChar char="•"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low internal loss </a:t>
            </a:r>
          </a:p>
          <a:p>
            <a:pPr lvl="1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soft </a:t>
            </a: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400" dirty="0" err="1" smtClean="0">
                <a:latin typeface="Open Sans"/>
                <a:ea typeface="Open Sans"/>
                <a:cs typeface="Open Sans"/>
                <a:sym typeface="Open Sans"/>
              </a:rPr>
              <a:t>HoQI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readout has good sensitivity and range</a:t>
            </a: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ct val="20000"/>
              </a:spcBef>
              <a:buFont typeface="Arial"/>
              <a:buChar char="•"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ct val="20000"/>
              </a:spcBef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Disadvantages: </a:t>
            </a:r>
          </a:p>
          <a:p>
            <a:pPr lvl="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 has 3 very soft </a:t>
            </a:r>
            <a:r>
              <a:rPr lang="en-GB" sz="2400" dirty="0" err="1" smtClean="0">
                <a:latin typeface="Open Sans"/>
                <a:ea typeface="Open Sans"/>
                <a:cs typeface="Open Sans"/>
                <a:sym typeface="Open Sans"/>
              </a:rPr>
              <a:t>DoF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!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8308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Current status</a:t>
            </a:r>
            <a:endParaRPr sz="4400" dirty="0"/>
          </a:p>
        </p:txBody>
      </p:sp>
      <p:sp>
        <p:nvSpPr>
          <p:cNvPr id="11" name="Bla bla bla…"/>
          <p:cNvSpPr txBox="1">
            <a:spLocks noGrp="1"/>
          </p:cNvSpPr>
          <p:nvPr>
            <p:ph type="body" idx="1"/>
          </p:nvPr>
        </p:nvSpPr>
        <p:spPr>
          <a:xfrm>
            <a:off x="1054586" y="4925391"/>
            <a:ext cx="7993307" cy="102386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sz="2400" dirty="0" smtClean="0"/>
              <a:t>We work on the first</a:t>
            </a:r>
            <a:r>
              <a:rPr lang="en-GB" sz="2400" dirty="0" smtClean="0"/>
              <a:t> version </a:t>
            </a:r>
            <a:r>
              <a:rPr lang="en-GB" sz="2400" dirty="0" smtClean="0"/>
              <a:t>of</a:t>
            </a:r>
            <a:r>
              <a:rPr lang="en-GB" sz="2400" dirty="0" smtClean="0"/>
              <a:t> 6D </a:t>
            </a:r>
            <a:r>
              <a:rPr lang="en-GB" sz="2400" dirty="0" smtClean="0"/>
              <a:t>seismometer</a:t>
            </a:r>
          </a:p>
          <a:p>
            <a:pPr lvl="1">
              <a:spcBef>
                <a:spcPts val="0"/>
              </a:spcBef>
              <a:buNone/>
            </a:pPr>
            <a:endParaRPr lang="en-GB" sz="2400" dirty="0" smtClean="0"/>
          </a:p>
          <a:p>
            <a:pPr lvl="1">
              <a:spcBef>
                <a:spcPts val="0"/>
              </a:spcBef>
              <a:buNone/>
            </a:pPr>
            <a:endParaRPr lang="en-GB" sz="2400" dirty="0" smtClean="0"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pic>
        <p:nvPicPr>
          <p:cNvPr id="7" name="Picture 6" descr="TM_SUS_ASSEMBLY_6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89" y="1067157"/>
            <a:ext cx="6213729" cy="345854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21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692817" y="62508"/>
            <a:ext cx="7804547" cy="872133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Equipment</a:t>
            </a:r>
            <a:endParaRPr sz="4400" dirty="0"/>
          </a:p>
        </p:txBody>
      </p:sp>
      <p:sp>
        <p:nvSpPr>
          <p:cNvPr id="7" name="Bla bla bla…"/>
          <p:cNvSpPr txBox="1">
            <a:spLocks noGrp="1"/>
          </p:cNvSpPr>
          <p:nvPr>
            <p:ph type="body" idx="1"/>
          </p:nvPr>
        </p:nvSpPr>
        <p:spPr>
          <a:xfrm>
            <a:off x="3710610" y="934641"/>
            <a:ext cx="5583476" cy="508129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sz="2400" dirty="0" smtClean="0"/>
              <a:t>Basement laboratory</a:t>
            </a:r>
            <a:r>
              <a:rPr lang="en-GB" sz="2400" dirty="0" smtClean="0"/>
              <a:t> under renovation</a:t>
            </a:r>
          </a:p>
          <a:p>
            <a:pPr>
              <a:spcBef>
                <a:spcPts val="0"/>
              </a:spcBef>
              <a:buNone/>
            </a:pPr>
            <a:r>
              <a:rPr lang="en-GB" sz="2400" dirty="0" smtClean="0"/>
              <a:t>Vacuum chamber</a:t>
            </a:r>
            <a:r>
              <a:rPr lang="en-GB" sz="2400" dirty="0" smtClean="0"/>
              <a:t> delivered</a:t>
            </a:r>
          </a:p>
          <a:p>
            <a:pPr>
              <a:spcBef>
                <a:spcPts val="0"/>
              </a:spcBef>
              <a:buNone/>
            </a:pPr>
            <a:r>
              <a:rPr lang="en-GB" sz="2400" dirty="0" err="1" smtClean="0"/>
              <a:t>aLIGO</a:t>
            </a:r>
            <a:r>
              <a:rPr lang="en-GB" sz="2400" dirty="0" smtClean="0"/>
              <a:t>-style CDS server</a:t>
            </a:r>
            <a:r>
              <a:rPr lang="en-GB" sz="2400" dirty="0" smtClean="0"/>
              <a:t> installed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en-GB" sz="1700" dirty="0" smtClean="0"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4" y="934641"/>
            <a:ext cx="3165469" cy="3500979"/>
          </a:xfrm>
          <a:prstGeom prst="rect">
            <a:avLst/>
          </a:prstGeom>
        </p:spPr>
      </p:pic>
      <p:pic>
        <p:nvPicPr>
          <p:cNvPr id="9" name="Picture 8" descr="C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277" y="2227518"/>
            <a:ext cx="2833028" cy="377737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21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669727" y="0"/>
            <a:ext cx="7804547" cy="872133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Design</a:t>
            </a:r>
            <a:endParaRPr sz="4400" dirty="0"/>
          </a:p>
        </p:txBody>
      </p:sp>
      <p:pic>
        <p:nvPicPr>
          <p:cNvPr id="11" name="Picture 10" descr="Assembly_TM1.png"/>
          <p:cNvPicPr>
            <a:picLocks noChangeAspect="1"/>
          </p:cNvPicPr>
          <p:nvPr/>
        </p:nvPicPr>
        <p:blipFill>
          <a:blip r:embed="rId2"/>
          <a:srcRect t="18605" b="38539"/>
          <a:stretch>
            <a:fillRect/>
          </a:stretch>
        </p:blipFill>
        <p:spPr>
          <a:xfrm>
            <a:off x="-1" y="949674"/>
            <a:ext cx="9216275" cy="2324636"/>
          </a:xfrm>
          <a:prstGeom prst="rect">
            <a:avLst/>
          </a:prstGeom>
        </p:spPr>
      </p:pic>
      <p:sp>
        <p:nvSpPr>
          <p:cNvPr id="8" name="Bla bla bla…"/>
          <p:cNvSpPr txBox="1">
            <a:spLocks/>
          </p:cNvSpPr>
          <p:nvPr/>
        </p:nvSpPr>
        <p:spPr>
          <a:xfrm>
            <a:off x="1500902" y="3274310"/>
            <a:ext cx="6315372" cy="23945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Test mass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in production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Ongoing design work on </a:t>
            </a:r>
          </a:p>
          <a:p>
            <a:pPr marL="742950" lvl="1" indent="-285750">
              <a:buFontTx/>
              <a:buChar char="-"/>
            </a:pPr>
            <a:r>
              <a:rPr lang="en-GB" sz="2400" dirty="0">
                <a:latin typeface="Open Sans"/>
                <a:ea typeface="Open Sans"/>
                <a:cs typeface="Open Sans"/>
                <a:sym typeface="Open Sans"/>
              </a:rPr>
              <a:t>Rigid active platform</a:t>
            </a: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85750">
              <a:buFontTx/>
              <a:buChar char="-"/>
            </a:pPr>
            <a:r>
              <a:rPr lang="en-GB" sz="2400" dirty="0">
                <a:latin typeface="Open Sans"/>
                <a:ea typeface="Open Sans"/>
                <a:cs typeface="Open Sans"/>
                <a:sym typeface="Open Sans"/>
              </a:rPr>
              <a:t>Suspension frame</a:t>
            </a:r>
            <a:endParaRPr lang="en-GB" sz="24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Test mass release mechanism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latin typeface="Open Sans"/>
                <a:ea typeface="Open Sans"/>
                <a:cs typeface="Open Sans"/>
                <a:sym typeface="Open Sans"/>
              </a:rPr>
              <a:t>et</a:t>
            </a:r>
            <a:r>
              <a:rPr lang="en-GB" sz="24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cetera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21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58" y="1303577"/>
            <a:ext cx="2355753" cy="2312395"/>
          </a:xfrm>
          <a:prstGeom prst="rect">
            <a:avLst/>
          </a:prstGeom>
        </p:spPr>
      </p:pic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288637" y="62508"/>
            <a:ext cx="8589520" cy="872133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800" dirty="0" smtClean="0"/>
              <a:t>Fused-silica suspensions</a:t>
            </a:r>
            <a:endParaRPr sz="4800"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sp>
        <p:nvSpPr>
          <p:cNvPr id="6" name="Bla bla bla…"/>
          <p:cNvSpPr txBox="1">
            <a:spLocks noGrp="1"/>
          </p:cNvSpPr>
          <p:nvPr>
            <p:ph type="body" idx="1"/>
          </p:nvPr>
        </p:nvSpPr>
        <p:spPr>
          <a:xfrm>
            <a:off x="623218" y="1131539"/>
            <a:ext cx="5220945" cy="442019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sz="2400" dirty="0" smtClean="0"/>
              <a:t>Fibre manufacturing at Glasgow scheduled for</a:t>
            </a:r>
            <a:r>
              <a:rPr lang="en-GB" sz="2400" dirty="0" smtClean="0"/>
              <a:t> Nov </a:t>
            </a:r>
            <a:r>
              <a:rPr lang="en-GB" sz="2400" dirty="0" smtClean="0"/>
              <a:t>2019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	</a:t>
            </a:r>
          </a:p>
          <a:p>
            <a:pPr>
              <a:spcBef>
                <a:spcPts val="0"/>
              </a:spcBef>
              <a:buNone/>
            </a:pPr>
            <a:endParaRPr lang="en-GB" sz="2400" dirty="0" smtClean="0"/>
          </a:p>
          <a:p>
            <a:pPr>
              <a:spcBef>
                <a:spcPts val="0"/>
              </a:spcBef>
              <a:buNone/>
            </a:pPr>
            <a:r>
              <a:rPr lang="en-GB" sz="2400" dirty="0" smtClean="0"/>
              <a:t>Bending occurs near</a:t>
            </a:r>
            <a:br>
              <a:rPr lang="en-GB" sz="2400" dirty="0" smtClean="0"/>
            </a:br>
            <a:r>
              <a:rPr lang="en-GB" sz="2400" dirty="0" smtClean="0"/>
              <a:t>the end of the fibre </a:t>
            </a:r>
          </a:p>
          <a:p>
            <a:pPr>
              <a:spcBef>
                <a:spcPts val="0"/>
              </a:spcBef>
              <a:buNone/>
            </a:pPr>
            <a:endParaRPr lang="en-GB" sz="2400" dirty="0" smtClean="0"/>
          </a:p>
          <a:p>
            <a:pPr>
              <a:spcBef>
                <a:spcPts val="0"/>
              </a:spcBef>
              <a:buNone/>
            </a:pPr>
            <a:r>
              <a:rPr lang="en-GB" sz="2400" dirty="0" smtClean="0"/>
              <a:t>We need the shortest possible transition to thin part of the fibre to minimize the bending rigidity</a:t>
            </a:r>
            <a:endParaRPr lang="en-GB" sz="1800" dirty="0" smtClean="0"/>
          </a:p>
          <a:p>
            <a:pPr>
              <a:spcBef>
                <a:spcPts val="0"/>
              </a:spcBef>
              <a:buNone/>
            </a:pPr>
            <a:endParaRPr lang="en-GB" sz="1800" dirty="0" smtClean="0"/>
          </a:p>
          <a:p>
            <a:pPr>
              <a:spcBef>
                <a:spcPts val="0"/>
              </a:spcBef>
              <a:buNone/>
            </a:pPr>
            <a:r>
              <a:rPr lang="en-GB" sz="1800" dirty="0" smtClean="0"/>
              <a:t>* Yes, we are going to use silica suspension </a:t>
            </a:r>
            <a:br>
              <a:rPr lang="en-GB" sz="1800" dirty="0" smtClean="0"/>
            </a:br>
            <a:r>
              <a:rPr lang="en-GB" sz="1800" dirty="0" smtClean="0"/>
              <a:t>for a</a:t>
            </a:r>
            <a:r>
              <a:rPr lang="en-GB" sz="1800" dirty="0" smtClean="0"/>
              <a:t> 1</a:t>
            </a:r>
            <a:r>
              <a:rPr lang="en-GB" sz="1800" baseline="30000" dirty="0" smtClean="0"/>
              <a:t>st</a:t>
            </a:r>
            <a:r>
              <a:rPr lang="en-GB" sz="1800" dirty="0" smtClean="0"/>
              <a:t> version</a:t>
            </a:r>
            <a:endParaRPr lang="en-GB" sz="18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8819" r="22677" b="54803"/>
          <a:stretch>
            <a:fillRect/>
          </a:stretch>
        </p:blipFill>
        <p:spPr bwMode="auto">
          <a:xfrm>
            <a:off x="6450725" y="1111011"/>
            <a:ext cx="2350233" cy="430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4157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Actuation</a:t>
            </a:r>
            <a:endParaRPr sz="4400"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7" name="Bla bla bla…"/>
          <p:cNvSpPr txBox="1">
            <a:spLocks noGrp="1"/>
          </p:cNvSpPr>
          <p:nvPr>
            <p:ph type="body" idx="1"/>
          </p:nvPr>
        </p:nvSpPr>
        <p:spPr>
          <a:xfrm>
            <a:off x="3971970" y="1200176"/>
            <a:ext cx="5172030" cy="47727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  <a:buNone/>
            </a:pPr>
            <a:r>
              <a:rPr lang="en-GB" sz="2400" dirty="0" smtClean="0"/>
              <a:t>We use coil-magnet actuation (</a:t>
            </a:r>
            <a:r>
              <a:rPr lang="en-GB" sz="2400" dirty="0" err="1" smtClean="0"/>
              <a:t>BOSEMs</a:t>
            </a:r>
            <a:r>
              <a:rPr lang="en-GB" sz="2400" dirty="0" smtClean="0"/>
              <a:t>) for</a:t>
            </a:r>
            <a:r>
              <a:rPr lang="en-GB" sz="2400" dirty="0" smtClean="0"/>
              <a:t> a first version</a:t>
            </a:r>
          </a:p>
          <a:p>
            <a:pPr lvl="1">
              <a:spcBef>
                <a:spcPts val="0"/>
              </a:spcBef>
              <a:buNone/>
            </a:pPr>
            <a:endParaRPr lang="en-GB" sz="2400" dirty="0" smtClean="0"/>
          </a:p>
          <a:p>
            <a:pPr lvl="1">
              <a:spcBef>
                <a:spcPts val="0"/>
              </a:spcBef>
              <a:buNone/>
            </a:pPr>
            <a:r>
              <a:rPr lang="en-GB" sz="2400" dirty="0" smtClean="0"/>
              <a:t>Later we expect it to be replaced with ESD.</a:t>
            </a:r>
          </a:p>
          <a:p>
            <a:pPr lvl="1">
              <a:spcBef>
                <a:spcPts val="0"/>
              </a:spcBef>
              <a:buNone/>
            </a:pPr>
            <a:endParaRPr lang="en-GB" sz="2400" dirty="0" smtClean="0"/>
          </a:p>
          <a:p>
            <a:pPr lvl="1">
              <a:spcBef>
                <a:spcPts val="0"/>
              </a:spcBef>
              <a:buNone/>
            </a:pPr>
            <a:endParaRPr lang="en-GB" sz="2400" dirty="0" smtClean="0"/>
          </a:p>
          <a:p>
            <a:pPr lvl="1">
              <a:spcBef>
                <a:spcPts val="0"/>
              </a:spcBef>
              <a:buNone/>
            </a:pPr>
            <a:r>
              <a:rPr lang="en-GB" sz="2000" dirty="0" err="1" smtClean="0"/>
              <a:t>ESDs</a:t>
            </a:r>
            <a:r>
              <a:rPr lang="en-GB" sz="2000" dirty="0" smtClean="0"/>
              <a:t> are not sensitive to magnetic field</a:t>
            </a:r>
          </a:p>
          <a:p>
            <a:pPr lvl="1">
              <a:spcBef>
                <a:spcPts val="0"/>
              </a:spcBef>
              <a:buNone/>
            </a:pPr>
            <a:r>
              <a:rPr lang="en-GB" sz="2000" dirty="0" err="1" smtClean="0"/>
              <a:t>BOSEMs</a:t>
            </a:r>
            <a:r>
              <a:rPr lang="en-GB" sz="2000" dirty="0" smtClean="0"/>
              <a:t> have larger dynamic range and not sensitive to electrical charges (our TM is isolated)</a:t>
            </a:r>
          </a:p>
          <a:p>
            <a:pPr lvl="1">
              <a:spcBef>
                <a:spcPts val="0"/>
              </a:spcBef>
              <a:buNone/>
            </a:pPr>
            <a:r>
              <a:rPr lang="en-GB" sz="2000" dirty="0" smtClean="0"/>
              <a:t>We might need a charge control when install ESD</a:t>
            </a:r>
            <a:endParaRPr lang="en-GB" sz="2400" dirty="0" smtClean="0"/>
          </a:p>
          <a:p>
            <a:pPr lvl="1">
              <a:spcBef>
                <a:spcPts val="0"/>
              </a:spcBef>
              <a:buNone/>
            </a:pPr>
            <a:endParaRPr lang="en-GB" sz="16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15661" r="11746"/>
          <a:stretch>
            <a:fillRect/>
          </a:stretch>
        </p:blipFill>
        <p:spPr>
          <a:xfrm>
            <a:off x="621706" y="1240347"/>
            <a:ext cx="3350264" cy="4344815"/>
          </a:xfrm>
          <a:prstGeom prst="rect">
            <a:avLst/>
          </a:prstGeom>
        </p:spPr>
      </p:pic>
      <p:sp>
        <p:nvSpPr>
          <p:cNvPr id="6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21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288637" y="62508"/>
            <a:ext cx="8589520" cy="872133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800" dirty="0" smtClean="0"/>
              <a:t>Sensors: </a:t>
            </a:r>
            <a:r>
              <a:rPr lang="en-GB" sz="4800" dirty="0" err="1" smtClean="0"/>
              <a:t>HoQI</a:t>
            </a:r>
            <a:endParaRPr sz="4800"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pic>
        <p:nvPicPr>
          <p:cNvPr id="7" name="Picture 6" descr="aHoQIMk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23" y="1188630"/>
            <a:ext cx="4516877" cy="3769881"/>
          </a:xfrm>
          <a:prstGeom prst="rect">
            <a:avLst/>
          </a:prstGeom>
        </p:spPr>
      </p:pic>
      <p:sp>
        <p:nvSpPr>
          <p:cNvPr id="6" name="Bla bla bla…"/>
          <p:cNvSpPr txBox="1">
            <a:spLocks noGrp="1"/>
          </p:cNvSpPr>
          <p:nvPr>
            <p:ph type="body" idx="1"/>
          </p:nvPr>
        </p:nvSpPr>
        <p:spPr>
          <a:xfrm>
            <a:off x="5146252" y="1325206"/>
            <a:ext cx="4185479" cy="346765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Tests ongoing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New electronics,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Fibre </a:t>
            </a:r>
            <a:r>
              <a:rPr lang="en-US" sz="2400" dirty="0" err="1" smtClean="0"/>
              <a:t>feedthrough</a:t>
            </a:r>
            <a:r>
              <a:rPr lang="en-US" sz="2400" dirty="0" smtClean="0"/>
              <a:t>,</a:t>
            </a: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Some redesign of clamping</a:t>
            </a:r>
            <a:r>
              <a:rPr lang="en-GB" sz="2400" dirty="0" smtClean="0"/>
              <a:t> 	and tuning</a:t>
            </a:r>
            <a:r>
              <a:rPr lang="en-GB" sz="2400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Corner cubes tests</a:t>
            </a: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endParaRPr lang="en-GB" sz="2400" dirty="0" smtClean="0"/>
          </a:p>
        </p:txBody>
      </p:sp>
      <p:sp>
        <p:nvSpPr>
          <p:cNvPr id="9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4157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669727" y="0"/>
            <a:ext cx="7804547" cy="872133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Controls</a:t>
            </a:r>
            <a:endParaRPr sz="4400"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sp>
        <p:nvSpPr>
          <p:cNvPr id="7" name="Bla bla bla…"/>
          <p:cNvSpPr txBox="1">
            <a:spLocks noGrp="1"/>
          </p:cNvSpPr>
          <p:nvPr>
            <p:ph type="body" idx="1"/>
          </p:nvPr>
        </p:nvSpPr>
        <p:spPr>
          <a:xfrm>
            <a:off x="4456617" y="2342017"/>
            <a:ext cx="4386264" cy="296765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Aim is to build a more detailed state-space model of this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Currently a state-space model for the suspension point motion of the 6D pendulum has been made.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7365" t="3691" b="2768"/>
          <a:stretch>
            <a:fillRect/>
          </a:stretch>
        </p:blipFill>
        <p:spPr>
          <a:xfrm>
            <a:off x="528619" y="2118615"/>
            <a:ext cx="3668226" cy="3284886"/>
          </a:xfrm>
          <a:prstGeom prst="rect">
            <a:avLst/>
          </a:prstGeom>
        </p:spPr>
      </p:pic>
      <p:sp>
        <p:nvSpPr>
          <p:cNvPr id="12" name="Bla bla bla…"/>
          <p:cNvSpPr txBox="1">
            <a:spLocks/>
          </p:cNvSpPr>
          <p:nvPr/>
        </p:nvSpPr>
        <p:spPr>
          <a:xfrm>
            <a:off x="1264279" y="1036873"/>
            <a:ext cx="7879721" cy="12698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How to combine sensor readout to get </a:t>
            </a:r>
            <a:b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400" dirty="0" smtClean="0">
                <a:latin typeface="Open Sans"/>
                <a:ea typeface="Open Sans"/>
                <a:cs typeface="Open Sans"/>
                <a:sym typeface="Open Sans"/>
              </a:rPr>
              <a:t>translation and tilt?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21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669727" y="1"/>
            <a:ext cx="7804547" cy="7273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Control loop</a:t>
            </a:r>
            <a:endParaRPr sz="4400"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pic>
        <p:nvPicPr>
          <p:cNvPr id="10" name="Content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0E5F83-4D65-774D-93E8-24D97542C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479591"/>
            <a:ext cx="4983893" cy="32376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2CAF0D-BDAC-604A-84E2-2696ADB1F826}"/>
              </a:ext>
            </a:extLst>
          </p:cNvPr>
          <p:cNvSpPr txBox="1"/>
          <p:nvPr/>
        </p:nvSpPr>
        <p:spPr>
          <a:xfrm>
            <a:off x="406101" y="739919"/>
            <a:ext cx="3856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Aim is to build a more detailed state-space model of</a:t>
            </a:r>
            <a:r>
              <a:rPr lang="en-GB" sz="2000" dirty="0" smtClean="0"/>
              <a:t> our </a:t>
            </a:r>
            <a:r>
              <a:rPr lang="en-GB" sz="2000" dirty="0" smtClean="0"/>
              <a:t>set up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Basic </a:t>
            </a:r>
            <a:r>
              <a:rPr lang="en-GB" sz="2000" dirty="0"/>
              <a:t>idea of control loop </a:t>
            </a:r>
            <a:r>
              <a:rPr lang="en-GB" sz="2000" dirty="0" smtClean="0"/>
              <a:t>for</a:t>
            </a:r>
            <a:br>
              <a:rPr lang="en-GB" sz="2000" dirty="0" smtClean="0"/>
            </a:br>
            <a:r>
              <a:rPr lang="en-GB" sz="2000" dirty="0" smtClean="0"/>
              <a:t> stabilisation </a:t>
            </a:r>
            <a:r>
              <a:rPr lang="en-GB" sz="2000" dirty="0"/>
              <a:t>of the platform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Coupled degrees of freedom</a:t>
            </a:r>
            <a:r>
              <a:rPr lang="en-GB" sz="2000" dirty="0" smtClean="0"/>
              <a:t> </a:t>
            </a:r>
            <a:br>
              <a:rPr lang="en-GB" sz="2000" dirty="0" smtClean="0"/>
            </a:br>
            <a:r>
              <a:rPr lang="en-GB" sz="2000" dirty="0" smtClean="0"/>
              <a:t>(</a:t>
            </a:r>
            <a:r>
              <a:rPr lang="en-GB" sz="2000" dirty="0"/>
              <a:t>X and RY or Y and RX)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Purpose of 6D sensor is to decouple the degrees of freedom such that the bandwidth of sensing is increased in translation (X, 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Blending of inertial and displacement sensors crucial for large </a:t>
            </a:r>
            <a:r>
              <a:rPr lang="en-GB" sz="2000" dirty="0" smtClean="0"/>
              <a:t>bandwidth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6E3BD1-85BF-534D-85BA-6991EBCA02E4}"/>
              </a:ext>
            </a:extLst>
          </p:cNvPr>
          <p:cNvSpPr txBox="1"/>
          <p:nvPr/>
        </p:nvSpPr>
        <p:spPr>
          <a:xfrm>
            <a:off x="5022273" y="3508991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ISI </a:t>
            </a:r>
            <a:r>
              <a:rPr lang="en-GB" dirty="0"/>
              <a:t>– Platform</a:t>
            </a:r>
          </a:p>
          <a:p>
            <a:r>
              <a:rPr lang="en-GB" dirty="0"/>
              <a:t>SF – Suspension Frame</a:t>
            </a:r>
          </a:p>
          <a:p>
            <a:r>
              <a:rPr lang="en-GB" dirty="0"/>
              <a:t>6D – inertial sensor</a:t>
            </a:r>
          </a:p>
          <a:p>
            <a:r>
              <a:rPr lang="en-GB" dirty="0"/>
              <a:t>6D</a:t>
            </a:r>
            <a:r>
              <a:rPr lang="en-GB" baseline="30000" dirty="0"/>
              <a:t>-1</a:t>
            </a:r>
            <a:r>
              <a:rPr lang="en-GB" dirty="0"/>
              <a:t> – Filter for plant </a:t>
            </a:r>
            <a:r>
              <a:rPr lang="en-GB" dirty="0" smtClean="0"/>
              <a:t>inversion</a:t>
            </a:r>
          </a:p>
          <a:p>
            <a:r>
              <a:rPr lang="en-GB" dirty="0"/>
              <a:t>SF</a:t>
            </a:r>
            <a:r>
              <a:rPr lang="en-GB" baseline="30000" dirty="0"/>
              <a:t>-1</a:t>
            </a:r>
            <a:r>
              <a:rPr lang="en-GB" dirty="0"/>
              <a:t> – Filter for inverting </a:t>
            </a:r>
            <a:r>
              <a:rPr lang="en-GB" dirty="0" smtClean="0"/>
              <a:t>Suspension Frame</a:t>
            </a:r>
          </a:p>
          <a:p>
            <a:r>
              <a:rPr lang="en-GB" dirty="0"/>
              <a:t>LP – Low pass filter</a:t>
            </a:r>
          </a:p>
          <a:p>
            <a:r>
              <a:rPr lang="en-GB" dirty="0"/>
              <a:t>HP – High pass filter</a:t>
            </a:r>
          </a:p>
          <a:p>
            <a:r>
              <a:rPr lang="en-GB" dirty="0"/>
              <a:t>A – Actuator and filters</a:t>
            </a:r>
          </a:p>
        </p:txBody>
      </p:sp>
      <p:sp>
        <p:nvSpPr>
          <p:cNvPr id="9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21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207819" y="62508"/>
            <a:ext cx="8649628" cy="8721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Advantages of low-</a:t>
            </a:r>
            <a:r>
              <a:rPr lang="en-GB" sz="4400" dirty="0" err="1" smtClean="0"/>
              <a:t>f</a:t>
            </a:r>
            <a:r>
              <a:rPr lang="en-GB" sz="4400" dirty="0" smtClean="0"/>
              <a:t> GW detectors</a:t>
            </a:r>
            <a:endParaRPr sz="4400" dirty="0"/>
          </a:p>
        </p:txBody>
      </p:sp>
      <p:sp>
        <p:nvSpPr>
          <p:cNvPr id="133" name="Bla bla bla…"/>
          <p:cNvSpPr txBox="1">
            <a:spLocks noGrp="1"/>
          </p:cNvSpPr>
          <p:nvPr>
            <p:ph type="body" idx="1"/>
          </p:nvPr>
        </p:nvSpPr>
        <p:spPr>
          <a:xfrm>
            <a:off x="716642" y="1049361"/>
            <a:ext cx="7804547" cy="4420196"/>
          </a:xfrm>
          <a:prstGeom prst="rect">
            <a:avLst/>
          </a:prstGeom>
        </p:spPr>
        <p:txBody>
          <a:bodyPr anchor="t"/>
          <a:lstStyle/>
          <a:p>
            <a:pPr marL="0" indent="0">
              <a:buNone/>
            </a:pPr>
            <a:r>
              <a:rPr lang="en-GB" sz="2000" dirty="0"/>
              <a:t>Localisation </a:t>
            </a:r>
            <a:r>
              <a:rPr lang="en-GB" sz="2000" dirty="0" smtClean="0"/>
              <a:t>approximately </a:t>
            </a:r>
            <a:r>
              <a:rPr lang="en-GB" sz="2000" b="1" dirty="0" smtClean="0"/>
              <a:t>5 </a:t>
            </a:r>
            <a:r>
              <a:rPr lang="en-GB" sz="2000" b="1" dirty="0"/>
              <a:t>square </a:t>
            </a:r>
            <a:r>
              <a:rPr lang="en-GB" sz="2000" b="1" dirty="0" smtClean="0"/>
              <a:t>degrees, </a:t>
            </a:r>
            <a:r>
              <a:rPr lang="en-GB" sz="2000" b="1" dirty="0"/>
              <a:t>1 minute before merger</a:t>
            </a:r>
            <a:r>
              <a:rPr lang="en-GB" sz="2000" dirty="0"/>
              <a:t>, assuming 2 LIGO-LF observatories in the US.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90833" y="1824816"/>
            <a:ext cx="5166614" cy="3905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1223" y="4860648"/>
            <a:ext cx="5213810" cy="89591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en-GB" b="0" dirty="0" smtClean="0">
                <a:latin typeface="Open Sans"/>
              </a:rPr>
              <a:t>For a discussion of LIGO-LF</a:t>
            </a:r>
          </a:p>
          <a:p>
            <a:pPr algn="l"/>
            <a:r>
              <a:rPr lang="en-GB" b="0" dirty="0" smtClean="0">
                <a:latin typeface="Open Sans"/>
              </a:rPr>
              <a:t>and low-f limitations, see: </a:t>
            </a:r>
            <a:br>
              <a:rPr lang="en-GB" b="0" dirty="0" smtClean="0">
                <a:latin typeface="Open Sans"/>
              </a:rPr>
            </a:br>
            <a:r>
              <a:rPr lang="en-GB" b="0" dirty="0" smtClean="0">
                <a:latin typeface="Open Sans"/>
              </a:rPr>
              <a:t>Yu </a:t>
            </a:r>
            <a:r>
              <a:rPr lang="en-GB" b="0" i="1" dirty="0" smtClean="0">
                <a:latin typeface="Open Sans"/>
              </a:rPr>
              <a:t>et al.</a:t>
            </a:r>
            <a:r>
              <a:rPr lang="en-GB" b="0" dirty="0" smtClean="0">
                <a:latin typeface="Open Sans"/>
              </a:rPr>
              <a:t>, PRL </a:t>
            </a:r>
            <a:r>
              <a:rPr lang="en-GB" dirty="0" smtClean="0">
                <a:latin typeface="Open Sans"/>
              </a:rPr>
              <a:t>120</a:t>
            </a:r>
            <a:r>
              <a:rPr lang="en-GB" b="0" dirty="0">
                <a:latin typeface="Open Sans"/>
              </a:rPr>
              <a:t> </a:t>
            </a:r>
            <a:r>
              <a:rPr lang="en-GB" b="0" dirty="0" smtClean="0">
                <a:latin typeface="Open Sans"/>
              </a:rPr>
              <a:t>141102 (2018)</a:t>
            </a:r>
            <a:endParaRPr lang="en-GB" b="0" dirty="0">
              <a:latin typeface="Open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0655"/>
            <a:ext cx="3657815" cy="1343800"/>
          </a:xfrm>
          <a:prstGeom prst="rect">
            <a:avLst/>
          </a:prstGeom>
        </p:spPr>
      </p:pic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8857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669727" y="1"/>
            <a:ext cx="7804547" cy="7273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Controls</a:t>
            </a:r>
            <a:endParaRPr sz="4400"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F65F7C-6E50-E444-9123-3201C897E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06" b="3"/>
          <a:stretch/>
        </p:blipFill>
        <p:spPr>
          <a:xfrm>
            <a:off x="134080" y="577096"/>
            <a:ext cx="5313639" cy="4285310"/>
          </a:xfrm>
          <a:prstGeom prst="rect">
            <a:avLst/>
          </a:prstGeom>
          <a:effectLst/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C9873E-E588-414D-A440-1298FA0380B5}"/>
              </a:ext>
            </a:extLst>
          </p:cNvPr>
          <p:cNvSpPr txBox="1">
            <a:spLocks/>
          </p:cNvSpPr>
          <p:nvPr/>
        </p:nvSpPr>
        <p:spPr>
          <a:xfrm>
            <a:off x="5420937" y="883478"/>
            <a:ext cx="3667037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noise budget showing estimated suppression of the platform motion in translation (X).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model is limited by the low passed CPS injection below ~0.3Hz and the actuator gain above 5 Hz.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Improving the blending filters and the actuation filters could increase the suppression in these limiting areas.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21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288637" y="62508"/>
            <a:ext cx="8589520" cy="872133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800" dirty="0" err="1" smtClean="0"/>
              <a:t>HoQI</a:t>
            </a:r>
            <a:r>
              <a:rPr lang="en-GB" sz="4800" dirty="0" smtClean="0"/>
              <a:t> and controls test</a:t>
            </a:r>
            <a:endParaRPr sz="4800"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6" y="934641"/>
            <a:ext cx="3480532" cy="4814995"/>
          </a:xfrm>
          <a:prstGeom prst="rect">
            <a:avLst/>
          </a:prstGeom>
        </p:spPr>
      </p:pic>
      <p:sp>
        <p:nvSpPr>
          <p:cNvPr id="6" name="Bla bla bla…"/>
          <p:cNvSpPr txBox="1">
            <a:spLocks noGrp="1"/>
          </p:cNvSpPr>
          <p:nvPr>
            <p:ph type="body" idx="1"/>
          </p:nvPr>
        </p:nvSpPr>
        <p:spPr>
          <a:xfrm>
            <a:off x="4129428" y="922883"/>
            <a:ext cx="4748730" cy="442019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Tests </a:t>
            </a:r>
            <a:r>
              <a:rPr lang="en-GB" sz="2400" dirty="0" smtClean="0"/>
              <a:t>of </a:t>
            </a:r>
            <a:r>
              <a:rPr lang="en-GB" sz="2400" dirty="0" smtClean="0"/>
              <a:t>1D (vertical) </a:t>
            </a:r>
            <a:r>
              <a:rPr lang="en-GB" sz="2400" dirty="0" smtClean="0"/>
              <a:t>active isolation platform with</a:t>
            </a:r>
            <a:r>
              <a:rPr lang="en-GB" sz="24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3x </a:t>
            </a:r>
            <a:r>
              <a:rPr lang="en-GB" sz="2400" dirty="0" smtClean="0"/>
              <a:t>L4C</a:t>
            </a:r>
            <a:r>
              <a:rPr lang="en-GB" sz="2400" dirty="0" smtClean="0"/>
              <a:t> seismometers (</a:t>
            </a:r>
            <a:r>
              <a:rPr lang="en-GB" sz="2400" dirty="0" smtClean="0"/>
              <a:t>coil and </a:t>
            </a:r>
            <a:r>
              <a:rPr lang="en-GB" sz="2400" dirty="0" err="1" smtClean="0"/>
              <a:t>HoQI</a:t>
            </a:r>
            <a:r>
              <a:rPr lang="en-GB" sz="2400" dirty="0" smtClean="0"/>
              <a:t> readout) and</a:t>
            </a:r>
            <a:r>
              <a:rPr lang="en-GB" sz="24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1x</a:t>
            </a:r>
            <a:r>
              <a:rPr lang="en-GB" sz="2400" dirty="0" smtClean="0"/>
              <a:t> </a:t>
            </a:r>
            <a:r>
              <a:rPr lang="en-GB" sz="2400" dirty="0" smtClean="0"/>
              <a:t>S13 </a:t>
            </a:r>
            <a:r>
              <a:rPr lang="en-GB" sz="2400" dirty="0" smtClean="0"/>
              <a:t>are ongoing</a:t>
            </a:r>
            <a:r>
              <a:rPr lang="en-GB" sz="24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Tests for control of two coupled </a:t>
            </a:r>
            <a:r>
              <a:rPr lang="en-GB" sz="2400" dirty="0" err="1" smtClean="0"/>
              <a:t>DoF</a:t>
            </a:r>
            <a:r>
              <a:rPr lang="en-GB" sz="2400" dirty="0" smtClean="0"/>
              <a:t> (X and RY) with </a:t>
            </a:r>
            <a:r>
              <a:rPr lang="en-GB" sz="2400" dirty="0" err="1" smtClean="0"/>
              <a:t>HoQI</a:t>
            </a:r>
            <a:r>
              <a:rPr lang="en-GB" sz="2400" dirty="0" smtClean="0"/>
              <a:t> and </a:t>
            </a:r>
            <a:r>
              <a:rPr lang="en-GB" sz="2400" dirty="0" err="1" smtClean="0"/>
              <a:t>BOSEMs</a:t>
            </a:r>
            <a:r>
              <a:rPr lang="en-GB" sz="2400" dirty="0" smtClean="0"/>
              <a:t> are planned</a:t>
            </a:r>
            <a:r>
              <a:rPr lang="en-GB" sz="2400" dirty="0" smtClean="0"/>
              <a:t> </a:t>
            </a:r>
          </a:p>
        </p:txBody>
      </p:sp>
      <p:sp>
        <p:nvSpPr>
          <p:cNvPr id="7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4157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600" dirty="0" smtClean="0"/>
              <a:t>Is it feasible?</a:t>
            </a:r>
            <a:endParaRPr sz="6200" dirty="0"/>
          </a:p>
        </p:txBody>
      </p:sp>
      <p:sp>
        <p:nvSpPr>
          <p:cNvPr id="133" name="Bla bla bla…"/>
          <p:cNvSpPr txBox="1">
            <a:spLocks noGrp="1"/>
          </p:cNvSpPr>
          <p:nvPr>
            <p:ph type="body" idx="1"/>
          </p:nvPr>
        </p:nvSpPr>
        <p:spPr>
          <a:xfrm>
            <a:off x="403884" y="1193317"/>
            <a:ext cx="8474273" cy="44201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422"/>
              </a:spcBef>
              <a:buNone/>
            </a:pPr>
            <a:r>
              <a:rPr lang="en-GB" sz="2800" dirty="0"/>
              <a:t>Pros:</a:t>
            </a:r>
          </a:p>
          <a:p>
            <a:pPr marL="0" indent="0">
              <a:spcBef>
                <a:spcPts val="422"/>
              </a:spcBef>
              <a:buNone/>
            </a:pPr>
            <a:r>
              <a:rPr lang="en-GB" sz="2000" dirty="0" smtClean="0"/>
              <a:t>	</a:t>
            </a:r>
            <a:r>
              <a:rPr lang="en-GB" sz="2400" dirty="0" smtClean="0"/>
              <a:t>+ Simple </a:t>
            </a:r>
            <a:r>
              <a:rPr lang="en-GB" sz="2400" dirty="0"/>
              <a:t>core mechanics</a:t>
            </a:r>
          </a:p>
          <a:p>
            <a:pPr marL="0" indent="0">
              <a:spcBef>
                <a:spcPts val="422"/>
              </a:spcBef>
              <a:buNone/>
            </a:pPr>
            <a:r>
              <a:rPr lang="en-GB" sz="2400" dirty="0" smtClean="0"/>
              <a:t>	+ Closed-loop </a:t>
            </a:r>
            <a:r>
              <a:rPr lang="en-GB" sz="2400" dirty="0" err="1"/>
              <a:t>linearisation</a:t>
            </a:r>
            <a:r>
              <a:rPr lang="en-GB" sz="2400" dirty="0"/>
              <a:t> and actuation noise suppression</a:t>
            </a:r>
          </a:p>
          <a:p>
            <a:pPr marL="0" indent="0">
              <a:spcBef>
                <a:spcPts val="422"/>
              </a:spcBef>
              <a:buNone/>
            </a:pPr>
            <a:r>
              <a:rPr lang="en-GB" sz="2400" dirty="0" smtClean="0"/>
              <a:t>	+ Proven </a:t>
            </a:r>
            <a:r>
              <a:rPr lang="en-GB" sz="2400" dirty="0"/>
              <a:t>(static) interferometer </a:t>
            </a:r>
            <a:r>
              <a:rPr lang="en-GB" sz="2400" dirty="0" smtClean="0"/>
              <a:t>performance</a:t>
            </a:r>
          </a:p>
          <a:p>
            <a:pPr marL="0" indent="0">
              <a:spcBef>
                <a:spcPts val="422"/>
              </a:spcBef>
              <a:buNone/>
            </a:pPr>
            <a:endParaRPr lang="en-GB" sz="2000" dirty="0"/>
          </a:p>
          <a:p>
            <a:pPr marL="0" indent="0">
              <a:spcBef>
                <a:spcPts val="422"/>
              </a:spcBef>
              <a:buNone/>
            </a:pPr>
            <a:r>
              <a:rPr lang="en-GB" sz="2800" dirty="0"/>
              <a:t>Cons:</a:t>
            </a:r>
          </a:p>
          <a:p>
            <a:pPr marL="0" indent="0">
              <a:spcBef>
                <a:spcPts val="422"/>
              </a:spcBef>
              <a:buNone/>
            </a:pPr>
            <a:r>
              <a:rPr lang="en-GB" sz="2000" dirty="0" smtClean="0"/>
              <a:t>	</a:t>
            </a:r>
            <a:r>
              <a:rPr lang="en-GB" sz="2400" dirty="0" smtClean="0"/>
              <a:t>- Thermal </a:t>
            </a:r>
            <a:r>
              <a:rPr lang="en-GB" sz="2400" dirty="0"/>
              <a:t>coupling and stray forces</a:t>
            </a:r>
          </a:p>
          <a:p>
            <a:pPr marL="0" indent="0">
              <a:spcBef>
                <a:spcPts val="422"/>
              </a:spcBef>
              <a:buNone/>
            </a:pPr>
            <a:r>
              <a:rPr lang="en-GB" sz="2400" dirty="0" smtClean="0"/>
              <a:t>	- Z-coupling </a:t>
            </a:r>
            <a:r>
              <a:rPr lang="en-GB" sz="2400" dirty="0"/>
              <a:t>and recoil losses</a:t>
            </a:r>
          </a:p>
          <a:p>
            <a:pPr marL="0" indent="0">
              <a:spcBef>
                <a:spcPts val="422"/>
              </a:spcBef>
              <a:buNone/>
            </a:pPr>
            <a:r>
              <a:rPr lang="en-GB" sz="2400" dirty="0" smtClean="0"/>
              <a:t>	- Drift and alignment control of ultra-soft </a:t>
            </a:r>
            <a:r>
              <a:rPr lang="en-GB" sz="2400" dirty="0"/>
              <a:t>suspension</a:t>
            </a:r>
            <a:r>
              <a:rPr lang="en-GB" sz="2400" dirty="0" smtClean="0"/>
              <a:t> in 3D</a:t>
            </a:r>
          </a:p>
          <a:p>
            <a:pPr>
              <a:spcBef>
                <a:spcPts val="422"/>
              </a:spcBef>
            </a:pPr>
            <a:endParaRPr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sp>
        <p:nvSpPr>
          <p:cNvPr id="5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9617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1898"/>
            <a:ext cx="2300494" cy="3067326"/>
          </a:xfrm>
          <a:prstGeom prst="rect">
            <a:avLst/>
          </a:prstGeom>
        </p:spPr>
      </p:pic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Plans</a:t>
            </a:r>
            <a:endParaRPr sz="4400"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sp>
        <p:nvSpPr>
          <p:cNvPr id="7" name="Bla bla bla…"/>
          <p:cNvSpPr txBox="1">
            <a:spLocks noGrp="1"/>
          </p:cNvSpPr>
          <p:nvPr>
            <p:ph type="body" idx="1"/>
          </p:nvPr>
        </p:nvSpPr>
        <p:spPr>
          <a:xfrm>
            <a:off x="3904098" y="846297"/>
            <a:ext cx="5239902" cy="243291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en-GB" sz="2400" dirty="0" smtClean="0"/>
              <a:t>More design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GB" sz="2400" dirty="0" smtClean="0"/>
              <a:t>More manufacturing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GB" sz="2400" dirty="0" smtClean="0"/>
              <a:t>More tests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en-GB" sz="2400" dirty="0" smtClean="0"/>
          </a:p>
          <a:p>
            <a:pPr>
              <a:spcBef>
                <a:spcPts val="0"/>
              </a:spcBef>
              <a:buNone/>
            </a:pPr>
            <a:r>
              <a:rPr lang="en-GB" sz="2400" dirty="0" smtClean="0"/>
              <a:t>To suspend a Test Mass and see drifts, noises and deal with control.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en-GB" sz="17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585" y="0"/>
            <a:ext cx="3044835" cy="336755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52091" b="24357"/>
          <a:stretch/>
        </p:blipFill>
        <p:spPr>
          <a:xfrm>
            <a:off x="4323220" y="3181285"/>
            <a:ext cx="3379282" cy="271558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9176" y="3181285"/>
            <a:ext cx="3260923" cy="216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i_bo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794" y="5001407"/>
            <a:ext cx="2893391" cy="1856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 l="7935" r="4463"/>
          <a:stretch>
            <a:fillRect/>
          </a:stretch>
        </p:blipFill>
        <p:spPr>
          <a:xfrm rot="16200000">
            <a:off x="7432434" y="3429174"/>
            <a:ext cx="2083695" cy="158791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21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xfrm>
            <a:off x="357909" y="62508"/>
            <a:ext cx="8520248" cy="87213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Questions?</a:t>
            </a:r>
            <a:endParaRPr sz="4400" dirty="0"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pic>
        <p:nvPicPr>
          <p:cNvPr id="6" name="Picture 5" descr="6D_AssemblyGold2.jpg"/>
          <p:cNvPicPr>
            <a:picLocks noChangeAspect="1"/>
          </p:cNvPicPr>
          <p:nvPr/>
        </p:nvPicPr>
        <p:blipFill>
          <a:blip r:embed="rId2"/>
          <a:srcRect l="6425" t="7937" r="3303"/>
          <a:stretch>
            <a:fillRect/>
          </a:stretch>
        </p:blipFill>
        <p:spPr>
          <a:xfrm>
            <a:off x="2320730" y="934641"/>
            <a:ext cx="4618091" cy="471025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9912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Low-</a:t>
            </a:r>
            <a:r>
              <a:rPr lang="en-GB" sz="4400" dirty="0" err="1" smtClean="0"/>
              <a:t>f</a:t>
            </a:r>
            <a:r>
              <a:rPr lang="en-GB" sz="4400" dirty="0" smtClean="0"/>
              <a:t> noises and the seismic wall</a:t>
            </a:r>
            <a:endParaRPr sz="4400" dirty="0"/>
          </a:p>
        </p:txBody>
      </p:sp>
      <p:sp>
        <p:nvSpPr>
          <p:cNvPr id="133" name="Bla bla bla…"/>
          <p:cNvSpPr txBox="1">
            <a:spLocks noGrp="1"/>
          </p:cNvSpPr>
          <p:nvPr>
            <p:ph type="body" idx="1"/>
          </p:nvPr>
        </p:nvSpPr>
        <p:spPr>
          <a:xfrm>
            <a:off x="450273" y="1096818"/>
            <a:ext cx="7804547" cy="421227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‘Technical’ noise and astrophysical signals are both rich at low frequencies in gravitational-wave detectors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31530" y="2163234"/>
            <a:ext cx="5723894" cy="36454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1586" y="5729835"/>
            <a:ext cx="481753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en-GB" sz="1400" dirty="0">
                <a:hlinkClick r:id="rId4"/>
              </a:rPr>
              <a:t>https://doi.org/10.1103/PhysRevLett.116.131103</a:t>
            </a:r>
            <a:endParaRPr lang="en-GB" sz="1400" dirty="0"/>
          </a:p>
        </p:txBody>
      </p:sp>
      <p:sp>
        <p:nvSpPr>
          <p:cNvPr id="4" name="Oval 3"/>
          <p:cNvSpPr/>
          <p:nvPr/>
        </p:nvSpPr>
        <p:spPr>
          <a:xfrm>
            <a:off x="1931586" y="2163234"/>
            <a:ext cx="1716777" cy="1958493"/>
          </a:xfrm>
          <a:prstGeom prst="ellipse">
            <a:avLst/>
          </a:prstGeom>
          <a:noFill/>
          <a:ln w="76200" cap="flat">
            <a:solidFill>
              <a:schemeClr val="accent6">
                <a:lumMod val="75000"/>
                <a:alpha val="40000"/>
              </a:schemeClr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hangingPunct="0"/>
            <a:endParaRPr lang="en-GB" sz="150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" name="Oval 8"/>
          <p:cNvSpPr/>
          <p:nvPr/>
        </p:nvSpPr>
        <p:spPr>
          <a:xfrm rot="16200000">
            <a:off x="6162605" y="2715851"/>
            <a:ext cx="767340" cy="1062179"/>
          </a:xfrm>
          <a:prstGeom prst="ellipse">
            <a:avLst/>
          </a:prstGeom>
          <a:noFill/>
          <a:ln w="76200" cap="flat">
            <a:solidFill>
              <a:schemeClr val="accent6">
                <a:lumMod val="75000"/>
                <a:alpha val="40000"/>
              </a:schemeClr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hangingPunct="0"/>
            <a:endParaRPr lang="en-GB" sz="150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9022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5537" y="1586499"/>
            <a:ext cx="8360398" cy="5039587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78665" y="0"/>
            <a:ext cx="8229600" cy="96984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Suspended mass seismometers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24001" y="969842"/>
            <a:ext cx="2543653" cy="2251133"/>
          </a:xfrm>
        </p:spPr>
      </p:pic>
      <p:sp>
        <p:nvSpPr>
          <p:cNvPr id="7" name="Bla bla bla…"/>
          <p:cNvSpPr txBox="1">
            <a:spLocks/>
          </p:cNvSpPr>
          <p:nvPr/>
        </p:nvSpPr>
        <p:spPr>
          <a:xfrm>
            <a:off x="4664373" y="900572"/>
            <a:ext cx="4618825" cy="1698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How conventional seismometers 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2000" dirty="0" smtClean="0">
                <a:latin typeface="Open Sans"/>
                <a:ea typeface="Open Sans"/>
                <a:cs typeface="Open Sans"/>
                <a:sym typeface="Open Sans"/>
              </a:rPr>
              <a:t>It’s mass on the spring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55935" y="6345476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 sz="1600">
                <a:solidFill>
                  <a:srgbClr val="7F7F7F"/>
                </a:solidFill>
              </a:rPr>
              <a:pPr/>
              <a:t>5</a:t>
            </a:fld>
            <a:endParaRPr sz="16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33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5537" y="1586499"/>
            <a:ext cx="8312727" cy="5010853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78664" y="0"/>
            <a:ext cx="8229600" cy="96677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Seismometer readout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29782" y="966778"/>
            <a:ext cx="3724162" cy="2276394"/>
          </a:xfrm>
        </p:spPr>
      </p:pic>
      <p:sp>
        <p:nvSpPr>
          <p:cNvPr id="7" name="Bla bla bla…"/>
          <p:cNvSpPr txBox="1">
            <a:spLocks/>
          </p:cNvSpPr>
          <p:nvPr/>
        </p:nvSpPr>
        <p:spPr>
          <a:xfrm>
            <a:off x="5534901" y="900572"/>
            <a:ext cx="3609100" cy="1698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2000" dirty="0" smtClean="0">
                <a:latin typeface="Open Sans"/>
                <a:ea typeface="Open Sans"/>
                <a:cs typeface="Open Sans"/>
                <a:sym typeface="Open Sans"/>
              </a:rPr>
              <a:t>Below the resonance mass moves with the seismometer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661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5537" y="1586499"/>
            <a:ext cx="8312727" cy="5010852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016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Plant inversion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94016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Converting measured relative position into an inertial-equivalent output results in </a:t>
            </a:r>
            <a:r>
              <a:rPr lang="en-GB" sz="2000" b="1" dirty="0" smtClean="0">
                <a:solidFill>
                  <a:srgbClr val="C00000"/>
                </a:solidFill>
              </a:rPr>
              <a:t>unbounded noise </a:t>
            </a:r>
            <a:r>
              <a:rPr lang="en-GB" sz="2000" dirty="0" smtClean="0"/>
              <a:t>at low-frequency</a:t>
            </a:r>
            <a:endParaRPr lang="en-GB" sz="2000" dirty="0"/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07403" y="6438348"/>
            <a:ext cx="573619" cy="417652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pPr algn="r"/>
            <a:fld id="{86CB4B4D-7CA3-9044-876B-883B54F8677D}" type="slidenum">
              <a:rPr sz="1600">
                <a:solidFill>
                  <a:srgbClr val="7F7F7F"/>
                </a:solidFill>
              </a:rPr>
              <a:pPr algn="r"/>
              <a:t>7</a:t>
            </a:fld>
            <a:endParaRPr sz="160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34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lang="en-GB" sz="4400" dirty="0" smtClean="0"/>
              <a:t>The tilt problem</a:t>
            </a:r>
            <a:endParaRPr sz="4400" dirty="0"/>
          </a:p>
        </p:txBody>
      </p:sp>
      <p:grpSp>
        <p:nvGrpSpPr>
          <p:cNvPr id="2" name="Group 16"/>
          <p:cNvGrpSpPr/>
          <p:nvPr/>
        </p:nvGrpSpPr>
        <p:grpSpPr>
          <a:xfrm>
            <a:off x="2546775" y="1954587"/>
            <a:ext cx="3999819" cy="1240977"/>
            <a:chOff x="3118024" y="2716560"/>
            <a:chExt cx="5688632" cy="1764945"/>
          </a:xfrm>
        </p:grpSpPr>
        <p:sp>
          <p:nvSpPr>
            <p:cNvPr id="5" name="Rectangle 4"/>
            <p:cNvSpPr/>
            <p:nvPr/>
          </p:nvSpPr>
          <p:spPr>
            <a:xfrm>
              <a:off x="3555959" y="2903228"/>
              <a:ext cx="1219201" cy="723900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5400000">
              <a:off x="3860760" y="2846078"/>
              <a:ext cx="228600" cy="838201"/>
            </a:xfrm>
            <a:custGeom>
              <a:avLst/>
              <a:gdLst>
                <a:gd name="connsiteX0" fmla="*/ 591844 w 1358283"/>
                <a:gd name="connsiteY0" fmla="*/ 0 h 2547891"/>
                <a:gd name="connsiteX1" fmla="*/ 1266547 w 1358283"/>
                <a:gd name="connsiteY1" fmla="*/ 248575 h 2547891"/>
                <a:gd name="connsiteX2" fmla="*/ 41428 w 1358283"/>
                <a:gd name="connsiteY2" fmla="*/ 550416 h 2547891"/>
                <a:gd name="connsiteX3" fmla="*/ 1310935 w 1358283"/>
                <a:gd name="connsiteY3" fmla="*/ 967666 h 2547891"/>
                <a:gd name="connsiteX4" fmla="*/ 50306 w 1358283"/>
                <a:gd name="connsiteY4" fmla="*/ 1358284 h 2547891"/>
                <a:gd name="connsiteX5" fmla="*/ 1319813 w 1358283"/>
                <a:gd name="connsiteY5" fmla="*/ 1784412 h 2547891"/>
                <a:gd name="connsiteX6" fmla="*/ 85817 w 1358283"/>
                <a:gd name="connsiteY6" fmla="*/ 2237173 h 2547891"/>
                <a:gd name="connsiteX7" fmla="*/ 804908 w 1358283"/>
                <a:gd name="connsiteY7" fmla="*/ 2547891 h 254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8283" h="2547891">
                  <a:moveTo>
                    <a:pt x="591844" y="0"/>
                  </a:moveTo>
                  <a:cubicBezTo>
                    <a:pt x="975063" y="78419"/>
                    <a:pt x="1358283" y="156839"/>
                    <a:pt x="1266547" y="248575"/>
                  </a:cubicBezTo>
                  <a:cubicBezTo>
                    <a:pt x="1174811" y="340311"/>
                    <a:pt x="34030" y="430568"/>
                    <a:pt x="41428" y="550416"/>
                  </a:cubicBezTo>
                  <a:cubicBezTo>
                    <a:pt x="48826" y="670264"/>
                    <a:pt x="1309455" y="833021"/>
                    <a:pt x="1310935" y="967666"/>
                  </a:cubicBezTo>
                  <a:cubicBezTo>
                    <a:pt x="1312415" y="1102311"/>
                    <a:pt x="48826" y="1222160"/>
                    <a:pt x="50306" y="1358284"/>
                  </a:cubicBezTo>
                  <a:cubicBezTo>
                    <a:pt x="51786" y="1494408"/>
                    <a:pt x="1313894" y="1637930"/>
                    <a:pt x="1319813" y="1784412"/>
                  </a:cubicBezTo>
                  <a:cubicBezTo>
                    <a:pt x="1325732" y="1930894"/>
                    <a:pt x="171634" y="2109927"/>
                    <a:pt x="85817" y="2237173"/>
                  </a:cubicBezTo>
                  <a:cubicBezTo>
                    <a:pt x="0" y="2364419"/>
                    <a:pt x="690978" y="2496105"/>
                    <a:pt x="804908" y="2547891"/>
                  </a:cubicBezTo>
                </a:path>
              </a:pathLst>
            </a:cu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394161" y="2998478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200000">
              <a:off x="7184421" y="2913119"/>
              <a:ext cx="1219201" cy="723900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6600000">
              <a:off x="7482403" y="2818611"/>
              <a:ext cx="228600" cy="838201"/>
            </a:xfrm>
            <a:custGeom>
              <a:avLst/>
              <a:gdLst>
                <a:gd name="connsiteX0" fmla="*/ 591844 w 1358283"/>
                <a:gd name="connsiteY0" fmla="*/ 0 h 2547891"/>
                <a:gd name="connsiteX1" fmla="*/ 1266547 w 1358283"/>
                <a:gd name="connsiteY1" fmla="*/ 248575 h 2547891"/>
                <a:gd name="connsiteX2" fmla="*/ 41428 w 1358283"/>
                <a:gd name="connsiteY2" fmla="*/ 550416 h 2547891"/>
                <a:gd name="connsiteX3" fmla="*/ 1310935 w 1358283"/>
                <a:gd name="connsiteY3" fmla="*/ 967666 h 2547891"/>
                <a:gd name="connsiteX4" fmla="*/ 50306 w 1358283"/>
                <a:gd name="connsiteY4" fmla="*/ 1358284 h 2547891"/>
                <a:gd name="connsiteX5" fmla="*/ 1319813 w 1358283"/>
                <a:gd name="connsiteY5" fmla="*/ 1784412 h 2547891"/>
                <a:gd name="connsiteX6" fmla="*/ 85817 w 1358283"/>
                <a:gd name="connsiteY6" fmla="*/ 2237173 h 2547891"/>
                <a:gd name="connsiteX7" fmla="*/ 804908 w 1358283"/>
                <a:gd name="connsiteY7" fmla="*/ 2547891 h 254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8283" h="2547891">
                  <a:moveTo>
                    <a:pt x="591844" y="0"/>
                  </a:moveTo>
                  <a:cubicBezTo>
                    <a:pt x="975063" y="78419"/>
                    <a:pt x="1358283" y="156839"/>
                    <a:pt x="1266547" y="248575"/>
                  </a:cubicBezTo>
                  <a:cubicBezTo>
                    <a:pt x="1174811" y="340311"/>
                    <a:pt x="34030" y="430568"/>
                    <a:pt x="41428" y="550416"/>
                  </a:cubicBezTo>
                  <a:cubicBezTo>
                    <a:pt x="48826" y="670264"/>
                    <a:pt x="1309455" y="833021"/>
                    <a:pt x="1310935" y="967666"/>
                  </a:cubicBezTo>
                  <a:cubicBezTo>
                    <a:pt x="1312415" y="1102311"/>
                    <a:pt x="48826" y="1222160"/>
                    <a:pt x="50306" y="1358284"/>
                  </a:cubicBezTo>
                  <a:cubicBezTo>
                    <a:pt x="51786" y="1494408"/>
                    <a:pt x="1313894" y="1637930"/>
                    <a:pt x="1319813" y="1784412"/>
                  </a:cubicBezTo>
                  <a:cubicBezTo>
                    <a:pt x="1325732" y="1930894"/>
                    <a:pt x="171634" y="2109927"/>
                    <a:pt x="85817" y="2237173"/>
                  </a:cubicBezTo>
                  <a:cubicBezTo>
                    <a:pt x="0" y="2364419"/>
                    <a:pt x="690978" y="2496105"/>
                    <a:pt x="804908" y="2547891"/>
                  </a:cubicBezTo>
                </a:path>
              </a:pathLst>
            </a:cu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200000">
              <a:off x="8005271" y="312267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860759" y="2716560"/>
              <a:ext cx="6096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118024" y="3868688"/>
              <a:ext cx="1988593" cy="61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ym typeface="Symbol"/>
                </a:rPr>
                <a:t>x  ax</a:t>
              </a:r>
              <a:endParaRPr lang="en-US" sz="2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09358" y="3868688"/>
              <a:ext cx="1925289" cy="61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ym typeface="Symbol"/>
                </a:rPr>
                <a:t>x </a:t>
              </a:r>
              <a:r>
                <a:rPr lang="en-US" sz="2200" dirty="0"/>
                <a:t> g</a:t>
              </a:r>
              <a:r>
                <a:rPr lang="en-US" sz="2200" dirty="0">
                  <a:sym typeface="Symbol"/>
                </a:rPr>
                <a:t></a:t>
              </a:r>
              <a:endParaRPr lang="en-US" sz="2200" dirty="0"/>
            </a:p>
          </p:txBody>
        </p:sp>
        <p:sp>
          <p:nvSpPr>
            <p:cNvPr id="14" name="Arc 13"/>
            <p:cNvSpPr/>
            <p:nvPr/>
          </p:nvSpPr>
          <p:spPr>
            <a:xfrm>
              <a:off x="7888386" y="2779489"/>
              <a:ext cx="859618" cy="762280"/>
            </a:xfrm>
            <a:prstGeom prst="arc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8685712" y="3102803"/>
              <a:ext cx="78292" cy="833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8745152" y="3099661"/>
              <a:ext cx="61504" cy="8348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Bla bla bla…"/>
          <p:cNvSpPr txBox="1"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xfrm>
            <a:off x="669727" y="1064121"/>
            <a:ext cx="7804547" cy="4420196"/>
          </a:xfrm>
          <a:prstGeom prst="rect">
            <a:avLst/>
          </a:prstGeom>
          <a:blipFill rotWithShape="1">
            <a:blip r:embed="rId2"/>
            <a:stretch>
              <a:fillRect l="-1757" t="-1163" r="-1812"/>
            </a:stretch>
          </a:blipFill>
        </p:spPr>
        <p:txBody>
          <a:bodyPr/>
          <a:lstStyle/>
          <a:p>
            <a:pPr>
              <a:buNone/>
            </a:pPr>
            <a:r>
              <a:rPr lang="en-GB" dirty="0">
                <a:noFill/>
              </a:rPr>
              <a:t> 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8157" y="6548437"/>
            <a:ext cx="169736" cy="263391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18" name="Slide Number"/>
          <p:cNvSpPr txBox="1">
            <a:spLocks/>
          </p:cNvSpPr>
          <p:nvPr/>
        </p:nvSpPr>
        <p:spPr>
          <a:xfrm>
            <a:off x="8507403" y="6294781"/>
            <a:ext cx="573619" cy="561219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9748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/>
              <a:t>Tilt-injection with (T240) seismometers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80274"/>
              </p:ext>
            </p:extLst>
          </p:nvPr>
        </p:nvGraphicFramePr>
        <p:xfrm>
          <a:off x="323528" y="1811725"/>
          <a:ext cx="8496944" cy="2888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2304256"/>
                <a:gridCol w="3024336"/>
              </a:tblGrid>
              <a:tr h="418280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Calibration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</a:rPr>
                        <a:t> step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Effect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</a:rPr>
                        <a:t> on displacement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Relevant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</a:rPr>
                        <a:t> frequency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828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Plant</a:t>
                      </a:r>
                      <a:r>
                        <a:rPr lang="en-GB" sz="2000" baseline="0" dirty="0" smtClean="0"/>
                        <a:t>-inversion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1/f</a:t>
                      </a:r>
                      <a:r>
                        <a:rPr lang="en-GB" sz="2000" baseline="30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endParaRPr lang="en-GB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  <a:r>
                        <a:rPr lang="en-GB" sz="20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Hz</a:t>
                      </a:r>
                      <a:endParaRPr lang="en-GB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41828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Tilt-</a:t>
                      </a:r>
                      <a:r>
                        <a:rPr lang="en-GB" sz="2000" baseline="0" dirty="0" smtClean="0"/>
                        <a:t>baseline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  <a:endParaRPr lang="en-GB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--</a:t>
                      </a:r>
                      <a:endParaRPr lang="en-GB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675608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Tilt-to-horizontal</a:t>
                      </a:r>
                      <a:r>
                        <a:rPr lang="en-GB" sz="2000" baseline="0" dirty="0" smtClean="0"/>
                        <a:t> coupling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1/f</a:t>
                      </a:r>
                      <a:r>
                        <a:rPr lang="en-GB" sz="2000" baseline="30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endParaRPr lang="en-GB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g/(2</a:t>
                      </a:r>
                      <a:r>
                        <a:rPr lang="en-GB" sz="2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  <a:sym typeface="Symbol"/>
                        </a:rPr>
                        <a:t></a:t>
                      </a:r>
                      <a:r>
                        <a:rPr lang="en-GB" sz="2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f)</a:t>
                      </a:r>
                      <a:r>
                        <a:rPr lang="en-GB" sz="2000" baseline="30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en-GB" sz="20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=1 @0.5 Hz</a:t>
                      </a:r>
                      <a:endParaRPr lang="en-GB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675608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Result</a:t>
                      </a:r>
                      <a:endParaRPr lang="en-GB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1/f</a:t>
                      </a:r>
                      <a:r>
                        <a:rPr lang="en-GB" sz="2000" b="1" baseline="30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  <a:endParaRPr lang="en-GB" sz="20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Below 0.5 Hz</a:t>
                      </a:r>
                      <a:endParaRPr lang="en-GB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83568" y="886664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kern="0" dirty="0" smtClean="0">
                <a:solidFill>
                  <a:srgbClr val="000000"/>
                </a:solidFill>
                <a:latin typeface="Arial"/>
                <a:cs typeface="Arial"/>
              </a:rPr>
              <a:t>T240 tilt-noise and its effect on </a:t>
            </a:r>
            <a:br>
              <a:rPr lang="en-GB" sz="2400" kern="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 sz="2400" kern="0" dirty="0" smtClean="0">
                <a:solidFill>
                  <a:srgbClr val="000000"/>
                </a:solidFill>
                <a:latin typeface="Arial"/>
                <a:cs typeface="Arial"/>
              </a:rPr>
              <a:t>horizontal sensor output through tilt injection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683568" y="4735775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kern="0" dirty="0" smtClean="0">
                <a:solidFill>
                  <a:srgbClr val="000000"/>
                </a:solidFill>
                <a:latin typeface="Arial"/>
                <a:cs typeface="Arial"/>
              </a:rPr>
              <a:t>Even at the self-noise floor, the low-f motion induced by tilt-control becomes enormous</a:t>
            </a:r>
            <a:endParaRPr lang="en-GB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9075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16679</TotalTime>
  <Words>1343</Words>
  <Application>Microsoft Macintosh PowerPoint</Application>
  <PresentationFormat>On-screen Show (4:3)</PresentationFormat>
  <Paragraphs>251</Paragraphs>
  <Slides>34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Outline</vt:lpstr>
      <vt:lpstr>Advantages of low-f GW detectors</vt:lpstr>
      <vt:lpstr>Low-f noises and the seismic wall</vt:lpstr>
      <vt:lpstr>Suspended mass seismometers</vt:lpstr>
      <vt:lpstr>Seismometer readout</vt:lpstr>
      <vt:lpstr>Plant inversion</vt:lpstr>
      <vt:lpstr>The tilt problem</vt:lpstr>
      <vt:lpstr>Slide 9</vt:lpstr>
      <vt:lpstr>Slide 10</vt:lpstr>
      <vt:lpstr>Important frequency region: 10 mHz – 100 Hz</vt:lpstr>
      <vt:lpstr>Slide 12</vt:lpstr>
      <vt:lpstr>Slide 13</vt:lpstr>
      <vt:lpstr>6D Isolator Concept</vt:lpstr>
      <vt:lpstr>6D Isolator Concept</vt:lpstr>
      <vt:lpstr>6D Isolator Parameters</vt:lpstr>
      <vt:lpstr>6D: change the dynamics</vt:lpstr>
      <vt:lpstr>Sensor: Homodyne Quadrature Interferometer (HoQI)</vt:lpstr>
      <vt:lpstr>HoQI performance</vt:lpstr>
      <vt:lpstr>Noise budget</vt:lpstr>
      <vt:lpstr>6D Isolator Concept</vt:lpstr>
      <vt:lpstr>Current status</vt:lpstr>
      <vt:lpstr>Equipment</vt:lpstr>
      <vt:lpstr>Design</vt:lpstr>
      <vt:lpstr>Fused-silica suspensions</vt:lpstr>
      <vt:lpstr>Actuation</vt:lpstr>
      <vt:lpstr>Sensors: HoQI</vt:lpstr>
      <vt:lpstr>Controls</vt:lpstr>
      <vt:lpstr>Control loop</vt:lpstr>
      <vt:lpstr>Controls</vt:lpstr>
      <vt:lpstr>HoQI and controls test</vt:lpstr>
      <vt:lpstr>Is it feasible?</vt:lpstr>
      <vt:lpstr>Plans</vt:lpstr>
      <vt:lpstr>Questions?</vt:lpstr>
    </vt:vector>
  </TitlesOfParts>
  <Company>University of Birmingham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Leonid Prokhorov</dc:creator>
  <cp:lastModifiedBy>Leonid Prokhorov</cp:lastModifiedBy>
  <cp:revision>23</cp:revision>
  <dcterms:created xsi:type="dcterms:W3CDTF">2019-10-15T17:13:51Z</dcterms:created>
  <dcterms:modified xsi:type="dcterms:W3CDTF">2019-10-17T05:56:51Z</dcterms:modified>
</cp:coreProperties>
</file>