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7" r:id="rId3"/>
    <p:sldId id="331" r:id="rId4"/>
    <p:sldId id="333" r:id="rId5"/>
    <p:sldId id="266" r:id="rId6"/>
    <p:sldId id="296" r:id="rId7"/>
    <p:sldId id="295" r:id="rId8"/>
    <p:sldId id="322" r:id="rId9"/>
    <p:sldId id="319" r:id="rId10"/>
    <p:sldId id="323" r:id="rId11"/>
    <p:sldId id="293" r:id="rId12"/>
    <p:sldId id="297" r:id="rId13"/>
    <p:sldId id="325" r:id="rId14"/>
    <p:sldId id="301" r:id="rId15"/>
    <p:sldId id="302" r:id="rId16"/>
    <p:sldId id="311" r:id="rId17"/>
    <p:sldId id="312" r:id="rId18"/>
    <p:sldId id="303" r:id="rId19"/>
    <p:sldId id="332" r:id="rId20"/>
    <p:sldId id="310" r:id="rId21"/>
    <p:sldId id="285" r:id="rId22"/>
    <p:sldId id="314" r:id="rId23"/>
    <p:sldId id="318" r:id="rId24"/>
    <p:sldId id="287" r:id="rId25"/>
    <p:sldId id="299" r:id="rId26"/>
    <p:sldId id="300" r:id="rId27"/>
    <p:sldId id="326" r:id="rId28"/>
    <p:sldId id="327" r:id="rId29"/>
    <p:sldId id="305" r:id="rId30"/>
    <p:sldId id="306" r:id="rId31"/>
    <p:sldId id="307" r:id="rId32"/>
    <p:sldId id="309" r:id="rId33"/>
    <p:sldId id="265" r:id="rId34"/>
  </p:sldIdLst>
  <p:sldSz cx="9144000" cy="6858000" type="screen4x3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">
          <p15:clr>
            <a:srgbClr val="A4A3A4"/>
          </p15:clr>
        </p15:guide>
        <p15:guide id="2" pos="2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4" autoAdjust="0"/>
    <p:restoredTop sz="85170" autoAdjust="0"/>
  </p:normalViewPr>
  <p:slideViewPr>
    <p:cSldViewPr snapToGrid="0" snapToObjects="1">
      <p:cViewPr>
        <p:scale>
          <a:sx n="113" d="100"/>
          <a:sy n="113" d="100"/>
        </p:scale>
        <p:origin x="936" y="504"/>
      </p:cViewPr>
      <p:guideLst>
        <p:guide orient="horz" pos="811"/>
        <p:guide pos="2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17-10-19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17-10-19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continue from here:</a:t>
            </a:r>
          </a:p>
          <a:p>
            <a:endParaRPr lang="en-GB"/>
          </a:p>
          <a:p>
            <a:r>
              <a:rPr lang="en-GB"/>
              <a:t>want</a:t>
            </a:r>
            <a:r>
              <a:rPr lang="en-GB" baseline="0"/>
              <a:t> to measure x1 and x2 of output light</a:t>
            </a:r>
          </a:p>
          <a:p>
            <a:r>
              <a:rPr lang="en-GB" baseline="0" err="1"/>
              <a:t>heisenberg</a:t>
            </a:r>
            <a:r>
              <a:rPr lang="en-GB" baseline="0"/>
              <a:t> says there’s uncertainty relation between those</a:t>
            </a:r>
          </a:p>
          <a:p>
            <a:r>
              <a:rPr lang="en-GB" baseline="0"/>
              <a:t>how would one actually do this? -&gt; eight-power homodyne (get picture from SFB talk!) -&gt; AK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C588-CB27-5044-9DB4-31788A2453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continue from here:</a:t>
            </a:r>
          </a:p>
          <a:p>
            <a:endParaRPr lang="en-GB"/>
          </a:p>
          <a:p>
            <a:r>
              <a:rPr lang="en-GB"/>
              <a:t>want</a:t>
            </a:r>
            <a:r>
              <a:rPr lang="en-GB" baseline="0"/>
              <a:t> to measure x1 and x2 of output light</a:t>
            </a:r>
          </a:p>
          <a:p>
            <a:r>
              <a:rPr lang="en-GB" baseline="0" err="1"/>
              <a:t>heisenberg</a:t>
            </a:r>
            <a:r>
              <a:rPr lang="en-GB" baseline="0"/>
              <a:t> says there’s uncertainty relation between those</a:t>
            </a:r>
          </a:p>
          <a:p>
            <a:r>
              <a:rPr lang="en-GB" baseline="0"/>
              <a:t>how would one actually do this? -&gt; eight-power homodyne (get picture from SFB talk!) -&gt; AK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C588-CB27-5044-9DB4-31788A2453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make</a:t>
            </a:r>
            <a:r>
              <a:rPr lang="en-GB" baseline="0"/>
              <a:t> new graph of QDM measurement</a:t>
            </a:r>
          </a:p>
          <a:p>
            <a:r>
              <a:rPr lang="en-GB" baseline="0"/>
              <a:t>here, use only very right side (beam through U(t), U’(t), then split into two parts, two BHDs)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C588-CB27-5044-9DB4-31788A2453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C588-CB27-5044-9DB4-31788A2453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5600"/>
            <a:ext cx="6324600" cy="4745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1D7C6-229D-4D0E-B306-7A582ED848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6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5600"/>
            <a:ext cx="6324600" cy="4745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1D7C6-229D-4D0E-B306-7A582ED848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9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squeezed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lab: </a:t>
            </a:r>
            <a:r>
              <a:rPr lang="de-DE" dirty="0" err="1"/>
              <a:t>Use</a:t>
            </a:r>
            <a:r>
              <a:rPr lang="de-DE" dirty="0"/>
              <a:t> PDC! 3-Photon </a:t>
            </a:r>
            <a:r>
              <a:rPr lang="de-DE" dirty="0" err="1"/>
              <a:t>process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pump </a:t>
            </a:r>
            <a:r>
              <a:rPr lang="de-DE" dirty="0" err="1"/>
              <a:t>photon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2omega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used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create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photons</a:t>
            </a:r>
            <a:r>
              <a:rPr lang="de-DE" baseline="0" dirty="0"/>
              <a:t> at </a:t>
            </a:r>
            <a:r>
              <a:rPr lang="de-DE" baseline="0" dirty="0" err="1"/>
              <a:t>omega</a:t>
            </a:r>
            <a:r>
              <a:rPr lang="de-DE" baseline="0" dirty="0"/>
              <a:t> plus/minus </a:t>
            </a:r>
            <a:r>
              <a:rPr lang="de-DE" baseline="0" dirty="0" err="1"/>
              <a:t>capital</a:t>
            </a:r>
            <a:r>
              <a:rPr lang="de-DE" baseline="0" dirty="0"/>
              <a:t> Omega</a:t>
            </a:r>
          </a:p>
          <a:p>
            <a:r>
              <a:rPr lang="de-DE" baseline="0" dirty="0" err="1"/>
              <a:t>Here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phase</a:t>
            </a:r>
            <a:r>
              <a:rPr lang="de-DE" baseline="0" dirty="0"/>
              <a:t> </a:t>
            </a:r>
            <a:r>
              <a:rPr lang="de-DE" baseline="0" dirty="0" err="1"/>
              <a:t>space</a:t>
            </a:r>
            <a:r>
              <a:rPr lang="de-DE" baseline="0" dirty="0"/>
              <a:t> </a:t>
            </a:r>
            <a:r>
              <a:rPr lang="de-DE" baseline="0" dirty="0" err="1"/>
              <a:t>again</a:t>
            </a:r>
            <a:r>
              <a:rPr lang="de-DE" baseline="0" dirty="0"/>
              <a:t> but </a:t>
            </a:r>
            <a:r>
              <a:rPr lang="de-DE" baseline="0" dirty="0" err="1"/>
              <a:t>added</a:t>
            </a:r>
            <a:r>
              <a:rPr lang="de-DE" baseline="0" dirty="0"/>
              <a:t> a </a:t>
            </a:r>
            <a:r>
              <a:rPr lang="de-DE" baseline="0" dirty="0" err="1"/>
              <a:t>third</a:t>
            </a:r>
            <a:r>
              <a:rPr lang="de-DE" baseline="0" dirty="0"/>
              <a:t> </a:t>
            </a:r>
            <a:r>
              <a:rPr lang="de-DE" baseline="0" dirty="0" err="1"/>
              <a:t>dimension</a:t>
            </a:r>
            <a:r>
              <a:rPr lang="de-DE" baseline="0" dirty="0"/>
              <a:t>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frequency</a:t>
            </a:r>
            <a:r>
              <a:rPr lang="de-DE" baseline="0" dirty="0"/>
              <a:t>, double-</a:t>
            </a:r>
            <a:r>
              <a:rPr lang="de-DE" baseline="0" dirty="0" err="1"/>
              <a:t>sided</a:t>
            </a:r>
            <a:r>
              <a:rPr lang="de-DE" baseline="0" dirty="0"/>
              <a:t> </a:t>
            </a:r>
            <a:r>
              <a:rPr lang="de-DE" baseline="0" dirty="0" err="1"/>
              <a:t>spectrum</a:t>
            </a:r>
            <a:r>
              <a:rPr lang="de-DE" baseline="0" dirty="0"/>
              <a:t>.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noise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each</a:t>
            </a:r>
            <a:r>
              <a:rPr lang="de-DE" baseline="0" dirty="0"/>
              <a:t> </a:t>
            </a:r>
            <a:r>
              <a:rPr lang="de-DE" baseline="0" dirty="0" err="1"/>
              <a:t>photon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noise</a:t>
            </a:r>
            <a:r>
              <a:rPr lang="de-DE" baseline="0" dirty="0"/>
              <a:t> </a:t>
            </a:r>
            <a:r>
              <a:rPr lang="de-DE" baseline="0" dirty="0" err="1"/>
              <a:t>then</a:t>
            </a:r>
            <a:r>
              <a:rPr lang="de-DE" baseline="0" dirty="0"/>
              <a:t> a </a:t>
            </a:r>
            <a:r>
              <a:rPr lang="de-DE" baseline="0" dirty="0" err="1"/>
              <a:t>vacuum</a:t>
            </a:r>
            <a:r>
              <a:rPr lang="de-DE" baseline="0" dirty="0"/>
              <a:t> </a:t>
            </a:r>
            <a:r>
              <a:rPr lang="de-DE" baseline="0" dirty="0" err="1"/>
              <a:t>state</a:t>
            </a:r>
            <a:r>
              <a:rPr lang="de-DE" baseline="0" dirty="0"/>
              <a:t>. But </a:t>
            </a:r>
            <a:r>
              <a:rPr lang="de-DE" baseline="0" dirty="0" err="1"/>
              <a:t>we</a:t>
            </a:r>
            <a:r>
              <a:rPr lang="de-DE" baseline="0" dirty="0"/>
              <a:t> also </a:t>
            </a:r>
            <a:r>
              <a:rPr lang="de-DE" baseline="0" dirty="0" err="1"/>
              <a:t>introduced</a:t>
            </a:r>
            <a:r>
              <a:rPr lang="de-DE" baseline="0" dirty="0"/>
              <a:t> </a:t>
            </a:r>
            <a:r>
              <a:rPr lang="de-DE" baseline="0" dirty="0" err="1"/>
              <a:t>correlations</a:t>
            </a:r>
            <a:r>
              <a:rPr lang="de-DE" baseline="0" dirty="0"/>
              <a:t> (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entanglement</a:t>
            </a:r>
            <a:r>
              <a:rPr lang="de-DE" baseline="0" dirty="0"/>
              <a:t>)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photons</a:t>
            </a:r>
            <a:r>
              <a:rPr lang="de-DE" baseline="0" dirty="0"/>
              <a:t> </a:t>
            </a:r>
            <a:r>
              <a:rPr lang="de-DE" baseline="0" dirty="0" err="1"/>
              <a:t>indicated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plus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circle</a:t>
            </a:r>
            <a:r>
              <a:rPr lang="de-DE" baseline="0" dirty="0"/>
              <a:t> </a:t>
            </a:r>
            <a:r>
              <a:rPr lang="de-DE" baseline="0" dirty="0" err="1"/>
              <a:t>symbols</a:t>
            </a:r>
            <a:r>
              <a:rPr lang="de-DE" baseline="0" dirty="0"/>
              <a:t>. </a:t>
            </a:r>
            <a:r>
              <a:rPr lang="de-DE" baseline="0" dirty="0" err="1"/>
              <a:t>Results</a:t>
            </a:r>
            <a:r>
              <a:rPr lang="de-DE" baseline="0" dirty="0"/>
              <a:t> in a </a:t>
            </a:r>
            <a:r>
              <a:rPr lang="de-DE" baseline="0" dirty="0" err="1"/>
              <a:t>squeezed</a:t>
            </a:r>
            <a:r>
              <a:rPr lang="de-DE" baseline="0" dirty="0"/>
              <a:t> </a:t>
            </a:r>
            <a:r>
              <a:rPr lang="de-DE" baseline="0" dirty="0" err="1"/>
              <a:t>state</a:t>
            </a:r>
            <a:r>
              <a:rPr lang="de-DE" baseline="0" dirty="0"/>
              <a:t> in a single-</a:t>
            </a:r>
            <a:r>
              <a:rPr lang="de-DE" baseline="0" dirty="0" err="1"/>
              <a:t>sided</a:t>
            </a:r>
            <a:r>
              <a:rPr lang="de-DE" baseline="0" dirty="0"/>
              <a:t> </a:t>
            </a:r>
            <a:r>
              <a:rPr lang="de-DE" baseline="0" dirty="0" err="1"/>
              <a:t>spectrum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BD00-EB99-40D6-8D29-6AF9529317B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77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78810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10.05.2019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Jan Gniesmer - Advanced Techniques for Squeezed-Light-Enhanced Gravitational-Wave Detection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6173999"/>
            <a:ext cx="2073053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10.05.2019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Jan Gniesmer - Advanced Techniques for Squeezed-Light-Enhanced Gravitational-Wave Detection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3" y="1296000"/>
            <a:ext cx="8326437" cy="4309230"/>
          </a:xfrm>
        </p:spPr>
        <p:txBody>
          <a:bodyPr/>
          <a:lstStyle/>
          <a:p>
            <a:r>
              <a:rPr lang="en-GB"/>
              <a:t>Click icon to add table</a:t>
            </a:r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5990" y="234261"/>
            <a:ext cx="6975759" cy="2205258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 noProof="0" dirty="0" err="1"/>
              <a:t>Titelstijl</a:t>
            </a:r>
            <a:r>
              <a:rPr lang="en-GB" noProof="0" dirty="0"/>
              <a:t> van model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0" y="3596031"/>
            <a:ext cx="3532883" cy="32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inner cit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34261"/>
            <a:ext cx="6958102" cy="1691906"/>
          </a:xfrm>
        </p:spPr>
        <p:txBody>
          <a:bodyPr>
            <a:no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79685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5459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8634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0" y="6173999"/>
            <a:ext cx="2079737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9999" y="414260"/>
            <a:ext cx="8326799" cy="54983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noProof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59999" y="1182757"/>
            <a:ext cx="8326799" cy="4991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tekststijl</a:t>
            </a:r>
            <a:r>
              <a:rPr lang="en-GB" noProof="0" dirty="0"/>
              <a:t> van het model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10.05.2019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Jan Gniesmer - Advanced Techniques for Squeezed-Light-Enhanced Gravitational-Wave Detection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10.05.2019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Jan Gniesmer - Advanced Techniques for Squeezed-Light-Enhanced Gravitational-Wave Detection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6173999"/>
            <a:ext cx="2086421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10.05.2019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Jan Gniesmer - Advanced Techniques for Squeezed-Light-Enhanced Gravitational-Wave Detection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6174000"/>
            <a:ext cx="2066368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14259"/>
            <a:ext cx="3934625" cy="15658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980156"/>
            <a:ext cx="3934624" cy="3810096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6318628"/>
            <a:ext cx="550734" cy="365125"/>
          </a:xfrm>
        </p:spPr>
        <p:txBody>
          <a:bodyPr/>
          <a:lstStyle/>
          <a:p>
            <a:r>
              <a:rPr lang="de-DE"/>
              <a:t>10.05.2019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6318628"/>
            <a:ext cx="3449951" cy="365125"/>
          </a:xfrm>
        </p:spPr>
        <p:txBody>
          <a:bodyPr/>
          <a:lstStyle/>
          <a:p>
            <a:r>
              <a:rPr lang="nl-NL"/>
              <a:t>Jan Gniesmer - Advanced Techniques for Squeezed-Light-Enhanced Gravitational-Wave Detection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4" y="6318399"/>
            <a:ext cx="569977" cy="365125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3" y="0"/>
            <a:ext cx="4548957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noProof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9999" y="1296000"/>
            <a:ext cx="8326799" cy="3627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Klik om de tekststijl van het model te bewerken</a:t>
            </a:r>
          </a:p>
          <a:p>
            <a:pPr lvl="1"/>
            <a:r>
              <a:rPr lang="en-GB" noProof="0"/>
              <a:t>Tweede niveau</a:t>
            </a:r>
          </a:p>
          <a:p>
            <a:pPr lvl="2"/>
            <a:r>
              <a:rPr lang="en-GB" noProof="0"/>
              <a:t>Derde niveau</a:t>
            </a:r>
          </a:p>
          <a:p>
            <a:pPr lvl="3"/>
            <a:r>
              <a:rPr lang="en-GB" noProof="0"/>
              <a:t>Vierde niveau</a:t>
            </a:r>
          </a:p>
          <a:p>
            <a:pPr lvl="4"/>
            <a:r>
              <a:rPr lang="en-GB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7" y="6318628"/>
            <a:ext cx="91446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r>
              <a:rPr lang="de-DE"/>
              <a:t>10.05.2019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6318628"/>
            <a:ext cx="3977658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GB" noProof="0"/>
              <a:t>Jan Gniesmer - Advanced Techniques for Squeezed-Light-Enhanced Gravitational-Wave Detection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1" y="6318399"/>
            <a:ext cx="37065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7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13521C-53C7-9E40-B7BA-F009094768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Improving Gravitational-Wave Detectors with Entangled Light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241A6A-0ADC-CF47-B853-F0A360819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990" y="2439519"/>
            <a:ext cx="5345669" cy="1752600"/>
          </a:xfrm>
        </p:spPr>
        <p:txBody>
          <a:bodyPr/>
          <a:lstStyle/>
          <a:p>
            <a:r>
              <a:rPr lang="en-GB" dirty="0"/>
              <a:t>Sebastian Steinlechner</a:t>
            </a:r>
            <a:r>
              <a:rPr lang="en-GB" baseline="30000" dirty="0"/>
              <a:t>1</a:t>
            </a:r>
            <a:r>
              <a:rPr lang="en-GB" dirty="0"/>
              <a:t>, Jan Schönbeck</a:t>
            </a:r>
            <a:r>
              <a:rPr lang="en-GB" baseline="30000" dirty="0"/>
              <a:t>2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Mikhail Korobko</a:t>
            </a:r>
            <a:r>
              <a:rPr lang="en-GB" baseline="30000" dirty="0"/>
              <a:t>2</a:t>
            </a:r>
            <a:r>
              <a:rPr lang="en-GB" dirty="0"/>
              <a:t>, Melanie Ast</a:t>
            </a:r>
            <a:r>
              <a:rPr lang="en-GB" baseline="30000" dirty="0"/>
              <a:t>3</a:t>
            </a:r>
            <a:r>
              <a:rPr lang="en-GB" dirty="0"/>
              <a:t>, Roman Schnabel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  <a:p>
            <a:r>
              <a:rPr lang="en-GB" sz="1600" baseline="30000" dirty="0"/>
              <a:t>1 </a:t>
            </a:r>
            <a:r>
              <a:rPr lang="en-GB" sz="1600" dirty="0"/>
              <a:t>Maastricht University, the Netherlands</a:t>
            </a:r>
            <a:br>
              <a:rPr lang="en-GB" sz="1600" dirty="0"/>
            </a:br>
            <a:r>
              <a:rPr lang="en-GB" sz="1600" baseline="30000" dirty="0"/>
              <a:t>2 </a:t>
            </a:r>
            <a:r>
              <a:rPr lang="en-GB" sz="1600" dirty="0"/>
              <a:t>Universität Hamburg, Germany</a:t>
            </a:r>
          </a:p>
          <a:p>
            <a:r>
              <a:rPr lang="en-GB" sz="1600" baseline="30000" dirty="0"/>
              <a:t>3 </a:t>
            </a:r>
            <a:r>
              <a:rPr lang="en-GB" sz="1600" dirty="0"/>
              <a:t>Leibniz-Universität Hannover, Germany</a:t>
            </a:r>
          </a:p>
          <a:p>
            <a:endParaRPr lang="en-GB" sz="1600" dirty="0"/>
          </a:p>
          <a:p>
            <a:r>
              <a:rPr lang="en-GB" sz="1600" dirty="0"/>
              <a:t>GRASS 2019, Padova, Italy</a:t>
            </a:r>
          </a:p>
        </p:txBody>
      </p:sp>
    </p:spTree>
    <p:extLst>
      <p:ext uri="{BB962C8B-B14F-4D97-AF65-F5344CB8AC3E}">
        <p14:creationId xmlns:p14="http://schemas.microsoft.com/office/powerpoint/2010/main" val="55097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do better: Quantum-Dense Metrology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9730"/>
                <a:ext cx="7886700" cy="5207564"/>
              </a:xfrm>
            </p:spPr>
            <p:txBody>
              <a:bodyPr/>
              <a:lstStyle/>
              <a:p>
                <a:r>
                  <a:rPr lang="en-GB" dirty="0"/>
                  <a:t>Instead of measuring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</m:e>
                    </m:acc>
                    <m:r>
                      <a:rPr lang="de-DE">
                        <a:latin typeface="Cambria Math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dirty="0"/>
                  <a:t> directly, </a:t>
                </a:r>
                <a:r>
                  <a:rPr lang="en-US" dirty="0">
                    <a:solidFill>
                      <a:schemeClr val="accent1"/>
                    </a:solidFill>
                  </a:rPr>
                  <a:t>compare signal beam to a reference beam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that does not carry the signal</a:t>
                </a:r>
              </a:p>
              <a:p>
                <a:r>
                  <a:rPr lang="en-GB" dirty="0"/>
                  <a:t>If signal and reference beams are </a:t>
                </a:r>
                <a:r>
                  <a:rPr lang="en-GB" dirty="0">
                    <a:solidFill>
                      <a:schemeClr val="accent1"/>
                    </a:solidFill>
                  </a:rPr>
                  <a:t>(EPR) entangled</a:t>
                </a:r>
                <a:r>
                  <a:rPr lang="en-GB" dirty="0"/>
                  <a:t>, we can measure their difference (= the encoded signal) with </a:t>
                </a:r>
                <a:r>
                  <a:rPr lang="en-GB" dirty="0">
                    <a:solidFill>
                      <a:schemeClr val="accent1"/>
                    </a:solidFill>
                  </a:rPr>
                  <a:t>sub-</a:t>
                </a:r>
                <a:r>
                  <a:rPr lang="en-GB" dirty="0" err="1">
                    <a:solidFill>
                      <a:schemeClr val="accent1"/>
                    </a:solidFill>
                  </a:rPr>
                  <a:t>shotnoise</a:t>
                </a:r>
                <a:r>
                  <a:rPr lang="en-GB" dirty="0">
                    <a:solidFill>
                      <a:schemeClr val="accent1"/>
                    </a:solidFill>
                  </a:rPr>
                  <a:t> sensitivity</a:t>
                </a:r>
                <a:r>
                  <a:rPr lang="en-GB" dirty="0"/>
                  <a:t>, because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mtClean="0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charset="0"/>
                              </a:rPr>
                              <m:t>B</m:t>
                            </m:r>
                          </m:sub>
                        </m:sSub>
                        <m:r>
                          <a:rPr lang="en-GB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GB" smtClean="0">
                        <a:latin typeface="Cambria Math" charset="0"/>
                      </a:rPr>
                      <m:t>=0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9730"/>
                <a:ext cx="7886700" cy="5207564"/>
              </a:xfrm>
              <a:blipFill>
                <a:blip r:embed="rId3"/>
                <a:stretch>
                  <a:fillRect l="-2090" t="-1946" r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5" y="3308219"/>
            <a:ext cx="5346809" cy="278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5" y="3308220"/>
            <a:ext cx="5346809" cy="278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B8734-E21F-DF4E-A21D-FA78DA82C6C3}"/>
              </a:ext>
            </a:extLst>
          </p:cNvPr>
          <p:cNvSpPr txBox="1"/>
          <p:nvPr/>
        </p:nvSpPr>
        <p:spPr>
          <a:xfrm>
            <a:off x="4096609" y="5973897"/>
            <a:ext cx="39595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 also </a:t>
            </a:r>
            <a:r>
              <a:rPr lang="en-US" sz="1400" dirty="0" err="1"/>
              <a:t>D’Ariano</a:t>
            </a:r>
            <a:r>
              <a:rPr lang="en-US" sz="1400" dirty="0"/>
              <a:t> et al, </a:t>
            </a:r>
            <a:r>
              <a:rPr lang="en-US" sz="1400" i="1" dirty="0"/>
              <a:t>Phys Rev Lett </a:t>
            </a:r>
            <a:r>
              <a:rPr lang="en-US" sz="1400" b="1" dirty="0"/>
              <a:t>87</a:t>
            </a:r>
            <a:r>
              <a:rPr lang="en-US" sz="1400" dirty="0"/>
              <a:t>, 1–4 (2001),</a:t>
            </a:r>
            <a:br>
              <a:rPr lang="en-US" sz="1400" dirty="0"/>
            </a:br>
            <a:r>
              <a:rPr lang="en-US" sz="1400" dirty="0" err="1"/>
              <a:t>Genoni</a:t>
            </a:r>
            <a:r>
              <a:rPr lang="en-US" sz="1400" dirty="0"/>
              <a:t> et al, </a:t>
            </a:r>
            <a:r>
              <a:rPr lang="en-US" sz="1400" i="1" dirty="0"/>
              <a:t>Phys Rev A </a:t>
            </a:r>
            <a:r>
              <a:rPr lang="en-US" sz="1400" b="1" dirty="0"/>
              <a:t>87</a:t>
            </a:r>
            <a:r>
              <a:rPr lang="en-US" sz="1400" dirty="0"/>
              <a:t>, </a:t>
            </a:r>
            <a:r>
              <a:rPr lang="cs-CZ" sz="1400" dirty="0"/>
              <a:t>012107 (2013)</a:t>
            </a:r>
            <a:endParaRPr lang="en-US" sz="1400" dirty="0"/>
          </a:p>
          <a:p>
            <a:endParaRPr lang="en-GB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1A54E5-0335-1B4E-9B0F-9A163EA7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4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Conceptual demonstration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28650" y="1148787"/>
            <a:ext cx="3535136" cy="520756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simultaneous</a:t>
            </a:r>
            <a:r>
              <a:rPr lang="en-GB" dirty="0"/>
              <a:t>, </a:t>
            </a:r>
            <a:r>
              <a:rPr lang="en-GB" dirty="0">
                <a:solidFill>
                  <a:schemeClr val="accent1"/>
                </a:solidFill>
              </a:rPr>
              <a:t>sub-</a:t>
            </a:r>
            <a:r>
              <a:rPr lang="en-GB" dirty="0" err="1">
                <a:solidFill>
                  <a:schemeClr val="accent1"/>
                </a:solidFill>
              </a:rPr>
              <a:t>shotnoise</a:t>
            </a:r>
            <a:r>
              <a:rPr lang="en-GB" dirty="0"/>
              <a:t> readout of two orthogonal </a:t>
            </a:r>
            <a:r>
              <a:rPr lang="en-GB" dirty="0" err="1"/>
              <a:t>quadratures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904891" y="4005768"/>
            <a:ext cx="1656184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1400"/>
              <a:t>Frequency (MHz)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171"/>
            <a:ext cx="4502848" cy="2341481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" b="2760"/>
          <a:stretch/>
        </p:blipFill>
        <p:spPr>
          <a:xfrm>
            <a:off x="4340352" y="1158240"/>
            <a:ext cx="4779264" cy="2233507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/>
          <a:stretch/>
        </p:blipFill>
        <p:spPr>
          <a:xfrm>
            <a:off x="4340352" y="3815417"/>
            <a:ext cx="4803648" cy="2396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8062" y="6087049"/>
            <a:ext cx="1656184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1200"/>
              <a:t>Frequency (MHz)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8062" y="3299773"/>
            <a:ext cx="1656184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1200"/>
              <a:t>Frequency (MHz)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" y="59045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>
                <a:latin typeface="TheSans UHH" charset="0"/>
                <a:ea typeface="TheSans UHH" charset="0"/>
                <a:cs typeface="TheSans UHH" charset="0"/>
              </a:rPr>
              <a:t>Nature Photonics, </a:t>
            </a:r>
            <a:r>
              <a:rPr lang="en-US" sz="1400">
                <a:latin typeface="TheSans UHH" charset="0"/>
                <a:ea typeface="TheSans UHH" charset="0"/>
                <a:cs typeface="TheSans UHH" charset="0"/>
              </a:rPr>
              <a:t>10.1038/nphoton.2013.150</a:t>
            </a:r>
            <a:endParaRPr lang="en-GB" sz="1400">
              <a:latin typeface="TheSans UHH" charset="0"/>
              <a:ea typeface="TheSans UHH" charset="0"/>
              <a:cs typeface="TheSans UHH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5636" y="1761436"/>
            <a:ext cx="1656184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1200"/>
              <a:t>vacuum level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3800" y="4488484"/>
            <a:ext cx="1656184" cy="33833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en-US" sz="1200"/>
              <a:t>vacuum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AD8AA-8B0D-A142-ACD0-2241E9CB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13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Experimental demonstration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17770" y="1289353"/>
            <a:ext cx="3394710" cy="436216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Laser </a:t>
            </a:r>
            <a:r>
              <a:rPr lang="de-DE" dirty="0" err="1"/>
              <a:t>source</a:t>
            </a:r>
            <a:r>
              <a:rPr lang="de-DE" dirty="0"/>
              <a:t>: </a:t>
            </a:r>
            <a:r>
              <a:rPr lang="de-DE" dirty="0" err="1"/>
              <a:t>Nd:YAG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2W @ 1064nm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de-DE" dirty="0"/>
              <a:t>Signals at audioband </a:t>
            </a:r>
            <a:r>
              <a:rPr lang="de-DE" dirty="0" err="1"/>
              <a:t>frequencies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MHz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demodulated</a:t>
            </a:r>
            <a:endParaRPr lang="de-DE" dirty="0"/>
          </a:p>
          <a:p>
            <a:r>
              <a:rPr lang="de-DE" dirty="0" err="1"/>
              <a:t>Two</a:t>
            </a:r>
            <a:r>
              <a:rPr lang="de-DE" dirty="0"/>
              <a:t>-mode-</a:t>
            </a:r>
            <a:r>
              <a:rPr lang="de-DE" dirty="0" err="1"/>
              <a:t>squeezed</a:t>
            </a:r>
            <a:r>
              <a:rPr lang="de-DE" dirty="0"/>
              <a:t> </a:t>
            </a:r>
            <a:r>
              <a:rPr lang="de-DE" dirty="0" err="1"/>
              <a:t>entanglement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:  </a:t>
            </a:r>
            <a:br>
              <a:rPr lang="de-DE" dirty="0"/>
            </a:br>
            <a:r>
              <a:rPr lang="en-US" dirty="0"/>
              <a:t>one monolithic squeezer, one </a:t>
            </a:r>
            <a:r>
              <a:rPr lang="en-US" dirty="0" err="1"/>
              <a:t>hemilithic</a:t>
            </a:r>
            <a:r>
              <a:rPr lang="en-US" dirty="0"/>
              <a:t> squeezer, PPKTP, squeezing &gt;10dB</a:t>
            </a:r>
          </a:p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homodyne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(BHD1&amp;2)</a:t>
            </a:r>
          </a:p>
          <a:p>
            <a:endParaRPr lang="de-DE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" y="1222298"/>
            <a:ext cx="4242027" cy="4496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376" y="5787771"/>
            <a:ext cx="538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M. </a:t>
            </a:r>
            <a:r>
              <a:rPr lang="en-GB" sz="1200" dirty="0" err="1"/>
              <a:t>Meinders</a:t>
            </a:r>
            <a:r>
              <a:rPr lang="en-GB" sz="1200" dirty="0"/>
              <a:t>, R. Schnabel, CQG (2015), </a:t>
            </a:r>
            <a:r>
              <a:rPr lang="is-IS" sz="1200" dirty="0"/>
              <a:t>10.1088/0264-9381/32/19/195004</a:t>
            </a:r>
            <a:br>
              <a:rPr lang="is-IS" sz="1200" dirty="0"/>
            </a:br>
            <a:r>
              <a:rPr lang="is-IS" sz="1200" dirty="0"/>
              <a:t>M. Ast, S. Steinlechner, R. Schnabel,</a:t>
            </a:r>
            <a:r>
              <a:rPr lang="nb-NO" sz="1200" dirty="0"/>
              <a:t> 10.1103/PhysRevLett.117.180801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91D61-7E22-D348-89A9-3C58F740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57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Spectrograms of the scattering noise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654" y="1552161"/>
            <a:ext cx="6309419" cy="4692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999" y="1195871"/>
            <a:ext cx="637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a typeface="TheSans UHH" charset="0"/>
                <a:cs typeface="TheSans UHH" charset="0"/>
              </a:rPr>
              <a:t>proof-of-principle, </a:t>
            </a:r>
            <a:r>
              <a:rPr lang="en-GB" i="1" dirty="0">
                <a:ea typeface="TheSans UHH" charset="0"/>
                <a:cs typeface="TheSans UHH" charset="0"/>
              </a:rPr>
              <a:t>without</a:t>
            </a:r>
            <a:r>
              <a:rPr lang="en-GB" dirty="0">
                <a:ea typeface="TheSans UHH" charset="0"/>
                <a:cs typeface="TheSans UHH" charset="0"/>
              </a:rPr>
              <a:t> quantum-dense readout enhancement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6671" y="1565203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26671" y="3651678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C34446-E9EA-F243-899B-26CA5E38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2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0"/>
              <p:cNvSpPr txBox="1"/>
              <p:nvPr/>
            </p:nvSpPr>
            <p:spPr>
              <a:xfrm>
                <a:off x="4793464" y="1992462"/>
                <a:ext cx="3983042" cy="3637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sc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cos</m:t>
                        </m:r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⁡(</m:t>
                        </m:r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box>
                      <m:box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𝜆</m:t>
                            </m:r>
                          </m:den>
                        </m:f>
                      </m:e>
                    </m:box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600">
                        <a:solidFill>
                          <a:srgbClr val="002060"/>
                        </a:solidFill>
                        <a:latin typeface="Cambria Math"/>
                      </a:rPr>
                      <m:t>sin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⁡(2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𝜋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𝑡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))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464" y="1992462"/>
                <a:ext cx="3983042" cy="36375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410" y="814582"/>
            <a:ext cx="4675726" cy="2830728"/>
            <a:chOff x="4410" y="899926"/>
            <a:chExt cx="4675726" cy="2830728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" y="1008669"/>
              <a:ext cx="4675726" cy="2721985"/>
            </a:xfrm>
            <a:prstGeom prst="rect">
              <a:avLst/>
            </a:prstGeom>
          </p:spPr>
        </p:pic>
        <p:sp>
          <p:nvSpPr>
            <p:cNvPr id="14" name="Textfeld 14"/>
            <p:cNvSpPr txBox="1"/>
            <p:nvPr/>
          </p:nvSpPr>
          <p:spPr>
            <a:xfrm>
              <a:off x="1396644" y="899926"/>
              <a:ext cx="1913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phase measurement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93464" y="2697171"/>
            <a:ext cx="4037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(experiment included up to 5</a:t>
            </a:r>
            <a:r>
              <a:rPr lang="en-GB" sz="1600" baseline="30000"/>
              <a:t>th</a:t>
            </a:r>
            <a:r>
              <a:rPr lang="en-GB" sz="1600"/>
              <a:t> harmonic</a:t>
            </a:r>
            <a:br>
              <a:rPr lang="en-GB" sz="1600"/>
            </a:br>
            <a:r>
              <a:rPr lang="en-GB" sz="1600"/>
              <a:t>to account for nonlinearity of the PZT)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2618A8-BA4F-AE4B-B12A-1D2B0CCD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46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Time-domain 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0"/>
              <p:cNvSpPr txBox="1"/>
              <p:nvPr/>
            </p:nvSpPr>
            <p:spPr>
              <a:xfrm>
                <a:off x="4793464" y="1992462"/>
                <a:ext cx="3983042" cy="3637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sc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∝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cos</m:t>
                        </m:r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⁡(</m:t>
                        </m:r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box>
                      <m:box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de-DE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𝜆</m:t>
                            </m:r>
                          </m:den>
                        </m:f>
                      </m:e>
                    </m:box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600">
                        <a:solidFill>
                          <a:srgbClr val="002060"/>
                        </a:solidFill>
                        <a:latin typeface="Cambria Math"/>
                      </a:rPr>
                      <m:t>sin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⁡(2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𝜋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𝑡</m:t>
                    </m:r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solidFill>
                              <a:srgbClr val="002060"/>
                            </a:solidFill>
                            <a:latin typeface="Cambria Math"/>
                          </a:rPr>
                          <m:t>m</m:t>
                        </m:r>
                      </m:sub>
                    </m:sSub>
                    <m:r>
                      <a:rPr lang="de-DE" sz="1600" i="1">
                        <a:solidFill>
                          <a:srgbClr val="002060"/>
                        </a:solidFill>
                        <a:latin typeface="Cambria Math"/>
                      </a:rPr>
                      <m:t>))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464" y="1992462"/>
                <a:ext cx="3983042" cy="36375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42"/>
          <p:cNvGrpSpPr/>
          <p:nvPr/>
        </p:nvGrpSpPr>
        <p:grpSpPr>
          <a:xfrm>
            <a:off x="4410" y="3681886"/>
            <a:ext cx="4680136" cy="2779140"/>
            <a:chOff x="4512059" y="974391"/>
            <a:chExt cx="3599059" cy="2168828"/>
          </a:xfrm>
        </p:grpSpPr>
        <p:pic>
          <p:nvPicPr>
            <p:cNvPr id="11" name="Grafik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059" y="1048019"/>
              <a:ext cx="3599059" cy="2095200"/>
            </a:xfrm>
            <a:prstGeom prst="rect">
              <a:avLst/>
            </a:prstGeom>
          </p:spPr>
        </p:pic>
        <p:sp>
          <p:nvSpPr>
            <p:cNvPr id="13" name="Textfeld 14"/>
            <p:cNvSpPr txBox="1"/>
            <p:nvPr/>
          </p:nvSpPr>
          <p:spPr>
            <a:xfrm>
              <a:off x="5449564" y="974391"/>
              <a:ext cx="1738087" cy="240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amplitude measurement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10" y="814582"/>
            <a:ext cx="4675726" cy="2830728"/>
            <a:chOff x="4410" y="899926"/>
            <a:chExt cx="4675726" cy="2830728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" y="1008669"/>
              <a:ext cx="4675726" cy="2721985"/>
            </a:xfrm>
            <a:prstGeom prst="rect">
              <a:avLst/>
            </a:prstGeom>
          </p:spPr>
        </p:pic>
        <p:sp>
          <p:nvSpPr>
            <p:cNvPr id="14" name="Textfeld 14"/>
            <p:cNvSpPr txBox="1"/>
            <p:nvPr/>
          </p:nvSpPr>
          <p:spPr>
            <a:xfrm>
              <a:off x="1396644" y="899926"/>
              <a:ext cx="1913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phase measurement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793464" y="4765919"/>
                <a:ext cx="30886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>
                          <a:latin typeface="Cambria Math"/>
                          <a:ea typeface="Cambria Math"/>
                        </a:rPr>
                        <m:t>⇒   </m:t>
                      </m:r>
                      <m:r>
                        <a:rPr lang="de-DE" sz="1600" i="1">
                          <a:latin typeface="Cambria Math"/>
                          <a:ea typeface="Cambria Math"/>
                        </a:rPr>
                        <m:t>𝜑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de-DE" sz="1600" i="1">
                          <a:latin typeface="Cambria Math"/>
                          <a:ea typeface="Cambria Math"/>
                        </a:rPr>
                        <m:t>   ⇒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sc</m:t>
                          </m:r>
                        </m:sub>
                      </m:sSub>
                      <m:d>
                        <m:dPr>
                          <m:ctrlPr>
                            <a:rPr lang="de-DE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de-DE" sz="1600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unc>
                        <m:funcPr>
                          <m:ctrlPr>
                            <a:rPr lang="de-DE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6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464" y="4765919"/>
                <a:ext cx="3088601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90909" b="-11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93464" y="2697171"/>
            <a:ext cx="4037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(experiment included up to 5</a:t>
            </a:r>
            <a:r>
              <a:rPr lang="en-GB" sz="1600" baseline="30000" dirty="0"/>
              <a:t>th</a:t>
            </a:r>
            <a:r>
              <a:rPr lang="en-GB" sz="1600" dirty="0"/>
              <a:t> harmonic</a:t>
            </a:r>
            <a:br>
              <a:rPr lang="en-GB" sz="1600" dirty="0"/>
            </a:br>
            <a:r>
              <a:rPr lang="en-GB" sz="1600" dirty="0"/>
              <a:t>to account for nonlinearity of the PZT)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CFAADCF-836F-2345-9DDF-1FC1BBDA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38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of scatter subtraction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094" y="1149350"/>
            <a:ext cx="7001811" cy="520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89957" y="1149350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167493" y="3578159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B630F-4A34-1C4A-AF04-485C5AEE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77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of scatter subtraction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6"/>
          <a:stretch/>
        </p:blipFill>
        <p:spPr>
          <a:xfrm>
            <a:off x="1110957" y="1188720"/>
            <a:ext cx="6922085" cy="51676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40971" y="1188720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240971" y="3628490"/>
            <a:ext cx="342900" cy="28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B72C2-1902-9B4E-919C-FDED7E96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8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0" y="2754875"/>
            <a:ext cx="6271676" cy="339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with quantum-dense readout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59999" y="1135724"/>
            <a:ext cx="8396375" cy="5207564"/>
          </a:xfrm>
        </p:spPr>
        <p:txBody>
          <a:bodyPr/>
          <a:lstStyle/>
          <a:p>
            <a:r>
              <a:rPr lang="en-GB" dirty="0"/>
              <a:t>Successfully demonstrated subtraction of signals in one quadrature, by measuring projection in orthogonal quadrature</a:t>
            </a:r>
          </a:p>
          <a:p>
            <a:pPr lvl="1"/>
            <a:r>
              <a:rPr lang="en-GB" dirty="0"/>
              <a:t>reduction of </a:t>
            </a:r>
            <a:r>
              <a:rPr lang="en-GB" dirty="0">
                <a:solidFill>
                  <a:schemeClr val="tx2"/>
                </a:solidFill>
              </a:rPr>
              <a:t>classical noise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using </a:t>
            </a:r>
            <a:r>
              <a:rPr lang="en-GB" dirty="0">
                <a:solidFill>
                  <a:schemeClr val="accent1"/>
                </a:solidFill>
              </a:rPr>
              <a:t>quantum technologies</a:t>
            </a:r>
          </a:p>
          <a:p>
            <a:pPr lvl="1"/>
            <a:r>
              <a:rPr lang="en-GB" dirty="0"/>
              <a:t>sub shot-noise measurement that </a:t>
            </a:r>
            <a:r>
              <a:rPr lang="en-GB" dirty="0">
                <a:solidFill>
                  <a:schemeClr val="accent1"/>
                </a:solidFill>
              </a:rPr>
              <a:t>wasn’t even shot-noise limited </a:t>
            </a:r>
            <a:r>
              <a:rPr lang="en-GB" dirty="0"/>
              <a:t>to begin with!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2539516" y="3444083"/>
            <a:ext cx="15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scatter shoulder</a:t>
            </a:r>
            <a:endParaRPr lang="en-US" sz="1400"/>
          </a:p>
        </p:txBody>
      </p:sp>
      <p:sp>
        <p:nvSpPr>
          <p:cNvPr id="20" name="TextBox 10"/>
          <p:cNvSpPr txBox="1"/>
          <p:nvPr/>
        </p:nvSpPr>
        <p:spPr>
          <a:xfrm rot="16200000">
            <a:off x="4910441" y="3574278"/>
            <a:ext cx="9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quadrature</a:t>
            </a:r>
          </a:p>
          <a:p>
            <a:pPr algn="ctr"/>
            <a:r>
              <a:rPr lang="de-DE" sz="1200"/>
              <a:t>marker</a:t>
            </a:r>
            <a:endParaRPr lang="en-US" sz="1200"/>
          </a:p>
        </p:txBody>
      </p:sp>
      <p:sp>
        <p:nvSpPr>
          <p:cNvPr id="21" name="TextBox 11"/>
          <p:cNvSpPr txBox="1"/>
          <p:nvPr/>
        </p:nvSpPr>
        <p:spPr>
          <a:xfrm>
            <a:off x="5910580" y="475171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shot</a:t>
            </a:r>
            <a:r>
              <a:rPr lang="de-DE" sz="1400" dirty="0"/>
              <a:t> </a:t>
            </a:r>
            <a:r>
              <a:rPr lang="de-DE" sz="1400" dirty="0" err="1"/>
              <a:t>noise</a:t>
            </a:r>
            <a:endParaRPr lang="en-US" sz="1400" dirty="0"/>
          </a:p>
        </p:txBody>
      </p:sp>
      <p:sp>
        <p:nvSpPr>
          <p:cNvPr id="24" name="TextBox 11"/>
          <p:cNvSpPr txBox="1"/>
          <p:nvPr/>
        </p:nvSpPr>
        <p:spPr>
          <a:xfrm>
            <a:off x="1546937" y="5282056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reference</a:t>
            </a:r>
            <a:br>
              <a:rPr lang="de-DE" sz="120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scatter</a:t>
            </a: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949062" y="5149143"/>
            <a:ext cx="1138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err="1">
                <a:solidFill>
                  <a:srgbClr val="C00000"/>
                </a:solidFill>
              </a:rPr>
              <a:t>data</a:t>
            </a:r>
            <a:r>
              <a:rPr lang="de-DE" sz="1400">
                <a:solidFill>
                  <a:srgbClr val="C00000"/>
                </a:solidFill>
              </a:rPr>
              <a:t> after</a:t>
            </a:r>
            <a:br>
              <a:rPr lang="de-DE" sz="1400">
                <a:solidFill>
                  <a:srgbClr val="C00000"/>
                </a:solidFill>
              </a:rPr>
            </a:br>
            <a:r>
              <a:rPr lang="de-DE" sz="1400" err="1">
                <a:solidFill>
                  <a:srgbClr val="C00000"/>
                </a:solidFill>
              </a:rPr>
              <a:t>subtraction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4446" y="4868736"/>
            <a:ext cx="0" cy="33263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50726" y="4957763"/>
            <a:ext cx="0" cy="36960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33319" y="4905607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~ 5dB!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1651" y="4402034"/>
            <a:ext cx="1292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“GW” signal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4D85E2F-F702-4E4A-9628-CB6B3B19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929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6C8BDA0A-877B-3B46-9CB1-ACB42108F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837" y="1461054"/>
            <a:ext cx="7516464" cy="48105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5EB5F-913D-F349-B5F3-C0E2138B7265}"/>
              </a:ext>
            </a:extLst>
          </p:cNvPr>
          <p:cNvSpPr txBox="1"/>
          <p:nvPr/>
        </p:nvSpPr>
        <p:spPr>
          <a:xfrm>
            <a:off x="6423378" y="2653123"/>
            <a:ext cx="247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Squeezing</a:t>
            </a:r>
            <a:r>
              <a:rPr lang="de-DE" dirty="0"/>
              <a:t> </a:t>
            </a:r>
            <a:r>
              <a:rPr lang="de-DE" dirty="0" err="1"/>
              <a:t>introduces</a:t>
            </a:r>
            <a:r>
              <a:rPr lang="de-DE" dirty="0"/>
              <a:t> strong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correlations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sidebands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36137-100A-3B4B-8F11-A0F4C7D5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Squeezing is Entanglement of Noise Sidebands</a:t>
            </a:r>
          </a:p>
        </p:txBody>
      </p:sp>
      <p:pic>
        <p:nvPicPr>
          <p:cNvPr id="4" name="Picture 4" descr="\\AFS\physnet.uni-hamburg.de\users\las_nq\jgniesme\Thesis\Defense\pics\SQZ\2PP.png">
            <a:extLst>
              <a:ext uri="{FF2B5EF4-FFF2-40B4-BE49-F238E27FC236}">
                <a16:creationId xmlns:a16="http://schemas.microsoft.com/office/drawing/2014/main" id="{A0400AA3-F144-AD41-BD1E-97F8A45E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3" y="2268701"/>
            <a:ext cx="3583583" cy="9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E0056-86A8-0D42-A1BA-BD2E7F94C84D}"/>
              </a:ext>
            </a:extLst>
          </p:cNvPr>
          <p:cNvSpPr/>
          <p:nvPr/>
        </p:nvSpPr>
        <p:spPr>
          <a:xfrm>
            <a:off x="4244009" y="5516219"/>
            <a:ext cx="1699591" cy="7553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A68F-0B87-FE47-BFED-E855B986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97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359999" y="1182757"/>
                <a:ext cx="8326799" cy="4991243"/>
              </a:xfrm>
            </p:spPr>
            <p:txBody>
              <a:bodyPr/>
              <a:lstStyle/>
              <a:p>
                <a:r>
                  <a:rPr lang="en-GB" dirty="0"/>
                  <a:t>Quantum mechanics: some observables form </a:t>
                </a:r>
                <a:r>
                  <a:rPr lang="en-GB" dirty="0">
                    <a:solidFill>
                      <a:schemeClr val="accent1"/>
                    </a:solidFill>
                  </a:rPr>
                  <a:t>conjugate pairs</a:t>
                </a:r>
                <a:r>
                  <a:rPr lang="en-GB" dirty="0"/>
                  <a:t> that lead to a </a:t>
                </a:r>
                <a:r>
                  <a:rPr lang="en-GB" dirty="0">
                    <a:solidFill>
                      <a:schemeClr val="accent1"/>
                    </a:solidFill>
                  </a:rPr>
                  <a:t>Heisenberg uncertainty relation</a:t>
                </a:r>
              </a:p>
              <a:p>
                <a:r>
                  <a:rPr lang="en-GB" dirty="0"/>
                  <a:t>Canonical example: position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dirty="0"/>
                  <a:t> and momentum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ℏ  ⇒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br>
                  <a:rPr lang="en-US" dirty="0"/>
                </a:br>
                <a:r>
                  <a:rPr lang="en-US" dirty="0"/>
                  <a:t>… i.e. position and momentum </a:t>
                </a:r>
                <a:r>
                  <a:rPr lang="en-US" dirty="0">
                    <a:solidFill>
                      <a:schemeClr val="accent1"/>
                    </a:solidFill>
                  </a:rPr>
                  <a:t>cannot both be measured </a:t>
                </a:r>
                <a:r>
                  <a:rPr lang="en-US" dirty="0"/>
                  <a:t>(or even defined) with </a:t>
                </a:r>
                <a:r>
                  <a:rPr lang="en-US" dirty="0">
                    <a:solidFill>
                      <a:schemeClr val="accent1"/>
                    </a:solidFill>
                  </a:rPr>
                  <a:t>arbitrary precision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But consider particle-pair production:</a:t>
                </a: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r>
                  <a:rPr lang="en-GB" dirty="0"/>
                  <a:t>… where conservation of energy and momentum dictates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182757"/>
                <a:ext cx="8326799" cy="4991243"/>
              </a:xfrm>
              <a:blipFill>
                <a:blip r:embed="rId2"/>
                <a:stretch>
                  <a:fillRect l="-1979" t="-17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xplosion 1 3">
            <a:extLst>
              <a:ext uri="{FF2B5EF4-FFF2-40B4-BE49-F238E27FC236}">
                <a16:creationId xmlns:a16="http://schemas.microsoft.com/office/drawing/2014/main" id="{3DFC1234-EF7C-A146-8FBE-2313BA045542}"/>
              </a:ext>
            </a:extLst>
          </p:cNvPr>
          <p:cNvSpPr/>
          <p:nvPr/>
        </p:nvSpPr>
        <p:spPr>
          <a:xfrm>
            <a:off x="4056823" y="4273827"/>
            <a:ext cx="933150" cy="725553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C9B071-BE78-2C49-94E5-41E2E4FF33AD}"/>
              </a:ext>
            </a:extLst>
          </p:cNvPr>
          <p:cNvCxnSpPr/>
          <p:nvPr/>
        </p:nvCxnSpPr>
        <p:spPr>
          <a:xfrm>
            <a:off x="5098211" y="4601818"/>
            <a:ext cx="13417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73B00E-7286-1F42-9839-12DFEAB206AB}"/>
              </a:ext>
            </a:extLst>
          </p:cNvPr>
          <p:cNvCxnSpPr>
            <a:cxnSpLocks/>
          </p:cNvCxnSpPr>
          <p:nvPr/>
        </p:nvCxnSpPr>
        <p:spPr>
          <a:xfrm flipH="1">
            <a:off x="2606803" y="4601817"/>
            <a:ext cx="13417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EC0DBFF-21A0-C743-B897-24D32D41F0AD}"/>
              </a:ext>
            </a:extLst>
          </p:cNvPr>
          <p:cNvSpPr/>
          <p:nvPr/>
        </p:nvSpPr>
        <p:spPr>
          <a:xfrm>
            <a:off x="6548231" y="4517334"/>
            <a:ext cx="168965" cy="1689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B25331-4507-3347-A1B8-F60F4D1A1FEC}"/>
              </a:ext>
            </a:extLst>
          </p:cNvPr>
          <p:cNvSpPr/>
          <p:nvPr/>
        </p:nvSpPr>
        <p:spPr>
          <a:xfrm>
            <a:off x="2367171" y="4517334"/>
            <a:ext cx="168965" cy="1689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A9427-91A3-0848-85D2-C2E0E0EC30DF}"/>
              </a:ext>
            </a:extLst>
          </p:cNvPr>
          <p:cNvSpPr txBox="1"/>
          <p:nvPr/>
        </p:nvSpPr>
        <p:spPr>
          <a:xfrm>
            <a:off x="6772990" y="441715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5BF18-D461-0341-97D2-EDF1109479F5}"/>
              </a:ext>
            </a:extLst>
          </p:cNvPr>
          <p:cNvSpPr txBox="1"/>
          <p:nvPr/>
        </p:nvSpPr>
        <p:spPr>
          <a:xfrm>
            <a:off x="2021558" y="441715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273F351-728E-1E4B-9012-F2C0D271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47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Entanglement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Noise </a:t>
            </a:r>
            <a:r>
              <a:rPr lang="de-DE" dirty="0" err="1"/>
              <a:t>Sidebands</a:t>
            </a:r>
            <a:endParaRPr lang="de-DE" dirty="0"/>
          </a:p>
        </p:txBody>
      </p:sp>
      <p:pic>
        <p:nvPicPr>
          <p:cNvPr id="36" name="Picture 10" descr="\\AFS\physnet.uni-hamburg.de\users\las_nq\jgniesme\Thesis\Defense\pics\GWD\SQ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32" y="1497579"/>
            <a:ext cx="2507378" cy="12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\\AFS\physnet.uni-hamburg.de\users\las_nq\jgniesme\Thesis\Defense\pics\SQZ\entanglem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57" y="2976399"/>
            <a:ext cx="727516" cy="18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\\AFS\physnet.uni-hamburg.de\users\las_nq\jgniesme\Thesis\Defense\pics\SQZ\2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17" y="3429000"/>
            <a:ext cx="3583583" cy="9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 Verbindung mit Pfeil 22"/>
          <p:cNvCxnSpPr/>
          <p:nvPr/>
        </p:nvCxnSpPr>
        <p:spPr>
          <a:xfrm>
            <a:off x="4703036" y="3310999"/>
            <a:ext cx="117205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4703036" y="4495689"/>
            <a:ext cx="117205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\\AFS\physnet.uni-hamburg.de\users\las_nq\jgniesme\Thesis\Defense\pics\GWD\P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4359" y="3085550"/>
            <a:ext cx="626829" cy="4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\\AFS\physnet.uni-hamburg.de\users\las_nq\jgniesme\Thesis\Defense\pics\GWD\P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9945" y="4309686"/>
            <a:ext cx="626829" cy="4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Bogen 50"/>
          <p:cNvSpPr/>
          <p:nvPr/>
        </p:nvSpPr>
        <p:spPr>
          <a:xfrm rot="5400000">
            <a:off x="5385579" y="2781671"/>
            <a:ext cx="1884626" cy="1663752"/>
          </a:xfrm>
          <a:prstGeom prst="arc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3" name="Picture 7" descr="\\AFS\physnet.uni-hamburg.de\users\las_nq\jgniesme\Thesis\Defense\pics\GWD\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53" y="3053440"/>
            <a:ext cx="513030" cy="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Gerade Verbindung mit Pfeil 58"/>
          <p:cNvCxnSpPr>
            <a:endCxn id="53" idx="1"/>
          </p:cNvCxnSpPr>
          <p:nvPr/>
        </p:nvCxnSpPr>
        <p:spPr>
          <a:xfrm flipV="1">
            <a:off x="6323023" y="3309955"/>
            <a:ext cx="580230" cy="10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095526" y="5879228"/>
            <a:ext cx="2591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B. Hage </a:t>
            </a:r>
            <a:r>
              <a:rPr lang="de-DE" sz="1400" i="1" dirty="0"/>
              <a:t>Phys. </a:t>
            </a:r>
            <a:r>
              <a:rPr lang="de-DE" sz="1400" i="1" dirty="0" err="1"/>
              <a:t>Rev</a:t>
            </a:r>
            <a:r>
              <a:rPr lang="de-DE" sz="1400" i="1" dirty="0"/>
              <a:t>. A</a:t>
            </a:r>
            <a:r>
              <a:rPr lang="de-DE" sz="1400" dirty="0"/>
              <a:t> </a:t>
            </a:r>
            <a:r>
              <a:rPr lang="de-DE" sz="1400" b="1" dirty="0"/>
              <a:t>81 </a:t>
            </a:r>
            <a:r>
              <a:rPr lang="de-DE" sz="1400" dirty="0"/>
              <a:t>(2010)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F4069F-1C9A-D240-A551-CEF636579327}"/>
              </a:ext>
            </a:extLst>
          </p:cNvPr>
          <p:cNvCxnSpPr/>
          <p:nvPr/>
        </p:nvCxnSpPr>
        <p:spPr>
          <a:xfrm flipV="1">
            <a:off x="7209287" y="714477"/>
            <a:ext cx="0" cy="13914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A16EC1-C2D2-0C4B-A89F-260B95906670}"/>
              </a:ext>
            </a:extLst>
          </p:cNvPr>
          <p:cNvCxnSpPr>
            <a:cxnSpLocks/>
          </p:cNvCxnSpPr>
          <p:nvPr/>
        </p:nvCxnSpPr>
        <p:spPr>
          <a:xfrm>
            <a:off x="7209287" y="2105955"/>
            <a:ext cx="14080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9E8D4E-A753-2F4D-A1CC-658DE92F0776}"/>
              </a:ext>
            </a:extLst>
          </p:cNvPr>
          <p:cNvSpPr txBox="1"/>
          <p:nvPr/>
        </p:nvSpPr>
        <p:spPr>
          <a:xfrm>
            <a:off x="7232521" y="58104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1FB6B-10E3-E944-8E95-2516BC68AA8B}"/>
              </a:ext>
            </a:extLst>
          </p:cNvPr>
          <p:cNvSpPr txBox="1"/>
          <p:nvPr/>
        </p:nvSpPr>
        <p:spPr>
          <a:xfrm>
            <a:off x="8376964" y="173662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D8A56F-0BE0-7346-9B9E-A846D46D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20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BC9CE-0647-AC45-9810-397B07F46B10}"/>
              </a:ext>
            </a:extLst>
          </p:cNvPr>
          <p:cNvSpPr txBox="1"/>
          <p:nvPr/>
        </p:nvSpPr>
        <p:spPr>
          <a:xfrm>
            <a:off x="895751" y="1395215"/>
            <a:ext cx="4530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two sidebands can be measured independently and then combined (conditioned) in post-processing</a:t>
            </a:r>
          </a:p>
          <a:p>
            <a:r>
              <a:rPr lang="en-GB" sz="2000" dirty="0"/>
              <a:t>⇒ </a:t>
            </a:r>
            <a:r>
              <a:rPr lang="en-GB" sz="2000" dirty="0">
                <a:solidFill>
                  <a:schemeClr val="accent1"/>
                </a:solidFill>
              </a:rPr>
              <a:t>Conditional Squeezing</a:t>
            </a:r>
          </a:p>
        </p:txBody>
      </p:sp>
    </p:spTree>
    <p:extLst>
      <p:ext uri="{BB962C8B-B14F-4D97-AF65-F5344CB8AC3E}">
        <p14:creationId xmlns:p14="http://schemas.microsoft.com/office/powerpoint/2010/main" val="38036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Entanglement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Noise </a:t>
            </a:r>
            <a:r>
              <a:rPr lang="de-DE" dirty="0" err="1"/>
              <a:t>Sidebands</a:t>
            </a:r>
            <a:endParaRPr lang="de-DE" dirty="0"/>
          </a:p>
        </p:txBody>
      </p:sp>
      <p:pic>
        <p:nvPicPr>
          <p:cNvPr id="12" name="Picture 5" descr="\\AFS\physnet.uni-hamburg.de\users\las_nq\jgniesme\Thesis\Defense\pics\SQZ\entangle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92144"/>
            <a:ext cx="619080" cy="15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AFS\physnet.uni-hamburg.de\users\las_nq\jgniesme\Thesis\Defense\pics\SQZ\2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" y="2377285"/>
            <a:ext cx="3049450" cy="80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>
            <a:off x="3225356" y="2276872"/>
            <a:ext cx="199471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3225356" y="3284984"/>
            <a:ext cx="199471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\\AFS\physnet.uni-hamburg.de\users\las_nq\jgniesme\Thesis\Defense\pics\GWD\P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9109" y="2091135"/>
            <a:ext cx="533400" cy="3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AFS\physnet.uni-hamburg.de\users\las_nq\jgniesme\Thesis\Defense\pics\GWD\P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3862" y="3099247"/>
            <a:ext cx="533400" cy="3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943941" y="3005785"/>
            <a:ext cx="64807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/>
          <p:cNvCxnSpPr>
            <a:endCxn id="15" idx="1"/>
          </p:cNvCxnSpPr>
          <p:nvPr/>
        </p:nvCxnSpPr>
        <p:spPr>
          <a:xfrm>
            <a:off x="3223451" y="3281385"/>
            <a:ext cx="720490" cy="139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943941" y="3098113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𝑈</m:t>
                      </m:r>
                      <m:r>
                        <a:rPr lang="de-DE" b="0" i="1" smtClean="0">
                          <a:latin typeface="Cambria Math"/>
                        </a:rPr>
                        <m:t>(</m:t>
                      </m:r>
                      <m:r>
                        <a:rPr lang="de-DE" b="0" i="1" smtClean="0">
                          <a:latin typeface="Cambria Math"/>
                        </a:rPr>
                        <m:t>Ω</m:t>
                      </m:r>
                      <m:r>
                        <a:rPr lang="de-DE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941" y="3098113"/>
                <a:ext cx="648072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10377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Gerade Verbindung mit Pfeil 22"/>
          <p:cNvCxnSpPr>
            <a:stCxn id="15" idx="3"/>
          </p:cNvCxnSpPr>
          <p:nvPr/>
        </p:nvCxnSpPr>
        <p:spPr>
          <a:xfrm flipV="1">
            <a:off x="4592013" y="3281385"/>
            <a:ext cx="626154" cy="13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5" descr="\\AFS\physnet.uni-hamburg.de\users\las_nq\jgniesme\Thesis\Defense\pics\GWD\F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01240" y="3609923"/>
            <a:ext cx="733474" cy="1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\\AFS\physnet.uni-hamburg.de\users\las_nq\jgniesme\Thesis\Defense\pics\GWD\SQ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92" y="2339142"/>
            <a:ext cx="1599902" cy="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\\AFS\physnet.uni-hamburg.de\users\las_nq\jgniesme\Thesis\Defense\pics\GWD\SQ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84392" y="2339142"/>
            <a:ext cx="1599902" cy="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/>
              <p:cNvSpPr txBox="1"/>
              <p:nvPr/>
            </p:nvSpPr>
            <p:spPr>
              <a:xfrm>
                <a:off x="3943940" y="310187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59" name="Textfeld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940" y="3101876"/>
                <a:ext cx="648072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feld 59"/>
              <p:cNvSpPr txBox="1"/>
              <p:nvPr/>
            </p:nvSpPr>
            <p:spPr>
              <a:xfrm>
                <a:off x="3914161" y="265022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de-DE" dirty="0"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60" name="Textfeld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161" y="2650222"/>
                <a:ext cx="64807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Bogen 62"/>
          <p:cNvSpPr/>
          <p:nvPr/>
        </p:nvSpPr>
        <p:spPr>
          <a:xfrm rot="2700000">
            <a:off x="7438801" y="2274971"/>
            <a:ext cx="977780" cy="977780"/>
          </a:xfrm>
          <a:prstGeom prst="arc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/>
              <p:cNvSpPr txBox="1"/>
              <p:nvPr/>
            </p:nvSpPr>
            <p:spPr>
              <a:xfrm>
                <a:off x="8307753" y="2579195"/>
                <a:ext cx="8596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/2</m:t>
                      </m:r>
                    </m:oMath>
                  </m:oMathPara>
                </a14:m>
                <a:endParaRPr lang="de-DE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64" name="Textfeld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753" y="2579195"/>
                <a:ext cx="859610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Bogen 64"/>
          <p:cNvSpPr/>
          <p:nvPr/>
        </p:nvSpPr>
        <p:spPr>
          <a:xfrm rot="5400000">
            <a:off x="4679154" y="1519628"/>
            <a:ext cx="1884626" cy="1663752"/>
          </a:xfrm>
          <a:prstGeom prst="arc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6" name="Picture 7" descr="\\AFS\physnet.uni-hamburg.de\users\las_nq\jgniesme\Thesis\Defense\pics\GWD\plu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13" y="2037549"/>
            <a:ext cx="513030" cy="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Gerade Verbindung mit Pfeil 66"/>
          <p:cNvCxnSpPr/>
          <p:nvPr/>
        </p:nvCxnSpPr>
        <p:spPr>
          <a:xfrm flipV="1">
            <a:off x="5596380" y="2275827"/>
            <a:ext cx="580230" cy="10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>
          <a:xfrm>
            <a:off x="5871361" y="3172906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Palatino Linotype" panose="02040502050505030304" pitchFamily="18" charset="0"/>
              </a:rPr>
              <a:t>idler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5744440" y="1409191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Palatino Linotype" panose="02040502050505030304" pitchFamily="18" charset="0"/>
              </a:rPr>
              <a:t>signal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95135-9D8C-4C42-B286-1A7DADFA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7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9" grpId="0"/>
      <p:bldP spid="59" grpId="1"/>
      <p:bldP spid="60" grpId="0"/>
      <p:bldP spid="60" grpId="1"/>
      <p:bldP spid="63" grpId="0" animBg="1"/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Frequency-dependent</a:t>
            </a:r>
            <a:r>
              <a:rPr lang="de-DE" dirty="0"/>
              <a:t> </a:t>
            </a:r>
            <a:r>
              <a:rPr lang="de-DE" dirty="0" err="1"/>
              <a:t>Sqz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Filter </a:t>
            </a:r>
            <a:r>
              <a:rPr lang="de-DE" dirty="0" err="1"/>
              <a:t>Cavity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09275" y="5582905"/>
            <a:ext cx="320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Kimble</a:t>
            </a:r>
            <a:r>
              <a:rPr lang="de-DE" sz="1400" dirty="0">
                <a:latin typeface="+mj-lt"/>
              </a:rPr>
              <a:t> et al. </a:t>
            </a:r>
            <a:r>
              <a:rPr lang="de-DE" sz="1400" i="1" dirty="0">
                <a:latin typeface="+mj-lt"/>
              </a:rPr>
              <a:t>Phys. </a:t>
            </a:r>
            <a:r>
              <a:rPr lang="de-DE" sz="1400" i="1" dirty="0" err="1">
                <a:latin typeface="+mj-lt"/>
              </a:rPr>
              <a:t>Rev</a:t>
            </a:r>
            <a:r>
              <a:rPr lang="de-DE" sz="1400" i="1" dirty="0">
                <a:latin typeface="+mj-lt"/>
              </a:rPr>
              <a:t>. D</a:t>
            </a:r>
            <a:r>
              <a:rPr lang="de-DE" sz="1400" dirty="0">
                <a:latin typeface="+mj-lt"/>
              </a:rPr>
              <a:t> </a:t>
            </a:r>
            <a:r>
              <a:rPr lang="de-DE" sz="1400" b="1" dirty="0">
                <a:latin typeface="+mj-lt"/>
              </a:rPr>
              <a:t>65 </a:t>
            </a:r>
            <a:r>
              <a:rPr lang="de-DE" sz="1400" dirty="0">
                <a:latin typeface="+mj-lt"/>
              </a:rPr>
              <a:t>(2001)</a:t>
            </a:r>
          </a:p>
        </p:txBody>
      </p:sp>
      <p:pic>
        <p:nvPicPr>
          <p:cNvPr id="11266" name="Picture 2" descr="\\AFS\physnet.uni-hamburg.de\users\las_nq\jgniesme\Thesis\Defense\pics\GWD\Transferfun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21206"/>
            <a:ext cx="4415320" cy="25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9277" y="2465314"/>
            <a:ext cx="4895448" cy="42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D1B4B-E559-7144-81A4-8F8A416B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15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Proposal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EPR-</a:t>
            </a:r>
            <a:r>
              <a:rPr lang="de-DE" dirty="0" err="1"/>
              <a:t>Entanglement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546236" y="5917016"/>
            <a:ext cx="295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 et al. </a:t>
            </a:r>
            <a:r>
              <a:rPr lang="fr-FR" sz="1400" i="1" dirty="0"/>
              <a:t>Nature </a:t>
            </a:r>
            <a:r>
              <a:rPr lang="fr-FR" sz="1400" i="1" dirty="0" err="1"/>
              <a:t>Physics</a:t>
            </a:r>
            <a:r>
              <a:rPr lang="fr-FR" sz="1400" dirty="0"/>
              <a:t> </a:t>
            </a:r>
            <a:r>
              <a:rPr lang="fr-FR" sz="1400" b="1" dirty="0"/>
              <a:t>13</a:t>
            </a:r>
            <a:r>
              <a:rPr lang="fr-FR" sz="1400" dirty="0"/>
              <a:t> (8)  (2017)</a:t>
            </a:r>
            <a:endParaRPr lang="de-DE" sz="1400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805" y="1020472"/>
            <a:ext cx="76233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241269-55CE-6B49-BB1F-1343307BFA58}"/>
              </a:ext>
            </a:extLst>
          </p:cNvPr>
          <p:cNvSpPr/>
          <p:nvPr/>
        </p:nvSpPr>
        <p:spPr>
          <a:xfrm>
            <a:off x="780585" y="940984"/>
            <a:ext cx="6880303" cy="113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5E716D-C612-D949-A3D6-65CB238953AA}"/>
              </a:ext>
            </a:extLst>
          </p:cNvPr>
          <p:cNvSpPr/>
          <p:nvPr/>
        </p:nvSpPr>
        <p:spPr>
          <a:xfrm>
            <a:off x="1000805" y="1465218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05DA4-0865-A444-A0B3-108C7D1D712A}"/>
              </a:ext>
            </a:extLst>
          </p:cNvPr>
          <p:cNvSpPr/>
          <p:nvPr/>
        </p:nvSpPr>
        <p:spPr>
          <a:xfrm>
            <a:off x="5691752" y="1471961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9FF54-412A-9741-AE9D-79F88E03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14" y="1445806"/>
            <a:ext cx="5546236" cy="76213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D152A-DB3B-7648-B86D-8C854713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28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Experimental Realisation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733" y="702211"/>
            <a:ext cx="5799314" cy="57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669" y="766686"/>
            <a:ext cx="5799599" cy="56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125" y="766853"/>
            <a:ext cx="5799598" cy="48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A327C-93B8-344D-B33F-0C4B0FA4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Detuning</a:t>
            </a:r>
            <a:endParaRPr lang="de-DE" dirty="0"/>
          </a:p>
        </p:txBody>
      </p:sp>
      <p:pic>
        <p:nvPicPr>
          <p:cNvPr id="6146" name="Picture 2" descr="\\AFS\physnet.uni-hamburg.de\users\las_nq\jgniesme\Thesis\Defense\pics\GWD\CSQZ_nodetunin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3"/>
          <a:stretch/>
        </p:blipFill>
        <p:spPr bwMode="auto">
          <a:xfrm>
            <a:off x="15824" y="2438400"/>
            <a:ext cx="8824616" cy="35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248607-7712-384B-BE38-DCFBBDA302A5}"/>
              </a:ext>
            </a:extLst>
          </p:cNvPr>
          <p:cNvSpPr/>
          <p:nvPr/>
        </p:nvSpPr>
        <p:spPr>
          <a:xfrm>
            <a:off x="978503" y="1799755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E56A2-C8ED-8D4D-8BA1-E232E7795F62}"/>
              </a:ext>
            </a:extLst>
          </p:cNvPr>
          <p:cNvSpPr/>
          <p:nvPr/>
        </p:nvSpPr>
        <p:spPr>
          <a:xfrm>
            <a:off x="5806981" y="1799755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D0CAC-3FBB-444E-B055-E17998FF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14" y="1799755"/>
            <a:ext cx="5546236" cy="7621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953DC-3A7E-BA47-83ED-62467FE1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5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Detuning</a:t>
            </a:r>
            <a:endParaRPr lang="de-DE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141" y="795767"/>
            <a:ext cx="6286296" cy="30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186" y="3706668"/>
            <a:ext cx="6285522" cy="30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 rot="16200000">
            <a:off x="542998" y="1888776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Palatino Linotype" panose="02040502050505030304" pitchFamily="18" charset="0"/>
              </a:rPr>
              <a:t>Measurement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583073" y="4897654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Palatino Linotype" panose="02040502050505030304" pitchFamily="18" charset="0"/>
              </a:rPr>
              <a:t>Fitted</a:t>
            </a:r>
            <a:r>
              <a:rPr lang="de-DE" sz="1400" dirty="0">
                <a:latin typeface="Palatino Linotype" panose="02040502050505030304" pitchFamily="18" charset="0"/>
              </a:rPr>
              <a:t> </a:t>
            </a:r>
            <a:r>
              <a:rPr lang="de-DE" sz="1400" dirty="0" err="1">
                <a:latin typeface="Palatino Linotype" panose="02040502050505030304" pitchFamily="18" charset="0"/>
              </a:rPr>
              <a:t>model</a:t>
            </a:r>
            <a:endParaRPr lang="de-DE" sz="1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DFAA8FC-F56D-E84B-B0C7-F116606D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Emulating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Dependence</a:t>
            </a:r>
            <a:endParaRPr lang="de-DE" dirty="0"/>
          </a:p>
        </p:txBody>
      </p:sp>
      <p:pic>
        <p:nvPicPr>
          <p:cNvPr id="8194" name="Picture 2" descr="\\AFS\physnet.uni-hamburg.de\users\las_nq\jgniesme\Thesis\Defense\pics\GWD\CSQZ_onedetunin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/>
          <a:stretch/>
        </p:blipFill>
        <p:spPr bwMode="auto">
          <a:xfrm>
            <a:off x="72008" y="2279258"/>
            <a:ext cx="8820472" cy="34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258D8-D468-2E4F-AD2D-995AA1CCDE66}"/>
              </a:ext>
            </a:extLst>
          </p:cNvPr>
          <p:cNvSpPr/>
          <p:nvPr/>
        </p:nvSpPr>
        <p:spPr>
          <a:xfrm>
            <a:off x="1525525" y="1543277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6E956-58B1-D342-88ED-AD837DD1CFF6}"/>
              </a:ext>
            </a:extLst>
          </p:cNvPr>
          <p:cNvSpPr/>
          <p:nvPr/>
        </p:nvSpPr>
        <p:spPr>
          <a:xfrm>
            <a:off x="6030617" y="1543277"/>
            <a:ext cx="1708942" cy="73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EC813B-CC5D-CC49-B243-524D7C1A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13" y="1539830"/>
            <a:ext cx="5026798" cy="69075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B35B77-4496-FA4D-91BB-822898DB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804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Emulating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Dependence</a:t>
            </a:r>
            <a:endParaRPr lang="de-DE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142" y="797971"/>
            <a:ext cx="6286295" cy="30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187" y="3708872"/>
            <a:ext cx="6285522" cy="306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 rot="16200000">
            <a:off x="542999" y="1890980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Palatino Linotype" panose="02040502050505030304" pitchFamily="18" charset="0"/>
              </a:rPr>
              <a:t>Measurement</a:t>
            </a: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583074" y="4899858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Palatino Linotype" panose="02040502050505030304" pitchFamily="18" charset="0"/>
              </a:rPr>
              <a:t>Fitted</a:t>
            </a:r>
            <a:r>
              <a:rPr lang="de-DE" sz="1400" dirty="0">
                <a:latin typeface="Palatino Linotype" panose="02040502050505030304" pitchFamily="18" charset="0"/>
              </a:rPr>
              <a:t> </a:t>
            </a:r>
            <a:r>
              <a:rPr lang="de-DE" sz="1400" dirty="0" err="1">
                <a:latin typeface="Palatino Linotype" panose="02040502050505030304" pitchFamily="18" charset="0"/>
              </a:rPr>
              <a:t>model</a:t>
            </a:r>
            <a:endParaRPr lang="de-DE" sz="1400" dirty="0">
              <a:latin typeface="Palatino Linotype" panose="0204050205050503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67C36D7-8D78-E54E-9FD1-A330C49E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4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Compensating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Dependence</a:t>
            </a:r>
            <a:endParaRPr lang="de-DE" dirty="0"/>
          </a:p>
        </p:txBody>
      </p:sp>
      <p:pic>
        <p:nvPicPr>
          <p:cNvPr id="9218" name="Picture 2" descr="\\AFS\physnet.uni-hamburg.de\users\las_nq\jgniesme\Thesis\Defense\pics\GWD\CSQZ_twoasdetunin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4"/>
          <a:stretch/>
        </p:blipFill>
        <p:spPr bwMode="auto">
          <a:xfrm>
            <a:off x="107504" y="2077155"/>
            <a:ext cx="8988764" cy="35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FDE02-1E7A-F641-B5D0-B9069D011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606" y="1433689"/>
            <a:ext cx="4682644" cy="64346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251AFE-3AB0-FB40-AFAE-587946B8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40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CFDF1-2DFF-EC4F-9559-FACC3EC7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9BBE7-2023-8F4C-8A5D-4A68770126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The two particles </a:t>
                </a:r>
                <a:r>
                  <a:rPr lang="en-GB" i="1" dirty="0"/>
                  <a:t>A</a:t>
                </a:r>
                <a:r>
                  <a:rPr lang="en-GB" dirty="0"/>
                  <a:t> and </a:t>
                </a:r>
                <a:r>
                  <a:rPr lang="en-GB" i="1" dirty="0"/>
                  <a:t>B</a:t>
                </a:r>
                <a:r>
                  <a:rPr lang="en-GB" dirty="0"/>
                  <a:t> apparently need to have </a:t>
                </a:r>
                <a:r>
                  <a:rPr lang="en-GB" dirty="0">
                    <a:solidFill>
                      <a:schemeClr val="accent1"/>
                    </a:solidFill>
                  </a:rPr>
                  <a:t>precisely defined</a:t>
                </a:r>
                <a:r>
                  <a:rPr lang="en-GB" dirty="0"/>
                  <a:t> positions and momenta </a:t>
                </a:r>
                <a:r>
                  <a:rPr lang="en-GB" dirty="0">
                    <a:solidFill>
                      <a:schemeClr val="accent1"/>
                    </a:solidFill>
                  </a:rPr>
                  <a:t>with respect to each other</a:t>
                </a:r>
                <a:r>
                  <a:rPr lang="en-GB" dirty="0"/>
                  <a:t>, but not with respect to the environment</a:t>
                </a:r>
              </a:p>
              <a:p>
                <a:r>
                  <a:rPr lang="en-GB" dirty="0"/>
                  <a:t>Indeed,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and therefore there is </a:t>
                </a:r>
                <a:r>
                  <a:rPr lang="en-US" dirty="0">
                    <a:solidFill>
                      <a:schemeClr val="accent1"/>
                    </a:solidFill>
                  </a:rPr>
                  <a:t>no minimum uncertainty </a:t>
                </a:r>
                <a:r>
                  <a:rPr lang="en-US" dirty="0"/>
                  <a:t>for this combination of observables</a:t>
                </a:r>
                <a:endParaRPr lang="en-GB" dirty="0"/>
              </a:p>
              <a:p>
                <a:r>
                  <a:rPr lang="en-GB" dirty="0"/>
                  <a:t>Concept of entanglement:</a:t>
                </a:r>
                <a:br>
                  <a:rPr lang="en-GB" dirty="0"/>
                </a:br>
                <a:r>
                  <a:rPr lang="en-GB" i="1" dirty="0"/>
                  <a:t>strong</a:t>
                </a:r>
                <a:r>
                  <a:rPr lang="en-GB" dirty="0"/>
                  <a:t> correlations between two systems that have interacted (become entangled) in the past</a:t>
                </a:r>
              </a:p>
              <a:p>
                <a:r>
                  <a:rPr lang="en-GB" i="1" dirty="0"/>
                  <a:t>Strong</a:t>
                </a:r>
                <a:r>
                  <a:rPr lang="en-GB" dirty="0"/>
                  <a:t>: </a:t>
                </a:r>
                <a:r>
                  <a:rPr lang="en-GB" dirty="0">
                    <a:solidFill>
                      <a:schemeClr val="accent1"/>
                    </a:solidFill>
                  </a:rPr>
                  <a:t>measurements of combined parameters </a:t>
                </a:r>
                <a:r>
                  <a:rPr lang="en-GB" dirty="0"/>
                  <a:t>of the two systems are allowed to be </a:t>
                </a:r>
                <a:r>
                  <a:rPr lang="en-GB" dirty="0">
                    <a:solidFill>
                      <a:schemeClr val="accent1"/>
                    </a:solidFill>
                  </a:rPr>
                  <a:t>more precise </a:t>
                </a:r>
                <a:r>
                  <a:rPr lang="en-GB" dirty="0"/>
                  <a:t>(in the quantum-mechanical world) </a:t>
                </a:r>
                <a:r>
                  <a:rPr lang="en-GB" dirty="0">
                    <a:solidFill>
                      <a:schemeClr val="accent1"/>
                    </a:solidFill>
                  </a:rPr>
                  <a:t>than measurements on just a single system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9BBE7-2023-8F4C-8A5D-4A68770126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9" t="-1777" r="-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00348-90BD-7A41-8F3F-A1EB8B3C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805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Compensating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Dependence</a:t>
            </a:r>
            <a:endParaRPr lang="de-DE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5268" y="797970"/>
            <a:ext cx="6286295" cy="30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5313" y="3708871"/>
            <a:ext cx="6285522" cy="306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 rot="16200000">
            <a:off x="462125" y="1890979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Palatino Linotype" panose="02040502050505030304" pitchFamily="18" charset="0"/>
              </a:rPr>
              <a:t>Measurement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502200" y="4899857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Palatino Linotype" panose="02040502050505030304" pitchFamily="18" charset="0"/>
              </a:rPr>
              <a:t>Fitted</a:t>
            </a:r>
            <a:r>
              <a:rPr lang="de-DE" sz="1400" dirty="0">
                <a:latin typeface="Palatino Linotype" panose="02040502050505030304" pitchFamily="18" charset="0"/>
              </a:rPr>
              <a:t> </a:t>
            </a:r>
            <a:r>
              <a:rPr lang="de-DE" sz="1400" dirty="0" err="1">
                <a:latin typeface="Palatino Linotype" panose="02040502050505030304" pitchFamily="18" charset="0"/>
              </a:rPr>
              <a:t>model</a:t>
            </a:r>
            <a:endParaRPr lang="de-DE" sz="1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D73080D-B297-324D-883D-13CB1A6A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519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Symmetric</a:t>
            </a:r>
            <a:r>
              <a:rPr lang="de-DE" dirty="0"/>
              <a:t> </a:t>
            </a:r>
            <a:r>
              <a:rPr lang="de-DE" dirty="0" err="1"/>
              <a:t>Detuning</a:t>
            </a:r>
            <a:endParaRPr lang="de-DE" dirty="0"/>
          </a:p>
        </p:txBody>
      </p:sp>
      <p:pic>
        <p:nvPicPr>
          <p:cNvPr id="10242" name="Picture 2" descr="\\AFS\physnet.uni-hamburg.de\users\las_nq\jgniesme\Thesis\Defense\pics\GWD\CSQZ_twosydetunin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/>
          <a:stretch/>
        </p:blipFill>
        <p:spPr bwMode="auto">
          <a:xfrm>
            <a:off x="179513" y="2280356"/>
            <a:ext cx="8568952" cy="3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BAFAB-F0BB-524D-BA31-A535C44E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58" y="1545769"/>
            <a:ext cx="5408809" cy="74325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0AD33E-23CA-4E45-BA35-62ECCA41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062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– </a:t>
            </a:r>
            <a:r>
              <a:rPr lang="de-DE" dirty="0" err="1"/>
              <a:t>Symmetric</a:t>
            </a:r>
            <a:r>
              <a:rPr lang="de-DE" dirty="0"/>
              <a:t> </a:t>
            </a:r>
            <a:r>
              <a:rPr lang="de-DE" dirty="0" err="1"/>
              <a:t>Detuning</a:t>
            </a:r>
            <a:endParaRPr lang="de-DE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5268" y="797970"/>
            <a:ext cx="6286295" cy="306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5314" y="3708871"/>
            <a:ext cx="6285520" cy="306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 rot="16200000">
            <a:off x="462125" y="1890979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Palatino Linotype" panose="02040502050505030304" pitchFamily="18" charset="0"/>
              </a:rPr>
              <a:t>Measurement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502200" y="4899857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Palatino Linotype" panose="02040502050505030304" pitchFamily="18" charset="0"/>
              </a:rPr>
              <a:t>Fitted</a:t>
            </a:r>
            <a:r>
              <a:rPr lang="de-DE" sz="1400" dirty="0">
                <a:latin typeface="Palatino Linotype" panose="02040502050505030304" pitchFamily="18" charset="0"/>
              </a:rPr>
              <a:t> </a:t>
            </a:r>
            <a:r>
              <a:rPr lang="de-DE" sz="1400" dirty="0" err="1">
                <a:latin typeface="Palatino Linotype" panose="02040502050505030304" pitchFamily="18" charset="0"/>
              </a:rPr>
              <a:t>model</a:t>
            </a:r>
            <a:endParaRPr lang="de-DE" sz="1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B625AA-1401-6B4F-A758-290989B1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1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DEE1-C384-E543-9891-1983A465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C492F-DB98-8A45-A021-E9A707BE4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strong correlations inherent to entangled states of light allow for new approaches in precision </a:t>
            </a:r>
            <a:r>
              <a:rPr lang="en-GB" dirty="0" err="1"/>
              <a:t>interferometery</a:t>
            </a:r>
            <a:r>
              <a:rPr lang="en-GB" dirty="0"/>
              <a:t> </a:t>
            </a:r>
          </a:p>
          <a:p>
            <a:r>
              <a:rPr lang="en-GB" dirty="0"/>
              <a:t>With Quantum-Dense Metrology, two conjugate observables can be read out with sub-</a:t>
            </a:r>
            <a:r>
              <a:rPr lang="en-GB" dirty="0" err="1"/>
              <a:t>shotnoise</a:t>
            </a:r>
            <a:r>
              <a:rPr lang="en-GB" dirty="0"/>
              <a:t> accuracy, even in the presence of classical noise</a:t>
            </a:r>
          </a:p>
          <a:p>
            <a:r>
              <a:rPr lang="en-GB" dirty="0"/>
              <a:t>Exploiting the entanglement inherent to squeezed light, a higher longitudinal mode of the signal-recycling cavity can be used as a frequency-dependent filter (conditional squeezing), replacing an additional filter cavity</a:t>
            </a:r>
          </a:p>
          <a:p>
            <a:r>
              <a:rPr lang="en-GB" dirty="0"/>
              <a:t>We have demonstrated Quantum-Dense Metrology and Conditional Squeezing in table-top experiments and verified their feasibility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85B3D-EFB0-2749-BA90-F127D8DE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81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098D-79DE-0F4B-AC37-49ED7D08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Einstein-</a:t>
            </a:r>
            <a:r>
              <a:rPr lang="en-GB" dirty="0" err="1"/>
              <a:t>Podolsky</a:t>
            </a:r>
            <a:r>
              <a:rPr lang="en-GB" dirty="0"/>
              <a:t>-Rosen 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44C64A-7E76-3E4A-9003-07B835502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Idea:</a:t>
                </a:r>
              </a:p>
              <a:p>
                <a:pPr lvl="1"/>
                <a:r>
                  <a:rPr lang="en-GB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dirty="0"/>
                  <a:t>, use it to predict (</a:t>
                </a:r>
                <a:r>
                  <a:rPr lang="en-GB" i="1" dirty="0"/>
                  <a:t>infer</a:t>
                </a:r>
                <a:r>
                  <a:rPr lang="en-GB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dirty="0"/>
                  <a:t>, use it to predict (</a:t>
                </a:r>
                <a:r>
                  <a:rPr lang="en-GB" i="1" dirty="0"/>
                  <a:t>infer</a:t>
                </a:r>
                <a:r>
                  <a:rPr lang="en-GB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inf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dirty="0"/>
              </a:p>
              <a:p>
                <a:pPr marL="358775" lvl="1" indent="0">
                  <a:buNone/>
                </a:pPr>
                <a:endParaRPr lang="en-GB" dirty="0"/>
              </a:p>
              <a:p>
                <a:r>
                  <a:rPr lang="en-GB" dirty="0"/>
                  <a:t>Then, if</a:t>
                </a:r>
                <a:br>
                  <a:rPr lang="en-GB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br>
                  <a:rPr lang="en-US" dirty="0"/>
                </a:br>
                <a:r>
                  <a:rPr lang="en-US" dirty="0"/>
                  <a:t>… we have certified Einstein-</a:t>
                </a:r>
                <a:r>
                  <a:rPr lang="en-US" dirty="0" err="1"/>
                  <a:t>Podolsky</a:t>
                </a:r>
                <a:r>
                  <a:rPr lang="en-US" dirty="0"/>
                  <a:t>-Rosen entanglement</a:t>
                </a:r>
                <a:br>
                  <a:rPr lang="en-US" dirty="0"/>
                </a:br>
                <a:r>
                  <a:rPr lang="en-US" dirty="0"/>
                  <a:t>(Reid criterion)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44C64A-7E76-3E4A-9003-07B835502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9" t="-17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8DEF7-C944-114F-8D88-04EB7B1E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00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measurement of conj. observables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scenario:</a:t>
            </a:r>
          </a:p>
          <a:p>
            <a:pPr lvl="1"/>
            <a:r>
              <a:rPr lang="en-US" dirty="0"/>
              <a:t>have </a:t>
            </a:r>
            <a:r>
              <a:rPr lang="en-US" dirty="0">
                <a:solidFill>
                  <a:schemeClr val="accent1"/>
                </a:solidFill>
              </a:rPr>
              <a:t>signal</a:t>
            </a:r>
            <a:r>
              <a:rPr lang="en-US" dirty="0"/>
              <a:t> encoded in </a:t>
            </a:r>
            <a:r>
              <a:rPr lang="en-US" dirty="0">
                <a:solidFill>
                  <a:schemeClr val="accent1"/>
                </a:solidFill>
              </a:rPr>
              <a:t>one quadrature </a:t>
            </a:r>
            <a:r>
              <a:rPr lang="en-US" dirty="0"/>
              <a:t>of a continuous-wave light field,</a:t>
            </a:r>
            <a:br>
              <a:rPr lang="en-US" dirty="0"/>
            </a:br>
            <a:r>
              <a:rPr lang="en-US" dirty="0"/>
              <a:t>e.g. amplitude modulation</a:t>
            </a:r>
          </a:p>
          <a:p>
            <a:pPr lvl="1"/>
            <a:r>
              <a:rPr lang="en-US" dirty="0"/>
              <a:t>some </a:t>
            </a:r>
            <a:r>
              <a:rPr lang="en-US" dirty="0">
                <a:solidFill>
                  <a:schemeClr val="accent1"/>
                </a:solidFill>
              </a:rPr>
              <a:t>other signal </a:t>
            </a:r>
            <a:r>
              <a:rPr lang="en-US" dirty="0"/>
              <a:t>is encoded in </a:t>
            </a:r>
            <a:r>
              <a:rPr lang="en-US" dirty="0">
                <a:solidFill>
                  <a:schemeClr val="accent1"/>
                </a:solidFill>
              </a:rPr>
              <a:t>another quadrature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chemeClr val="accent1"/>
                </a:solidFill>
              </a:rPr>
              <a:t>best</a:t>
            </a:r>
            <a:r>
              <a:rPr lang="en-US" dirty="0"/>
              <a:t> (&amp; experimentally feasible) </a:t>
            </a:r>
            <a:r>
              <a:rPr lang="en-US" dirty="0">
                <a:solidFill>
                  <a:schemeClr val="accent1"/>
                </a:solidFill>
              </a:rPr>
              <a:t>measurement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strategy</a:t>
            </a:r>
            <a:r>
              <a:rPr lang="en-US" dirty="0"/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42" y="4491190"/>
            <a:ext cx="4529716" cy="1564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0" y="2392681"/>
            <a:ext cx="4603658" cy="16710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B7B7B-25D2-B94D-87E5-EB86F66B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0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Signal: Scattered Light</a:t>
            </a:r>
          </a:p>
        </p:txBody>
      </p:sp>
      <p:grpSp>
        <p:nvGrpSpPr>
          <p:cNvPr id="5" name="Gruppieren 11"/>
          <p:cNvGrpSpPr/>
          <p:nvPr/>
        </p:nvGrpSpPr>
        <p:grpSpPr>
          <a:xfrm>
            <a:off x="3502479" y="943936"/>
            <a:ext cx="7409386" cy="3717411"/>
            <a:chOff x="2432957" y="1712323"/>
            <a:chExt cx="6400800" cy="3211387"/>
          </a:xfrm>
        </p:grpSpPr>
        <p:pic>
          <p:nvPicPr>
            <p:cNvPr id="6" name="Grafik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24"/>
            <a:stretch/>
          </p:blipFill>
          <p:spPr>
            <a:xfrm>
              <a:off x="2432957" y="1712323"/>
              <a:ext cx="6400800" cy="2549634"/>
            </a:xfrm>
            <a:prstGeom prst="rect">
              <a:avLst/>
            </a:prstGeom>
          </p:spPr>
        </p:pic>
        <p:pic>
          <p:nvPicPr>
            <p:cNvPr id="7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385" y="4449541"/>
              <a:ext cx="338138" cy="474169"/>
            </a:xfrm>
            <a:prstGeom prst="rect">
              <a:avLst/>
            </a:prstGeom>
          </p:spPr>
        </p:pic>
      </p:grp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49" y="1148787"/>
            <a:ext cx="4645480" cy="5207564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scattered light </a:t>
            </a:r>
            <a:r>
              <a:rPr lang="en-GB" dirty="0"/>
              <a:t>in GW detectors</a:t>
            </a:r>
          </a:p>
          <a:p>
            <a:pPr lvl="1"/>
            <a:r>
              <a:rPr lang="en-GB" dirty="0"/>
              <a:t>some ppm scatter out of high-power interferometer mode, get phase-modulated from vibrating vacuum walls etc.</a:t>
            </a:r>
          </a:p>
          <a:p>
            <a:pPr lvl="1"/>
            <a:r>
              <a:rPr lang="en-GB" dirty="0"/>
              <a:t>some small fraction of this modulated light field finds its way back into the main mode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GB" sz="1600" dirty="0"/>
              <a:t>GW signal (the “useful” signal) is contained in the output’s amplitude quadrature only; scattered light has arbitrary phase delay and thus arbitrary orientation in quadrature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3BBE1-C1DA-E74E-A816-7FA5C01F608A}"/>
              </a:ext>
            </a:extLst>
          </p:cNvPr>
          <p:cNvSpPr/>
          <p:nvPr/>
        </p:nvSpPr>
        <p:spPr>
          <a:xfrm>
            <a:off x="547745" y="4846038"/>
            <a:ext cx="8238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can </a:t>
            </a:r>
            <a:r>
              <a:rPr lang="en-GB" sz="2400" dirty="0">
                <a:solidFill>
                  <a:schemeClr val="accent1"/>
                </a:solidFill>
              </a:rPr>
              <a:t>model the time-series </a:t>
            </a:r>
            <a:r>
              <a:rPr lang="en-GB" sz="2400" dirty="0"/>
              <a:t>of the measured phase quadrature and then </a:t>
            </a:r>
            <a:r>
              <a:rPr lang="en-GB" sz="2400" dirty="0">
                <a:solidFill>
                  <a:schemeClr val="accent1"/>
                </a:solidFill>
              </a:rPr>
              <a:t>subtract its projection </a:t>
            </a:r>
            <a:r>
              <a:rPr lang="en-GB" sz="2400" dirty="0"/>
              <a:t>from the amplitude quadrature, leaving only GW signal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6EE45-E136-FA46-9345-CB289A6F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13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Scattered light in GW detectors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61" y="1800412"/>
            <a:ext cx="4295038" cy="3243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6585" y="5154645"/>
            <a:ext cx="2680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TheSans UHH" charset="0"/>
                <a:ea typeface="TheSans UHH" charset="0"/>
                <a:cs typeface="TheSans UHH" charset="0"/>
              </a:rPr>
              <a:t>D. </a:t>
            </a:r>
            <a:r>
              <a:rPr lang="en-GB" sz="1200" err="1">
                <a:latin typeface="TheSans UHH" charset="0"/>
                <a:ea typeface="TheSans UHH" charset="0"/>
                <a:cs typeface="TheSans UHH" charset="0"/>
              </a:rPr>
              <a:t>Martynov</a:t>
            </a:r>
            <a:r>
              <a:rPr lang="en-GB" sz="1200">
                <a:latin typeface="TheSans UHH" charset="0"/>
                <a:ea typeface="TheSans UHH" charset="0"/>
                <a:cs typeface="TheSans UHH" charset="0"/>
              </a:rPr>
              <a:t>, PhD thesis, Caltech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5" y="1956951"/>
            <a:ext cx="4388325" cy="3110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647" y="5164959"/>
            <a:ext cx="169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err="1">
                <a:latin typeface="TheSans UHH" charset="0"/>
                <a:ea typeface="TheSans UHH" charset="0"/>
                <a:cs typeface="TheSans UHH" charset="0"/>
              </a:rPr>
              <a:t>Phys</a:t>
            </a:r>
            <a:r>
              <a:rPr lang="pt-BR" sz="1200">
                <a:latin typeface="TheSans UHH" charset="0"/>
                <a:ea typeface="TheSans UHH" charset="0"/>
                <a:cs typeface="TheSans UHH" charset="0"/>
              </a:rPr>
              <a:t>. Rev. </a:t>
            </a:r>
            <a:r>
              <a:rPr lang="pt-BR" sz="1200" err="1">
                <a:latin typeface="TheSans UHH" charset="0"/>
                <a:ea typeface="TheSans UHH" charset="0"/>
                <a:cs typeface="TheSans UHH" charset="0"/>
              </a:rPr>
              <a:t>D</a:t>
            </a:r>
            <a:r>
              <a:rPr lang="pt-BR" sz="1200">
                <a:latin typeface="TheSans UHH" charset="0"/>
                <a:ea typeface="TheSans UHH" charset="0"/>
                <a:cs typeface="TheSans UHH" charset="0"/>
              </a:rPr>
              <a:t> </a:t>
            </a:r>
            <a:r>
              <a:rPr lang="pt-BR" sz="1200" b="1">
                <a:latin typeface="TheSans UHH" charset="0"/>
                <a:ea typeface="TheSans UHH" charset="0"/>
                <a:cs typeface="TheSans UHH" charset="0"/>
              </a:rPr>
              <a:t>93</a:t>
            </a:r>
            <a:r>
              <a:rPr lang="pt-BR" sz="1200">
                <a:latin typeface="TheSans UHH" charset="0"/>
                <a:ea typeface="TheSans UHH" charset="0"/>
                <a:cs typeface="TheSans UHH" charset="0"/>
              </a:rPr>
              <a:t>, 112004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310" y="1576689"/>
            <a:ext cx="3238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heSans UHH" charset="0"/>
                <a:ea typeface="TheSans UHH" charset="0"/>
                <a:cs typeface="TheSans UHH" charset="0"/>
              </a:rPr>
              <a:t>L1 noise composition around GW150914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3528" y="1576689"/>
            <a:ext cx="268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TheSans UHH" charset="0"/>
                <a:ea typeface="TheSans UHH" charset="0"/>
                <a:cs typeface="TheSans UHH" charset="0"/>
              </a:rPr>
              <a:t>Investigation of scattering noise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022438" y="3512278"/>
            <a:ext cx="892884" cy="19193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45057" y="5431644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TheSans UHH" charset="0"/>
                <a:ea typeface="TheSans UHH" charset="0"/>
                <a:cs typeface="TheSans UHH" charset="0"/>
              </a:rPr>
              <a:t>discrepancy between expected</a:t>
            </a:r>
            <a:br>
              <a:rPr lang="en-GB" sz="1600">
                <a:latin typeface="TheSans UHH" charset="0"/>
                <a:ea typeface="TheSans UHH" charset="0"/>
                <a:cs typeface="TheSans UHH" charset="0"/>
              </a:rPr>
            </a:br>
            <a:r>
              <a:rPr lang="en-GB" sz="1600">
                <a:latin typeface="TheSans UHH" charset="0"/>
                <a:ea typeface="TheSans UHH" charset="0"/>
                <a:cs typeface="TheSans UHH" charset="0"/>
              </a:rPr>
              <a:t>(projected) and measured noise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555885" y="2193461"/>
            <a:ext cx="296275" cy="2817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779326" y="2987405"/>
            <a:ext cx="296275" cy="2817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927463" y="3385438"/>
            <a:ext cx="296275" cy="2817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7AA268-15BF-EB4D-9B57-EDE4B24A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358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Simultaneous measurement of conj. observables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best (&amp; experimentally feasible) measurement strategy?</a:t>
            </a:r>
          </a:p>
          <a:p>
            <a:r>
              <a:rPr lang="en-US" dirty="0"/>
              <a:t>define inverse SNR (= NSR):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Since the operators for two orthogonal quadratures do not commute, we have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would one measure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03469" y="2438279"/>
                <a:ext cx="4074770" cy="376770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 anchor="ctr">
                <a:spAutoFit/>
              </a:bodyPr>
              <a:lstStyle/>
              <a:p>
                <a:pPr algn="l"/>
                <a:r>
                  <a:rPr lang="de-DE" sz="1600" b="0" err="1">
                    <a:latin typeface="TheSans UHH" charset="0"/>
                    <a:ea typeface="TheSans UHH" charset="0"/>
                    <a:cs typeface="TheSans UHH" charset="0"/>
                  </a:rPr>
                  <a:t>where</a:t>
                </a:r>
                <a:r>
                  <a:rPr lang="de-DE" sz="1600" b="0">
                    <a:latin typeface="TheSans UHH" charset="0"/>
                    <a:ea typeface="TheSans UHH" charset="0"/>
                    <a:cs typeface="TheSans UHH" charset="0"/>
                  </a:rPr>
                  <a:t>   </a:t>
                </a:r>
                <a:r>
                  <a:rPr lang="de-DE" sz="1600" b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  <a:ea typeface="TheSans UHH" charset="0"/>
                            <a:cs typeface="TheSans UHH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charset="0"/>
                            <a:ea typeface="TheSans UHH" charset="0"/>
                            <a:cs typeface="TheSans UHH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(</m:t>
                    </m:r>
                    <m:r>
                      <a:rPr lang="de-DE" b="0" i="1" smtClean="0">
                        <a:latin typeface="Cambria Math"/>
                      </a:rPr>
                      <m:t>𝑡</m:t>
                    </m:r>
                    <m:r>
                      <a:rPr lang="de-D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0" i="1"/>
                  <a:t>  </a:t>
                </a:r>
                <a:r>
                  <a:rPr lang="en-US" sz="1600" b="0">
                    <a:latin typeface="TheSans UHH" charset="0"/>
                    <a:ea typeface="TheSans UHH" charset="0"/>
                    <a:cs typeface="TheSans UHH" charset="0"/>
                  </a:rPr>
                  <a:t>and similarly for </a:t>
                </a:r>
                <a:r>
                  <a:rPr lang="en-US" sz="1600" b="0" i="1">
                    <a:latin typeface="TheSans UHH" charset="0"/>
                    <a:ea typeface="TheSans UHH" charset="0"/>
                    <a:cs typeface="TheSans UHH" charset="0"/>
                  </a:rPr>
                  <a:t>P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69" y="2438279"/>
                <a:ext cx="4074770" cy="376770"/>
              </a:xfrm>
              <a:prstGeom prst="rect">
                <a:avLst/>
              </a:prstGeom>
              <a:blipFill>
                <a:blip r:embed="rId3"/>
                <a:stretch>
                  <a:fillRect l="-621" t="-333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64805" y="2259923"/>
                <a:ext cx="1438664" cy="701731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/>
                            </a:rPr>
                            <m:t>SNR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805" y="2259923"/>
                <a:ext cx="1438664" cy="701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07377" y="3896347"/>
                <a:ext cx="2498569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77" y="3896347"/>
                <a:ext cx="2498569" cy="7017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305946" y="4097427"/>
            <a:ext cx="3339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TheSans UHH" charset="0"/>
                <a:ea typeface="TheSans UHH" charset="0"/>
                <a:cs typeface="TheSans UHH" charset="0"/>
              </a:rPr>
              <a:t>for a vacuum-state uncertainty of 1.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0D7E4-63BC-CE4B-A7C7-846F865F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58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92" y="1250743"/>
            <a:ext cx="4512691" cy="234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Simultaneous measurement of conj. observables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using </a:t>
                </a:r>
                <a:r>
                  <a:rPr lang="en-US" dirty="0">
                    <a:solidFill>
                      <a:schemeClr val="accent1"/>
                    </a:solidFill>
                  </a:rPr>
                  <a:t>8-port homodyne detection</a:t>
                </a:r>
              </a:p>
              <a:p>
                <a:pPr lvl="1"/>
                <a:r>
                  <a:rPr lang="en-US" dirty="0"/>
                  <a:t>split signal beam into two</a:t>
                </a:r>
              </a:p>
              <a:p>
                <a:pPr lvl="1"/>
                <a:r>
                  <a:rPr lang="en-US" dirty="0"/>
                  <a:t>on one output, measure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 the other output, measure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since signal is split in half, </a:t>
                </a:r>
                <a:r>
                  <a:rPr lang="en-US" dirty="0">
                    <a:solidFill>
                      <a:schemeClr val="accent1"/>
                    </a:solidFill>
                  </a:rPr>
                  <a:t>SNR</a:t>
                </a:r>
                <a:r>
                  <a:rPr lang="en-US" dirty="0"/>
                  <a:t> at each</a:t>
                </a:r>
                <a:br>
                  <a:rPr lang="en-US" dirty="0"/>
                </a:br>
                <a:r>
                  <a:rPr lang="en-US" dirty="0"/>
                  <a:t>detector </a:t>
                </a:r>
                <a:r>
                  <a:rPr lang="en-US" dirty="0">
                    <a:solidFill>
                      <a:schemeClr val="accent1"/>
                    </a:solidFill>
                  </a:rPr>
                  <a:t>drops by a factor of 2</a:t>
                </a:r>
              </a:p>
              <a:p>
                <a:r>
                  <a:rPr lang="en-US" dirty="0"/>
                  <a:t>in total, </a:t>
                </a:r>
                <a:r>
                  <a:rPr lang="en-US" dirty="0">
                    <a:solidFill>
                      <a:schemeClr val="accent1"/>
                    </a:solidFill>
                  </a:rPr>
                  <a:t>lose a factor of 4 </a:t>
                </a:r>
                <a:r>
                  <a:rPr lang="en-US" dirty="0"/>
                  <a:t>compared to</a:t>
                </a:r>
                <a:br>
                  <a:rPr lang="en-US" dirty="0"/>
                </a:br>
                <a:r>
                  <a:rPr lang="en-US" dirty="0"/>
                  <a:t>“Heisenberg” lower bound: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sz="1800" dirty="0"/>
                  <a:t>(AK showed that this is a general statement, not only for 8-port homodyne detection)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situation </a:t>
                </a:r>
                <a:r>
                  <a:rPr lang="en-US" dirty="0">
                    <a:solidFill>
                      <a:schemeClr val="accent1"/>
                    </a:solidFill>
                  </a:rPr>
                  <a:t>even worse </a:t>
                </a:r>
                <a:r>
                  <a:rPr lang="en-US" dirty="0"/>
                  <a:t>if probe beam is in a </a:t>
                </a:r>
                <a:r>
                  <a:rPr lang="en-US" dirty="0">
                    <a:solidFill>
                      <a:schemeClr val="accent1"/>
                    </a:solidFill>
                  </a:rPr>
                  <a:t>squeezed state</a:t>
                </a:r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23" name="Content Placeholder 2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979" t="-1777" r="-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217546" y="3596546"/>
                <a:ext cx="2498569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</a:rPr>
                            <m:t>4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546" y="3596546"/>
                <a:ext cx="2498569" cy="7017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988042" y="5324377"/>
                <a:ext cx="3070712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</a:rPr>
                            <m:t>2+2 </m:t>
                          </m:r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charset="0"/>
                            </a:rPr>
                            <m:t>cosh</m:t>
                          </m:r>
                          <m:r>
                            <a:rPr lang="en-GB" b="0" i="1" smtClean="0">
                              <a:latin typeface="Cambria Math" charset="0"/>
                            </a:rPr>
                            <m:t>(2</m:t>
                          </m:r>
                          <m:r>
                            <a:rPr lang="en-GB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GB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42" y="5324377"/>
                <a:ext cx="3070712" cy="7017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E5A2-E52D-8840-A4EF-F069C60B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36805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_presentation_template_2019_standard" id="{13C9DA0A-CECD-994C-906D-451F94EEDD01}" vid="{74F1A9E3-D214-644E-8768-4739F4F01EA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Maastricht University</Template>
  <TotalTime>3685</TotalTime>
  <Words>1133</Words>
  <Application>Microsoft Macintosh PowerPoint</Application>
  <PresentationFormat>On-screen Show (4:3)</PresentationFormat>
  <Paragraphs>214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Lucida Grande</vt:lpstr>
      <vt:lpstr>Palatino Linotype</vt:lpstr>
      <vt:lpstr>TheSans UHH</vt:lpstr>
      <vt:lpstr>Maastricht University</vt:lpstr>
      <vt:lpstr>Improving Gravitational-Wave Detectors with Entangled Light</vt:lpstr>
      <vt:lpstr>Introduction</vt:lpstr>
      <vt:lpstr>Entanglement</vt:lpstr>
      <vt:lpstr>Einstein-Podolsky-Rosen Entanglement</vt:lpstr>
      <vt:lpstr>Simultaneous measurement of conj. observables</vt:lpstr>
      <vt:lpstr>Example Signal: Scattered Light</vt:lpstr>
      <vt:lpstr>Scattered light in GW detectors</vt:lpstr>
      <vt:lpstr>Simultaneous measurement of conj. observables</vt:lpstr>
      <vt:lpstr>Simultaneous measurement of conj. observables</vt:lpstr>
      <vt:lpstr>We can do better: Quantum-Dense Metrology</vt:lpstr>
      <vt:lpstr>Conceptual demonstration</vt:lpstr>
      <vt:lpstr>Experimental demonstration</vt:lpstr>
      <vt:lpstr>Spectrograms of the scattering noise</vt:lpstr>
      <vt:lpstr>Time-domain modelling</vt:lpstr>
      <vt:lpstr>Time-domain modelling</vt:lpstr>
      <vt:lpstr>Result of scatter subtraction</vt:lpstr>
      <vt:lpstr>Result of scatter subtraction</vt:lpstr>
      <vt:lpstr>Result with quantum-dense readout</vt:lpstr>
      <vt:lpstr>Squeezing is Entanglement of Noise Sidebands</vt:lpstr>
      <vt:lpstr>Entanglement of Noise Sidebands</vt:lpstr>
      <vt:lpstr>Entanglement of Noise Sidebands</vt:lpstr>
      <vt:lpstr>Frequency-dependent Sqz with a Filter Cavity</vt:lpstr>
      <vt:lpstr>Proposal using EPR-Entanglement</vt:lpstr>
      <vt:lpstr>Experimental Realisation</vt:lpstr>
      <vt:lpstr>Results – No Detuning</vt:lpstr>
      <vt:lpstr>Results – No Detuning</vt:lpstr>
      <vt:lpstr>Results – Emulating Frequency Dependence</vt:lpstr>
      <vt:lpstr>Results – Emulating Frequency Dependence</vt:lpstr>
      <vt:lpstr>Results – Compensating Frequency Dependence</vt:lpstr>
      <vt:lpstr>Results – Compensating Frequency Dependence</vt:lpstr>
      <vt:lpstr>Results – Symmetric Detuning</vt:lpstr>
      <vt:lpstr>Results – Symmetric Detuning</vt:lpstr>
      <vt:lpstr>Summary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Gravitational-Wave Detectors with Entangled Light</dc:title>
  <dc:creator>Sebastian Steinlechner</dc:creator>
  <cp:lastModifiedBy>Sebastian Steinlechner</cp:lastModifiedBy>
  <cp:revision>36</cp:revision>
  <cp:lastPrinted>2017-02-22T09:43:12Z</cp:lastPrinted>
  <dcterms:created xsi:type="dcterms:W3CDTF">2019-10-10T12:12:21Z</dcterms:created>
  <dcterms:modified xsi:type="dcterms:W3CDTF">2019-10-18T08:41:00Z</dcterms:modified>
</cp:coreProperties>
</file>