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9"/>
  </p:notesMasterIdLst>
  <p:sldIdLst>
    <p:sldId id="275" r:id="rId2"/>
    <p:sldId id="274" r:id="rId3"/>
    <p:sldId id="391" r:id="rId4"/>
    <p:sldId id="348" r:id="rId5"/>
    <p:sldId id="392" r:id="rId6"/>
    <p:sldId id="390" r:id="rId7"/>
    <p:sldId id="298" r:id="rId8"/>
    <p:sldId id="302" r:id="rId9"/>
    <p:sldId id="393" r:id="rId10"/>
    <p:sldId id="388" r:id="rId11"/>
    <p:sldId id="265" r:id="rId12"/>
    <p:sldId id="394" r:id="rId13"/>
    <p:sldId id="303" r:id="rId14"/>
    <p:sldId id="304" r:id="rId15"/>
    <p:sldId id="315" r:id="rId16"/>
    <p:sldId id="383" r:id="rId17"/>
    <p:sldId id="355" r:id="rId18"/>
    <p:sldId id="357" r:id="rId19"/>
    <p:sldId id="356" r:id="rId20"/>
    <p:sldId id="257" r:id="rId21"/>
    <p:sldId id="378" r:id="rId22"/>
    <p:sldId id="376" r:id="rId23"/>
    <p:sldId id="377" r:id="rId24"/>
    <p:sldId id="395" r:id="rId25"/>
    <p:sldId id="308" r:id="rId26"/>
    <p:sldId id="312" r:id="rId27"/>
    <p:sldId id="335" r:id="rId28"/>
    <p:sldId id="301" r:id="rId29"/>
    <p:sldId id="305" r:id="rId30"/>
    <p:sldId id="258" r:id="rId31"/>
    <p:sldId id="306" r:id="rId32"/>
    <p:sldId id="313" r:id="rId33"/>
    <p:sldId id="309" r:id="rId34"/>
    <p:sldId id="310" r:id="rId35"/>
    <p:sldId id="311" r:id="rId36"/>
    <p:sldId id="266" r:id="rId37"/>
    <p:sldId id="358" r:id="rId38"/>
    <p:sldId id="267" r:id="rId39"/>
    <p:sldId id="359" r:id="rId40"/>
    <p:sldId id="360" r:id="rId41"/>
    <p:sldId id="381" r:id="rId42"/>
    <p:sldId id="346" r:id="rId43"/>
    <p:sldId id="270" r:id="rId44"/>
    <p:sldId id="272" r:id="rId45"/>
    <p:sldId id="269" r:id="rId46"/>
    <p:sldId id="368" r:id="rId47"/>
    <p:sldId id="397" r:id="rId48"/>
    <p:sldId id="369" r:id="rId49"/>
    <p:sldId id="370" r:id="rId50"/>
    <p:sldId id="371" r:id="rId51"/>
    <p:sldId id="372" r:id="rId52"/>
    <p:sldId id="347" r:id="rId53"/>
    <p:sldId id="382" r:id="rId54"/>
    <p:sldId id="396" r:id="rId55"/>
    <p:sldId id="387" r:id="rId56"/>
    <p:sldId id="291" r:id="rId57"/>
    <p:sldId id="256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55F"/>
    <a:srgbClr val="FFFFFF"/>
    <a:srgbClr val="FF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CC707-BC60-4C79-B467-7A4A525104FB}" type="datetimeFigureOut">
              <a:rPr lang="en-GB" smtClean="0"/>
              <a:t>17/10/2019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C48DE-0398-4832-BC9E-E184EDC1A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28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8CDF-99CE-4AAF-B244-03F1856AD3FD}" type="datetime1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18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9F80-D6F6-4DC9-8E21-3434F8E2A428}" type="datetime1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73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729A5-D7B3-4C72-B3E6-628C098D989E}" type="datetime1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5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235E-9B6D-435A-8FFA-3A1B4C4D130F}" type="datetime1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53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B2A7-8327-42D5-961E-103858E4C8DD}" type="datetime1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29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316EF-A0B6-46AD-B737-B3C9E7F1F00D}" type="datetime1">
              <a:rPr lang="en-GB" smtClean="0"/>
              <a:t>17/10/2019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15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337C1-0C73-4698-B484-0E44B605BA87}" type="datetime1">
              <a:rPr lang="en-GB" smtClean="0"/>
              <a:t>17/10/2019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7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2F9D-A185-46BE-9E3E-40BCE24227BD}" type="datetime1">
              <a:rPr lang="en-GB" smtClean="0"/>
              <a:t>17/10/2019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207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BCA0D-3971-4340-AEE3-34C6939C6CAE}" type="datetime1">
              <a:rPr lang="en-GB" smtClean="0"/>
              <a:t>17/10/2019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44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69BF-39A0-4685-8FE9-7DB9EC510A93}" type="datetime1">
              <a:rPr lang="en-GB" smtClean="0"/>
              <a:t>17/10/2019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82D4-6764-461C-A776-B9509B89743C}" type="datetime1">
              <a:rPr lang="en-GB" smtClean="0"/>
              <a:t>17/10/2019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42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17000" t="12000" r="-1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20A06-1995-4819-9220-C90879898AF2}" type="datetime1">
              <a:rPr lang="en-GB" smtClean="0"/>
              <a:t>17/10/2019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86079-5300-43AB-8F73-EE37BA749B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9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7.jpg"/><Relationship Id="rId7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9.png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69.emf"/><Relationship Id="rId4" Type="http://schemas.openxmlformats.org/officeDocument/2006/relationships/image" Target="../media/image6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84CA-2FCD-499F-8FDF-DC1C87DC2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8056" y="2212931"/>
            <a:ext cx="4272793" cy="1147863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Multimaterial Coatings for</a:t>
            </a:r>
            <a:b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lang="en-US" sz="2400" b="1" baseline="30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Generation Gravitational</a:t>
            </a:r>
            <a:b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Wave Detectors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575C9-A6FC-4709-ADAB-E25BD0AF7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6187" y="3770974"/>
            <a:ext cx="4207720" cy="1147863"/>
          </a:xfrm>
        </p:spPr>
        <p:txBody>
          <a:bodyPr anchor="t">
            <a:normAutofit/>
          </a:bodyPr>
          <a:lstStyle/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Dr Peter G. Murray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Research Fellow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Institute for Gravitational Research</a:t>
            </a:r>
          </a:p>
          <a:p>
            <a:pPr algn="l"/>
            <a:endParaRPr lang="en-GB" sz="17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in a machine&#10;&#10;Description automatically generated">
            <a:extLst>
              <a:ext uri="{FF2B5EF4-FFF2-40B4-BE49-F238E27FC236}">
                <a16:creationId xmlns:a16="http://schemas.microsoft.com/office/drawing/2014/main" id="{9A5A4B0B-4E22-407E-8ED9-C646DDFFF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9" r="5705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10" descr="UoG_keyline_regular_lockup.eps">
            <a:extLst>
              <a:ext uri="{FF2B5EF4-FFF2-40B4-BE49-F238E27FC236}">
                <a16:creationId xmlns:a16="http://schemas.microsoft.com/office/drawing/2014/main" id="{D220EEFA-72D4-4920-85C0-3FB91CA66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22" y="407371"/>
            <a:ext cx="2327678" cy="103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E0EDF5E-0981-4699-B098-DFEF0A744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991027"/>
            <a:ext cx="1842571" cy="101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5B0498B4-760E-45A5-8652-9AF1A015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BF8984-48D2-4E11-A825-C95581A40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98" y="4740554"/>
            <a:ext cx="1939163" cy="19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52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29B7F-5538-4915-9D38-65396142E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Absorption measured using a Photothermal Common-Path Interferometer</a:t>
            </a:r>
          </a:p>
          <a:p>
            <a:endParaRPr lang="en-GB" sz="1400" dirty="0"/>
          </a:p>
          <a:p>
            <a:endParaRPr lang="en-GB" dirty="0"/>
          </a:p>
          <a:p>
            <a:pPr marL="3657600" lvl="8" indent="0">
              <a:buNone/>
            </a:pPr>
            <a:r>
              <a:rPr lang="en-GB" dirty="0"/>
              <a:t>Peak shows the level of coating absorption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EA900-39F9-4ED9-B5B5-F2C94DCB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10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CDE50B-1CBC-4260-99BC-A71AC1433F22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3765887-8838-4B44-BBF7-2618CF558E61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Absorption at 2 µm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137A69-E90E-4505-8B14-55B3C1CA8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FC72E78-1936-409F-A892-E571C746B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60" y="2877424"/>
            <a:ext cx="3889388" cy="381312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4C2BE-34F5-450E-AE22-2F4720C38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383" y="3900024"/>
            <a:ext cx="4689082" cy="278104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01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9A0231-9A5B-498E-AFC4-A3873F77F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20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025B4D-A555-4B12-8311-366109F82561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28C7280-5560-4C2A-BE24-560EC74030C8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Absorption at 2 µm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96C077-7951-456C-A20E-6C538911F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0D3ECDDD-6052-4C1B-81AA-5E2A4777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6255E-83B0-453C-A51F-B56CFF0B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11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713066-6CB7-4833-886A-DF9DFC604ACC}"/>
              </a:ext>
            </a:extLst>
          </p:cNvPr>
          <p:cNvGrpSpPr/>
          <p:nvPr/>
        </p:nvGrpSpPr>
        <p:grpSpPr>
          <a:xfrm>
            <a:off x="2217202" y="2111480"/>
            <a:ext cx="5402219" cy="3193911"/>
            <a:chOff x="2217202" y="2111480"/>
            <a:chExt cx="5402219" cy="3193911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013E39F0-8B8B-44D0-9C90-FEC76DDAC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28829" r="56375" b="49811"/>
            <a:stretch/>
          </p:blipFill>
          <p:spPr>
            <a:xfrm>
              <a:off x="2217202" y="2111480"/>
              <a:ext cx="1843070" cy="922789"/>
            </a:xfrm>
            <a:prstGeom prst="rect">
              <a:avLst/>
            </a:prstGeom>
          </p:spPr>
        </p:pic>
        <p:pic>
          <p:nvPicPr>
            <p:cNvPr id="15" name="Content Placeholder 4">
              <a:extLst>
                <a:ext uri="{FF2B5EF4-FFF2-40B4-BE49-F238E27FC236}">
                  <a16:creationId xmlns:a16="http://schemas.microsoft.com/office/drawing/2014/main" id="{4A71A298-858C-4D61-94D8-CD5CFBD33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28829" r="56375" b="56664"/>
            <a:stretch/>
          </p:blipFill>
          <p:spPr>
            <a:xfrm>
              <a:off x="4888372" y="4678637"/>
              <a:ext cx="1843070" cy="626754"/>
            </a:xfrm>
            <a:prstGeom prst="rect">
              <a:avLst/>
            </a:prstGeom>
          </p:spPr>
        </p:pic>
        <p:pic>
          <p:nvPicPr>
            <p:cNvPr id="16" name="Content Placeholder 4">
              <a:extLst>
                <a:ext uri="{FF2B5EF4-FFF2-40B4-BE49-F238E27FC236}">
                  <a16:creationId xmlns:a16="http://schemas.microsoft.com/office/drawing/2014/main" id="{8AA320B7-38CB-4315-A7E8-16D36B79A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35876" r="56375" b="49811"/>
            <a:stretch/>
          </p:blipFill>
          <p:spPr>
            <a:xfrm>
              <a:off x="5776351" y="3263317"/>
              <a:ext cx="1843070" cy="618363"/>
            </a:xfrm>
            <a:prstGeom prst="rect">
              <a:avLst/>
            </a:prstGeom>
          </p:spPr>
        </p:pic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2DE525CB-AF36-408F-86F3-6DBCA171E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28829" r="56375" b="49811"/>
            <a:stretch/>
          </p:blipFill>
          <p:spPr>
            <a:xfrm>
              <a:off x="5776351" y="3822959"/>
              <a:ext cx="1843070" cy="922789"/>
            </a:xfrm>
            <a:prstGeom prst="rect">
              <a:avLst/>
            </a:prstGeom>
          </p:spPr>
        </p:pic>
        <p:pic>
          <p:nvPicPr>
            <p:cNvPr id="18" name="Content Placeholder 4">
              <a:extLst>
                <a:ext uri="{FF2B5EF4-FFF2-40B4-BE49-F238E27FC236}">
                  <a16:creationId xmlns:a16="http://schemas.microsoft.com/office/drawing/2014/main" id="{8BA6E457-DF2F-40F1-BA3E-A5B6CD2DD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28829" r="56375" b="49811"/>
            <a:stretch/>
          </p:blipFill>
          <p:spPr>
            <a:xfrm>
              <a:off x="4000393" y="3822960"/>
              <a:ext cx="1843070" cy="922789"/>
            </a:xfrm>
            <a:prstGeom prst="rect">
              <a:avLst/>
            </a:prstGeom>
          </p:spPr>
        </p:pic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D1599A88-C40C-436B-BA32-A0EEC63A3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28829" r="56375" b="49811"/>
            <a:stretch/>
          </p:blipFill>
          <p:spPr>
            <a:xfrm>
              <a:off x="2217202" y="3822961"/>
              <a:ext cx="1843070" cy="922789"/>
            </a:xfrm>
            <a:prstGeom prst="rect">
              <a:avLst/>
            </a:prstGeom>
          </p:spPr>
        </p:pic>
        <p:pic>
          <p:nvPicPr>
            <p:cNvPr id="20" name="Content Placeholder 4">
              <a:extLst>
                <a:ext uri="{FF2B5EF4-FFF2-40B4-BE49-F238E27FC236}">
                  <a16:creationId xmlns:a16="http://schemas.microsoft.com/office/drawing/2014/main" id="{4FEE81CB-902E-4898-928C-761D9D39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28829" r="61748" b="49811"/>
            <a:stretch/>
          </p:blipFill>
          <p:spPr>
            <a:xfrm>
              <a:off x="4000393" y="2959924"/>
              <a:ext cx="1410506" cy="922789"/>
            </a:xfrm>
            <a:prstGeom prst="rect">
              <a:avLst/>
            </a:prstGeom>
          </p:spPr>
        </p:pic>
        <p:pic>
          <p:nvPicPr>
            <p:cNvPr id="21" name="Content Placeholder 4">
              <a:extLst>
                <a:ext uri="{FF2B5EF4-FFF2-40B4-BE49-F238E27FC236}">
                  <a16:creationId xmlns:a16="http://schemas.microsoft.com/office/drawing/2014/main" id="{80BDC26F-8CBF-436E-B42E-48631A04F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t="28829" r="56375" b="49811"/>
            <a:stretch/>
          </p:blipFill>
          <p:spPr>
            <a:xfrm>
              <a:off x="3113570" y="2114025"/>
              <a:ext cx="1843070" cy="922789"/>
            </a:xfrm>
            <a:prstGeom prst="rect">
              <a:avLst/>
            </a:prstGeom>
          </p:spPr>
        </p:pic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1804D64-217E-45D7-9936-3A27CCF63E8D}"/>
              </a:ext>
            </a:extLst>
          </p:cNvPr>
          <p:cNvSpPr txBox="1">
            <a:spLocks/>
          </p:cNvSpPr>
          <p:nvPr/>
        </p:nvSpPr>
        <p:spPr>
          <a:xfrm>
            <a:off x="1440000" y="6185452"/>
            <a:ext cx="7413168" cy="5681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Previous work by J. Steinlechner (Phys. Rev. Lett. 120, 263602) also showed a minimum in the absorption of ion-plated deposited a-Si at ~500 °C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9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5915E-28D9-4F4F-A734-13703806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AD0D3E-9C18-48E0-9D5B-0324A04BA35C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Temperature Mechanical Loss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925702-06A2-4E64-BE9F-F6E1FE19B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EA2DC43E-60E4-4BE5-BEEA-3E6B7828C5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4188608"/>
              </p:ext>
            </p:extLst>
          </p:nvPr>
        </p:nvGraphicFramePr>
        <p:xfrm>
          <a:off x="491805" y="1608328"/>
          <a:ext cx="4709370" cy="1711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4">
                  <a:extLst>
                    <a:ext uri="{9D8B030D-6E8A-4147-A177-3AD203B41FA5}">
                      <a16:colId xmlns:a16="http://schemas.microsoft.com/office/drawing/2014/main" val="1108647748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779169216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859371013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3383600534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4272348886"/>
                    </a:ext>
                  </a:extLst>
                </a:gridCol>
              </a:tblGrid>
              <a:tr h="42778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a-Si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SiO</a:t>
                      </a:r>
                      <a:r>
                        <a:rPr lang="en-GB" baseline="-25000" dirty="0"/>
                        <a:t>2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Ta</a:t>
                      </a:r>
                      <a:r>
                        <a:rPr lang="en-GB" baseline="-25000" dirty="0"/>
                        <a:t>2</a:t>
                      </a:r>
                      <a:r>
                        <a:rPr lang="en-GB" dirty="0"/>
                        <a:t>O</a:t>
                      </a:r>
                      <a:r>
                        <a:rPr lang="en-GB" baseline="-25000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SiO</a:t>
                      </a:r>
                      <a:r>
                        <a:rPr lang="en-GB" baseline="-25000" dirty="0"/>
                        <a:t>2</a:t>
                      </a:r>
                    </a:p>
                  </a:txBody>
                  <a:tcPr marL="54069" marR="54069"/>
                </a:tc>
                <a:extLst>
                  <a:ext uri="{0D108BD9-81ED-4DB2-BD59-A6C34878D82A}">
                    <a16:rowId xmlns:a16="http://schemas.microsoft.com/office/drawing/2014/main" val="893311702"/>
                  </a:ext>
                </a:extLst>
              </a:tr>
              <a:tr h="42778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Lower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54069" marR="54069"/>
                </a:tc>
                <a:extLst>
                  <a:ext uri="{0D108BD9-81ED-4DB2-BD59-A6C34878D82A}">
                    <a16:rowId xmlns:a16="http://schemas.microsoft.com/office/drawing/2014/main" val="1268367545"/>
                  </a:ext>
                </a:extLst>
              </a:tr>
              <a:tr h="42778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Upper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extLst>
                  <a:ext uri="{0D108BD9-81ED-4DB2-BD59-A6C34878D82A}">
                    <a16:rowId xmlns:a16="http://schemas.microsoft.com/office/drawing/2014/main" val="3321035932"/>
                  </a:ext>
                </a:extLst>
              </a:tr>
              <a:tr h="42778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Full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extLst>
                  <a:ext uri="{0D108BD9-81ED-4DB2-BD59-A6C34878D82A}">
                    <a16:rowId xmlns:a16="http://schemas.microsoft.com/office/drawing/2014/main" val="294199610"/>
                  </a:ext>
                </a:extLst>
              </a:tr>
            </a:tbl>
          </a:graphicData>
        </a:graphic>
      </p:graphicFrame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74D0179-CB9C-4BAD-95A8-F395309BD859}"/>
              </a:ext>
            </a:extLst>
          </p:cNvPr>
          <p:cNvSpPr txBox="1">
            <a:spLocks/>
          </p:cNvSpPr>
          <p:nvPr/>
        </p:nvSpPr>
        <p:spPr>
          <a:xfrm>
            <a:off x="491805" y="3315439"/>
            <a:ext cx="4881344" cy="25365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3in silica discs</a:t>
            </a:r>
            <a:br>
              <a:rPr lang="en-GB" sz="2000" dirty="0"/>
            </a:br>
            <a:r>
              <a:rPr lang="en-GB" sz="1800" dirty="0"/>
              <a:t>For measurement on </a:t>
            </a:r>
            <a:r>
              <a:rPr lang="en-GB" sz="1800" dirty="0" err="1"/>
              <a:t>GeNS</a:t>
            </a:r>
            <a:r>
              <a:rPr lang="en-GB" sz="1800" dirty="0"/>
              <a:t> </a:t>
            </a:r>
            <a:br>
              <a:rPr lang="en-GB" sz="1800" dirty="0"/>
            </a:br>
            <a:r>
              <a:rPr lang="en-GB" sz="1800" dirty="0"/>
              <a:t>[</a:t>
            </a:r>
            <a:r>
              <a:rPr lang="en-GB" sz="1800" dirty="0" err="1"/>
              <a:t>Cessarini</a:t>
            </a:r>
            <a:r>
              <a:rPr lang="en-GB" sz="1800" dirty="0"/>
              <a:t>, E. et al. </a:t>
            </a:r>
            <a:br>
              <a:rPr lang="en-GB" sz="1800" dirty="0"/>
            </a:br>
            <a:r>
              <a:rPr lang="en-GB" sz="1800" dirty="0"/>
              <a:t>Rev.Sci.Instrum.80 (2009), 053904]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Silica cantilevers</a:t>
            </a:r>
            <a:br>
              <a:rPr lang="en-GB" sz="2000" dirty="0"/>
            </a:br>
            <a:r>
              <a:rPr lang="en-GB" sz="1800" dirty="0"/>
              <a:t>For room temperature mechanical loss and stress measurements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Silicon cantilevers</a:t>
            </a:r>
            <a:br>
              <a:rPr lang="en-GB" sz="2000" dirty="0"/>
            </a:br>
            <a:r>
              <a:rPr lang="en-GB" sz="1800" dirty="0"/>
              <a:t>For cryogenic mechanical loss measurement</a:t>
            </a:r>
          </a:p>
          <a:p>
            <a:pPr marL="0" indent="0">
              <a:buNone/>
            </a:pPr>
            <a:r>
              <a:rPr lang="en-GB" sz="2000" dirty="0"/>
              <a:t>2in Silicon discs</a:t>
            </a:r>
            <a:br>
              <a:rPr lang="en-GB" sz="1800" dirty="0"/>
            </a:br>
            <a:r>
              <a:rPr lang="en-GB" sz="1800" dirty="0"/>
              <a:t>For cryogenic mechanical loss measurement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/>
          </a:p>
        </p:txBody>
      </p:sp>
      <p:pic>
        <p:nvPicPr>
          <p:cNvPr id="10" name="Picture 9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BB960EB5-C485-4294-B72E-25D6E71B1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38" y="1608328"/>
            <a:ext cx="3598877" cy="47985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AF2CF15-896F-4E60-948D-33ED9ECB9DFB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AE81544-6AD8-4953-B836-5E133CEA2ED0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loss samples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61447-A6BA-4CA5-B56A-7973615B5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469463-D3AF-4121-9811-4AA311BD6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161279"/>
            <a:ext cx="2057400" cy="365125"/>
          </a:xfrm>
        </p:spPr>
        <p:txBody>
          <a:bodyPr/>
          <a:lstStyle/>
          <a:p>
            <a:fld id="{D9486079-5300-43AB-8F73-EE37BA749B7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7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3233CEF-1827-4D8F-9350-15CFBEBC3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274" y="4160101"/>
            <a:ext cx="6089359" cy="25426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Cantilevers are held tightly on a thicker “clamping” block</a:t>
            </a:r>
          </a:p>
          <a:p>
            <a:pPr marL="0" indent="0">
              <a:buNone/>
            </a:pPr>
            <a:r>
              <a:rPr lang="en-GB" dirty="0"/>
              <a:t>Discs are balanced on a convex lens at the centre of the </a:t>
            </a:r>
            <a:r>
              <a:rPr lang="en-GB" dirty="0" err="1"/>
              <a:t>GeNS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System is pumped down to high vacuum &lt;10</a:t>
            </a:r>
            <a:r>
              <a:rPr lang="en-GB" baseline="30000" dirty="0"/>
              <a:t>-6 </a:t>
            </a:r>
            <a:r>
              <a:rPr lang="en-GB" dirty="0" err="1"/>
              <a:t>mBar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Laser light is shone onto the surface of the samples and reflected onto a quad photodiode</a:t>
            </a:r>
          </a:p>
          <a:p>
            <a:pPr marL="0" indent="0">
              <a:buNone/>
            </a:pPr>
            <a:r>
              <a:rPr lang="en-GB" dirty="0"/>
              <a:t>Samples are electrostatically driven at resonance via drive place placed nearby</a:t>
            </a:r>
          </a:p>
          <a:p>
            <a:pPr marL="0" indent="0">
              <a:buNone/>
            </a:pPr>
            <a:r>
              <a:rPr lang="en-GB" dirty="0"/>
              <a:t>The ring down is recorded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25046EC-A3AD-4AB1-9904-A020F67CFD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4" y="1803400"/>
            <a:ext cx="3886200" cy="2195621"/>
          </a:xfrm>
        </p:spPr>
      </p:pic>
      <p:pic>
        <p:nvPicPr>
          <p:cNvPr id="8" name="Picture 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38B30AEC-E49E-4B2B-B3F6-BF00036CD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05" y="1803400"/>
            <a:ext cx="2705622" cy="36074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432952-B209-4CA0-AAA5-7F2978201E4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93E1D34-0EA9-4C39-A0C8-DB7B851F9AAD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967C129-44BC-4609-BD2C-2ADA7AE03EE3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 loss measurements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C9DB4C-824E-4D45-863C-10251BC7D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32310AC-DBF5-49DC-BA60-26E319457D40}"/>
              </a:ext>
            </a:extLst>
          </p:cNvPr>
          <p:cNvPicPr>
            <a:picLocks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7" y="2193930"/>
            <a:ext cx="2705622" cy="2470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F899C-4985-4F1C-8AF5-93E27BA20BE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267">
            <a:off x="1066092" y="1449106"/>
            <a:ext cx="2286852" cy="23282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D718046-5E93-4205-BEAE-E4FE2F50AF9B}"/>
              </a:ext>
            </a:extLst>
          </p:cNvPr>
          <p:cNvGrpSpPr/>
          <p:nvPr/>
        </p:nvGrpSpPr>
        <p:grpSpPr>
          <a:xfrm>
            <a:off x="2065693" y="2004969"/>
            <a:ext cx="2885813" cy="506636"/>
            <a:chOff x="2065693" y="2004969"/>
            <a:chExt cx="2885813" cy="50663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577124-A311-4CA1-9D0B-14DC7A6ED6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9861" y="2004969"/>
              <a:ext cx="2711645" cy="7130"/>
            </a:xfrm>
            <a:prstGeom prst="line">
              <a:avLst/>
            </a:prstGeom>
            <a:ln w="50800" cap="rnd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DA8257-FDFC-40FF-9958-B64D97044E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9860" y="2012099"/>
              <a:ext cx="0" cy="499506"/>
            </a:xfrm>
            <a:prstGeom prst="line">
              <a:avLst/>
            </a:prstGeom>
            <a:ln w="50800" cap="rnd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8157093-9E17-4DEA-8443-4B180C205072}"/>
                </a:ext>
              </a:extLst>
            </p:cNvPr>
            <p:cNvCxnSpPr/>
            <p:nvPr/>
          </p:nvCxnSpPr>
          <p:spPr>
            <a:xfrm flipH="1">
              <a:off x="2065693" y="2105637"/>
              <a:ext cx="2885813" cy="0"/>
            </a:xfrm>
            <a:prstGeom prst="line">
              <a:avLst/>
            </a:prstGeom>
            <a:ln w="50800" cap="rnd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DBA183-35F6-499B-BC1A-BEF2F83070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76577" y="2098508"/>
              <a:ext cx="163283" cy="413097"/>
            </a:xfrm>
            <a:prstGeom prst="line">
              <a:avLst/>
            </a:prstGeom>
            <a:ln w="50800" cap="rnd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8E0D8A-27C1-4720-8708-C12A686DCB9A}"/>
                  </a:ext>
                </a:extLst>
              </p:cNvPr>
              <p:cNvSpPr txBox="1"/>
              <p:nvPr/>
            </p:nvSpPr>
            <p:spPr>
              <a:xfrm>
                <a:off x="3050722" y="6263380"/>
                <a:ext cx="2064540" cy="319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i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GB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ʄ</m:t>
                              </m:r>
                            </m:e>
                            <m:sub>
                              <m:r>
                                <a:rPr lang="en-GB" sz="20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az-Cyrl-AZ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ф</m:t>
                          </m:r>
                          <m: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8E0D8A-27C1-4720-8708-C12A686D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722" y="6263380"/>
                <a:ext cx="2064540" cy="319768"/>
              </a:xfrm>
              <a:prstGeom prst="rect">
                <a:avLst/>
              </a:prstGeom>
              <a:blipFill>
                <a:blip r:embed="rId7"/>
                <a:stretch>
                  <a:fillRect l="-2360" t="-5660" r="-885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4561659F-CD96-4101-8989-D4942DE3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14</a:t>
            </a:fld>
            <a:endParaRPr lang="en-GB"/>
          </a:p>
        </p:txBody>
      </p:sp>
      <p:pic>
        <p:nvPicPr>
          <p:cNvPr id="38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728A21C3-A776-4D1B-9B5D-1C81C115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300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ED87410-EBCD-41D0-9992-BF141F40FD00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4E2B924-C8B4-421B-887B-E88AD6CEC7D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Room Temperature Measurements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D2582E-D65C-411F-B856-6C9DAC1FC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14E145-365E-4B3D-9EBC-998560D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15</a:t>
            </a:fld>
            <a:endParaRPr lang="en-GB"/>
          </a:p>
        </p:txBody>
      </p:sp>
      <p:pic>
        <p:nvPicPr>
          <p:cNvPr id="12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01F885B3-2250-4D10-829F-144D1FEA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30D6EF-490D-4E75-9F2F-4D696632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1641332"/>
            <a:ext cx="7700515" cy="432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98C1A-ECCA-42BD-8496-3BBE8E3699E0}"/>
              </a:ext>
            </a:extLst>
          </p:cNvPr>
          <p:cNvSpPr/>
          <p:nvPr/>
        </p:nvSpPr>
        <p:spPr>
          <a:xfrm rot="20513776">
            <a:off x="5336419" y="4650662"/>
            <a:ext cx="3504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Preliminary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DED3D2C5-ABCA-4566-A6DE-C1FB3864FE80}"/>
              </a:ext>
            </a:extLst>
          </p:cNvPr>
          <p:cNvSpPr/>
          <p:nvPr/>
        </p:nvSpPr>
        <p:spPr>
          <a:xfrm>
            <a:off x="6336531" y="2814345"/>
            <a:ext cx="2561149" cy="1314672"/>
          </a:xfrm>
          <a:prstGeom prst="wedgeRectCallout">
            <a:avLst>
              <a:gd name="adj1" fmla="val -70600"/>
              <a:gd name="adj2" fmla="val -19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Developed a new python script to better deal with degenerate modes</a:t>
            </a:r>
          </a:p>
          <a:p>
            <a:pPr algn="ctr"/>
            <a:r>
              <a:rPr lang="en-GB" dirty="0"/>
              <a:t>Here ~</a:t>
            </a:r>
            <a:r>
              <a:rPr lang="en-GB" dirty="0">
                <a:sym typeface="Symbol" panose="05050102010706020507" pitchFamily="18" charset="2"/>
              </a:rPr>
              <a:t>f = 0.16 Hz</a:t>
            </a:r>
            <a:endParaRPr lang="en-GB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1F28E44-5F6C-48D8-A6E0-C64F95FD0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4532" r="7893" b="4605"/>
          <a:stretch/>
        </p:blipFill>
        <p:spPr>
          <a:xfrm>
            <a:off x="1884916" y="3366366"/>
            <a:ext cx="2561149" cy="169744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99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B1659-D021-475E-9327-9CF642F5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16</a:t>
            </a:fld>
            <a:endParaRPr lang="en-GB"/>
          </a:p>
        </p:txBody>
      </p:sp>
      <p:pic>
        <p:nvPicPr>
          <p:cNvPr id="3074" name="e401c6c4-9ae7-4ba1-be17-08a50895b874" descr="Image">
            <a:extLst>
              <a:ext uri="{FF2B5EF4-FFF2-40B4-BE49-F238E27FC236}">
                <a16:creationId xmlns:a16="http://schemas.microsoft.com/office/drawing/2014/main" id="{8489B924-1CEC-43D5-A14B-EF508CB3D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8"/>
          <a:stretch/>
        </p:blipFill>
        <p:spPr bwMode="auto">
          <a:xfrm>
            <a:off x="4379731" y="1420066"/>
            <a:ext cx="4764270" cy="544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e89ca211-9761-44db-a193-15e54100c1a2" descr="Image">
            <a:extLst>
              <a:ext uri="{FF2B5EF4-FFF2-40B4-BE49-F238E27FC236}">
                <a16:creationId xmlns:a16="http://schemas.microsoft.com/office/drawing/2014/main" id="{270AEEAB-1413-4E25-8CC0-4C237D19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222"/>
            <a:ext cx="5434779" cy="543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422F0F-FF19-4B03-AED1-B48A933C77D2}"/>
              </a:ext>
            </a:extLst>
          </p:cNvPr>
          <p:cNvGrpSpPr/>
          <p:nvPr/>
        </p:nvGrpSpPr>
        <p:grpSpPr>
          <a:xfrm>
            <a:off x="-1" y="-16778"/>
            <a:ext cx="9144001" cy="1803400"/>
            <a:chOff x="-1" y="0"/>
            <a:chExt cx="9144001" cy="1803400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C4FF8E46-EFD1-4B8A-9C3F-0FB320A3F2E6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 treatment of samples to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300, 400 and 500 °C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205AA4-789A-4917-899D-66FC27200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72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ED87410-EBCD-41D0-9992-BF141F40FD00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4E2B924-C8B4-421B-887B-E88AD6CEC7D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Room Temperature Measurements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D2582E-D65C-411F-B856-6C9DAC1FC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14E145-365E-4B3D-9EBC-998560D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17</a:t>
            </a:fld>
            <a:endParaRPr lang="en-GB"/>
          </a:p>
        </p:txBody>
      </p:sp>
      <p:pic>
        <p:nvPicPr>
          <p:cNvPr id="12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01F885B3-2250-4D10-829F-144D1FEA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2CE2A-B10F-4116-B074-19DA47E19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1641332"/>
            <a:ext cx="7700515" cy="432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6E816C-375F-4632-8B6E-6507D31F07C9}"/>
              </a:ext>
            </a:extLst>
          </p:cNvPr>
          <p:cNvSpPr/>
          <p:nvPr/>
        </p:nvSpPr>
        <p:spPr>
          <a:xfrm rot="20513776">
            <a:off x="5336419" y="4650662"/>
            <a:ext cx="3504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512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ED87410-EBCD-41D0-9992-BF141F40FD00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4E2B924-C8B4-421B-887B-E88AD6CEC7D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Room Temperature Measurements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D2582E-D65C-411F-B856-6C9DAC1FC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14E145-365E-4B3D-9EBC-998560D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18</a:t>
            </a:fld>
            <a:endParaRPr lang="en-GB"/>
          </a:p>
        </p:txBody>
      </p:sp>
      <p:pic>
        <p:nvPicPr>
          <p:cNvPr id="12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01F885B3-2250-4D10-829F-144D1FEA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C4F15-37B6-48E3-869D-265D83D7F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1641332"/>
            <a:ext cx="7700515" cy="432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6BAB8F-72D7-4C84-8D78-DBF56D7382F7}"/>
              </a:ext>
            </a:extLst>
          </p:cNvPr>
          <p:cNvSpPr/>
          <p:nvPr/>
        </p:nvSpPr>
        <p:spPr>
          <a:xfrm rot="20513776">
            <a:off x="5336419" y="4650662"/>
            <a:ext cx="3504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3623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ED87410-EBCD-41D0-9992-BF141F40FD00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94E2B924-C8B4-421B-887B-E88AD6CEC7D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Room Temperature Measurements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GB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D2582E-D65C-411F-B856-6C9DAC1FC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14E145-365E-4B3D-9EBC-998560D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19</a:t>
            </a:fld>
            <a:endParaRPr lang="en-GB"/>
          </a:p>
        </p:txBody>
      </p:sp>
      <p:pic>
        <p:nvPicPr>
          <p:cNvPr id="12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01F885B3-2250-4D10-829F-144D1FEA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E2C09B-620E-4B82-99B7-526FFD684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1641332"/>
            <a:ext cx="7700515" cy="432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284B29-64B7-43FC-840C-414BEEA561AD}"/>
              </a:ext>
            </a:extLst>
          </p:cNvPr>
          <p:cNvSpPr/>
          <p:nvPr/>
        </p:nvSpPr>
        <p:spPr>
          <a:xfrm rot="20513776">
            <a:off x="5336419" y="4650662"/>
            <a:ext cx="3504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Preliminary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A93725B-6752-4771-AFC0-6FF0A60F42C5}"/>
              </a:ext>
            </a:extLst>
          </p:cNvPr>
          <p:cNvSpPr/>
          <p:nvPr/>
        </p:nvSpPr>
        <p:spPr>
          <a:xfrm>
            <a:off x="7754024" y="2390862"/>
            <a:ext cx="752937" cy="1741676"/>
          </a:xfrm>
          <a:prstGeom prst="downArrow">
            <a:avLst/>
          </a:prstGeom>
          <a:gradFill>
            <a:gsLst>
              <a:gs pos="0">
                <a:schemeClr val="tx1"/>
              </a:gs>
              <a:gs pos="25000">
                <a:srgbClr val="0000FF"/>
              </a:gs>
              <a:gs pos="50000">
                <a:srgbClr val="FF0000"/>
              </a:gs>
              <a:gs pos="75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C575C9-A6FC-4709-ADAB-E25BD0AF7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088" y="1228820"/>
            <a:ext cx="4629586" cy="5343787"/>
          </a:xfrm>
        </p:spPr>
        <p:txBody>
          <a:bodyPr anchor="t">
            <a:normAutofit/>
          </a:bodyPr>
          <a:lstStyle/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		 		 Peter Murray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                            </a:t>
            </a:r>
            <a:r>
              <a:rPr lang="en-US" altLang="en-US" sz="12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on behalf of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                           Jessica Steinlechner</a:t>
            </a: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  		           Iain Martin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 		          Simon Tait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		         Maya Kinley-Hanlon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		        Graeme McGhee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			       Sheila Rowan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			    Jim Hough</a:t>
            </a:r>
          </a:p>
          <a:p>
            <a:pPr marL="257168" lvl="0" indent="-257168" algn="l" defTabSz="68578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1800" kern="0" dirty="0">
              <a:solidFill>
                <a:prstClr val="white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              Jessica Steinlechner  </a:t>
            </a: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           Lukas </a:t>
            </a:r>
            <a:r>
              <a:rPr lang="en-US" altLang="en-US" sz="1800" kern="0" dirty="0" err="1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Terkowski</a:t>
            </a:r>
            <a:endParaRPr lang="en-US" altLang="en-US" sz="1800" kern="0" dirty="0">
              <a:solidFill>
                <a:prstClr val="white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       Felix </a:t>
            </a:r>
            <a:r>
              <a:rPr lang="en-US" altLang="en-US" sz="1800" kern="0" dirty="0" err="1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Pein</a:t>
            </a:r>
            <a:endParaRPr lang="en-US" altLang="en-US" sz="1800" kern="0" dirty="0">
              <a:solidFill>
                <a:prstClr val="white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 kern="0" dirty="0">
                <a:solidFill>
                  <a:prstClr val="white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         Roman Schnabel </a:t>
            </a:r>
            <a:endParaRPr lang="en-GB" sz="17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in a machine&#10;&#10;Description automatically generated">
            <a:extLst>
              <a:ext uri="{FF2B5EF4-FFF2-40B4-BE49-F238E27FC236}">
                <a16:creationId xmlns:a16="http://schemas.microsoft.com/office/drawing/2014/main" id="{9A5A4B0B-4E22-407E-8ED9-C646DDFFF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9" r="5705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10" descr="UoG_keyline_regular_lockup.eps">
            <a:extLst>
              <a:ext uri="{FF2B5EF4-FFF2-40B4-BE49-F238E27FC236}">
                <a16:creationId xmlns:a16="http://schemas.microsoft.com/office/drawing/2014/main" id="{D220EEFA-72D4-4920-85C0-3FB91CA66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22" y="407371"/>
            <a:ext cx="2327678" cy="103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E0EDF5E-0981-4699-B098-DFEF0A744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991027"/>
            <a:ext cx="1842571" cy="101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3" name="Picture 2" descr="Image result for university of hamburg logo">
            <a:extLst>
              <a:ext uri="{FF2B5EF4-FFF2-40B4-BE49-F238E27FC236}">
                <a16:creationId xmlns:a16="http://schemas.microsoft.com/office/drawing/2014/main" id="{FBE480A5-5A56-4ED8-AD98-AC59645C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27" y="5206724"/>
            <a:ext cx="2224955" cy="72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16777-F0C5-4555-8E58-FFCDCB88A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2349000"/>
            <a:ext cx="1080000" cy="1080000"/>
          </a:xfrm>
          <a:prstGeom prst="rect">
            <a:avLst/>
          </a:prstGeo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131A4197-89E5-42D3-B0AC-C8BC52E42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07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9AE31-0F83-4108-AEE6-2A115F31A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1699200"/>
            <a:ext cx="7700515" cy="4320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38E949-08E5-4879-8AF1-EDB53DD0AB3F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48B9C35-04AB-450F-9324-FC217CE3659A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coating loss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increased heat treatment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C7B4E2-D573-4EF0-864C-194704BF6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5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8384D-EE9B-47F3-B558-162F63FA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B5DF3-9CE1-4BED-A50B-165D7F0E2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1699200"/>
            <a:ext cx="7700515" cy="43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80B8DC-0424-4846-80BC-71BE1A390C62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3AD06396-2EA3-45A3-A243-70303687A6F8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coating loss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increased heat treatment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9F7CB6-3FDC-442F-80D9-94A23586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8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FE518-5D47-4A30-BE39-47A58B7E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D9486079-5300-43AB-8F73-EE37BA749B7F}" type="slidenum">
              <a:rPr lang="en-GB" smtClean="0"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677AC-6B18-443D-AFE7-2136266A8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1699200"/>
            <a:ext cx="7700515" cy="43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541519-5F11-4AD1-BC50-595FDB225E22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54C24534-F190-4BA3-A018-270F16246562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coating loss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increased heat treatment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901FB2-D622-4437-9795-5A286C099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68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48DCB-8C0A-4691-BBB1-864B316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29372-A41F-4178-8679-31AC1885A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005" y="1699200"/>
            <a:ext cx="7697990" cy="43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FAD49BA-BAC4-4204-B657-C623CF557ECC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B8206F6-DBCD-4C84-BC65-02077BDD6618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coating loss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increased heat treatment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6D2BD8-A72A-4E75-8756-9A64D5593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71B46-79A6-4395-A49E-5001AFC9D4F5}"/>
              </a:ext>
            </a:extLst>
          </p:cNvPr>
          <p:cNvSpPr txBox="1">
            <a:spLocks/>
          </p:cNvSpPr>
          <p:nvPr/>
        </p:nvSpPr>
        <p:spPr>
          <a:xfrm>
            <a:off x="2239337" y="6124311"/>
            <a:ext cx="5780538" cy="6280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Measurement of mechanical loss of</a:t>
            </a:r>
            <a:br>
              <a:rPr lang="en-US" sz="2000" dirty="0"/>
            </a:br>
            <a:r>
              <a:rPr lang="en-US" sz="2000" dirty="0"/>
              <a:t>550, 600 °C + heat treatments currently underway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38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5915E-28D9-4F4F-A734-13703806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24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AD0D3E-9C18-48E0-9D5B-0324A04BA35C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Mechanical Loss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925702-06A2-4E64-BE9F-F6E1FE19B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FCC90E-EA0A-4D6C-A1F1-EBD074AA0B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r="9164"/>
          <a:stretch/>
        </p:blipFill>
        <p:spPr>
          <a:xfrm rot="10800000">
            <a:off x="553013" y="1548542"/>
            <a:ext cx="8037974" cy="5221373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50569A-FCF3-44FE-A17D-FC83710AE258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07B3CF68-FA58-4FB7-A6D8-4C4FC21C3C22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Cryogenic Mechanical Loss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E8B431-9185-4389-8515-A7BF2EC91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EA678D0-6F76-4E5E-8F73-D71A83F15840}"/>
              </a:ext>
            </a:extLst>
          </p:cNvPr>
          <p:cNvSpPr/>
          <p:nvPr/>
        </p:nvSpPr>
        <p:spPr>
          <a:xfrm>
            <a:off x="746620" y="6082017"/>
            <a:ext cx="4941116" cy="578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Dual experimental set up</a:t>
            </a:r>
          </a:p>
          <a:p>
            <a:r>
              <a:rPr lang="en-GB" dirty="0"/>
              <a:t>Simultaneous 2× silicon cantilever measurements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B6AC7C-8B99-463F-9E2D-8BCDDF0F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4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155D10-A41A-46F7-9330-12154352E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/>
          <a:stretch/>
        </p:blipFill>
        <p:spPr>
          <a:xfrm rot="10800000">
            <a:off x="556824" y="1523478"/>
            <a:ext cx="8030353" cy="5220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69C7217-0EBB-42F8-AB0E-6806BD29B603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D7E4AD84-4C27-47E6-B4D5-63E91FA191BB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Cryogenic Mechanical Loss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56BE50-D8BF-4709-9E72-4ED59ED8B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B0DA0A1-0904-4293-899A-27503FF5648F}"/>
              </a:ext>
            </a:extLst>
          </p:cNvPr>
          <p:cNvSpPr/>
          <p:nvPr/>
        </p:nvSpPr>
        <p:spPr>
          <a:xfrm>
            <a:off x="746620" y="5712903"/>
            <a:ext cx="3531765" cy="947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2× independent read out systems</a:t>
            </a:r>
          </a:p>
          <a:p>
            <a:r>
              <a:rPr lang="en-GB" dirty="0"/>
              <a:t>Liquid cryogen (</a:t>
            </a:r>
            <a:r>
              <a:rPr lang="en-GB" dirty="0" err="1"/>
              <a:t>LHe</a:t>
            </a:r>
            <a:r>
              <a:rPr lang="en-GB" dirty="0"/>
              <a:t>/LN</a:t>
            </a:r>
            <a:r>
              <a:rPr lang="en-GB" baseline="-25000" dirty="0"/>
              <a:t>2</a:t>
            </a:r>
            <a:r>
              <a:rPr lang="en-GB" dirty="0"/>
              <a:t>) cooled</a:t>
            </a:r>
          </a:p>
          <a:p>
            <a:r>
              <a:rPr lang="en-GB" dirty="0"/>
              <a:t>~8 – 300 K PID temperature control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3799866-2E3F-4E73-973C-F145AE9B8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4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3BB71-62C7-4963-B25C-AB5AE69BD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243" y="1625600"/>
            <a:ext cx="4718373" cy="4818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Measure a range of the bending modes from 500 Hz – 30,000 Hz</a:t>
            </a:r>
          </a:p>
          <a:p>
            <a:pPr marL="0" indent="0">
              <a:buNone/>
            </a:pPr>
            <a:r>
              <a:rPr lang="en-US" sz="2000" dirty="0"/>
              <a:t>These are easily predictable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Also measure a number of torsional modes</a:t>
            </a:r>
          </a:p>
          <a:p>
            <a:pPr marL="0" indent="0">
              <a:buNone/>
            </a:pPr>
            <a:r>
              <a:rPr lang="en-US" sz="2000" dirty="0"/>
              <a:t>These can either be found by running a wide scan or</a:t>
            </a:r>
          </a:p>
          <a:p>
            <a:pPr marL="0" indent="0">
              <a:buNone/>
            </a:pPr>
            <a:r>
              <a:rPr lang="en-US" sz="2000" dirty="0"/>
              <a:t>Use bending mode resonant frequencies to calculate the cantilever thickness which can then be used in finite element models</a:t>
            </a:r>
          </a:p>
          <a:p>
            <a:pPr marL="0" indent="0">
              <a:buNone/>
            </a:pPr>
            <a:endParaRPr lang="en-GB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D48C9B-1517-440A-90A2-C8DF88A35AA9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F797B765-F6BC-4EC3-A034-A1D3EB77CC01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Cryogenic Mechanical Loss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6966BB-431E-4E33-BB9C-CDF5322E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6F74323-24F3-4367-9607-D74D981476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"/>
          <a:stretch/>
        </p:blipFill>
        <p:spPr bwMode="auto">
          <a:xfrm>
            <a:off x="4857226" y="1523364"/>
            <a:ext cx="3988530" cy="52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A4085AD-98F1-4170-B8B9-D3DB24951889}"/>
              </a:ext>
            </a:extLst>
          </p:cNvPr>
          <p:cNvGrpSpPr/>
          <p:nvPr/>
        </p:nvGrpSpPr>
        <p:grpSpPr>
          <a:xfrm>
            <a:off x="298243" y="2713116"/>
            <a:ext cx="4463932" cy="1431767"/>
            <a:chOff x="365357" y="3260454"/>
            <a:chExt cx="4463932" cy="1431767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74B5BB-7DFC-45F3-8801-357A513C6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357" y="3260454"/>
              <a:ext cx="4463932" cy="143176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3BA156-9D0D-4185-8B7B-18038B02D92B}"/>
                </a:ext>
              </a:extLst>
            </p:cNvPr>
            <p:cNvSpPr/>
            <p:nvPr/>
          </p:nvSpPr>
          <p:spPr>
            <a:xfrm>
              <a:off x="520117" y="3288484"/>
              <a:ext cx="1048624" cy="201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603864-2C55-4A77-8B5D-7036C0CC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27</a:t>
            </a:fld>
            <a:endParaRPr lang="en-GB"/>
          </a:p>
        </p:txBody>
      </p:sp>
      <p:pic>
        <p:nvPicPr>
          <p:cNvPr id="13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7CD3D802-3077-42F8-8558-ADDA34BBB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0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A5A3CB8-C2B1-4382-8C5D-7283A6735881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1222931-FDBB-4F0D-89B7-E0475A14FD5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Typical Cryogenic Mechanical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Loss Measurements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Upper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~1.29 kHz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7AFE58-70AB-40E7-88B7-574FBB203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31CA736-C170-4D6B-884A-84F3518FE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3" y="1641332"/>
            <a:ext cx="7700515" cy="43200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AD32C61-B14D-49FE-9B11-12FA00BE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28</a:t>
            </a:fld>
            <a:endParaRPr lang="en-GB"/>
          </a:p>
        </p:txBody>
      </p:sp>
      <p:pic>
        <p:nvPicPr>
          <p:cNvPr id="15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82736DD9-AB1F-4757-BF37-F54ACDCE2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2CA9C-56EE-4699-A72A-C4346D2432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864F4-3E02-461F-933E-3F2DCACAB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96" y="1739154"/>
            <a:ext cx="6574509" cy="489174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2FA856-82EC-4D23-A575-A62BA5254957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CBCD54-1629-4DBA-85BB-CC8C9717F76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mechanical loss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2B5AB-E8BC-4DD7-BA06-2D706EC12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0DBD3D-59D5-4135-9973-11FCB4863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55" t="21331" r="25419" b="48170"/>
          <a:stretch/>
        </p:blipFill>
        <p:spPr>
          <a:xfrm>
            <a:off x="110772" y="4984376"/>
            <a:ext cx="5743622" cy="173298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DC35C5C-CA90-44FB-B8A8-A953D934E68B}"/>
              </a:ext>
            </a:extLst>
          </p:cNvPr>
          <p:cNvSpPr/>
          <p:nvPr/>
        </p:nvSpPr>
        <p:spPr>
          <a:xfrm>
            <a:off x="110772" y="2017059"/>
            <a:ext cx="1830069" cy="1411940"/>
          </a:xfrm>
          <a:prstGeom prst="wedgeRectCallout">
            <a:avLst>
              <a:gd name="adj1" fmla="val 73709"/>
              <a:gd name="adj2" fmla="val 155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2015 paper written using measured values from IBS coatings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4D49A1-F738-402B-8C8A-B76242A0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29</a:t>
            </a:fld>
            <a:endParaRPr lang="en-GB"/>
          </a:p>
        </p:txBody>
      </p:sp>
      <p:pic>
        <p:nvPicPr>
          <p:cNvPr id="12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2719C113-0E10-4DA4-89E9-498CDDD6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D515-3629-456D-A8BC-FB0B4A815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Introduce multi-material coatings</a:t>
            </a:r>
          </a:p>
          <a:p>
            <a:r>
              <a:rPr lang="en-GB" dirty="0"/>
              <a:t>Absorption at 2µm</a:t>
            </a:r>
          </a:p>
          <a:p>
            <a:r>
              <a:rPr lang="en-GB" dirty="0"/>
              <a:t>Room temperature mechanical loss measurements</a:t>
            </a:r>
          </a:p>
          <a:p>
            <a:r>
              <a:rPr lang="en-GB" dirty="0"/>
              <a:t>Cryogenic mechanical loss measurements</a:t>
            </a:r>
          </a:p>
          <a:p>
            <a:r>
              <a:rPr lang="en-GB" dirty="0"/>
              <a:t>What do we know so far?</a:t>
            </a:r>
          </a:p>
          <a:p>
            <a:r>
              <a:rPr lang="en-GB" dirty="0"/>
              <a:t>Future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DBDA8-D469-41DD-A4B3-1D09675B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2FD7AE-2BA2-4749-BEB8-19DCAA90B739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87251-144A-40B6-B17E-983F3C4C5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2B23C-28C9-4D70-907A-D7D2AAF37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912" y="2479855"/>
            <a:ext cx="2815229" cy="405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16122-D136-41A5-A9AC-F5C2F289B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20" y="2150615"/>
            <a:ext cx="2833031" cy="405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ADFC38-5985-45B2-AEE8-2D48EEB9A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18" y="1821375"/>
            <a:ext cx="2820941" cy="405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CA294C-D4B0-4143-9D77-B091516B8A51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900DEA1B-0C05-4A7C-B38B-5B532C94E8E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Layer 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~1.19 kHz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2D8B13-47A9-4586-8E8D-57621BA59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F2EF29BD-8856-4009-9F16-F33F76ED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63BF26-9C74-45BB-8753-9EDAC19622C6}"/>
              </a:ext>
            </a:extLst>
          </p:cNvPr>
          <p:cNvSpPr/>
          <p:nvPr/>
        </p:nvSpPr>
        <p:spPr>
          <a:xfrm>
            <a:off x="6400800" y="3541059"/>
            <a:ext cx="2136504" cy="52891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6C2A58-FE08-4891-A1AF-B08264C5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4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1DB5CA-D24E-42ED-BE2A-507BBFB73B85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E370AD6-EBD3-45BB-98A2-0F8681CAD32E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Layer 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~1.19 kHz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9B82A0-3175-4DCE-A59D-6A7230D79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D6EE02E-C8C2-400B-B4B3-04086671F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1" y="1722913"/>
            <a:ext cx="8050539" cy="4320000"/>
          </a:xfrm>
        </p:spPr>
      </p:pic>
      <p:pic>
        <p:nvPicPr>
          <p:cNvPr id="9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9129CED7-91FC-4D1C-B714-0C742BFC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23F09C-E70F-4B8C-8D3C-411FB15E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3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FAF87C-9A59-4E53-8DBC-8ED7D077FAE6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792A917-2E92-445A-8D85-C77D7676911A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Layer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~1.27 kHz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E54DD5-8977-4FDE-A354-C92C2BC26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169D626-3362-4212-BF8B-C2F53D06E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1" y="1698529"/>
            <a:ext cx="8050539" cy="4320000"/>
          </a:xfrm>
          <a:prstGeom prst="rect">
            <a:avLst/>
          </a:prstGeom>
        </p:spPr>
      </p:pic>
      <p:pic>
        <p:nvPicPr>
          <p:cNvPr id="9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8F847726-7135-4973-B65A-094E6EB52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A7092C-092F-420F-A980-04FCF179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F8D61-F407-4A00-A2CF-A4B8AE56B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3547" y="6055658"/>
            <a:ext cx="3886200" cy="7443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 err="1"/>
              <a:t>aSi</a:t>
            </a:r>
            <a:r>
              <a:rPr lang="en-GB" sz="2400" dirty="0"/>
              <a:t> measurements now extended to cover 10-300K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0C6B59-B82F-448F-9362-92737E85051B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CFE5D1C-96EE-4AB5-94C3-4C37A609D1ED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Layer </a:t>
              </a:r>
              <a:r>
                <a:rPr lang="en-GB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aSi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~1.05 kHz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48EF00-0077-4CBC-B847-D59475E84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02AE456-217A-47F4-AB88-0672F7A5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059" y="2279392"/>
            <a:ext cx="3308004" cy="432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F043B-15FA-40FC-B4C9-77BFD720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412" y="1587829"/>
            <a:ext cx="3296867" cy="432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87B3C-91F9-4A9A-8DD0-FD600191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14"/>
          <a:stretch/>
        </p:blipFill>
        <p:spPr>
          <a:xfrm>
            <a:off x="420293" y="1951229"/>
            <a:ext cx="5222719" cy="285277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E03F58-0940-4272-BFB5-9628BDBD4A2D}"/>
              </a:ext>
            </a:extLst>
          </p:cNvPr>
          <p:cNvSpPr/>
          <p:nvPr/>
        </p:nvSpPr>
        <p:spPr>
          <a:xfrm>
            <a:off x="7028329" y="2617694"/>
            <a:ext cx="1358802" cy="52891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F5BB721-5729-44AF-B6B7-CBBCC571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33</a:t>
            </a:fld>
            <a:endParaRPr lang="en-GB"/>
          </a:p>
        </p:txBody>
      </p:sp>
      <p:pic>
        <p:nvPicPr>
          <p:cNvPr id="14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16E738C7-D37F-474E-A2A5-3F7CC0A84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7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AA1B7EE-410C-4EB5-A09B-7F5CFA491387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9AB3790-5A62-4E3E-AD3C-B5A25F6A07E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Layer a-Si ~1.05 kHz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A81584-701A-43D5-AA93-EFF4FA2CB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FC2B197-69ED-4699-B5E0-5E049AB35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1" y="1722913"/>
            <a:ext cx="8050539" cy="4320000"/>
          </a:xfrm>
        </p:spPr>
      </p:pic>
      <p:pic>
        <p:nvPicPr>
          <p:cNvPr id="9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4874C6AB-3563-41A7-9E2D-EACBF9ED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03C46F-055E-417A-A18E-C281B81B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784A4A2-7390-4A1E-8765-A95D03D0F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1" y="1722913"/>
            <a:ext cx="8050539" cy="43200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7295FC1-1515-4910-AE40-69156F23B2EE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2C3D8480-1E98-44F7-AD9A-DE4E8AEE5737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Predicting Multimaterial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 Loss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B573D0-C30B-48B6-9CAC-32F45F934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10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E2ABAB19-0040-499D-8AF5-81D994FA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B87E1F-E59F-4624-A6BC-FA833E95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70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70EA17-5F7B-45D7-9442-0AFB8FEB2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20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1162488-79C6-4AD8-BF2F-99B4A8FB41B4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D7CD488-1FE6-4853-AF7D-A248E27206A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Predicted Lower Stack 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/a-Si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 Loss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214EC1-51D8-4B80-B7F8-8F9210D4E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EFD81441-863F-4BD8-96CA-49F43F54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147D2D-E8DD-45F9-81FA-5C951030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8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70EA17-5F7B-45D7-9442-0AFB8FEB2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19999"/>
          </a:xfr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EFD81441-863F-4BD8-96CA-49F43F54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D147D2D-E8DD-45F9-81FA-5C951030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37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E87E05-3C03-47A1-90C0-FC2D5507A1F4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C9B67AC-1390-4FC6-9CC1-DFBD5AAEFB9B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Predicted Lower Stack 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/a-Si </a:t>
              </a:r>
              <a:b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 Loss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4D6B32-E6AC-410E-A11D-913D6D47B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0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7901-92B1-464C-B759-999C9C5D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20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117405-F1C4-4A76-A099-C84E130CF517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D28A66F-164E-45A1-B071-F10EE231BD39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Predicted Upper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Mechanical Loss</a:t>
              </a:r>
              <a:endPara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18B7BE-CA1E-4B61-8A82-646B7B50C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B8E61F4F-CD2F-4B83-82E1-3E834E7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14A7-25CD-4B45-95B8-6C196A5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29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7901-92B1-464C-B759-999C9C5D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19999"/>
          </a:xfr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B8E61F4F-CD2F-4B83-82E1-3E834E7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14A7-25CD-4B45-95B8-6C196A5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39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772253-8628-435B-8B9C-3807AECB2104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78330152-FE43-47D7-89DF-EA718AB127F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Predicted Upper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Mechanical Loss</a:t>
              </a:r>
              <a:endPara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FB77FF-A995-4BEF-A359-906D26470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78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3473D-8A60-49B7-981A-F7CC2D89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7978455" cy="48100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Silica/(doped) tantala is the coating of choice in current advanced gravitational wave detectors</a:t>
            </a:r>
          </a:p>
          <a:p>
            <a:r>
              <a:rPr lang="en-US" sz="2400" dirty="0"/>
              <a:t>e.g. low absorption and relatively low mechanical loss</a:t>
            </a:r>
          </a:p>
          <a:p>
            <a:pPr marL="0" indent="0">
              <a:buNone/>
            </a:pPr>
            <a:r>
              <a:rPr lang="en-US" dirty="0"/>
              <a:t>However, the thermal noise performance (due to mechanical loss) will be a limiting factor in their operating sensitivities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Amorphous silicon (a-Si) has been shown to have very low mechanical loss</a:t>
            </a:r>
          </a:p>
          <a:p>
            <a:pPr marL="0" indent="0">
              <a:buNone/>
            </a:pPr>
            <a:r>
              <a:rPr lang="en-US" dirty="0"/>
              <a:t>Unfortunately, it has much higher absorption than both silica and (doped) tantala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So, can we design a coating which can take advantage of the low mechanical loss of a-Si while still using silica/tantala layers to keep low absorption?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BBD81-C6BE-4793-81AC-F3FEE876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78A7C-E0CB-43FC-B309-DEC07C4A1051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640AA-42BE-4DAE-8973-705337B62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9A0231-9A5B-498E-AFC4-A3873F77F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20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025B4D-A555-4B12-8311-366109F82561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28C7280-5560-4C2A-BE24-560EC74030C8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Predicted Full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/a-Si</a:t>
              </a:r>
            </a:p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 Loss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96C077-7951-456C-A20E-6C538911F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0D3ECDDD-6052-4C1B-81AA-5E2A4777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75E4B5-6518-4A8A-9B75-E125FA218B25}"/>
              </a:ext>
            </a:extLst>
          </p:cNvPr>
          <p:cNvSpPr/>
          <p:nvPr/>
        </p:nvSpPr>
        <p:spPr>
          <a:xfrm>
            <a:off x="5184396" y="4218267"/>
            <a:ext cx="2822208" cy="164007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6255E-83B0-453C-A51F-B56CFF0B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40</a:t>
            </a:fld>
            <a:endParaRPr lang="en-GB"/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B7BD8ADC-7BCA-42BD-8F28-3095AD597CA3}"/>
              </a:ext>
            </a:extLst>
          </p:cNvPr>
          <p:cNvSpPr/>
          <p:nvPr/>
        </p:nvSpPr>
        <p:spPr>
          <a:xfrm>
            <a:off x="1874216" y="6149130"/>
            <a:ext cx="6056887" cy="641758"/>
          </a:xfrm>
          <a:prstGeom prst="wedgeRectCallout">
            <a:avLst>
              <a:gd name="adj1" fmla="val 19333"/>
              <a:gd name="adj2" fmla="val -95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Believe curvature of cantilever is effecting thermoelastic loss</a:t>
            </a:r>
          </a:p>
          <a:p>
            <a:pPr algn="ctr"/>
            <a:r>
              <a:rPr lang="en-GB" dirty="0"/>
              <a:t>(M. Fletcher PhD thesis 2019)</a:t>
            </a:r>
          </a:p>
        </p:txBody>
      </p:sp>
    </p:spTree>
    <p:extLst>
      <p:ext uri="{BB962C8B-B14F-4D97-AF65-F5344CB8AC3E}">
        <p14:creationId xmlns:p14="http://schemas.microsoft.com/office/powerpoint/2010/main" val="13528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D6A20-A108-4B8A-A120-5BE873C2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41</a:t>
            </a:fld>
            <a:endParaRPr lang="en-GB"/>
          </a:p>
        </p:txBody>
      </p:sp>
      <p:pic>
        <p:nvPicPr>
          <p:cNvPr id="1026" name="8da119e6-36cf-4277-bbf6-62b5842d31ee" descr="Image">
            <a:extLst>
              <a:ext uri="{FF2B5EF4-FFF2-40B4-BE49-F238E27FC236}">
                <a16:creationId xmlns:a16="http://schemas.microsoft.com/office/drawing/2014/main" id="{12C503D6-547C-4E5A-BAAC-C77E46C2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4905"/>
            <a:ext cx="9144000" cy="624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92C7C72-EFEF-419C-A2D0-D6326ECFFCD3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70B7854B-8926-401C-B34F-E9B0AD812727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Predicted Full Stack Ta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/SiO</a:t>
              </a:r>
              <a:r>
                <a:rPr lang="en-GB" sz="32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/a-Si</a:t>
              </a:r>
            </a:p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 Loss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DAF2E8-3FC2-45DD-9813-1CADEDA0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1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2CA9C-56EE-4699-A72A-C4346D2432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864F4-3E02-461F-933E-3F2DCACAB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96" y="1739154"/>
            <a:ext cx="6574509" cy="489174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2FA856-82EC-4D23-A575-A62BA5254957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CBCD54-1629-4DBA-85BB-CC8C9717F76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Ion-plated </a:t>
            </a:r>
            <a:b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 with IBS predictions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2B5AB-E8BC-4DD7-BA06-2D706EC12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0DBD3D-59D5-4135-9973-11FCB4863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55" t="21331" r="25419" b="48170"/>
          <a:stretch/>
        </p:blipFill>
        <p:spPr>
          <a:xfrm>
            <a:off x="110772" y="4984376"/>
            <a:ext cx="5743622" cy="173298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DC35C5C-CA90-44FB-B8A8-A953D934E68B}"/>
              </a:ext>
            </a:extLst>
          </p:cNvPr>
          <p:cNvSpPr/>
          <p:nvPr/>
        </p:nvSpPr>
        <p:spPr>
          <a:xfrm>
            <a:off x="110772" y="2017059"/>
            <a:ext cx="1830069" cy="2412328"/>
          </a:xfrm>
          <a:prstGeom prst="wedgeRectCallout">
            <a:avLst>
              <a:gd name="adj1" fmla="val 73251"/>
              <a:gd name="adj2" fmla="val -3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2015 paper written using measured values from IBS coatings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These had also been heat treated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4D49A1-F738-402B-8C8A-B76242A0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42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9368AD-E922-4CFF-838A-D049E344C6F5}"/>
              </a:ext>
            </a:extLst>
          </p:cNvPr>
          <p:cNvSpPr/>
          <p:nvPr/>
        </p:nvSpPr>
        <p:spPr>
          <a:xfrm>
            <a:off x="5167619" y="2835479"/>
            <a:ext cx="3347732" cy="696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have as-deposited values on IBS samples for comparison</a:t>
            </a:r>
          </a:p>
        </p:txBody>
      </p:sp>
      <p:pic>
        <p:nvPicPr>
          <p:cNvPr id="12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A54499AC-E243-4FEA-A546-FAF4888E1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D8A50-511B-4D17-944D-8F056CF8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A6BE4-95AE-4925-BDE7-E10D6B472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743" y="1724713"/>
            <a:ext cx="7700515" cy="4132174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DEE7AA6-FC8D-43C1-970F-335A10745361}"/>
              </a:ext>
            </a:extLst>
          </p:cNvPr>
          <p:cNvSpPr/>
          <p:nvPr/>
        </p:nvSpPr>
        <p:spPr>
          <a:xfrm rot="2787361">
            <a:off x="3263023" y="3204932"/>
            <a:ext cx="973123" cy="1344336"/>
          </a:xfrm>
          <a:prstGeom prst="downArrow">
            <a:avLst/>
          </a:prstGeom>
          <a:solidFill>
            <a:srgbClr val="0000FF">
              <a:alpha val="50196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CB23B09-84F1-44E0-ABF5-587AF2163CA1}"/>
              </a:ext>
            </a:extLst>
          </p:cNvPr>
          <p:cNvSpPr/>
          <p:nvPr/>
        </p:nvSpPr>
        <p:spPr>
          <a:xfrm rot="1044663">
            <a:off x="2225375" y="4956230"/>
            <a:ext cx="660732" cy="541940"/>
          </a:xfrm>
          <a:prstGeom prst="downArrow">
            <a:avLst/>
          </a:prstGeom>
          <a:solidFill>
            <a:schemeClr val="tx1">
              <a:alpha val="5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CE43B0B-0CF5-412D-B174-A027F9D132C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2C0561-48E7-44F8-AD92-3FE1A9463A0C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Ion-plated </a:t>
            </a:r>
            <a:b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 with IBS predictions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Stack SiO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/a-Si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D5198A-71B8-47AA-BF09-2E5A420E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pic>
        <p:nvPicPr>
          <p:cNvPr id="17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146F4D61-7EAE-4541-B04D-FFF7C524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89426F-0D12-4FF8-8638-17B7ECECF94A}"/>
              </a:ext>
            </a:extLst>
          </p:cNvPr>
          <p:cNvSpPr/>
          <p:nvPr/>
        </p:nvSpPr>
        <p:spPr>
          <a:xfrm>
            <a:off x="1788581" y="4620596"/>
            <a:ext cx="419743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07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EDDA72-8F13-47AF-8A4E-D1AAAE35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44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514218-8189-4E7D-B2D5-BAA3C5EC5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743" y="1724713"/>
            <a:ext cx="7700515" cy="4132174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AD62D6-31B4-4749-99A3-7C1B71FC96EF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Ion-plated </a:t>
            </a:r>
            <a:b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 with IBS predictions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Stack Ta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/SiO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9DDD0D-FBA7-420E-8ED0-6B22751B7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pic>
        <p:nvPicPr>
          <p:cNvPr id="16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9C2AC43E-43C1-4CC2-862C-56FA5E90E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40A83275-ABD5-4BC0-97F3-55C8F5C32117}"/>
              </a:ext>
            </a:extLst>
          </p:cNvPr>
          <p:cNvSpPr/>
          <p:nvPr/>
        </p:nvSpPr>
        <p:spPr>
          <a:xfrm rot="2211618">
            <a:off x="2945461" y="2584863"/>
            <a:ext cx="973123" cy="917514"/>
          </a:xfrm>
          <a:prstGeom prst="downArrow">
            <a:avLst/>
          </a:prstGeom>
          <a:solidFill>
            <a:srgbClr val="0000FF">
              <a:alpha val="50196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967DF8D-83EC-4829-8FD2-CF36F2C2C81B}"/>
              </a:ext>
            </a:extLst>
          </p:cNvPr>
          <p:cNvSpPr/>
          <p:nvPr/>
        </p:nvSpPr>
        <p:spPr>
          <a:xfrm rot="1976149">
            <a:off x="2520200" y="4101705"/>
            <a:ext cx="660732" cy="541940"/>
          </a:xfrm>
          <a:prstGeom prst="downArrow">
            <a:avLst/>
          </a:prstGeom>
          <a:solidFill>
            <a:schemeClr val="tx1">
              <a:alpha val="5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189ECE-9CC3-48F2-BB3B-C0E5D5578195}"/>
              </a:ext>
            </a:extLst>
          </p:cNvPr>
          <p:cNvSpPr/>
          <p:nvPr/>
        </p:nvSpPr>
        <p:spPr>
          <a:xfrm>
            <a:off x="2158331" y="3988792"/>
            <a:ext cx="419743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7719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C08DD4-5042-4106-815B-0E8B84F6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45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0B039E-9F8F-447F-901F-D3CB42486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743" y="1724713"/>
            <a:ext cx="7700515" cy="4132174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C0CF5AD-C331-4F13-8695-FFD800EFC9D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Ion-plated </a:t>
            </a:r>
            <a:b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 with IBS predictions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Stack Ta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/SiO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/a-Si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C32F13-9968-4A87-9B94-5F327406D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pic>
        <p:nvPicPr>
          <p:cNvPr id="16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AD846242-D3F5-4649-9D75-418C2155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1B1030F-4518-4D3C-AD88-724B44E9E53C}"/>
              </a:ext>
            </a:extLst>
          </p:cNvPr>
          <p:cNvSpPr/>
          <p:nvPr/>
        </p:nvSpPr>
        <p:spPr>
          <a:xfrm rot="2231513">
            <a:off x="3221285" y="2485475"/>
            <a:ext cx="973123" cy="1344336"/>
          </a:xfrm>
          <a:prstGeom prst="downArrow">
            <a:avLst/>
          </a:prstGeom>
          <a:solidFill>
            <a:srgbClr val="0000FF">
              <a:alpha val="50196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6988C2A-AF39-4353-BF91-DC9F2F43916D}"/>
              </a:ext>
            </a:extLst>
          </p:cNvPr>
          <p:cNvSpPr/>
          <p:nvPr/>
        </p:nvSpPr>
        <p:spPr>
          <a:xfrm rot="1044663">
            <a:off x="2066944" y="4077701"/>
            <a:ext cx="660732" cy="558963"/>
          </a:xfrm>
          <a:prstGeom prst="downArrow">
            <a:avLst/>
          </a:prstGeom>
          <a:solidFill>
            <a:schemeClr val="tx1">
              <a:alpha val="50196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4D6E5F-6C72-4558-987B-6B4B300610F4}"/>
              </a:ext>
            </a:extLst>
          </p:cNvPr>
          <p:cNvSpPr/>
          <p:nvPr/>
        </p:nvSpPr>
        <p:spPr>
          <a:xfrm>
            <a:off x="2494184" y="4357182"/>
            <a:ext cx="419743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66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7901-92B1-464C-B759-999C9C5D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3905"/>
            <a:ext cx="8050537" cy="4318015"/>
          </a:xfr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B8E61F4F-CD2F-4B83-82E1-3E834E7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14A7-25CD-4B45-95B8-6C196A5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46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6A4E71-1942-49D3-A493-87A44713B292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500 °C HT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Stack Ta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/a-Si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Loss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EFF47D-48DA-4AD0-87CC-3DA5C282F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7901-92B1-464C-B759-999C9C5D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19999"/>
          </a:xfr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B8E61F4F-CD2F-4B83-82E1-3E834E7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14A7-25CD-4B45-95B8-6C196A5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47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6A4E71-1942-49D3-A493-87A44713B292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500 °C HT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Stack Ta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/a-Si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Loss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EFF47D-48DA-4AD0-87CC-3DA5C282F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0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7901-92B1-464C-B759-999C9C5D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19999"/>
          </a:xfr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B8E61F4F-CD2F-4B83-82E1-3E834E7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14A7-25CD-4B45-95B8-6C196A5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48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08AB74-219B-4DF2-8A08-34E2161259EF}"/>
              </a:ext>
            </a:extLst>
          </p:cNvPr>
          <p:cNvSpPr txBox="1">
            <a:spLocks/>
          </p:cNvSpPr>
          <p:nvPr/>
        </p:nvSpPr>
        <p:spPr>
          <a:xfrm>
            <a:off x="-1" y="-8389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500 °C HT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Stack Ta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/a-Si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Loss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0EEB18-DEFE-469E-A8B3-36AF531CF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C437D5B-C5DC-4625-8829-0CD2B55A9828}"/>
              </a:ext>
            </a:extLst>
          </p:cNvPr>
          <p:cNvSpPr txBox="1">
            <a:spLocks/>
          </p:cNvSpPr>
          <p:nvPr/>
        </p:nvSpPr>
        <p:spPr>
          <a:xfrm>
            <a:off x="-1" y="-8389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500 °C HT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Stack Ta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/a-Si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Loss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7901-92B1-464C-B759-999C9C5D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19999"/>
          </a:xfr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B8E61F4F-CD2F-4B83-82E1-3E834E7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14A7-25CD-4B45-95B8-6C196A5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49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D98079-1D0E-4D04-B6E8-81FB94263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02494-B0B0-4F03-8BD6-6F40E7C2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0C3DFF-C6BD-4DA8-A79F-FE73DDD9487A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D6BB0-306F-44F1-BFAD-6EB073430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96D30-AD73-4B9C-80BB-D4C32E526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55" t="21331" r="25419" b="48170"/>
          <a:stretch/>
        </p:blipFill>
        <p:spPr>
          <a:xfrm>
            <a:off x="1024764" y="1608035"/>
            <a:ext cx="7094469" cy="214057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FD757-1B44-42F1-9F73-AE8B8DF30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888" y="4047744"/>
            <a:ext cx="5238219" cy="258043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195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7901-92B1-464C-B759-999C9C5D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19999"/>
          </a:xfr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B8E61F4F-CD2F-4B83-82E1-3E834E7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14A7-25CD-4B45-95B8-6C196A5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50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1DF9F1-D2BB-41AE-A03A-7C90E49AF20A}"/>
              </a:ext>
            </a:extLst>
          </p:cNvPr>
          <p:cNvSpPr txBox="1">
            <a:spLocks/>
          </p:cNvSpPr>
          <p:nvPr/>
        </p:nvSpPr>
        <p:spPr>
          <a:xfrm>
            <a:off x="-1" y="-8389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500 °C HT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Stack SiO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/a-Si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Loss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F11234-64FE-45A5-9481-6F6BFF68F8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37901-92B1-464C-B759-999C9C5D7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32" y="1722913"/>
            <a:ext cx="8050537" cy="4319999"/>
          </a:xfrm>
        </p:spPr>
      </p:pic>
      <p:pic>
        <p:nvPicPr>
          <p:cNvPr id="11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B8E61F4F-CD2F-4B83-82E1-3E834E7A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14A7-25CD-4B45-95B8-6C196A55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51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B6DE7B-48ED-44E3-B46B-A98E06167C82}"/>
              </a:ext>
            </a:extLst>
          </p:cNvPr>
          <p:cNvSpPr txBox="1">
            <a:spLocks/>
          </p:cNvSpPr>
          <p:nvPr/>
        </p:nvSpPr>
        <p:spPr>
          <a:xfrm>
            <a:off x="-1" y="-8389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 500 °C HT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Stack Ta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/SiO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Loss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06EE4E-5085-4766-9942-45EA898C9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6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C08DD4-5042-4106-815B-0E8B84F6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52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C0CF5AD-C331-4F13-8695-FFD800EFC9D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Ion-plated </a:t>
            </a:r>
            <a:b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 with IBS predictions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Stack Ta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/SiO</a:t>
            </a:r>
            <a:r>
              <a:rPr lang="en-GB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C32F13-9968-4A87-9B94-5F327406D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0B039E-9F8F-447F-901F-D3CB42486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3" y="3302312"/>
            <a:ext cx="6417097" cy="344347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401F5-5E28-48BF-A23D-B980AA861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55" y="1578832"/>
            <a:ext cx="4316088" cy="321137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9F254E-4720-4546-8B65-A11E76671091}"/>
              </a:ext>
            </a:extLst>
          </p:cNvPr>
          <p:cNvSpPr/>
          <p:nvPr/>
        </p:nvSpPr>
        <p:spPr>
          <a:xfrm>
            <a:off x="4655854" y="3299483"/>
            <a:ext cx="4183345" cy="3771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6270DB-C868-4027-8DFA-EE07484928A5}"/>
              </a:ext>
            </a:extLst>
          </p:cNvPr>
          <p:cNvSpPr/>
          <p:nvPr/>
        </p:nvSpPr>
        <p:spPr>
          <a:xfrm>
            <a:off x="302678" y="4178952"/>
            <a:ext cx="2065525" cy="160807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65412430-C4FA-4D1F-BB69-5B230F1EC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FD7D9CC-B803-4CBE-A274-86960FC950AB}"/>
              </a:ext>
            </a:extLst>
          </p:cNvPr>
          <p:cNvSpPr/>
          <p:nvPr/>
        </p:nvSpPr>
        <p:spPr>
          <a:xfrm>
            <a:off x="302677" y="1753990"/>
            <a:ext cx="4088347" cy="1281820"/>
          </a:xfrm>
          <a:prstGeom prst="wedgeRectCallout">
            <a:avLst>
              <a:gd name="adj1" fmla="val -28055"/>
              <a:gd name="adj2" fmla="val 1256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At low temperatures as-deposited </a:t>
            </a:r>
            <a:br>
              <a:rPr lang="en-GB" dirty="0"/>
            </a:br>
            <a:r>
              <a:rPr lang="en-GB" dirty="0"/>
              <a:t>ion-plated full stack has lower loss than best estimate for an equivalent heat treated IBS coating</a:t>
            </a:r>
          </a:p>
        </p:txBody>
      </p:sp>
    </p:spTree>
    <p:extLst>
      <p:ext uri="{BB962C8B-B14F-4D97-AF65-F5344CB8AC3E}">
        <p14:creationId xmlns:p14="http://schemas.microsoft.com/office/powerpoint/2010/main" val="62440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935C3-03CC-447D-9DEB-D22D5FD6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53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248241-E226-4156-B49A-7D0C68091BBB}"/>
              </a:ext>
            </a:extLst>
          </p:cNvPr>
          <p:cNvGrpSpPr/>
          <p:nvPr/>
        </p:nvGrpSpPr>
        <p:grpSpPr>
          <a:xfrm>
            <a:off x="-4765" y="0"/>
            <a:ext cx="9153529" cy="1803400"/>
            <a:chOff x="-1" y="0"/>
            <a:chExt cx="9144001" cy="18034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AC7C62ED-F4E3-4C44-B47B-6894659A0A7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 Plans: </a:t>
              </a:r>
              <a:r>
                <a:rPr lang="en-GB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CryoGeNS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FA84AA-25C5-4403-90E0-30F71533B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9" name="68ed1ef8-6958-4c76-a0a7-2a3ffa302548" descr="Image">
            <a:extLst>
              <a:ext uri="{FF2B5EF4-FFF2-40B4-BE49-F238E27FC236}">
                <a16:creationId xmlns:a16="http://schemas.microsoft.com/office/drawing/2014/main" id="{594B9232-3358-411C-9510-156D4A3DA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r="2514"/>
          <a:stretch/>
        </p:blipFill>
        <p:spPr bwMode="auto">
          <a:xfrm rot="5400000">
            <a:off x="-1226533" y="2661764"/>
            <a:ext cx="5418000" cy="297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indoor, table, sitting, black&#10;&#10;Description automatically generated">
            <a:extLst>
              <a:ext uri="{FF2B5EF4-FFF2-40B4-BE49-F238E27FC236}">
                <a16:creationId xmlns:a16="http://schemas.microsoft.com/office/drawing/2014/main" id="{2733FC15-A607-4CE2-BC3A-4DD024F9C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/>
          <a:stretch/>
        </p:blipFill>
        <p:spPr>
          <a:xfrm>
            <a:off x="2897280" y="1439999"/>
            <a:ext cx="6251486" cy="541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DC977-9383-40B5-B626-92D378468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320" y="5623443"/>
            <a:ext cx="5729680" cy="1234557"/>
          </a:xfrm>
          <a:solidFill>
            <a:srgbClr val="FFFFFF">
              <a:alpha val="34902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Cryogenic mechanical loss measurements </a:t>
            </a:r>
            <a:br>
              <a:rPr lang="en-GB" sz="2400" dirty="0"/>
            </a:br>
            <a:r>
              <a:rPr lang="en-GB" sz="2400" dirty="0"/>
              <a:t>of 2” diameter silicon discs is now underway</a:t>
            </a:r>
          </a:p>
          <a:p>
            <a:pPr marL="0" indent="0">
              <a:buNone/>
            </a:pPr>
            <a:r>
              <a:rPr lang="en-GB" sz="2400" dirty="0"/>
              <a:t>Results will appear in ~2020 thesis by S. Tait</a:t>
            </a:r>
          </a:p>
        </p:txBody>
      </p:sp>
      <p:pic>
        <p:nvPicPr>
          <p:cNvPr id="11" name="ee9febc7-2381-44cb-83b5-8ed253c03085" descr="Image">
            <a:extLst>
              <a:ext uri="{FF2B5EF4-FFF2-40B4-BE49-F238E27FC236}">
                <a16:creationId xmlns:a16="http://schemas.microsoft.com/office/drawing/2014/main" id="{5BF091FD-870B-4E93-9332-EA4EC7869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" b="9798"/>
          <a:stretch/>
        </p:blipFill>
        <p:spPr bwMode="auto">
          <a:xfrm>
            <a:off x="7541703" y="1438346"/>
            <a:ext cx="1604680" cy="41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6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AF0E-9571-424E-BE81-029D8A546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43644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Commissioning a new small pulse-cooled cryostat</a:t>
            </a:r>
          </a:p>
          <a:p>
            <a:pPr marL="0" indent="0">
              <a:buNone/>
            </a:pPr>
            <a:r>
              <a:rPr lang="en-GB" sz="2000" dirty="0"/>
              <a:t>M. Kinley-Hanlon and </a:t>
            </a:r>
            <a:br>
              <a:rPr lang="en-GB" sz="2000" dirty="0"/>
            </a:br>
            <a:r>
              <a:rPr lang="en-GB" sz="2000" dirty="0"/>
              <a:t>2 </a:t>
            </a:r>
            <a:r>
              <a:rPr lang="en-GB" sz="2000" dirty="0" err="1"/>
              <a:t>MSci</a:t>
            </a:r>
            <a:r>
              <a:rPr lang="en-GB" sz="2000" dirty="0"/>
              <a:t> students V. Graham and B. </a:t>
            </a:r>
            <a:r>
              <a:rPr lang="en-GB" sz="2000" dirty="0" err="1"/>
              <a:t>McCrindle</a:t>
            </a:r>
            <a:endParaRPr lang="en-GB" sz="2000" dirty="0"/>
          </a:p>
          <a:p>
            <a:pPr marL="0" indent="0">
              <a:buNone/>
            </a:pPr>
            <a:r>
              <a:rPr lang="en-GB" dirty="0"/>
              <a:t>Flexible small experimental space</a:t>
            </a:r>
          </a:p>
          <a:p>
            <a:r>
              <a:rPr lang="en-GB" sz="2000" dirty="0"/>
              <a:t>Cryogenic absorption</a:t>
            </a:r>
          </a:p>
          <a:p>
            <a:r>
              <a:rPr lang="en-GB" sz="2000" dirty="0"/>
              <a:t>Silicon Cantilever </a:t>
            </a:r>
            <a:br>
              <a:rPr lang="en-GB" sz="2000" dirty="0"/>
            </a:br>
            <a:r>
              <a:rPr lang="en-GB" sz="2000" dirty="0"/>
              <a:t>measurements</a:t>
            </a:r>
          </a:p>
          <a:p>
            <a:r>
              <a:rPr lang="en-GB" sz="2000" dirty="0"/>
              <a:t>Silicon </a:t>
            </a:r>
            <a:r>
              <a:rPr lang="en-GB" sz="2000" dirty="0" err="1"/>
              <a:t>GeNS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/>
              <a:t>measurement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CB487-9A53-482B-905B-526215FC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54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CC14D0-97B0-482A-9DDF-2A2E3C08E334}"/>
              </a:ext>
            </a:extLst>
          </p:cNvPr>
          <p:cNvGrpSpPr/>
          <p:nvPr/>
        </p:nvGrpSpPr>
        <p:grpSpPr>
          <a:xfrm>
            <a:off x="-4765" y="0"/>
            <a:ext cx="9153529" cy="1803400"/>
            <a:chOff x="-1" y="0"/>
            <a:chExt cx="9144001" cy="18034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ECB1C4B-4222-452E-AF9D-5568BE1780BE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 Plans: Cryogen Free </a:t>
              </a:r>
              <a:r>
                <a:rPr lang="en-GB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GeNS</a:t>
              </a:r>
              <a:endPara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4429F2-7878-4577-AC9C-FDFE54993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8" name="f6cc6f40-e0a4-4ace-867c-1c4ede87460e" descr="Image">
            <a:extLst>
              <a:ext uri="{FF2B5EF4-FFF2-40B4-BE49-F238E27FC236}">
                <a16:creationId xmlns:a16="http://schemas.microsoft.com/office/drawing/2014/main" id="{0D817809-0BED-453C-9FCE-7E64D308C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/>
          <a:stretch/>
        </p:blipFill>
        <p:spPr bwMode="auto">
          <a:xfrm rot="5400000">
            <a:off x="4959266" y="2668502"/>
            <a:ext cx="5421307" cy="295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95289648-fd5b-4001-85b1-44c6df23459b" descr="Image">
            <a:extLst>
              <a:ext uri="{FF2B5EF4-FFF2-40B4-BE49-F238E27FC236}">
                <a16:creationId xmlns:a16="http://schemas.microsoft.com/office/drawing/2014/main" id="{6521F3D4-49F1-49D9-90DE-07A9B769E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r="18107"/>
          <a:stretch/>
        </p:blipFill>
        <p:spPr bwMode="auto">
          <a:xfrm rot="5400000">
            <a:off x="3193717" y="4328720"/>
            <a:ext cx="2691369" cy="203651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08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15042-00AC-4FE2-9C4D-E08B73D67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49" y="1825624"/>
            <a:ext cx="3826785" cy="47946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Multimaterial coating behaves as expected based on our predictions from single-layers</a:t>
            </a:r>
          </a:p>
          <a:p>
            <a:pPr marL="0" indent="0">
              <a:buNone/>
            </a:pPr>
            <a:r>
              <a:rPr lang="en-US" dirty="0"/>
              <a:t>A minima in absorption is observed after heat treatment at 500 °C </a:t>
            </a:r>
          </a:p>
          <a:p>
            <a:pPr marL="0" indent="0">
              <a:buNone/>
            </a:pPr>
            <a:r>
              <a:rPr lang="en-US" dirty="0"/>
              <a:t>Mechanical loss also observed to improve with heat treatment</a:t>
            </a:r>
          </a:p>
          <a:p>
            <a:pPr marL="0" indent="0">
              <a:buNone/>
            </a:pPr>
            <a:r>
              <a:rPr lang="en-US" dirty="0"/>
              <a:t>Mechanical loss of the full multimaterial stack is ~40% lower than the “upper” silica/tantala coating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1A5A2-B975-4C01-9C0C-A91E717C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55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17499-66BE-4751-A764-C7FBED4CE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735" y="4067077"/>
            <a:ext cx="4973265" cy="27909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CE7019E-023A-4E2B-B1F3-68398E44512A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8180981E-8781-4477-AD15-E31E91DBDDE3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Summary…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353540-EA32-4792-B1C5-3A8F47AFF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E5923C1-E9EB-41D7-97C5-9EF7E15FC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0735" y="1440000"/>
            <a:ext cx="4973265" cy="26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3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9577F-1C6F-429B-AD46-F25042E3A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425" y="1963738"/>
            <a:ext cx="8305799" cy="47577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Shown predictions of mechanical </a:t>
            </a:r>
            <a:br>
              <a:rPr lang="en-GB" sz="2400" dirty="0"/>
            </a:br>
            <a:r>
              <a:rPr lang="en-GB" sz="2400" dirty="0"/>
              <a:t>loss of multimaterial coatings </a:t>
            </a:r>
            <a:br>
              <a:rPr lang="en-GB" sz="2400" dirty="0"/>
            </a:br>
            <a:r>
              <a:rPr lang="en-GB" sz="2400" dirty="0"/>
              <a:t>from single layers match </a:t>
            </a:r>
            <a:br>
              <a:rPr lang="en-GB" sz="2400" dirty="0"/>
            </a:br>
            <a:r>
              <a:rPr lang="en-GB" sz="2400" dirty="0"/>
              <a:t>experimentally measured values</a:t>
            </a:r>
          </a:p>
          <a:p>
            <a:pPr lvl="1"/>
            <a:r>
              <a:rPr lang="en-GB" sz="2000" dirty="0"/>
              <a:t>Both in terms of level of </a:t>
            </a:r>
            <a:br>
              <a:rPr lang="en-GB" sz="2000" dirty="0"/>
            </a:br>
            <a:r>
              <a:rPr lang="en-GB" sz="2000" dirty="0"/>
              <a:t>mechanical loss and loss peaks</a:t>
            </a:r>
          </a:p>
          <a:p>
            <a:pPr marL="0" indent="0">
              <a:buNone/>
            </a:pPr>
            <a:r>
              <a:rPr lang="en-GB" sz="2400" dirty="0"/>
              <a:t>At low temperatures, even in </a:t>
            </a:r>
            <a:br>
              <a:rPr lang="en-GB" sz="2400" dirty="0"/>
            </a:br>
            <a:r>
              <a:rPr lang="en-GB" sz="2400" dirty="0"/>
              <a:t>their as-deposited state </a:t>
            </a:r>
            <a:br>
              <a:rPr lang="en-GB" sz="2400" dirty="0"/>
            </a:br>
            <a:r>
              <a:rPr lang="en-GB" sz="2400" dirty="0"/>
              <a:t>ion-plated, these multimaterial </a:t>
            </a:r>
            <a:br>
              <a:rPr lang="en-GB" sz="2400" dirty="0"/>
            </a:br>
            <a:r>
              <a:rPr lang="en-GB" sz="2400" dirty="0"/>
              <a:t>coatings perform better than the </a:t>
            </a:r>
            <a:br>
              <a:rPr lang="en-GB" sz="2400" dirty="0"/>
            </a:br>
            <a:r>
              <a:rPr lang="en-GB" sz="2400" dirty="0"/>
              <a:t>best theoretical IBS multimaterial coating</a:t>
            </a:r>
          </a:p>
          <a:p>
            <a:pPr marL="0" indent="0">
              <a:buNone/>
            </a:pPr>
            <a:r>
              <a:rPr lang="en-GB" sz="2400" dirty="0"/>
              <a:t>Heat treatment of multilayer stacks to 500 °C should further improve the cryogenic mechanical loss</a:t>
            </a:r>
          </a:p>
          <a:p>
            <a:pPr marL="0" indent="0">
              <a:buNone/>
            </a:pPr>
            <a:r>
              <a:rPr lang="en-US" sz="2400" dirty="0"/>
              <a:t>This point towards seeing a real thermal noise reduction for acceptable absorption compared to silica/tantala </a:t>
            </a:r>
            <a:endParaRPr lang="en-GB" sz="2400" dirty="0"/>
          </a:p>
          <a:p>
            <a:pPr marL="0" indent="0">
              <a:buNone/>
            </a:pPr>
            <a:r>
              <a:rPr lang="en-US" sz="2400" dirty="0"/>
              <a:t>Exciting time ahead with cryogenic cantilever, </a:t>
            </a:r>
            <a:r>
              <a:rPr lang="en-US" sz="2400" dirty="0" err="1"/>
              <a:t>GeNS</a:t>
            </a:r>
            <a:r>
              <a:rPr lang="en-US" sz="2400" dirty="0"/>
              <a:t> and absorption measurement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BA93A-5341-4860-A732-79DFB4FA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56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FD1262-BB10-4053-A4F2-5F0557C25536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D4525D42-DF71-4648-BFD5-3C1F939630E3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Summary…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8C9932-9E0E-455B-A60A-EE7D5452F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8DEF8D1-8D32-40A8-B215-B76414957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r="4680"/>
          <a:stretch/>
        </p:blipFill>
        <p:spPr>
          <a:xfrm>
            <a:off x="4295162" y="1875488"/>
            <a:ext cx="4244831" cy="25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0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0FE4-2828-4B72-9802-33B1FD950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3A9A-1CE2-4A47-B8E2-58FC40CA39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AD933-CD23-458F-AE1B-AD881689E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96" y="2085046"/>
            <a:ext cx="3915705" cy="3915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CB6EA-9986-4BEA-B26E-DA58970F4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0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52F77-95E7-4E6E-9766-0E274C803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0AA5FF-7603-45A9-AEAE-C96F2F2E4C34}"/>
              </a:ext>
            </a:extLst>
          </p:cNvPr>
          <p:cNvGrpSpPr/>
          <p:nvPr/>
        </p:nvGrpSpPr>
        <p:grpSpPr>
          <a:xfrm>
            <a:off x="7486116" y="6015611"/>
            <a:ext cx="1509838" cy="654564"/>
            <a:chOff x="7670674" y="4321035"/>
            <a:chExt cx="1509838" cy="6545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6AE2FC-BEC8-4188-BEA5-02543298823A}"/>
                </a:ext>
              </a:extLst>
            </p:cNvPr>
            <p:cNvSpPr txBox="1"/>
            <p:nvPr/>
          </p:nvSpPr>
          <p:spPr>
            <a:xfrm>
              <a:off x="7670674" y="4321035"/>
              <a:ext cx="1509838" cy="369332"/>
            </a:xfrm>
            <a:prstGeom prst="rect">
              <a:avLst/>
            </a:prstGeom>
            <a:noFill/>
            <a:effectLst>
              <a:outerShdw blurRad="1270000" dist="50800" dir="5400000" sx="200000" sy="2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bg1"/>
                  </a:solidFill>
                </a:rPr>
                <a:t>#</a:t>
              </a:r>
              <a:r>
                <a:rPr lang="en-US" sz="1800" b="1" dirty="0" err="1">
                  <a:solidFill>
                    <a:schemeClr val="bg1"/>
                  </a:solidFill>
                </a:rPr>
                <a:t>TeamUoG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FDDFDA-A2AD-4678-8827-25E41E5E6F06}"/>
                </a:ext>
              </a:extLst>
            </p:cNvPr>
            <p:cNvGrpSpPr/>
            <p:nvPr/>
          </p:nvGrpSpPr>
          <p:grpSpPr>
            <a:xfrm>
              <a:off x="8060760" y="4713989"/>
              <a:ext cx="1119752" cy="261610"/>
              <a:chOff x="7700720" y="4380462"/>
              <a:chExt cx="1119752" cy="2616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33FC33-2946-4E8B-A415-3C5FB12F6356}"/>
                  </a:ext>
                </a:extLst>
              </p:cNvPr>
              <p:cNvSpPr txBox="1"/>
              <p:nvPr/>
            </p:nvSpPr>
            <p:spPr>
              <a:xfrm>
                <a:off x="7700721" y="4380462"/>
                <a:ext cx="111975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b="1" dirty="0">
                    <a:solidFill>
                      <a:schemeClr val="bg1"/>
                    </a:solidFill>
                    <a:ea typeface="Arial" charset="0"/>
                    <a:cs typeface="Arial" charset="0"/>
                  </a:rPr>
                  <a:t>@</a:t>
                </a:r>
                <a:r>
                  <a:rPr lang="en-US" sz="1100" b="1" dirty="0" err="1">
                    <a:solidFill>
                      <a:schemeClr val="bg1"/>
                    </a:solidFill>
                    <a:ea typeface="Arial" charset="0"/>
                    <a:cs typeface="Arial" charset="0"/>
                  </a:rPr>
                  <a:t>UofGravity</a:t>
                </a:r>
                <a:endParaRPr lang="en-US" sz="1100" b="1" dirty="0">
                  <a:solidFill>
                    <a:schemeClr val="bg1"/>
                  </a:solidFill>
                  <a:ea typeface="Arial" charset="0"/>
                  <a:cs typeface="Arial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590B816-9741-45D3-8535-2EE215A46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0720" y="4400085"/>
                <a:ext cx="242653" cy="201600"/>
              </a:xfrm>
              <a:prstGeom prst="rect">
                <a:avLst/>
              </a:prstGeom>
            </p:spPr>
          </p:pic>
        </p:grp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5C052915-22E8-47DB-8868-F01339618D71}"/>
              </a:ext>
            </a:extLst>
          </p:cNvPr>
          <p:cNvSpPr txBox="1">
            <a:spLocks/>
          </p:cNvSpPr>
          <p:nvPr/>
        </p:nvSpPr>
        <p:spPr>
          <a:xfrm>
            <a:off x="735991" y="1885914"/>
            <a:ext cx="6185804" cy="7407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spc="-10" baseline="0">
                <a:solidFill>
                  <a:srgbClr val="002D4A"/>
                </a:solidFill>
                <a:latin typeface="Arial" charset="0"/>
                <a:ea typeface="+mj-ea"/>
                <a:cs typeface="Times New Roman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83F6A"/>
                </a:solidFill>
                <a:latin typeface="Times New Roman" charset="0"/>
                <a:ea typeface="ＭＳ Ｐゴシック" charset="-128"/>
                <a:cs typeface="Times New Roman" pitchFamily="18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83F6A"/>
                </a:solidFill>
                <a:latin typeface="Times New Roman" charset="0"/>
                <a:ea typeface="ＭＳ Ｐゴシック" charset="-128"/>
                <a:cs typeface="Times New Roman" pitchFamily="18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83F6A"/>
                </a:solidFill>
                <a:latin typeface="Times New Roman" charset="0"/>
                <a:ea typeface="ＭＳ Ｐゴシック" charset="-128"/>
                <a:cs typeface="Times New Roman" pitchFamily="18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83F6A"/>
                </a:solidFill>
                <a:latin typeface="Times New Roman" charset="0"/>
                <a:ea typeface="ＭＳ Ｐゴシック" charset="-128"/>
                <a:cs typeface="Times New Roman" pitchFamily="18" charset="0"/>
              </a:defRPr>
            </a:lvl5pPr>
            <a:lvl6pPr marL="45721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13B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31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13B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4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13B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61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13B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3200" kern="0" dirty="0"/>
              <a:t>Thank you for your attention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191B7E6-A788-4776-AC20-FF09BA61074F}"/>
              </a:ext>
            </a:extLst>
          </p:cNvPr>
          <p:cNvSpPr txBox="1">
            <a:spLocks/>
          </p:cNvSpPr>
          <p:nvPr/>
        </p:nvSpPr>
        <p:spPr bwMode="auto">
          <a:xfrm>
            <a:off x="735991" y="2349786"/>
            <a:ext cx="5400675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spc="-30">
                <a:solidFill>
                  <a:srgbClr val="002D4A"/>
                </a:solidFill>
                <a:latin typeface="+mn-lt"/>
                <a:ea typeface="+mn-ea"/>
                <a:cs typeface="+mn-cs"/>
              </a:defRPr>
            </a:lvl1pPr>
            <a:lvl2pPr marL="457215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00213B"/>
                </a:solidFill>
                <a:latin typeface="+mn-lt"/>
                <a:ea typeface="+mn-ea"/>
                <a:cs typeface="ＭＳ Ｐゴシック" charset="0"/>
              </a:defRPr>
            </a:lvl2pPr>
            <a:lvl3pPr marL="914431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rgbClr val="00213B"/>
                </a:solidFill>
                <a:latin typeface="+mn-lt"/>
                <a:ea typeface="+mn-ea"/>
                <a:cs typeface="ＭＳ Ｐゴシック" charset="0"/>
              </a:defRPr>
            </a:lvl3pPr>
            <a:lvl4pPr marL="1371645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00213B"/>
                </a:solidFill>
                <a:latin typeface="+mn-lt"/>
                <a:ea typeface="+mn-ea"/>
                <a:cs typeface="ＭＳ Ｐゴシック" charset="0"/>
              </a:defRPr>
            </a:lvl4pPr>
            <a:lvl5pPr marL="1828861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rgbClr val="00213B"/>
                </a:solidFill>
                <a:latin typeface="+mn-lt"/>
                <a:ea typeface="+mn-ea"/>
                <a:cs typeface="ＭＳ Ｐゴシック" charset="0"/>
              </a:defRPr>
            </a:lvl5pPr>
            <a:lvl6pPr marL="2286076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6pPr>
            <a:lvl7pPr marL="2743292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7pPr>
            <a:lvl8pPr marL="3200507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8pPr>
            <a:lvl9pPr marL="3657722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2000" kern="0" dirty="0">
                <a:latin typeface="Arial" charset="0"/>
                <a:ea typeface="ヒラギノ角ゴ Pro W3" charset="-128"/>
                <a:cs typeface="ヒラギノ角ゴ Pro W3" charset="-128"/>
              </a:rPr>
              <a:t>peter.murray@glasgow.ac.uk</a:t>
            </a:r>
            <a:endParaRPr lang="en-US" altLang="en-US" kern="0" dirty="0">
              <a:solidFill>
                <a:schemeClr val="bg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2FFF95-39AE-4D2C-BC4E-B55618EFA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56" y="567967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7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62406-4B59-4FCE-B457-2C2F326A9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970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Since those 2015 papers we have learned:</a:t>
            </a:r>
          </a:p>
          <a:p>
            <a:r>
              <a:rPr lang="en-US" sz="2400" dirty="0"/>
              <a:t>The optical absorption of ion-plated coatings is ~ 3× lower than for IBS a-Si (at their optimum heat treatment) </a:t>
            </a:r>
          </a:p>
          <a:p>
            <a:r>
              <a:rPr lang="en-US" sz="2400" dirty="0"/>
              <a:t>The optical absorption (at their optimum heat treatment) of ion-plated a-Si is ~7× lower at 2 </a:t>
            </a:r>
            <a:r>
              <a:rPr lang="en-US" sz="2400" dirty="0" err="1"/>
              <a:t>μm</a:t>
            </a:r>
            <a:r>
              <a:rPr lang="en-US" sz="2400" dirty="0"/>
              <a:t> than at 1550 nm</a:t>
            </a:r>
          </a:p>
          <a:p>
            <a:r>
              <a:rPr lang="en-US" sz="2400" dirty="0"/>
              <a:t>At 2 </a:t>
            </a:r>
            <a:r>
              <a:rPr lang="en-US" sz="2400" dirty="0" err="1"/>
              <a:t>μm</a:t>
            </a:r>
            <a:r>
              <a:rPr lang="en-US" sz="2400" dirty="0"/>
              <a:t> the absorption also can be reduced by at least 70 % with cryogenic cooling </a:t>
            </a:r>
            <a:br>
              <a:rPr lang="en-US" sz="2400" dirty="0"/>
            </a:br>
            <a:r>
              <a:rPr lang="en-US" sz="2200" dirty="0"/>
              <a:t>(reduction with cooling previously shown for IBS a-Si at 1550 nm by A. </a:t>
            </a:r>
            <a:r>
              <a:rPr lang="en-US" sz="2200" dirty="0" err="1"/>
              <a:t>Markosyan</a:t>
            </a:r>
            <a:r>
              <a:rPr lang="en-US" sz="2200" dirty="0"/>
              <a:t>)</a:t>
            </a:r>
          </a:p>
          <a:p>
            <a:r>
              <a:rPr lang="en-US" sz="2400" dirty="0"/>
              <a:t>The cryogenic mechanical loss of as-deposited ion-plated silica found to be lower than IBS silica (R. </a:t>
            </a:r>
            <a:r>
              <a:rPr lang="en-US" sz="2400" dirty="0" err="1"/>
              <a:t>Robie</a:t>
            </a:r>
            <a:r>
              <a:rPr lang="en-US" sz="2400" dirty="0"/>
              <a:t> thesis)</a:t>
            </a:r>
          </a:p>
          <a:p>
            <a:endParaRPr lang="en-US" dirty="0"/>
          </a:p>
          <a:p>
            <a:r>
              <a:rPr lang="en-US" dirty="0"/>
              <a:t>Designed a multi-material coating, deposited using ion-plating, and optimised for use at 2 </a:t>
            </a:r>
            <a:r>
              <a:rPr lang="en-US" dirty="0" err="1"/>
              <a:t>μm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2F868-B172-44CC-9C20-3C206812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9E5315-368E-4C47-88A4-AB2EE4C26356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3ACCF-2323-4A5F-AAE5-ED7AE4979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0B1DAB-8DCC-4B9A-BBD7-C7C1481C2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03" y="1586125"/>
            <a:ext cx="5819167" cy="432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24572-B226-472A-A198-772A134BF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54" y="2269390"/>
            <a:ext cx="5806343" cy="432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BE4952-592C-41CA-B3B6-811E868F178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FD4093-579C-43F3-ACAF-99A995EDAF17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Multimaterial coating design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363F1-6FD9-4496-83D4-D7B82917C1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pic>
        <p:nvPicPr>
          <p:cNvPr id="12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FB896515-398E-4582-905A-3B925F3A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1E5A157-DE10-47A2-A068-F7447B89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32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D24572-B226-472A-A198-772A134B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854" y="1690689"/>
            <a:ext cx="5806343" cy="432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803697-86A7-4178-9BDD-B808CE526D48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C2FBEB-D47E-4005-8075-7CC00463E2C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1" cy="1440000"/>
          </a:xfrm>
          <a:prstGeom prst="rect">
            <a:avLst/>
          </a:prstGeom>
          <a:solidFill>
            <a:srgbClr val="00355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Multimaterial coating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0E15B-ABF9-4C38-8C42-300DC2E94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01"/>
          <a:stretch/>
        </p:blipFill>
        <p:spPr>
          <a:xfrm>
            <a:off x="0" y="0"/>
            <a:ext cx="2368203" cy="1803400"/>
          </a:xfrm>
          <a:prstGeom prst="rect">
            <a:avLst/>
          </a:prstGeo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EA2DC43E-60E4-4BE5-BEEA-3E6B7828C5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0783159"/>
              </p:ext>
            </p:extLst>
          </p:nvPr>
        </p:nvGraphicFramePr>
        <p:xfrm>
          <a:off x="491805" y="4645203"/>
          <a:ext cx="4709370" cy="1711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4">
                  <a:extLst>
                    <a:ext uri="{9D8B030D-6E8A-4147-A177-3AD203B41FA5}">
                      <a16:colId xmlns:a16="http://schemas.microsoft.com/office/drawing/2014/main" val="1108647748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779169216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859371013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3383600534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4272348886"/>
                    </a:ext>
                  </a:extLst>
                </a:gridCol>
              </a:tblGrid>
              <a:tr h="42778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a-Si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SiO</a:t>
                      </a:r>
                      <a:r>
                        <a:rPr lang="en-GB" baseline="-25000" dirty="0"/>
                        <a:t>2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Ta</a:t>
                      </a:r>
                      <a:r>
                        <a:rPr lang="en-GB" baseline="-25000" dirty="0"/>
                        <a:t>2</a:t>
                      </a:r>
                      <a:r>
                        <a:rPr lang="en-GB" dirty="0"/>
                        <a:t>O</a:t>
                      </a:r>
                      <a:r>
                        <a:rPr lang="en-GB" baseline="-25000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SiO</a:t>
                      </a:r>
                      <a:r>
                        <a:rPr lang="en-GB" baseline="-25000" dirty="0"/>
                        <a:t>2</a:t>
                      </a:r>
                    </a:p>
                  </a:txBody>
                  <a:tcPr marL="54069" marR="54069"/>
                </a:tc>
                <a:extLst>
                  <a:ext uri="{0D108BD9-81ED-4DB2-BD59-A6C34878D82A}">
                    <a16:rowId xmlns:a16="http://schemas.microsoft.com/office/drawing/2014/main" val="893311702"/>
                  </a:ext>
                </a:extLst>
              </a:tr>
              <a:tr h="42778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Lower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54069" marR="54069"/>
                </a:tc>
                <a:extLst>
                  <a:ext uri="{0D108BD9-81ED-4DB2-BD59-A6C34878D82A}">
                    <a16:rowId xmlns:a16="http://schemas.microsoft.com/office/drawing/2014/main" val="1268367545"/>
                  </a:ext>
                </a:extLst>
              </a:tr>
              <a:tr h="42778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Upper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extLst>
                  <a:ext uri="{0D108BD9-81ED-4DB2-BD59-A6C34878D82A}">
                    <a16:rowId xmlns:a16="http://schemas.microsoft.com/office/drawing/2014/main" val="3321035932"/>
                  </a:ext>
                </a:extLst>
              </a:tr>
              <a:tr h="42778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Full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marL="54069" marR="54069"/>
                </a:tc>
                <a:extLst>
                  <a:ext uri="{0D108BD9-81ED-4DB2-BD59-A6C34878D82A}">
                    <a16:rowId xmlns:a16="http://schemas.microsoft.com/office/drawing/2014/main" val="29419961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FEA3B-9D53-47EF-B710-9CA612BA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8</a:t>
            </a:fld>
            <a:endParaRPr lang="en-GB"/>
          </a:p>
        </p:txBody>
      </p:sp>
      <p:pic>
        <p:nvPicPr>
          <p:cNvPr id="10" name="Picture 2" descr="http://www.physics.gla.ac.uk/~mplloyd/brownbag/IGR_Logo.jpg">
            <a:extLst>
              <a:ext uri="{FF2B5EF4-FFF2-40B4-BE49-F238E27FC236}">
                <a16:creationId xmlns:a16="http://schemas.microsoft.com/office/drawing/2014/main" id="{F9D4A5F0-CE75-470E-83B1-93E9BC63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940"/>
            <a:ext cx="1440000" cy="6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00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CD6BC-FC05-442C-9045-0446BE51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86079-5300-43AB-8F73-EE37BA749B7F}" type="slidenum">
              <a:rPr lang="en-GB" smtClean="0"/>
              <a:t>9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1B14C8-50B2-460F-A0D8-BF97E96870F9}"/>
              </a:ext>
            </a:extLst>
          </p:cNvPr>
          <p:cNvGrpSpPr/>
          <p:nvPr/>
        </p:nvGrpSpPr>
        <p:grpSpPr>
          <a:xfrm>
            <a:off x="-1" y="0"/>
            <a:ext cx="9144001" cy="1803400"/>
            <a:chOff x="-1" y="0"/>
            <a:chExt cx="9144001" cy="1803400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9BA7FF0-C6F1-44A5-99FC-2EDEA15E6410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0"/>
              <a:ext cx="9144001" cy="1440000"/>
            </a:xfrm>
            <a:prstGeom prst="rect">
              <a:avLst/>
            </a:prstGeom>
            <a:solidFill>
              <a:srgbClr val="00355F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GB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Absorption at 2 µm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FA8B73-76DB-41EF-9694-8C7AEF78C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01"/>
            <a:stretch/>
          </p:blipFill>
          <p:spPr>
            <a:xfrm>
              <a:off x="0" y="0"/>
              <a:ext cx="2368203" cy="18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68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10016</TotalTime>
  <Words>963</Words>
  <Application>Microsoft Office PowerPoint</Application>
  <PresentationFormat>On-screen Show (4:3)</PresentationFormat>
  <Paragraphs>267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Office Theme</vt:lpstr>
      <vt:lpstr>  Multimaterial Coatings for  3rd Generation Gravitational Wave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Multimaterial Coatings for  3rd Generation Gravitational Wave Detectors</dc:title>
  <dc:creator>Peter Murray</dc:creator>
  <cp:lastModifiedBy>Peter Murray</cp:lastModifiedBy>
  <cp:revision>118</cp:revision>
  <dcterms:created xsi:type="dcterms:W3CDTF">2019-03-13T15:45:37Z</dcterms:created>
  <dcterms:modified xsi:type="dcterms:W3CDTF">2019-10-17T10:41:09Z</dcterms:modified>
</cp:coreProperties>
</file>