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36" r:id="rId1"/>
  </p:sldMasterIdLst>
  <p:notesMasterIdLst>
    <p:notesMasterId r:id="rId36"/>
  </p:notesMasterIdLst>
  <p:handoutMasterIdLst>
    <p:handoutMasterId r:id="rId37"/>
  </p:handoutMasterIdLst>
  <p:sldIdLst>
    <p:sldId id="457" r:id="rId2"/>
    <p:sldId id="984" r:id="rId3"/>
    <p:sldId id="729" r:id="rId4"/>
    <p:sldId id="546" r:id="rId5"/>
    <p:sldId id="522" r:id="rId6"/>
    <p:sldId id="734" r:id="rId7"/>
    <p:sldId id="774" r:id="rId8"/>
    <p:sldId id="795" r:id="rId9"/>
    <p:sldId id="918" r:id="rId10"/>
    <p:sldId id="753" r:id="rId11"/>
    <p:sldId id="744" r:id="rId12"/>
    <p:sldId id="876" r:id="rId13"/>
    <p:sldId id="746" r:id="rId14"/>
    <p:sldId id="747" r:id="rId15"/>
    <p:sldId id="748" r:id="rId16"/>
    <p:sldId id="749" r:id="rId17"/>
    <p:sldId id="750" r:id="rId18"/>
    <p:sldId id="751" r:id="rId19"/>
    <p:sldId id="988" r:id="rId20"/>
    <p:sldId id="961" r:id="rId21"/>
    <p:sldId id="601" r:id="rId22"/>
    <p:sldId id="924" r:id="rId23"/>
    <p:sldId id="942" r:id="rId24"/>
    <p:sldId id="987" r:id="rId25"/>
    <p:sldId id="607" r:id="rId26"/>
    <p:sldId id="934" r:id="rId27"/>
    <p:sldId id="610" r:id="rId28"/>
    <p:sldId id="986" r:id="rId29"/>
    <p:sldId id="357" r:id="rId30"/>
    <p:sldId id="929" r:id="rId31"/>
    <p:sldId id="611" r:id="rId32"/>
    <p:sldId id="928" r:id="rId33"/>
    <p:sldId id="930" r:id="rId34"/>
    <p:sldId id="931" r:id="rId35"/>
  </p:sldIdLst>
  <p:sldSz cx="12192000" cy="6858000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iara Meroni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DC2"/>
    <a:srgbClr val="32339A"/>
    <a:srgbClr val="0D0BC3"/>
    <a:srgbClr val="66FF33"/>
    <a:srgbClr val="735B3E"/>
    <a:srgbClr val="009900"/>
    <a:srgbClr val="FFFF99"/>
    <a:srgbClr val="3A4A6A"/>
    <a:srgbClr val="CCFFFF"/>
    <a:srgbClr val="313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5" autoAdjust="0"/>
    <p:restoredTop sz="93401" autoAdjust="0"/>
  </p:normalViewPr>
  <p:slideViewPr>
    <p:cSldViewPr>
      <p:cViewPr varScale="1">
        <p:scale>
          <a:sx n="115" d="100"/>
          <a:sy n="115" d="100"/>
        </p:scale>
        <p:origin x="824" y="19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358" y="7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michelato\Documents\deidrogenazione_zanon_lg\secondo%20trattamento\con%20rga_3230%20-%20Trattamento%20dischi_09_03_2016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Grafici!$M$42:$M$43</c:f>
              <c:strCache>
                <c:ptCount val="1"/>
                <c:pt idx="0">
                  <c:v>Cooling Power (W)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Ref>
              <c:f>Grafici!$L$44:$L$49</c:f>
              <c:numCache>
                <c:formatCode>General</c:formatCode>
                <c:ptCount val="6"/>
                <c:pt idx="0">
                  <c:v>2</c:v>
                </c:pt>
                <c:pt idx="1">
                  <c:v>1.9</c:v>
                </c:pt>
                <c:pt idx="2">
                  <c:v>1.8</c:v>
                </c:pt>
                <c:pt idx="3">
                  <c:v>1.7</c:v>
                </c:pt>
                <c:pt idx="4">
                  <c:v>1.6</c:v>
                </c:pt>
                <c:pt idx="5">
                  <c:v>1.5</c:v>
                </c:pt>
              </c:numCache>
            </c:numRef>
          </c:xVal>
          <c:yVal>
            <c:numRef>
              <c:f>Grafici!$M$44:$M$49</c:f>
              <c:numCache>
                <c:formatCode>General</c:formatCode>
                <c:ptCount val="6"/>
                <c:pt idx="0">
                  <c:v>41</c:v>
                </c:pt>
                <c:pt idx="1">
                  <c:v>28</c:v>
                </c:pt>
                <c:pt idx="2">
                  <c:v>17</c:v>
                </c:pt>
                <c:pt idx="3">
                  <c:v>9.3000000000000007</c:v>
                </c:pt>
                <c:pt idx="4">
                  <c:v>4.5999999999999996</c:v>
                </c:pt>
                <c:pt idx="5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EA-4476-9D70-0B895DF1C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2803928"/>
        <c:axId val="-2130861704"/>
      </c:scatterChart>
      <c:valAx>
        <c:axId val="2072803928"/>
        <c:scaling>
          <c:orientation val="minMax"/>
          <c:min val="1.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(K)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0861704"/>
        <c:crosses val="autoZero"/>
        <c:crossBetween val="midCat"/>
      </c:valAx>
      <c:valAx>
        <c:axId val="-2130861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Coolig power (W)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072803928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solidFill>
      <a:sysClr val="window" lastClr="FFFFFF"/>
    </a:solidFill>
    <a:ln>
      <a:solidFill>
        <a:srgbClr val="000000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5893" cy="4977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615" y="4"/>
            <a:ext cx="2945893" cy="4977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ECEABB-DEB4-43FF-9AD7-5E10233F2B18}" type="datetimeFigureOut">
              <a:rPr lang="en-US"/>
              <a:pPr>
                <a:defRPr/>
              </a:pPr>
              <a:t>7/1/19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30453"/>
            <a:ext cx="2945893" cy="4955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615" y="9430453"/>
            <a:ext cx="2945893" cy="49550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48FC5B-0287-4B7E-A463-081077D90D3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6994180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4"/>
            <a:ext cx="2945893" cy="4977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15" y="4"/>
            <a:ext cx="2945893" cy="4977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1363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32" y="4716363"/>
            <a:ext cx="5440012" cy="4468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430453"/>
            <a:ext cx="2945893" cy="4955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15" y="9430453"/>
            <a:ext cx="2945893" cy="4955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108104-2D45-49BD-A8AF-FDA2F7A7BFF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368792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19875" cy="37242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3C2E8FC-3DF9-B345-8323-42DAB8BB4C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1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98C7BE-4D8B-9F41-BB26-A16C33FE04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8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1885-2056-4285-A303-902826E8195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A38AF1-9831-C543-A21D-7FB6FB812E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6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1BCECE-79CE-5D4B-8209-FE5C5CD440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8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BCB2F-6E33-4F35-872B-C8484308FAD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25372E8-54AD-8A4D-A774-D623B342C1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8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A8784-69BE-47B5-AE3B-81CFFD59711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A6AC62-F357-FA41-BFCB-65EA5363DC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F26B-A390-45E8-90A6-1D4ECD5F0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7C709-DF3C-4D81-B57F-7618D8777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DAF4-2E1B-4AE6-AAF6-6FBF2156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FD8384-A157-6E45-A328-D5DB1F8E4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89396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BA92-4265-47DE-8C76-FCBADB5A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3A636-327A-4346-9BFB-1847EE965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F2496-0247-40D1-B903-CD405D6F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59EADA-10D2-724E-BAC7-A309B3A9B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11684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6603DA-EF7F-440C-BBBD-1D60BF0F2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91686-E887-4F3C-83D0-BE5C0D82C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08B25-9FFE-4978-94BF-0D976B40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3E30A57-78F2-1E41-ABEE-8DDA3E0055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55568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A67C-7084-41E6-9CE5-882B3101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18A18-D831-42D3-ADB3-C45CDFC2E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86407-6B90-444A-92DF-8DF9EC7E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FA14FD-6C2A-FA42-B223-CD939F800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72153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B0AF-2F9D-4372-90F7-7C9011A3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CF620-343F-4457-93C6-C7095A09E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93CA3-6CE6-4014-8B80-4BC76D4A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64FC0F-8C52-B448-A7A7-C2CDD6249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47350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A02A-48A2-42E7-BAC8-9E38CDCC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0120A-DF10-4DD7-91E2-CFC5AF5FA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717D9-5A00-4F18-B9A8-1168C6A51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A620B-EFE1-483B-800F-F69F1658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5D6D955-0BC4-224E-94C1-26FD8C19690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167210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3BD9C-BE19-4C18-9C62-B3D57A85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3D770-D8B1-4B75-B65F-CF5F402A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9538A-7D8E-4A3E-A041-9E1129036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0AB3A-7850-4157-8C74-E87EA8A42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85707-B6DA-43A8-B4FA-E978AD27F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FDE30-12B8-4F9A-B96C-D5784FF2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C9D36A-4194-C746-93AB-711AD9EA301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87422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2CB3-DAE8-4C8E-89E1-C3BFF5BD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9BB51-0EC6-4B32-81E7-DC7C7308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933BE42-7C5F-E441-B310-83FB6F2B1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330314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05015-31BD-4320-85DC-4A27B905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25AC1B-DF48-5C45-96D7-9832BD945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85646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F154-255D-4A87-A241-3E428645C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DF8D3-E521-433D-882E-62C658E1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360B0-C01F-4CCC-8413-3054436DF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9DD7-AEE6-4806-803F-CCBCA8D4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7748C22-0CC9-9B44-B914-192AFB842E5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6262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29B3-BD63-45F0-A34B-A8DA4384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0957A-42C3-478D-B96D-CF914362A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5EB33-B93A-484B-AB8B-DDA2E08B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4F96B-6182-4DE2-A513-3D53CDB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A5EA92F-A734-1847-836F-30B6762ABB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04981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E188F-F0F2-4689-9919-A7642CB5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745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50813-2A8A-4431-B34D-C56961643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42" y="961950"/>
            <a:ext cx="11455460" cy="498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719A0-467B-48DF-802E-7F33E5DBF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 2 luglio 2019.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AFBA4-3E30-4574-AC8A-D3DA17D73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82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4C9B3F7-442F-44E1-8CDE-96AB193CDDE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A1489-49FD-4354-9B1D-152D687B57F9}"/>
              </a:ext>
            </a:extLst>
          </p:cNvPr>
          <p:cNvSpPr/>
          <p:nvPr userDrawn="1"/>
        </p:nvSpPr>
        <p:spPr>
          <a:xfrm>
            <a:off x="-3" y="0"/>
            <a:ext cx="713232" cy="3251200"/>
          </a:xfrm>
          <a:prstGeom prst="rect">
            <a:avLst/>
          </a:prstGeom>
          <a:solidFill>
            <a:srgbClr val="0E5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3BA1489-49FD-4354-9B1D-152D687B57F9}"/>
              </a:ext>
            </a:extLst>
          </p:cNvPr>
          <p:cNvSpPr/>
          <p:nvPr userDrawn="1"/>
        </p:nvSpPr>
        <p:spPr>
          <a:xfrm>
            <a:off x="-4" y="3137616"/>
            <a:ext cx="713232" cy="3725762"/>
          </a:xfrm>
          <a:prstGeom prst="rect">
            <a:avLst/>
          </a:prstGeom>
          <a:solidFill>
            <a:srgbClr val="0E5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998"/>
            <a:ext cx="713232" cy="37632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B6A3221F-CF55-BD48-AC84-99D92820D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856" y="60907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Symbol" pitchFamily="2" charset="2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49EBEE5-C4C5-3240-951F-EE30DE9C58AA}"/>
              </a:ext>
            </a:extLst>
          </p:cNvPr>
          <p:cNvSpPr/>
          <p:nvPr userDrawn="1"/>
        </p:nvSpPr>
        <p:spPr>
          <a:xfrm rot="16200000">
            <a:off x="-1736161" y="3638914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baseline="0" dirty="0">
                <a:solidFill>
                  <a:schemeClr val="bg1"/>
                </a:solidFill>
              </a:rPr>
              <a:t>Consiglio di Sezione – 2 luglio 2019.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6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7" r:id="rId1"/>
    <p:sldLayoutId id="2147486938" r:id="rId2"/>
    <p:sldLayoutId id="2147486939" r:id="rId3"/>
    <p:sldLayoutId id="2147486940" r:id="rId4"/>
    <p:sldLayoutId id="2147486941" r:id="rId5"/>
    <p:sldLayoutId id="2147486942" r:id="rId6"/>
    <p:sldLayoutId id="2147486943" r:id="rId7"/>
    <p:sldLayoutId id="2147486944" r:id="rId8"/>
    <p:sldLayoutId id="2147486945" r:id="rId9"/>
    <p:sldLayoutId id="2147486946" r:id="rId10"/>
    <p:sldLayoutId id="2147486947" r:id="rId11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33399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7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chart" Target="../charts/chart1.xml"/><Relationship Id="rId7" Type="http://schemas.openxmlformats.org/officeDocument/2006/relationships/image" Target="../media/image97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6.png"/><Relationship Id="rId10" Type="http://schemas.openxmlformats.org/officeDocument/2006/relationships/image" Target="../media/image100.jpeg"/><Relationship Id="rId4" Type="http://schemas.openxmlformats.org/officeDocument/2006/relationships/image" Target="../media/image95.png"/><Relationship Id="rId9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u.se/" TargetMode="External"/><Relationship Id="rId13" Type="http://schemas.openxmlformats.org/officeDocument/2006/relationships/image" Target="../media/image19.jpeg"/><Relationship Id="rId18" Type="http://schemas.openxmlformats.org/officeDocument/2006/relationships/hyperlink" Target="http://www.portal.pwr.wroc.pl/index,242.dhtml" TargetMode="External"/><Relationship Id="rId3" Type="http://schemas.openxmlformats.org/officeDocument/2006/relationships/hyperlink" Target="http://www.mi.infn.it/indexIT.shtml" TargetMode="External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5" Type="http://schemas.openxmlformats.org/officeDocument/2006/relationships/image" Target="../media/image30.png"/><Relationship Id="rId2" Type="http://schemas.openxmlformats.org/officeDocument/2006/relationships/image" Target="../media/image10.jpeg"/><Relationship Id="rId16" Type="http://schemas.openxmlformats.org/officeDocument/2006/relationships/image" Target="../media/image22.em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6.png"/><Relationship Id="rId5" Type="http://schemas.openxmlformats.org/officeDocument/2006/relationships/image" Target="../media/image135.emf"/><Relationship Id="rId10" Type="http://schemas.openxmlformats.org/officeDocument/2006/relationships/image" Target="../media/image133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jpeg"/><Relationship Id="rId2" Type="http://schemas.openxmlformats.org/officeDocument/2006/relationships/image" Target="../media/image43.jpe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1631156" y="2204864"/>
            <a:ext cx="89296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it-IT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 &amp; PIP II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it-IT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it-IT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Paolo Michelato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it-IT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il gruppo SCRF</a:t>
            </a:r>
          </a:p>
        </p:txBody>
      </p:sp>
      <p:sp>
        <p:nvSpPr>
          <p:cNvPr id="57346" name="CasellaDiTesto 1"/>
          <p:cNvSpPr txBox="1">
            <a:spLocks noChangeArrowheads="1"/>
          </p:cNvSpPr>
          <p:nvPr/>
        </p:nvSpPr>
        <p:spPr bwMode="auto">
          <a:xfrm>
            <a:off x="2100267" y="13446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4760182" y="1495429"/>
            <a:ext cx="2685927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5000"/>
              </a:spcBef>
              <a:buFontTx/>
              <a:buNone/>
            </a:pPr>
            <a:r>
              <a:rPr lang="it-IT" altLang="en-US" b="1">
                <a:latin typeface="Calibri" panose="020F0502020204030204" pitchFamily="34" charset="0"/>
                <a:cs typeface="Calibri" panose="020F0502020204030204" pitchFamily="34" charset="0"/>
              </a:rPr>
              <a:t>Paolo Michelato</a:t>
            </a:r>
            <a:r>
              <a:rPr lang="it-IT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734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8" y="-8098"/>
            <a:ext cx="11505983" cy="239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C44797E-45AA-974E-B2CD-219204E4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6313BF-A9B9-954F-80D2-0D2C43DC4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094" y="2204864"/>
            <a:ext cx="7538985" cy="347194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476672"/>
            <a:ext cx="1537618" cy="7972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754" y="7648"/>
            <a:ext cx="11478772" cy="74556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INFN-LASA ESS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cavities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testing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3C3A67-5D6F-1347-A3C0-9E8DF37B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10</a:t>
            </a:fld>
            <a:endParaRPr lang="it-IT"/>
          </a:p>
        </p:txBody>
      </p:sp>
      <p:pic>
        <p:nvPicPr>
          <p:cNvPr id="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88" y="900962"/>
            <a:ext cx="2724790" cy="363305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235160" y="836712"/>
            <a:ext cx="7362382" cy="1890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Cavity are mostly tested at DESY AMTF facility</a:t>
            </a:r>
            <a:endParaRPr lang="en-US" altLang="it-IT" sz="2000" dirty="0">
              <a:solidFill>
                <a:srgbClr val="002060"/>
              </a:solidFill>
              <a:latin typeface="+mn-lt"/>
            </a:endParaRP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Two cavities tested at a time in the same cryostat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Q vs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</a:rPr>
              <a:t>E</a:t>
            </a:r>
            <a:r>
              <a:rPr lang="en-US" altLang="it-IT" sz="2000" b="1" baseline="-25000" dirty="0" err="1">
                <a:solidFill>
                  <a:srgbClr val="002060"/>
                </a:solidFill>
                <a:latin typeface="+mn-lt"/>
              </a:rPr>
              <a:t>acc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 curve acquired at 2 K temperature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External radiation measurement (counter, </a:t>
            </a:r>
            <a:r>
              <a:rPr lang="en-US" altLang="it-IT" sz="2000" b="1" dirty="0" err="1">
                <a:solidFill>
                  <a:srgbClr val="002060"/>
                </a:solidFill>
                <a:latin typeface="+mn-lt"/>
              </a:rPr>
              <a:t>NaI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 scintillator)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altLang="it-IT" sz="2000" b="1" dirty="0">
              <a:solidFill>
                <a:srgbClr val="002060"/>
              </a:solidFill>
              <a:latin typeface="+mn-lt"/>
            </a:endParaRP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en-US" altLang="it-IT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285121" y="5733232"/>
            <a:ext cx="7812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ESS specification asks for </a:t>
            </a:r>
            <a:r>
              <a:rPr lang="en-US" sz="2000" b="1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Q</a:t>
            </a:r>
            <a:r>
              <a:rPr lang="en-US" sz="2000" b="1" kern="800" baseline="-25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0</a:t>
            </a:r>
            <a:r>
              <a:rPr lang="en-US" sz="2000" b="1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= 5·10</a:t>
            </a:r>
            <a:r>
              <a:rPr lang="en-US" sz="2000" b="1" kern="800" baseline="30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9</a:t>
            </a:r>
            <a:r>
              <a:rPr lang="en-US" sz="2000" b="1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at </a:t>
            </a:r>
            <a:r>
              <a:rPr lang="en-US" sz="2000" b="1" kern="8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E</a:t>
            </a:r>
            <a:r>
              <a:rPr lang="en-US" sz="2000" b="1" kern="800" baseline="-25000" dirty="0" err="1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acc</a:t>
            </a:r>
            <a:r>
              <a:rPr lang="en-US" sz="2000" b="1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= 16.7 MV/m.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The most of cavities </a:t>
            </a:r>
            <a:r>
              <a:rPr lang="en-US" sz="2000" b="1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largely overcome </a:t>
            </a:r>
            <a:r>
              <a:rPr lang="en-US" sz="2000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20 MV/m gradient with limited or absent field emission. Also Q</a:t>
            </a:r>
            <a:r>
              <a:rPr lang="en-US" sz="2000" kern="800" baseline="-25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0</a:t>
            </a:r>
            <a:r>
              <a:rPr lang="en-US" sz="2000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&gt; 10</a:t>
            </a:r>
            <a:r>
              <a:rPr lang="en-US" sz="2000" kern="800" baseline="30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10</a:t>
            </a:r>
            <a:r>
              <a:rPr lang="en-US" sz="2000" kern="8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at nominal  gradient. 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30" y="4571712"/>
            <a:ext cx="2804972" cy="2103729"/>
          </a:xfrm>
          <a:prstGeom prst="rect">
            <a:avLst/>
          </a:prstGeom>
        </p:spPr>
      </p:pic>
      <p:sp>
        <p:nvSpPr>
          <p:cNvPr id="12" name="TextBox 137">
            <a:extLst>
              <a:ext uri="{FF2B5EF4-FFF2-40B4-BE49-F238E27FC236}">
                <a16:creationId xmlns:a16="http://schemas.microsoft.com/office/drawing/2014/main" id="{54EEC712-65EB-40C8-BE7C-F781246603D5}"/>
              </a:ext>
            </a:extLst>
          </p:cNvPr>
          <p:cNvSpPr txBox="1"/>
          <p:nvPr/>
        </p:nvSpPr>
        <p:spPr>
          <a:xfrm>
            <a:off x="1703512" y="1228715"/>
            <a:ext cx="208865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i="1">
                <a:solidFill>
                  <a:schemeClr val="bg1"/>
                </a:solidFill>
              </a:rPr>
              <a:t>Vertical </a:t>
            </a:r>
            <a:r>
              <a:rPr lang="it-IT" i="1" err="1">
                <a:solidFill>
                  <a:schemeClr val="bg1"/>
                </a:solidFill>
              </a:rPr>
              <a:t>insert</a:t>
            </a:r>
            <a:endParaRPr lang="it-IT" i="1">
              <a:solidFill>
                <a:schemeClr val="bg1"/>
              </a:solidFill>
            </a:endParaRPr>
          </a:p>
        </p:txBody>
      </p:sp>
      <p:sp>
        <p:nvSpPr>
          <p:cNvPr id="13" name="TextBox 137">
            <a:extLst>
              <a:ext uri="{FF2B5EF4-FFF2-40B4-BE49-F238E27FC236}">
                <a16:creationId xmlns:a16="http://schemas.microsoft.com/office/drawing/2014/main" id="{54EEC712-65EB-40C8-BE7C-F781246603D5}"/>
              </a:ext>
            </a:extLst>
          </p:cNvPr>
          <p:cNvSpPr txBox="1"/>
          <p:nvPr/>
        </p:nvSpPr>
        <p:spPr>
          <a:xfrm>
            <a:off x="1521288" y="6212725"/>
            <a:ext cx="208865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i="1" err="1">
                <a:solidFill>
                  <a:schemeClr val="bg1"/>
                </a:solidFill>
              </a:rPr>
              <a:t>Cryostat</a:t>
            </a:r>
            <a:r>
              <a:rPr lang="it-IT" i="1">
                <a:solidFill>
                  <a:schemeClr val="bg1"/>
                </a:solidFill>
              </a:rPr>
              <a:t> cover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4614C57-6CB0-D949-B4DE-0B057D531D17}"/>
              </a:ext>
            </a:extLst>
          </p:cNvPr>
          <p:cNvSpPr/>
          <p:nvPr/>
        </p:nvSpPr>
        <p:spPr>
          <a:xfrm>
            <a:off x="8949962" y="4245984"/>
            <a:ext cx="28803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6BEE96-7207-9D46-B654-3EA056708635}"/>
              </a:ext>
            </a:extLst>
          </p:cNvPr>
          <p:cNvSpPr txBox="1"/>
          <p:nvPr/>
        </p:nvSpPr>
        <p:spPr>
          <a:xfrm>
            <a:off x="8152482" y="4437371"/>
            <a:ext cx="91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ESS SPECS</a:t>
            </a:r>
          </a:p>
        </p:txBody>
      </p:sp>
      <p:sp>
        <p:nvSpPr>
          <p:cNvPr id="16" name="Segnaposto data 5">
            <a:extLst>
              <a:ext uri="{FF2B5EF4-FFF2-40B4-BE49-F238E27FC236}">
                <a16:creationId xmlns:a16="http://schemas.microsoft.com/office/drawing/2014/main" id="{B5D8C785-26C0-1848-B657-8C0E304C0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077" y="6573966"/>
            <a:ext cx="3248025" cy="365125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99771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536DE5-43CE-AE40-A7DD-5AA50A8C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Status and time schedule of the INFN-LASA series cavities for ESS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A7975F-7348-664E-B5C4-CDCB3FC8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F9D117-305A-0D45-A3B1-A826DAD335AB}"/>
              </a:ext>
            </a:extLst>
          </p:cNvPr>
          <p:cNvSpPr txBox="1"/>
          <p:nvPr/>
        </p:nvSpPr>
        <p:spPr>
          <a:xfrm>
            <a:off x="710254" y="615172"/>
            <a:ext cx="111845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4 cavities successfully tested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delivered at CEA, integrated in the Module M-1, under assembly at CEA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3 cavities under test at DESY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to be sent at CEA within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mid of July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for module M-2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3 additional cavities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will be delivered at DESY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within July end to be tested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, for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M-2 and M-3.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2 cavities to be delivered to LASA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for additional cold test in the next 2 months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A total of 21 cavities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welded at Ettore Zanon, under processing</a:t>
            </a:r>
            <a:br>
              <a:rPr lang="en-US" sz="2400" dirty="0">
                <a:solidFill>
                  <a:srgbClr val="002060"/>
                </a:solidFill>
                <a:latin typeface="+mn-lt"/>
              </a:rPr>
            </a:br>
            <a:r>
              <a:rPr lang="en-US" sz="2400" dirty="0">
                <a:solidFill>
                  <a:srgbClr val="002060"/>
                </a:solidFill>
                <a:latin typeface="+mn-lt"/>
              </a:rPr>
              <a:t> for surface treatment.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All subcomponents</a:t>
            </a:r>
            <a:r>
              <a:rPr lang="en-US" sz="2000" dirty="0">
                <a:solidFill>
                  <a:srgbClr val="002060"/>
                </a:solidFill>
              </a:rPr>
              <a:t> (half cells, terminal cell, etc.) already deep drawn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80C0658-6E48-9E41-BBF8-722B8E6F6E8B}"/>
              </a:ext>
            </a:extLst>
          </p:cNvPr>
          <p:cNvGrpSpPr>
            <a:grpSpLocks noChangeAspect="1"/>
          </p:cNvGrpSpPr>
          <p:nvPr/>
        </p:nvGrpSpPr>
        <p:grpSpPr>
          <a:xfrm>
            <a:off x="713230" y="4003753"/>
            <a:ext cx="11255778" cy="2305566"/>
            <a:chOff x="998926" y="706338"/>
            <a:chExt cx="8697240" cy="157620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734F064-7B38-8143-A8C7-99309C897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14813" r="16688" b="56078"/>
            <a:stretch/>
          </p:blipFill>
          <p:spPr>
            <a:xfrm>
              <a:off x="998926" y="706338"/>
              <a:ext cx="8697240" cy="987077"/>
            </a:xfrm>
            <a:prstGeom prst="rect">
              <a:avLst/>
            </a:prstGeom>
          </p:spPr>
        </p:pic>
        <p:pic>
          <p:nvPicPr>
            <p:cNvPr id="8" name="Immagine 7" descr="Immagine che contiene edificio&#10;&#10;Descrizione generata automaticamente">
              <a:extLst>
                <a:ext uri="{FF2B5EF4-FFF2-40B4-BE49-F238E27FC236}">
                  <a16:creationId xmlns:a16="http://schemas.microsoft.com/office/drawing/2014/main" id="{354CBCBE-56B5-C242-9046-B67B5197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6345" b="15729"/>
            <a:stretch/>
          </p:blipFill>
          <p:spPr>
            <a:xfrm>
              <a:off x="1021071" y="1051191"/>
              <a:ext cx="8673305" cy="1231351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1744BF2C-58F9-C94F-8942-9492AE6B2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83" t="32286" r="4393" b="63349"/>
          <a:stretch/>
        </p:blipFill>
        <p:spPr>
          <a:xfrm>
            <a:off x="1969745" y="6376243"/>
            <a:ext cx="8252510" cy="365125"/>
          </a:xfrm>
          <a:prstGeom prst="rect">
            <a:avLst/>
          </a:prstGeom>
        </p:spPr>
      </p:pic>
      <p:pic>
        <p:nvPicPr>
          <p:cNvPr id="10" name="Image 7" descr="C:\D\Projets\ESS\ESSI\01-Managt\RH\pots départs\CM1.png">
            <a:extLst>
              <a:ext uri="{FF2B5EF4-FFF2-40B4-BE49-F238E27FC236}">
                <a16:creationId xmlns:a16="http://schemas.microsoft.com/office/drawing/2014/main" id="{166E9BC8-84E1-CD48-9F55-2CF7A930D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1056" y="2153634"/>
            <a:ext cx="2702340" cy="19767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C6E82A84-B16A-A04C-B7FF-60ED3FB90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8943274-6A57-E742-9FBB-16FBC1245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610" y="3945236"/>
            <a:ext cx="1770144" cy="1750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62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4806" y="-25309"/>
            <a:ext cx="7137514" cy="710005"/>
          </a:xfrm>
        </p:spPr>
        <p:txBody>
          <a:bodyPr>
            <a:normAutofit/>
          </a:bodyPr>
          <a:lstStyle/>
          <a:p>
            <a:r>
              <a:rPr lang="it-IT" dirty="0"/>
              <a:t>Activity </a:t>
            </a:r>
            <a:r>
              <a:rPr lang="it-IT" dirty="0" err="1"/>
              <a:t>at</a:t>
            </a:r>
            <a:r>
              <a:rPr lang="it-IT" dirty="0"/>
              <a:t> Ettore Zanon for ESS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026" y="3115009"/>
            <a:ext cx="3207035" cy="1759013"/>
          </a:xfrm>
          <a:prstGeom prst="rect">
            <a:avLst/>
          </a:prstGeom>
        </p:spPr>
      </p:pic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0933" y="121141"/>
            <a:ext cx="1521430" cy="294188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4088" y="5199768"/>
            <a:ext cx="3375973" cy="153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317" y="652408"/>
            <a:ext cx="2435153" cy="219822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65399" y="3486867"/>
            <a:ext cx="2068935" cy="2750011"/>
          </a:xfrm>
          <a:prstGeom prst="rect">
            <a:avLst/>
          </a:prstGeom>
        </p:spPr>
      </p:pic>
      <p:pic>
        <p:nvPicPr>
          <p:cNvPr id="14" name="Immagine 10">
            <a:extLst>
              <a:ext uri="{FF2B5EF4-FFF2-40B4-BE49-F238E27FC236}">
                <a16:creationId xmlns:a16="http://schemas.microsoft.com/office/drawing/2014/main" id="{4088A1DF-EE79-4F88-AB05-02D6864F82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85" y="3063021"/>
            <a:ext cx="2378235" cy="227774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432155" y="4384071"/>
            <a:ext cx="144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Test of deep drawing dies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603082" y="2593933"/>
            <a:ext cx="201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Half cell deep drawing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058191" y="4462373"/>
            <a:ext cx="2877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Cavity integration in He tank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760297" y="5638036"/>
            <a:ext cx="144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Cu </a:t>
            </a:r>
            <a:r>
              <a:rPr lang="en-US" sz="1600" dirty="0" err="1">
                <a:solidFill>
                  <a:schemeClr val="bg1"/>
                </a:solidFill>
              </a:rPr>
              <a:t>DumbBell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544" y="5004539"/>
            <a:ext cx="1945758" cy="162627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507" y="5341165"/>
            <a:ext cx="2503455" cy="1415644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189086" y="6294522"/>
            <a:ext cx="1970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Deep drawing dies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850515" y="6439669"/>
            <a:ext cx="2378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Nb tubes for end group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808485" y="6181306"/>
            <a:ext cx="2927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Cavity tuning machine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5D9166-6DD8-4667-9615-FA7AC00D11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1294" r="6749" b="4030"/>
          <a:stretch/>
        </p:blipFill>
        <p:spPr bwMode="auto">
          <a:xfrm rot="5400000">
            <a:off x="3558126" y="786349"/>
            <a:ext cx="2593096" cy="2265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CasellaDiTesto 15">
            <a:extLst>
              <a:ext uri="{FF2B5EF4-FFF2-40B4-BE49-F238E27FC236}">
                <a16:creationId xmlns:a16="http://schemas.microsoft.com/office/drawing/2014/main" id="{6022FD20-E4B7-4DAF-AC5F-B18B2B500C4C}"/>
              </a:ext>
            </a:extLst>
          </p:cNvPr>
          <p:cNvSpPr txBox="1"/>
          <p:nvPr/>
        </p:nvSpPr>
        <p:spPr>
          <a:xfrm>
            <a:off x="3710068" y="2863947"/>
            <a:ext cx="201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bg1"/>
                </a:solidFill>
              </a:rPr>
              <a:t>Nb</a:t>
            </a:r>
            <a:r>
              <a:rPr lang="en-US" sz="1600">
                <a:solidFill>
                  <a:schemeClr val="bg1"/>
                </a:solidFill>
              </a:rPr>
              <a:t> sheets water cut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0D8A49-E412-4532-9522-EBB55C5042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t="6020" r="15046" b="5004"/>
          <a:stretch/>
        </p:blipFill>
        <p:spPr bwMode="auto">
          <a:xfrm>
            <a:off x="3717324" y="3266862"/>
            <a:ext cx="2378235" cy="2002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CasellaDiTesto 15">
            <a:extLst>
              <a:ext uri="{FF2B5EF4-FFF2-40B4-BE49-F238E27FC236}">
                <a16:creationId xmlns:a16="http://schemas.microsoft.com/office/drawing/2014/main" id="{84D6691D-D0D0-44E1-A4F4-15EF44A59BC2}"/>
              </a:ext>
            </a:extLst>
          </p:cNvPr>
          <p:cNvSpPr txBox="1"/>
          <p:nvPr/>
        </p:nvSpPr>
        <p:spPr>
          <a:xfrm>
            <a:off x="3563355" y="4982702"/>
            <a:ext cx="250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bg1"/>
                </a:solidFill>
              </a:rPr>
              <a:t>Nb</a:t>
            </a:r>
            <a:r>
              <a:rPr lang="en-US" sz="1600">
                <a:solidFill>
                  <a:schemeClr val="bg1"/>
                </a:solidFill>
              </a:rPr>
              <a:t> sheets deep drawn</a:t>
            </a:r>
          </a:p>
        </p:txBody>
      </p:sp>
      <p:pic>
        <p:nvPicPr>
          <p:cNvPr id="2050" name="Picture 2" descr="IMG_7625">
            <a:extLst>
              <a:ext uri="{FF2B5EF4-FFF2-40B4-BE49-F238E27FC236}">
                <a16:creationId xmlns:a16="http://schemas.microsoft.com/office/drawing/2014/main" id="{C86286B5-D99F-476C-9354-128F39FA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3273" r="3552" b="49002"/>
          <a:stretch>
            <a:fillRect/>
          </a:stretch>
        </p:blipFill>
        <p:spPr bwMode="auto">
          <a:xfrm>
            <a:off x="6420317" y="621122"/>
            <a:ext cx="3436548" cy="237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15">
            <a:extLst>
              <a:ext uri="{FF2B5EF4-FFF2-40B4-BE49-F238E27FC236}">
                <a16:creationId xmlns:a16="http://schemas.microsoft.com/office/drawing/2014/main" id="{A0A40015-DB74-4F76-91B2-22A0F1A68A39}"/>
              </a:ext>
            </a:extLst>
          </p:cNvPr>
          <p:cNvSpPr txBox="1"/>
          <p:nvPr/>
        </p:nvSpPr>
        <p:spPr>
          <a:xfrm>
            <a:off x="6649830" y="1952101"/>
            <a:ext cx="2664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bg1"/>
                </a:solidFill>
              </a:rPr>
              <a:t>Co.Co.De</a:t>
            </a:r>
            <a:r>
              <a:rPr lang="en-US" sz="1600">
                <a:solidFill>
                  <a:schemeClr val="bg1"/>
                </a:solidFill>
              </a:rPr>
              <a:t> for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HC and DB RF measurements</a:t>
            </a:r>
          </a:p>
        </p:txBody>
      </p:sp>
      <p:sp>
        <p:nvSpPr>
          <p:cNvPr id="32" name="CasellaDiTesto 21">
            <a:extLst>
              <a:ext uri="{FF2B5EF4-FFF2-40B4-BE49-F238E27FC236}">
                <a16:creationId xmlns:a16="http://schemas.microsoft.com/office/drawing/2014/main" id="{19143036-F50B-45DD-8739-94F06FA1D6AC}"/>
              </a:ext>
            </a:extLst>
          </p:cNvPr>
          <p:cNvSpPr txBox="1"/>
          <p:nvPr/>
        </p:nvSpPr>
        <p:spPr>
          <a:xfrm>
            <a:off x="10444854" y="2483943"/>
            <a:ext cx="144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Bulk BCP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E6E927-1EC8-3945-8E1B-3146E023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60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F07FCCB-7DF7-4C5A-8E7E-0B8CCC54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28" y="1187179"/>
            <a:ext cx="5212800" cy="1597097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3E7204CF-9430-4B87-8A6A-63621E7A3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24" y="780178"/>
            <a:ext cx="11352584" cy="498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World-leading beam power to the neutrino programs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&gt; 1 MW proton beam up to 120 GeV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using Booster and Main Injector.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Modern </a:t>
            </a:r>
            <a:r>
              <a:rPr lang="en-US" sz="2400" b="1" dirty="0">
                <a:solidFill>
                  <a:srgbClr val="002060"/>
                </a:solidFill>
              </a:rPr>
              <a:t>800 MeV </a:t>
            </a:r>
            <a:r>
              <a:rPr lang="en-US" sz="2400" dirty="0">
                <a:solidFill>
                  <a:srgbClr val="002060"/>
                </a:solidFill>
              </a:rPr>
              <a:t>superconducting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 err="1">
                <a:solidFill>
                  <a:srgbClr val="002060"/>
                </a:solidFill>
              </a:rPr>
              <a:t>linac</a:t>
            </a:r>
            <a:r>
              <a:rPr lang="en-US" sz="2400" dirty="0">
                <a:solidFill>
                  <a:srgbClr val="002060"/>
                </a:solidFill>
              </a:rPr>
              <a:t> of </a:t>
            </a:r>
            <a:r>
              <a:rPr lang="en-US" sz="2400" b="1" dirty="0">
                <a:solidFill>
                  <a:srgbClr val="002060"/>
                </a:solidFill>
              </a:rPr>
              <a:t>CW-capable</a:t>
            </a:r>
            <a:r>
              <a:rPr lang="en-US" sz="2400" dirty="0">
                <a:solidFill>
                  <a:srgbClr val="002060"/>
                </a:solidFill>
              </a:rPr>
              <a:t> components,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initially</a:t>
            </a:r>
            <a:r>
              <a:rPr lang="en-US" sz="2400" dirty="0">
                <a:solidFill>
                  <a:srgbClr val="002060"/>
                </a:solidFill>
              </a:rPr>
              <a:t> operated in </a:t>
            </a:r>
            <a:r>
              <a:rPr lang="en-US" sz="2400" b="1" dirty="0">
                <a:solidFill>
                  <a:srgbClr val="002060"/>
                </a:solidFill>
              </a:rPr>
              <a:t>pulsed mode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PIP-II project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45DF43E-AD4D-444D-B3E2-8E583A48F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5" y="3184967"/>
            <a:ext cx="3816142" cy="287756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300A2C-C751-4A00-9A35-F04304CE7A7E}"/>
              </a:ext>
            </a:extLst>
          </p:cNvPr>
          <p:cNvSpPr txBox="1"/>
          <p:nvPr/>
        </p:nvSpPr>
        <p:spPr>
          <a:xfrm>
            <a:off x="1176974" y="5888276"/>
            <a:ext cx="4263784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Low-Beta (LB650, b=0.61) cryomodule: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recently reviewed to host 4 650 MHz, 5-cells cavities instead of 3 as in the former design.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33" y="3734431"/>
            <a:ext cx="6336471" cy="28363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6CE7FA8-86E5-489A-B9CF-1A7C735794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" t="1" r="2741" b="70913"/>
          <a:stretch/>
        </p:blipFill>
        <p:spPr>
          <a:xfrm>
            <a:off x="5660795" y="2825145"/>
            <a:ext cx="5766809" cy="459839"/>
          </a:xfrm>
          <a:prstGeom prst="rect">
            <a:avLst/>
          </a:prstGeom>
        </p:spPr>
      </p:pic>
      <p:pic>
        <p:nvPicPr>
          <p:cNvPr id="18" name="Picture 32" descr="FermiLogoBar_DOE_KO_horiz.eps">
            <a:extLst>
              <a:ext uri="{FF2B5EF4-FFF2-40B4-BE49-F238E27FC236}">
                <a16:creationId xmlns:a16="http://schemas.microsoft.com/office/drawing/2014/main" id="{9991B8C0-EA5C-4276-B62A-90DE557093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61"/>
          <a:stretch/>
        </p:blipFill>
        <p:spPr>
          <a:xfrm>
            <a:off x="6631738" y="155674"/>
            <a:ext cx="5416275" cy="488653"/>
          </a:xfrm>
          <a:prstGeom prst="rect">
            <a:avLst/>
          </a:prstGeom>
          <a:solidFill>
            <a:srgbClr val="004C97"/>
          </a:solidFill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3C1CCDEA-47CC-4DF4-B229-CA433EFF5D41}"/>
              </a:ext>
            </a:extLst>
          </p:cNvPr>
          <p:cNvSpPr/>
          <p:nvPr/>
        </p:nvSpPr>
        <p:spPr>
          <a:xfrm>
            <a:off x="9840417" y="2821115"/>
            <a:ext cx="792088" cy="3335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Connettore 2 20"/>
          <p:cNvCxnSpPr/>
          <p:nvPr/>
        </p:nvCxnSpPr>
        <p:spPr>
          <a:xfrm>
            <a:off x="5807968" y="3429000"/>
            <a:ext cx="1941088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749056" y="3429000"/>
            <a:ext cx="3531520" cy="0"/>
          </a:xfrm>
          <a:prstGeom prst="straightConnector1">
            <a:avLst/>
          </a:prstGeom>
          <a:ln w="50800">
            <a:solidFill>
              <a:srgbClr val="4F81B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487752" y="3256417"/>
            <a:ext cx="426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339876" y="3244334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SC</a:t>
            </a:r>
          </a:p>
        </p:txBody>
      </p:sp>
      <p:pic>
        <p:nvPicPr>
          <p:cNvPr id="29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456" y="654554"/>
            <a:ext cx="1310557" cy="715304"/>
          </a:xfrm>
          <a:prstGeom prst="rect">
            <a:avLst/>
          </a:prstGeom>
        </p:spPr>
      </p:pic>
      <p:sp>
        <p:nvSpPr>
          <p:cNvPr id="22" name="CasellaDiTesto 14"/>
          <p:cNvSpPr txBox="1">
            <a:spLocks noChangeArrowheads="1"/>
          </p:cNvSpPr>
          <p:nvPr/>
        </p:nvSpPr>
        <p:spPr bwMode="auto">
          <a:xfrm>
            <a:off x="9765010" y="3919096"/>
            <a:ext cx="2486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LASA contribution</a:t>
            </a:r>
          </a:p>
        </p:txBody>
      </p:sp>
      <p:cxnSp>
        <p:nvCxnSpPr>
          <p:cNvPr id="24" name="Connettore 2 23"/>
          <p:cNvCxnSpPr/>
          <p:nvPr/>
        </p:nvCxnSpPr>
        <p:spPr>
          <a:xfrm flipH="1" flipV="1">
            <a:off x="10175102" y="3224613"/>
            <a:ext cx="562354" cy="7804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580F343-1799-DB48-806A-CE3B011F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13</a:t>
            </a:fld>
            <a:endParaRPr lang="it-IT"/>
          </a:p>
        </p:txBody>
      </p:sp>
      <p:sp>
        <p:nvSpPr>
          <p:cNvPr id="20" name="Segnaposto data 5">
            <a:extLst>
              <a:ext uri="{FF2B5EF4-FFF2-40B4-BE49-F238E27FC236}">
                <a16:creationId xmlns:a16="http://schemas.microsoft.com/office/drawing/2014/main" id="{55129F08-BB5E-BA44-A18D-127B05A07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210" y="6605218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43749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arete, tavolo, interni, sedendo&#10;&#10;Descrizione generata automaticamente">
            <a:extLst>
              <a:ext uri="{FF2B5EF4-FFF2-40B4-BE49-F238E27FC236}">
                <a16:creationId xmlns:a16="http://schemas.microsoft.com/office/drawing/2014/main" id="{70C24DA8-D64F-436C-9EFD-43F260F61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/>
          <a:stretch/>
        </p:blipFill>
        <p:spPr>
          <a:xfrm>
            <a:off x="7032103" y="2858735"/>
            <a:ext cx="4873575" cy="38355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600" dirty="0"/>
              <a:t> INFN &amp; PIP-II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13572" y="665895"/>
            <a:ext cx="11192106" cy="320929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 long-term fruitful Collaboration exists between Fermilab and INFN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900" dirty="0">
              <a:solidFill>
                <a:srgbClr val="002060"/>
              </a:solidFill>
            </a:endParaRP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 first agreement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between DoE and Italian Ministry of Education, University and Research (MIUR) in July 2017 quote </a:t>
            </a:r>
            <a:r>
              <a:rPr lang="en-US" sz="2000" b="1" dirty="0">
                <a:solidFill>
                  <a:srgbClr val="002060"/>
                </a:solidFill>
              </a:rPr>
              <a:t>high power proton accelerators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Green light in 2018 from MIUR for an Italian participation to the realization of PIP-II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through 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an in-kind contribution mediated by INFN LASA.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INFN-LASA is today expected to build the 650 MHz cavities required by the low-beta section of the 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front-end </a:t>
            </a:r>
            <a:r>
              <a:rPr lang="en-US" sz="2000" dirty="0" err="1">
                <a:solidFill>
                  <a:srgbClr val="002060"/>
                </a:solidFill>
              </a:rPr>
              <a:t>linac</a:t>
            </a:r>
            <a:r>
              <a:rPr lang="en-US" sz="2000" dirty="0">
                <a:solidFill>
                  <a:srgbClr val="002060"/>
                </a:solidFill>
              </a:rPr>
              <a:t>, as </a:t>
            </a:r>
            <a:r>
              <a:rPr lang="en-US" sz="2000" b="1" dirty="0">
                <a:solidFill>
                  <a:srgbClr val="002060"/>
                </a:solidFill>
              </a:rPr>
              <a:t>signed by US Department of </a:t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Energy and Italian MIUR on December 4</a:t>
            </a:r>
            <a:r>
              <a:rPr lang="en-US" sz="2000" b="1" baseline="30000" dirty="0">
                <a:solidFill>
                  <a:srgbClr val="002060"/>
                </a:solidFill>
              </a:rPr>
              <a:t>th</a:t>
            </a:r>
            <a:r>
              <a:rPr lang="en-US" sz="2000" b="1" dirty="0">
                <a:solidFill>
                  <a:srgbClr val="002060"/>
                </a:solidFill>
              </a:rPr>
              <a:t> 2018.</a:t>
            </a:r>
            <a:endParaRPr lang="en-US" sz="1050" dirty="0">
              <a:solidFill>
                <a:srgbClr val="002060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179" y="24687"/>
            <a:ext cx="1422821" cy="7765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5896BDA-792F-4B18-BA72-C7F681F8ABC6}"/>
              </a:ext>
            </a:extLst>
          </p:cNvPr>
          <p:cNvSpPr txBox="1"/>
          <p:nvPr/>
        </p:nvSpPr>
        <p:spPr>
          <a:xfrm>
            <a:off x="7176120" y="2920009"/>
            <a:ext cx="4536504" cy="646331"/>
          </a:xfrm>
          <a:prstGeom prst="rect">
            <a:avLst/>
          </a:prstGeom>
          <a:noFill/>
          <a:ln w="1270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i="1">
                <a:solidFill>
                  <a:schemeClr val="bg1"/>
                </a:solidFill>
              </a:rPr>
              <a:t>December 4th, 2018, the U.S. DOE and Italy’s MIUR agreement signed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518626-24FF-4569-8524-DE7ECABC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75" t="8087" r="17844" b="5901"/>
          <a:stretch/>
        </p:blipFill>
        <p:spPr>
          <a:xfrm>
            <a:off x="1151985" y="3402922"/>
            <a:ext cx="310702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4076D20-F4A1-4EEC-A286-9291BAA79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57" t="8000" r="19812" b="8000"/>
          <a:stretch/>
        </p:blipFill>
        <p:spPr>
          <a:xfrm>
            <a:off x="3816281" y="4174239"/>
            <a:ext cx="29295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FF3DABC-EA24-0A45-ACB2-9FB7D5DF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14</a:t>
            </a:fld>
            <a:endParaRPr lang="it-IT"/>
          </a:p>
        </p:txBody>
      </p:sp>
      <p:sp>
        <p:nvSpPr>
          <p:cNvPr id="11" name="Segnaposto data 5">
            <a:extLst>
              <a:ext uri="{FF2B5EF4-FFF2-40B4-BE49-F238E27FC236}">
                <a16:creationId xmlns:a16="http://schemas.microsoft.com/office/drawing/2014/main" id="{B2E1EBAA-4597-FB44-94DB-EC8A51A65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1424449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E1DE3F-F762-4808-9A65-AEC8236A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INFN &amp; PIP-II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5B965E-BB6F-4669-BDE8-827D4F233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212" y="739991"/>
            <a:ext cx="10976082" cy="589605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INFN - LASA firstly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dirty="0">
                <a:solidFill>
                  <a:srgbClr val="002060"/>
                </a:solidFill>
              </a:rPr>
              <a:t>provided a </a:t>
            </a:r>
            <a:r>
              <a:rPr lang="en-US" sz="2600" b="1" dirty="0">
                <a:solidFill>
                  <a:srgbClr val="002060"/>
                </a:solidFill>
              </a:rPr>
              <a:t>novel RF design for the LB650 cavities</a:t>
            </a:r>
            <a:r>
              <a:rPr lang="en-US" sz="2600" dirty="0">
                <a:solidFill>
                  <a:srgbClr val="002060"/>
                </a:solidFill>
              </a:rPr>
              <a:t>, fully plug compatible with the Fermilab technical interfaces and performances specifications.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This cavity design </a:t>
            </a:r>
            <a:r>
              <a:rPr lang="en-US" sz="2000" dirty="0">
                <a:solidFill>
                  <a:srgbClr val="002060"/>
                </a:solidFill>
              </a:rPr>
              <a:t>has been chosen for PIP-II LB650 as </a:t>
            </a:r>
            <a:r>
              <a:rPr lang="en-US" sz="2000" b="1" dirty="0">
                <a:solidFill>
                  <a:srgbClr val="002060"/>
                </a:solidFill>
              </a:rPr>
              <a:t>the best compromise between CW and pulsed operation performances</a:t>
            </a:r>
          </a:p>
          <a:p>
            <a:r>
              <a:rPr lang="en-US" sz="2600" dirty="0">
                <a:solidFill>
                  <a:srgbClr val="002060"/>
                </a:solidFill>
              </a:rPr>
              <a:t>INFN-LASA contribution </a:t>
            </a:r>
            <a:r>
              <a:rPr lang="en-US" sz="2600" b="1" dirty="0">
                <a:solidFill>
                  <a:srgbClr val="002060"/>
                </a:solidFill>
              </a:rPr>
              <a:t>is expected to cover </a:t>
            </a:r>
            <a:r>
              <a:rPr lang="en-US" sz="2600" dirty="0">
                <a:solidFill>
                  <a:srgbClr val="002060"/>
                </a:solidFill>
              </a:rPr>
              <a:t>the needs of LB650 section, and this includes:</a:t>
            </a:r>
          </a:p>
          <a:p>
            <a:pPr lvl="1"/>
            <a:r>
              <a:rPr lang="en-US" sz="2200" b="1" dirty="0">
                <a:solidFill>
                  <a:srgbClr val="002060"/>
                </a:solidFill>
              </a:rPr>
              <a:t>40 SC cavities </a:t>
            </a:r>
            <a:r>
              <a:rPr lang="en-US" sz="2200" dirty="0">
                <a:solidFill>
                  <a:srgbClr val="002060"/>
                </a:solidFill>
              </a:rPr>
              <a:t>(36 plus contingency)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delivered </a:t>
            </a:r>
            <a:r>
              <a:rPr lang="en-US" sz="2200" b="1" dirty="0">
                <a:solidFill>
                  <a:srgbClr val="002060"/>
                </a:solidFill>
              </a:rPr>
              <a:t>as ready for string assembly</a:t>
            </a:r>
            <a:r>
              <a:rPr lang="en-US" sz="2200" dirty="0">
                <a:solidFill>
                  <a:srgbClr val="002060"/>
                </a:solidFill>
              </a:rPr>
              <a:t>, equipping 9 cryomodules.</a:t>
            </a:r>
            <a:endParaRPr lang="en-US" sz="22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lvl="1"/>
            <a:r>
              <a:rPr lang="en-US" sz="2200" b="1" dirty="0">
                <a:solidFill>
                  <a:srgbClr val="002060"/>
                </a:solidFill>
              </a:rPr>
              <a:t>Qualification</a:t>
            </a:r>
            <a:r>
              <a:rPr lang="en-US" sz="2200" dirty="0">
                <a:solidFill>
                  <a:srgbClr val="002060"/>
                </a:solidFill>
              </a:rPr>
              <a:t> via vertical cold-test through a </a:t>
            </a:r>
            <a:r>
              <a:rPr lang="en-US" sz="2200" b="1" dirty="0">
                <a:solidFill>
                  <a:srgbClr val="002060"/>
                </a:solidFill>
              </a:rPr>
              <a:t>qualified cold-testing infrastructure </a:t>
            </a:r>
            <a:r>
              <a:rPr lang="en-US" sz="2200" dirty="0">
                <a:solidFill>
                  <a:srgbClr val="002060"/>
                </a:solidFill>
              </a:rPr>
              <a:t>acting as a subcontractor. INFN-LASA will cover a limited number of cavity tests.</a:t>
            </a:r>
          </a:p>
          <a:p>
            <a:pPr lvl="1"/>
            <a:r>
              <a:rPr lang="en-US" sz="2200" b="1" dirty="0">
                <a:solidFill>
                  <a:srgbClr val="002060"/>
                </a:solidFill>
              </a:rPr>
              <a:t>Compliance</a:t>
            </a:r>
            <a:r>
              <a:rPr lang="en-US" sz="2200" dirty="0">
                <a:solidFill>
                  <a:srgbClr val="002060"/>
                </a:solidFill>
              </a:rPr>
              <a:t> to the </a:t>
            </a:r>
            <a:r>
              <a:rPr lang="en-US" sz="2200" b="1" dirty="0">
                <a:solidFill>
                  <a:srgbClr val="002060"/>
                </a:solidFill>
              </a:rPr>
              <a:t>PIP-II Technical Review Plan</a:t>
            </a:r>
            <a:r>
              <a:rPr lang="en-US" sz="2200" dirty="0">
                <a:solidFill>
                  <a:srgbClr val="002060"/>
                </a:solidFill>
              </a:rPr>
              <a:t>, the procedure</a:t>
            </a:r>
            <a:br>
              <a:rPr lang="en-US" sz="2200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issued by Fermilab in order to meet </a:t>
            </a:r>
            <a:r>
              <a:rPr lang="en-US" sz="2200" b="1" dirty="0">
                <a:solidFill>
                  <a:srgbClr val="002060"/>
                </a:solidFill>
              </a:rPr>
              <a:t>PIP-II technical, </a:t>
            </a:r>
            <a:br>
              <a:rPr lang="en-US" sz="2200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schedule and budget commitments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2200" dirty="0">
                <a:solidFill>
                  <a:srgbClr val="002060"/>
                </a:solidFill>
              </a:rPr>
              <a:t>Engagement of INFN-LASA and Fermilab technical teams to </a:t>
            </a:r>
            <a:br>
              <a:rPr lang="en-US" sz="2200" dirty="0">
                <a:solidFill>
                  <a:srgbClr val="002060"/>
                </a:solidFill>
              </a:rPr>
            </a:br>
            <a:r>
              <a:rPr lang="en-US" sz="2200" dirty="0">
                <a:solidFill>
                  <a:srgbClr val="002060"/>
                </a:solidFill>
              </a:rPr>
              <a:t>ensure that final cavity design </a:t>
            </a:r>
            <a:r>
              <a:rPr lang="en-US" sz="2200" b="1" dirty="0">
                <a:solidFill>
                  <a:srgbClr val="002060"/>
                </a:solidFill>
              </a:rPr>
              <a:t>properly interfaces with </a:t>
            </a:r>
            <a:br>
              <a:rPr lang="en-US" sz="2200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external components.</a:t>
            </a:r>
            <a:endParaRPr lang="en-US" sz="2200" dirty="0">
              <a:solidFill>
                <a:srgbClr val="002060"/>
              </a:solidFill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6D140358-7537-46CE-AF6F-7201FE641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7788"/>
              </p:ext>
            </p:extLst>
          </p:nvPr>
        </p:nvGraphicFramePr>
        <p:xfrm>
          <a:off x="8904312" y="4797948"/>
          <a:ext cx="3151055" cy="1951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58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PIP-II LB650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Project Specifications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kern="120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Acc</a:t>
                      </a: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. </a:t>
                      </a:r>
                      <a:r>
                        <a:rPr lang="it-IT" sz="2000" kern="120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Gradient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17.5 MV/m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Q</a:t>
                      </a:r>
                      <a:r>
                        <a:rPr lang="it-IT" sz="2000" kern="1200" baseline="-250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0</a:t>
                      </a:r>
                      <a:endParaRPr lang="en-US" sz="2000" baseline="-25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2.3 10</a:t>
                      </a:r>
                      <a:r>
                        <a:rPr lang="it-IT" sz="2000" kern="1200" baseline="300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10</a:t>
                      </a:r>
                      <a:endParaRPr lang="en-US" sz="2000" baseline="30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RF rep rate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20 Hz to CW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20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Beta 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SimSun" panose="02010600030101010101" pitchFamily="2" charset="-122"/>
                        </a:rPr>
                        <a:t>0.61</a:t>
                      </a:r>
                      <a:endParaRPr lang="en-US" sz="2000" dirty="0"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554DBB-46B0-9842-8D1A-2702A6A8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58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56474-9B91-C04A-B90B-AC8BC964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INFN PIP-II Cavity Design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F5979ED-C368-0648-87B1-ECB9193C57E3}"/>
              </a:ext>
            </a:extLst>
          </p:cNvPr>
          <p:cNvGraphicFramePr>
            <a:graphicFrameLocks noGrp="1"/>
          </p:cNvGraphicFramePr>
          <p:nvPr/>
        </p:nvGraphicFramePr>
        <p:xfrm>
          <a:off x="7968208" y="228600"/>
          <a:ext cx="406239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91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INFN LB650 for PIP-II, cold cavity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l-GR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it-IT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geometric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0.61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Frequency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650 MHz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umber of cells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Iris diameter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88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Cell-to-cell coupling, </a:t>
                      </a:r>
                      <a:r>
                        <a:rPr lang="en-GB" sz="1400" i="1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en-GB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cc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0.95 %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76417254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Frequency separation 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π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-4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π</a:t>
                      </a: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0.57 MHz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28769230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Eq. diameter - IC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389.8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10105388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Eq. diameter - EC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392.1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2055314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Wall angle – Inner &amp; End cells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 °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5475069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Effective length (10*</a:t>
                      </a:r>
                      <a:r>
                        <a:rPr lang="en-GB" sz="1400" i="1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</a:t>
                      </a:r>
                      <a:r>
                        <a:rPr lang="en-GB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hc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704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735675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Optimum beta </a:t>
                      </a:r>
                      <a:r>
                        <a:rPr lang="el-GR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400" i="1" kern="1200" baseline="-25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0.65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12765811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i="1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peak</a:t>
                      </a:r>
                      <a:r>
                        <a:rPr lang="en-GB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400" i="1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acc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@ </a:t>
                      </a:r>
                      <a:r>
                        <a:rPr lang="el-GR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400" i="1" kern="1200" baseline="-25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2.40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78234785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i="1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peak</a:t>
                      </a:r>
                      <a:r>
                        <a:rPr lang="en-GB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400" i="1" kern="12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1400" i="1" kern="1200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acc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@ </a:t>
                      </a:r>
                      <a:r>
                        <a:rPr lang="el-GR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400" i="1" kern="1200" baseline="-25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4.48 mT/(MV/m)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73381341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R/Q</a:t>
                      </a:r>
                      <a:r>
                        <a:rPr lang="el-GR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@ </a:t>
                      </a:r>
                      <a:r>
                        <a:rPr lang="el-GR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400" i="1" kern="1200" baseline="-25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340 </a:t>
                      </a:r>
                      <a:r>
                        <a:rPr lang="el-GR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Ω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85220722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</a:t>
                      </a: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l-GR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@ </a:t>
                      </a:r>
                      <a:r>
                        <a:rPr lang="el-GR" sz="14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400" i="1" kern="1200" baseline="-25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193 </a:t>
                      </a:r>
                      <a:r>
                        <a:rPr lang="el-GR" sz="14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Ω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691240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Inner cells stiffening radius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90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4477723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External cells stiffening radius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90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680687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Wall thickness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4.2 mm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1326584"/>
                  </a:ext>
                </a:extLst>
              </a:tr>
              <a:tr h="2079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Longitudinal stiffness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1.8 </a:t>
                      </a:r>
                      <a:r>
                        <a:rPr lang="en-GB" sz="14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4219076"/>
                  </a:ext>
                </a:extLst>
              </a:tr>
              <a:tr h="239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Longitudinal </a:t>
                      </a:r>
                      <a:b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frequency sensitivity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250 kHz/mm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6152136"/>
                  </a:ext>
                </a:extLst>
              </a:tr>
              <a:tr h="239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LFD coefficient </a:t>
                      </a:r>
                      <a:b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400" i="1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en-GB" sz="1400" i="1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ext</a:t>
                      </a:r>
                      <a:r>
                        <a:rPr lang="en-GB" sz="14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at 40 </a:t>
                      </a:r>
                      <a:r>
                        <a:rPr lang="en-GB" sz="1400" i="1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GB" sz="14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-1.4 Hz/(MV/m)</a:t>
                      </a:r>
                      <a:r>
                        <a:rPr lang="en-GB" sz="1400" baseline="30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416049"/>
                  </a:ext>
                </a:extLst>
              </a:tr>
              <a:tr h="239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Pressure sensitivity </a:t>
                      </a:r>
                      <a:b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400" i="1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en-GB" sz="1400" i="1" baseline="-2500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ext</a:t>
                      </a:r>
                      <a:r>
                        <a:rPr lang="en-GB" sz="14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at 40 </a:t>
                      </a:r>
                      <a:r>
                        <a:rPr lang="en-GB" sz="1400" i="1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GB" sz="14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-11 Hz/mbar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433930"/>
                  </a:ext>
                </a:extLst>
              </a:tr>
              <a:tr h="239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Maximum Pressure </a:t>
                      </a:r>
                      <a:b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4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VM stress at 50 MPa</a:t>
                      </a: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2.9 bar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1859971"/>
                  </a:ext>
                </a:extLst>
              </a:tr>
              <a:tr h="239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Maximum Displacement </a:t>
                      </a:r>
                      <a:b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4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VM stress at 50 MPa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1.5 mm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2807266"/>
                  </a:ext>
                </a:extLst>
              </a:tr>
            </a:tbl>
          </a:graphicData>
        </a:graphic>
      </p:graphicFrame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729189FF-976D-4547-B3FC-033C573CF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72" y="665895"/>
            <a:ext cx="6966604" cy="35551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002060"/>
                </a:solidFill>
              </a:rPr>
              <a:t>INFN LB650 RF Design rationales:</a:t>
            </a:r>
          </a:p>
          <a:p>
            <a:r>
              <a:rPr lang="en-US" sz="1800" b="1">
                <a:solidFill>
                  <a:srgbClr val="002060"/>
                </a:solidFill>
              </a:rPr>
              <a:t>Cell coupling </a:t>
            </a:r>
            <a:r>
              <a:rPr lang="en-US" sz="1800" b="1" err="1">
                <a:solidFill>
                  <a:srgbClr val="002060"/>
                </a:solidFill>
              </a:rPr>
              <a:t>k</a:t>
            </a:r>
            <a:r>
              <a:rPr lang="en-US" sz="1800" b="1" baseline="-25000" err="1">
                <a:solidFill>
                  <a:srgbClr val="002060"/>
                </a:solidFill>
              </a:rPr>
              <a:t>cc</a:t>
            </a:r>
            <a:r>
              <a:rPr lang="en-US" sz="1800" b="1">
                <a:solidFill>
                  <a:srgbClr val="002060"/>
                </a:solidFill>
              </a:rPr>
              <a:t> </a:t>
            </a:r>
            <a:r>
              <a:rPr lang="en-US" sz="1800">
                <a:solidFill>
                  <a:srgbClr val="002060"/>
                </a:solidFill>
              </a:rPr>
              <a:t>optimized assuming TESLA-type cavity as a reference, of the quantity </a:t>
            </a:r>
            <a:r>
              <a:rPr lang="en-US" sz="1800" b="1">
                <a:solidFill>
                  <a:srgbClr val="002060"/>
                </a:solidFill>
              </a:rPr>
              <a:t>N</a:t>
            </a:r>
            <a:r>
              <a:rPr lang="en-US" sz="1800" b="1" baseline="30000">
                <a:solidFill>
                  <a:srgbClr val="002060"/>
                </a:solidFill>
              </a:rPr>
              <a:t>2</a:t>
            </a:r>
            <a:r>
              <a:rPr lang="en-US" sz="1800" b="1">
                <a:solidFill>
                  <a:srgbClr val="002060"/>
                </a:solidFill>
              </a:rPr>
              <a:t>/(β</a:t>
            </a:r>
            <a:r>
              <a:rPr lang="en-US" sz="1800" b="1" err="1">
                <a:solidFill>
                  <a:srgbClr val="002060"/>
                </a:solidFill>
              </a:rPr>
              <a:t>k</a:t>
            </a:r>
            <a:r>
              <a:rPr lang="en-US" sz="1800" b="1" baseline="-25000" err="1">
                <a:solidFill>
                  <a:srgbClr val="002060"/>
                </a:solidFill>
              </a:rPr>
              <a:t>cc</a:t>
            </a:r>
            <a:r>
              <a:rPr lang="en-US" sz="1800" b="1">
                <a:solidFill>
                  <a:srgbClr val="002060"/>
                </a:solidFill>
              </a:rPr>
              <a:t>), </a:t>
            </a:r>
            <a:r>
              <a:rPr lang="en-US" sz="1800">
                <a:solidFill>
                  <a:srgbClr val="002060"/>
                </a:solidFill>
              </a:rPr>
              <a:t>where N is number of cells, β relative velocity. It models field-flatness sensitivity to cell frequency errors.</a:t>
            </a:r>
          </a:p>
          <a:p>
            <a:r>
              <a:rPr lang="en-US" sz="1800">
                <a:solidFill>
                  <a:srgbClr val="002060"/>
                </a:solidFill>
              </a:rPr>
              <a:t>End Cell frequency tuning achieved by </a:t>
            </a:r>
            <a:r>
              <a:rPr lang="en-US" sz="1800" b="1">
                <a:solidFill>
                  <a:srgbClr val="002060"/>
                </a:solidFill>
              </a:rPr>
              <a:t>increasing the diameter of the whole terminal cell </a:t>
            </a:r>
            <a:r>
              <a:rPr lang="en-US" sz="1800">
                <a:solidFill>
                  <a:srgbClr val="002060"/>
                </a:solidFill>
              </a:rPr>
              <a:t>thus preserving its round shape and symmetry.</a:t>
            </a:r>
          </a:p>
          <a:p>
            <a:r>
              <a:rPr lang="en-US" sz="1800">
                <a:solidFill>
                  <a:srgbClr val="002060"/>
                </a:solidFill>
              </a:rPr>
              <a:t>Maximize G factor while </a:t>
            </a:r>
            <a:r>
              <a:rPr lang="en-US" sz="1800" b="1">
                <a:solidFill>
                  <a:srgbClr val="002060"/>
                </a:solidFill>
              </a:rPr>
              <a:t>preserving sidewall angle at 2° </a:t>
            </a:r>
            <a:r>
              <a:rPr lang="en-US" sz="1800">
                <a:solidFill>
                  <a:srgbClr val="002060"/>
                </a:solidFill>
              </a:rPr>
              <a:t>avoiding potentially negative value during the cavity field flatness tuning stage.</a:t>
            </a:r>
          </a:p>
          <a:p>
            <a:r>
              <a:rPr lang="en-US" sz="1800">
                <a:solidFill>
                  <a:srgbClr val="002060"/>
                </a:solidFill>
              </a:rPr>
              <a:t>Achieve a </a:t>
            </a:r>
            <a:r>
              <a:rPr lang="en-US" sz="1800" b="1">
                <a:solidFill>
                  <a:srgbClr val="002060"/>
                </a:solidFill>
              </a:rPr>
              <a:t>large frequency separation </a:t>
            </a:r>
            <a:r>
              <a:rPr lang="en-US" sz="1800">
                <a:solidFill>
                  <a:srgbClr val="002060"/>
                </a:solidFill>
              </a:rPr>
              <a:t>between π and 4/5 π modes.</a:t>
            </a:r>
          </a:p>
          <a:p>
            <a:r>
              <a:rPr lang="en-US" sz="1800" b="1">
                <a:solidFill>
                  <a:srgbClr val="002060"/>
                </a:solidFill>
              </a:rPr>
              <a:t>Single stiffening rings </a:t>
            </a:r>
            <a:r>
              <a:rPr lang="en-US" sz="1800">
                <a:solidFill>
                  <a:srgbClr val="002060"/>
                </a:solidFill>
              </a:rPr>
              <a:t>at both end and inner cells, </a:t>
            </a:r>
            <a:br>
              <a:rPr lang="en-US" sz="1800">
                <a:solidFill>
                  <a:srgbClr val="002060"/>
                </a:solidFill>
              </a:rPr>
            </a:br>
            <a:r>
              <a:rPr lang="en-US" sz="1800">
                <a:solidFill>
                  <a:srgbClr val="002060"/>
                </a:solidFill>
              </a:rPr>
              <a:t>preserving manufacturing quality and </a:t>
            </a:r>
            <a:br>
              <a:rPr lang="en-US" sz="1800">
                <a:solidFill>
                  <a:srgbClr val="002060"/>
                </a:solidFill>
              </a:rPr>
            </a:br>
            <a:r>
              <a:rPr lang="en-US" sz="1800">
                <a:solidFill>
                  <a:srgbClr val="002060"/>
                </a:solidFill>
              </a:rPr>
              <a:t>tunability with respect to a </a:t>
            </a:r>
            <a:br>
              <a:rPr lang="en-US" sz="1800">
                <a:solidFill>
                  <a:srgbClr val="002060"/>
                </a:solidFill>
              </a:rPr>
            </a:br>
            <a:r>
              <a:rPr lang="en-US" sz="1800">
                <a:solidFill>
                  <a:srgbClr val="002060"/>
                </a:solidFill>
              </a:rPr>
              <a:t>double stiffener.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443E42A-F679-41F1-BEF1-7B2F7A782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291" y="4624803"/>
            <a:ext cx="2859917" cy="222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E05746-9771-49BB-B51F-1FD5E7BBA989}"/>
              </a:ext>
            </a:extLst>
          </p:cNvPr>
          <p:cNvSpPr txBox="1"/>
          <p:nvPr/>
        </p:nvSpPr>
        <p:spPr>
          <a:xfrm>
            <a:off x="5808740" y="3744034"/>
            <a:ext cx="21594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Example of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EM analyses performed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: Dipole HOM at 1678 MHz showing partial reflections in the FPC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9A9AFF-3D00-4EB3-A750-9BEDB4394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9151" t="16934" r="3776" b="5996"/>
          <a:stretch/>
        </p:blipFill>
        <p:spPr>
          <a:xfrm>
            <a:off x="899550" y="4077072"/>
            <a:ext cx="4946296" cy="2736304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1B6CD4D-B4C4-6C40-8690-88B0603BF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16</a:t>
            </a:fld>
            <a:endParaRPr lang="it-IT"/>
          </a:p>
        </p:txBody>
      </p:sp>
      <p:sp>
        <p:nvSpPr>
          <p:cNvPr id="10" name="Segnaposto data 5">
            <a:extLst>
              <a:ext uri="{FF2B5EF4-FFF2-40B4-BE49-F238E27FC236}">
                <a16:creationId xmlns:a16="http://schemas.microsoft.com/office/drawing/2014/main" id="{AE432B90-ED33-034D-8587-399D7CBFD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9450" y="6536300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399310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INFN &amp; PIP-II – from Design to Manufacturing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504" y="24687"/>
            <a:ext cx="1422821" cy="776578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4726230-8E3D-4C04-B057-2D5DA2378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618818"/>
            <a:ext cx="7270332" cy="498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In order start validating cavity design, fabrication procedures and surface treatments, several </a:t>
            </a:r>
            <a:r>
              <a:rPr lang="en-US" sz="2400" b="1" dirty="0">
                <a:solidFill>
                  <a:srgbClr val="002060"/>
                </a:solidFill>
              </a:rPr>
              <a:t>prototype cavities</a:t>
            </a:r>
            <a:r>
              <a:rPr lang="en-US" sz="2400" dirty="0">
                <a:solidFill>
                  <a:srgbClr val="002060"/>
                </a:solidFill>
              </a:rPr>
              <a:t> are being realized: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5 single-cell cavities</a:t>
            </a:r>
            <a:r>
              <a:rPr lang="en-US" sz="2400" dirty="0">
                <a:solidFill>
                  <a:srgbClr val="002060"/>
                </a:solidFill>
              </a:rPr>
              <a:t>, 3 already manufactured and 2 soon to be delivered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2 complete 5-cell cavities</a:t>
            </a:r>
            <a:r>
              <a:rPr lang="en-US" sz="2400" dirty="0">
                <a:solidFill>
                  <a:srgbClr val="002060"/>
                </a:solidFill>
              </a:rPr>
              <a:t>, fully compliant to the current state of cavity interfaces as per Fermilab specifications. Delivery expected </a:t>
            </a:r>
            <a:r>
              <a:rPr lang="en-US" sz="2400" b="1" dirty="0">
                <a:solidFill>
                  <a:srgbClr val="002060"/>
                </a:solidFill>
              </a:rPr>
              <a:t>after summer 2019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Eddy Current scanning of </a:t>
            </a:r>
            <a:r>
              <a:rPr lang="en-US" sz="2000" dirty="0" err="1">
                <a:solidFill>
                  <a:srgbClr val="002060"/>
                </a:solidFill>
              </a:rPr>
              <a:t>Nb</a:t>
            </a:r>
            <a:r>
              <a:rPr lang="en-US" sz="2000" dirty="0">
                <a:solidFill>
                  <a:srgbClr val="002060"/>
                </a:solidFill>
              </a:rPr>
              <a:t> sheets ongoing now at DESY.</a:t>
            </a:r>
          </a:p>
          <a:p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5237C049-7995-4361-ABEB-E745AB9C0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r="17402"/>
          <a:stretch/>
        </p:blipFill>
        <p:spPr bwMode="auto">
          <a:xfrm>
            <a:off x="8616280" y="1126188"/>
            <a:ext cx="2634518" cy="245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magine 19" descr="Immagine che contiene interni, pavimento, parete, sedendo&#10;&#10;Descrizione generata automaticamente">
            <a:extLst>
              <a:ext uri="{FF2B5EF4-FFF2-40B4-BE49-F238E27FC236}">
                <a16:creationId xmlns:a16="http://schemas.microsoft.com/office/drawing/2014/main" id="{007B7B59-5FAE-440F-8940-2D5516C33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8" y="4011642"/>
            <a:ext cx="2634518" cy="1975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20" descr="Immagine che contiene interni, tavolo, sedendo, alto&#10;&#10;Descrizione generata automaticamente">
            <a:extLst>
              <a:ext uri="{FF2B5EF4-FFF2-40B4-BE49-F238E27FC236}">
                <a16:creationId xmlns:a16="http://schemas.microsoft.com/office/drawing/2014/main" id="{BC0DE809-2C5A-40E5-A585-3B0815A3B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7783"/>
          <a:stretch/>
        </p:blipFill>
        <p:spPr>
          <a:xfrm>
            <a:off x="4403104" y="4284683"/>
            <a:ext cx="1908920" cy="178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0E0C7E1-5E62-40C9-A421-D96F72ABCAD6}"/>
              </a:ext>
            </a:extLst>
          </p:cNvPr>
          <p:cNvSpPr txBox="1"/>
          <p:nvPr/>
        </p:nvSpPr>
        <p:spPr>
          <a:xfrm>
            <a:off x="9891179" y="3689795"/>
            <a:ext cx="1781897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600" i="1"/>
              <a:t>INFN prototype </a:t>
            </a:r>
            <a:br>
              <a:rPr lang="en-US" sz="1600" i="1"/>
            </a:br>
            <a:r>
              <a:rPr lang="en-US" sz="1600" i="1"/>
              <a:t>as designed</a:t>
            </a:r>
            <a:endParaRPr lang="en-US" sz="160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5F14C29-FFE9-4030-9D48-4D8CEC758EED}"/>
              </a:ext>
            </a:extLst>
          </p:cNvPr>
          <p:cNvSpPr txBox="1"/>
          <p:nvPr/>
        </p:nvSpPr>
        <p:spPr>
          <a:xfrm>
            <a:off x="4598679" y="6164570"/>
            <a:ext cx="1543325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600" i="1"/>
              <a:t>End-group stage</a:t>
            </a:r>
            <a:endParaRPr lang="en-US" sz="1600"/>
          </a:p>
        </p:txBody>
      </p:sp>
      <p:pic>
        <p:nvPicPr>
          <p:cNvPr id="25" name="Immagine 24" descr="Immagine che contiene interni, pavimento, sedendo&#10;&#10;Descrizione generata automaticamente">
            <a:extLst>
              <a:ext uri="{FF2B5EF4-FFF2-40B4-BE49-F238E27FC236}">
                <a16:creationId xmlns:a16="http://schemas.microsoft.com/office/drawing/2014/main" id="{D2B1B0FD-3D38-4413-8495-780F13702C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25612" r="9609"/>
          <a:stretch/>
        </p:blipFill>
        <p:spPr>
          <a:xfrm rot="16200000">
            <a:off x="6979906" y="3753075"/>
            <a:ext cx="2117381" cy="263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D9F5776-3274-4F9E-A6F7-9D41A77374CF}"/>
              </a:ext>
            </a:extLst>
          </p:cNvPr>
          <p:cNvSpPr txBox="1"/>
          <p:nvPr/>
        </p:nvSpPr>
        <p:spPr>
          <a:xfrm>
            <a:off x="7094211" y="6147415"/>
            <a:ext cx="1888770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600" i="1" dirty="0"/>
              <a:t>5 delivered single-cell cavities </a:t>
            </a:r>
            <a:endParaRPr lang="en-US" sz="16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F0C588-9E6C-E84C-AF87-1D009B2A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17</a:t>
            </a:fld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1A1291-E6A7-4C97-A981-FE5312EA9734}"/>
              </a:ext>
            </a:extLst>
          </p:cNvPr>
          <p:cNvSpPr txBox="1"/>
          <p:nvPr/>
        </p:nvSpPr>
        <p:spPr>
          <a:xfrm>
            <a:off x="2341564" y="5918348"/>
            <a:ext cx="1707394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600" i="1"/>
              <a:t>Surface inspection of copper mockup</a:t>
            </a:r>
            <a:endParaRPr lang="en-US" sz="160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06E1277-B970-584C-B87B-83699DC0EA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9151" t="16934" r="3776" b="5996"/>
          <a:stretch/>
        </p:blipFill>
        <p:spPr>
          <a:xfrm>
            <a:off x="9583558" y="4280185"/>
            <a:ext cx="2627880" cy="1453750"/>
          </a:xfrm>
          <a:prstGeom prst="rect">
            <a:avLst/>
          </a:prstGeom>
        </p:spPr>
      </p:pic>
      <p:sp>
        <p:nvSpPr>
          <p:cNvPr id="16" name="Segnaposto data 5">
            <a:extLst>
              <a:ext uri="{FF2B5EF4-FFF2-40B4-BE49-F238E27FC236}">
                <a16:creationId xmlns:a16="http://schemas.microsoft.com/office/drawing/2014/main" id="{1CDBFCC5-C476-814C-B660-E94363C78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98514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7CEF85-30AA-426B-A2D8-FE605C789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0" y="723263"/>
            <a:ext cx="10495338" cy="59975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b="1" dirty="0">
                <a:solidFill>
                  <a:srgbClr val="002060"/>
                </a:solidFill>
              </a:rPr>
              <a:t>Electro-Polishing RF surface treatment</a:t>
            </a:r>
            <a:r>
              <a:rPr lang="en-US" sz="3400" dirty="0">
                <a:solidFill>
                  <a:srgbClr val="002060"/>
                </a:solidFill>
              </a:rPr>
              <a:t>: specific tools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are being developed and the process recipe is being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optimized for the PIP-II geometry with steep cell walls.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</a:rPr>
              <a:t>The difference in size and shape requires a </a:t>
            </a:r>
            <a:r>
              <a:rPr lang="en-US" sz="2600" b="1" dirty="0">
                <a:solidFill>
                  <a:srgbClr val="002060"/>
                </a:solidFill>
              </a:rPr>
              <a:t>careful</a:t>
            </a:r>
            <a:br>
              <a:rPr lang="en-US" sz="2600" b="1" dirty="0">
                <a:solidFill>
                  <a:srgbClr val="002060"/>
                </a:solidFill>
              </a:rPr>
            </a:br>
            <a:r>
              <a:rPr lang="en-US" sz="2600" b="1" dirty="0">
                <a:solidFill>
                  <a:srgbClr val="002060"/>
                </a:solidFill>
              </a:rPr>
              <a:t>optimization </a:t>
            </a:r>
            <a:r>
              <a:rPr lang="en-US" sz="2600" dirty="0">
                <a:solidFill>
                  <a:srgbClr val="002060"/>
                </a:solidFill>
              </a:rPr>
              <a:t>of treatment parameters and </a:t>
            </a:r>
            <a:r>
              <a:rPr lang="en-US" sz="2600" b="1" dirty="0">
                <a:solidFill>
                  <a:srgbClr val="002060"/>
                </a:solidFill>
              </a:rPr>
              <a:t>electrode</a:t>
            </a:r>
            <a:br>
              <a:rPr lang="en-US" sz="2600" b="1" dirty="0">
                <a:solidFill>
                  <a:srgbClr val="002060"/>
                </a:solidFill>
              </a:rPr>
            </a:br>
            <a:r>
              <a:rPr lang="en-US" sz="2600" b="1" dirty="0">
                <a:solidFill>
                  <a:srgbClr val="002060"/>
                </a:solidFill>
              </a:rPr>
              <a:t> geometry </a:t>
            </a:r>
            <a:r>
              <a:rPr lang="en-US" sz="2600" dirty="0">
                <a:solidFill>
                  <a:srgbClr val="002060"/>
                </a:solidFill>
              </a:rPr>
              <a:t>with respect to 1.3 GHz tesla-shaped cavities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</a:rPr>
              <a:t>First step: </a:t>
            </a:r>
            <a:r>
              <a:rPr lang="en-US" sz="2600" b="1" dirty="0">
                <a:solidFill>
                  <a:srgbClr val="002060"/>
                </a:solidFill>
              </a:rPr>
              <a:t>successful results with test EP removal</a:t>
            </a:r>
            <a:br>
              <a:rPr lang="en-US" sz="2600" dirty="0">
                <a:solidFill>
                  <a:srgbClr val="002060"/>
                </a:solidFill>
              </a:rPr>
            </a:br>
            <a:r>
              <a:rPr lang="en-US" sz="2600" dirty="0">
                <a:solidFill>
                  <a:srgbClr val="002060"/>
                </a:solidFill>
              </a:rPr>
              <a:t>at the prototypes vendor premises on a </a:t>
            </a:r>
            <a:r>
              <a:rPr lang="en-US" sz="2600" b="1" dirty="0">
                <a:solidFill>
                  <a:srgbClr val="002060"/>
                </a:solidFill>
              </a:rPr>
              <a:t>single-cell cavity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Prototypes shared with Fermilab</a:t>
            </a:r>
            <a:r>
              <a:rPr lang="en-US" sz="3600" dirty="0">
                <a:solidFill>
                  <a:srgbClr val="002060"/>
                </a:solidFill>
              </a:rPr>
              <a:t>, surface treated and qualified by means of vertical cold-tests </a:t>
            </a:r>
            <a:r>
              <a:rPr lang="en-US" sz="3600" b="1" dirty="0">
                <a:solidFill>
                  <a:srgbClr val="002060"/>
                </a:solidFill>
              </a:rPr>
              <a:t>in both infrastructures early 2020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400" dirty="0">
                <a:solidFill>
                  <a:srgbClr val="002060"/>
                </a:solidFill>
              </a:rPr>
              <a:t>In-depth </a:t>
            </a:r>
            <a:r>
              <a:rPr lang="en-US" sz="3400" b="1" dirty="0">
                <a:solidFill>
                  <a:srgbClr val="002060"/>
                </a:solidFill>
              </a:rPr>
              <a:t>characterization of magnetic flux expulsion </a:t>
            </a:r>
            <a:r>
              <a:rPr lang="en-US" sz="3400" dirty="0">
                <a:solidFill>
                  <a:srgbClr val="002060"/>
                </a:solidFill>
              </a:rPr>
              <a:t>performances of the Niobium material of these prototypes at the VTS facility at FNAL.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rgbClr val="002060"/>
                </a:solidFill>
              </a:rPr>
              <a:t>Jacketing and dressing of at least one multi-cell prototype to conclude this phase with an </a:t>
            </a:r>
            <a:r>
              <a:rPr lang="en-US" sz="3100" b="1" dirty="0">
                <a:solidFill>
                  <a:srgbClr val="002060"/>
                </a:solidFill>
              </a:rPr>
              <a:t>horizontal test with power coupler </a:t>
            </a:r>
            <a:r>
              <a:rPr lang="en-US" sz="3100" dirty="0">
                <a:solidFill>
                  <a:srgbClr val="002060"/>
                </a:solidFill>
              </a:rPr>
              <a:t>by late 2020.</a:t>
            </a:r>
          </a:p>
          <a:p>
            <a:pPr marL="0" indent="0">
              <a:lnSpc>
                <a:spcPct val="120000"/>
              </a:lnSpc>
              <a:buNone/>
            </a:pP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80378E-AF34-424C-8AD8-E947CA97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INFN-LASA and </a:t>
            </a:r>
            <a:r>
              <a:rPr lang="it-IT" dirty="0" err="1"/>
              <a:t>Fermilab</a:t>
            </a:r>
            <a:r>
              <a:rPr lang="it-IT" dirty="0"/>
              <a:t> joint agenda </a:t>
            </a:r>
            <a:r>
              <a:rPr lang="it-IT" dirty="0" err="1"/>
              <a:t>items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0E2C82-7C98-474D-8975-15A02EA3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18</a:t>
            </a:fld>
            <a:endParaRPr lang="it-IT"/>
          </a:p>
        </p:txBody>
      </p:sp>
      <p:pic>
        <p:nvPicPr>
          <p:cNvPr id="5" name="Immagine 4" descr="Immagine che contiene interni, oggetto, edificio&#10;&#10;Descrizione generata automaticamente">
            <a:extLst>
              <a:ext uri="{FF2B5EF4-FFF2-40B4-BE49-F238E27FC236}">
                <a16:creationId xmlns:a16="http://schemas.microsoft.com/office/drawing/2014/main" id="{18AC7E68-ACB0-B44E-9B5B-4689E8008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17188" r="14574"/>
          <a:stretch/>
        </p:blipFill>
        <p:spPr>
          <a:xfrm>
            <a:off x="8760296" y="583377"/>
            <a:ext cx="3352880" cy="2677266"/>
          </a:xfrm>
          <a:prstGeom prst="rect">
            <a:avLst/>
          </a:prstGeom>
        </p:spPr>
      </p:pic>
      <p:pic>
        <p:nvPicPr>
          <p:cNvPr id="11" name="Immagine 10" descr="Immagine che contiene persona, interni, cucina, cibo&#10;&#10;Descrizione generata automaticamente">
            <a:extLst>
              <a:ext uri="{FF2B5EF4-FFF2-40B4-BE49-F238E27FC236}">
                <a16:creationId xmlns:a16="http://schemas.microsoft.com/office/drawing/2014/main" id="{3B9D4AF3-8379-2643-BBA4-F4F57D211E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8" t="47592" r="38799" b="32458"/>
          <a:stretch/>
        </p:blipFill>
        <p:spPr>
          <a:xfrm rot="5400000">
            <a:off x="7489594" y="1870937"/>
            <a:ext cx="1008112" cy="1368152"/>
          </a:xfrm>
          <a:prstGeom prst="rect">
            <a:avLst/>
          </a:prstGeom>
        </p:spPr>
      </p:pic>
      <p:sp>
        <p:nvSpPr>
          <p:cNvPr id="9" name="Segnaposto data 5">
            <a:extLst>
              <a:ext uri="{FF2B5EF4-FFF2-40B4-BE49-F238E27FC236}">
                <a16:creationId xmlns:a16="http://schemas.microsoft.com/office/drawing/2014/main" id="{74E72E62-5B65-DE42-90ED-A316EB0CE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1902925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0225AD-4B90-1448-834C-136980F1E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Infrastruttura</a:t>
            </a:r>
            <a:r>
              <a:rPr lang="en-US" dirty="0"/>
              <a:t> </a:t>
            </a:r>
            <a:r>
              <a:rPr lang="en-US" dirty="0" err="1"/>
              <a:t>criogenica</a:t>
            </a:r>
            <a:r>
              <a:rPr lang="en-US" dirty="0"/>
              <a:t> e test RF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B313D5-434D-4B46-BC85-BBEB41FB4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D1C689-F2C6-EA46-80ED-260CAAA5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19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5D67AC-01BC-6948-A055-F209F6CD65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Paolo Michelato,  CdS,  2 luglio 2019.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9851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/>
          <p:cNvSpPr>
            <a:spLocks noGrp="1"/>
          </p:cNvSpPr>
          <p:nvPr>
            <p:ph type="title"/>
          </p:nvPr>
        </p:nvSpPr>
        <p:spPr>
          <a:xfrm>
            <a:off x="687623" y="24796"/>
            <a:ext cx="11478772" cy="113959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What’s going on at LASA on Superconducting Cavities?</a:t>
            </a:r>
          </a:p>
        </p:txBody>
      </p:sp>
      <p:sp>
        <p:nvSpPr>
          <p:cNvPr id="30" name="Rettangolo arrotondato 29"/>
          <p:cNvSpPr/>
          <p:nvPr/>
        </p:nvSpPr>
        <p:spPr>
          <a:xfrm>
            <a:off x="2165863" y="2718000"/>
            <a:ext cx="4535659" cy="36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XFEL</a:t>
            </a:r>
          </a:p>
        </p:txBody>
      </p:sp>
      <p:sp>
        <p:nvSpPr>
          <p:cNvPr id="44" name="Freccia a destra 43"/>
          <p:cNvSpPr/>
          <p:nvPr/>
        </p:nvSpPr>
        <p:spPr>
          <a:xfrm>
            <a:off x="1847527" y="2694998"/>
            <a:ext cx="10051681" cy="162371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66FFFF"/>
              </a:gs>
              <a:gs pos="68000">
                <a:srgbClr val="4F81BD"/>
              </a:gs>
              <a:gs pos="100000">
                <a:srgbClr val="5189C1"/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2170789" y="331055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8097261" y="331055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5185642" y="329981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50" name="Rettangolo arrotondato 49"/>
          <p:cNvSpPr/>
          <p:nvPr/>
        </p:nvSpPr>
        <p:spPr>
          <a:xfrm>
            <a:off x="7049387" y="2718000"/>
            <a:ext cx="1177479" cy="360000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 R&amp;D</a:t>
            </a:r>
          </a:p>
        </p:txBody>
      </p:sp>
      <p:sp>
        <p:nvSpPr>
          <p:cNvPr id="51" name="Rettangolo arrotondato 50"/>
          <p:cNvSpPr/>
          <p:nvPr/>
        </p:nvSpPr>
        <p:spPr>
          <a:xfrm>
            <a:off x="8211316" y="2718000"/>
            <a:ext cx="2671588" cy="360000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 construction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10983804" y="332737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407024" y="3019540"/>
            <a:ext cx="5916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+mn-lt"/>
              </a:rPr>
              <a:t>Superconducting cavities, cryomodules and ancillaries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F4D44C4-917E-C24C-93D7-DB85665BC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7C24BA7D-C9C1-4843-BA1E-49DC2AD8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310" y="6468079"/>
            <a:ext cx="2743200" cy="365125"/>
          </a:xfrm>
        </p:spPr>
        <p:txBody>
          <a:bodyPr/>
          <a:lstStyle/>
          <a:p>
            <a:fld id="{04C9B3F7-442F-44E1-8CDE-96AB193CDDE0}" type="slidenum">
              <a:rPr lang="it-IT" smtClean="0"/>
              <a:t>2</a:t>
            </a:fld>
            <a:endParaRPr lang="it-IT"/>
          </a:p>
        </p:txBody>
      </p:sp>
      <p:sp>
        <p:nvSpPr>
          <p:cNvPr id="33" name="Rettangolo arrotondato 47">
            <a:extLst>
              <a:ext uri="{FF2B5EF4-FFF2-40B4-BE49-F238E27FC236}">
                <a16:creationId xmlns:a16="http://schemas.microsoft.com/office/drawing/2014/main" id="{48D78F9F-44DC-A543-A9E5-6EA80C11F538}"/>
              </a:ext>
            </a:extLst>
          </p:cNvPr>
          <p:cNvSpPr/>
          <p:nvPr/>
        </p:nvSpPr>
        <p:spPr>
          <a:xfrm>
            <a:off x="3575720" y="3933056"/>
            <a:ext cx="2273407" cy="36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 preconstruction</a:t>
            </a:r>
          </a:p>
        </p:txBody>
      </p:sp>
      <p:sp>
        <p:nvSpPr>
          <p:cNvPr id="34" name="Rettangolo arrotondato 48">
            <a:extLst>
              <a:ext uri="{FF2B5EF4-FFF2-40B4-BE49-F238E27FC236}">
                <a16:creationId xmlns:a16="http://schemas.microsoft.com/office/drawing/2014/main" id="{A11899D2-CC22-F345-BA63-BF944990F742}"/>
              </a:ext>
            </a:extLst>
          </p:cNvPr>
          <p:cNvSpPr/>
          <p:nvPr/>
        </p:nvSpPr>
        <p:spPr>
          <a:xfrm>
            <a:off x="5866027" y="3934800"/>
            <a:ext cx="2710255" cy="36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 construction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2C189880-8050-1244-A59A-6EECE3AD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l="9151" t="16934" r="3776" b="5996"/>
          <a:stretch/>
        </p:blipFill>
        <p:spPr>
          <a:xfrm>
            <a:off x="8976883" y="997444"/>
            <a:ext cx="2743201" cy="151754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B12A6CAC-02F9-144C-B2DE-913A20132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90" b="7990"/>
          <a:stretch/>
        </p:blipFill>
        <p:spPr>
          <a:xfrm>
            <a:off x="1057246" y="1002470"/>
            <a:ext cx="2349778" cy="1388308"/>
          </a:xfrm>
          <a:prstGeom prst="rect">
            <a:avLst/>
          </a:prstGeom>
        </p:spPr>
      </p:pic>
      <p:pic>
        <p:nvPicPr>
          <p:cNvPr id="37" name="Picture 16">
            <a:extLst>
              <a:ext uri="{FF2B5EF4-FFF2-40B4-BE49-F238E27FC236}">
                <a16:creationId xmlns:a16="http://schemas.microsoft.com/office/drawing/2014/main" id="{41C1B13F-E9CC-5E46-8FF3-03D288EA2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58" y="1312659"/>
            <a:ext cx="1911069" cy="12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C8494168-1F2F-3846-B4F1-9AB6E66258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" t="14348" r="8340" b="20832"/>
          <a:stretch/>
        </p:blipFill>
        <p:spPr>
          <a:xfrm>
            <a:off x="5621030" y="4562912"/>
            <a:ext cx="2856713" cy="1586742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C1FEC1DE-76BE-8A4C-BE55-8714FB1F6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4687" y="5022700"/>
            <a:ext cx="2518871" cy="1444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Immagine 39" descr="Immagine che contiene interni, pavimento, sedendo&#10;&#10;Descrizione generata automaticamente">
            <a:extLst>
              <a:ext uri="{FF2B5EF4-FFF2-40B4-BE49-F238E27FC236}">
                <a16:creationId xmlns:a16="http://schemas.microsoft.com/office/drawing/2014/main" id="{311187CA-D236-E448-87DD-1A423494F4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25612" r="9609"/>
          <a:stretch/>
        </p:blipFill>
        <p:spPr>
          <a:xfrm rot="16200000">
            <a:off x="7106045" y="958957"/>
            <a:ext cx="1269500" cy="157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 7" descr="C:\D\Projets\ESS\ESSI\01-Managt\RH\pots départs\CM1.png">
            <a:extLst>
              <a:ext uri="{FF2B5EF4-FFF2-40B4-BE49-F238E27FC236}">
                <a16:creationId xmlns:a16="http://schemas.microsoft.com/office/drawing/2014/main" id="{A67AC8F7-6DE8-0741-A54E-1729386915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3851" y="4413630"/>
            <a:ext cx="2650731" cy="19390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tro perforato 1">
            <a:extLst>
              <a:ext uri="{FF2B5EF4-FFF2-40B4-BE49-F238E27FC236}">
                <a16:creationId xmlns:a16="http://schemas.microsoft.com/office/drawing/2014/main" id="{EAEF70E1-41BF-6544-9D2E-C775EB22C3BD}"/>
              </a:ext>
            </a:extLst>
          </p:cNvPr>
          <p:cNvSpPr/>
          <p:nvPr/>
        </p:nvSpPr>
        <p:spPr>
          <a:xfrm rot="16200000">
            <a:off x="1154797" y="2921989"/>
            <a:ext cx="913516" cy="1108617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8AEBDF-EC78-2049-B7F8-74F97E6287E1}"/>
              </a:ext>
            </a:extLst>
          </p:cNvPr>
          <p:cNvSpPr txBox="1"/>
          <p:nvPr/>
        </p:nvSpPr>
        <p:spPr>
          <a:xfrm>
            <a:off x="756534" y="2623275"/>
            <a:ext cx="1123000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TRASCO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SNS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PDS-XADS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</a:p>
          <a:p>
            <a:pPr algn="ctr"/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MYRRHA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8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Superconducting cavities testing facilities</a:t>
            </a:r>
          </a:p>
        </p:txBody>
      </p:sp>
      <p:sp>
        <p:nvSpPr>
          <p:cNvPr id="35843" name="Segnaposto contenuto 2"/>
          <p:cNvSpPr>
            <a:spLocks noGrp="1"/>
          </p:cNvSpPr>
          <p:nvPr>
            <p:ph idx="1"/>
          </p:nvPr>
        </p:nvSpPr>
        <p:spPr>
          <a:xfrm>
            <a:off x="911424" y="692150"/>
            <a:ext cx="7920880" cy="5473700"/>
          </a:xfrm>
        </p:spPr>
        <p:txBody>
          <a:bodyPr/>
          <a:lstStyle/>
          <a:p>
            <a:pPr marL="180975" indent="-180975">
              <a:defRPr/>
            </a:pPr>
            <a:r>
              <a:rPr lang="en-US" altLang="it-IT" sz="2300" dirty="0">
                <a:solidFill>
                  <a:srgbClr val="002060"/>
                </a:solidFill>
              </a:rPr>
              <a:t>Bunker with vertical </a:t>
            </a:r>
            <a:r>
              <a:rPr lang="en-US" altLang="it-IT" sz="2300" dirty="0" err="1">
                <a:solidFill>
                  <a:srgbClr val="002060"/>
                </a:solidFill>
              </a:rPr>
              <a:t>LHe</a:t>
            </a:r>
            <a:r>
              <a:rPr lang="en-US" altLang="it-IT" sz="2300" dirty="0">
                <a:solidFill>
                  <a:srgbClr val="002060"/>
                </a:solidFill>
              </a:rPr>
              <a:t> cryostat, </a:t>
            </a:r>
            <a:r>
              <a:rPr lang="en-US" altLang="it-IT" sz="2300" dirty="0">
                <a:solidFill>
                  <a:srgbClr val="002060"/>
                </a:solidFill>
                <a:latin typeface="Symbol" panose="05050102010706020507" pitchFamily="18" charset="2"/>
              </a:rPr>
              <a:t>f</a:t>
            </a:r>
            <a:r>
              <a:rPr lang="en-US" altLang="it-IT" sz="2300" dirty="0">
                <a:solidFill>
                  <a:srgbClr val="002060"/>
                </a:solidFill>
              </a:rPr>
              <a:t> 700 mm, </a:t>
            </a:r>
            <a:r>
              <a:rPr lang="en-US" altLang="it-IT" sz="2300" b="1" dirty="0">
                <a:solidFill>
                  <a:srgbClr val="002060"/>
                </a:solidFill>
              </a:rPr>
              <a:t>4500 mm depth</a:t>
            </a:r>
            <a:r>
              <a:rPr lang="en-US" altLang="it-IT" sz="2300" dirty="0">
                <a:solidFill>
                  <a:srgbClr val="002060"/>
                </a:solidFill>
              </a:rPr>
              <a:t>, can hold </a:t>
            </a:r>
            <a:r>
              <a:rPr lang="en-US" altLang="it-IT" sz="2300" b="1" dirty="0">
                <a:solidFill>
                  <a:srgbClr val="002060"/>
                </a:solidFill>
              </a:rPr>
              <a:t>large SC cavities </a:t>
            </a:r>
            <a:r>
              <a:rPr lang="en-US" altLang="it-IT" sz="2300" dirty="0">
                <a:solidFill>
                  <a:srgbClr val="002060"/>
                </a:solidFill>
              </a:rPr>
              <a:t>as 500 MHz</a:t>
            </a:r>
          </a:p>
          <a:p>
            <a:pPr marL="180975" indent="-180975">
              <a:defRPr/>
            </a:pPr>
            <a:r>
              <a:rPr lang="en-US" altLang="it-IT" sz="2300" dirty="0">
                <a:solidFill>
                  <a:srgbClr val="002060"/>
                </a:solidFill>
              </a:rPr>
              <a:t>Sub-cooling system for superfluid helium, up to 1.5 K.</a:t>
            </a:r>
            <a:br>
              <a:rPr lang="en-US" altLang="it-IT" sz="2300" dirty="0">
                <a:solidFill>
                  <a:srgbClr val="002060"/>
                </a:solidFill>
              </a:rPr>
            </a:br>
            <a:r>
              <a:rPr lang="en-US" altLang="it-IT" sz="2300" dirty="0">
                <a:solidFill>
                  <a:srgbClr val="002060"/>
                </a:solidFill>
              </a:rPr>
              <a:t> </a:t>
            </a:r>
            <a:r>
              <a:rPr lang="en-US" altLang="it-IT" sz="2300" b="1" dirty="0">
                <a:solidFill>
                  <a:srgbClr val="002060"/>
                </a:solidFill>
              </a:rPr>
              <a:t>Cooling power 40 W a 2.0K</a:t>
            </a:r>
          </a:p>
          <a:p>
            <a:pPr marL="180975" indent="-180975">
              <a:defRPr/>
            </a:pPr>
            <a:r>
              <a:rPr lang="en-US" altLang="it-IT" sz="2300" b="1" dirty="0">
                <a:solidFill>
                  <a:srgbClr val="002060"/>
                </a:solidFill>
              </a:rPr>
              <a:t>2 Cold inserts for cavity testing</a:t>
            </a:r>
          </a:p>
          <a:p>
            <a:pPr marL="180975" indent="-180975">
              <a:defRPr/>
            </a:pPr>
            <a:r>
              <a:rPr lang="en-US" altLang="it-IT" sz="2300" dirty="0">
                <a:solidFill>
                  <a:srgbClr val="002060"/>
                </a:solidFill>
              </a:rPr>
              <a:t>RF generators: </a:t>
            </a:r>
            <a:r>
              <a:rPr lang="en-US" altLang="it-IT" sz="2300" b="1" dirty="0">
                <a:solidFill>
                  <a:srgbClr val="002060"/>
                </a:solidFill>
              </a:rPr>
              <a:t>700 MHz, 1.3 and 3.9 GHz</a:t>
            </a:r>
            <a:r>
              <a:rPr lang="en-US" altLang="it-IT" sz="2300" dirty="0">
                <a:solidFill>
                  <a:srgbClr val="002060"/>
                </a:solidFill>
              </a:rPr>
              <a:t>, with</a:t>
            </a:r>
            <a:br>
              <a:rPr lang="en-US" altLang="it-IT" sz="2300" dirty="0">
                <a:solidFill>
                  <a:srgbClr val="002060"/>
                </a:solidFill>
              </a:rPr>
            </a:br>
            <a:r>
              <a:rPr lang="en-US" altLang="it-IT" sz="2300" dirty="0">
                <a:solidFill>
                  <a:srgbClr val="002060"/>
                </a:solidFill>
              </a:rPr>
              <a:t> related accessories as PLL, power meters, etc.</a:t>
            </a:r>
          </a:p>
          <a:p>
            <a:pPr>
              <a:defRPr/>
            </a:pPr>
            <a:r>
              <a:rPr lang="en-US" altLang="it-IT" sz="2400" dirty="0">
                <a:solidFill>
                  <a:srgbClr val="002060"/>
                </a:solidFill>
              </a:rPr>
              <a:t>Associated infrastructures</a:t>
            </a:r>
          </a:p>
          <a:p>
            <a:pPr lvl="1"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ISO4 clean room (9 m</a:t>
            </a:r>
            <a:r>
              <a:rPr lang="en-US" altLang="it-IT" sz="2000" baseline="30000" dirty="0">
                <a:solidFill>
                  <a:srgbClr val="002060"/>
                </a:solidFill>
              </a:rPr>
              <a:t>2</a:t>
            </a:r>
            <a:r>
              <a:rPr lang="en-US" altLang="it-IT" sz="2000" dirty="0">
                <a:solidFill>
                  <a:srgbClr val="002060"/>
                </a:solidFill>
              </a:rPr>
              <a:t>)</a:t>
            </a:r>
          </a:p>
          <a:p>
            <a:pPr lvl="1"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High Pressure Rinsing facility</a:t>
            </a:r>
          </a:p>
          <a:p>
            <a:pPr lvl="1"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Slow pumping Slow venting system</a:t>
            </a:r>
          </a:p>
          <a:p>
            <a:pPr lvl="1"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UP water production plant (100 l/h)</a:t>
            </a:r>
          </a:p>
          <a:p>
            <a:pPr marL="180975" indent="-180975">
              <a:defRPr/>
            </a:pPr>
            <a:endParaRPr lang="en-US" altLang="it-IT" sz="23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endParaRPr lang="en-US" altLang="it-IT" sz="2300" dirty="0">
              <a:solidFill>
                <a:srgbClr val="002060"/>
              </a:solidFill>
            </a:endParaRPr>
          </a:p>
        </p:txBody>
      </p:sp>
      <p:pic>
        <p:nvPicPr>
          <p:cNvPr id="96261" name="Picture 2" descr="P:\0 - PHOTOs\2016-03 foto 3.9 GHz\Bunker\IMG_2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12154" r="11224" b="14836"/>
          <a:stretch>
            <a:fillRect/>
          </a:stretch>
        </p:blipFill>
        <p:spPr bwMode="auto">
          <a:xfrm>
            <a:off x="9840417" y="3917681"/>
            <a:ext cx="2003630" cy="267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750119"/>
              </p:ext>
            </p:extLst>
          </p:nvPr>
        </p:nvGraphicFramePr>
        <p:xfrm>
          <a:off x="6785577" y="2187768"/>
          <a:ext cx="2645804" cy="174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62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3" y="5264390"/>
            <a:ext cx="1955284" cy="152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8605" y="4040997"/>
            <a:ext cx="1981618" cy="2639822"/>
          </a:xfrm>
          <a:prstGeom prst="rect">
            <a:avLst/>
          </a:prstGeom>
        </p:spPr>
      </p:pic>
      <p:pic>
        <p:nvPicPr>
          <p:cNvPr id="9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r="12755"/>
          <a:stretch>
            <a:fillRect/>
          </a:stretch>
        </p:blipFill>
        <p:spPr bwMode="auto">
          <a:xfrm>
            <a:off x="5091184" y="5255352"/>
            <a:ext cx="1918833" cy="153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6731"/>
          <a:stretch>
            <a:fillRect/>
          </a:stretch>
        </p:blipFill>
        <p:spPr bwMode="auto">
          <a:xfrm>
            <a:off x="2826620" y="5246016"/>
            <a:ext cx="2177501" cy="15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3B777A-027E-DC45-B6B6-D284CEE8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20</a:t>
            </a:fld>
            <a:endParaRPr lang="it-IT"/>
          </a:p>
        </p:txBody>
      </p:sp>
      <p:sp>
        <p:nvSpPr>
          <p:cNvPr id="13" name="Segnaposto data 5">
            <a:extLst>
              <a:ext uri="{FF2B5EF4-FFF2-40B4-BE49-F238E27FC236}">
                <a16:creationId xmlns:a16="http://schemas.microsoft.com/office/drawing/2014/main" id="{4C0F10DE-1718-8D49-8604-1D05A37C1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  <p:pic>
        <p:nvPicPr>
          <p:cNvPr id="14" name="Picture 94">
            <a:extLst>
              <a:ext uri="{FF2B5EF4-FFF2-40B4-BE49-F238E27FC236}">
                <a16:creationId xmlns:a16="http://schemas.microsoft.com/office/drawing/2014/main" id="{DF3417A7-D859-C84D-9D08-293A2562D2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17641" r="20627" b="1269"/>
          <a:stretch/>
        </p:blipFill>
        <p:spPr>
          <a:xfrm>
            <a:off x="9804567" y="264975"/>
            <a:ext cx="2196088" cy="3535775"/>
          </a:xfrm>
          <a:prstGeom prst="rect">
            <a:avLst/>
          </a:prstGeom>
        </p:spPr>
      </p:pic>
      <p:pic>
        <p:nvPicPr>
          <p:cNvPr id="96260" name="Immagin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6" r="30927" b="9713"/>
          <a:stretch/>
        </p:blipFill>
        <p:spPr bwMode="auto">
          <a:xfrm>
            <a:off x="8554788" y="624340"/>
            <a:ext cx="1215105" cy="15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60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Cryogenic infrastructure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911423" y="739991"/>
            <a:ext cx="7080363" cy="540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Helium Liquefier: </a:t>
            </a:r>
            <a:br>
              <a:rPr lang="en-US" altLang="it-IT" dirty="0">
                <a:solidFill>
                  <a:srgbClr val="002060"/>
                </a:solidFill>
              </a:rPr>
            </a:br>
            <a:r>
              <a:rPr lang="en-US" altLang="it-IT" dirty="0">
                <a:solidFill>
                  <a:srgbClr val="002060"/>
                </a:solidFill>
              </a:rPr>
              <a:t>LINDE TCF100 (</a:t>
            </a:r>
            <a:r>
              <a:rPr lang="en-US" altLang="it-IT" sz="2400" dirty="0">
                <a:solidFill>
                  <a:srgbClr val="FF0000"/>
                </a:solidFill>
              </a:rPr>
              <a:t>second hand in </a:t>
            </a:r>
            <a:r>
              <a:rPr lang="en-US" altLang="it-IT" sz="2400" b="1" dirty="0">
                <a:solidFill>
                  <a:srgbClr val="FF0000"/>
                </a:solidFill>
              </a:rPr>
              <a:t>1983</a:t>
            </a:r>
            <a:r>
              <a:rPr lang="en-US" altLang="it-IT" dirty="0">
                <a:solidFill>
                  <a:srgbClr val="002060"/>
                </a:solidFill>
              </a:rPr>
              <a:t>)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40 l/h with LN</a:t>
            </a:r>
            <a:r>
              <a:rPr lang="en-US" altLang="it-IT" sz="2000" baseline="-25000" dirty="0">
                <a:solidFill>
                  <a:srgbClr val="002060"/>
                </a:solidFill>
              </a:rPr>
              <a:t>2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dirty="0">
                <a:solidFill>
                  <a:srgbClr val="FF0000"/>
                </a:solidFill>
              </a:rPr>
              <a:t>Manual operation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b="1" dirty="0">
                <a:solidFill>
                  <a:srgbClr val="002060"/>
                </a:solidFill>
              </a:rPr>
              <a:t>Refurbishment for automatic operation under way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Liquefier compressor: Sulzer, dry, 4 </a:t>
            </a:r>
            <a:r>
              <a:rPr lang="en-US" altLang="it-IT" sz="3200" dirty="0">
                <a:solidFill>
                  <a:srgbClr val="002060"/>
                </a:solidFill>
              </a:rPr>
              <a:t>pistons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Recovery compressors: 100 m</a:t>
            </a:r>
            <a:r>
              <a:rPr lang="en-US" altLang="it-IT" baseline="30000" dirty="0">
                <a:solidFill>
                  <a:srgbClr val="002060"/>
                </a:solidFill>
              </a:rPr>
              <a:t>3</a:t>
            </a:r>
            <a:r>
              <a:rPr lang="en-US" altLang="it-IT" dirty="0">
                <a:solidFill>
                  <a:srgbClr val="002060"/>
                </a:solidFill>
              </a:rPr>
              <a:t>/h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He purifier Linde, </a:t>
            </a:r>
            <a:r>
              <a:rPr lang="en-US" altLang="it-IT" dirty="0">
                <a:solidFill>
                  <a:srgbClr val="FF0000"/>
                </a:solidFill>
              </a:rPr>
              <a:t>single column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He gas inventory: 4000 Nm</a:t>
            </a:r>
            <a:r>
              <a:rPr lang="en-US" altLang="it-IT" baseline="30000" dirty="0">
                <a:solidFill>
                  <a:srgbClr val="002060"/>
                </a:solidFill>
              </a:rPr>
              <a:t>3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 err="1">
                <a:solidFill>
                  <a:srgbClr val="002060"/>
                </a:solidFill>
              </a:rPr>
              <a:t>LHe</a:t>
            </a:r>
            <a:r>
              <a:rPr lang="en-US" altLang="it-IT" dirty="0">
                <a:solidFill>
                  <a:srgbClr val="002060"/>
                </a:solidFill>
              </a:rPr>
              <a:t> storage </a:t>
            </a:r>
            <a:r>
              <a:rPr lang="en-US" altLang="it-IT" dirty="0" err="1">
                <a:solidFill>
                  <a:srgbClr val="002060"/>
                </a:solidFill>
              </a:rPr>
              <a:t>dewar</a:t>
            </a:r>
            <a:r>
              <a:rPr lang="en-US" altLang="it-IT" dirty="0">
                <a:solidFill>
                  <a:srgbClr val="002060"/>
                </a:solidFill>
              </a:rPr>
              <a:t>: 4000 l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Balloon: 100 m</a:t>
            </a:r>
            <a:r>
              <a:rPr lang="en-US" altLang="it-IT" baseline="30000" dirty="0">
                <a:solidFill>
                  <a:srgbClr val="002060"/>
                </a:solidFill>
              </a:rPr>
              <a:t>3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On line He gas analysis: H</a:t>
            </a:r>
            <a:r>
              <a:rPr lang="en-US" altLang="it-IT" baseline="-25000" dirty="0">
                <a:solidFill>
                  <a:srgbClr val="002060"/>
                </a:solidFill>
              </a:rPr>
              <a:t>2</a:t>
            </a:r>
            <a:r>
              <a:rPr lang="en-US" altLang="it-IT" dirty="0">
                <a:solidFill>
                  <a:srgbClr val="002060"/>
                </a:solidFill>
              </a:rPr>
              <a:t>O, O</a:t>
            </a:r>
            <a:r>
              <a:rPr lang="en-US" altLang="it-IT" baseline="-25000" dirty="0">
                <a:solidFill>
                  <a:srgbClr val="002060"/>
                </a:solidFill>
              </a:rPr>
              <a:t>2</a:t>
            </a:r>
            <a:r>
              <a:rPr lang="en-US" altLang="it-IT" dirty="0">
                <a:solidFill>
                  <a:srgbClr val="002060"/>
                </a:solidFill>
              </a:rPr>
              <a:t>, N</a:t>
            </a:r>
            <a:r>
              <a:rPr lang="en-US" altLang="it-IT" baseline="-25000" dirty="0">
                <a:solidFill>
                  <a:srgbClr val="002060"/>
                </a:solidFill>
              </a:rPr>
              <a:t>2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altLang="it-IT" dirty="0">
              <a:solidFill>
                <a:srgbClr val="002060"/>
              </a:solidFill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altLang="it-IT" dirty="0">
              <a:solidFill>
                <a:srgbClr val="002060"/>
              </a:solidFill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altLang="it-IT" dirty="0"/>
          </a:p>
          <a:p>
            <a:pPr lvl="1"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altLang="it-IT" dirty="0"/>
          </a:p>
        </p:txBody>
      </p:sp>
      <p:pic>
        <p:nvPicPr>
          <p:cNvPr id="7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8205" r="7793" b="4977"/>
          <a:stretch>
            <a:fillRect/>
          </a:stretch>
        </p:blipFill>
        <p:spPr bwMode="auto">
          <a:xfrm>
            <a:off x="8722678" y="237381"/>
            <a:ext cx="3275893" cy="248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19847" b="5806"/>
          <a:stretch>
            <a:fillRect/>
          </a:stretch>
        </p:blipFill>
        <p:spPr bwMode="auto">
          <a:xfrm>
            <a:off x="8842502" y="4113393"/>
            <a:ext cx="3056051" cy="248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6149" r="15289" b="6898"/>
          <a:stretch>
            <a:fillRect/>
          </a:stretch>
        </p:blipFill>
        <p:spPr bwMode="auto">
          <a:xfrm>
            <a:off x="5803095" y="4600773"/>
            <a:ext cx="3092836" cy="19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>
            <a:fillRect/>
          </a:stretch>
        </p:blipFill>
        <p:spPr bwMode="auto">
          <a:xfrm>
            <a:off x="6684935" y="1685509"/>
            <a:ext cx="1872592" cy="289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0ADB634-D469-1D47-B0E8-20C6C9960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492879"/>
            <a:ext cx="3247964" cy="365125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923FA9-C279-EF43-9A38-2586ADF0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23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infrastructure – workload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720139" y="656654"/>
            <a:ext cx="11106210" cy="59616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400" b="1" dirty="0">
                <a:solidFill>
                  <a:srgbClr val="002060"/>
                </a:solidFill>
              </a:rPr>
              <a:t>Helium Liquefier operation is fully enslaved to experiments</a:t>
            </a:r>
            <a:r>
              <a:rPr lang="en-US" altLang="it-IT" sz="2400" dirty="0">
                <a:solidFill>
                  <a:srgbClr val="002060"/>
                </a:solidFill>
              </a:rPr>
              <a:t> and to the maintaining infrastructure as </a:t>
            </a:r>
            <a:r>
              <a:rPr lang="en-US" altLang="it-IT" sz="2400" dirty="0" err="1">
                <a:solidFill>
                  <a:srgbClr val="002060"/>
                </a:solidFill>
              </a:rPr>
              <a:t>dewars</a:t>
            </a:r>
            <a:r>
              <a:rPr lang="en-US" altLang="it-IT" sz="2400" dirty="0">
                <a:solidFill>
                  <a:srgbClr val="002060"/>
                </a:solidFill>
              </a:rPr>
              <a:t> </a:t>
            </a:r>
            <a:r>
              <a:rPr lang="en-US" altLang="it-IT" sz="2400" b="1" dirty="0">
                <a:solidFill>
                  <a:srgbClr val="002060"/>
                </a:solidFill>
              </a:rPr>
              <a:t>cold</a:t>
            </a:r>
            <a:r>
              <a:rPr lang="en-US" altLang="it-IT" sz="2400" dirty="0">
                <a:solidFill>
                  <a:srgbClr val="002060"/>
                </a:solidFill>
              </a:rPr>
              <a:t> (about </a:t>
            </a:r>
            <a:r>
              <a:rPr lang="en-US" altLang="it-IT" sz="2400" b="1" dirty="0">
                <a:solidFill>
                  <a:srgbClr val="002060"/>
                </a:solidFill>
              </a:rPr>
              <a:t>400 h/</a:t>
            </a:r>
            <a:r>
              <a:rPr lang="en-US" altLang="it-IT" sz="2400" dirty="0">
                <a:solidFill>
                  <a:srgbClr val="002060"/>
                </a:solidFill>
              </a:rPr>
              <a:t>year for this purpose).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400" b="1" dirty="0">
                <a:solidFill>
                  <a:srgbClr val="002060"/>
                </a:solidFill>
              </a:rPr>
              <a:t>SC RF cavity </a:t>
            </a:r>
            <a:r>
              <a:rPr lang="en-US" altLang="it-IT" sz="2400" dirty="0">
                <a:solidFill>
                  <a:srgbClr val="002060"/>
                </a:solidFill>
              </a:rPr>
              <a:t>processes </a:t>
            </a:r>
            <a:r>
              <a:rPr lang="en-US" altLang="it-IT" sz="2400" b="1" dirty="0">
                <a:solidFill>
                  <a:srgbClr val="002060"/>
                </a:solidFill>
              </a:rPr>
              <a:t>2300 liters of </a:t>
            </a:r>
            <a:r>
              <a:rPr lang="en-US" altLang="it-IT" sz="2400" b="1" dirty="0" err="1">
                <a:solidFill>
                  <a:srgbClr val="002060"/>
                </a:solidFill>
              </a:rPr>
              <a:t>LHe</a:t>
            </a:r>
            <a:r>
              <a:rPr lang="en-US" altLang="it-IT" sz="2400" b="1" dirty="0">
                <a:solidFill>
                  <a:srgbClr val="002060"/>
                </a:solidFill>
              </a:rPr>
              <a:t> </a:t>
            </a:r>
            <a:r>
              <a:rPr lang="en-US" altLang="it-IT" sz="2400" dirty="0">
                <a:solidFill>
                  <a:srgbClr val="002060"/>
                </a:solidFill>
              </a:rPr>
              <a:t>for each test.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400" b="1" dirty="0">
                <a:solidFill>
                  <a:srgbClr val="002060"/>
                </a:solidFill>
              </a:rPr>
              <a:t>SC Magnet  </a:t>
            </a:r>
            <a:r>
              <a:rPr lang="en-US" altLang="it-IT" sz="2400" dirty="0">
                <a:solidFill>
                  <a:srgbClr val="002060"/>
                </a:solidFill>
              </a:rPr>
              <a:t>processes  </a:t>
            </a:r>
            <a:r>
              <a:rPr lang="en-US" altLang="it-IT" sz="2400" b="1" dirty="0">
                <a:solidFill>
                  <a:srgbClr val="002060"/>
                </a:solidFill>
              </a:rPr>
              <a:t>1200 liters of </a:t>
            </a:r>
            <a:r>
              <a:rPr lang="en-US" altLang="it-IT" sz="2400" b="1" dirty="0" err="1">
                <a:solidFill>
                  <a:srgbClr val="002060"/>
                </a:solidFill>
              </a:rPr>
              <a:t>LHe</a:t>
            </a:r>
            <a:r>
              <a:rPr lang="en-US" altLang="it-IT" sz="2400" b="1" dirty="0">
                <a:solidFill>
                  <a:srgbClr val="002060"/>
                </a:solidFill>
              </a:rPr>
              <a:t> </a:t>
            </a:r>
            <a:r>
              <a:rPr lang="en-US" altLang="it-IT" sz="2400" dirty="0">
                <a:solidFill>
                  <a:srgbClr val="002060"/>
                </a:solidFill>
              </a:rPr>
              <a:t>for each test.</a:t>
            </a:r>
            <a:endParaRPr lang="en-US" altLang="it-IT" sz="2400" b="1" dirty="0">
              <a:solidFill>
                <a:srgbClr val="002060"/>
              </a:solidFill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400" dirty="0">
                <a:solidFill>
                  <a:srgbClr val="002060"/>
                </a:solidFill>
              </a:rPr>
              <a:t>Typical annual running figures.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Running time, last 5 Y: </a:t>
            </a:r>
            <a:r>
              <a:rPr lang="en-US" altLang="it-IT" sz="2000" b="1" dirty="0">
                <a:solidFill>
                  <a:srgbClr val="002060"/>
                </a:solidFill>
              </a:rPr>
              <a:t>between 1000 and 2000 h/y,</a:t>
            </a:r>
            <a:r>
              <a:rPr lang="en-US" altLang="it-IT" sz="2000" dirty="0">
                <a:solidFill>
                  <a:srgbClr val="002060"/>
                </a:solidFill>
              </a:rPr>
              <a:t> depending on experiments.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b="1" dirty="0">
                <a:solidFill>
                  <a:srgbClr val="002060"/>
                </a:solidFill>
              </a:rPr>
              <a:t>Discontinuous operation </a:t>
            </a:r>
            <a:r>
              <a:rPr lang="en-US" altLang="it-IT" sz="2000" dirty="0">
                <a:solidFill>
                  <a:srgbClr val="002060"/>
                </a:solidFill>
              </a:rPr>
              <a:t>for the liquefier: typically 80 – 100 h for a single liquefaction cycle, every 3 - 5 weeks and up to 20 cycles per year.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200" b="1" dirty="0" err="1">
                <a:solidFill>
                  <a:srgbClr val="002060"/>
                </a:solidFill>
              </a:rPr>
              <a:t>LHe</a:t>
            </a:r>
            <a:r>
              <a:rPr lang="en-US" altLang="it-IT" sz="2200" b="1" dirty="0">
                <a:solidFill>
                  <a:srgbClr val="002060"/>
                </a:solidFill>
              </a:rPr>
              <a:t> produced per year: ∼ 40000 l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b="1" dirty="0">
                <a:solidFill>
                  <a:srgbClr val="002060"/>
                </a:solidFill>
              </a:rPr>
              <a:t>Losses</a:t>
            </a:r>
            <a:r>
              <a:rPr lang="en-US" altLang="it-IT" sz="2000" dirty="0">
                <a:solidFill>
                  <a:srgbClr val="002060"/>
                </a:solidFill>
              </a:rPr>
              <a:t> for physiological leaks, about </a:t>
            </a:r>
            <a:br>
              <a:rPr lang="en-US" altLang="it-IT" sz="2000" dirty="0">
                <a:solidFill>
                  <a:srgbClr val="002060"/>
                </a:solidFill>
              </a:rPr>
            </a:br>
            <a:r>
              <a:rPr lang="en-US" altLang="it-IT" sz="2000" dirty="0">
                <a:solidFill>
                  <a:srgbClr val="002060"/>
                </a:solidFill>
              </a:rPr>
              <a:t>5-7 </a:t>
            </a:r>
            <a:r>
              <a:rPr lang="en-US" altLang="it-IT" sz="2000" dirty="0" err="1">
                <a:solidFill>
                  <a:srgbClr val="002060"/>
                </a:solidFill>
              </a:rPr>
              <a:t>LHe</a:t>
            </a:r>
            <a:r>
              <a:rPr lang="en-US" altLang="it-IT" sz="2000" dirty="0">
                <a:solidFill>
                  <a:srgbClr val="002060"/>
                </a:solidFill>
              </a:rPr>
              <a:t> liters per day. </a:t>
            </a:r>
            <a:r>
              <a:rPr lang="en-US" altLang="it-IT" sz="2000" b="1" dirty="0">
                <a:solidFill>
                  <a:srgbClr val="002060"/>
                </a:solidFill>
              </a:rPr>
              <a:t>Remedy under way.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400" b="1" dirty="0">
                <a:solidFill>
                  <a:srgbClr val="002060"/>
                </a:solidFill>
              </a:rPr>
              <a:t>Limited man power and </a:t>
            </a:r>
            <a:r>
              <a:rPr lang="en-US" altLang="it-IT" sz="2400" b="1" dirty="0">
                <a:solidFill>
                  <a:srgbClr val="FF0000"/>
                </a:solidFill>
              </a:rPr>
              <a:t>no turnover!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dirty="0">
                <a:solidFill>
                  <a:srgbClr val="FF0000"/>
                </a:solidFill>
              </a:rPr>
              <a:t>Typically one person runs the liquefier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dirty="0">
                <a:solidFill>
                  <a:srgbClr val="002060"/>
                </a:solidFill>
              </a:rPr>
              <a:t>Support available from groups and </a:t>
            </a:r>
            <a:br>
              <a:rPr lang="en-US" altLang="it-IT" sz="2000" dirty="0">
                <a:solidFill>
                  <a:srgbClr val="002060"/>
                </a:solidFill>
              </a:rPr>
            </a:br>
            <a:r>
              <a:rPr lang="en-US" altLang="it-IT" sz="2000" dirty="0">
                <a:solidFill>
                  <a:srgbClr val="002060"/>
                </a:solidFill>
              </a:rPr>
              <a:t>lab General Services (3 more peoples)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sz="2000" dirty="0">
                <a:solidFill>
                  <a:srgbClr val="FF0000"/>
                </a:solidFill>
              </a:rPr>
              <a:t>No margin available if more plant </a:t>
            </a:r>
            <a:br>
              <a:rPr lang="en-US" altLang="it-IT" sz="2000" dirty="0">
                <a:solidFill>
                  <a:srgbClr val="FF0000"/>
                </a:solidFill>
              </a:rPr>
            </a:br>
            <a:r>
              <a:rPr lang="en-US" altLang="it-IT" sz="2000" dirty="0">
                <a:solidFill>
                  <a:srgbClr val="FF0000"/>
                </a:solidFill>
              </a:rPr>
              <a:t>intense use is foreseen as for next years</a:t>
            </a:r>
            <a:endParaRPr lang="en-US" altLang="it-IT" sz="2400" dirty="0">
              <a:solidFill>
                <a:srgbClr val="FF0000"/>
              </a:solidFill>
            </a:endParaRPr>
          </a:p>
          <a:p>
            <a:pPr lvl="1" fontAlgn="auto">
              <a:spcBef>
                <a:spcPts val="1200"/>
              </a:spcBef>
              <a:spcAft>
                <a:spcPts val="0"/>
              </a:spcAft>
              <a:defRPr/>
            </a:pPr>
            <a:endParaRPr lang="en-US" altLang="it-IT" sz="2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923FA9-C279-EF43-9A38-2586ADF0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22</a:t>
            </a:fld>
            <a:endParaRPr lang="it-IT"/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6D048F36-D5DF-4491-85A0-CFBFBE01D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00484"/>
              </p:ext>
            </p:extLst>
          </p:nvPr>
        </p:nvGraphicFramePr>
        <p:xfrm>
          <a:off x="6067813" y="3356992"/>
          <a:ext cx="5727384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093">
                  <a:extLst>
                    <a:ext uri="{9D8B030D-6E8A-4147-A177-3AD203B41FA5}">
                      <a16:colId xmlns:a16="http://schemas.microsoft.com/office/drawing/2014/main" val="4075140585"/>
                    </a:ext>
                  </a:extLst>
                </a:gridCol>
                <a:gridCol w="855155">
                  <a:extLst>
                    <a:ext uri="{9D8B030D-6E8A-4147-A177-3AD203B41FA5}">
                      <a16:colId xmlns:a16="http://schemas.microsoft.com/office/drawing/2014/main" val="4112864081"/>
                    </a:ext>
                  </a:extLst>
                </a:gridCol>
                <a:gridCol w="996887">
                  <a:extLst>
                    <a:ext uri="{9D8B030D-6E8A-4147-A177-3AD203B41FA5}">
                      <a16:colId xmlns:a16="http://schemas.microsoft.com/office/drawing/2014/main" val="781972109"/>
                    </a:ext>
                  </a:extLst>
                </a:gridCol>
                <a:gridCol w="1327785">
                  <a:extLst>
                    <a:ext uri="{9D8B030D-6E8A-4147-A177-3AD203B41FA5}">
                      <a16:colId xmlns:a16="http://schemas.microsoft.com/office/drawing/2014/main" val="256030458"/>
                    </a:ext>
                  </a:extLst>
                </a:gridCol>
                <a:gridCol w="1680464">
                  <a:extLst>
                    <a:ext uri="{9D8B030D-6E8A-4147-A177-3AD203B41FA5}">
                      <a16:colId xmlns:a16="http://schemas.microsoft.com/office/drawing/2014/main" val="3088420148"/>
                    </a:ext>
                  </a:extLst>
                </a:gridCol>
              </a:tblGrid>
              <a:tr h="331243">
                <a:tc>
                  <a:txBody>
                    <a:bodyPr/>
                    <a:lstStyle/>
                    <a:p>
                      <a:r>
                        <a:rPr lang="en-US" sz="1600" dirty="0"/>
                        <a:t>year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SRF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tests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SCM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tests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LHe</a:t>
                      </a:r>
                      <a:r>
                        <a:rPr lang="en-US" sz="1600" dirty="0"/>
                        <a:t>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purchased (l)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LHe</a:t>
                      </a:r>
                      <a:r>
                        <a:rPr lang="en-US" sz="1600" dirty="0"/>
                        <a:t> cost (€/l)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no VAT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94543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en-US" sz="1600"/>
                        <a:t>2015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2700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94284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en-US" sz="1600"/>
                        <a:t>2016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3600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8.50</a:t>
                      </a:r>
                      <a:endParaRPr lang="it-IT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775734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en-US" sz="1600"/>
                        <a:t>2017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4500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9.10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39482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en-US" sz="1600" dirty="0"/>
                        <a:t>2018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2700</a:t>
                      </a:r>
                      <a:endParaRPr lang="it-IT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11.8</a:t>
                      </a:r>
                      <a:endParaRPr lang="it-IT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345972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en-US" sz="1600"/>
                        <a:t>2019</a:t>
                      </a:r>
                      <a:endParaRPr lang="it-IT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 (5 tot)</a:t>
                      </a:r>
                      <a:endParaRPr lang="it-I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4 (5 tot)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(3600)</a:t>
                      </a:r>
                      <a:endParaRPr lang="it-I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(13 or more?)</a:t>
                      </a:r>
                      <a:endParaRPr lang="it-IT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484241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it-IT" sz="1600"/>
                        <a:t>2020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(&gt; 4000)</a:t>
                      </a:r>
                      <a:endParaRPr lang="it-IT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7697462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it-IT" sz="160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(&gt; 4000)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7690"/>
                  </a:ext>
                </a:extLst>
              </a:tr>
              <a:tr h="191772">
                <a:tc>
                  <a:txBody>
                    <a:bodyPr/>
                    <a:lstStyle/>
                    <a:p>
                      <a:r>
                        <a:rPr lang="it-IT" sz="160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(&gt; 4000)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409185"/>
                  </a:ext>
                </a:extLst>
              </a:tr>
            </a:tbl>
          </a:graphicData>
        </a:graphic>
      </p:graphicFrame>
      <p:sp>
        <p:nvSpPr>
          <p:cNvPr id="7" name="Segnaposto data 5">
            <a:extLst>
              <a:ext uri="{FF2B5EF4-FFF2-40B4-BE49-F238E27FC236}">
                <a16:creationId xmlns:a16="http://schemas.microsoft.com/office/drawing/2014/main" id="{AC3211EC-4C86-594C-9E8D-5EED8D3F0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1705193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infrastructure: status and upgrade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953139" y="739990"/>
            <a:ext cx="11119525" cy="6001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b="1" dirty="0">
                <a:solidFill>
                  <a:srgbClr val="002060"/>
                </a:solidFill>
              </a:rPr>
              <a:t>Warm helium gas management</a:t>
            </a:r>
            <a:r>
              <a:rPr lang="en-US" altLang="it-IT" dirty="0">
                <a:solidFill>
                  <a:srgbClr val="002060"/>
                </a:solidFill>
              </a:rPr>
              <a:t>, from recovery to 200 bar storage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Contract awarded to Linde for a </a:t>
            </a:r>
            <a:r>
              <a:rPr lang="en-US" altLang="it-IT" b="1" dirty="0">
                <a:solidFill>
                  <a:srgbClr val="002060"/>
                </a:solidFill>
              </a:rPr>
              <a:t>fully automized and remotely controllable gas panel </a:t>
            </a:r>
            <a:r>
              <a:rPr lang="en-US" altLang="it-IT" dirty="0">
                <a:solidFill>
                  <a:srgbClr val="002060"/>
                </a:solidFill>
              </a:rPr>
              <a:t>with embedded process and operator safety measures.</a:t>
            </a:r>
            <a:endParaRPr lang="en-US" altLang="it-IT" b="1" dirty="0">
              <a:solidFill>
                <a:srgbClr val="002060"/>
              </a:solidFill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b="1" dirty="0">
                <a:solidFill>
                  <a:srgbClr val="002060"/>
                </a:solidFill>
              </a:rPr>
              <a:t>Helium liquefier status: in operation, limited degraded in performances, </a:t>
            </a:r>
            <a:r>
              <a:rPr lang="en-US" altLang="it-IT" b="1" dirty="0" err="1">
                <a:solidFill>
                  <a:srgbClr val="002060"/>
                </a:solidFill>
              </a:rPr>
              <a:t>LHe</a:t>
            </a:r>
            <a:r>
              <a:rPr lang="en-US" altLang="it-IT" b="1" dirty="0">
                <a:solidFill>
                  <a:srgbClr val="002060"/>
                </a:solidFill>
              </a:rPr>
              <a:t> transfer efficiency reduced.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it-IT" dirty="0">
                <a:solidFill>
                  <a:srgbClr val="002060"/>
                </a:solidFill>
              </a:rPr>
              <a:t>Assessment of </a:t>
            </a:r>
            <a:r>
              <a:rPr lang="en-US" altLang="it-IT" b="1" dirty="0">
                <a:solidFill>
                  <a:srgbClr val="002060"/>
                </a:solidFill>
              </a:rPr>
              <a:t>TCF100 status by LINDE </a:t>
            </a:r>
            <a:r>
              <a:rPr lang="en-US" altLang="it-IT" dirty="0">
                <a:solidFill>
                  <a:srgbClr val="002060"/>
                </a:solidFill>
              </a:rPr>
              <a:t>to happen soon. Then just two options are available. </a:t>
            </a:r>
            <a:r>
              <a:rPr lang="en-US" altLang="it-IT" b="1" dirty="0">
                <a:solidFill>
                  <a:srgbClr val="002060"/>
                </a:solidFill>
              </a:rPr>
              <a:t>Only limited maintenance is possible only on heat-exchangers (60 k€).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it-IT" b="1" dirty="0">
                <a:solidFill>
                  <a:srgbClr val="002060"/>
                </a:solidFill>
              </a:rPr>
              <a:t>Revamping</a:t>
            </a:r>
            <a:r>
              <a:rPr lang="en-US" altLang="it-IT" dirty="0">
                <a:solidFill>
                  <a:srgbClr val="002060"/>
                </a:solidFill>
              </a:rPr>
              <a:t>: keeping the existing cold-box and upgrade the full control chain, both hardware (pneumatic actuators) and software (PLC) to a modern unit. </a:t>
            </a:r>
            <a:br>
              <a:rPr lang="en-US" altLang="it-IT" dirty="0">
                <a:solidFill>
                  <a:srgbClr val="002060"/>
                </a:solidFill>
              </a:rPr>
            </a:br>
            <a:r>
              <a:rPr lang="en-US" altLang="it-IT" dirty="0">
                <a:solidFill>
                  <a:srgbClr val="FF0000"/>
                </a:solidFill>
              </a:rPr>
              <a:t>No guarantee on </a:t>
            </a:r>
            <a:r>
              <a:rPr lang="en-US" altLang="it-IT" dirty="0" err="1">
                <a:solidFill>
                  <a:srgbClr val="FF0000"/>
                </a:solidFill>
              </a:rPr>
              <a:t>coldbox</a:t>
            </a:r>
            <a:r>
              <a:rPr lang="en-US" altLang="it-IT" dirty="0">
                <a:solidFill>
                  <a:srgbClr val="FF0000"/>
                </a:solidFill>
              </a:rPr>
              <a:t> lifetime!</a:t>
            </a:r>
            <a:br>
              <a:rPr lang="en-US" altLang="it-IT" dirty="0">
                <a:solidFill>
                  <a:srgbClr val="002060"/>
                </a:solidFill>
              </a:rPr>
            </a:br>
            <a:r>
              <a:rPr lang="en-US" altLang="it-IT" b="1" dirty="0">
                <a:solidFill>
                  <a:srgbClr val="002060"/>
                </a:solidFill>
              </a:rPr>
              <a:t>350 k€ + VAT, 6 months lead time, 4 weeks installation time</a:t>
            </a:r>
          </a:p>
          <a:p>
            <a:pPr lvl="1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it-IT" b="1" dirty="0">
                <a:solidFill>
                  <a:srgbClr val="002060"/>
                </a:solidFill>
              </a:rPr>
              <a:t>Buying a new liquefier (60 l/h).</a:t>
            </a:r>
            <a:br>
              <a:rPr lang="en-US" altLang="it-IT" sz="2000" dirty="0">
                <a:solidFill>
                  <a:srgbClr val="002060"/>
                </a:solidFill>
              </a:rPr>
            </a:br>
            <a:r>
              <a:rPr lang="en-US" altLang="it-IT" sz="2400" b="1" dirty="0">
                <a:solidFill>
                  <a:srgbClr val="002060"/>
                </a:solidFill>
              </a:rPr>
              <a:t>1.2 - 1.5 M€ + VAT</a:t>
            </a:r>
            <a:r>
              <a:rPr lang="en-US" altLang="it-IT" sz="2400" dirty="0">
                <a:solidFill>
                  <a:srgbClr val="002060"/>
                </a:solidFill>
              </a:rPr>
              <a:t>, including piping and electrical </a:t>
            </a:r>
            <a:r>
              <a:rPr lang="en-US" altLang="it-IT" dirty="0">
                <a:solidFill>
                  <a:srgbClr val="002060"/>
                </a:solidFill>
              </a:rPr>
              <a:t>installation</a:t>
            </a:r>
            <a:br>
              <a:rPr lang="en-US" altLang="it-IT" sz="2400" dirty="0">
                <a:solidFill>
                  <a:srgbClr val="002060"/>
                </a:solidFill>
              </a:rPr>
            </a:br>
            <a:r>
              <a:rPr lang="en-US" altLang="it-IT" sz="2400" b="1" dirty="0">
                <a:solidFill>
                  <a:srgbClr val="002060"/>
                </a:solidFill>
              </a:rPr>
              <a:t>8 months lead time, 6 weeks installation time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923FA9-C279-EF43-9A38-2586ADF0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23</a:t>
            </a:fld>
            <a:endParaRPr lang="it-IT"/>
          </a:p>
        </p:txBody>
      </p:sp>
      <p:sp>
        <p:nvSpPr>
          <p:cNvPr id="7" name="Segnaposto data 5">
            <a:extLst>
              <a:ext uri="{FF2B5EF4-FFF2-40B4-BE49-F238E27FC236}">
                <a16:creationId xmlns:a16="http://schemas.microsoft.com/office/drawing/2014/main" id="{0074F413-FE99-E74B-9A92-585EE5B13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386108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02961-3D18-2B49-BE76-8F473B57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Personale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5F4878-41E9-2143-B45B-2DA9C49E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24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DD7B43-52F3-8345-AD98-D9F3A4EDD1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Paolo Michelato,  CdS,  2 luglio 2019.  </a:t>
            </a:r>
            <a:endParaRPr lang="it-IT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2C58CDE7-5FF9-5145-99A5-0569F8DC0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99878"/>
              </p:ext>
            </p:extLst>
          </p:nvPr>
        </p:nvGraphicFramePr>
        <p:xfrm>
          <a:off x="1919536" y="739991"/>
          <a:ext cx="8712968" cy="5641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19111639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99941543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1441064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2583425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045771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2659282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7862713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44539913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775065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4094444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05586830"/>
                    </a:ext>
                  </a:extLst>
                </a:gridCol>
              </a:tblGrid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385513729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Ricercatori e tecnologi </a:t>
                      </a:r>
                      <a:endParaRPr lang="it-IT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Tecnici</a:t>
                      </a:r>
                      <a:endParaRPr lang="it-IT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3278880667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26511354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TI</a:t>
                      </a:r>
                      <a:endParaRPr lang="it-IT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TI</a:t>
                      </a:r>
                      <a:endParaRPr lang="it-IT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2896547082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Angelo Bosotti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Massimo Bonezzi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2366810979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Paolo Michelato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Massimo Fusetti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2560366060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Laura Monaco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3411610712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Carlo Pagani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Calcolo (Pietro Spada)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635583407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Rocco Paparella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Progettazione e officina (Carlo Uva)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863518600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Daniele Sertore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Servizi generali (Luca Imeri, Mauro Quadrio)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605543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1276851246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TD</a:t>
                      </a:r>
                      <a:endParaRPr lang="it-IT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TD</a:t>
                      </a:r>
                      <a:endParaRPr lang="it-IT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1293401192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Alessio D'Ambros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Vito Vizziello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1318243722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Michele Bertucci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1967252104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Giorgio Fornasier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4148980475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Tommaso Grimaldi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885864758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700" u="none" strike="noStrike">
                          <a:effectLst/>
                        </a:rPr>
                        <a:t>Sandeep Mohanty </a:t>
                      </a:r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3096095270"/>
                  </a:ext>
                </a:extLst>
              </a:tr>
              <a:tr h="313408"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93" marR="7993" marT="7993" marB="0" anchor="b"/>
                </a:tc>
                <a:extLst>
                  <a:ext uri="{0D108BD9-81ED-4DB2-BD59-A6C34878D82A}">
                    <a16:rowId xmlns:a16="http://schemas.microsoft.com/office/drawing/2014/main" val="135331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640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576ACEE-601E-234D-8015-132B29E04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 dirty="0"/>
              <a:t>Paolo Michelato, MAC INFN, LASA, 19 – 20 JUNE 2019.  </a:t>
            </a:r>
          </a:p>
        </p:txBody>
      </p:sp>
      <p:sp>
        <p:nvSpPr>
          <p:cNvPr id="9011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Photocathodes for High Brightness Photoinjectors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5229A-A70E-4079-AC69-869B68FE1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75" y="610994"/>
            <a:ext cx="11099849" cy="4987333"/>
          </a:xfrm>
        </p:spPr>
        <p:txBody>
          <a:bodyPr/>
          <a:lstStyle/>
          <a:p>
            <a:pPr marL="285750" indent="-285750"/>
            <a:r>
              <a:rPr lang="en-US" sz="2400" dirty="0">
                <a:solidFill>
                  <a:srgbClr val="002060"/>
                </a:solidFill>
              </a:rPr>
              <a:t>LASA is providing high QE </a:t>
            </a:r>
            <a:r>
              <a:rPr lang="en-US" sz="2400" b="1" dirty="0">
                <a:solidFill>
                  <a:srgbClr val="002060"/>
                </a:solidFill>
              </a:rPr>
              <a:t>Cs</a:t>
            </a:r>
            <a:r>
              <a:rPr lang="en-US" sz="2400" b="1" baseline="-25000" dirty="0">
                <a:solidFill>
                  <a:srgbClr val="002060"/>
                </a:solidFill>
              </a:rPr>
              <a:t>2</a:t>
            </a:r>
            <a:r>
              <a:rPr lang="en-US" sz="2400" b="1" dirty="0">
                <a:solidFill>
                  <a:srgbClr val="002060"/>
                </a:solidFill>
              </a:rPr>
              <a:t>Te photocathodes </a:t>
            </a:r>
            <a:r>
              <a:rPr lang="en-US" sz="2400" dirty="0">
                <a:solidFill>
                  <a:srgbClr val="002060"/>
                </a:solidFill>
              </a:rPr>
              <a:t>since ‘90s (more than 150 photocathode produced) to different labs for </a:t>
            </a:r>
            <a:r>
              <a:rPr lang="en-US" sz="2400" b="1" dirty="0">
                <a:solidFill>
                  <a:srgbClr val="002060"/>
                </a:solidFill>
              </a:rPr>
              <a:t>high brightness</a:t>
            </a:r>
            <a:r>
              <a:rPr lang="en-US" sz="2400" dirty="0">
                <a:solidFill>
                  <a:srgbClr val="002060"/>
                </a:solidFill>
              </a:rPr>
              <a:t> RF electron gun operation, representing the </a:t>
            </a:r>
            <a:r>
              <a:rPr lang="en-US" sz="2400" b="1" dirty="0">
                <a:solidFill>
                  <a:srgbClr val="002060"/>
                </a:solidFill>
              </a:rPr>
              <a:t>state of the art </a:t>
            </a:r>
            <a:r>
              <a:rPr lang="en-US" sz="2400" dirty="0">
                <a:solidFill>
                  <a:srgbClr val="002060"/>
                </a:solidFill>
              </a:rPr>
              <a:t>in this field.</a:t>
            </a:r>
          </a:p>
          <a:p>
            <a:pPr marL="742950" lvl="1" indent="-285750"/>
            <a:r>
              <a:rPr lang="en-US" dirty="0">
                <a:solidFill>
                  <a:srgbClr val="002060"/>
                </a:solidFill>
              </a:rPr>
              <a:t>DESY (FLASH, PITZ, REGAE)</a:t>
            </a:r>
          </a:p>
          <a:p>
            <a:pPr marL="742950" lvl="1" indent="-285750"/>
            <a:r>
              <a:rPr lang="en-US" dirty="0">
                <a:solidFill>
                  <a:srgbClr val="002060"/>
                </a:solidFill>
              </a:rPr>
              <a:t>E-XFEL</a:t>
            </a:r>
          </a:p>
          <a:p>
            <a:pPr marL="742950" lvl="1" indent="-285750"/>
            <a:r>
              <a:rPr lang="en-US" dirty="0">
                <a:solidFill>
                  <a:srgbClr val="002060"/>
                </a:solidFill>
              </a:rPr>
              <a:t>APEX (LBNL)</a:t>
            </a:r>
          </a:p>
          <a:p>
            <a:pPr marL="742950" lvl="1" indent="-285750"/>
            <a:r>
              <a:rPr lang="en-US" dirty="0">
                <a:solidFill>
                  <a:srgbClr val="002060"/>
                </a:solidFill>
              </a:rPr>
              <a:t>FAST (FNAL)</a:t>
            </a:r>
          </a:p>
          <a:p>
            <a:pPr marL="742950" lvl="1" indent="-285750"/>
            <a:r>
              <a:rPr lang="en-US" dirty="0">
                <a:solidFill>
                  <a:srgbClr val="002060"/>
                </a:solidFill>
              </a:rPr>
              <a:t>LBNL for the LCLS II commissioning</a:t>
            </a:r>
          </a:p>
          <a:p>
            <a:pPr marL="742950" lvl="1" indent="-285750"/>
            <a:endParaRPr lang="en-US" sz="100" dirty="0">
              <a:solidFill>
                <a:srgbClr val="002060"/>
              </a:solidFill>
            </a:endParaRPr>
          </a:p>
        </p:txBody>
      </p:sp>
      <p:sp>
        <p:nvSpPr>
          <p:cNvPr id="90122" name="CasellaDiTesto 29"/>
          <p:cNvSpPr txBox="1">
            <a:spLocks noChangeArrowheads="1"/>
          </p:cNvSpPr>
          <p:nvPr/>
        </p:nvSpPr>
        <p:spPr bwMode="auto">
          <a:xfrm>
            <a:off x="7508460" y="4178300"/>
            <a:ext cx="1629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VT installation</a:t>
            </a:r>
            <a:endParaRPr kumimoji="0" lang="en-US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Gruppo 40">
            <a:extLst>
              <a:ext uri="{FF2B5EF4-FFF2-40B4-BE49-F238E27FC236}">
                <a16:creationId xmlns:a16="http://schemas.microsoft.com/office/drawing/2014/main" id="{D99AE195-1FCB-447B-87FD-1C78878EB803}"/>
              </a:ext>
            </a:extLst>
          </p:cNvPr>
          <p:cNvGrpSpPr>
            <a:grpSpLocks noChangeAspect="1"/>
          </p:cNvGrpSpPr>
          <p:nvPr/>
        </p:nvGrpSpPr>
        <p:grpSpPr>
          <a:xfrm>
            <a:off x="6147350" y="1892893"/>
            <a:ext cx="6034355" cy="3833876"/>
            <a:chOff x="-64032" y="549310"/>
            <a:chExt cx="3082918" cy="1958707"/>
          </a:xfrm>
        </p:grpSpPr>
        <p:pic>
          <p:nvPicPr>
            <p:cNvPr id="10" name="Immagine 5">
              <a:extLst>
                <a:ext uri="{FF2B5EF4-FFF2-40B4-BE49-F238E27FC236}">
                  <a16:creationId xmlns:a16="http://schemas.microsoft.com/office/drawing/2014/main" id="{4F4F725C-DE2E-4CAC-A1E6-9CBAB8A36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4032" y="549310"/>
              <a:ext cx="3082918" cy="1958707"/>
            </a:xfrm>
            <a:prstGeom prst="rect">
              <a:avLst/>
            </a:prstGeom>
          </p:spPr>
        </p:pic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3757A0C0-7BBD-45E7-A4EA-73D4F234C48F}"/>
                </a:ext>
              </a:extLst>
            </p:cNvPr>
            <p:cNvSpPr txBox="1"/>
            <p:nvPr/>
          </p:nvSpPr>
          <p:spPr>
            <a:xfrm>
              <a:off x="211686" y="1813987"/>
              <a:ext cx="1006263" cy="33305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Calibri"/>
                </a:rPr>
                <a:t>Cs</a:t>
              </a:r>
              <a:r>
                <a:rPr lang="it-IT" sz="1000" baseline="-25000" dirty="0">
                  <a:solidFill>
                    <a:prstClr val="white"/>
                  </a:solidFill>
                </a:rPr>
                <a:t>2</a:t>
              </a:r>
              <a:r>
                <a:rPr lang="it-IT" sz="1000" dirty="0">
                  <a:solidFill>
                    <a:prstClr val="white"/>
                  </a:solidFill>
                  <a:latin typeface="Calibri"/>
                </a:rPr>
                <a:t>Te Production &amp; Transfer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Calibri"/>
                </a:rPr>
                <a:t>Cs</a:t>
              </a:r>
              <a:r>
                <a:rPr lang="it-IT" sz="1000" baseline="-25000" dirty="0">
                  <a:solidFill>
                    <a:prstClr val="white"/>
                  </a:solidFill>
                </a:rPr>
                <a:t>2</a:t>
              </a:r>
              <a:r>
                <a:rPr lang="it-IT" sz="1000" dirty="0">
                  <a:solidFill>
                    <a:prstClr val="white"/>
                  </a:solidFill>
                  <a:latin typeface="Calibri"/>
                </a:rPr>
                <a:t>Te Production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1000" dirty="0">
                  <a:solidFill>
                    <a:prstClr val="white"/>
                  </a:solidFill>
                  <a:latin typeface="Calibri"/>
                </a:rPr>
                <a:t>Cs</a:t>
              </a:r>
              <a:r>
                <a:rPr lang="it-IT" sz="1000" baseline="-25000" dirty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lang="it-IT" sz="1000" dirty="0">
                  <a:solidFill>
                    <a:prstClr val="white"/>
                  </a:solidFill>
                  <a:latin typeface="Calibri"/>
                </a:rPr>
                <a:t>Te Transfer</a:t>
              </a:r>
              <a:endParaRPr lang="it-IT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AutoShape 49">
              <a:extLst>
                <a:ext uri="{FF2B5EF4-FFF2-40B4-BE49-F238E27FC236}">
                  <a16:creationId xmlns:a16="http://schemas.microsoft.com/office/drawing/2014/main" id="{6E9C01CD-8A61-49AB-88F1-6526E44D3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54" y="1840178"/>
              <a:ext cx="50999" cy="63239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B050"/>
            </a:solidFill>
            <a:ln w="36124" cap="flat" cmpd="sng">
              <a:solidFill>
                <a:srgbClr val="00B05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13" name="AutoShape 54">
              <a:extLst>
                <a:ext uri="{FF2B5EF4-FFF2-40B4-BE49-F238E27FC236}">
                  <a16:creationId xmlns:a16="http://schemas.microsoft.com/office/drawing/2014/main" id="{6DD04210-2C08-4FFD-9992-C1287213D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4" y="1955436"/>
              <a:ext cx="54059" cy="62219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00"/>
            </a:solidFill>
            <a:ln w="36124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  <p:sp>
          <p:nvSpPr>
            <p:cNvPr id="14" name="AutoShape 52">
              <a:extLst>
                <a:ext uri="{FF2B5EF4-FFF2-40B4-BE49-F238E27FC236}">
                  <a16:creationId xmlns:a16="http://schemas.microsoft.com/office/drawing/2014/main" id="{22B63CE1-DE7B-4150-A09F-0705E4059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4" y="2068654"/>
              <a:ext cx="54059" cy="63239"/>
            </a:xfrm>
            <a:custGeom>
              <a:avLst/>
              <a:gdLst>
                <a:gd name="T0" fmla="*/ 8 w 21600"/>
                <a:gd name="T1" fmla="*/ 9 h 21600"/>
                <a:gd name="T2" fmla="*/ 8 w 21600"/>
                <a:gd name="T3" fmla="*/ 9 h 21600"/>
                <a:gd name="T4" fmla="*/ 8 w 21600"/>
                <a:gd name="T5" fmla="*/ 9 h 21600"/>
                <a:gd name="T6" fmla="*/ 8 w 21600"/>
                <a:gd name="T7" fmla="*/ 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4400" y="5399"/>
                  </a:lnTo>
                  <a:lnTo>
                    <a:pt x="21600" y="5400"/>
                  </a:lnTo>
                  <a:lnTo>
                    <a:pt x="18000" y="10800"/>
                  </a:lnTo>
                  <a:lnTo>
                    <a:pt x="21600" y="16200"/>
                  </a:lnTo>
                  <a:lnTo>
                    <a:pt x="14400" y="16200"/>
                  </a:lnTo>
                  <a:lnTo>
                    <a:pt x="10800" y="21600"/>
                  </a:lnTo>
                  <a:lnTo>
                    <a:pt x="7199" y="16200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400"/>
                  </a:lnTo>
                  <a:lnTo>
                    <a:pt x="7199" y="5399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0000"/>
            </a:solidFill>
            <a:ln w="36124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ea typeface="MS PGothic" panose="020B0600070205080204" pitchFamily="34" charset="-128"/>
              </a:endParaRPr>
            </a:p>
          </p:txBody>
        </p:sp>
      </p:grpSp>
      <p:sp>
        <p:nvSpPr>
          <p:cNvPr id="25" name="Text Box 23">
            <a:extLst>
              <a:ext uri="{FF2B5EF4-FFF2-40B4-BE49-F238E27FC236}">
                <a16:creationId xmlns:a16="http://schemas.microsoft.com/office/drawing/2014/main" id="{8886C11D-6074-4B0E-9755-7B799CA5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830" y="3293723"/>
            <a:ext cx="2246251" cy="27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Preparation Chamber at LASA</a:t>
            </a:r>
          </a:p>
        </p:txBody>
      </p:sp>
      <p:grpSp>
        <p:nvGrpSpPr>
          <p:cNvPr id="33" name="Gruppo 569">
            <a:extLst>
              <a:ext uri="{FF2B5EF4-FFF2-40B4-BE49-F238E27FC236}">
                <a16:creationId xmlns:a16="http://schemas.microsoft.com/office/drawing/2014/main" id="{6744B2D7-6240-42F7-A376-982A29A3BB8E}"/>
              </a:ext>
            </a:extLst>
          </p:cNvPr>
          <p:cNvGrpSpPr>
            <a:grpSpLocks noChangeAspect="1"/>
          </p:cNvGrpSpPr>
          <p:nvPr/>
        </p:nvGrpSpPr>
        <p:grpSpPr>
          <a:xfrm>
            <a:off x="1109491" y="3568263"/>
            <a:ext cx="4896981" cy="3353566"/>
            <a:chOff x="303348" y="227885"/>
            <a:chExt cx="7324725" cy="5016141"/>
          </a:xfrm>
        </p:grpSpPr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F115F707-4D48-4A35-A542-9245D80C99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8"/>
            <a:stretch/>
          </p:blipFill>
          <p:spPr bwMode="auto">
            <a:xfrm>
              <a:off x="303348" y="1049327"/>
              <a:ext cx="7324725" cy="4194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275F91F7-25BE-4F38-B88B-EF531387693D}"/>
                </a:ext>
              </a:extLst>
            </p:cNvPr>
            <p:cNvSpPr txBox="1"/>
            <p:nvPr/>
          </p:nvSpPr>
          <p:spPr>
            <a:xfrm rot="18900000">
              <a:off x="904249" y="614001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1998</a:t>
              </a:r>
              <a:endParaRPr lang="it-IT" sz="600" dirty="0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1EC5AF3D-0394-44D5-8F87-95560F650742}"/>
                </a:ext>
              </a:extLst>
            </p:cNvPr>
            <p:cNvSpPr/>
            <p:nvPr/>
          </p:nvSpPr>
          <p:spPr>
            <a:xfrm>
              <a:off x="1001688" y="1136755"/>
              <a:ext cx="162682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B4D7EBB9-CE27-41E8-AF66-BF7CBE365F3A}"/>
                </a:ext>
              </a:extLst>
            </p:cNvPr>
            <p:cNvSpPr/>
            <p:nvPr/>
          </p:nvSpPr>
          <p:spPr>
            <a:xfrm>
              <a:off x="1164455" y="1143309"/>
              <a:ext cx="152400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40" name="TextBox 31">
              <a:extLst>
                <a:ext uri="{FF2B5EF4-FFF2-40B4-BE49-F238E27FC236}">
                  <a16:creationId xmlns:a16="http://schemas.microsoft.com/office/drawing/2014/main" id="{B47565E9-DF5F-4C2A-B20E-21BF1342623B}"/>
                </a:ext>
              </a:extLst>
            </p:cNvPr>
            <p:cNvSpPr txBox="1"/>
            <p:nvPr/>
          </p:nvSpPr>
          <p:spPr>
            <a:xfrm rot="18900000">
              <a:off x="1084627" y="612188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1999</a:t>
              </a: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35B9EDA1-C962-44FE-ADD6-95F1EB9A26BC}"/>
                </a:ext>
              </a:extLst>
            </p:cNvPr>
            <p:cNvSpPr/>
            <p:nvPr/>
          </p:nvSpPr>
          <p:spPr>
            <a:xfrm>
              <a:off x="1316856" y="1142603"/>
              <a:ext cx="478970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82B8464C-CA89-4706-937F-7B75F8AD36DB}"/>
                </a:ext>
              </a:extLst>
            </p:cNvPr>
            <p:cNvSpPr txBox="1"/>
            <p:nvPr/>
          </p:nvSpPr>
          <p:spPr>
            <a:xfrm rot="18900000">
              <a:off x="1389426" y="616623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2000</a:t>
              </a:r>
            </a:p>
          </p:txBody>
        </p:sp>
        <p:sp>
          <p:nvSpPr>
            <p:cNvPr id="43" name="Rectangle 34">
              <a:extLst>
                <a:ext uri="{FF2B5EF4-FFF2-40B4-BE49-F238E27FC236}">
                  <a16:creationId xmlns:a16="http://schemas.microsoft.com/office/drawing/2014/main" id="{03B6A72C-5418-41BA-9BA6-1273024EF2C3}"/>
                </a:ext>
              </a:extLst>
            </p:cNvPr>
            <p:cNvSpPr/>
            <p:nvPr/>
          </p:nvSpPr>
          <p:spPr>
            <a:xfrm>
              <a:off x="1795827" y="1136740"/>
              <a:ext cx="185056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44" name="TextBox 35">
              <a:extLst>
                <a:ext uri="{FF2B5EF4-FFF2-40B4-BE49-F238E27FC236}">
                  <a16:creationId xmlns:a16="http://schemas.microsoft.com/office/drawing/2014/main" id="{EAC490FE-5DE9-4135-B215-E31848A5BA64}"/>
                </a:ext>
              </a:extLst>
            </p:cNvPr>
            <p:cNvSpPr txBox="1"/>
            <p:nvPr/>
          </p:nvSpPr>
          <p:spPr>
            <a:xfrm rot="18900000">
              <a:off x="1706151" y="612188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2001</a:t>
              </a:r>
              <a:endParaRPr lang="it-IT" sz="600" dirty="0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64D09EDB-6DEC-4052-9AF1-A439266BA364}"/>
                </a:ext>
              </a:extLst>
            </p:cNvPr>
            <p:cNvSpPr/>
            <p:nvPr/>
          </p:nvSpPr>
          <p:spPr>
            <a:xfrm>
              <a:off x="1980883" y="1138752"/>
              <a:ext cx="228600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46" name="TextBox 37">
              <a:extLst>
                <a:ext uri="{FF2B5EF4-FFF2-40B4-BE49-F238E27FC236}">
                  <a16:creationId xmlns:a16="http://schemas.microsoft.com/office/drawing/2014/main" id="{90092CBF-39FC-4692-90C2-67D7039C3808}"/>
                </a:ext>
              </a:extLst>
            </p:cNvPr>
            <p:cNvSpPr txBox="1"/>
            <p:nvPr/>
          </p:nvSpPr>
          <p:spPr>
            <a:xfrm rot="18900000">
              <a:off x="1969590" y="612188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2002</a:t>
              </a:r>
              <a:endParaRPr lang="it-IT" sz="600" dirty="0"/>
            </a:p>
          </p:txBody>
        </p:sp>
        <p:sp>
          <p:nvSpPr>
            <p:cNvPr id="47" name="TextBox 38">
              <a:extLst>
                <a:ext uri="{FF2B5EF4-FFF2-40B4-BE49-F238E27FC236}">
                  <a16:creationId xmlns:a16="http://schemas.microsoft.com/office/drawing/2014/main" id="{03C91F4C-1899-4020-BC62-8D2D24187CC5}"/>
                </a:ext>
              </a:extLst>
            </p:cNvPr>
            <p:cNvSpPr txBox="1"/>
            <p:nvPr/>
          </p:nvSpPr>
          <p:spPr>
            <a:xfrm rot="18900000">
              <a:off x="2190292" y="609285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2003</a:t>
              </a:r>
            </a:p>
          </p:txBody>
        </p:sp>
        <p:sp>
          <p:nvSpPr>
            <p:cNvPr id="48" name="Rectangle 39">
              <a:extLst>
                <a:ext uri="{FF2B5EF4-FFF2-40B4-BE49-F238E27FC236}">
                  <a16:creationId xmlns:a16="http://schemas.microsoft.com/office/drawing/2014/main" id="{E1B2D747-347C-4E47-9AE4-793A628F6E4A}"/>
                </a:ext>
              </a:extLst>
            </p:cNvPr>
            <p:cNvSpPr/>
            <p:nvPr/>
          </p:nvSpPr>
          <p:spPr>
            <a:xfrm>
              <a:off x="2205855" y="1136756"/>
              <a:ext cx="243114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49" name="Rectangle 40">
              <a:extLst>
                <a:ext uri="{FF2B5EF4-FFF2-40B4-BE49-F238E27FC236}">
                  <a16:creationId xmlns:a16="http://schemas.microsoft.com/office/drawing/2014/main" id="{A2D41C8F-B6E5-47ED-88F7-7C707E51C43D}"/>
                </a:ext>
              </a:extLst>
            </p:cNvPr>
            <p:cNvSpPr/>
            <p:nvPr/>
          </p:nvSpPr>
          <p:spPr>
            <a:xfrm>
              <a:off x="2448969" y="1137986"/>
              <a:ext cx="313363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50" name="TextBox 41">
              <a:extLst>
                <a:ext uri="{FF2B5EF4-FFF2-40B4-BE49-F238E27FC236}">
                  <a16:creationId xmlns:a16="http://schemas.microsoft.com/office/drawing/2014/main" id="{21024F8C-F575-43C9-9C3E-D6482A5D0F4D}"/>
                </a:ext>
              </a:extLst>
            </p:cNvPr>
            <p:cNvSpPr txBox="1"/>
            <p:nvPr/>
          </p:nvSpPr>
          <p:spPr>
            <a:xfrm rot="18900000">
              <a:off x="2464530" y="609284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2004</a:t>
              </a:r>
            </a:p>
          </p:txBody>
        </p:sp>
        <p:sp>
          <p:nvSpPr>
            <p:cNvPr id="51" name="Rectangle 42">
              <a:extLst>
                <a:ext uri="{FF2B5EF4-FFF2-40B4-BE49-F238E27FC236}">
                  <a16:creationId xmlns:a16="http://schemas.microsoft.com/office/drawing/2014/main" id="{2BD4B1DE-5141-4266-929D-82DFA49F15D6}"/>
                </a:ext>
              </a:extLst>
            </p:cNvPr>
            <p:cNvSpPr/>
            <p:nvPr/>
          </p:nvSpPr>
          <p:spPr>
            <a:xfrm>
              <a:off x="2762332" y="1142446"/>
              <a:ext cx="96665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52" name="TextBox 43">
              <a:extLst>
                <a:ext uri="{FF2B5EF4-FFF2-40B4-BE49-F238E27FC236}">
                  <a16:creationId xmlns:a16="http://schemas.microsoft.com/office/drawing/2014/main" id="{3BD82C7D-0572-4736-9861-E65A7A9B70D1}"/>
                </a:ext>
              </a:extLst>
            </p:cNvPr>
            <p:cNvSpPr txBox="1"/>
            <p:nvPr/>
          </p:nvSpPr>
          <p:spPr>
            <a:xfrm rot="18900000">
              <a:off x="2649354" y="606380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2005</a:t>
              </a:r>
            </a:p>
          </p:txBody>
        </p:sp>
        <p:sp>
          <p:nvSpPr>
            <p:cNvPr id="53" name="Rectangle 44">
              <a:extLst>
                <a:ext uri="{FF2B5EF4-FFF2-40B4-BE49-F238E27FC236}">
                  <a16:creationId xmlns:a16="http://schemas.microsoft.com/office/drawing/2014/main" id="{99DFFEA9-1763-4F32-9B8E-547912F766E5}"/>
                </a:ext>
              </a:extLst>
            </p:cNvPr>
            <p:cNvSpPr/>
            <p:nvPr/>
          </p:nvSpPr>
          <p:spPr>
            <a:xfrm>
              <a:off x="2858997" y="1141866"/>
              <a:ext cx="515257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54" name="TextBox 45">
              <a:extLst>
                <a:ext uri="{FF2B5EF4-FFF2-40B4-BE49-F238E27FC236}">
                  <a16:creationId xmlns:a16="http://schemas.microsoft.com/office/drawing/2014/main" id="{C823E7EA-BB64-43DF-8FEA-24C89487D9AF}"/>
                </a:ext>
              </a:extLst>
            </p:cNvPr>
            <p:cNvSpPr txBox="1"/>
            <p:nvPr/>
          </p:nvSpPr>
          <p:spPr>
            <a:xfrm rot="18900000">
              <a:off x="2934696" y="615089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2006</a:t>
              </a:r>
            </a:p>
          </p:txBody>
        </p:sp>
        <p:sp>
          <p:nvSpPr>
            <p:cNvPr id="55" name="Rectangle 46">
              <a:extLst>
                <a:ext uri="{FF2B5EF4-FFF2-40B4-BE49-F238E27FC236}">
                  <a16:creationId xmlns:a16="http://schemas.microsoft.com/office/drawing/2014/main" id="{52F18A7B-ABC9-45B1-B7AB-758AD0ACBDAF}"/>
                </a:ext>
              </a:extLst>
            </p:cNvPr>
            <p:cNvSpPr/>
            <p:nvPr/>
          </p:nvSpPr>
          <p:spPr>
            <a:xfrm>
              <a:off x="3374254" y="1141866"/>
              <a:ext cx="616857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56" name="TextBox 47">
              <a:extLst>
                <a:ext uri="{FF2B5EF4-FFF2-40B4-BE49-F238E27FC236}">
                  <a16:creationId xmlns:a16="http://schemas.microsoft.com/office/drawing/2014/main" id="{53FB5C04-2B11-4B5A-807B-0CEBD268452D}"/>
                </a:ext>
              </a:extLst>
            </p:cNvPr>
            <p:cNvSpPr txBox="1"/>
            <p:nvPr/>
          </p:nvSpPr>
          <p:spPr>
            <a:xfrm rot="18900000">
              <a:off x="3531328" y="616626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2007</a:t>
              </a:r>
            </a:p>
          </p:txBody>
        </p:sp>
        <p:sp>
          <p:nvSpPr>
            <p:cNvPr id="57" name="Rectangle 48">
              <a:extLst>
                <a:ext uri="{FF2B5EF4-FFF2-40B4-BE49-F238E27FC236}">
                  <a16:creationId xmlns:a16="http://schemas.microsoft.com/office/drawing/2014/main" id="{BFA74A5F-8F2F-4E9D-BD5F-BDF8CFB7A75A}"/>
                </a:ext>
              </a:extLst>
            </p:cNvPr>
            <p:cNvSpPr/>
            <p:nvPr/>
          </p:nvSpPr>
          <p:spPr>
            <a:xfrm>
              <a:off x="3991111" y="1141866"/>
              <a:ext cx="1193800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58" name="TextBox 49">
              <a:extLst>
                <a:ext uri="{FF2B5EF4-FFF2-40B4-BE49-F238E27FC236}">
                  <a16:creationId xmlns:a16="http://schemas.microsoft.com/office/drawing/2014/main" id="{D18FCA39-F552-4C5A-8CFE-CF050697C937}"/>
                </a:ext>
              </a:extLst>
            </p:cNvPr>
            <p:cNvSpPr txBox="1"/>
            <p:nvPr/>
          </p:nvSpPr>
          <p:spPr>
            <a:xfrm rot="18900000">
              <a:off x="4400093" y="616626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2008</a:t>
              </a:r>
            </a:p>
          </p:txBody>
        </p:sp>
        <p:sp>
          <p:nvSpPr>
            <p:cNvPr id="59" name="Rectangle 51">
              <a:extLst>
                <a:ext uri="{FF2B5EF4-FFF2-40B4-BE49-F238E27FC236}">
                  <a16:creationId xmlns:a16="http://schemas.microsoft.com/office/drawing/2014/main" id="{15BC4AAD-E04E-4616-A3E6-9C7B10E0715F}"/>
                </a:ext>
              </a:extLst>
            </p:cNvPr>
            <p:cNvSpPr/>
            <p:nvPr/>
          </p:nvSpPr>
          <p:spPr>
            <a:xfrm>
              <a:off x="5184911" y="1141866"/>
              <a:ext cx="616857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60" name="TextBox 52">
              <a:extLst>
                <a:ext uri="{FF2B5EF4-FFF2-40B4-BE49-F238E27FC236}">
                  <a16:creationId xmlns:a16="http://schemas.microsoft.com/office/drawing/2014/main" id="{256672CF-2F44-465A-8E39-BFFD156D8F67}"/>
                </a:ext>
              </a:extLst>
            </p:cNvPr>
            <p:cNvSpPr txBox="1"/>
            <p:nvPr/>
          </p:nvSpPr>
          <p:spPr>
            <a:xfrm rot="18900000">
              <a:off x="5344303" y="606380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2009</a:t>
              </a:r>
            </a:p>
          </p:txBody>
        </p:sp>
        <p:sp>
          <p:nvSpPr>
            <p:cNvPr id="61" name="Rectangle 53">
              <a:extLst>
                <a:ext uri="{FF2B5EF4-FFF2-40B4-BE49-F238E27FC236}">
                  <a16:creationId xmlns:a16="http://schemas.microsoft.com/office/drawing/2014/main" id="{695180F0-32D0-4618-A10B-11A73A693A19}"/>
                </a:ext>
              </a:extLst>
            </p:cNvPr>
            <p:cNvSpPr/>
            <p:nvPr/>
          </p:nvSpPr>
          <p:spPr>
            <a:xfrm>
              <a:off x="5801769" y="1141866"/>
              <a:ext cx="747486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62" name="TextBox 54">
              <a:extLst>
                <a:ext uri="{FF2B5EF4-FFF2-40B4-BE49-F238E27FC236}">
                  <a16:creationId xmlns:a16="http://schemas.microsoft.com/office/drawing/2014/main" id="{01914227-24A8-415D-8265-BB35A33CE4EC}"/>
                </a:ext>
              </a:extLst>
            </p:cNvPr>
            <p:cNvSpPr txBox="1"/>
            <p:nvPr/>
          </p:nvSpPr>
          <p:spPr>
            <a:xfrm rot="18900000">
              <a:off x="6006656" y="616626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2010</a:t>
              </a:r>
            </a:p>
          </p:txBody>
        </p:sp>
        <p:grpSp>
          <p:nvGrpSpPr>
            <p:cNvPr id="63" name="Group 55">
              <a:extLst>
                <a:ext uri="{FF2B5EF4-FFF2-40B4-BE49-F238E27FC236}">
                  <a16:creationId xmlns:a16="http://schemas.microsoft.com/office/drawing/2014/main" id="{4136381F-1D0F-42DB-8170-B080C632F65E}"/>
                </a:ext>
              </a:extLst>
            </p:cNvPr>
            <p:cNvGrpSpPr/>
            <p:nvPr/>
          </p:nvGrpSpPr>
          <p:grpSpPr>
            <a:xfrm>
              <a:off x="1006553" y="511660"/>
              <a:ext cx="6311958" cy="0"/>
              <a:chOff x="1612842" y="1066800"/>
              <a:chExt cx="6311958" cy="0"/>
            </a:xfrm>
          </p:grpSpPr>
          <p:cxnSp>
            <p:nvCxnSpPr>
              <p:cNvPr id="79" name="Straight Connector 82">
                <a:extLst>
                  <a:ext uri="{FF2B5EF4-FFF2-40B4-BE49-F238E27FC236}">
                    <a16:creationId xmlns:a16="http://schemas.microsoft.com/office/drawing/2014/main" id="{84BF76C7-19CF-4E1A-B15A-A606164F2B2E}"/>
                  </a:ext>
                </a:extLst>
              </p:cNvPr>
              <p:cNvCxnSpPr/>
              <p:nvPr/>
            </p:nvCxnSpPr>
            <p:spPr>
              <a:xfrm>
                <a:off x="1612842" y="1066800"/>
                <a:ext cx="494534" cy="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83">
                <a:extLst>
                  <a:ext uri="{FF2B5EF4-FFF2-40B4-BE49-F238E27FC236}">
                    <a16:creationId xmlns:a16="http://schemas.microsoft.com/office/drawing/2014/main" id="{7B997892-31B6-41E4-8D61-1FFFDDEFB4F6}"/>
                  </a:ext>
                </a:extLst>
              </p:cNvPr>
              <p:cNvCxnSpPr/>
              <p:nvPr/>
            </p:nvCxnSpPr>
            <p:spPr>
              <a:xfrm>
                <a:off x="2155018" y="1066800"/>
                <a:ext cx="637441" cy="0"/>
              </a:xfrm>
              <a:prstGeom prst="line">
                <a:avLst/>
              </a:prstGeom>
              <a:ln w="28575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4">
                <a:extLst>
                  <a:ext uri="{FF2B5EF4-FFF2-40B4-BE49-F238E27FC236}">
                    <a16:creationId xmlns:a16="http://schemas.microsoft.com/office/drawing/2014/main" id="{342CAA71-5293-4A6A-BA74-536AA7CB2C50}"/>
                  </a:ext>
                </a:extLst>
              </p:cNvPr>
              <p:cNvCxnSpPr/>
              <p:nvPr/>
            </p:nvCxnSpPr>
            <p:spPr>
              <a:xfrm>
                <a:off x="2819400" y="1066800"/>
                <a:ext cx="51054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0">
              <a:extLst>
                <a:ext uri="{FF2B5EF4-FFF2-40B4-BE49-F238E27FC236}">
                  <a16:creationId xmlns:a16="http://schemas.microsoft.com/office/drawing/2014/main" id="{1A1BA286-8D73-4895-B59A-CF180893AA2B}"/>
                </a:ext>
              </a:extLst>
            </p:cNvPr>
            <p:cNvCxnSpPr/>
            <p:nvPr/>
          </p:nvCxnSpPr>
          <p:spPr>
            <a:xfrm>
              <a:off x="1004483" y="3007040"/>
              <a:ext cx="4454664" cy="1906"/>
            </a:xfrm>
            <a:prstGeom prst="line">
              <a:avLst/>
            </a:prstGeom>
            <a:ln w="3810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3">
              <a:extLst>
                <a:ext uri="{FF2B5EF4-FFF2-40B4-BE49-F238E27FC236}">
                  <a16:creationId xmlns:a16="http://schemas.microsoft.com/office/drawing/2014/main" id="{D397DC48-771F-4EEF-88C4-CB3994BBCB97}"/>
                </a:ext>
              </a:extLst>
            </p:cNvPr>
            <p:cNvCxnSpPr/>
            <p:nvPr/>
          </p:nvCxnSpPr>
          <p:spPr>
            <a:xfrm flipV="1">
              <a:off x="5467189" y="2544264"/>
              <a:ext cx="1851322" cy="644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ight Brace 64">
              <a:extLst>
                <a:ext uri="{FF2B5EF4-FFF2-40B4-BE49-F238E27FC236}">
                  <a16:creationId xmlns:a16="http://schemas.microsoft.com/office/drawing/2014/main" id="{1826E45D-E844-4F9F-B71E-EEE59BA92D5C}"/>
                </a:ext>
              </a:extLst>
            </p:cNvPr>
            <p:cNvSpPr/>
            <p:nvPr/>
          </p:nvSpPr>
          <p:spPr>
            <a:xfrm rot="16200000">
              <a:off x="6307054" y="766415"/>
              <a:ext cx="145614" cy="1845583"/>
            </a:xfrm>
            <a:prstGeom prst="rightBrace">
              <a:avLst>
                <a:gd name="adj1" fmla="val 8333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67" name="TextBox 65">
              <a:extLst>
                <a:ext uri="{FF2B5EF4-FFF2-40B4-BE49-F238E27FC236}">
                  <a16:creationId xmlns:a16="http://schemas.microsoft.com/office/drawing/2014/main" id="{129052B2-D56E-4334-BCAE-58D0CFD93FD7}"/>
                </a:ext>
              </a:extLst>
            </p:cNvPr>
            <p:cNvSpPr txBox="1"/>
            <p:nvPr/>
          </p:nvSpPr>
          <p:spPr>
            <a:xfrm>
              <a:off x="5403088" y="1127857"/>
              <a:ext cx="1538622" cy="32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i="1" dirty="0">
                  <a:solidFill>
                    <a:srgbClr val="FF0000"/>
                  </a:solidFill>
                </a:rPr>
                <a:t>“New </a:t>
              </a:r>
              <a:r>
                <a:rPr lang="it-IT" sz="800" i="1" dirty="0" err="1">
                  <a:solidFill>
                    <a:srgbClr val="FF0000"/>
                  </a:solidFill>
                </a:rPr>
                <a:t>diagnostic</a:t>
              </a:r>
              <a:r>
                <a:rPr lang="it-IT" sz="800" i="1" dirty="0">
                  <a:solidFill>
                    <a:srgbClr val="FF0000"/>
                  </a:solidFill>
                </a:rPr>
                <a:t>”</a:t>
              </a:r>
              <a:endParaRPr lang="en-US" sz="800" i="1" dirty="0">
                <a:solidFill>
                  <a:srgbClr val="FF0000"/>
                </a:solidFill>
              </a:endParaRPr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EDB644EB-C3FB-4A39-B0F3-C68239B74DEB}"/>
                </a:ext>
              </a:extLst>
            </p:cNvPr>
            <p:cNvSpPr/>
            <p:nvPr/>
          </p:nvSpPr>
          <p:spPr>
            <a:xfrm>
              <a:off x="6549255" y="1143212"/>
              <a:ext cx="290285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69" name="TextBox 67">
              <a:extLst>
                <a:ext uri="{FF2B5EF4-FFF2-40B4-BE49-F238E27FC236}">
                  <a16:creationId xmlns:a16="http://schemas.microsoft.com/office/drawing/2014/main" id="{5B24A563-4714-49A3-98D0-A678924EA7AC}"/>
                </a:ext>
              </a:extLst>
            </p:cNvPr>
            <p:cNvSpPr txBox="1"/>
            <p:nvPr/>
          </p:nvSpPr>
          <p:spPr>
            <a:xfrm rot="18900000">
              <a:off x="6494981" y="609074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2011</a:t>
              </a:r>
            </a:p>
          </p:txBody>
        </p:sp>
        <p:sp>
          <p:nvSpPr>
            <p:cNvPr id="70" name="Rectangle 68">
              <a:extLst>
                <a:ext uri="{FF2B5EF4-FFF2-40B4-BE49-F238E27FC236}">
                  <a16:creationId xmlns:a16="http://schemas.microsoft.com/office/drawing/2014/main" id="{F5FFAA9B-B12C-403A-AA3A-584EA86987C6}"/>
                </a:ext>
              </a:extLst>
            </p:cNvPr>
            <p:cNvSpPr/>
            <p:nvPr/>
          </p:nvSpPr>
          <p:spPr>
            <a:xfrm>
              <a:off x="6839540" y="1143212"/>
              <a:ext cx="174171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71" name="TextBox 69">
              <a:extLst>
                <a:ext uri="{FF2B5EF4-FFF2-40B4-BE49-F238E27FC236}">
                  <a16:creationId xmlns:a16="http://schemas.microsoft.com/office/drawing/2014/main" id="{D7C36C4C-C17C-47FE-9D1D-A92865864F48}"/>
                </a:ext>
              </a:extLst>
            </p:cNvPr>
            <p:cNvSpPr txBox="1"/>
            <p:nvPr/>
          </p:nvSpPr>
          <p:spPr>
            <a:xfrm rot="18900000">
              <a:off x="6744460" y="610380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2013</a:t>
              </a:r>
              <a:endParaRPr lang="it-IT" sz="600" dirty="0"/>
            </a:p>
          </p:txBody>
        </p:sp>
        <p:sp>
          <p:nvSpPr>
            <p:cNvPr id="72" name="Rectangle 70">
              <a:extLst>
                <a:ext uri="{FF2B5EF4-FFF2-40B4-BE49-F238E27FC236}">
                  <a16:creationId xmlns:a16="http://schemas.microsoft.com/office/drawing/2014/main" id="{6D3E9544-B9B2-4D27-8D09-D5687C8E8665}"/>
                </a:ext>
              </a:extLst>
            </p:cNvPr>
            <p:cNvSpPr/>
            <p:nvPr/>
          </p:nvSpPr>
          <p:spPr>
            <a:xfrm>
              <a:off x="7013712" y="1143212"/>
              <a:ext cx="106679" cy="3264408"/>
            </a:xfrm>
            <a:prstGeom prst="rect">
              <a:avLst/>
            </a:prstGeom>
            <a:solidFill>
              <a:schemeClr val="accent6">
                <a:lumMod val="75000"/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73" name="Rectangle 74">
              <a:extLst>
                <a:ext uri="{FF2B5EF4-FFF2-40B4-BE49-F238E27FC236}">
                  <a16:creationId xmlns:a16="http://schemas.microsoft.com/office/drawing/2014/main" id="{B3E7EF6D-83E8-45E1-AC16-D540EFB713FD}"/>
                </a:ext>
              </a:extLst>
            </p:cNvPr>
            <p:cNvSpPr/>
            <p:nvPr/>
          </p:nvSpPr>
          <p:spPr>
            <a:xfrm>
              <a:off x="7120392" y="1143212"/>
              <a:ext cx="182261" cy="3264408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400"/>
            </a:p>
          </p:txBody>
        </p:sp>
        <p:sp>
          <p:nvSpPr>
            <p:cNvPr id="74" name="TextBox 77">
              <a:extLst>
                <a:ext uri="{FF2B5EF4-FFF2-40B4-BE49-F238E27FC236}">
                  <a16:creationId xmlns:a16="http://schemas.microsoft.com/office/drawing/2014/main" id="{FA8A64E2-28C1-470B-8E9F-FA1DBF7BD6B0}"/>
                </a:ext>
              </a:extLst>
            </p:cNvPr>
            <p:cNvSpPr txBox="1"/>
            <p:nvPr/>
          </p:nvSpPr>
          <p:spPr>
            <a:xfrm rot="18900000">
              <a:off x="6884130" y="608159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2015</a:t>
              </a:r>
            </a:p>
          </p:txBody>
        </p:sp>
        <p:sp>
          <p:nvSpPr>
            <p:cNvPr id="75" name="TextBox 78">
              <a:extLst>
                <a:ext uri="{FF2B5EF4-FFF2-40B4-BE49-F238E27FC236}">
                  <a16:creationId xmlns:a16="http://schemas.microsoft.com/office/drawing/2014/main" id="{963D5D80-4AF5-46C0-B5B4-794AE9DA7300}"/>
                </a:ext>
              </a:extLst>
            </p:cNvPr>
            <p:cNvSpPr txBox="1"/>
            <p:nvPr/>
          </p:nvSpPr>
          <p:spPr>
            <a:xfrm rot="18900000">
              <a:off x="7036530" y="608159"/>
              <a:ext cx="457200" cy="23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00" dirty="0"/>
                <a:t>2016</a:t>
              </a:r>
            </a:p>
          </p:txBody>
        </p:sp>
        <p:sp>
          <p:nvSpPr>
            <p:cNvPr id="76" name="TextBox 79">
              <a:extLst>
                <a:ext uri="{FF2B5EF4-FFF2-40B4-BE49-F238E27FC236}">
                  <a16:creationId xmlns:a16="http://schemas.microsoft.com/office/drawing/2014/main" id="{1E8B53EC-F776-4D98-BCBD-7DAE03CB8052}"/>
                </a:ext>
              </a:extLst>
            </p:cNvPr>
            <p:cNvSpPr txBox="1"/>
            <p:nvPr/>
          </p:nvSpPr>
          <p:spPr>
            <a:xfrm>
              <a:off x="929174" y="235059"/>
              <a:ext cx="616338" cy="27621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it-IT" sz="600" b="1" i="1" dirty="0">
                  <a:solidFill>
                    <a:srgbClr val="FF3300"/>
                  </a:solidFill>
                </a:rPr>
                <a:t>13 mm</a:t>
              </a:r>
            </a:p>
          </p:txBody>
        </p:sp>
        <p:sp>
          <p:nvSpPr>
            <p:cNvPr id="77" name="TextBox 80">
              <a:extLst>
                <a:ext uri="{FF2B5EF4-FFF2-40B4-BE49-F238E27FC236}">
                  <a16:creationId xmlns:a16="http://schemas.microsoft.com/office/drawing/2014/main" id="{31C97E81-BAA5-410A-BAFF-7DECE1C511A3}"/>
                </a:ext>
              </a:extLst>
            </p:cNvPr>
            <p:cNvSpPr txBox="1"/>
            <p:nvPr/>
          </p:nvSpPr>
          <p:spPr>
            <a:xfrm>
              <a:off x="1530389" y="247134"/>
              <a:ext cx="685800" cy="27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" b="1" i="1" dirty="0">
                  <a:solidFill>
                    <a:srgbClr val="006600"/>
                  </a:solidFill>
                </a:rPr>
                <a:t>10 mm</a:t>
              </a:r>
            </a:p>
          </p:txBody>
        </p:sp>
        <p:sp>
          <p:nvSpPr>
            <p:cNvPr id="78" name="TextBox 81">
              <a:extLst>
                <a:ext uri="{FF2B5EF4-FFF2-40B4-BE49-F238E27FC236}">
                  <a16:creationId xmlns:a16="http://schemas.microsoft.com/office/drawing/2014/main" id="{AC77ECEA-636F-4550-B3A0-E622E8E222A7}"/>
                </a:ext>
              </a:extLst>
            </p:cNvPr>
            <p:cNvSpPr txBox="1"/>
            <p:nvPr/>
          </p:nvSpPr>
          <p:spPr>
            <a:xfrm>
              <a:off x="2213110" y="227885"/>
              <a:ext cx="5105400" cy="27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" b="1" i="1" dirty="0">
                  <a:solidFill>
                    <a:srgbClr val="0000FF"/>
                  </a:solidFill>
                </a:rPr>
                <a:t>5 mm</a:t>
              </a:r>
            </a:p>
          </p:txBody>
        </p:sp>
      </p:grpSp>
      <p:pic>
        <p:nvPicPr>
          <p:cNvPr id="82" name="Picture 4" descr="O:\TESLA\QE catodi - LASA\QE media rispetto a nuova diagnostica\20160601_QE_new_vs_old.emf">
            <a:extLst>
              <a:ext uri="{FF2B5EF4-FFF2-40B4-BE49-F238E27FC236}">
                <a16:creationId xmlns:a16="http://schemas.microsoft.com/office/drawing/2014/main" id="{A2E69E0F-4048-426D-8C92-C5A7B7E18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8196" b="48261"/>
          <a:stretch/>
        </p:blipFill>
        <p:spPr bwMode="auto">
          <a:xfrm>
            <a:off x="4410317" y="5600307"/>
            <a:ext cx="1535933" cy="11703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83" name="Picture 4" descr="O:\TESLA\QE catodi - LASA\QE media rispetto a nuova diagnostica\20160601_QE_new_vs_old.emf">
            <a:extLst>
              <a:ext uri="{FF2B5EF4-FFF2-40B4-BE49-F238E27FC236}">
                <a16:creationId xmlns:a16="http://schemas.microsoft.com/office/drawing/2014/main" id="{4130540F-4FA6-4E04-8D0F-FB776332E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50842" b="5346"/>
          <a:stretch/>
        </p:blipFill>
        <p:spPr bwMode="auto">
          <a:xfrm>
            <a:off x="1360109" y="5603932"/>
            <a:ext cx="1535934" cy="117757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6DC4A2-52BD-F64B-9E52-E1AB07D2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373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73FB3C-737A-46A2-AF71-534FD432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Collaborations on photocathodes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91FEE5-16E0-48D6-8D08-40B693D1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1" y="784912"/>
            <a:ext cx="6793665" cy="549138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Shanghai Tech University</a:t>
            </a:r>
            <a:br>
              <a:rPr lang="en-US" b="1" dirty="0"/>
            </a:br>
            <a:r>
              <a:rPr lang="en-US" b="1" dirty="0"/>
              <a:t> (MoU signed with INFN in Feb 2019)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Interest for a </a:t>
            </a:r>
            <a:r>
              <a:rPr lang="en-US" b="1" dirty="0"/>
              <a:t>complete photocathode systems</a:t>
            </a:r>
            <a:br>
              <a:rPr lang="en-US" dirty="0"/>
            </a:br>
            <a:r>
              <a:rPr lang="en-US" dirty="0"/>
              <a:t> based on Cs</a:t>
            </a:r>
            <a:r>
              <a:rPr lang="en-US" baseline="-25000" dirty="0"/>
              <a:t>2</a:t>
            </a:r>
            <a:r>
              <a:rPr lang="en-US" dirty="0"/>
              <a:t>Te for RF Gun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Interest for a complete </a:t>
            </a:r>
            <a:r>
              <a:rPr lang="en-US" b="1" dirty="0"/>
              <a:t>modified photocathode</a:t>
            </a:r>
            <a:br>
              <a:rPr lang="en-US" b="1" dirty="0"/>
            </a:br>
            <a:r>
              <a:rPr lang="en-US" b="1" dirty="0"/>
              <a:t> systems</a:t>
            </a:r>
            <a:r>
              <a:rPr lang="en-US" dirty="0"/>
              <a:t> based on Cs</a:t>
            </a:r>
            <a:r>
              <a:rPr lang="en-US" baseline="-25000" dirty="0"/>
              <a:t>2</a:t>
            </a:r>
            <a:r>
              <a:rPr lang="en-US" dirty="0"/>
              <a:t>Te for </a:t>
            </a:r>
            <a:r>
              <a:rPr lang="en-US" b="1" dirty="0"/>
              <a:t>500 kV DC Gun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dirty="0"/>
          </a:p>
          <a:p>
            <a:r>
              <a:rPr lang="en-US" b="1" dirty="0"/>
              <a:t>DESY Zeuthen (cost sharing with INFN </a:t>
            </a:r>
            <a:r>
              <a:rPr lang="en-US" b="1" dirty="0" err="1"/>
              <a:t>LEAPh</a:t>
            </a:r>
            <a:r>
              <a:rPr lang="en-US" b="1" dirty="0"/>
              <a:t>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Established</a:t>
            </a:r>
            <a:r>
              <a:rPr lang="en-US" dirty="0"/>
              <a:t> a </a:t>
            </a:r>
            <a:r>
              <a:rPr lang="en-US" b="1" dirty="0"/>
              <a:t>reproducible</a:t>
            </a:r>
            <a:r>
              <a:rPr lang="en-US" dirty="0"/>
              <a:t> procedure to grow alkali </a:t>
            </a:r>
            <a:r>
              <a:rPr lang="en-US" b="1" dirty="0"/>
              <a:t>antimonide</a:t>
            </a:r>
            <a:r>
              <a:rPr lang="en-US" dirty="0"/>
              <a:t> compounds (</a:t>
            </a:r>
            <a:r>
              <a:rPr lang="en-US" b="1" dirty="0"/>
              <a:t>green sensitive</a:t>
            </a:r>
            <a:r>
              <a:rPr lang="en-US" dirty="0"/>
              <a:t>) on INFN plugs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Development </a:t>
            </a:r>
            <a:r>
              <a:rPr lang="en-US" dirty="0"/>
              <a:t>(design and construction) and of a new photocathode system for </a:t>
            </a:r>
            <a:r>
              <a:rPr lang="en-US" b="1" dirty="0"/>
              <a:t>visible light sensitive </a:t>
            </a:r>
            <a:r>
              <a:rPr lang="en-US" dirty="0"/>
              <a:t>photocathode (base pressure in the </a:t>
            </a:r>
            <a:r>
              <a:rPr lang="en-US" b="1" dirty="0"/>
              <a:t>low 10</a:t>
            </a:r>
            <a:r>
              <a:rPr lang="en-US" b="1" baseline="30000" dirty="0"/>
              <a:t>-11</a:t>
            </a:r>
            <a:r>
              <a:rPr lang="en-US" b="1" dirty="0"/>
              <a:t> mbar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433CF8B-AF1C-9C47-A6CC-E43885A73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37" y="502941"/>
            <a:ext cx="3181491" cy="2386118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D87B0BF-19C8-154D-AAF6-62E45CD2E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8C20AA-1A1C-3746-BF86-087E7B2E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26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426931B-481D-C841-88B6-D0DCAE25FB42}"/>
              </a:ext>
            </a:extLst>
          </p:cNvPr>
          <p:cNvGrpSpPr/>
          <p:nvPr/>
        </p:nvGrpSpPr>
        <p:grpSpPr>
          <a:xfrm>
            <a:off x="9311970" y="4100126"/>
            <a:ext cx="2743200" cy="2497226"/>
            <a:chOff x="7715557" y="3414071"/>
            <a:chExt cx="3362978" cy="2995182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144A9594-D8E6-BB48-BD05-BF906CFB1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6" r="23257" b="11151"/>
            <a:stretch/>
          </p:blipFill>
          <p:spPr>
            <a:xfrm>
              <a:off x="7726293" y="3414071"/>
              <a:ext cx="3352241" cy="2385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BC62557B-A98A-B942-BEF1-89D2BB257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D4D4D6"/>
                </a:clrFrom>
                <a:clrTo>
                  <a:srgbClr val="D4D4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30"/>
            <a:stretch/>
          </p:blipFill>
          <p:spPr>
            <a:xfrm>
              <a:off x="8458535" y="4857756"/>
              <a:ext cx="1770164" cy="12162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2C5A92E7-9E0A-D449-A95C-20D6BE40C7ED}"/>
                </a:ext>
              </a:extLst>
            </p:cNvPr>
            <p:cNvSpPr txBox="1"/>
            <p:nvPr/>
          </p:nvSpPr>
          <p:spPr>
            <a:xfrm>
              <a:off x="7715557" y="5824478"/>
              <a:ext cx="3362978" cy="584775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Pumping System based on D2000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NexTorr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(SAES)</a:t>
              </a:r>
            </a:p>
          </p:txBody>
        </p:sp>
      </p:grpSp>
      <p:pic>
        <p:nvPicPr>
          <p:cNvPr id="12" name="Picture 13">
            <a:extLst>
              <a:ext uri="{FF2B5EF4-FFF2-40B4-BE49-F238E27FC236}">
                <a16:creationId xmlns:a16="http://schemas.microsoft.com/office/drawing/2014/main" id="{EAB01E38-6275-DE42-B9BD-4DF01383C1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b="4814"/>
          <a:stretch/>
        </p:blipFill>
        <p:spPr>
          <a:xfrm>
            <a:off x="7571523" y="3300211"/>
            <a:ext cx="2265492" cy="187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568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1745-6972-4D08-B632-DA5593B3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Photocathode Stress test for CW operation (</a:t>
            </a:r>
            <a:r>
              <a:rPr lang="en-US" dirty="0" err="1"/>
              <a:t>BriXSinO</a:t>
            </a:r>
            <a:r>
              <a:rPr lang="en-US" dirty="0"/>
              <a:t>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FAC7-55D7-4AD2-ACA9-951DAA36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0" y="630397"/>
            <a:ext cx="11455460" cy="4987333"/>
          </a:xfrm>
        </p:spPr>
        <p:txBody>
          <a:bodyPr/>
          <a:lstStyle/>
          <a:p>
            <a:r>
              <a:rPr lang="en-US" sz="2600" b="1" dirty="0"/>
              <a:t>The operation </a:t>
            </a:r>
            <a:r>
              <a:rPr lang="en-US" sz="2600" dirty="0"/>
              <a:t>of photocathodes at </a:t>
            </a:r>
            <a:r>
              <a:rPr lang="en-US" sz="2600" b="1" dirty="0"/>
              <a:t>1 MHz </a:t>
            </a:r>
            <a:r>
              <a:rPr lang="en-US" sz="2600" dirty="0"/>
              <a:t>as SHINE, LCLS II, </a:t>
            </a:r>
            <a:r>
              <a:rPr lang="en-US" sz="2600" dirty="0" err="1"/>
              <a:t>MariX</a:t>
            </a:r>
            <a:r>
              <a:rPr lang="en-US" sz="2600" dirty="0"/>
              <a:t>, and even more </a:t>
            </a:r>
            <a:r>
              <a:rPr lang="en-US" sz="2600" b="1" dirty="0"/>
              <a:t>at the 100 MHz repetition rate foreseen for </a:t>
            </a:r>
            <a:r>
              <a:rPr lang="en-US" sz="2600" b="1" dirty="0" err="1"/>
              <a:t>BriXs</a:t>
            </a:r>
            <a:r>
              <a:rPr lang="en-US" sz="2600" b="1" dirty="0"/>
              <a:t> is a challenge for the present photocathodes and lasers.</a:t>
            </a:r>
          </a:p>
          <a:p>
            <a:r>
              <a:rPr lang="en-US" sz="2600" dirty="0"/>
              <a:t>INFN supported a </a:t>
            </a:r>
            <a:r>
              <a:rPr lang="en-US" sz="2600" b="1" dirty="0"/>
              <a:t>photocathode stress test</a:t>
            </a:r>
            <a:r>
              <a:rPr lang="en-US" sz="2600" dirty="0"/>
              <a:t>, funding the buying of a first part of the 100 MHz </a:t>
            </a:r>
            <a:r>
              <a:rPr lang="en-US" sz="2600" b="1" dirty="0" err="1"/>
              <a:t>BriXSinO</a:t>
            </a:r>
            <a:r>
              <a:rPr lang="en-US" sz="2600" b="1" dirty="0"/>
              <a:t> laser system</a:t>
            </a:r>
            <a:r>
              <a:rPr lang="en-US" sz="2600" dirty="0"/>
              <a:t>.</a:t>
            </a:r>
          </a:p>
          <a:p>
            <a:r>
              <a:rPr lang="en-US" sz="2600" dirty="0"/>
              <a:t>We plan a </a:t>
            </a:r>
            <a:r>
              <a:rPr lang="en-US" sz="2600" b="1" dirty="0"/>
              <a:t>stress test </a:t>
            </a:r>
            <a:r>
              <a:rPr lang="en-US" sz="2600" dirty="0"/>
              <a:t>for Cs</a:t>
            </a:r>
            <a:r>
              <a:rPr lang="en-US" sz="2600" baseline="-25000" dirty="0"/>
              <a:t>2</a:t>
            </a:r>
            <a:r>
              <a:rPr lang="en-US" sz="2600" dirty="0"/>
              <a:t>Te photocathodes at LASA in our DC gun with a dedicated laser (tender in progress)</a:t>
            </a:r>
          </a:p>
          <a:p>
            <a:pPr lvl="1"/>
            <a:r>
              <a:rPr lang="en-US" dirty="0"/>
              <a:t>Laser: 10 W in IR and </a:t>
            </a:r>
            <a:r>
              <a:rPr lang="en-US" b="1" dirty="0"/>
              <a:t>0.5 W in UV @ 100 MHz</a:t>
            </a:r>
          </a:p>
          <a:p>
            <a:pPr lvl="1"/>
            <a:r>
              <a:rPr lang="en-US" dirty="0"/>
              <a:t>DC Gun: </a:t>
            </a:r>
            <a:r>
              <a:rPr lang="en-US" b="1" dirty="0"/>
              <a:t>100 kV (max), </a:t>
            </a:r>
            <a:r>
              <a:rPr lang="en-US" dirty="0"/>
              <a:t>8 mm gap</a:t>
            </a:r>
          </a:p>
          <a:p>
            <a:pPr lvl="1"/>
            <a:r>
              <a:rPr lang="en-US" dirty="0"/>
              <a:t>Photocathode charge</a:t>
            </a:r>
            <a:r>
              <a:rPr lang="en-US" b="1" dirty="0"/>
              <a:t> (QE=5 % @ 254 nm): 50 </a:t>
            </a:r>
            <a:r>
              <a:rPr lang="en-US" b="1" dirty="0" err="1"/>
              <a:t>pC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B086BD68-95B0-4148-A37E-A709DE20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3"/>
          <a:stretch/>
        </p:blipFill>
        <p:spPr>
          <a:xfrm>
            <a:off x="9192698" y="3892931"/>
            <a:ext cx="2975992" cy="2717430"/>
          </a:xfrm>
          <a:prstGeom prst="rect">
            <a:avLst/>
          </a:prstGeom>
        </p:spPr>
      </p:pic>
      <p:pic>
        <p:nvPicPr>
          <p:cNvPr id="7" name="Picture 6" descr="A High Voltage Extractor with Photocathodes - THP02F.PDF - Mozilla Firefox">
            <a:extLst>
              <a:ext uri="{FF2B5EF4-FFF2-40B4-BE49-F238E27FC236}">
                <a16:creationId xmlns:a16="http://schemas.microsoft.com/office/drawing/2014/main" id="{AB53273F-07FB-491D-8EFA-9B9A48FDF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3" t="15278" r="45882" b="65833"/>
          <a:stretch/>
        </p:blipFill>
        <p:spPr>
          <a:xfrm>
            <a:off x="5610389" y="4437112"/>
            <a:ext cx="3503860" cy="2269167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931A16-83E4-5349-B33B-E244B8363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492879"/>
            <a:ext cx="3247964" cy="365125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8794F8-D663-5C4A-B888-7D2C335E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27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850A0AB-14FC-7F48-8BE4-675394CB5249}"/>
              </a:ext>
            </a:extLst>
          </p:cNvPr>
          <p:cNvGrpSpPr>
            <a:grpSpLocks noChangeAspect="1"/>
          </p:cNvGrpSpPr>
          <p:nvPr/>
        </p:nvGrpSpPr>
        <p:grpSpPr>
          <a:xfrm>
            <a:off x="1461241" y="4619816"/>
            <a:ext cx="4117572" cy="2040488"/>
            <a:chOff x="661037" y="918877"/>
            <a:chExt cx="10955666" cy="5429148"/>
          </a:xfrm>
        </p:grpSpPr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A0D051CE-F50B-604B-91F8-FA595BC1FAB3}"/>
                </a:ext>
              </a:extLst>
            </p:cNvPr>
            <p:cNvSpPr/>
            <p:nvPr/>
          </p:nvSpPr>
          <p:spPr>
            <a:xfrm>
              <a:off x="755379" y="1828710"/>
              <a:ext cx="1431235" cy="662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500"/>
            </a:p>
          </p:txBody>
        </p:sp>
        <p:sp>
          <p:nvSpPr>
            <p:cNvPr id="10" name="TextBox 52">
              <a:extLst>
                <a:ext uri="{FF2B5EF4-FFF2-40B4-BE49-F238E27FC236}">
                  <a16:creationId xmlns:a16="http://schemas.microsoft.com/office/drawing/2014/main" id="{1CB995F0-FE64-0940-A430-D4E0EA4EADDC}"/>
                </a:ext>
              </a:extLst>
            </p:cNvPr>
            <p:cNvSpPr txBox="1"/>
            <p:nvPr/>
          </p:nvSpPr>
          <p:spPr>
            <a:xfrm>
              <a:off x="661037" y="3988898"/>
              <a:ext cx="1431236" cy="57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/>
                <a:t>*</a:t>
              </a:r>
            </a:p>
          </p:txBody>
        </p: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B5C9BB34-BB27-CF41-87D0-99B69C3C5C54}"/>
                </a:ext>
              </a:extLst>
            </p:cNvPr>
            <p:cNvGrpSpPr/>
            <p:nvPr/>
          </p:nvGrpSpPr>
          <p:grpSpPr>
            <a:xfrm>
              <a:off x="797420" y="918877"/>
              <a:ext cx="10819283" cy="5429148"/>
              <a:chOff x="861390" y="927562"/>
              <a:chExt cx="10819283" cy="5429148"/>
            </a:xfrm>
          </p:grpSpPr>
          <p:sp>
            <p:nvSpPr>
              <p:cNvPr id="12" name="Freeform: Shape 4">
                <a:extLst>
                  <a:ext uri="{FF2B5EF4-FFF2-40B4-BE49-F238E27FC236}">
                    <a16:creationId xmlns:a16="http://schemas.microsoft.com/office/drawing/2014/main" id="{FDB98C0D-3524-6F49-8B23-55A72CB38EE3}"/>
                  </a:ext>
                </a:extLst>
              </p:cNvPr>
              <p:cNvSpPr/>
              <p:nvPr/>
            </p:nvSpPr>
            <p:spPr>
              <a:xfrm>
                <a:off x="8746435" y="4797284"/>
                <a:ext cx="344556" cy="583096"/>
              </a:xfrm>
              <a:custGeom>
                <a:avLst/>
                <a:gdLst>
                  <a:gd name="connsiteX0" fmla="*/ 0 w 344556"/>
                  <a:gd name="connsiteY0" fmla="*/ 0 h 583096"/>
                  <a:gd name="connsiteX1" fmla="*/ 106017 w 344556"/>
                  <a:gd name="connsiteY1" fmla="*/ 357809 h 583096"/>
                  <a:gd name="connsiteX2" fmla="*/ 344556 w 344556"/>
                  <a:gd name="connsiteY2" fmla="*/ 583096 h 58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556" h="583096">
                    <a:moveTo>
                      <a:pt x="0" y="0"/>
                    </a:moveTo>
                    <a:cubicBezTo>
                      <a:pt x="24295" y="130313"/>
                      <a:pt x="48591" y="260626"/>
                      <a:pt x="106017" y="357809"/>
                    </a:cubicBezTo>
                    <a:cubicBezTo>
                      <a:pt x="163443" y="454992"/>
                      <a:pt x="253999" y="519044"/>
                      <a:pt x="344556" y="583096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45F646B5-37E4-7C4A-AF1C-5E6BD2977F01}"/>
                  </a:ext>
                </a:extLst>
              </p:cNvPr>
              <p:cNvSpPr/>
              <p:nvPr/>
            </p:nvSpPr>
            <p:spPr>
              <a:xfrm>
                <a:off x="8931967" y="5205273"/>
                <a:ext cx="770981" cy="496314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14" name="Freeform: Shape 6">
                <a:extLst>
                  <a:ext uri="{FF2B5EF4-FFF2-40B4-BE49-F238E27FC236}">
                    <a16:creationId xmlns:a16="http://schemas.microsoft.com/office/drawing/2014/main" id="{7AC516FF-564A-424E-93B2-1605E8FDC8CD}"/>
                  </a:ext>
                </a:extLst>
              </p:cNvPr>
              <p:cNvSpPr/>
              <p:nvPr/>
            </p:nvSpPr>
            <p:spPr>
              <a:xfrm>
                <a:off x="8136835" y="4359962"/>
                <a:ext cx="607141" cy="1232452"/>
              </a:xfrm>
              <a:custGeom>
                <a:avLst/>
                <a:gdLst>
                  <a:gd name="connsiteX0" fmla="*/ 185530 w 607141"/>
                  <a:gd name="connsiteY0" fmla="*/ 0 h 1232452"/>
                  <a:gd name="connsiteX1" fmla="*/ 556591 w 607141"/>
                  <a:gd name="connsiteY1" fmla="*/ 145774 h 1232452"/>
                  <a:gd name="connsiteX2" fmla="*/ 543339 w 607141"/>
                  <a:gd name="connsiteY2" fmla="*/ 808383 h 1232452"/>
                  <a:gd name="connsiteX3" fmla="*/ 0 w 607141"/>
                  <a:gd name="connsiteY3" fmla="*/ 1232452 h 1232452"/>
                  <a:gd name="connsiteX4" fmla="*/ 0 w 607141"/>
                  <a:gd name="connsiteY4" fmla="*/ 1232452 h 1232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141" h="1232452">
                    <a:moveTo>
                      <a:pt x="185530" y="0"/>
                    </a:moveTo>
                    <a:cubicBezTo>
                      <a:pt x="341243" y="5522"/>
                      <a:pt x="496956" y="11044"/>
                      <a:pt x="556591" y="145774"/>
                    </a:cubicBezTo>
                    <a:cubicBezTo>
                      <a:pt x="616226" y="280504"/>
                      <a:pt x="636104" y="627270"/>
                      <a:pt x="543339" y="808383"/>
                    </a:cubicBezTo>
                    <a:cubicBezTo>
                      <a:pt x="450574" y="989496"/>
                      <a:pt x="0" y="1232452"/>
                      <a:pt x="0" y="1232452"/>
                    </a:cubicBezTo>
                    <a:lnTo>
                      <a:pt x="0" y="1232452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15" name="Freeform: Shape 7">
                <a:extLst>
                  <a:ext uri="{FF2B5EF4-FFF2-40B4-BE49-F238E27FC236}">
                    <a16:creationId xmlns:a16="http://schemas.microsoft.com/office/drawing/2014/main" id="{003E5E64-B785-444B-87ED-0981A66D82C7}"/>
                  </a:ext>
                </a:extLst>
              </p:cNvPr>
              <p:cNvSpPr/>
              <p:nvPr/>
            </p:nvSpPr>
            <p:spPr>
              <a:xfrm>
                <a:off x="5893429" y="5102084"/>
                <a:ext cx="1779581" cy="547907"/>
              </a:xfrm>
              <a:custGeom>
                <a:avLst/>
                <a:gdLst>
                  <a:gd name="connsiteX0" fmla="*/ 57295 w 1249991"/>
                  <a:gd name="connsiteY0" fmla="*/ 0 h 547907"/>
                  <a:gd name="connsiteX1" fmla="*/ 136808 w 1249991"/>
                  <a:gd name="connsiteY1" fmla="*/ 503583 h 547907"/>
                  <a:gd name="connsiteX2" fmla="*/ 1249991 w 1249991"/>
                  <a:gd name="connsiteY2" fmla="*/ 490330 h 54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9991" h="547907">
                    <a:moveTo>
                      <a:pt x="57295" y="0"/>
                    </a:moveTo>
                    <a:cubicBezTo>
                      <a:pt x="-2340" y="210930"/>
                      <a:pt x="-61975" y="421861"/>
                      <a:pt x="136808" y="503583"/>
                    </a:cubicBezTo>
                    <a:cubicBezTo>
                      <a:pt x="335591" y="585305"/>
                      <a:pt x="792791" y="537817"/>
                      <a:pt x="1249991" y="490330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0B7B3A11-B6AE-B64A-9C36-D8CE28CD4011}"/>
                  </a:ext>
                </a:extLst>
              </p:cNvPr>
              <p:cNvSpPr/>
              <p:nvPr/>
            </p:nvSpPr>
            <p:spPr>
              <a:xfrm>
                <a:off x="2292629" y="4275401"/>
                <a:ext cx="1202098" cy="9051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cxnSp>
            <p:nvCxnSpPr>
              <p:cNvPr id="17" name="Straight Arrow Connector 9">
                <a:extLst>
                  <a:ext uri="{FF2B5EF4-FFF2-40B4-BE49-F238E27FC236}">
                    <a16:creationId xmlns:a16="http://schemas.microsoft.com/office/drawing/2014/main" id="{1E359CA3-DCBC-2F40-BEEE-F5CD5C748E57}"/>
                  </a:ext>
                </a:extLst>
              </p:cNvPr>
              <p:cNvCxnSpPr/>
              <p:nvPr/>
            </p:nvCxnSpPr>
            <p:spPr>
              <a:xfrm>
                <a:off x="927650" y="4748392"/>
                <a:ext cx="1364979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0">
                <a:extLst>
                  <a:ext uri="{FF2B5EF4-FFF2-40B4-BE49-F238E27FC236}">
                    <a16:creationId xmlns:a16="http://schemas.microsoft.com/office/drawing/2014/main" id="{80FCE125-2884-CB45-BFF3-70A53A982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0381" y="2210475"/>
                <a:ext cx="1565186" cy="17275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1">
                <a:extLst>
                  <a:ext uri="{FF2B5EF4-FFF2-40B4-BE49-F238E27FC236}">
                    <a16:creationId xmlns:a16="http://schemas.microsoft.com/office/drawing/2014/main" id="{985AB3A9-CDF0-F14C-9E67-675EF42A9CB9}"/>
                  </a:ext>
                </a:extLst>
              </p:cNvPr>
              <p:cNvCxnSpPr>
                <a:stCxn id="104" idx="6"/>
              </p:cNvCxnSpPr>
              <p:nvPr/>
            </p:nvCxnSpPr>
            <p:spPr>
              <a:xfrm flipV="1">
                <a:off x="8032594" y="2245123"/>
                <a:ext cx="2092069" cy="251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77474AAD-6292-754C-BA67-9829DDBBE8C8}"/>
                  </a:ext>
                </a:extLst>
              </p:cNvPr>
              <p:cNvSpPr/>
              <p:nvPr/>
            </p:nvSpPr>
            <p:spPr>
              <a:xfrm>
                <a:off x="8931967" y="1841962"/>
                <a:ext cx="789617" cy="81708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cxnSp>
            <p:nvCxnSpPr>
              <p:cNvPr id="21" name="Straight Arrow Connector 13">
                <a:extLst>
                  <a:ext uri="{FF2B5EF4-FFF2-40B4-BE49-F238E27FC236}">
                    <a16:creationId xmlns:a16="http://schemas.microsoft.com/office/drawing/2014/main" id="{0F42136A-2F8E-6048-8D25-B96A64CBAF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4295" y="2207870"/>
                <a:ext cx="813189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14">
                <a:extLst>
                  <a:ext uri="{FF2B5EF4-FFF2-40B4-BE49-F238E27FC236}">
                    <a16:creationId xmlns:a16="http://schemas.microsoft.com/office/drawing/2014/main" id="{5C1090EA-6297-F944-A59A-95A344E522F9}"/>
                  </a:ext>
                </a:extLst>
              </p:cNvPr>
              <p:cNvCxnSpPr>
                <a:stCxn id="33" idx="6"/>
              </p:cNvCxnSpPr>
              <p:nvPr/>
            </p:nvCxnSpPr>
            <p:spPr>
              <a:xfrm>
                <a:off x="5278535" y="2196768"/>
                <a:ext cx="1851137" cy="4835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6">
                <a:extLst>
                  <a:ext uri="{FF2B5EF4-FFF2-40B4-BE49-F238E27FC236}">
                    <a16:creationId xmlns:a16="http://schemas.microsoft.com/office/drawing/2014/main" id="{60EB418E-6C5D-8F41-8E30-442762708224}"/>
                  </a:ext>
                </a:extLst>
              </p:cNvPr>
              <p:cNvSpPr txBox="1"/>
              <p:nvPr/>
            </p:nvSpPr>
            <p:spPr>
              <a:xfrm>
                <a:off x="1060177" y="1987738"/>
                <a:ext cx="887898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HP10</a:t>
                </a:r>
              </a:p>
            </p:txBody>
          </p:sp>
          <p:cxnSp>
            <p:nvCxnSpPr>
              <p:cNvPr id="24" name="Straight Arrow Connector 17">
                <a:extLst>
                  <a:ext uri="{FF2B5EF4-FFF2-40B4-BE49-F238E27FC236}">
                    <a16:creationId xmlns:a16="http://schemas.microsoft.com/office/drawing/2014/main" id="{57666000-1D22-304A-8B0C-F7475639A5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6610" y="2172401"/>
                <a:ext cx="1245706" cy="86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19">
                <a:extLst>
                  <a:ext uri="{FF2B5EF4-FFF2-40B4-BE49-F238E27FC236}">
                    <a16:creationId xmlns:a16="http://schemas.microsoft.com/office/drawing/2014/main" id="{102CFBC3-1F13-7F4E-AFBA-FC9731C2398B}"/>
                  </a:ext>
                </a:extLst>
              </p:cNvPr>
              <p:cNvSpPr/>
              <p:nvPr/>
            </p:nvSpPr>
            <p:spPr>
              <a:xfrm>
                <a:off x="3776872" y="1987735"/>
                <a:ext cx="45719" cy="4001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26" name="Rectangle 20">
                <a:extLst>
                  <a:ext uri="{FF2B5EF4-FFF2-40B4-BE49-F238E27FC236}">
                    <a16:creationId xmlns:a16="http://schemas.microsoft.com/office/drawing/2014/main" id="{5B3C8572-150D-E044-8E7C-4D32F8CE16E3}"/>
                  </a:ext>
                </a:extLst>
              </p:cNvPr>
              <p:cNvSpPr/>
              <p:nvPr/>
            </p:nvSpPr>
            <p:spPr>
              <a:xfrm rot="2330638">
                <a:off x="4134678" y="1987738"/>
                <a:ext cx="45719" cy="4108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cxnSp>
            <p:nvCxnSpPr>
              <p:cNvPr id="27" name="Straight Arrow Connector 21">
                <a:extLst>
                  <a:ext uri="{FF2B5EF4-FFF2-40B4-BE49-F238E27FC236}">
                    <a16:creationId xmlns:a16="http://schemas.microsoft.com/office/drawing/2014/main" id="{6462672C-E82B-DD4C-A62D-E4BF74C36394}"/>
                  </a:ext>
                </a:extLst>
              </p:cNvPr>
              <p:cNvCxnSpPr>
                <a:stCxn id="26" idx="1"/>
              </p:cNvCxnSpPr>
              <p:nvPr/>
            </p:nvCxnSpPr>
            <p:spPr>
              <a:xfrm flipV="1">
                <a:off x="4139733" y="1590169"/>
                <a:ext cx="8195" cy="58863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2">
                <a:extLst>
                  <a:ext uri="{FF2B5EF4-FFF2-40B4-BE49-F238E27FC236}">
                    <a16:creationId xmlns:a16="http://schemas.microsoft.com/office/drawing/2014/main" id="{35D4D03C-0C14-4A42-9195-F2EAD1C0BE3B}"/>
                  </a:ext>
                </a:extLst>
              </p:cNvPr>
              <p:cNvSpPr txBox="1"/>
              <p:nvPr/>
            </p:nvSpPr>
            <p:spPr>
              <a:xfrm>
                <a:off x="3670855" y="927562"/>
                <a:ext cx="1216064" cy="147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Uscita alternativa per cross correlatore</a:t>
                </a:r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BEE38530-0E30-7E43-B224-47C40A80578A}"/>
                  </a:ext>
                </a:extLst>
              </p:cNvPr>
              <p:cNvSpPr txBox="1"/>
              <p:nvPr/>
            </p:nvSpPr>
            <p:spPr>
              <a:xfrm>
                <a:off x="3498577" y="1604130"/>
                <a:ext cx="1070289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>
                    <a:latin typeface="Symbol" panose="05050102010706020507" pitchFamily="18" charset="2"/>
                  </a:rPr>
                  <a:t>l</a:t>
                </a:r>
                <a:r>
                  <a:rPr lang="it-IT" sz="500" dirty="0"/>
                  <a:t>/2</a:t>
                </a:r>
              </a:p>
            </p:txBody>
          </p:sp>
          <p:cxnSp>
            <p:nvCxnSpPr>
              <p:cNvPr id="30" name="Straight Arrow Connector 24">
                <a:extLst>
                  <a:ext uri="{FF2B5EF4-FFF2-40B4-BE49-F238E27FC236}">
                    <a16:creationId xmlns:a16="http://schemas.microsoft.com/office/drawing/2014/main" id="{129D6E49-7264-D245-BAB7-540018DB28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2316" y="2172401"/>
                <a:ext cx="1351721" cy="1538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25">
                <a:extLst>
                  <a:ext uri="{FF2B5EF4-FFF2-40B4-BE49-F238E27FC236}">
                    <a16:creationId xmlns:a16="http://schemas.microsoft.com/office/drawing/2014/main" id="{6608A843-DD7A-0347-B86E-52C9BEBC0513}"/>
                  </a:ext>
                </a:extLst>
              </p:cNvPr>
              <p:cNvSpPr/>
              <p:nvPr/>
            </p:nvSpPr>
            <p:spPr>
              <a:xfrm>
                <a:off x="2358891" y="2000990"/>
                <a:ext cx="238539" cy="331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32" name="TextBox 26">
                <a:extLst>
                  <a:ext uri="{FF2B5EF4-FFF2-40B4-BE49-F238E27FC236}">
                    <a16:creationId xmlns:a16="http://schemas.microsoft.com/office/drawing/2014/main" id="{6CD122FB-9A24-5D4A-B25A-7AE5263BDD87}"/>
                  </a:ext>
                </a:extLst>
              </p:cNvPr>
              <p:cNvSpPr txBox="1"/>
              <p:nvPr/>
            </p:nvSpPr>
            <p:spPr>
              <a:xfrm>
                <a:off x="2328538" y="1975350"/>
                <a:ext cx="702366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A</a:t>
                </a:r>
              </a:p>
            </p:txBody>
          </p:sp>
          <p:sp>
            <p:nvSpPr>
              <p:cNvPr id="33" name="Oval 27">
                <a:extLst>
                  <a:ext uri="{FF2B5EF4-FFF2-40B4-BE49-F238E27FC236}">
                    <a16:creationId xmlns:a16="http://schemas.microsoft.com/office/drawing/2014/main" id="{14ECF430-952F-2E4F-A2C2-4BC6EDE9A0E0}"/>
                  </a:ext>
                </a:extLst>
              </p:cNvPr>
              <p:cNvSpPr/>
              <p:nvPr/>
            </p:nvSpPr>
            <p:spPr>
              <a:xfrm>
                <a:off x="5232816" y="1996713"/>
                <a:ext cx="45719" cy="4001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34" name="Oval 28">
                <a:extLst>
                  <a:ext uri="{FF2B5EF4-FFF2-40B4-BE49-F238E27FC236}">
                    <a16:creationId xmlns:a16="http://schemas.microsoft.com/office/drawing/2014/main" id="{3BDCA9AA-AF06-A349-81EC-D534A4A0D150}"/>
                  </a:ext>
                </a:extLst>
              </p:cNvPr>
              <p:cNvSpPr/>
              <p:nvPr/>
            </p:nvSpPr>
            <p:spPr>
              <a:xfrm>
                <a:off x="4828847" y="1908222"/>
                <a:ext cx="45719" cy="5886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35" name="Flowchart: Collate 29">
                <a:extLst>
                  <a:ext uri="{FF2B5EF4-FFF2-40B4-BE49-F238E27FC236}">
                    <a16:creationId xmlns:a16="http://schemas.microsoft.com/office/drawing/2014/main" id="{A96CFE28-0359-4D48-ABC1-887FE1076CFC}"/>
                  </a:ext>
                </a:extLst>
              </p:cNvPr>
              <p:cNvSpPr/>
              <p:nvPr/>
            </p:nvSpPr>
            <p:spPr>
              <a:xfrm rot="16200000">
                <a:off x="4956314" y="2054428"/>
                <a:ext cx="212899" cy="264179"/>
              </a:xfrm>
              <a:prstGeom prst="flowChartCollat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TextBox 31">
                <a:extLst>
                  <a:ext uri="{FF2B5EF4-FFF2-40B4-BE49-F238E27FC236}">
                    <a16:creationId xmlns:a16="http://schemas.microsoft.com/office/drawing/2014/main" id="{5C1D8652-B2D2-894B-89F7-EC2E2D09EBFF}"/>
                  </a:ext>
                </a:extLst>
              </p:cNvPr>
              <p:cNvSpPr txBox="1"/>
              <p:nvPr/>
            </p:nvSpPr>
            <p:spPr>
              <a:xfrm>
                <a:off x="4010899" y="2412829"/>
                <a:ext cx="1007164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PBS</a:t>
                </a:r>
              </a:p>
            </p:txBody>
          </p:sp>
          <p:sp>
            <p:nvSpPr>
              <p:cNvPr id="37" name="Rectangle 32">
                <a:extLst>
                  <a:ext uri="{FF2B5EF4-FFF2-40B4-BE49-F238E27FC236}">
                    <a16:creationId xmlns:a16="http://schemas.microsoft.com/office/drawing/2014/main" id="{72AFB03E-7B2E-124C-B998-EE523A1386DB}"/>
                  </a:ext>
                </a:extLst>
              </p:cNvPr>
              <p:cNvSpPr/>
              <p:nvPr/>
            </p:nvSpPr>
            <p:spPr>
              <a:xfrm>
                <a:off x="5989985" y="1828710"/>
                <a:ext cx="739981" cy="788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38" name="Rectangle 33">
                <a:extLst>
                  <a:ext uri="{FF2B5EF4-FFF2-40B4-BE49-F238E27FC236}">
                    <a16:creationId xmlns:a16="http://schemas.microsoft.com/office/drawing/2014/main" id="{98A1683C-C637-0946-BF72-A6CB624FAA93}"/>
                  </a:ext>
                </a:extLst>
              </p:cNvPr>
              <p:cNvSpPr/>
              <p:nvPr/>
            </p:nvSpPr>
            <p:spPr>
              <a:xfrm>
                <a:off x="6088305" y="2030244"/>
                <a:ext cx="543340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39" name="TextBox 34">
                <a:extLst>
                  <a:ext uri="{FF2B5EF4-FFF2-40B4-BE49-F238E27FC236}">
                    <a16:creationId xmlns:a16="http://schemas.microsoft.com/office/drawing/2014/main" id="{683C8BF2-7459-1442-80DC-62033043FB93}"/>
                  </a:ext>
                </a:extLst>
              </p:cNvPr>
              <p:cNvSpPr txBox="1"/>
              <p:nvPr/>
            </p:nvSpPr>
            <p:spPr>
              <a:xfrm>
                <a:off x="6066849" y="2060455"/>
                <a:ext cx="781876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LBO</a:t>
                </a:r>
              </a:p>
            </p:txBody>
          </p:sp>
          <p:sp>
            <p:nvSpPr>
              <p:cNvPr id="40" name="Rectangle 35">
                <a:extLst>
                  <a:ext uri="{FF2B5EF4-FFF2-40B4-BE49-F238E27FC236}">
                    <a16:creationId xmlns:a16="http://schemas.microsoft.com/office/drawing/2014/main" id="{DC97DF24-C964-104E-A35D-02ED5500D389}"/>
                  </a:ext>
                </a:extLst>
              </p:cNvPr>
              <p:cNvSpPr/>
              <p:nvPr/>
            </p:nvSpPr>
            <p:spPr>
              <a:xfrm rot="2269664">
                <a:off x="7182680" y="2048338"/>
                <a:ext cx="45719" cy="4001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41" name="TextBox 36">
                <a:extLst>
                  <a:ext uri="{FF2B5EF4-FFF2-40B4-BE49-F238E27FC236}">
                    <a16:creationId xmlns:a16="http://schemas.microsoft.com/office/drawing/2014/main" id="{F60AF052-243A-3449-8204-B59B308BE693}"/>
                  </a:ext>
                </a:extLst>
              </p:cNvPr>
              <p:cNvSpPr txBox="1"/>
              <p:nvPr/>
            </p:nvSpPr>
            <p:spPr>
              <a:xfrm>
                <a:off x="7076668" y="2397690"/>
                <a:ext cx="690111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Dic1</a:t>
                </a:r>
              </a:p>
            </p:txBody>
          </p:sp>
          <p:cxnSp>
            <p:nvCxnSpPr>
              <p:cNvPr id="42" name="Straight Arrow Connector 37">
                <a:extLst>
                  <a:ext uri="{FF2B5EF4-FFF2-40B4-BE49-F238E27FC236}">
                    <a16:creationId xmlns:a16="http://schemas.microsoft.com/office/drawing/2014/main" id="{FFA3DA24-386A-F84C-977F-15A4AABE5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34476" y="1841962"/>
                <a:ext cx="0" cy="405664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38">
                <a:extLst>
                  <a:ext uri="{FF2B5EF4-FFF2-40B4-BE49-F238E27FC236}">
                    <a16:creationId xmlns:a16="http://schemas.microsoft.com/office/drawing/2014/main" id="{D4D7474C-2B1C-D045-AFA3-9F2C60355AF0}"/>
                  </a:ext>
                </a:extLst>
              </p:cNvPr>
              <p:cNvCxnSpPr>
                <a:stCxn id="40" idx="1"/>
              </p:cNvCxnSpPr>
              <p:nvPr/>
            </p:nvCxnSpPr>
            <p:spPr>
              <a:xfrm>
                <a:off x="7187484" y="2234374"/>
                <a:ext cx="803579" cy="10749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39">
                <a:extLst>
                  <a:ext uri="{FF2B5EF4-FFF2-40B4-BE49-F238E27FC236}">
                    <a16:creationId xmlns:a16="http://schemas.microsoft.com/office/drawing/2014/main" id="{C7AE6022-8999-D042-885A-83311BE9341B}"/>
                  </a:ext>
                </a:extLst>
              </p:cNvPr>
              <p:cNvGrpSpPr/>
              <p:nvPr/>
            </p:nvGrpSpPr>
            <p:grpSpPr>
              <a:xfrm rot="10800000">
                <a:off x="8032594" y="1947546"/>
                <a:ext cx="449688" cy="588639"/>
                <a:chOff x="8059098" y="1536731"/>
                <a:chExt cx="449688" cy="588639"/>
              </a:xfrm>
            </p:grpSpPr>
            <p:sp>
              <p:nvSpPr>
                <p:cNvPr id="104" name="Oval 40">
                  <a:extLst>
                    <a:ext uri="{FF2B5EF4-FFF2-40B4-BE49-F238E27FC236}">
                      <a16:creationId xmlns:a16="http://schemas.microsoft.com/office/drawing/2014/main" id="{5469A446-230A-2740-AF42-5749C0EC4D3A}"/>
                    </a:ext>
                  </a:extLst>
                </p:cNvPr>
                <p:cNvSpPr/>
                <p:nvPr/>
              </p:nvSpPr>
              <p:spPr>
                <a:xfrm>
                  <a:off x="8463067" y="1625222"/>
                  <a:ext cx="45719" cy="4001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500"/>
                </a:p>
              </p:txBody>
            </p:sp>
            <p:sp>
              <p:nvSpPr>
                <p:cNvPr id="105" name="Oval 41">
                  <a:extLst>
                    <a:ext uri="{FF2B5EF4-FFF2-40B4-BE49-F238E27FC236}">
                      <a16:creationId xmlns:a16="http://schemas.microsoft.com/office/drawing/2014/main" id="{67922699-CF96-F74A-B244-186D8852A8EA}"/>
                    </a:ext>
                  </a:extLst>
                </p:cNvPr>
                <p:cNvSpPr/>
                <p:nvPr/>
              </p:nvSpPr>
              <p:spPr>
                <a:xfrm>
                  <a:off x="8059098" y="1536731"/>
                  <a:ext cx="45719" cy="58863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500"/>
                </a:p>
              </p:txBody>
            </p:sp>
            <p:sp>
              <p:nvSpPr>
                <p:cNvPr id="106" name="Flowchart: Collate 42">
                  <a:extLst>
                    <a:ext uri="{FF2B5EF4-FFF2-40B4-BE49-F238E27FC236}">
                      <a16:creationId xmlns:a16="http://schemas.microsoft.com/office/drawing/2014/main" id="{D1321D0E-FE5E-944A-8120-DFDB1ED0D287}"/>
                    </a:ext>
                  </a:extLst>
                </p:cNvPr>
                <p:cNvSpPr/>
                <p:nvPr/>
              </p:nvSpPr>
              <p:spPr>
                <a:xfrm rot="16200000">
                  <a:off x="8186565" y="1682937"/>
                  <a:ext cx="212899" cy="264179"/>
                </a:xfrm>
                <a:prstGeom prst="flowChartCollat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5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5" name="TextBox 43">
                <a:extLst>
                  <a:ext uri="{FF2B5EF4-FFF2-40B4-BE49-F238E27FC236}">
                    <a16:creationId xmlns:a16="http://schemas.microsoft.com/office/drawing/2014/main" id="{42756240-B9DD-4D41-B1C6-7DE7F6BB846A}"/>
                  </a:ext>
                </a:extLst>
              </p:cNvPr>
              <p:cNvSpPr txBox="1"/>
              <p:nvPr/>
            </p:nvSpPr>
            <p:spPr>
              <a:xfrm>
                <a:off x="7654236" y="1671052"/>
                <a:ext cx="1709099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Sistema telescopico 2</a:t>
                </a:r>
              </a:p>
            </p:txBody>
          </p:sp>
          <p:sp>
            <p:nvSpPr>
              <p:cNvPr id="46" name="Rectangle 44">
                <a:extLst>
                  <a:ext uri="{FF2B5EF4-FFF2-40B4-BE49-F238E27FC236}">
                    <a16:creationId xmlns:a16="http://schemas.microsoft.com/office/drawing/2014/main" id="{B349B5E7-8A29-764B-8590-30AB267D4F84}"/>
                  </a:ext>
                </a:extLst>
              </p:cNvPr>
              <p:cNvSpPr/>
              <p:nvPr/>
            </p:nvSpPr>
            <p:spPr>
              <a:xfrm>
                <a:off x="9152725" y="2005066"/>
                <a:ext cx="56108" cy="5168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47" name="Rectangle 45">
                <a:extLst>
                  <a:ext uri="{FF2B5EF4-FFF2-40B4-BE49-F238E27FC236}">
                    <a16:creationId xmlns:a16="http://schemas.microsoft.com/office/drawing/2014/main" id="{90FD5F4C-76BE-694D-AD4E-7D8DCF7F3C6C}"/>
                  </a:ext>
                </a:extLst>
              </p:cNvPr>
              <p:cNvSpPr/>
              <p:nvPr/>
            </p:nvSpPr>
            <p:spPr>
              <a:xfrm>
                <a:off x="9305125" y="2012090"/>
                <a:ext cx="56108" cy="5168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48" name="Rectangle 46">
                <a:extLst>
                  <a:ext uri="{FF2B5EF4-FFF2-40B4-BE49-F238E27FC236}">
                    <a16:creationId xmlns:a16="http://schemas.microsoft.com/office/drawing/2014/main" id="{E5144C32-5569-EE4B-B992-B9B5E8EC252D}"/>
                  </a:ext>
                </a:extLst>
              </p:cNvPr>
              <p:cNvSpPr/>
              <p:nvPr/>
            </p:nvSpPr>
            <p:spPr>
              <a:xfrm>
                <a:off x="9444273" y="2005066"/>
                <a:ext cx="56108" cy="5168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49" name="TextBox 47">
                <a:extLst>
                  <a:ext uri="{FF2B5EF4-FFF2-40B4-BE49-F238E27FC236}">
                    <a16:creationId xmlns:a16="http://schemas.microsoft.com/office/drawing/2014/main" id="{1C6D45E7-BB11-B64E-ABB7-A37BB94507CF}"/>
                  </a:ext>
                </a:extLst>
              </p:cNvPr>
              <p:cNvSpPr txBox="1"/>
              <p:nvPr/>
            </p:nvSpPr>
            <p:spPr>
              <a:xfrm>
                <a:off x="8998225" y="1510657"/>
                <a:ext cx="916319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BBO</a:t>
                </a:r>
              </a:p>
            </p:txBody>
          </p:sp>
          <p:sp>
            <p:nvSpPr>
              <p:cNvPr id="50" name="Rectangle 48">
                <a:extLst>
                  <a:ext uri="{FF2B5EF4-FFF2-40B4-BE49-F238E27FC236}">
                    <a16:creationId xmlns:a16="http://schemas.microsoft.com/office/drawing/2014/main" id="{CD7C70C3-BCC7-6C49-89F7-5CB03D18900A}"/>
                  </a:ext>
                </a:extLst>
              </p:cNvPr>
              <p:cNvSpPr/>
              <p:nvPr/>
            </p:nvSpPr>
            <p:spPr>
              <a:xfrm rot="2269664">
                <a:off x="10210804" y="2094722"/>
                <a:ext cx="45719" cy="4001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51" name="TextBox 49">
                <a:extLst>
                  <a:ext uri="{FF2B5EF4-FFF2-40B4-BE49-F238E27FC236}">
                    <a16:creationId xmlns:a16="http://schemas.microsoft.com/office/drawing/2014/main" id="{CB3D7696-2839-CE48-92B2-6CF4068E9CA8}"/>
                  </a:ext>
                </a:extLst>
              </p:cNvPr>
              <p:cNvSpPr txBox="1"/>
              <p:nvPr/>
            </p:nvSpPr>
            <p:spPr>
              <a:xfrm>
                <a:off x="10188882" y="2387848"/>
                <a:ext cx="624902" cy="859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Dic2</a:t>
                </a:r>
              </a:p>
            </p:txBody>
          </p:sp>
          <p:cxnSp>
            <p:nvCxnSpPr>
              <p:cNvPr id="52" name="Straight Arrow Connector 50">
                <a:extLst>
                  <a:ext uri="{FF2B5EF4-FFF2-40B4-BE49-F238E27FC236}">
                    <a16:creationId xmlns:a16="http://schemas.microsoft.com/office/drawing/2014/main" id="{39E1A56C-9AE6-FE48-B287-AFEC239338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62600" y="1908222"/>
                <a:ext cx="0" cy="37253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1">
                <a:extLst>
                  <a:ext uri="{FF2B5EF4-FFF2-40B4-BE49-F238E27FC236}">
                    <a16:creationId xmlns:a16="http://schemas.microsoft.com/office/drawing/2014/main" id="{8E3378DD-418C-5C4F-B2AC-2F8329B1D1F5}"/>
                  </a:ext>
                </a:extLst>
              </p:cNvPr>
              <p:cNvSpPr txBox="1"/>
              <p:nvPr/>
            </p:nvSpPr>
            <p:spPr>
              <a:xfrm>
                <a:off x="11330611" y="1947548"/>
                <a:ext cx="350062" cy="573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dirty="0"/>
                  <a:t>*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BCCF050-8B6E-6D49-9AD8-F2CDF825FC9F}"/>
                  </a:ext>
                </a:extLst>
              </p:cNvPr>
              <p:cNvSpPr/>
              <p:nvPr/>
            </p:nvSpPr>
            <p:spPr>
              <a:xfrm rot="10800000">
                <a:off x="1214512" y="4551772"/>
                <a:ext cx="45719" cy="4001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505EFDF-EB29-534A-BF85-6A7C39287840}"/>
                  </a:ext>
                </a:extLst>
              </p:cNvPr>
              <p:cNvSpPr/>
              <p:nvPr/>
            </p:nvSpPr>
            <p:spPr>
              <a:xfrm rot="10800000">
                <a:off x="1618481" y="4451734"/>
                <a:ext cx="45719" cy="5886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56" name="Flowchart: Collate 55">
                <a:extLst>
                  <a:ext uri="{FF2B5EF4-FFF2-40B4-BE49-F238E27FC236}">
                    <a16:creationId xmlns:a16="http://schemas.microsoft.com/office/drawing/2014/main" id="{DEF6496C-CD0F-1D42-9B23-01345613A1E3}"/>
                  </a:ext>
                </a:extLst>
              </p:cNvPr>
              <p:cNvSpPr/>
              <p:nvPr/>
            </p:nvSpPr>
            <p:spPr>
              <a:xfrm rot="5400000">
                <a:off x="1323834" y="4629988"/>
                <a:ext cx="212899" cy="264179"/>
              </a:xfrm>
              <a:prstGeom prst="flowChartCollat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F4F4B-B6FB-F546-B16B-291FFBB6EEEF}"/>
                  </a:ext>
                </a:extLst>
              </p:cNvPr>
              <p:cNvSpPr txBox="1"/>
              <p:nvPr/>
            </p:nvSpPr>
            <p:spPr>
              <a:xfrm>
                <a:off x="861390" y="5040376"/>
                <a:ext cx="1722786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Sistema telescopico 3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E175944-0881-354E-9046-5493DA5B93C2}"/>
                  </a:ext>
                </a:extLst>
              </p:cNvPr>
              <p:cNvSpPr/>
              <p:nvPr/>
            </p:nvSpPr>
            <p:spPr>
              <a:xfrm>
                <a:off x="2411898" y="4512117"/>
                <a:ext cx="380464" cy="4397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0163EBA-CF08-9247-9CE5-239D9FA5EF2A}"/>
                  </a:ext>
                </a:extLst>
              </p:cNvPr>
              <p:cNvSpPr/>
              <p:nvPr/>
            </p:nvSpPr>
            <p:spPr>
              <a:xfrm>
                <a:off x="2849363" y="4512117"/>
                <a:ext cx="262625" cy="4397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8F204FE-5F77-2249-A1D0-502CBCD08E75}"/>
                  </a:ext>
                </a:extLst>
              </p:cNvPr>
              <p:cNvSpPr/>
              <p:nvPr/>
            </p:nvSpPr>
            <p:spPr>
              <a:xfrm>
                <a:off x="3176819" y="4499728"/>
                <a:ext cx="143515" cy="4521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33FA48-103C-634C-9710-EEB4D6447B63}"/>
                  </a:ext>
                </a:extLst>
              </p:cNvPr>
              <p:cNvSpPr txBox="1"/>
              <p:nvPr/>
            </p:nvSpPr>
            <p:spPr>
              <a:xfrm>
                <a:off x="2398647" y="3935889"/>
                <a:ext cx="1431236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Shaping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4DDF7A7-708F-5D48-9465-53B1F8057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0158" y="4743773"/>
                <a:ext cx="1886729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082BABE-9814-1C49-BD01-FFFB4EFC04A3}"/>
                  </a:ext>
                </a:extLst>
              </p:cNvPr>
              <p:cNvSpPr/>
              <p:nvPr/>
            </p:nvSpPr>
            <p:spPr>
              <a:xfrm rot="10800000">
                <a:off x="3807020" y="4547153"/>
                <a:ext cx="45719" cy="4001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79E31E0-BE0C-F849-AEDA-09031D76B60E}"/>
                  </a:ext>
                </a:extLst>
              </p:cNvPr>
              <p:cNvSpPr/>
              <p:nvPr/>
            </p:nvSpPr>
            <p:spPr>
              <a:xfrm rot="10800000">
                <a:off x="4210989" y="4447115"/>
                <a:ext cx="45719" cy="5886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65" name="Flowchart: Collate 64">
                <a:extLst>
                  <a:ext uri="{FF2B5EF4-FFF2-40B4-BE49-F238E27FC236}">
                    <a16:creationId xmlns:a16="http://schemas.microsoft.com/office/drawing/2014/main" id="{9992203B-49A8-2448-83A5-CE611926DB46}"/>
                  </a:ext>
                </a:extLst>
              </p:cNvPr>
              <p:cNvSpPr/>
              <p:nvPr/>
            </p:nvSpPr>
            <p:spPr>
              <a:xfrm rot="5400000">
                <a:off x="3916342" y="4625369"/>
                <a:ext cx="212899" cy="264179"/>
              </a:xfrm>
              <a:prstGeom prst="flowChartCollat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6EF7DF0-A761-254F-97FC-2A8D5509908B}"/>
                  </a:ext>
                </a:extLst>
              </p:cNvPr>
              <p:cNvSpPr txBox="1"/>
              <p:nvPr/>
            </p:nvSpPr>
            <p:spPr>
              <a:xfrm>
                <a:off x="3379305" y="5205271"/>
                <a:ext cx="1722786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Sistema telescopico 4</a:t>
                </a: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211BED7-F1C8-B048-9982-A15D6A72085F}"/>
                  </a:ext>
                </a:extLst>
              </p:cNvPr>
              <p:cNvSpPr/>
              <p:nvPr/>
            </p:nvSpPr>
            <p:spPr>
              <a:xfrm>
                <a:off x="5521685" y="4591528"/>
                <a:ext cx="238539" cy="331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D99CEA9-9543-2048-B8D3-CF067F2C6257}"/>
                  </a:ext>
                </a:extLst>
              </p:cNvPr>
              <p:cNvSpPr txBox="1"/>
              <p:nvPr/>
            </p:nvSpPr>
            <p:spPr>
              <a:xfrm>
                <a:off x="5507567" y="4572791"/>
                <a:ext cx="385862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T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9BF7AD1-CA5C-F34B-8565-2E93173E7FF5}"/>
                  </a:ext>
                </a:extLst>
              </p:cNvPr>
              <p:cNvSpPr/>
              <p:nvPr/>
            </p:nvSpPr>
            <p:spPr>
              <a:xfrm rot="2733446">
                <a:off x="4828846" y="4507722"/>
                <a:ext cx="45719" cy="5280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D762D4E-D45E-5148-A959-0C4689456A75}"/>
                  </a:ext>
                </a:extLst>
              </p:cNvPr>
              <p:cNvSpPr txBox="1"/>
              <p:nvPr/>
            </p:nvSpPr>
            <p:spPr>
              <a:xfrm>
                <a:off x="4768550" y="4942989"/>
                <a:ext cx="839938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BS-UV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43B9A5C6-198E-074C-8B1B-EE9BEBC4E781}"/>
                  </a:ext>
                </a:extLst>
              </p:cNvPr>
              <p:cNvCxnSpPr/>
              <p:nvPr/>
            </p:nvCxnSpPr>
            <p:spPr>
              <a:xfrm>
                <a:off x="4496193" y="3654284"/>
                <a:ext cx="69866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3BE186D-8977-0C44-91C3-F139A4DC259B}"/>
                  </a:ext>
                </a:extLst>
              </p:cNvPr>
              <p:cNvSpPr/>
              <p:nvPr/>
            </p:nvSpPr>
            <p:spPr>
              <a:xfrm>
                <a:off x="5232816" y="3445562"/>
                <a:ext cx="834032" cy="4378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816984-EAA4-F340-835A-630346B133DC}"/>
                  </a:ext>
                </a:extLst>
              </p:cNvPr>
              <p:cNvSpPr txBox="1"/>
              <p:nvPr/>
            </p:nvSpPr>
            <p:spPr>
              <a:xfrm>
                <a:off x="5325628" y="3473268"/>
                <a:ext cx="984159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delay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846528F-53B4-3F46-AD6A-15E53893D42B}"/>
                  </a:ext>
                </a:extLst>
              </p:cNvPr>
              <p:cNvCxnSpPr>
                <a:stCxn id="69" idx="1"/>
              </p:cNvCxnSpPr>
              <p:nvPr/>
            </p:nvCxnSpPr>
            <p:spPr>
              <a:xfrm flipH="1" flipV="1">
                <a:off x="4828847" y="4120553"/>
                <a:ext cx="6852" cy="634865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5E767F13-35AF-AB4D-9950-636F68AA05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8847" y="4120553"/>
                <a:ext cx="3162216" cy="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28859F9B-813A-D548-B973-4AED1A0D4E39}"/>
                  </a:ext>
                </a:extLst>
              </p:cNvPr>
              <p:cNvCxnSpPr/>
              <p:nvPr/>
            </p:nvCxnSpPr>
            <p:spPr>
              <a:xfrm>
                <a:off x="6066848" y="3664463"/>
                <a:ext cx="1699929" cy="773522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0342517-D492-2A4B-B2A9-D58B90A9E169}"/>
                  </a:ext>
                </a:extLst>
              </p:cNvPr>
              <p:cNvSpPr/>
              <p:nvPr/>
            </p:nvSpPr>
            <p:spPr>
              <a:xfrm rot="892396">
                <a:off x="7062539" y="3926115"/>
                <a:ext cx="45719" cy="3895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3A98991-75B7-D344-A4BB-168ECBAB4A5F}"/>
                  </a:ext>
                </a:extLst>
              </p:cNvPr>
              <p:cNvSpPr txBox="1"/>
              <p:nvPr/>
            </p:nvSpPr>
            <p:spPr>
              <a:xfrm>
                <a:off x="7013314" y="3592535"/>
                <a:ext cx="977747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BBO</a:t>
                </a: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6B328F33-9F39-0C42-BFA3-38E4A3239284}"/>
                  </a:ext>
                </a:extLst>
              </p:cNvPr>
              <p:cNvCxnSpPr>
                <a:cxnSpLocks/>
                <a:stCxn id="77" idx="3"/>
              </p:cNvCxnSpPr>
              <p:nvPr/>
            </p:nvCxnSpPr>
            <p:spPr>
              <a:xfrm>
                <a:off x="7107492" y="4126743"/>
                <a:ext cx="1008784" cy="148658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Flowchart: Delay 79">
                <a:extLst>
                  <a:ext uri="{FF2B5EF4-FFF2-40B4-BE49-F238E27FC236}">
                    <a16:creationId xmlns:a16="http://schemas.microsoft.com/office/drawing/2014/main" id="{8C4EC712-E25D-924D-A44F-4EF6A91E5807}"/>
                  </a:ext>
                </a:extLst>
              </p:cNvPr>
              <p:cNvSpPr/>
              <p:nvPr/>
            </p:nvSpPr>
            <p:spPr>
              <a:xfrm rot="637324">
                <a:off x="8116276" y="4182637"/>
                <a:ext cx="264179" cy="271752"/>
              </a:xfrm>
              <a:prstGeom prst="flowChartDelay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91790E5-B0B3-9148-B8FE-27819F9CD956}"/>
                  </a:ext>
                </a:extLst>
              </p:cNvPr>
              <p:cNvSpPr txBox="1"/>
              <p:nvPr/>
            </p:nvSpPr>
            <p:spPr>
              <a:xfrm>
                <a:off x="8216349" y="3890348"/>
                <a:ext cx="1227926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UV-det</a:t>
                </a:r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BF4ED38-DFBC-0342-A100-60E7713BD008}"/>
                  </a:ext>
                </a:extLst>
              </p:cNvPr>
              <p:cNvCxnSpPr/>
              <p:nvPr/>
            </p:nvCxnSpPr>
            <p:spPr>
              <a:xfrm>
                <a:off x="5845958" y="3988897"/>
                <a:ext cx="321860" cy="2865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A3C82A4A-BF44-EE47-BD64-6035DE1E5AC3}"/>
                  </a:ext>
                </a:extLst>
              </p:cNvPr>
              <p:cNvCxnSpPr/>
              <p:nvPr/>
            </p:nvCxnSpPr>
            <p:spPr>
              <a:xfrm>
                <a:off x="6003238" y="4120553"/>
                <a:ext cx="0" cy="8022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11A1651-EF6E-B447-AEDF-456745DE9114}"/>
                  </a:ext>
                </a:extLst>
              </p:cNvPr>
              <p:cNvSpPr txBox="1"/>
              <p:nvPr/>
            </p:nvSpPr>
            <p:spPr>
              <a:xfrm>
                <a:off x="5186619" y="4062733"/>
                <a:ext cx="1135131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BS-diag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C889ECF-DC66-8C48-B933-54567C597A3F}"/>
                  </a:ext>
                </a:extLst>
              </p:cNvPr>
              <p:cNvSpPr/>
              <p:nvPr/>
            </p:nvSpPr>
            <p:spPr>
              <a:xfrm>
                <a:off x="5845960" y="4922829"/>
                <a:ext cx="321860" cy="17046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A4390F5-0018-2A41-879B-11428EE16287}"/>
                  </a:ext>
                </a:extLst>
              </p:cNvPr>
              <p:cNvSpPr txBox="1"/>
              <p:nvPr/>
            </p:nvSpPr>
            <p:spPr>
              <a:xfrm>
                <a:off x="6578636" y="4933168"/>
                <a:ext cx="883664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«CCD»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90EC3A-DE3A-AA4B-A721-F94829F40E9D}"/>
                  </a:ext>
                </a:extLst>
              </p:cNvPr>
              <p:cNvSpPr txBox="1"/>
              <p:nvPr/>
            </p:nvSpPr>
            <p:spPr>
              <a:xfrm>
                <a:off x="4154884" y="1398002"/>
                <a:ext cx="473391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CD67AF8-5988-4844-AECA-497FFD756760}"/>
                  </a:ext>
                </a:extLst>
              </p:cNvPr>
              <p:cNvSpPr txBox="1"/>
              <p:nvPr/>
            </p:nvSpPr>
            <p:spPr>
              <a:xfrm>
                <a:off x="4154878" y="3423742"/>
                <a:ext cx="473391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>
                    <a:solidFill>
                      <a:srgbClr val="FF0000"/>
                    </a:solidFill>
                  </a:rPr>
                  <a:t>*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19818CB-8B2E-ED49-818F-DDF562559D5C}"/>
                  </a:ext>
                </a:extLst>
              </p:cNvPr>
              <p:cNvSpPr/>
              <p:nvPr/>
            </p:nvSpPr>
            <p:spPr>
              <a:xfrm>
                <a:off x="7611884" y="5305722"/>
                <a:ext cx="604464" cy="352417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EEEBFBF-B5A8-E644-A1A8-F170E6001A7D}"/>
                  </a:ext>
                </a:extLst>
              </p:cNvPr>
              <p:cNvSpPr txBox="1"/>
              <p:nvPr/>
            </p:nvSpPr>
            <p:spPr>
              <a:xfrm>
                <a:off x="7670230" y="5332253"/>
                <a:ext cx="487772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PC</a:t>
                </a:r>
              </a:p>
            </p:txBody>
          </p:sp>
          <p:sp>
            <p:nvSpPr>
              <p:cNvPr id="91" name="Flowchart: Data 90">
                <a:extLst>
                  <a:ext uri="{FF2B5EF4-FFF2-40B4-BE49-F238E27FC236}">
                    <a16:creationId xmlns:a16="http://schemas.microsoft.com/office/drawing/2014/main" id="{364D6E06-C931-E243-886C-F3FB56BFBE32}"/>
                  </a:ext>
                </a:extLst>
              </p:cNvPr>
              <p:cNvSpPr/>
              <p:nvPr/>
            </p:nvSpPr>
            <p:spPr>
              <a:xfrm>
                <a:off x="7462300" y="5681114"/>
                <a:ext cx="754048" cy="185406"/>
              </a:xfrm>
              <a:prstGeom prst="flowChartInputOutpu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92" name="Rectangle: Rounded Corners 92">
                <a:extLst>
                  <a:ext uri="{FF2B5EF4-FFF2-40B4-BE49-F238E27FC236}">
                    <a16:creationId xmlns:a16="http://schemas.microsoft.com/office/drawing/2014/main" id="{131600AF-C9EC-074D-BE25-6C57EEC2EBF8}"/>
                  </a:ext>
                </a:extLst>
              </p:cNvPr>
              <p:cNvSpPr/>
              <p:nvPr/>
            </p:nvSpPr>
            <p:spPr>
              <a:xfrm>
                <a:off x="9007246" y="5286594"/>
                <a:ext cx="437027" cy="25544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93" name="TextBox 93">
                <a:extLst>
                  <a:ext uri="{FF2B5EF4-FFF2-40B4-BE49-F238E27FC236}">
                    <a16:creationId xmlns:a16="http://schemas.microsoft.com/office/drawing/2014/main" id="{8554AB3A-4DAA-9E4A-A2C3-035BB5007455}"/>
                  </a:ext>
                </a:extLst>
              </p:cNvPr>
              <p:cNvSpPr txBox="1"/>
              <p:nvPr/>
            </p:nvSpPr>
            <p:spPr>
              <a:xfrm>
                <a:off x="8825952" y="5701587"/>
                <a:ext cx="1442448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Oscilloscopio</a:t>
                </a:r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C10251C4-1A6C-1F44-8094-1741AA33AA5B}"/>
                  </a:ext>
                </a:extLst>
              </p:cNvPr>
              <p:cNvSpPr txBox="1"/>
              <p:nvPr/>
            </p:nvSpPr>
            <p:spPr>
              <a:xfrm>
                <a:off x="2465982" y="4214154"/>
                <a:ext cx="1244704" cy="450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>
                    <a:latin typeface="Symbol" panose="05050102010706020507" pitchFamily="18" charset="2"/>
                  </a:rPr>
                  <a:t>a</a:t>
                </a:r>
                <a:r>
                  <a:rPr lang="it-IT" sz="500" dirty="0"/>
                  <a:t>-BBO</a:t>
                </a:r>
              </a:p>
            </p:txBody>
          </p:sp>
          <p:sp>
            <p:nvSpPr>
              <p:cNvPr id="95" name="Oval 95">
                <a:extLst>
                  <a:ext uri="{FF2B5EF4-FFF2-40B4-BE49-F238E27FC236}">
                    <a16:creationId xmlns:a16="http://schemas.microsoft.com/office/drawing/2014/main" id="{A5A38371-3855-714B-9DE0-15494AD22BAD}"/>
                  </a:ext>
                </a:extLst>
              </p:cNvPr>
              <p:cNvSpPr/>
              <p:nvPr/>
            </p:nvSpPr>
            <p:spPr>
              <a:xfrm rot="1294996">
                <a:off x="6446117" y="3664463"/>
                <a:ext cx="45719" cy="3800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96" name="Oval 96">
                <a:extLst>
                  <a:ext uri="{FF2B5EF4-FFF2-40B4-BE49-F238E27FC236}">
                    <a16:creationId xmlns:a16="http://schemas.microsoft.com/office/drawing/2014/main" id="{B4230297-FC56-9E44-BBA5-B3EF9D97121B}"/>
                  </a:ext>
                </a:extLst>
              </p:cNvPr>
              <p:cNvSpPr/>
              <p:nvPr/>
            </p:nvSpPr>
            <p:spPr>
              <a:xfrm>
                <a:off x="6560130" y="3935887"/>
                <a:ext cx="45719" cy="3395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97" name="Rectangle 97">
                <a:extLst>
                  <a:ext uri="{FF2B5EF4-FFF2-40B4-BE49-F238E27FC236}">
                    <a16:creationId xmlns:a16="http://schemas.microsoft.com/office/drawing/2014/main" id="{D516FD14-6CE7-EA44-BD34-C1E74E37157A}"/>
                  </a:ext>
                </a:extLst>
              </p:cNvPr>
              <p:cNvSpPr/>
              <p:nvPr/>
            </p:nvSpPr>
            <p:spPr>
              <a:xfrm>
                <a:off x="6321287" y="3485318"/>
                <a:ext cx="370166" cy="869416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sp>
            <p:nvSpPr>
              <p:cNvPr id="98" name="TextBox 98">
                <a:extLst>
                  <a:ext uri="{FF2B5EF4-FFF2-40B4-BE49-F238E27FC236}">
                    <a16:creationId xmlns:a16="http://schemas.microsoft.com/office/drawing/2014/main" id="{ED265EEE-9A53-CE4D-934D-B226E43AF866}"/>
                  </a:ext>
                </a:extLst>
              </p:cNvPr>
              <p:cNvSpPr txBox="1"/>
              <p:nvPr/>
            </p:nvSpPr>
            <p:spPr>
              <a:xfrm>
                <a:off x="6309787" y="3180521"/>
                <a:ext cx="847702" cy="65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500" dirty="0"/>
                  <a:t>Foc-CC</a:t>
                </a:r>
              </a:p>
            </p:txBody>
          </p:sp>
          <p:cxnSp>
            <p:nvCxnSpPr>
              <p:cNvPr id="99" name="Straight Arrow Connector 99">
                <a:extLst>
                  <a:ext uri="{FF2B5EF4-FFF2-40B4-BE49-F238E27FC236}">
                    <a16:creationId xmlns:a16="http://schemas.microsoft.com/office/drawing/2014/main" id="{DF8FDF4A-348B-5343-A4C3-BEDF919C19C1}"/>
                  </a:ext>
                </a:extLst>
              </p:cNvPr>
              <p:cNvCxnSpPr/>
              <p:nvPr/>
            </p:nvCxnSpPr>
            <p:spPr>
              <a:xfrm>
                <a:off x="5760224" y="2207870"/>
                <a:ext cx="0" cy="3140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100">
                <a:extLst>
                  <a:ext uri="{FF2B5EF4-FFF2-40B4-BE49-F238E27FC236}">
                    <a16:creationId xmlns:a16="http://schemas.microsoft.com/office/drawing/2014/main" id="{17F4BBD2-AF7C-9C4E-B581-CBA062E94A82}"/>
                  </a:ext>
                </a:extLst>
              </p:cNvPr>
              <p:cNvSpPr/>
              <p:nvPr/>
            </p:nvSpPr>
            <p:spPr>
              <a:xfrm>
                <a:off x="8689384" y="2192384"/>
                <a:ext cx="143707" cy="1293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500"/>
              </a:p>
            </p:txBody>
          </p:sp>
          <p:cxnSp>
            <p:nvCxnSpPr>
              <p:cNvPr id="101" name="Straight Arrow Connector 101">
                <a:extLst>
                  <a:ext uri="{FF2B5EF4-FFF2-40B4-BE49-F238E27FC236}">
                    <a16:creationId xmlns:a16="http://schemas.microsoft.com/office/drawing/2014/main" id="{C1464C5A-67C1-0642-848A-5F8DF3151448}"/>
                  </a:ext>
                </a:extLst>
              </p:cNvPr>
              <p:cNvCxnSpPr/>
              <p:nvPr/>
            </p:nvCxnSpPr>
            <p:spPr>
              <a:xfrm flipV="1">
                <a:off x="2092272" y="4432067"/>
                <a:ext cx="0" cy="3117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2">
                <a:extLst>
                  <a:ext uri="{FF2B5EF4-FFF2-40B4-BE49-F238E27FC236}">
                    <a16:creationId xmlns:a16="http://schemas.microsoft.com/office/drawing/2014/main" id="{7E48A58B-A1B0-F146-B6C0-D78AF1715BC2}"/>
                  </a:ext>
                </a:extLst>
              </p:cNvPr>
              <p:cNvCxnSpPr/>
              <p:nvPr/>
            </p:nvCxnSpPr>
            <p:spPr>
              <a:xfrm flipV="1">
                <a:off x="4304174" y="4583490"/>
                <a:ext cx="343030" cy="3393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3">
                <a:extLst>
                  <a:ext uri="{FF2B5EF4-FFF2-40B4-BE49-F238E27FC236}">
                    <a16:creationId xmlns:a16="http://schemas.microsoft.com/office/drawing/2014/main" id="{EA6EE7D0-F691-5F4A-A862-D12CB159BD5B}"/>
                  </a:ext>
                </a:extLst>
              </p:cNvPr>
              <p:cNvCxnSpPr>
                <a:cxnSpLocks/>
                <a:stCxn id="69" idx="2"/>
              </p:cNvCxnSpPr>
              <p:nvPr/>
            </p:nvCxnSpPr>
            <p:spPr>
              <a:xfrm flipH="1" flipV="1">
                <a:off x="4373483" y="4567968"/>
                <a:ext cx="289728" cy="3886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54826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23FA7-A595-3342-9E76-21E833FF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55B56C-6030-A34D-AF71-075644262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8FA40-0D5E-1C43-871C-EECE8321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28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949000-AF69-F542-8CBE-90449EA20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</p:spTree>
    <p:extLst>
      <p:ext uri="{BB962C8B-B14F-4D97-AF65-F5344CB8AC3E}">
        <p14:creationId xmlns:p14="http://schemas.microsoft.com/office/powerpoint/2010/main" val="182851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DDDCA379-ECEA-9D41-8141-F872A2B2E64A}"/>
              </a:ext>
            </a:extLst>
          </p:cNvPr>
          <p:cNvGrpSpPr/>
          <p:nvPr/>
        </p:nvGrpSpPr>
        <p:grpSpPr>
          <a:xfrm>
            <a:off x="1909984" y="620515"/>
            <a:ext cx="9085263" cy="5986462"/>
            <a:chOff x="1524001" y="611188"/>
            <a:chExt cx="9085263" cy="5986462"/>
          </a:xfrm>
        </p:grpSpPr>
        <p:pic>
          <p:nvPicPr>
            <p:cNvPr id="122888" name="Picture 7">
              <a:extLst>
                <a:ext uri="{FF2B5EF4-FFF2-40B4-BE49-F238E27FC236}">
                  <a16:creationId xmlns:a16="http://schemas.microsoft.com/office/drawing/2014/main" id="{953ED7F1-A402-894F-BCE1-345D1629F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3" b="6128"/>
            <a:stretch>
              <a:fillRect/>
            </a:stretch>
          </p:blipFill>
          <p:spPr bwMode="auto">
            <a:xfrm>
              <a:off x="1524001" y="611188"/>
              <a:ext cx="9085263" cy="5986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2881" name="Gruppo 7">
              <a:extLst>
                <a:ext uri="{FF2B5EF4-FFF2-40B4-BE49-F238E27FC236}">
                  <a16:creationId xmlns:a16="http://schemas.microsoft.com/office/drawing/2014/main" id="{9EDC78D3-CA7E-E147-B069-72095820B8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7175501" y="3192463"/>
              <a:ext cx="277813" cy="292100"/>
              <a:chOff x="10052793" y="1412776"/>
              <a:chExt cx="400774" cy="423664"/>
            </a:xfrm>
          </p:grpSpPr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5CDC13A1-91CA-EB46-8A74-E12CF2DAD389}"/>
                  </a:ext>
                </a:extLst>
              </p:cNvPr>
              <p:cNvCxnSpPr/>
              <p:nvPr/>
            </p:nvCxnSpPr>
            <p:spPr>
              <a:xfrm rot="5400000">
                <a:off x="10343641" y="1392647"/>
                <a:ext cx="0" cy="21985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E8A46916-ACEA-0B4E-9148-400150EACE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053455" y="1412114"/>
                <a:ext cx="179597" cy="18092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4" name="Connettore 1 23">
                <a:extLst>
                  <a:ext uri="{FF2B5EF4-FFF2-40B4-BE49-F238E27FC236}">
                    <a16:creationId xmlns:a16="http://schemas.microsoft.com/office/drawing/2014/main" id="{2DD2D0D3-05A6-DF4F-B017-816036952DC1}"/>
                  </a:ext>
                </a:extLst>
              </p:cNvPr>
              <p:cNvCxnSpPr/>
              <p:nvPr/>
            </p:nvCxnSpPr>
            <p:spPr>
              <a:xfrm flipV="1">
                <a:off x="10453567" y="1502574"/>
                <a:ext cx="0" cy="33386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82" name="Gruppo 27">
              <a:extLst>
                <a:ext uri="{FF2B5EF4-FFF2-40B4-BE49-F238E27FC236}">
                  <a16:creationId xmlns:a16="http://schemas.microsoft.com/office/drawing/2014/main" id="{E061321E-D35F-374A-B82C-2218541487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535864" y="752475"/>
              <a:ext cx="276225" cy="292100"/>
              <a:chOff x="10052793" y="1412776"/>
              <a:chExt cx="400774" cy="423664"/>
            </a:xfrm>
          </p:grpSpPr>
          <p:cxnSp>
            <p:nvCxnSpPr>
              <p:cNvPr id="29" name="Connettore 1 28">
                <a:extLst>
                  <a:ext uri="{FF2B5EF4-FFF2-40B4-BE49-F238E27FC236}">
                    <a16:creationId xmlns:a16="http://schemas.microsoft.com/office/drawing/2014/main" id="{2B0930B5-9C4C-8441-86C8-DD54FC9AFF40}"/>
                  </a:ext>
                </a:extLst>
              </p:cNvPr>
              <p:cNvCxnSpPr/>
              <p:nvPr/>
            </p:nvCxnSpPr>
            <p:spPr>
              <a:xfrm rot="5400000">
                <a:off x="10343009" y="1392017"/>
                <a:ext cx="0" cy="22111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500F5D21-18B5-764B-BEA1-20C0031AD0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052823" y="1412746"/>
                <a:ext cx="179597" cy="1796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1" name="Connettore 1 30">
                <a:extLst>
                  <a:ext uri="{FF2B5EF4-FFF2-40B4-BE49-F238E27FC236}">
                    <a16:creationId xmlns:a16="http://schemas.microsoft.com/office/drawing/2014/main" id="{3E36C9DD-8C81-604F-AE13-76631A4A8970}"/>
                  </a:ext>
                </a:extLst>
              </p:cNvPr>
              <p:cNvCxnSpPr/>
              <p:nvPr/>
            </p:nvCxnSpPr>
            <p:spPr>
              <a:xfrm flipV="1">
                <a:off x="10453567" y="1502575"/>
                <a:ext cx="0" cy="33386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83" name="Gruppo 31">
              <a:extLst>
                <a:ext uri="{FF2B5EF4-FFF2-40B4-BE49-F238E27FC236}">
                  <a16:creationId xmlns:a16="http://schemas.microsoft.com/office/drawing/2014/main" id="{57C618AC-D061-8B4B-9436-92AA3A1F5E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904289" y="1404938"/>
              <a:ext cx="276225" cy="292100"/>
              <a:chOff x="10052793" y="1412776"/>
              <a:chExt cx="400774" cy="423664"/>
            </a:xfrm>
          </p:grpSpPr>
          <p:cxnSp>
            <p:nvCxnSpPr>
              <p:cNvPr id="33" name="Connettore 1 32">
                <a:extLst>
                  <a:ext uri="{FF2B5EF4-FFF2-40B4-BE49-F238E27FC236}">
                    <a16:creationId xmlns:a16="http://schemas.microsoft.com/office/drawing/2014/main" id="{4840432F-4E08-FA46-A9C4-6BAF0099CD78}"/>
                  </a:ext>
                </a:extLst>
              </p:cNvPr>
              <p:cNvCxnSpPr/>
              <p:nvPr/>
            </p:nvCxnSpPr>
            <p:spPr>
              <a:xfrm rot="5400000">
                <a:off x="10343009" y="1392015"/>
                <a:ext cx="0" cy="22111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5C882E0A-4E99-CE45-BB5D-BCA0C461BD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052823" y="1412746"/>
                <a:ext cx="179597" cy="1796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375C565F-8CAE-BE48-8D05-04FF2A4A5EF6}"/>
                  </a:ext>
                </a:extLst>
              </p:cNvPr>
              <p:cNvCxnSpPr/>
              <p:nvPr/>
            </p:nvCxnSpPr>
            <p:spPr>
              <a:xfrm flipV="1">
                <a:off x="10453567" y="1502574"/>
                <a:ext cx="0" cy="33386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84" name="Gruppo 35">
              <a:extLst>
                <a:ext uri="{FF2B5EF4-FFF2-40B4-BE49-F238E27FC236}">
                  <a16:creationId xmlns:a16="http://schemas.microsoft.com/office/drawing/2014/main" id="{A4EA8527-C7E8-F643-BD66-A11BFBCCF7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35639" y="1341439"/>
              <a:ext cx="276225" cy="293687"/>
              <a:chOff x="10052793" y="1412776"/>
              <a:chExt cx="400774" cy="423664"/>
            </a:xfrm>
          </p:grpSpPr>
          <p:cxnSp>
            <p:nvCxnSpPr>
              <p:cNvPr id="37" name="Connettore 1 36">
                <a:extLst>
                  <a:ext uri="{FF2B5EF4-FFF2-40B4-BE49-F238E27FC236}">
                    <a16:creationId xmlns:a16="http://schemas.microsoft.com/office/drawing/2014/main" id="{142167AF-C25B-8F4C-B112-DD19B90407BA}"/>
                  </a:ext>
                </a:extLst>
              </p:cNvPr>
              <p:cNvCxnSpPr/>
              <p:nvPr/>
            </p:nvCxnSpPr>
            <p:spPr>
              <a:xfrm rot="5400000">
                <a:off x="10343009" y="1391530"/>
                <a:ext cx="0" cy="22111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756E7F17-D7EF-6746-85E9-4DCD640DB5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052165" y="1413404"/>
                <a:ext cx="180916" cy="1796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539DD65A-220F-D04D-8974-3FA8912EB04C}"/>
                  </a:ext>
                </a:extLst>
              </p:cNvPr>
              <p:cNvCxnSpPr/>
              <p:nvPr/>
            </p:nvCxnSpPr>
            <p:spPr>
              <a:xfrm flipV="1">
                <a:off x="10453567" y="1502088"/>
                <a:ext cx="0" cy="33435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85" name="Gruppo 39">
              <a:extLst>
                <a:ext uri="{FF2B5EF4-FFF2-40B4-BE49-F238E27FC236}">
                  <a16:creationId xmlns:a16="http://schemas.microsoft.com/office/drawing/2014/main" id="{E2C28E05-1E37-6B4B-972C-AA4F5FDD4C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96264" y="4648200"/>
              <a:ext cx="276225" cy="293688"/>
              <a:chOff x="10052793" y="1412776"/>
              <a:chExt cx="400774" cy="423664"/>
            </a:xfrm>
          </p:grpSpPr>
          <p:cxnSp>
            <p:nvCxnSpPr>
              <p:cNvPr id="41" name="Connettore 1 40">
                <a:extLst>
                  <a:ext uri="{FF2B5EF4-FFF2-40B4-BE49-F238E27FC236}">
                    <a16:creationId xmlns:a16="http://schemas.microsoft.com/office/drawing/2014/main" id="{95AC37F4-2177-6E4D-BC12-7F1AA98D7AD0}"/>
                  </a:ext>
                </a:extLst>
              </p:cNvPr>
              <p:cNvCxnSpPr/>
              <p:nvPr/>
            </p:nvCxnSpPr>
            <p:spPr>
              <a:xfrm rot="5400000">
                <a:off x="10343009" y="1391531"/>
                <a:ext cx="0" cy="22111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e 41">
                <a:extLst>
                  <a:ext uri="{FF2B5EF4-FFF2-40B4-BE49-F238E27FC236}">
                    <a16:creationId xmlns:a16="http://schemas.microsoft.com/office/drawing/2014/main" id="{0793B058-96AE-8042-B4DF-1DDDE68118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052163" y="1413406"/>
                <a:ext cx="180916" cy="1796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3" name="Connettore 1 42">
                <a:extLst>
                  <a:ext uri="{FF2B5EF4-FFF2-40B4-BE49-F238E27FC236}">
                    <a16:creationId xmlns:a16="http://schemas.microsoft.com/office/drawing/2014/main" id="{0EC824FA-2D07-564F-A5A1-9C6AA4639F54}"/>
                  </a:ext>
                </a:extLst>
              </p:cNvPr>
              <p:cNvCxnSpPr/>
              <p:nvPr/>
            </p:nvCxnSpPr>
            <p:spPr>
              <a:xfrm flipV="1">
                <a:off x="10453567" y="1502090"/>
                <a:ext cx="0" cy="3343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886" name="Gruppo 43">
              <a:extLst>
                <a:ext uri="{FF2B5EF4-FFF2-40B4-BE49-F238E27FC236}">
                  <a16:creationId xmlns:a16="http://schemas.microsoft.com/office/drawing/2014/main" id="{688C06AD-ED33-8F44-90B7-2756161A4E2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696451" y="4437063"/>
              <a:ext cx="276225" cy="292100"/>
              <a:chOff x="10052793" y="1412776"/>
              <a:chExt cx="400774" cy="423664"/>
            </a:xfrm>
          </p:grpSpPr>
          <p:cxnSp>
            <p:nvCxnSpPr>
              <p:cNvPr id="45" name="Connettore 1 44">
                <a:extLst>
                  <a:ext uri="{FF2B5EF4-FFF2-40B4-BE49-F238E27FC236}">
                    <a16:creationId xmlns:a16="http://schemas.microsoft.com/office/drawing/2014/main" id="{0C4592C3-EA5D-4D48-8A71-18B6FDF0383C}"/>
                  </a:ext>
                </a:extLst>
              </p:cNvPr>
              <p:cNvCxnSpPr/>
              <p:nvPr/>
            </p:nvCxnSpPr>
            <p:spPr>
              <a:xfrm rot="5400000">
                <a:off x="10343009" y="1392015"/>
                <a:ext cx="0" cy="22111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FC7E0C58-1CB7-E143-8866-62411AA0D5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0052823" y="1412746"/>
                <a:ext cx="179597" cy="1796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id="{EC1375B5-6E28-0640-9500-35682D13CAC4}"/>
                  </a:ext>
                </a:extLst>
              </p:cNvPr>
              <p:cNvCxnSpPr/>
              <p:nvPr/>
            </p:nvCxnSpPr>
            <p:spPr>
              <a:xfrm flipV="1">
                <a:off x="10453567" y="1502574"/>
                <a:ext cx="0" cy="33386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2887" name="Titolo 1">
            <a:extLst>
              <a:ext uri="{FF2B5EF4-FFF2-40B4-BE49-F238E27FC236}">
                <a16:creationId xmlns:a16="http://schemas.microsoft.com/office/drawing/2014/main" id="{44DEA6AA-8B81-DD4E-B30E-1BC2236432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it-IT" dirty="0" err="1">
                <a:solidFill>
                  <a:schemeClr val="accent1">
                    <a:lumMod val="50000"/>
                  </a:schemeClr>
                </a:solidFill>
              </a:rPr>
              <a:t>Cryoplant</a:t>
            </a:r>
            <a:r>
              <a:rPr lang="en-US" altLang="it-IT" dirty="0">
                <a:solidFill>
                  <a:schemeClr val="accent1">
                    <a:lumMod val="50000"/>
                  </a:schemeClr>
                </a:solidFill>
              </a:rPr>
              <a:t> layout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F0C044C-7F99-6941-A843-ABA162AFE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492879"/>
            <a:ext cx="3247964" cy="365125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00A616B-BBA3-6046-A291-F7B8ECC3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088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EA52-28F8-477C-AE2A-EAE013D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European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XFEL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facility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 and SC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accelerator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863669-74EC-4F6A-873B-111A23F7779D}"/>
              </a:ext>
            </a:extLst>
          </p:cNvPr>
          <p:cNvSpPr txBox="1">
            <a:spLocks/>
          </p:cNvSpPr>
          <p:nvPr/>
        </p:nvSpPr>
        <p:spPr>
          <a:xfrm>
            <a:off x="7542958" y="742783"/>
            <a:ext cx="4631548" cy="2511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European X-ray Free Electron Laser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17.5 GeV light source user facility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 energy 0.24-24 keV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duration ~ 10-100 fs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energy few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mJ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RF pulses at 10 Hz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Hz  (27 000 b/s)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beamlines / 10 instruments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version with 3 beamlines and 6 instruments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9A41A9-E8E7-41B9-B8CA-0ED0CA726B58}"/>
              </a:ext>
            </a:extLst>
          </p:cNvPr>
          <p:cNvGrpSpPr>
            <a:grpSpLocks noChangeAspect="1"/>
          </p:cNvGrpSpPr>
          <p:nvPr/>
        </p:nvGrpSpPr>
        <p:grpSpPr>
          <a:xfrm>
            <a:off x="5339441" y="5170449"/>
            <a:ext cx="6229167" cy="382268"/>
            <a:chOff x="572463" y="5902377"/>
            <a:chExt cx="8089826" cy="49645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E7C931-E779-4528-9F5F-C58E741C4FCD}"/>
                </a:ext>
              </a:extLst>
            </p:cNvPr>
            <p:cNvSpPr/>
            <p:nvPr/>
          </p:nvSpPr>
          <p:spPr bwMode="auto">
            <a:xfrm>
              <a:off x="572463" y="5902377"/>
              <a:ext cx="8089825" cy="47091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891" marR="0" lvl="0" indent="-342891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  <a:defRPr/>
              </a:pPr>
              <a:endPara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261748"/>
                </a:solidFill>
                <a:effectLst/>
                <a:uLnTx/>
                <a:uFillTx/>
                <a:latin typeface="Arial" charset="0"/>
                <a:ea typeface="ＭＳ Ｐゴシック" pitchFamily="112" charset="-128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BB79ADE-6D60-4A5B-BC93-120AC6D867BC}"/>
                </a:ext>
              </a:extLst>
            </p:cNvPr>
            <p:cNvGrpSpPr/>
            <p:nvPr/>
          </p:nvGrpSpPr>
          <p:grpSpPr>
            <a:xfrm>
              <a:off x="572464" y="5905762"/>
              <a:ext cx="8089825" cy="493068"/>
              <a:chOff x="572464" y="5905762"/>
              <a:chExt cx="8089825" cy="493068"/>
            </a:xfrm>
          </p:grpSpPr>
          <p:grpSp>
            <p:nvGrpSpPr>
              <p:cNvPr id="31" name="Group 15">
                <a:extLst>
                  <a:ext uri="{FF2B5EF4-FFF2-40B4-BE49-F238E27FC236}">
                    <a16:creationId xmlns:a16="http://schemas.microsoft.com/office/drawing/2014/main" id="{D5420969-7F9A-4C23-AB49-8B1F78D1EF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4231" y="5986118"/>
                <a:ext cx="850514" cy="347462"/>
                <a:chOff x="1713655" y="5166039"/>
                <a:chExt cx="2175749" cy="932393"/>
              </a:xfrm>
            </p:grpSpPr>
            <p:pic>
              <p:nvPicPr>
                <p:cNvPr id="47" name="Picture 12" descr="http://www.fisica.unimi.it/templates/calcolo/images/calcolo-little.jpg">
                  <a:extLst>
                    <a:ext uri="{FF2B5EF4-FFF2-40B4-BE49-F238E27FC236}">
                      <a16:creationId xmlns:a16="http://schemas.microsoft.com/office/drawing/2014/main" id="{BE84628C-CF03-4211-A94B-6C3D4C776A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2304" y="5232371"/>
                  <a:ext cx="907100" cy="7997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14" descr="Vai alla homepage dell'INFN di Milano">
                  <a:hlinkClick r:id="rId3"/>
                  <a:extLst>
                    <a:ext uri="{FF2B5EF4-FFF2-40B4-BE49-F238E27FC236}">
                      <a16:creationId xmlns:a16="http://schemas.microsoft.com/office/drawing/2014/main" id="{490420A7-494D-4A8B-8BE9-79B07A1C49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3655" y="5166039"/>
                  <a:ext cx="1243190" cy="932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2" name="Picture 29">
                <a:extLst>
                  <a:ext uri="{FF2B5EF4-FFF2-40B4-BE49-F238E27FC236}">
                    <a16:creationId xmlns:a16="http://schemas.microsoft.com/office/drawing/2014/main" id="{74DAB0E7-0E25-4A82-BE5C-366DB0FCF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2771" y="5987150"/>
                <a:ext cx="397783" cy="3605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29">
                <a:extLst>
                  <a:ext uri="{FF2B5EF4-FFF2-40B4-BE49-F238E27FC236}">
                    <a16:creationId xmlns:a16="http://schemas.microsoft.com/office/drawing/2014/main" id="{5D54C270-E956-4FC1-8B1E-DC0EDABFF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577467" y="5985680"/>
                <a:ext cx="500856" cy="315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24" descr="Paul Scherrer Institut">
                <a:extLst>
                  <a:ext uri="{FF2B5EF4-FFF2-40B4-BE49-F238E27FC236}">
                    <a16:creationId xmlns:a16="http://schemas.microsoft.com/office/drawing/2014/main" id="{A3141BAC-FC01-4293-97EB-F21BEED08F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823" y="5981231"/>
                <a:ext cx="877782" cy="315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1" descr="Uppsala universitet">
                <a:hlinkClick r:id="rId8"/>
                <a:extLst>
                  <a:ext uri="{FF2B5EF4-FFF2-40B4-BE49-F238E27FC236}">
                    <a16:creationId xmlns:a16="http://schemas.microsoft.com/office/drawing/2014/main" id="{FE83EF03-8769-4282-8CCC-E6CDAA0A42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2305" y="5905762"/>
                <a:ext cx="493776" cy="493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0">
                <a:extLst>
                  <a:ext uri="{FF2B5EF4-FFF2-40B4-BE49-F238E27FC236}">
                    <a16:creationId xmlns:a16="http://schemas.microsoft.com/office/drawing/2014/main" id="{29BEB961-45C9-481C-88D7-17CE9D8A39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5365" y="5994007"/>
                <a:ext cx="276102" cy="318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36" descr="логотип Института Ядерной Физики СО РАН">
                <a:extLst>
                  <a:ext uri="{FF2B5EF4-FFF2-40B4-BE49-F238E27FC236}">
                    <a16:creationId xmlns:a16="http://schemas.microsoft.com/office/drawing/2014/main" id="{B3AD2A76-484D-4B63-B50C-11CFEECB9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5870" b="5196"/>
              <a:stretch/>
            </p:blipFill>
            <p:spPr bwMode="auto">
              <a:xfrm>
                <a:off x="6911467" y="5987150"/>
                <a:ext cx="461377" cy="324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7" descr="http://www.ihep.su/ihep/util2/logoihep70.gif">
                <a:extLst>
                  <a:ext uri="{FF2B5EF4-FFF2-40B4-BE49-F238E27FC236}">
                    <a16:creationId xmlns:a16="http://schemas.microsoft.com/office/drawing/2014/main" id="{242A8862-3AD7-4A36-A718-20CF11A4A4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0596" y="5986387"/>
                <a:ext cx="355827" cy="355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" descr="C:\Documents and Settings\weise\Desktop\Logo - Efremov Institute.jpg">
                <a:extLst>
                  <a:ext uri="{FF2B5EF4-FFF2-40B4-BE49-F238E27FC236}">
                    <a16:creationId xmlns:a16="http://schemas.microsoft.com/office/drawing/2014/main" id="{095176F2-0C57-4C19-8136-B47FB69F0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4364" y="5997701"/>
                <a:ext cx="418976" cy="313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1" descr="http://www.inr.troitsk.ru/romel-mp.gif">
                <a:extLst>
                  <a:ext uri="{FF2B5EF4-FFF2-40B4-BE49-F238E27FC236}">
                    <a16:creationId xmlns:a16="http://schemas.microsoft.com/office/drawing/2014/main" id="{E39DF150-E61B-41E0-BD56-173E49CDCF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3340" y="5946900"/>
                <a:ext cx="448949" cy="401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6" descr="http://phenix-france.in2p3.fr/software/jin/Images/logo_cnrs.gif">
                <a:extLst>
                  <a:ext uri="{FF2B5EF4-FFF2-40B4-BE49-F238E27FC236}">
                    <a16:creationId xmlns:a16="http://schemas.microsoft.com/office/drawing/2014/main" id="{DA225365-B6E7-49C9-833B-FA016FB1ED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901" y="6004745"/>
                <a:ext cx="244796" cy="338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43" descr="class-fondblanc">
                <a:extLst>
                  <a:ext uri="{FF2B5EF4-FFF2-40B4-BE49-F238E27FC236}">
                    <a16:creationId xmlns:a16="http://schemas.microsoft.com/office/drawing/2014/main" id="{E52E49BE-2FF2-491B-8777-5F78725BC3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6760" y="5964174"/>
                <a:ext cx="242657" cy="35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4" descr="logomecborde_005">
                <a:extLst>
                  <a:ext uri="{FF2B5EF4-FFF2-40B4-BE49-F238E27FC236}">
                    <a16:creationId xmlns:a16="http://schemas.microsoft.com/office/drawing/2014/main" id="{14E90D0A-123B-4BC4-A0DF-2B9DAAED0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909417" y="5987540"/>
                <a:ext cx="974814" cy="346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33" descr="http://www.portal.pwr.wroc.pl/24/sys_images/h_2.png">
                <a:hlinkClick r:id="rId18"/>
                <a:extLst>
                  <a:ext uri="{FF2B5EF4-FFF2-40B4-BE49-F238E27FC236}">
                    <a16:creationId xmlns:a16="http://schemas.microsoft.com/office/drawing/2014/main" id="{F85FE5ED-D8FA-41C6-AD98-CB2240840F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114" r="82646"/>
              <a:stretch/>
            </p:blipFill>
            <p:spPr bwMode="auto">
              <a:xfrm>
                <a:off x="965793" y="5990451"/>
                <a:ext cx="388027" cy="350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AD89CAC-9692-4169-B2E5-E1C7BF5687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414" y="5981885"/>
                <a:ext cx="420688" cy="326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9" descr="DESY-Logo-cyan-RGB_Hintergrund weiss">
                <a:extLst>
                  <a:ext uri="{FF2B5EF4-FFF2-40B4-BE49-F238E27FC236}">
                    <a16:creationId xmlns:a16="http://schemas.microsoft.com/office/drawing/2014/main" id="{828A9304-1A24-475B-9F90-5AB6616B28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64" y="5927918"/>
                <a:ext cx="419831" cy="419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" name="Gruppo 48"/>
          <p:cNvGrpSpPr>
            <a:grpSpLocks noChangeAspect="1"/>
          </p:cNvGrpSpPr>
          <p:nvPr/>
        </p:nvGrpSpPr>
        <p:grpSpPr>
          <a:xfrm>
            <a:off x="621005" y="731678"/>
            <a:ext cx="7043968" cy="2769330"/>
            <a:chOff x="1710933" y="1256370"/>
            <a:chExt cx="8772899" cy="3449057"/>
          </a:xfrm>
        </p:grpSpPr>
        <p:grpSp>
          <p:nvGrpSpPr>
            <p:cNvPr id="50" name="Group 4"/>
            <p:cNvGrpSpPr>
              <a:grpSpLocks noChangeAspect="1"/>
            </p:cNvGrpSpPr>
            <p:nvPr/>
          </p:nvGrpSpPr>
          <p:grpSpPr bwMode="auto">
            <a:xfrm>
              <a:off x="1710933" y="1256370"/>
              <a:ext cx="8772899" cy="3449057"/>
              <a:chOff x="38" y="744"/>
              <a:chExt cx="5138" cy="2020"/>
            </a:xfrm>
          </p:grpSpPr>
          <p:sp>
            <p:nvSpPr>
              <p:cNvPr id="5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8" y="744"/>
                <a:ext cx="5138" cy="1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Comic Sans MS" panose="030F0702030302020204" pitchFamily="66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" y="744"/>
                <a:ext cx="4973" cy="1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6"/>
              <p:cNvSpPr>
                <a:spLocks noChangeArrowheads="1"/>
              </p:cNvSpPr>
              <p:nvPr/>
            </p:nvSpPr>
            <p:spPr bwMode="auto">
              <a:xfrm>
                <a:off x="5043" y="2508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7"/>
              <p:cNvSpPr>
                <a:spLocks noChangeArrowheads="1"/>
              </p:cNvSpPr>
              <p:nvPr/>
            </p:nvSpPr>
            <p:spPr bwMode="auto">
              <a:xfrm>
                <a:off x="102" y="2602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58" name="Rectangle 8"/>
              <p:cNvSpPr>
                <a:spLocks noChangeArrowheads="1"/>
              </p:cNvSpPr>
              <p:nvPr/>
            </p:nvSpPr>
            <p:spPr bwMode="auto">
              <a:xfrm>
                <a:off x="134" y="946"/>
                <a:ext cx="77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Experimental Hall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9"/>
              <p:cNvSpPr>
                <a:spLocks noChangeArrowheads="1"/>
              </p:cNvSpPr>
              <p:nvPr/>
            </p:nvSpPr>
            <p:spPr bwMode="auto">
              <a:xfrm>
                <a:off x="922" y="946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10"/>
              <p:cNvSpPr>
                <a:spLocks noChangeArrowheads="1"/>
              </p:cNvSpPr>
              <p:nvPr/>
            </p:nvSpPr>
            <p:spPr bwMode="auto">
              <a:xfrm>
                <a:off x="346" y="1030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11"/>
              <p:cNvSpPr>
                <a:spLocks noChangeArrowheads="1"/>
              </p:cNvSpPr>
              <p:nvPr/>
            </p:nvSpPr>
            <p:spPr bwMode="auto">
              <a:xfrm>
                <a:off x="922" y="1350"/>
                <a:ext cx="72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Beam Dumps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12"/>
              <p:cNvSpPr>
                <a:spLocks noChangeArrowheads="1"/>
              </p:cNvSpPr>
              <p:nvPr/>
            </p:nvSpPr>
            <p:spPr bwMode="auto">
              <a:xfrm>
                <a:off x="1611" y="1297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13"/>
              <p:cNvSpPr>
                <a:spLocks noChangeArrowheads="1"/>
              </p:cNvSpPr>
              <p:nvPr/>
            </p:nvSpPr>
            <p:spPr bwMode="auto">
              <a:xfrm>
                <a:off x="1165" y="1381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14"/>
              <p:cNvSpPr>
                <a:spLocks noChangeArrowheads="1"/>
              </p:cNvSpPr>
              <p:nvPr/>
            </p:nvSpPr>
            <p:spPr bwMode="auto">
              <a:xfrm>
                <a:off x="1705" y="1134"/>
                <a:ext cx="5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Undulators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15"/>
              <p:cNvSpPr>
                <a:spLocks noChangeArrowheads="1"/>
              </p:cNvSpPr>
              <p:nvPr/>
            </p:nvSpPr>
            <p:spPr bwMode="auto">
              <a:xfrm>
                <a:off x="1893" y="1422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6" name="Rectangle 16"/>
              <p:cNvSpPr>
                <a:spLocks noChangeArrowheads="1"/>
              </p:cNvSpPr>
              <p:nvPr/>
            </p:nvSpPr>
            <p:spPr bwMode="auto">
              <a:xfrm>
                <a:off x="1537" y="1506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17"/>
              <p:cNvSpPr>
                <a:spLocks noChangeArrowheads="1"/>
              </p:cNvSpPr>
              <p:nvPr/>
            </p:nvSpPr>
            <p:spPr bwMode="auto">
              <a:xfrm>
                <a:off x="2419" y="1741"/>
                <a:ext cx="59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Collimation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19"/>
              <p:cNvSpPr>
                <a:spLocks noChangeArrowheads="1"/>
              </p:cNvSpPr>
              <p:nvPr/>
            </p:nvSpPr>
            <p:spPr bwMode="auto">
              <a:xfrm>
                <a:off x="2352" y="1861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20"/>
              <p:cNvSpPr>
                <a:spLocks noChangeArrowheads="1"/>
              </p:cNvSpPr>
              <p:nvPr/>
            </p:nvSpPr>
            <p:spPr bwMode="auto">
              <a:xfrm>
                <a:off x="3502" y="2167"/>
                <a:ext cx="6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Bunch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Compressor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22"/>
              <p:cNvSpPr>
                <a:spLocks noChangeArrowheads="1"/>
              </p:cNvSpPr>
              <p:nvPr/>
            </p:nvSpPr>
            <p:spPr bwMode="auto">
              <a:xfrm>
                <a:off x="3940" y="2251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23"/>
              <p:cNvSpPr>
                <a:spLocks noChangeArrowheads="1"/>
              </p:cNvSpPr>
              <p:nvPr/>
            </p:nvSpPr>
            <p:spPr bwMode="auto">
              <a:xfrm>
                <a:off x="3502" y="2335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2" name="Rectangle 24"/>
              <p:cNvSpPr>
                <a:spLocks noChangeArrowheads="1"/>
              </p:cNvSpPr>
              <p:nvPr/>
            </p:nvSpPr>
            <p:spPr bwMode="auto">
              <a:xfrm>
                <a:off x="2865" y="1984"/>
                <a:ext cx="96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Linear Accelerator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25"/>
              <p:cNvSpPr>
                <a:spLocks noChangeArrowheads="1"/>
              </p:cNvSpPr>
              <p:nvPr/>
            </p:nvSpPr>
            <p:spPr bwMode="auto">
              <a:xfrm>
                <a:off x="3462" y="1984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4" name="Rectangle 26"/>
              <p:cNvSpPr>
                <a:spLocks noChangeArrowheads="1"/>
              </p:cNvSpPr>
              <p:nvPr/>
            </p:nvSpPr>
            <p:spPr bwMode="auto">
              <a:xfrm>
                <a:off x="2865" y="2068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 27"/>
              <p:cNvSpPr>
                <a:spLocks noChangeArrowheads="1"/>
              </p:cNvSpPr>
              <p:nvPr/>
            </p:nvSpPr>
            <p:spPr bwMode="auto">
              <a:xfrm>
                <a:off x="4176" y="2414"/>
                <a:ext cx="39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Injector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28"/>
              <p:cNvSpPr>
                <a:spLocks noChangeArrowheads="1"/>
              </p:cNvSpPr>
              <p:nvPr/>
            </p:nvSpPr>
            <p:spPr bwMode="auto">
              <a:xfrm>
                <a:off x="4385" y="2414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29"/>
              <p:cNvSpPr>
                <a:spLocks noChangeArrowheads="1"/>
              </p:cNvSpPr>
              <p:nvPr/>
            </p:nvSpPr>
            <p:spPr bwMode="auto">
              <a:xfrm>
                <a:off x="4144" y="2498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8" name="Rectangle 30"/>
              <p:cNvSpPr>
                <a:spLocks noChangeArrowheads="1"/>
              </p:cNvSpPr>
              <p:nvPr/>
            </p:nvSpPr>
            <p:spPr bwMode="auto">
              <a:xfrm>
                <a:off x="1215" y="946"/>
                <a:ext cx="10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Photon Beam Lines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31"/>
              <p:cNvSpPr>
                <a:spLocks noChangeArrowheads="1"/>
              </p:cNvSpPr>
              <p:nvPr/>
            </p:nvSpPr>
            <p:spPr bwMode="auto">
              <a:xfrm>
                <a:off x="1365" y="1152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 32"/>
              <p:cNvSpPr>
                <a:spLocks noChangeArrowheads="1"/>
              </p:cNvSpPr>
              <p:nvPr/>
            </p:nvSpPr>
            <p:spPr bwMode="auto">
              <a:xfrm>
                <a:off x="723" y="1236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1" name="Rectangle 33"/>
              <p:cNvSpPr>
                <a:spLocks noChangeArrowheads="1"/>
              </p:cNvSpPr>
              <p:nvPr/>
            </p:nvSpPr>
            <p:spPr bwMode="auto">
              <a:xfrm>
                <a:off x="2305" y="1230"/>
                <a:ext cx="7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Electron Beam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Distribution 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35"/>
              <p:cNvSpPr>
                <a:spLocks noChangeArrowheads="1"/>
              </p:cNvSpPr>
              <p:nvPr/>
            </p:nvSpPr>
            <p:spPr bwMode="auto">
              <a:xfrm>
                <a:off x="2679" y="1386"/>
                <a:ext cx="3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tangle 36"/>
              <p:cNvSpPr>
                <a:spLocks noChangeArrowheads="1"/>
              </p:cNvSpPr>
              <p:nvPr/>
            </p:nvSpPr>
            <p:spPr bwMode="auto">
              <a:xfrm>
                <a:off x="2311" y="1470"/>
                <a:ext cx="3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18" charset="0"/>
                    <a:ea typeface="ＭＳ Ｐゴシック"/>
                    <a:cs typeface="Arial" panose="020B0604020202020204" pitchFamily="34" charset="0"/>
                  </a:rPr>
                  <a:t> 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4" name="Rectangle 37"/>
              <p:cNvSpPr>
                <a:spLocks noChangeArrowheads="1"/>
              </p:cNvSpPr>
              <p:nvPr/>
            </p:nvSpPr>
            <p:spPr bwMode="auto">
              <a:xfrm>
                <a:off x="1002" y="809"/>
                <a:ext cx="580" cy="115"/>
              </a:xfrm>
              <a:prstGeom prst="rect">
                <a:avLst/>
              </a:prstGeom>
              <a:noFill/>
              <a:ln w="8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Comic Sans MS" panose="030F0702030302020204" pitchFamily="66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38"/>
              <p:cNvSpPr>
                <a:spLocks noChangeArrowheads="1"/>
              </p:cNvSpPr>
              <p:nvPr/>
            </p:nvSpPr>
            <p:spPr bwMode="auto">
              <a:xfrm>
                <a:off x="1799" y="1577"/>
                <a:ext cx="648" cy="114"/>
              </a:xfrm>
              <a:prstGeom prst="rect">
                <a:avLst/>
              </a:prstGeom>
              <a:noFill/>
              <a:ln w="8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Comic Sans MS" panose="030F0702030302020204" pitchFamily="66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  <p:sp>
            <p:nvSpPr>
              <p:cNvPr id="86" name="Rectangle 39"/>
              <p:cNvSpPr>
                <a:spLocks noChangeArrowheads="1"/>
              </p:cNvSpPr>
              <p:nvPr/>
            </p:nvSpPr>
            <p:spPr bwMode="auto">
              <a:xfrm>
                <a:off x="4008" y="2098"/>
                <a:ext cx="784" cy="125"/>
              </a:xfrm>
              <a:prstGeom prst="rect">
                <a:avLst/>
              </a:prstGeom>
              <a:noFill/>
              <a:ln w="8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261748"/>
                  </a:solidFill>
                  <a:effectLst/>
                  <a:uLnTx/>
                  <a:uFillTx/>
                  <a:latin typeface="Comic Sans MS" panose="030F0702030302020204" pitchFamily="66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5710" y="1398717"/>
              <a:ext cx="795663" cy="79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Arrow Connector 42">
              <a:extLst>
                <a:ext uri="{FF2B5EF4-FFF2-40B4-BE49-F238E27FC236}">
                  <a16:creationId xmlns:a16="http://schemas.microsoft.com/office/drawing/2014/main" id="{A001971E-9CBB-4E75-AF31-C551C3EF2EDB}"/>
                </a:ext>
              </a:extLst>
            </p:cNvPr>
            <p:cNvCxnSpPr>
              <a:cxnSpLocks/>
            </p:cNvCxnSpPr>
            <p:nvPr/>
          </p:nvCxnSpPr>
          <p:spPr>
            <a:xfrm>
              <a:off x="5962498" y="1740847"/>
              <a:ext cx="3471839" cy="1505975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EFBC0DD3-9D91-4D96-B5C6-C5907BE85D37}"/>
                </a:ext>
              </a:extLst>
            </p:cNvPr>
            <p:cNvSpPr txBox="1"/>
            <p:nvPr/>
          </p:nvSpPr>
          <p:spPr>
            <a:xfrm rot="1426788">
              <a:off x="7264860" y="2139207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2.1 km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7" name="Picture 7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39" y="3905046"/>
            <a:ext cx="6582085" cy="1175543"/>
          </a:xfrm>
          <a:prstGeom prst="rect">
            <a:avLst/>
          </a:prstGeom>
        </p:spPr>
      </p:pic>
      <p:sp>
        <p:nvSpPr>
          <p:cNvPr id="88" name="TextBox 13">
            <a:extLst>
              <a:ext uri="{FF2B5EF4-FFF2-40B4-BE49-F238E27FC236}">
                <a16:creationId xmlns:a16="http://schemas.microsoft.com/office/drawing/2014/main" id="{3A79D2D5-47C2-4E1D-B909-71B970A219D9}"/>
              </a:ext>
            </a:extLst>
          </p:cNvPr>
          <p:cNvSpPr txBox="1"/>
          <p:nvPr/>
        </p:nvSpPr>
        <p:spPr>
          <a:xfrm>
            <a:off x="746103" y="3358341"/>
            <a:ext cx="4341785" cy="252376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6693" marR="0" lvl="1" indent="-180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XFEL SC accelerator 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SC-RF TESLA-type cavities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couplers &amp; tuners 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 cryomodules,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RF stations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 beam 1.35 mA nom., up to 500kW beam power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Bunch length: 600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(2700 pulses inside)</a:t>
            </a:r>
          </a:p>
          <a:p>
            <a:pPr marL="179388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years of cavity / cryomodules tests / tunnel installation</a:t>
            </a:r>
          </a:p>
        </p:txBody>
      </p:sp>
      <p:pic>
        <p:nvPicPr>
          <p:cNvPr id="89" name="Immagine 8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418684" y="26917"/>
            <a:ext cx="747356" cy="747356"/>
          </a:xfrm>
          <a:prstGeom prst="rect">
            <a:avLst/>
          </a:prstGeom>
        </p:spPr>
      </p:pic>
      <p:pic>
        <p:nvPicPr>
          <p:cNvPr id="90" name="Picture 7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1" y="3781241"/>
            <a:ext cx="10860301" cy="19396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1" name="CasellaDiTesto 90"/>
          <p:cNvSpPr txBox="1"/>
          <p:nvPr/>
        </p:nvSpPr>
        <p:spPr>
          <a:xfrm>
            <a:off x="7011445" y="2860985"/>
            <a:ext cx="1942070" cy="707886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Superconducting</a:t>
            </a:r>
          </a:p>
          <a:p>
            <a:pPr algn="ctr"/>
            <a:r>
              <a:rPr lang="en-US" sz="2000">
                <a:latin typeface="+mn-lt"/>
              </a:rPr>
              <a:t>Cavities &amp; tuners</a:t>
            </a:r>
          </a:p>
        </p:txBody>
      </p:sp>
      <p:sp>
        <p:nvSpPr>
          <p:cNvPr id="92" name="CasellaDiTesto 91"/>
          <p:cNvSpPr txBox="1"/>
          <p:nvPr/>
        </p:nvSpPr>
        <p:spPr>
          <a:xfrm>
            <a:off x="5315156" y="3024768"/>
            <a:ext cx="155670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Cryomodules</a:t>
            </a:r>
          </a:p>
        </p:txBody>
      </p:sp>
      <p:sp>
        <p:nvSpPr>
          <p:cNvPr id="94" name="CasellaDiTesto 93"/>
          <p:cNvSpPr txBox="1"/>
          <p:nvPr/>
        </p:nvSpPr>
        <p:spPr>
          <a:xfrm>
            <a:off x="1176536" y="2832608"/>
            <a:ext cx="2397708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3.9 GHz 3</a:t>
            </a:r>
            <a:r>
              <a:rPr lang="en-US" sz="2000" baseline="30000">
                <a:latin typeface="+mn-lt"/>
              </a:rPr>
              <a:t>rd</a:t>
            </a:r>
            <a:r>
              <a:rPr lang="en-US" sz="2000">
                <a:latin typeface="+mn-lt"/>
              </a:rPr>
              <a:t> Harmonic</a:t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 Cryomodule</a:t>
            </a:r>
          </a:p>
        </p:txBody>
      </p:sp>
      <p:cxnSp>
        <p:nvCxnSpPr>
          <p:cNvPr id="5" name="Connettore 2 4"/>
          <p:cNvCxnSpPr/>
          <p:nvPr/>
        </p:nvCxnSpPr>
        <p:spPr>
          <a:xfrm flipH="1">
            <a:off x="2166072" y="3540494"/>
            <a:ext cx="274191" cy="824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/>
          <p:cNvCxnSpPr/>
          <p:nvPr/>
        </p:nvCxnSpPr>
        <p:spPr>
          <a:xfrm>
            <a:off x="6097714" y="3424878"/>
            <a:ext cx="196304" cy="139468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2 96"/>
          <p:cNvCxnSpPr>
            <a:stCxn id="91" idx="2"/>
          </p:cNvCxnSpPr>
          <p:nvPr/>
        </p:nvCxnSpPr>
        <p:spPr>
          <a:xfrm>
            <a:off x="7982480" y="3568871"/>
            <a:ext cx="439101" cy="13317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6BBC27-ABA2-4541-A7E1-7C253E9A5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492879"/>
            <a:ext cx="3247964" cy="365125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ACC1A5-1405-1A47-86BD-6DD0638B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3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08746" y="6025089"/>
            <a:ext cx="11490966" cy="80945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446088" marR="0" lvl="0" indent="-265113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European XFEL Italian Contribution (based on INFN know how): 33 Meuro (2005)</a:t>
            </a:r>
          </a:p>
          <a:p>
            <a:pPr marL="446088" marR="0" lvl="0" indent="-265113" algn="l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All components produced by Italian Industry</a:t>
            </a:r>
          </a:p>
        </p:txBody>
      </p:sp>
    </p:spTree>
    <p:extLst>
      <p:ext uri="{BB962C8B-B14F-4D97-AF65-F5344CB8AC3E}">
        <p14:creationId xmlns:p14="http://schemas.microsoft.com/office/powerpoint/2010/main" val="374988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1" grpId="0" animBg="1"/>
      <p:bldP spid="92" grpId="0" animBg="1"/>
      <p:bldP spid="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E5C-6F84-4779-A1D6-D48DD41A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Lifetime and </a:t>
            </a:r>
            <a:r>
              <a:rPr lang="it-IT" dirty="0" err="1"/>
              <a:t>extracted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 in </a:t>
            </a:r>
            <a:r>
              <a:rPr lang="it-IT" dirty="0" err="1"/>
              <a:t>pulsed</a:t>
            </a:r>
            <a:r>
              <a:rPr lang="it-IT" dirty="0"/>
              <a:t> </a:t>
            </a:r>
            <a:r>
              <a:rPr lang="it-IT" dirty="0" err="1"/>
              <a:t>operation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9869-CF4E-4449-B1C2-C7A238A8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BBFD-70AB-48E5-AC12-C18920488DE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CB6D06-B620-46BE-91AD-13FBA71BE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0" y="691663"/>
            <a:ext cx="2288736" cy="92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786076-F9DF-4471-A877-4A73099EA9CF}"/>
              </a:ext>
            </a:extLst>
          </p:cNvPr>
          <p:cNvGrpSpPr>
            <a:grpSpLocks noChangeAspect="1"/>
          </p:cNvGrpSpPr>
          <p:nvPr/>
        </p:nvGrpSpPr>
        <p:grpSpPr>
          <a:xfrm>
            <a:off x="963385" y="3862433"/>
            <a:ext cx="5396598" cy="2635824"/>
            <a:chOff x="860651" y="1770636"/>
            <a:chExt cx="5092474" cy="2360062"/>
          </a:xfrm>
        </p:grpSpPr>
        <p:pic>
          <p:nvPicPr>
            <p:cNvPr id="14" name="Picture 13" descr="WEP003.pdf - Adobe Acrobat Pro">
              <a:extLst>
                <a:ext uri="{FF2B5EF4-FFF2-40B4-BE49-F238E27FC236}">
                  <a16:creationId xmlns:a16="http://schemas.microsoft.com/office/drawing/2014/main" id="{A6180F47-8A8D-418D-9A69-B16081FF8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7" t="32706" r="38034" b="44192"/>
            <a:stretch/>
          </p:blipFill>
          <p:spPr>
            <a:xfrm>
              <a:off x="860651" y="1770636"/>
              <a:ext cx="5092474" cy="2360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4CCF0D-624E-4BF5-8F20-4D178444BB9B}"/>
                </a:ext>
              </a:extLst>
            </p:cNvPr>
            <p:cNvSpPr txBox="1"/>
            <p:nvPr/>
          </p:nvSpPr>
          <p:spPr>
            <a:xfrm>
              <a:off x="933408" y="3730711"/>
              <a:ext cx="2335511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Extracted charge: 3.1 C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1FA2FA-194F-40B0-A26D-98EADE07C36B}"/>
                </a:ext>
              </a:extLst>
            </p:cNvPr>
            <p:cNvSpPr txBox="1"/>
            <p:nvPr/>
          </p:nvSpPr>
          <p:spPr>
            <a:xfrm>
              <a:off x="4005269" y="2221265"/>
              <a:ext cx="1653647" cy="3306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>
                  <a:latin typeface="Symbol" panose="05050102010706020507" pitchFamily="18" charset="2"/>
                </a:rPr>
                <a:t>D </a:t>
              </a:r>
              <a:r>
                <a:rPr lang="it-IT" dirty="0"/>
                <a:t>time=439 days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84D29D4-4DCE-45C2-98EB-896A52476100}"/>
              </a:ext>
            </a:extLst>
          </p:cNvPr>
          <p:cNvGrpSpPr>
            <a:grpSpLocks noChangeAspect="1"/>
          </p:cNvGrpSpPr>
          <p:nvPr/>
        </p:nvGrpSpPr>
        <p:grpSpPr>
          <a:xfrm>
            <a:off x="6691203" y="3870257"/>
            <a:ext cx="5237445" cy="2628000"/>
            <a:chOff x="860651" y="4216424"/>
            <a:chExt cx="5101662" cy="2559868"/>
          </a:xfrm>
        </p:grpSpPr>
        <p:pic>
          <p:nvPicPr>
            <p:cNvPr id="15" name="Picture 14" descr="WEP003.pdf - Adobe Acrobat Pro">
              <a:extLst>
                <a:ext uri="{FF2B5EF4-FFF2-40B4-BE49-F238E27FC236}">
                  <a16:creationId xmlns:a16="http://schemas.microsoft.com/office/drawing/2014/main" id="{00870DB1-136D-443F-AD75-FAEC2D09D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8" t="70033" r="39454" b="5554"/>
            <a:stretch/>
          </p:blipFill>
          <p:spPr>
            <a:xfrm>
              <a:off x="860651" y="4216424"/>
              <a:ext cx="5101662" cy="25598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4C132B-BFD5-4A12-9230-B273FF548B5F}"/>
                </a:ext>
              </a:extLst>
            </p:cNvPr>
            <p:cNvSpPr txBox="1"/>
            <p:nvPr/>
          </p:nvSpPr>
          <p:spPr>
            <a:xfrm>
              <a:off x="878105" y="6337246"/>
              <a:ext cx="2446119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/>
                <a:t>Extracted charge: ~ 20 C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E24E67-5DF1-4F62-90AB-302F994A752D}"/>
                </a:ext>
              </a:extLst>
            </p:cNvPr>
            <p:cNvSpPr txBox="1"/>
            <p:nvPr/>
          </p:nvSpPr>
          <p:spPr>
            <a:xfrm>
              <a:off x="3998360" y="4699038"/>
              <a:ext cx="1653507" cy="3597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>
                  <a:latin typeface="Symbol" panose="05050102010706020507" pitchFamily="18" charset="2"/>
                </a:rPr>
                <a:t>D </a:t>
              </a:r>
              <a:r>
                <a:rPr lang="it-IT" dirty="0"/>
                <a:t>time &gt; 3 years</a:t>
              </a:r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9F3596-9314-4192-A9E1-1E5EB1DFD722}"/>
              </a:ext>
            </a:extLst>
          </p:cNvPr>
          <p:cNvSpPr txBox="1"/>
          <p:nvPr/>
        </p:nvSpPr>
        <p:spPr>
          <a:xfrm>
            <a:off x="3302943" y="935466"/>
            <a:ext cx="220925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Pulsed operation</a:t>
            </a:r>
          </a:p>
          <a:p>
            <a:pPr algn="ctr"/>
            <a:r>
              <a:rPr lang="en-US" dirty="0"/>
              <a:t>800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, 1 MHz, 10 Hz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5CDFFB-2AD5-4E82-9730-CAD07BE2D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67" y="1981589"/>
            <a:ext cx="5890406" cy="1727590"/>
          </a:xfrm>
          <a:prstGeom prst="rect">
            <a:avLst/>
          </a:prstGeom>
        </p:spPr>
      </p:pic>
      <p:pic>
        <p:nvPicPr>
          <p:cNvPr id="28" name="Picture 27" descr="wep003.pdf - Adobe Acrobat Pro DC">
            <a:extLst>
              <a:ext uri="{FF2B5EF4-FFF2-40B4-BE49-F238E27FC236}">
                <a16:creationId xmlns:a16="http://schemas.microsoft.com/office/drawing/2014/main" id="{1E5EF435-D4F2-4F6B-8127-4C3747649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840" y="591157"/>
            <a:ext cx="3593370" cy="2985891"/>
          </a:xfrm>
          <a:prstGeom prst="rect">
            <a:avLst/>
          </a:prstGeom>
        </p:spPr>
      </p:pic>
      <p:pic>
        <p:nvPicPr>
          <p:cNvPr id="30" name="Picture 29" descr="wep003.pdf - Adobe Acrobat Pro DC">
            <a:extLst>
              <a:ext uri="{FF2B5EF4-FFF2-40B4-BE49-F238E27FC236}">
                <a16:creationId xmlns:a16="http://schemas.microsoft.com/office/drawing/2014/main" id="{4D65C2A7-BE2B-4836-ABCD-CC4BAA1C68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5259" y="655698"/>
            <a:ext cx="2510492" cy="1205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903AE0B-5992-44A9-9198-E95190A34207}"/>
              </a:ext>
            </a:extLst>
          </p:cNvPr>
          <p:cNvSpPr txBox="1"/>
          <p:nvPr/>
        </p:nvSpPr>
        <p:spPr>
          <a:xfrm>
            <a:off x="6359983" y="1831385"/>
            <a:ext cx="1913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73.3 Dark Current Evolution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E5AD8E-473E-48FC-9A3B-2ADE3565BA96}"/>
              </a:ext>
            </a:extLst>
          </p:cNvPr>
          <p:cNvSpPr txBox="1"/>
          <p:nvPr/>
        </p:nvSpPr>
        <p:spPr>
          <a:xfrm>
            <a:off x="10650496" y="412422"/>
            <a:ext cx="1293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73.3 QE Evolution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2716371-4218-9F4E-AFF0-A90F95662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</p:spTree>
    <p:extLst>
      <p:ext uri="{BB962C8B-B14F-4D97-AF65-F5344CB8AC3E}">
        <p14:creationId xmlns:p14="http://schemas.microsoft.com/office/powerpoint/2010/main" val="3397810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E5C-6F84-4779-A1D6-D48DD41A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Lifetime and </a:t>
            </a:r>
            <a:r>
              <a:rPr lang="it-IT" dirty="0" err="1"/>
              <a:t>extracted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in CW </a:t>
            </a:r>
            <a:r>
              <a:rPr lang="it-IT" dirty="0" err="1"/>
              <a:t>operation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9869-CF4E-4449-B1C2-C7A238A8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BBFD-70AB-48E5-AC12-C18920488DEE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87E0C3-0D17-4A1E-B7FE-AA249875E067}"/>
              </a:ext>
            </a:extLst>
          </p:cNvPr>
          <p:cNvGrpSpPr>
            <a:grpSpLocks noChangeAspect="1"/>
          </p:cNvGrpSpPr>
          <p:nvPr/>
        </p:nvGrpSpPr>
        <p:grpSpPr>
          <a:xfrm>
            <a:off x="4098924" y="877485"/>
            <a:ext cx="8050068" cy="5944528"/>
            <a:chOff x="6407695" y="1897830"/>
            <a:chExt cx="5726610" cy="4226027"/>
          </a:xfrm>
        </p:grpSpPr>
        <p:pic>
          <p:nvPicPr>
            <p:cNvPr id="19" name="Picture 18" descr="tuoca02_talk.pdf - Adobe Acrobat Pro">
              <a:extLst>
                <a:ext uri="{FF2B5EF4-FFF2-40B4-BE49-F238E27FC236}">
                  <a16:creationId xmlns:a16="http://schemas.microsoft.com/office/drawing/2014/main" id="{8BAC7B16-EB31-4619-9AB5-9F3A87E0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3" t="18889" r="2717" b="7315"/>
            <a:stretch/>
          </p:blipFill>
          <p:spPr>
            <a:xfrm>
              <a:off x="6407695" y="1897830"/>
              <a:ext cx="5726610" cy="42260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A83EBA-5206-4E56-B097-EC7D4B9A8D5C}"/>
                </a:ext>
              </a:extLst>
            </p:cNvPr>
            <p:cNvSpPr/>
            <p:nvPr/>
          </p:nvSpPr>
          <p:spPr>
            <a:xfrm>
              <a:off x="8082051" y="5330305"/>
              <a:ext cx="1107140" cy="195322"/>
            </a:xfrm>
            <a:prstGeom prst="rect">
              <a:avLst/>
            </a:prstGeom>
            <a:solidFill>
              <a:schemeClr val="accent6">
                <a:lumMod val="75000"/>
                <a:alpha val="10196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D308026-C8C4-4B21-A09C-01B99C7C2CAB}"/>
              </a:ext>
            </a:extLst>
          </p:cNvPr>
          <p:cNvSpPr txBox="1"/>
          <p:nvPr/>
        </p:nvSpPr>
        <p:spPr>
          <a:xfrm>
            <a:off x="1634314" y="1918393"/>
            <a:ext cx="1624547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CW operation</a:t>
            </a:r>
          </a:p>
          <a:p>
            <a:pPr algn="ctr"/>
            <a:r>
              <a:rPr lang="en-US" sz="2000" dirty="0"/>
              <a:t>1 MHz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64CD53-C02A-425D-8340-132B81F91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5" y="566201"/>
            <a:ext cx="2413904" cy="1025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08D85FB8-D70E-4B5B-B278-FE6F18D0F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3" y="5591190"/>
            <a:ext cx="3129209" cy="1230823"/>
          </a:xfrm>
          <a:prstGeom prst="rect">
            <a:avLst/>
          </a:prstGeom>
        </p:spPr>
      </p:pic>
      <p:pic>
        <p:nvPicPr>
          <p:cNvPr id="12" name="Picture 11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3053D620-F14B-4540-B2F5-929CB3838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9" y="3065676"/>
            <a:ext cx="2439425" cy="233209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9F32E5B-D842-0E42-9403-F2FD673BA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</p:spTree>
    <p:extLst>
      <p:ext uri="{BB962C8B-B14F-4D97-AF65-F5344CB8AC3E}">
        <p14:creationId xmlns:p14="http://schemas.microsoft.com/office/powerpoint/2010/main" val="560733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54B69FA-A882-6245-99A9-1F5D046A4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 dirty="0"/>
              <a:t>Paolo Michelato, MAC INFN, LASA, 19 – 20 JUNE 2019.  </a:t>
            </a:r>
          </a:p>
        </p:txBody>
      </p:sp>
      <p:sp>
        <p:nvSpPr>
          <p:cNvPr id="9011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Photocathodes for High Brightness Photoinjectors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5229A-A70E-4079-AC69-869B68FE1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76" y="610994"/>
            <a:ext cx="6749682" cy="4987333"/>
          </a:xfrm>
        </p:spPr>
        <p:txBody>
          <a:bodyPr/>
          <a:lstStyle/>
          <a:p>
            <a:pPr marL="742950" lvl="1" indent="-285750"/>
            <a:endParaRPr lang="en-US" sz="100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2400" dirty="0">
                <a:solidFill>
                  <a:srgbClr val="002060"/>
                </a:solidFill>
              </a:rPr>
              <a:t>LASA photocathode systems are UHV systems and consist of a </a:t>
            </a:r>
            <a:r>
              <a:rPr lang="en-US" sz="2400" b="1" dirty="0">
                <a:solidFill>
                  <a:srgbClr val="002060"/>
                </a:solidFill>
              </a:rPr>
              <a:t>preparation system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b="1" dirty="0">
                <a:solidFill>
                  <a:srgbClr val="002060"/>
                </a:solidFill>
              </a:rPr>
              <a:t>a transport box (suitcase) </a:t>
            </a:r>
            <a:r>
              <a:rPr lang="en-US" sz="2400" dirty="0">
                <a:solidFill>
                  <a:srgbClr val="002060"/>
                </a:solidFill>
              </a:rPr>
              <a:t>and a </a:t>
            </a:r>
            <a:r>
              <a:rPr lang="en-US" sz="2400" b="1" dirty="0">
                <a:solidFill>
                  <a:srgbClr val="002060"/>
                </a:solidFill>
              </a:rPr>
              <a:t>transfer system </a:t>
            </a:r>
            <a:r>
              <a:rPr lang="en-US" sz="2400" dirty="0">
                <a:solidFill>
                  <a:srgbClr val="002060"/>
                </a:solidFill>
              </a:rPr>
              <a:t>for insertion of the photocathodes into the gun.</a:t>
            </a:r>
          </a:p>
          <a:p>
            <a:pPr marL="285750" indent="-285750"/>
            <a:r>
              <a:rPr lang="en-US" sz="2400" dirty="0">
                <a:solidFill>
                  <a:srgbClr val="002060"/>
                </a:solidFill>
              </a:rPr>
              <a:t>The systems have been installed in many labs and several suitcases (&gt; 10) are available for photocathode exchange between the labs.</a:t>
            </a:r>
          </a:p>
          <a:p>
            <a:pPr marL="285750" indent="-285750"/>
            <a:r>
              <a:rPr lang="en-US" sz="2400" dirty="0">
                <a:solidFill>
                  <a:srgbClr val="002060"/>
                </a:solidFill>
              </a:rPr>
              <a:t>The upgraded version of </a:t>
            </a:r>
            <a:r>
              <a:rPr lang="en-US" sz="2400" b="1" dirty="0">
                <a:solidFill>
                  <a:srgbClr val="002060"/>
                </a:solidFill>
              </a:rPr>
              <a:t>the suitcase </a:t>
            </a:r>
            <a:r>
              <a:rPr lang="en-US" sz="2400" dirty="0">
                <a:solidFill>
                  <a:srgbClr val="002060"/>
                </a:solidFill>
              </a:rPr>
              <a:t>is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based on </a:t>
            </a:r>
            <a:r>
              <a:rPr lang="en-US" sz="2400" b="1" dirty="0">
                <a:solidFill>
                  <a:srgbClr val="002060"/>
                </a:solidFill>
              </a:rPr>
              <a:t>SAES </a:t>
            </a:r>
            <a:r>
              <a:rPr lang="en-US" sz="2400" b="1" dirty="0" err="1">
                <a:solidFill>
                  <a:srgbClr val="002060"/>
                </a:solidFill>
              </a:rPr>
              <a:t>NexTorr</a:t>
            </a:r>
            <a:r>
              <a:rPr lang="en-US" sz="2400" b="1" dirty="0">
                <a:solidFill>
                  <a:srgbClr val="002060"/>
                </a:solidFill>
              </a:rPr>
              <a:t> pump</a:t>
            </a:r>
            <a:r>
              <a:rPr lang="en-US" sz="2400" dirty="0">
                <a:solidFill>
                  <a:srgbClr val="002060"/>
                </a:solidFill>
              </a:rPr>
              <a:t>, allowing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shipping by plane.</a:t>
            </a:r>
            <a:endParaRPr lang="en-US" dirty="0"/>
          </a:p>
        </p:txBody>
      </p:sp>
      <p:sp>
        <p:nvSpPr>
          <p:cNvPr id="90118" name="CasellaDiTesto 25"/>
          <p:cNvSpPr txBox="1">
            <a:spLocks noChangeArrowheads="1"/>
          </p:cNvSpPr>
          <p:nvPr/>
        </p:nvSpPr>
        <p:spPr bwMode="auto">
          <a:xfrm>
            <a:off x="7408942" y="2606150"/>
            <a:ext cx="1441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Final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Tuning</a:t>
            </a: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0122" name="CasellaDiTesto 29"/>
          <p:cNvSpPr txBox="1">
            <a:spLocks noChangeArrowheads="1"/>
          </p:cNvSpPr>
          <p:nvPr/>
        </p:nvSpPr>
        <p:spPr bwMode="auto">
          <a:xfrm>
            <a:off x="7508460" y="4178300"/>
            <a:ext cx="1629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VT installation</a:t>
            </a:r>
            <a:endParaRPr kumimoji="0" lang="en-US" alt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10014709" y="739991"/>
            <a:ext cx="266217" cy="6157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9B4D7AD2-6BD9-4D7B-86C9-29F8746A8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42" t="4365" r="6507" b="17620"/>
          <a:stretch/>
        </p:blipFill>
        <p:spPr bwMode="auto">
          <a:xfrm>
            <a:off x="7434962" y="610994"/>
            <a:ext cx="4554738" cy="2944806"/>
          </a:xfrm>
          <a:prstGeom prst="rect">
            <a:avLst/>
          </a:prstGeom>
        </p:spPr>
      </p:pic>
      <p:sp>
        <p:nvSpPr>
          <p:cNvPr id="25" name="Text Box 23">
            <a:extLst>
              <a:ext uri="{FF2B5EF4-FFF2-40B4-BE49-F238E27FC236}">
                <a16:creationId xmlns:a16="http://schemas.microsoft.com/office/drawing/2014/main" id="{8886C11D-6074-4B0E-9755-7B799CA5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830" y="3293723"/>
            <a:ext cx="2246251" cy="27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Preparation Chamber at LASA</a:t>
            </a:r>
          </a:p>
        </p:txBody>
      </p:sp>
      <p:pic>
        <p:nvPicPr>
          <p:cNvPr id="35" name="Picture 491">
            <a:extLst>
              <a:ext uri="{FF2B5EF4-FFF2-40B4-BE49-F238E27FC236}">
                <a16:creationId xmlns:a16="http://schemas.microsoft.com/office/drawing/2014/main" id="{7E7AE479-EEDA-4718-87DA-E039613DD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4" r="3767"/>
          <a:stretch/>
        </p:blipFill>
        <p:spPr>
          <a:xfrm>
            <a:off x="2286563" y="4547631"/>
            <a:ext cx="3012375" cy="222366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6AE544C-D2EC-4B27-9A86-D754E2BEF1CA}"/>
              </a:ext>
            </a:extLst>
          </p:cNvPr>
          <p:cNvGrpSpPr>
            <a:grpSpLocks noChangeAspect="1"/>
          </p:cNvGrpSpPr>
          <p:nvPr/>
        </p:nvGrpSpPr>
        <p:grpSpPr>
          <a:xfrm>
            <a:off x="6350181" y="3429000"/>
            <a:ext cx="5467194" cy="3376763"/>
            <a:chOff x="838199" y="1066800"/>
            <a:chExt cx="5027917" cy="3276600"/>
          </a:xfrm>
        </p:grpSpPr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549640D5-BF2C-4A86-8A61-095AE2D22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9396" t="12007"/>
            <a:stretch>
              <a:fillRect/>
            </a:stretch>
          </p:blipFill>
          <p:spPr bwMode="auto">
            <a:xfrm>
              <a:off x="838199" y="1066800"/>
              <a:ext cx="5027917" cy="3276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 Box 20">
              <a:extLst>
                <a:ext uri="{FF2B5EF4-FFF2-40B4-BE49-F238E27FC236}">
                  <a16:creationId xmlns:a16="http://schemas.microsoft.com/office/drawing/2014/main" id="{4D58CE8E-37C8-449A-BFFC-0F5AF6EBA1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012" y="1143000"/>
              <a:ext cx="1498676" cy="358377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Transport Box</a:t>
              </a:r>
            </a:p>
          </p:txBody>
        </p:sp>
        <p:sp>
          <p:nvSpPr>
            <p:cNvPr id="28" name="Line 21">
              <a:extLst>
                <a:ext uri="{FF2B5EF4-FFF2-40B4-BE49-F238E27FC236}">
                  <a16:creationId xmlns:a16="http://schemas.microsoft.com/office/drawing/2014/main" id="{33152E6C-7632-491C-AD17-FC34323A1E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5101" y="1621998"/>
              <a:ext cx="304799" cy="68580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56A0E4F8-6FC7-4E6E-AEBA-4B02C7F35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618" y="2340063"/>
              <a:ext cx="1223564" cy="1600266"/>
            </a:xfrm>
            <a:prstGeom prst="rect">
              <a:avLst/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Text Box 23">
              <a:extLst>
                <a:ext uri="{FF2B5EF4-FFF2-40B4-BE49-F238E27FC236}">
                  <a16:creationId xmlns:a16="http://schemas.microsoft.com/office/drawing/2014/main" id="{0C519577-0D66-404C-A1CA-8BAD61F97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7891" y="3880263"/>
              <a:ext cx="1996197" cy="359908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Preparation Chamber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328D50-D86A-4F51-8166-CBF254867C71}"/>
              </a:ext>
            </a:extLst>
          </p:cNvPr>
          <p:cNvSpPr txBox="1"/>
          <p:nvPr/>
        </p:nvSpPr>
        <p:spPr>
          <a:xfrm>
            <a:off x="10043498" y="610994"/>
            <a:ext cx="1499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DESY FLASH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BA0D5-E563-43B1-A6B9-56780C4A873E}"/>
              </a:ext>
            </a:extLst>
          </p:cNvPr>
          <p:cNvSpPr txBox="1"/>
          <p:nvPr/>
        </p:nvSpPr>
        <p:spPr>
          <a:xfrm>
            <a:off x="2306176" y="6379038"/>
            <a:ext cx="1932773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New transport box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CBC6394-6469-9A4C-B56A-4D9E5FF6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621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print"/>
          <a:srcRect l="1194" r="2766"/>
          <a:stretch>
            <a:fillRect/>
          </a:stretch>
        </p:blipFill>
        <p:spPr bwMode="auto">
          <a:xfrm>
            <a:off x="8655386" y="3845424"/>
            <a:ext cx="3366248" cy="300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4F33E27D-A3F7-4BC2-909F-D93AE794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2</a:t>
            </a:r>
            <a:r>
              <a:rPr lang="en-US" dirty="0"/>
              <a:t>Te growth studies and stability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C1782BC-39D9-4ACF-AA60-C628B091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41" y="970535"/>
            <a:ext cx="11285093" cy="5875036"/>
          </a:xfrm>
        </p:spPr>
        <p:txBody>
          <a:bodyPr>
            <a:normAutofit/>
          </a:bodyPr>
          <a:lstStyle/>
          <a:p>
            <a:pPr marL="285750" lvl="1" indent="-285750"/>
            <a:r>
              <a:rPr lang="en-US" b="1" dirty="0"/>
              <a:t>Cs</a:t>
            </a:r>
            <a:r>
              <a:rPr lang="en-US" b="1" baseline="-25000" dirty="0"/>
              <a:t>2</a:t>
            </a:r>
            <a:r>
              <a:rPr lang="en-US" b="1" dirty="0"/>
              <a:t>Te growth studied by XPS </a:t>
            </a:r>
            <a:br>
              <a:rPr lang="en-US" dirty="0"/>
            </a:br>
            <a:r>
              <a:rPr lang="en-US" dirty="0"/>
              <a:t>(in collaboration with </a:t>
            </a:r>
            <a:r>
              <a:rPr lang="en-US" dirty="0" err="1"/>
              <a:t>UniModena</a:t>
            </a:r>
            <a:r>
              <a:rPr lang="en-US" dirty="0"/>
              <a:t>)</a:t>
            </a:r>
          </a:p>
          <a:p>
            <a:pPr marL="742938" lvl="2" indent="-285750"/>
            <a:r>
              <a:rPr lang="en-US" dirty="0"/>
              <a:t>Different compounds identified before </a:t>
            </a:r>
            <a:br>
              <a:rPr lang="en-US" dirty="0"/>
            </a:br>
            <a:r>
              <a:rPr lang="en-US" dirty="0"/>
              <a:t>formation of the correct stochiometric ratio </a:t>
            </a:r>
          </a:p>
          <a:p>
            <a:pPr marL="285750" lvl="1" indent="-285750"/>
            <a:endParaRPr lang="en-US" dirty="0"/>
          </a:p>
          <a:p>
            <a:pPr marL="5875338" lvl="1" indent="-312738"/>
            <a:r>
              <a:rPr lang="en-US" dirty="0"/>
              <a:t>On-line monitoring of </a:t>
            </a:r>
            <a:r>
              <a:rPr lang="en-US" b="1" dirty="0"/>
              <a:t>reflectivity and spectral response </a:t>
            </a:r>
            <a:r>
              <a:rPr lang="en-US" dirty="0"/>
              <a:t>allows achieving stable and reproducible photoemissive films.</a:t>
            </a:r>
          </a:p>
          <a:p>
            <a:pPr marL="285750" lvl="1" indent="-285750"/>
            <a:endParaRPr lang="en-US" dirty="0"/>
          </a:p>
          <a:p>
            <a:pPr marL="285750" lvl="1" indent="-285750"/>
            <a:endParaRPr lang="en-US" dirty="0"/>
          </a:p>
          <a:p>
            <a:pPr marL="285750" lvl="1" indent="-285750"/>
            <a:endParaRPr lang="en-US" dirty="0"/>
          </a:p>
          <a:p>
            <a:pPr marL="285750" lvl="1" indent="-285750"/>
            <a:r>
              <a:rPr lang="en-US" b="1" dirty="0"/>
              <a:t>Deposition stable</a:t>
            </a:r>
            <a:r>
              <a:rPr lang="en-US" dirty="0"/>
              <a:t> and reproducible </a:t>
            </a:r>
            <a:br>
              <a:rPr lang="en-US" dirty="0"/>
            </a:br>
            <a:r>
              <a:rPr lang="en-US" dirty="0"/>
              <a:t>also changing </a:t>
            </a:r>
            <a:r>
              <a:rPr lang="en-US" dirty="0" err="1"/>
              <a:t>Te</a:t>
            </a:r>
            <a:r>
              <a:rPr lang="en-US" dirty="0"/>
              <a:t> film thickness both</a:t>
            </a:r>
            <a:br>
              <a:rPr lang="en-US" dirty="0"/>
            </a:br>
            <a:r>
              <a:rPr lang="en-US" dirty="0"/>
              <a:t>in QE and in reflectivity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BBFD-70AB-48E5-AC12-C18920488DEE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C2CECB-4288-4675-803C-BE8B5FE525E4}"/>
              </a:ext>
            </a:extLst>
          </p:cNvPr>
          <p:cNvGrpSpPr>
            <a:grpSpLocks noChangeAspect="1"/>
          </p:cNvGrpSpPr>
          <p:nvPr/>
        </p:nvGrpSpPr>
        <p:grpSpPr>
          <a:xfrm>
            <a:off x="7427783" y="114636"/>
            <a:ext cx="3186815" cy="2579182"/>
            <a:chOff x="977226" y="1090429"/>
            <a:chExt cx="3200177" cy="2632170"/>
          </a:xfrm>
        </p:grpSpPr>
        <p:pic>
          <p:nvPicPr>
            <p:cNvPr id="22" name="Picture 6" descr="image45.png">
              <a:extLst>
                <a:ext uri="{FF2B5EF4-FFF2-40B4-BE49-F238E27FC236}">
                  <a16:creationId xmlns:a16="http://schemas.microsoft.com/office/drawing/2014/main" id="{3E5D25B3-8BA8-448A-82E2-22844861A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226" y="1090429"/>
              <a:ext cx="3200177" cy="2410523"/>
            </a:xfrm>
            <a:prstGeom prst="rect">
              <a:avLst/>
            </a:prstGeom>
            <a:noFill/>
            <a:ln w="19050" cap="flat" cmpd="sng">
              <a:solidFill>
                <a:srgbClr val="3366FF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" name="Rectangle 46">
              <a:extLst>
                <a:ext uri="{FF2B5EF4-FFF2-40B4-BE49-F238E27FC236}">
                  <a16:creationId xmlns:a16="http://schemas.microsoft.com/office/drawing/2014/main" id="{23805B39-D5E9-491E-930F-129743BA6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226" y="3520699"/>
              <a:ext cx="2213865" cy="20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6435" tIns="72248" rIns="126435" bIns="72248"/>
            <a:lstStyle/>
            <a:p>
              <a:pPr defTabSz="914145"/>
              <a:r>
                <a:rPr lang="en-US" sz="800" dirty="0"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A. di Bona et al., JAP80(1996)3024</a:t>
              </a:r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E49AE84-64F9-4E13-B124-56D6DD289F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396" y="114636"/>
            <a:ext cx="1373808" cy="2517464"/>
          </a:xfrm>
          <a:prstGeom prst="rect">
            <a:avLst/>
          </a:prstGeom>
          <a:ln w="19050">
            <a:solidFill>
              <a:srgbClr val="0066FF"/>
            </a:solidFill>
          </a:ln>
        </p:spPr>
      </p:pic>
      <p:grpSp>
        <p:nvGrpSpPr>
          <p:cNvPr id="25" name="Group 80">
            <a:extLst>
              <a:ext uri="{FF2B5EF4-FFF2-40B4-BE49-F238E27FC236}">
                <a16:creationId xmlns:a16="http://schemas.microsoft.com/office/drawing/2014/main" id="{545396C1-AB69-4C3D-918E-AFC34512E7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0689" y="2451052"/>
            <a:ext cx="3061312" cy="2228850"/>
            <a:chOff x="21412266" y="16847522"/>
            <a:chExt cx="8686827" cy="6324619"/>
          </a:xfrm>
        </p:grpSpPr>
        <p:grpSp>
          <p:nvGrpSpPr>
            <p:cNvPr id="26" name="Group 71">
              <a:extLst>
                <a:ext uri="{FF2B5EF4-FFF2-40B4-BE49-F238E27FC236}">
                  <a16:creationId xmlns:a16="http://schemas.microsoft.com/office/drawing/2014/main" id="{5A8715B9-B558-433B-8ED4-D1BA640A9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12266" y="16847522"/>
              <a:ext cx="8686827" cy="6324619"/>
              <a:chOff x="21412200" y="17761075"/>
              <a:chExt cx="8686800" cy="6324600"/>
            </a:xfrm>
          </p:grpSpPr>
          <p:pic>
            <p:nvPicPr>
              <p:cNvPr id="28" name="Picture 46" descr="DSCN7154.JPG">
                <a:extLst>
                  <a:ext uri="{FF2B5EF4-FFF2-40B4-BE49-F238E27FC236}">
                    <a16:creationId xmlns:a16="http://schemas.microsoft.com/office/drawing/2014/main" id="{63BB1859-C2BC-49AD-9850-0623679CC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1412200" y="17761075"/>
                <a:ext cx="8686800" cy="6324600"/>
              </a:xfrm>
              <a:prstGeom prst="rect">
                <a:avLst/>
              </a:prstGeom>
              <a:noFill/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9" name="TextBox 47">
                <a:extLst>
                  <a:ext uri="{FF2B5EF4-FFF2-40B4-BE49-F238E27FC236}">
                    <a16:creationId xmlns:a16="http://schemas.microsoft.com/office/drawing/2014/main" id="{5531532B-F8F7-47D5-8A50-309F34BBF5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584401" y="18044921"/>
                <a:ext cx="1371600" cy="48034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Hg lamp</a:t>
                </a:r>
              </a:p>
            </p:txBody>
          </p:sp>
          <p:sp>
            <p:nvSpPr>
              <p:cNvPr id="30" name="TextBox 49">
                <a:extLst>
                  <a:ext uri="{FF2B5EF4-FFF2-40B4-BE49-F238E27FC236}">
                    <a16:creationId xmlns:a16="http://schemas.microsoft.com/office/drawing/2014/main" id="{7E9C92C1-AD2D-4BAE-B58D-D085757FD1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64536" y="18711670"/>
                <a:ext cx="1129663" cy="698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 dirty="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Filter wheel</a:t>
                </a:r>
              </a:p>
            </p:txBody>
          </p:sp>
          <p:sp>
            <p:nvSpPr>
              <p:cNvPr id="31" name="TextBox 50">
                <a:extLst>
                  <a:ext uri="{FF2B5EF4-FFF2-40B4-BE49-F238E27FC236}">
                    <a16:creationId xmlns:a16="http://schemas.microsoft.com/office/drawing/2014/main" id="{4AE67FFA-C115-40C4-AF09-391D72C3D5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60364" y="18424014"/>
                <a:ext cx="1290637" cy="48034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 dirty="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Shutter</a:t>
                </a:r>
              </a:p>
            </p:txBody>
          </p:sp>
          <p:sp>
            <p:nvSpPr>
              <p:cNvPr id="32" name="TextBox 51">
                <a:extLst>
                  <a:ext uri="{FF2B5EF4-FFF2-40B4-BE49-F238E27FC236}">
                    <a16:creationId xmlns:a16="http://schemas.microsoft.com/office/drawing/2014/main" id="{8A1A1A40-6638-4704-9922-033C805450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40335" y="22010417"/>
                <a:ext cx="1733551" cy="69867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Remote controller</a:t>
                </a:r>
              </a:p>
            </p:txBody>
          </p:sp>
          <p:sp>
            <p:nvSpPr>
              <p:cNvPr id="33" name="TextBox 52">
                <a:extLst>
                  <a:ext uri="{FF2B5EF4-FFF2-40B4-BE49-F238E27FC236}">
                    <a16:creationId xmlns:a16="http://schemas.microsoft.com/office/drawing/2014/main" id="{A12EA1AA-EFC4-4AC1-8D68-3FD7003FE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64599" y="22134954"/>
                <a:ext cx="3009901" cy="48034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Photocurrent signal</a:t>
                </a:r>
              </a:p>
            </p:txBody>
          </p:sp>
          <p:sp>
            <p:nvSpPr>
              <p:cNvPr id="34" name="TextBox 53">
                <a:extLst>
                  <a:ext uri="{FF2B5EF4-FFF2-40B4-BE49-F238E27FC236}">
                    <a16:creationId xmlns:a16="http://schemas.microsoft.com/office/drawing/2014/main" id="{2D0CF4A6-987D-46FB-846D-D4DAF7A9D4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88398" y="18652617"/>
                <a:ext cx="2789634" cy="48034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Prep. chamber viewport</a:t>
                </a:r>
              </a:p>
            </p:txBody>
          </p:sp>
          <p:sp>
            <p:nvSpPr>
              <p:cNvPr id="35" name="TextBox 54">
                <a:extLst>
                  <a:ext uri="{FF2B5EF4-FFF2-40B4-BE49-F238E27FC236}">
                    <a16:creationId xmlns:a16="http://schemas.microsoft.com/office/drawing/2014/main" id="{FFB6F4B5-D5AB-4608-B00F-D3B19F2CE2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7779" y="20765261"/>
                <a:ext cx="1937385" cy="48034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00" dirty="0">
                    <a:solidFill>
                      <a:schemeClr val="accent6">
                        <a:lumMod val="75000"/>
                      </a:schemeClr>
                    </a:solidFill>
                    <a:latin typeface="Verdana" pitchFamily="34" charset="0"/>
                  </a:rPr>
                  <a:t>Photodiode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046FF61-92FB-4DD4-9635-123AC59FE986}"/>
                  </a:ext>
                </a:extLst>
              </p:cNvPr>
              <p:cNvCxnSpPr/>
              <p:nvPr/>
            </p:nvCxnSpPr>
            <p:spPr>
              <a:xfrm rot="10800000" flipV="1">
                <a:off x="25661541" y="19045759"/>
                <a:ext cx="2520315" cy="826769"/>
              </a:xfrm>
              <a:prstGeom prst="straightConnector1">
                <a:avLst/>
              </a:prstGeom>
              <a:ln w="19050" cmpd="sng">
                <a:solidFill>
                  <a:srgbClr val="FFFF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63">
                <a:extLst>
                  <a:ext uri="{FF2B5EF4-FFF2-40B4-BE49-F238E27FC236}">
                    <a16:creationId xmlns:a16="http://schemas.microsoft.com/office/drawing/2014/main" id="{80A7B4F1-7B70-461D-A25C-92F4F3BB8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20000">
                <a:off x="26655910" y="20063719"/>
                <a:ext cx="2669016" cy="43667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i="1">
                    <a:solidFill>
                      <a:srgbClr val="FFFF00"/>
                    </a:solidFill>
                    <a:latin typeface="Verdana" pitchFamily="34" charset="0"/>
                  </a:rPr>
                  <a:t>Reflected power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67ECBEC-33E7-4B5A-8462-1CBB4E1AE985}"/>
                  </a:ext>
                </a:extLst>
              </p:cNvPr>
              <p:cNvCxnSpPr/>
              <p:nvPr/>
            </p:nvCxnSpPr>
            <p:spPr>
              <a:xfrm>
                <a:off x="22202775" y="19836334"/>
                <a:ext cx="2767013" cy="98822"/>
              </a:xfrm>
              <a:prstGeom prst="straightConnector1">
                <a:avLst/>
              </a:prstGeom>
              <a:ln w="19050" cmpd="sng">
                <a:solidFill>
                  <a:schemeClr val="accent6">
                    <a:lumMod val="60000"/>
                    <a:lumOff val="4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64">
                <a:extLst>
                  <a:ext uri="{FF2B5EF4-FFF2-40B4-BE49-F238E27FC236}">
                    <a16:creationId xmlns:a16="http://schemas.microsoft.com/office/drawing/2014/main" id="{9850082C-0A6D-46DF-AE5D-7889069F90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40000">
                <a:off x="22312800" y="20032815"/>
                <a:ext cx="2231801" cy="43667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417487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" i="1" dirty="0">
                    <a:solidFill>
                      <a:srgbClr val="FFFF00"/>
                    </a:solidFill>
                    <a:latin typeface="Verdana" pitchFamily="34" charset="0"/>
                  </a:rPr>
                  <a:t>Incident power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308CA8B-21E7-4359-B99A-7F7B92FB9D45}"/>
                  </a:ext>
                </a:extLst>
              </p:cNvPr>
              <p:cNvCxnSpPr/>
              <p:nvPr/>
            </p:nvCxnSpPr>
            <p:spPr>
              <a:xfrm rot="10800000">
                <a:off x="22202775" y="19836334"/>
                <a:ext cx="2743199" cy="190501"/>
              </a:xfrm>
              <a:prstGeom prst="straightConnector1">
                <a:avLst/>
              </a:prstGeom>
              <a:ln w="19050" cmpd="sng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94F1990-0A59-48D6-BC8D-117171467112}"/>
                </a:ext>
              </a:extLst>
            </p:cNvPr>
            <p:cNvCxnSpPr/>
            <p:nvPr/>
          </p:nvCxnSpPr>
          <p:spPr>
            <a:xfrm rot="10800000" flipV="1">
              <a:off x="27143953" y="18428676"/>
              <a:ext cx="154305" cy="4572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12">
            <a:extLst>
              <a:ext uri="{FF2B5EF4-FFF2-40B4-BE49-F238E27FC236}">
                <a16:creationId xmlns:a16="http://schemas.microsoft.com/office/drawing/2014/main" id="{795C665D-CEF5-4B86-8E1F-D9007538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0720" y="2288455"/>
            <a:ext cx="2829409" cy="23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A4C0BFBF-4625-4CDB-B9DF-66165DDDC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01575" y="4012111"/>
            <a:ext cx="2950182" cy="26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11FBDEF-FD3E-8D41-A082-C4869654A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</p:spTree>
    <p:extLst>
      <p:ext uri="{BB962C8B-B14F-4D97-AF65-F5344CB8AC3E}">
        <p14:creationId xmlns:p14="http://schemas.microsoft.com/office/powerpoint/2010/main" val="3855550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Cs</a:t>
            </a:r>
            <a:r>
              <a:rPr lang="it-IT" baseline="-25000" dirty="0"/>
              <a:t>2</a:t>
            </a:r>
            <a:r>
              <a:rPr lang="it-IT" dirty="0"/>
              <a:t>Te R&amp;D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1535F1-F80B-41DC-9D32-5A77FA9F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47" y="819226"/>
            <a:ext cx="7039454" cy="2914725"/>
          </a:xfrm>
        </p:spPr>
        <p:txBody>
          <a:bodyPr>
            <a:normAutofit/>
          </a:bodyPr>
          <a:lstStyle/>
          <a:p>
            <a:r>
              <a:rPr lang="en-US" dirty="0"/>
              <a:t>Intensive R&amp;D activity has supported the production process aiming in deeper understanding of the physical properties of the materials</a:t>
            </a:r>
          </a:p>
          <a:p>
            <a:pPr lvl="1"/>
            <a:r>
              <a:rPr lang="en-US" dirty="0"/>
              <a:t>Optical properties</a:t>
            </a:r>
          </a:p>
          <a:p>
            <a:pPr lvl="1"/>
            <a:r>
              <a:rPr lang="en-US" dirty="0"/>
              <a:t>Photoemission model</a:t>
            </a:r>
          </a:p>
          <a:p>
            <a:pPr lvl="1"/>
            <a:r>
              <a:rPr lang="en-US" dirty="0"/>
              <a:t>Thermal Emittance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BBFD-70AB-48E5-AC12-C18920488DE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5" name="Picture 24" descr="4a_5a.wmf"/>
          <p:cNvPicPr>
            <a:picLocks noChangeAspect="1"/>
          </p:cNvPicPr>
          <p:nvPr/>
        </p:nvPicPr>
        <p:blipFill>
          <a:blip r:embed="rId4" cstate="print"/>
          <a:srcRect l="8342" t="7194" r="11570" b="4085"/>
          <a:stretch>
            <a:fillRect/>
          </a:stretch>
        </p:blipFill>
        <p:spPr>
          <a:xfrm>
            <a:off x="8040215" y="794209"/>
            <a:ext cx="3904735" cy="30099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1113698" y="3132222"/>
            <a:ext cx="68352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Cs</a:t>
            </a:r>
            <a:r>
              <a:rPr lang="it-IT" baseline="-25000" dirty="0">
                <a:solidFill>
                  <a:schemeClr val="bg1"/>
                </a:solidFill>
              </a:rPr>
              <a:t>2</a:t>
            </a:r>
            <a:r>
              <a:rPr lang="it-IT" dirty="0">
                <a:solidFill>
                  <a:schemeClr val="bg1"/>
                </a:solidFill>
              </a:rPr>
              <a:t>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Box 166"/>
          <p:cNvSpPr txBox="1">
            <a:spLocks noChangeArrowheads="1"/>
          </p:cNvSpPr>
          <p:nvPr/>
        </p:nvSpPr>
        <p:spPr bwMode="auto">
          <a:xfrm>
            <a:off x="10337114" y="3645594"/>
            <a:ext cx="188595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71775"/>
            <a:r>
              <a:rPr lang="en-GB" sz="1200" i="1" dirty="0">
                <a:solidFill>
                  <a:schemeClr val="bg1"/>
                </a:solidFill>
                <a:latin typeface="+mj-lt"/>
              </a:rPr>
              <a:t>4</a:t>
            </a:r>
            <a:r>
              <a:rPr lang="en-GB" sz="1200" i="1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1200" i="1" dirty="0">
                <a:solidFill>
                  <a:schemeClr val="bg1"/>
                </a:solidFill>
                <a:latin typeface="+mj-lt"/>
              </a:rPr>
              <a:t> harmonic (</a:t>
            </a:r>
            <a:r>
              <a:rPr lang="en-GB" sz="1200" i="1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GB" sz="1200" i="1" dirty="0">
                <a:solidFill>
                  <a:schemeClr val="bg1"/>
                </a:solidFill>
                <a:latin typeface="+mj-lt"/>
              </a:rPr>
              <a:t>= 264 nm)</a:t>
            </a:r>
          </a:p>
          <a:p>
            <a:pPr algn="ctr" defTabSz="2771775"/>
            <a:r>
              <a:rPr lang="en-GB" sz="1200" i="1" dirty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GB" sz="1200" i="1" baseline="-25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GB" sz="1200" dirty="0">
                <a:solidFill>
                  <a:schemeClr val="bg1"/>
                </a:solidFill>
                <a:latin typeface="+mj-lt"/>
              </a:rPr>
              <a:t> = 0.5 </a:t>
            </a:r>
            <a:r>
              <a:rPr lang="en-US" sz="1200" dirty="0">
                <a:solidFill>
                  <a:schemeClr val="bg1"/>
                </a:solidFill>
                <a:latin typeface="+mj-lt"/>
                <a:cs typeface="Arial" pitchFamily="34" charset="0"/>
              </a:rPr>
              <a:t>± 0.1</a:t>
            </a:r>
            <a:r>
              <a:rPr lang="en-GB" sz="1200" dirty="0">
                <a:solidFill>
                  <a:schemeClr val="bg1"/>
                </a:solidFill>
                <a:latin typeface="+mj-lt"/>
              </a:rPr>
              <a:t> mm </a:t>
            </a:r>
            <a:r>
              <a:rPr lang="en-GB" sz="1200" dirty="0" err="1">
                <a:solidFill>
                  <a:schemeClr val="bg1"/>
                </a:solidFill>
                <a:latin typeface="+mj-lt"/>
              </a:rPr>
              <a:t>mrad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  <a:p>
            <a:pPr algn="ctr" defTabSz="2771775"/>
            <a:r>
              <a:rPr lang="en-GB" sz="1200" dirty="0">
                <a:solidFill>
                  <a:schemeClr val="bg1"/>
                </a:solidFill>
                <a:latin typeface="+mj-lt"/>
              </a:rPr>
              <a:t>for 1 mm </a:t>
            </a:r>
            <a:r>
              <a:rPr lang="en-GB" sz="1200" dirty="0" err="1">
                <a:solidFill>
                  <a:schemeClr val="bg1"/>
                </a:solidFill>
                <a:latin typeface="+mj-lt"/>
              </a:rPr>
              <a:t>rms</a:t>
            </a:r>
            <a:r>
              <a:rPr lang="en-GB" sz="1200" dirty="0">
                <a:solidFill>
                  <a:schemeClr val="bg1"/>
                </a:solidFill>
                <a:latin typeface="+mj-lt"/>
              </a:rPr>
              <a:t> spot radius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Box 167"/>
          <p:cNvSpPr txBox="1">
            <a:spLocks noChangeArrowheads="1"/>
          </p:cNvSpPr>
          <p:nvPr/>
        </p:nvSpPr>
        <p:spPr bwMode="auto">
          <a:xfrm>
            <a:off x="7378422" y="469764"/>
            <a:ext cx="1933575" cy="646331"/>
          </a:xfrm>
          <a:prstGeom prst="rect">
            <a:avLst/>
          </a:prstGeom>
          <a:solidFill>
            <a:srgbClr val="E48312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71775"/>
            <a:r>
              <a:rPr lang="en-GB" sz="1200" i="1" dirty="0">
                <a:solidFill>
                  <a:schemeClr val="bg1"/>
                </a:solidFill>
              </a:rPr>
              <a:t>5</a:t>
            </a:r>
            <a:r>
              <a:rPr lang="en-GB" sz="1200" i="1" baseline="30000" dirty="0">
                <a:solidFill>
                  <a:schemeClr val="bg1"/>
                </a:solidFill>
              </a:rPr>
              <a:t>th</a:t>
            </a:r>
            <a:r>
              <a:rPr lang="en-GB" sz="1200" i="1" dirty="0">
                <a:solidFill>
                  <a:schemeClr val="bg1"/>
                </a:solidFill>
              </a:rPr>
              <a:t> harmonic (</a:t>
            </a:r>
            <a:r>
              <a:rPr lang="en-GB" sz="1200" i="1" dirty="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en-GB" sz="1200" i="1" dirty="0">
                <a:solidFill>
                  <a:schemeClr val="bg1"/>
                </a:solidFill>
              </a:rPr>
              <a:t> = 211 nm)</a:t>
            </a:r>
          </a:p>
          <a:p>
            <a:pPr algn="ctr" defTabSz="2771775"/>
            <a:r>
              <a:rPr lang="en-GB" sz="1200" i="1" dirty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GB" sz="1200" i="1" baseline="-25000" dirty="0">
                <a:solidFill>
                  <a:schemeClr val="bg1"/>
                </a:solidFill>
              </a:rPr>
              <a:t>th</a:t>
            </a:r>
            <a:r>
              <a:rPr lang="en-GB" sz="1200" dirty="0">
                <a:solidFill>
                  <a:schemeClr val="bg1"/>
                </a:solidFill>
              </a:rPr>
              <a:t> = 0.7 </a:t>
            </a:r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± 0.1</a:t>
            </a:r>
            <a:r>
              <a:rPr lang="en-GB" sz="1200" dirty="0">
                <a:solidFill>
                  <a:schemeClr val="bg1"/>
                </a:solidFill>
              </a:rPr>
              <a:t> mm </a:t>
            </a:r>
            <a:r>
              <a:rPr lang="en-GB" sz="1200" dirty="0" err="1">
                <a:solidFill>
                  <a:schemeClr val="bg1"/>
                </a:solidFill>
              </a:rPr>
              <a:t>mrad</a:t>
            </a:r>
            <a:endParaRPr lang="en-GB" sz="1200" dirty="0">
              <a:solidFill>
                <a:schemeClr val="bg1"/>
              </a:solidFill>
            </a:endParaRPr>
          </a:p>
          <a:p>
            <a:pPr algn="ctr" defTabSz="2771775"/>
            <a:r>
              <a:rPr lang="en-GB" sz="1200" dirty="0">
                <a:solidFill>
                  <a:schemeClr val="bg1"/>
                </a:solidFill>
              </a:rPr>
              <a:t>for 1 mm </a:t>
            </a:r>
            <a:r>
              <a:rPr lang="en-GB" sz="1200" dirty="0" err="1">
                <a:solidFill>
                  <a:schemeClr val="bg1"/>
                </a:solidFill>
              </a:rPr>
              <a:t>rms</a:t>
            </a:r>
            <a:r>
              <a:rPr lang="en-GB" sz="1200" dirty="0">
                <a:solidFill>
                  <a:schemeClr val="bg1"/>
                </a:solidFill>
              </a:rPr>
              <a:t> spot radius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8" name="Picture 406">
            <a:extLst>
              <a:ext uri="{FF2B5EF4-FFF2-40B4-BE49-F238E27FC236}">
                <a16:creationId xmlns:a16="http://schemas.microsoft.com/office/drawing/2014/main" id="{3268E9BA-D9AC-4755-ADC6-AF6FE7A0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19766"/>
          <a:stretch>
            <a:fillRect/>
          </a:stretch>
        </p:blipFill>
        <p:spPr bwMode="auto">
          <a:xfrm>
            <a:off x="1182136" y="4001476"/>
            <a:ext cx="2879442" cy="2348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FF3C27-C733-489D-8677-79F076EB8889}"/>
              </a:ext>
            </a:extLst>
          </p:cNvPr>
          <p:cNvGrpSpPr/>
          <p:nvPr/>
        </p:nvGrpSpPr>
        <p:grpSpPr>
          <a:xfrm>
            <a:off x="4240635" y="2288801"/>
            <a:ext cx="3651848" cy="3009900"/>
            <a:chOff x="8633224" y="3629683"/>
            <a:chExt cx="3993350" cy="34086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DAC8EF-1138-46A7-BCCD-5B0318AB829C}"/>
                </a:ext>
              </a:extLst>
            </p:cNvPr>
            <p:cNvGrpSpPr/>
            <p:nvPr/>
          </p:nvGrpSpPr>
          <p:grpSpPr>
            <a:xfrm>
              <a:off x="8633224" y="3629683"/>
              <a:ext cx="3993350" cy="3408633"/>
              <a:chOff x="4572000" y="2209800"/>
              <a:chExt cx="3419475" cy="3097351"/>
            </a:xfrm>
          </p:grpSpPr>
          <p:pic>
            <p:nvPicPr>
              <p:cNvPr id="29" name="Picture 13">
                <a:extLst>
                  <a:ext uri="{FF2B5EF4-FFF2-40B4-BE49-F238E27FC236}">
                    <a16:creationId xmlns:a16="http://schemas.microsoft.com/office/drawing/2014/main" id="{FA755CF6-20BC-46AF-9356-F21007E60E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72000" y="2209800"/>
                <a:ext cx="3419475" cy="30973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481B6A7-59D1-44FC-8755-328462DDDB7E}"/>
                  </a:ext>
                </a:extLst>
              </p:cNvPr>
              <p:cNvSpPr txBox="1"/>
              <p:nvPr/>
            </p:nvSpPr>
            <p:spPr>
              <a:xfrm>
                <a:off x="6553200" y="4114800"/>
                <a:ext cx="370614" cy="36933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solidFill>
                      <a:srgbClr val="0000FF"/>
                    </a:solidFill>
                  </a:rPr>
                  <a:t>R</a:t>
                </a:r>
                <a:r>
                  <a:rPr lang="it-IT" baseline="-25000" dirty="0" err="1">
                    <a:solidFill>
                      <a:srgbClr val="0000FF"/>
                    </a:solidFill>
                  </a:rPr>
                  <a:t>s</a:t>
                </a:r>
                <a:endParaRPr lang="en-US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B314324-1611-4257-AA79-345F156EB89B}"/>
                  </a:ext>
                </a:extLst>
              </p:cNvPr>
              <p:cNvSpPr txBox="1"/>
              <p:nvPr/>
            </p:nvSpPr>
            <p:spPr>
              <a:xfrm>
                <a:off x="7315200" y="4419600"/>
                <a:ext cx="389850" cy="36933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</a:rPr>
                  <a:t>R</a:t>
                </a:r>
                <a:r>
                  <a:rPr lang="it-IT" baseline="-25000" dirty="0" err="1">
                    <a:solidFill>
                      <a:srgbClr val="FF0000"/>
                    </a:solidFill>
                  </a:rPr>
                  <a:t>p</a:t>
                </a:r>
                <a:endParaRPr lang="en-US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BC207CE-3933-46BE-B47F-83D1AC997812}"/>
                </a:ext>
              </a:extLst>
            </p:cNvPr>
            <p:cNvGrpSpPr/>
            <p:nvPr/>
          </p:nvGrpSpPr>
          <p:grpSpPr>
            <a:xfrm>
              <a:off x="9296400" y="4124837"/>
              <a:ext cx="1417006" cy="1670444"/>
              <a:chOff x="1095375" y="2819398"/>
              <a:chExt cx="1724025" cy="2147712"/>
            </a:xfrm>
          </p:grpSpPr>
          <p:sp>
            <p:nvSpPr>
              <p:cNvPr id="33" name="Rectangle 43">
                <a:extLst>
                  <a:ext uri="{FF2B5EF4-FFF2-40B4-BE49-F238E27FC236}">
                    <a16:creationId xmlns:a16="http://schemas.microsoft.com/office/drawing/2014/main" id="{AFB4E78E-CBA0-4EAE-A973-2E0BFAFAF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0" y="4191000"/>
                <a:ext cx="1676400" cy="685800"/>
              </a:xfrm>
              <a:prstGeom prst="rect">
                <a:avLst/>
              </a:pr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" name="Rectangle 44">
                <a:extLst>
                  <a:ext uri="{FF2B5EF4-FFF2-40B4-BE49-F238E27FC236}">
                    <a16:creationId xmlns:a16="http://schemas.microsoft.com/office/drawing/2014/main" id="{A6BBA7AD-0977-4C77-A1CD-C83BA3268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0" y="3733800"/>
                <a:ext cx="1676400" cy="457200"/>
              </a:xfrm>
              <a:prstGeom prst="rect">
                <a:avLst/>
              </a:prstGeom>
              <a:solidFill>
                <a:srgbClr val="CCFF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5" name="Rectangle 45">
                <a:extLst>
                  <a:ext uri="{FF2B5EF4-FFF2-40B4-BE49-F238E27FC236}">
                    <a16:creationId xmlns:a16="http://schemas.microsoft.com/office/drawing/2014/main" id="{037ED251-33D8-484D-89E1-155CD62FE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0" y="2819400"/>
                <a:ext cx="1676400" cy="914400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C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6" name="Text Box 48">
                <a:extLst>
                  <a:ext uri="{FF2B5EF4-FFF2-40B4-BE49-F238E27FC236}">
                    <a16:creationId xmlns:a16="http://schemas.microsoft.com/office/drawing/2014/main" id="{FF290CCF-F0AE-4135-AB79-195F7D5F65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5375" y="2895600"/>
                <a:ext cx="1038224" cy="406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200" dirty="0" err="1">
                    <a:latin typeface="+mj-lt"/>
                  </a:rPr>
                  <a:t>Vacuum</a:t>
                </a:r>
                <a:endParaRPr lang="en-GB" sz="1200" dirty="0">
                  <a:latin typeface="+mj-lt"/>
                </a:endParaRPr>
              </a:p>
            </p:txBody>
          </p:sp>
          <p:sp>
            <p:nvSpPr>
              <p:cNvPr id="37" name="Text Box 57">
                <a:extLst>
                  <a:ext uri="{FF2B5EF4-FFF2-40B4-BE49-F238E27FC236}">
                    <a16:creationId xmlns:a16="http://schemas.microsoft.com/office/drawing/2014/main" id="{5FEC3DAB-2952-43F2-8889-CD386F2898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5375" y="4582885"/>
                <a:ext cx="1668781" cy="384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100" dirty="0" err="1">
                    <a:solidFill>
                      <a:srgbClr val="FFFF00"/>
                    </a:solidFill>
                    <a:latin typeface="+mj-lt"/>
                  </a:rPr>
                  <a:t>Molibdenum</a:t>
                </a:r>
                <a:endParaRPr lang="en-GB" sz="1100" dirty="0">
                  <a:solidFill>
                    <a:srgbClr val="FFFF00"/>
                  </a:solidFill>
                  <a:latin typeface="+mj-lt"/>
                </a:endParaRPr>
              </a:p>
            </p:txBody>
          </p:sp>
          <p:sp>
            <p:nvSpPr>
              <p:cNvPr id="38" name="Text Box 58">
                <a:extLst>
                  <a:ext uri="{FF2B5EF4-FFF2-40B4-BE49-F238E27FC236}">
                    <a16:creationId xmlns:a16="http://schemas.microsoft.com/office/drawing/2014/main" id="{16DE5E75-DC4B-4AB7-A7BF-B3D4C42BB6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5375" y="3799114"/>
                <a:ext cx="725488" cy="406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200" dirty="0">
                    <a:solidFill>
                      <a:srgbClr val="FFFF00"/>
                    </a:solidFill>
                    <a:latin typeface="+mj-lt"/>
                  </a:rPr>
                  <a:t>Cs</a:t>
                </a:r>
                <a:r>
                  <a:rPr lang="it-IT" sz="1200" baseline="-25000" dirty="0">
                    <a:solidFill>
                      <a:srgbClr val="FFFF00"/>
                    </a:solidFill>
                    <a:latin typeface="+mj-lt"/>
                  </a:rPr>
                  <a:t>2</a:t>
                </a:r>
                <a:r>
                  <a:rPr lang="it-IT" sz="1200" dirty="0">
                    <a:solidFill>
                      <a:srgbClr val="FFFF00"/>
                    </a:solidFill>
                    <a:latin typeface="+mj-lt"/>
                  </a:rPr>
                  <a:t>Te</a:t>
                </a:r>
                <a:endParaRPr lang="en-GB" sz="1200" dirty="0">
                  <a:solidFill>
                    <a:srgbClr val="FFFF00"/>
                  </a:solidFill>
                  <a:latin typeface="+mj-lt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409B236-6E88-4A5A-A66F-F8B1D67115A0}"/>
                  </a:ext>
                </a:extLst>
              </p:cNvPr>
              <p:cNvCxnSpPr/>
              <p:nvPr/>
            </p:nvCxnSpPr>
            <p:spPr>
              <a:xfrm rot="16200000" flipH="1">
                <a:off x="1333500" y="3009900"/>
                <a:ext cx="762000" cy="53340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C8388C7-FE90-4F92-B907-2C8DA5584E87}"/>
                  </a:ext>
                </a:extLst>
              </p:cNvPr>
              <p:cNvCxnSpPr/>
              <p:nvPr/>
            </p:nvCxnSpPr>
            <p:spPr>
              <a:xfrm rot="5400000" flipH="1" flipV="1">
                <a:off x="1790700" y="3009900"/>
                <a:ext cx="838200" cy="45720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BCDAA5B-2640-4405-8246-427B3197BFAF}"/>
                  </a:ext>
                </a:extLst>
              </p:cNvPr>
              <p:cNvCxnSpPr/>
              <p:nvPr/>
            </p:nvCxnSpPr>
            <p:spPr>
              <a:xfrm rot="16200000" flipH="1">
                <a:off x="1803952" y="3911047"/>
                <a:ext cx="464489" cy="109993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1D13D35-F597-4131-91C7-B517DBC9AE46}"/>
                  </a:ext>
                </a:extLst>
              </p:cNvPr>
              <p:cNvCxnSpPr/>
              <p:nvPr/>
            </p:nvCxnSpPr>
            <p:spPr>
              <a:xfrm rot="5400000" flipH="1" flipV="1">
                <a:off x="1979546" y="3868643"/>
                <a:ext cx="441299" cy="171614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69DF1795-1063-4926-81A3-A1B49C676EA4}"/>
                  </a:ext>
                </a:extLst>
              </p:cNvPr>
              <p:cNvCxnSpPr/>
              <p:nvPr/>
            </p:nvCxnSpPr>
            <p:spPr>
              <a:xfrm rot="5400000" flipH="1" flipV="1">
                <a:off x="2110106" y="3009898"/>
                <a:ext cx="838199" cy="45720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4" name="Group 244">
            <a:extLst>
              <a:ext uri="{FF2B5EF4-FFF2-40B4-BE49-F238E27FC236}">
                <a16:creationId xmlns:a16="http://schemas.microsoft.com/office/drawing/2014/main" id="{EA6EFC95-8592-40A0-9F07-3F93C458F6DE}"/>
              </a:ext>
            </a:extLst>
          </p:cNvPr>
          <p:cNvGraphicFramePr>
            <a:graphicFrameLocks noGrp="1"/>
          </p:cNvGraphicFramePr>
          <p:nvPr/>
        </p:nvGraphicFramePr>
        <p:xfrm>
          <a:off x="4971159" y="5699228"/>
          <a:ext cx="2305942" cy="685800"/>
        </p:xfrm>
        <a:graphic>
          <a:graphicData uri="http://schemas.openxmlformats.org/drawingml/2006/table">
            <a:tbl>
              <a:tblPr/>
              <a:tblGrid>
                <a:gridCol w="49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74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kumimoji="0" lang="it-IT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nm</a:t>
                      </a: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]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thickness</a:t>
                      </a: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[nm]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1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1.75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0.356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38.5</a:t>
                      </a: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99">
            <a:extLst>
              <a:ext uri="{FF2B5EF4-FFF2-40B4-BE49-F238E27FC236}">
                <a16:creationId xmlns:a16="http://schemas.microsoft.com/office/drawing/2014/main" id="{555A6624-31F4-45EF-A492-70B24B731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00477" y="4221983"/>
            <a:ext cx="3681928" cy="19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8C34CD47-DD6A-4369-93D1-EC176221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69413" y="5465852"/>
            <a:ext cx="1697710" cy="126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77"/>
          <p:cNvGrpSpPr>
            <a:grpSpLocks/>
          </p:cNvGrpSpPr>
          <p:nvPr/>
        </p:nvGrpSpPr>
        <p:grpSpPr bwMode="auto">
          <a:xfrm>
            <a:off x="10951337" y="399357"/>
            <a:ext cx="1141345" cy="829002"/>
            <a:chOff x="10368" y="26693"/>
            <a:chExt cx="2628" cy="1752"/>
          </a:xfrm>
        </p:grpSpPr>
        <p:sp>
          <p:nvSpPr>
            <p:cNvPr id="23" name="Rectangle 176"/>
            <p:cNvSpPr>
              <a:spLocks noChangeArrowheads="1"/>
            </p:cNvSpPr>
            <p:nvPr/>
          </p:nvSpPr>
          <p:spPr bwMode="auto">
            <a:xfrm>
              <a:off x="10368" y="26693"/>
              <a:ext cx="2628" cy="175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00"/>
            </a:p>
          </p:txBody>
        </p:sp>
        <p:graphicFrame>
          <p:nvGraphicFramePr>
            <p:cNvPr id="24" name="Object 175"/>
            <p:cNvGraphicFramePr>
              <a:graphicFrameLocks noChangeAspect="1"/>
            </p:cNvGraphicFramePr>
            <p:nvPr/>
          </p:nvGraphicFramePr>
          <p:xfrm>
            <a:off x="10616" y="26724"/>
            <a:ext cx="2114" cy="1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1" name="Equation" r:id="rId9" imgW="825480" imgH="583920" progId="Equation.3">
                    <p:embed/>
                  </p:oleObj>
                </mc:Choice>
                <mc:Fallback>
                  <p:oleObj name="Equation" r:id="rId9" imgW="825480" imgH="583920" progId="Equation.3">
                    <p:embed/>
                    <p:pic>
                      <p:nvPicPr>
                        <p:cNvPr id="24" name="Object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16" y="26724"/>
                          <a:ext cx="2114" cy="1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D2D71A-7E77-314E-AB1A-13A8EF419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138" y="6597352"/>
            <a:ext cx="2743200" cy="260652"/>
          </a:xfrm>
        </p:spPr>
        <p:txBody>
          <a:bodyPr/>
          <a:lstStyle/>
          <a:p>
            <a:r>
              <a:rPr lang="it-IT"/>
              <a:t>Paolo Michelato, MAC INFN, LASA, 19 – 20 JUNE 2019.  </a:t>
            </a:r>
          </a:p>
        </p:txBody>
      </p:sp>
    </p:spTree>
    <p:extLst>
      <p:ext uri="{BB962C8B-B14F-4D97-AF65-F5344CB8AC3E}">
        <p14:creationId xmlns:p14="http://schemas.microsoft.com/office/powerpoint/2010/main" val="221662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998" y="159497"/>
            <a:ext cx="1825650" cy="94663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INFN LASA Contribution to ESS</a:t>
            </a:r>
          </a:p>
        </p:txBody>
      </p:sp>
      <p:sp>
        <p:nvSpPr>
          <p:cNvPr id="9" name="object 5"/>
          <p:cNvSpPr txBox="1"/>
          <p:nvPr/>
        </p:nvSpPr>
        <p:spPr>
          <a:xfrm>
            <a:off x="755716" y="1960817"/>
            <a:ext cx="8036294" cy="45745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Tx/>
              <a:buChar char="•"/>
              <a:defRPr/>
            </a:pPr>
            <a:r>
              <a:rPr lang="en-US" altLang="it-IT" sz="2800" b="1" dirty="0">
                <a:solidFill>
                  <a:srgbClr val="002060"/>
                </a:solidFill>
                <a:latin typeface="+mn-lt"/>
              </a:rPr>
              <a:t>INFN LASA In-Kind contribution for 11.6 M€</a:t>
            </a: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.</a:t>
            </a:r>
            <a:endParaRPr lang="en-US" altLang="it-IT" sz="2000" b="1" dirty="0">
              <a:solidFill>
                <a:srgbClr val="002060"/>
              </a:solidFill>
              <a:latin typeface="+mn-lt"/>
            </a:endParaRP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Fabrication of 36 cavities </a:t>
            </a:r>
            <a:r>
              <a:rPr lang="en-US" altLang="it-IT" sz="2400" dirty="0">
                <a:solidFill>
                  <a:srgbClr val="002060"/>
                </a:solidFill>
                <a:latin typeface="+mn-lt"/>
              </a:rPr>
              <a:t>in the industry, </a:t>
            </a: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including treatments, </a:t>
            </a:r>
            <a:r>
              <a:rPr lang="en-US" altLang="it-IT" sz="2400" dirty="0">
                <a:solidFill>
                  <a:srgbClr val="002060"/>
                </a:solidFill>
                <a:latin typeface="+mn-lt"/>
              </a:rPr>
              <a:t>tuning and  He tank following a 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Built to Print</a:t>
            </a:r>
            <a:r>
              <a:rPr lang="en-US" altLang="it-IT" sz="2400" dirty="0">
                <a:solidFill>
                  <a:srgbClr val="002060"/>
                </a:solidFill>
                <a:latin typeface="+mn-lt"/>
              </a:rPr>
              <a:t> strategy. 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Cavities delivered ready for the cold test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Analogous strategy as for the XFEL successful experience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Cold test </a:t>
            </a: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in a qualified infrastructure (DESY). </a:t>
            </a:r>
          </a:p>
          <a:p>
            <a:pPr marL="538163" lvl="1" indent="-182563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Delivery at CEA </a:t>
            </a: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ready for the cryomodule </a:t>
            </a: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assembly.</a:t>
            </a:r>
          </a:p>
          <a:p>
            <a:pPr marL="182563" indent="-182563" eaLnBrk="1" hangingPunct="1">
              <a:lnSpc>
                <a:spcPct val="9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800" b="1" dirty="0">
                <a:solidFill>
                  <a:srgbClr val="002060"/>
                </a:solidFill>
                <a:latin typeface="+mn-lt"/>
              </a:rPr>
              <a:t>Series cavities production at the industry: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First cavity</a:t>
            </a:r>
            <a:r>
              <a:rPr lang="en-US" altLang="it-IT" sz="2400" dirty="0">
                <a:solidFill>
                  <a:srgbClr val="002060"/>
                </a:solidFill>
                <a:latin typeface="+mn-lt"/>
              </a:rPr>
              <a:t>, ready for the cold test by November 2018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400" dirty="0">
                <a:solidFill>
                  <a:srgbClr val="002060"/>
                </a:solidFill>
                <a:latin typeface="+mn-lt"/>
              </a:rPr>
              <a:t>Cold test at DESY and </a:t>
            </a: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CEA delivery</a:t>
            </a:r>
            <a:r>
              <a:rPr lang="en-US" altLang="it-IT" sz="2400" dirty="0">
                <a:solidFill>
                  <a:srgbClr val="002060"/>
                </a:solidFill>
                <a:latin typeface="+mn-lt"/>
              </a:rPr>
              <a:t>: December 2018</a:t>
            </a:r>
          </a:p>
          <a:p>
            <a:pPr marL="995363" lvl="2" indent="-182563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Delivery rate: 2 </a:t>
            </a:r>
            <a:r>
              <a:rPr lang="en-US" altLang="it-IT" sz="2400" b="1" dirty="0" err="1">
                <a:solidFill>
                  <a:srgbClr val="002060"/>
                </a:solidFill>
                <a:latin typeface="+mn-lt"/>
              </a:rPr>
              <a:t>cav</a:t>
            </a: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/3 weeks</a:t>
            </a:r>
            <a:endParaRPr lang="en-US" altLang="it-IT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ABA08D-DD44-AE4F-8935-1C6EA0B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4</a:t>
            </a:fld>
            <a:endParaRPr lang="it-IT"/>
          </a:p>
        </p:txBody>
      </p:sp>
      <p:pic>
        <p:nvPicPr>
          <p:cNvPr id="14" name="Picture 8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C4F06BB-AAE7-0549-92C5-E836E4401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43" y="548680"/>
            <a:ext cx="8761701" cy="1325299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5515075" y="764704"/>
            <a:ext cx="1154113" cy="79216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ttore 2 12"/>
          <p:cNvCxnSpPr>
            <a:cxnSpLocks/>
            <a:stCxn id="12" idx="1"/>
          </p:cNvCxnSpPr>
          <p:nvPr/>
        </p:nvCxnSpPr>
        <p:spPr>
          <a:xfrm flipH="1" flipV="1">
            <a:off x="6312024" y="1294248"/>
            <a:ext cx="1893551" cy="35725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2" name="CasellaDiTesto 14"/>
          <p:cNvSpPr txBox="1">
            <a:spLocks noChangeArrowheads="1"/>
          </p:cNvSpPr>
          <p:nvPr/>
        </p:nvSpPr>
        <p:spPr bwMode="auto">
          <a:xfrm>
            <a:off x="8205575" y="1420668"/>
            <a:ext cx="2486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it-IT" b="1" dirty="0">
                <a:solidFill>
                  <a:srgbClr val="FF0000"/>
                </a:solidFill>
                <a:latin typeface="Calibri" panose="020F0502020204030204" pitchFamily="34" charset="0"/>
              </a:rPr>
              <a:t>LASA contribution</a:t>
            </a:r>
          </a:p>
        </p:txBody>
      </p:sp>
      <p:pic>
        <p:nvPicPr>
          <p:cNvPr id="6148" name="Picture 4" descr="https://europeanspallationsource.se/sites/default/files/styles/aerial_large/public/images/aerial/2019-03/5J3A4145_External%20Use.jpg?itok=ZeqmYaZ2">
            <a:extLst>
              <a:ext uri="{FF2B5EF4-FFF2-40B4-BE49-F238E27FC236}">
                <a16:creationId xmlns:a16="http://schemas.microsoft.com/office/drawing/2014/main" id="{536284F0-C5DF-954E-823C-D7E380CD2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4230" r="4406"/>
          <a:stretch/>
        </p:blipFill>
        <p:spPr bwMode="auto">
          <a:xfrm>
            <a:off x="7803548" y="1917397"/>
            <a:ext cx="4328974" cy="30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79E558-76FC-4892-8FFD-A04F479B199D}"/>
              </a:ext>
            </a:extLst>
          </p:cNvPr>
          <p:cNvGraphicFramePr>
            <a:graphicFrameLocks noGrp="1"/>
          </p:cNvGraphicFramePr>
          <p:nvPr/>
        </p:nvGraphicFramePr>
        <p:xfrm>
          <a:off x="9301698" y="4457677"/>
          <a:ext cx="2592287" cy="223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194816166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25771637"/>
                    </a:ext>
                  </a:extLst>
                </a:gridCol>
              </a:tblGrid>
              <a:tr h="132514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ESS </a:t>
                      </a:r>
                      <a:r>
                        <a:rPr lang="it-IT" sz="1400" dirty="0" err="1"/>
                        <a:t>Parameters</a:t>
                      </a:r>
                      <a:endParaRPr lang="it-I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689719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dirty="0"/>
                        <a:t>Max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2 </a:t>
                      </a:r>
                      <a:r>
                        <a:rPr lang="it-IT" sz="1200" err="1"/>
                        <a:t>GeV</a:t>
                      </a:r>
                      <a:endParaRPr lang="it-IT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549442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/>
                        <a:t>Average </a:t>
                      </a:r>
                      <a:r>
                        <a:rPr lang="it-IT" sz="1200" err="1"/>
                        <a:t>beam</a:t>
                      </a:r>
                      <a:r>
                        <a:rPr lang="it-IT" sz="120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44821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Peak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beam</a:t>
                      </a:r>
                      <a:r>
                        <a:rPr lang="it-IT" sz="120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125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08705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Peak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beam</a:t>
                      </a:r>
                      <a:r>
                        <a:rPr lang="it-IT" sz="1200"/>
                        <a:t> </a:t>
                      </a:r>
                      <a:r>
                        <a:rPr lang="it-IT" sz="1200" err="1"/>
                        <a:t>current</a:t>
                      </a:r>
                      <a:endParaRPr lang="it-IT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62.5 </a:t>
                      </a:r>
                      <a:r>
                        <a:rPr lang="it-IT" sz="1200" err="1"/>
                        <a:t>mA</a:t>
                      </a:r>
                      <a:endParaRPr lang="it-IT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796692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Pulse</a:t>
                      </a:r>
                      <a:r>
                        <a:rPr lang="it-IT" sz="1200"/>
                        <a:t>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2.86 </a:t>
                      </a:r>
                      <a:r>
                        <a:rPr lang="it-IT" sz="1200" err="1"/>
                        <a:t>ms</a:t>
                      </a:r>
                      <a:endParaRPr lang="it-IT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86328"/>
                  </a:ext>
                </a:extLst>
              </a:tr>
              <a:tr h="273224">
                <a:tc>
                  <a:txBody>
                    <a:bodyPr/>
                    <a:lstStyle/>
                    <a:p>
                      <a:r>
                        <a:rPr lang="it-IT" sz="1200" err="1"/>
                        <a:t>Repetition</a:t>
                      </a:r>
                      <a:r>
                        <a:rPr lang="it-IT" sz="1200"/>
                        <a:t>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14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842648"/>
                  </a:ext>
                </a:extLst>
              </a:tr>
              <a:tr h="289074">
                <a:tc>
                  <a:txBody>
                    <a:bodyPr/>
                    <a:lstStyle/>
                    <a:p>
                      <a:r>
                        <a:rPr lang="it-IT" sz="1200"/>
                        <a:t>Energy from SC </a:t>
                      </a:r>
                      <a:r>
                        <a:rPr lang="it-IT" sz="1200" err="1"/>
                        <a:t>sections</a:t>
                      </a:r>
                      <a:endParaRPr lang="it-IT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96 %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9273567"/>
                  </a:ext>
                </a:extLst>
              </a:tr>
            </a:tbl>
          </a:graphicData>
        </a:graphic>
      </p:graphicFrame>
      <p:sp>
        <p:nvSpPr>
          <p:cNvPr id="16" name="Segnaposto data 5">
            <a:extLst>
              <a:ext uri="{FF2B5EF4-FFF2-40B4-BE49-F238E27FC236}">
                <a16:creationId xmlns:a16="http://schemas.microsoft.com/office/drawing/2014/main" id="{51BB03B4-5775-DD4B-890D-FD15CC0C3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32254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866315" y="3014666"/>
            <a:ext cx="3261192" cy="1546336"/>
            <a:chOff x="4250880" y="496771"/>
            <a:chExt cx="3261192" cy="1546336"/>
          </a:xfrm>
        </p:grpSpPr>
        <p:pic>
          <p:nvPicPr>
            <p:cNvPr id="89092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880" y="496771"/>
              <a:ext cx="3261192" cy="15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7" name="CasellaDiTesto 10"/>
            <p:cNvSpPr txBox="1">
              <a:spLocks noChangeArrowheads="1"/>
            </p:cNvSpPr>
            <p:nvPr/>
          </p:nvSpPr>
          <p:spPr bwMode="auto">
            <a:xfrm>
              <a:off x="4812420" y="1746250"/>
              <a:ext cx="1501775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1100">
                  <a:solidFill>
                    <a:srgbClr val="000000"/>
                  </a:solidFill>
                </a:rPr>
                <a:t>HOM analyses</a:t>
              </a:r>
            </a:p>
          </p:txBody>
        </p:sp>
      </p:grpSp>
      <p:pic>
        <p:nvPicPr>
          <p:cNvPr id="27" name="Picture 11"/>
          <p:cNvPicPr>
            <a:picLocks noChangeAspect="1"/>
          </p:cNvPicPr>
          <p:nvPr/>
        </p:nvPicPr>
        <p:blipFill rotWithShape="1">
          <a:blip r:embed="rId3"/>
          <a:srcRect t="10499" r="13217" b="21672"/>
          <a:stretch/>
        </p:blipFill>
        <p:spPr>
          <a:xfrm>
            <a:off x="6139522" y="4804001"/>
            <a:ext cx="3421859" cy="1782743"/>
          </a:xfrm>
          <a:prstGeom prst="rect">
            <a:avLst/>
          </a:prstGeom>
        </p:spPr>
      </p:pic>
      <p:sp>
        <p:nvSpPr>
          <p:cNvPr id="89090" name="Titolo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it-IT" dirty="0">
                <a:solidFill>
                  <a:schemeClr val="accent1">
                    <a:lumMod val="50000"/>
                  </a:schemeClr>
                </a:solidFill>
              </a:rPr>
              <a:t>INFN-LASA ESS Medium beta cavities: from design to series</a:t>
            </a:r>
          </a:p>
        </p:txBody>
      </p:sp>
      <p:pic>
        <p:nvPicPr>
          <p:cNvPr id="89091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brightnessContrast bright="-1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52" y="599853"/>
            <a:ext cx="1606605" cy="2334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CasellaDiTesto 9"/>
          <p:cNvSpPr txBox="1">
            <a:spLocks noChangeArrowheads="1"/>
          </p:cNvSpPr>
          <p:nvPr/>
        </p:nvSpPr>
        <p:spPr bwMode="auto">
          <a:xfrm>
            <a:off x="7351578" y="2977343"/>
            <a:ext cx="205581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100">
                <a:solidFill>
                  <a:srgbClr val="000000"/>
                </a:solidFill>
              </a:rPr>
              <a:t>Cell shape design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6"/>
          <a:srcRect l="31212" t="51744" b="7536"/>
          <a:stretch>
            <a:fillRect/>
          </a:stretch>
        </p:blipFill>
        <p:spPr bwMode="auto">
          <a:xfrm>
            <a:off x="9403290" y="569981"/>
            <a:ext cx="2610638" cy="2326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7" name="CasellaDiTesto 21"/>
          <p:cNvSpPr txBox="1">
            <a:spLocks noChangeArrowheads="1"/>
          </p:cNvSpPr>
          <p:nvPr/>
        </p:nvSpPr>
        <p:spPr bwMode="auto">
          <a:xfrm>
            <a:off x="10287946" y="2963622"/>
            <a:ext cx="91563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100" err="1"/>
              <a:t>Dumb-Bells</a:t>
            </a:r>
            <a:endParaRPr lang="en-US" altLang="it-IT" sz="1100"/>
          </a:p>
        </p:txBody>
      </p:sp>
      <p:grpSp>
        <p:nvGrpSpPr>
          <p:cNvPr id="2" name="Gruppo 1"/>
          <p:cNvGrpSpPr>
            <a:grpSpLocks noChangeAspect="1"/>
          </p:cNvGrpSpPr>
          <p:nvPr/>
        </p:nvGrpSpPr>
        <p:grpSpPr>
          <a:xfrm>
            <a:off x="962197" y="3140968"/>
            <a:ext cx="4951523" cy="3668225"/>
            <a:chOff x="3705037" y="1639491"/>
            <a:chExt cx="3364070" cy="2326126"/>
          </a:xfrm>
        </p:grpSpPr>
        <p:pic>
          <p:nvPicPr>
            <p:cNvPr id="20" name="Segnaposto contenuto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0"/>
            <a:stretch/>
          </p:blipFill>
          <p:spPr>
            <a:xfrm>
              <a:off x="3705037" y="1639491"/>
              <a:ext cx="3364070" cy="2326126"/>
            </a:xfrm>
            <a:prstGeom prst="rect">
              <a:avLst/>
            </a:prstGeom>
          </p:spPr>
        </p:pic>
        <p:sp>
          <p:nvSpPr>
            <p:cNvPr id="26" name="CasellaDiTesto 1"/>
            <p:cNvSpPr txBox="1">
              <a:spLocks noChangeArrowheads="1"/>
            </p:cNvSpPr>
            <p:nvPr/>
          </p:nvSpPr>
          <p:spPr bwMode="auto">
            <a:xfrm>
              <a:off x="4292375" y="2904097"/>
              <a:ext cx="2300068" cy="3708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  <a:defRPr/>
              </a:pPr>
              <a:r>
                <a:rPr lang="it-IT" altLang="it-IT" sz="1600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INFN LASA ESS </a:t>
              </a:r>
              <a:r>
                <a:rPr lang="it-IT" altLang="it-IT" sz="1600" dirty="0" err="1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cavity</a:t>
              </a:r>
              <a:r>
                <a:rPr lang="it-IT" altLang="it-IT" sz="1600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  <a:r>
                <a:rPr lang="it-IT" altLang="it-IT" sz="1600" dirty="0" err="1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prototype</a:t>
              </a:r>
              <a:r>
                <a:rPr lang="it-IT" altLang="it-IT" sz="1600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MB001  </a:t>
              </a:r>
              <a:r>
                <a:rPr lang="it-IT" altLang="it-IT" sz="1600" dirty="0" err="1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qualification</a:t>
              </a:r>
              <a:r>
                <a:rPr lang="it-IT" altLang="it-IT" sz="1600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  <a:r>
                <a:rPr lang="it-IT" altLang="it-IT" sz="1600" dirty="0" err="1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at</a:t>
              </a:r>
              <a:r>
                <a:rPr lang="it-IT" altLang="it-IT" sz="1600" dirty="0">
                  <a:solidFill>
                    <a:srgbClr val="000000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2.0 K</a:t>
              </a:r>
            </a:p>
          </p:txBody>
        </p:sp>
      </p:grpSp>
      <p:pic>
        <p:nvPicPr>
          <p:cNvPr id="23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8" r="9863"/>
          <a:stretch/>
        </p:blipFill>
        <p:spPr bwMode="auto">
          <a:xfrm>
            <a:off x="9747276" y="3334626"/>
            <a:ext cx="2254695" cy="30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4259704" y="4317160"/>
            <a:ext cx="57014" cy="570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2046203" y="4155662"/>
            <a:ext cx="1546001" cy="7571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ESS </a:t>
            </a:r>
            <a:r>
              <a:rPr lang="it-IT" altLang="it-IT" sz="160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specs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</a:t>
            </a:r>
          </a:p>
          <a:p>
            <a:pPr>
              <a:lnSpc>
                <a:spcPct val="90000"/>
              </a:lnSpc>
              <a:defRPr/>
            </a:pPr>
            <a:r>
              <a:rPr lang="it-IT" altLang="it-IT" sz="160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</a:t>
            </a:r>
            <a:r>
              <a:rPr lang="it-IT" altLang="it-IT" sz="1600" baseline="-25000" err="1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acc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&gt;16.7 MV/m</a:t>
            </a:r>
          </a:p>
          <a:p>
            <a:pPr>
              <a:lnSpc>
                <a:spcPct val="90000"/>
              </a:lnSpc>
              <a:defRPr/>
            </a:pP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Q</a:t>
            </a:r>
            <a:r>
              <a:rPr lang="it-IT" altLang="it-IT" sz="1600" baseline="-250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0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&gt; 5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Symbol" panose="05050102010706020507" pitchFamily="18" charset="2"/>
              </a:rPr>
              <a:t>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10</a:t>
            </a:r>
            <a:r>
              <a:rPr lang="it-IT" altLang="it-IT" sz="1600" baseline="300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9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endParaRPr lang="en-US" altLang="it-IT" sz="1600">
              <a:solidFill>
                <a:srgbClr val="00206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8" name="CasellaDiTesto 28"/>
          <p:cNvSpPr txBox="1">
            <a:spLocks noChangeArrowheads="1"/>
          </p:cNvSpPr>
          <p:nvPr/>
        </p:nvSpPr>
        <p:spPr bwMode="auto">
          <a:xfrm>
            <a:off x="10287946" y="6527930"/>
            <a:ext cx="14253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altLang="it-IT" sz="1200" err="1">
                <a:latin typeface="Arial" panose="020B0604020202020204" pitchFamily="34" charset="0"/>
                <a:ea typeface="MS PGothic" panose="020B0600070205080204" pitchFamily="34" charset="-128"/>
              </a:rPr>
              <a:t>Cold</a:t>
            </a:r>
            <a:r>
              <a:rPr lang="it-IT" altLang="it-IT" sz="1200">
                <a:latin typeface="Arial" panose="020B0604020202020204" pitchFamily="34" charset="0"/>
                <a:ea typeface="MS PGothic" panose="020B0600070205080204" pitchFamily="34" charset="-128"/>
              </a:rPr>
              <a:t> test @ LASA</a:t>
            </a:r>
            <a:endParaRPr lang="en-US" altLang="it-IT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8454377" y="4907006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altLang="it-IT" sz="1200">
                <a:latin typeface="Arial" panose="020B0604020202020204" pitchFamily="34" charset="0"/>
                <a:ea typeface="MS PGothic" panose="020B0600070205080204" pitchFamily="34" charset="-128"/>
              </a:rPr>
              <a:t>Cavity tuning</a:t>
            </a:r>
            <a:endParaRPr lang="en-US" altLang="it-IT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05411" y="680326"/>
            <a:ext cx="6202342" cy="2530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eaLnBrk="1" hangingPunct="1">
              <a:lnSpc>
                <a:spcPct val="80000"/>
              </a:lnSpc>
              <a:spcBef>
                <a:spcPts val="1000"/>
              </a:spcBef>
              <a:buClrTx/>
              <a:buSzTx/>
              <a:buFontTx/>
              <a:buChar char="•"/>
              <a:defRPr/>
            </a:pPr>
            <a:r>
              <a:rPr lang="en-US" altLang="it-IT" sz="2800" b="1" dirty="0">
                <a:solidFill>
                  <a:srgbClr val="002060"/>
                </a:solidFill>
                <a:latin typeface="+mn-lt"/>
              </a:rPr>
              <a:t>INFN R&amp;D on ESS prototypes</a:t>
            </a:r>
            <a:endParaRPr lang="en-US" altLang="it-IT" sz="2800" dirty="0">
              <a:solidFill>
                <a:srgbClr val="002060"/>
              </a:solidFill>
              <a:latin typeface="+mn-lt"/>
            </a:endParaRP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INFN design</a:t>
            </a: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, plug compatible with ESS cryomodule.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Know how transfer to the industry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Built prototypes at industry </a:t>
            </a: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with same procedures as for series.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000" b="1" dirty="0">
                <a:solidFill>
                  <a:srgbClr val="002060"/>
                </a:solidFill>
                <a:latin typeface="+mn-lt"/>
              </a:rPr>
              <a:t>Final handling and test done in the qualified infrastructure at LASA</a:t>
            </a:r>
            <a:r>
              <a:rPr lang="en-US" altLang="it-IT" sz="20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538163" lvl="1" indent="-182563" eaLnBrk="1" hangingPunct="1">
              <a:lnSpc>
                <a:spcPct val="80000"/>
              </a:lnSpc>
              <a:spcBef>
                <a:spcPts val="50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it-IT" sz="2400" b="1" dirty="0">
                <a:solidFill>
                  <a:srgbClr val="002060"/>
                </a:solidFill>
                <a:latin typeface="+mn-lt"/>
              </a:rPr>
              <a:t>Successful result well over specification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3B02DC3-8DE4-9C40-8057-C07E96CF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5</a:t>
            </a:fld>
            <a:endParaRPr lang="it-IT"/>
          </a:p>
        </p:txBody>
      </p:sp>
      <p:sp>
        <p:nvSpPr>
          <p:cNvPr id="22" name="Segnaposto data 5">
            <a:extLst>
              <a:ext uri="{FF2B5EF4-FFF2-40B4-BE49-F238E27FC236}">
                <a16:creationId xmlns:a16="http://schemas.microsoft.com/office/drawing/2014/main" id="{65B637F4-1DD1-024E-BF9E-B1F892FA1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298128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54A9CE5C-A5A7-3648-B8F8-54A46472A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11111"/>
          <a:stretch/>
        </p:blipFill>
        <p:spPr>
          <a:xfrm>
            <a:off x="1199456" y="3356992"/>
            <a:ext cx="1080120" cy="172819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INFN-LASA ESS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cavities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production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workflow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980728"/>
            <a:ext cx="8352928" cy="55333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7C67B4-7379-E843-A7D7-EB9EE4BB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6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476672"/>
            <a:ext cx="1537618" cy="797284"/>
          </a:xfrm>
          <a:prstGeom prst="rect">
            <a:avLst/>
          </a:prstGeom>
        </p:spPr>
      </p:pic>
      <p:sp>
        <p:nvSpPr>
          <p:cNvPr id="9" name="Segnaposto data 5">
            <a:extLst>
              <a:ext uri="{FF2B5EF4-FFF2-40B4-BE49-F238E27FC236}">
                <a16:creationId xmlns:a16="http://schemas.microsoft.com/office/drawing/2014/main" id="{2D0C243E-381B-1E44-82B8-C806C8CC1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  <p:pic>
        <p:nvPicPr>
          <p:cNvPr id="10" name="Image 20" descr="C:\D\Projets\ESS\ESSI\04-CMS\Assemblage CMs\CM01\Photos\IMG_6382.JPG">
            <a:extLst>
              <a:ext uri="{FF2B5EF4-FFF2-40B4-BE49-F238E27FC236}">
                <a16:creationId xmlns:a16="http://schemas.microsoft.com/office/drawing/2014/main" id="{CD0FDF04-7A93-2648-8DEB-B5BCFEA8D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5530220"/>
            <a:ext cx="1836928" cy="1224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81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>
            <a:extLst>
              <a:ext uri="{FF2B5EF4-FFF2-40B4-BE49-F238E27FC236}">
                <a16:creationId xmlns:a16="http://schemas.microsoft.com/office/drawing/2014/main" id="{BB7FCEF0-4C0C-4AD2-8A06-DF2A4EFB3B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t="14348" r="8340" b="20832"/>
          <a:stretch/>
        </p:blipFill>
        <p:spPr>
          <a:xfrm>
            <a:off x="9234071" y="3627507"/>
            <a:ext cx="2937122" cy="1922708"/>
          </a:xfrm>
          <a:prstGeom prst="rect">
            <a:avLst/>
          </a:prstGeom>
        </p:spPr>
      </p:pic>
      <p:sp>
        <p:nvSpPr>
          <p:cNvPr id="89090" name="Titolo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it-IT" dirty="0">
                <a:solidFill>
                  <a:schemeClr val="accent1">
                    <a:lumMod val="50000"/>
                  </a:schemeClr>
                </a:solidFill>
              </a:rPr>
              <a:t>INFN-LASA ESS cavity production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906803" y="476672"/>
            <a:ext cx="11009903" cy="2568516"/>
            <a:chOff x="11239965" y="3869004"/>
            <a:chExt cx="11009903" cy="2568516"/>
          </a:xfrm>
        </p:grpSpPr>
        <p:sp>
          <p:nvSpPr>
            <p:cNvPr id="25" name="TextBox 56">
              <a:extLst>
                <a:ext uri="{FF2B5EF4-FFF2-40B4-BE49-F238E27FC236}">
                  <a16:creationId xmlns:a16="http://schemas.microsoft.com/office/drawing/2014/main" id="{EDA2124D-173C-42D8-A30A-B4DD7C701913}"/>
                </a:ext>
              </a:extLst>
            </p:cNvPr>
            <p:cNvSpPr txBox="1"/>
            <p:nvPr/>
          </p:nvSpPr>
          <p:spPr>
            <a:xfrm>
              <a:off x="11587897" y="3869004"/>
              <a:ext cx="3421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err="1">
                  <a:solidFill>
                    <a:srgbClr val="002060"/>
                  </a:solidFill>
                  <a:latin typeface="+mn-lt"/>
                </a:rPr>
                <a:t>Niobium</a:t>
              </a:r>
              <a:r>
                <a:rPr lang="it-IT" sz="2800">
                  <a:solidFill>
                    <a:srgbClr val="002060"/>
                  </a:solidFill>
                  <a:latin typeface="+mn-lt"/>
                </a:rPr>
                <a:t> Procurement</a:t>
              </a:r>
            </a:p>
          </p:txBody>
        </p:sp>
        <p:pic>
          <p:nvPicPr>
            <p:cNvPr id="30" name="Immagine 6">
              <a:extLst>
                <a:ext uri="{FF2B5EF4-FFF2-40B4-BE49-F238E27FC236}">
                  <a16:creationId xmlns:a16="http://schemas.microsoft.com/office/drawing/2014/main" id="{2DC77CFD-255E-436F-9FC5-503584D78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4" r="6764" b="9933"/>
            <a:stretch/>
          </p:blipFill>
          <p:spPr>
            <a:xfrm>
              <a:off x="11239965" y="4373060"/>
              <a:ext cx="3672408" cy="2064460"/>
            </a:xfrm>
            <a:prstGeom prst="rect">
              <a:avLst/>
            </a:prstGeom>
          </p:spPr>
        </p:pic>
        <p:sp>
          <p:nvSpPr>
            <p:cNvPr id="31" name="TextBox 61">
              <a:extLst>
                <a:ext uri="{FF2B5EF4-FFF2-40B4-BE49-F238E27FC236}">
                  <a16:creationId xmlns:a16="http://schemas.microsoft.com/office/drawing/2014/main" id="{9486061E-E073-419C-A083-4CEF40B4C002}"/>
                </a:ext>
              </a:extLst>
            </p:cNvPr>
            <p:cNvSpPr txBox="1"/>
            <p:nvPr/>
          </p:nvSpPr>
          <p:spPr>
            <a:xfrm>
              <a:off x="14928876" y="4229044"/>
              <a:ext cx="375106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2060"/>
                  </a:solidFill>
                  <a:latin typeface="+mn-lt"/>
                </a:rPr>
                <a:t>Ca. </a:t>
              </a:r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4000 kg of </a:t>
              </a:r>
              <a:r>
                <a:rPr lang="en-US" sz="2000" b="1" dirty="0" err="1">
                  <a:solidFill>
                    <a:srgbClr val="002060"/>
                  </a:solidFill>
                  <a:latin typeface="+mn-lt"/>
                </a:rPr>
                <a:t>Nb</a:t>
              </a:r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US" sz="2000" dirty="0">
                  <a:solidFill>
                    <a:srgbClr val="002060"/>
                  </a:solidFill>
                  <a:latin typeface="+mn-lt"/>
                </a:rPr>
                <a:t>sheets delivered in 3 batches</a:t>
              </a:r>
            </a:p>
            <a:p>
              <a:pPr marL="342900" indent="-3429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Eddy current scanning </a:t>
              </a:r>
              <a:r>
                <a:rPr lang="en-US" sz="2000" dirty="0">
                  <a:solidFill>
                    <a:srgbClr val="002060"/>
                  </a:solidFill>
                  <a:latin typeface="+mn-lt"/>
                </a:rPr>
                <a:t>of sheets at DESY </a:t>
              </a:r>
            </a:p>
            <a:p>
              <a:pPr marL="342900" indent="-34290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All semi-finished products </a:t>
              </a:r>
              <a:r>
                <a:rPr lang="en-US" sz="2000" dirty="0">
                  <a:solidFill>
                    <a:srgbClr val="002060"/>
                  </a:solidFill>
                  <a:latin typeface="+mn-lt"/>
                </a:rPr>
                <a:t>(tubes, MC, PU, etc.) at Zanon </a:t>
              </a:r>
            </a:p>
          </p:txBody>
        </p:sp>
        <p:pic>
          <p:nvPicPr>
            <p:cNvPr id="32" name="Picture 63">
              <a:extLst>
                <a:ext uri="{FF2B5EF4-FFF2-40B4-BE49-F238E27FC236}">
                  <a16:creationId xmlns:a16="http://schemas.microsoft.com/office/drawing/2014/main" id="{17971C52-1D49-4DAA-A22C-49D3442F1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78"/>
            <a:stretch/>
          </p:blipFill>
          <p:spPr>
            <a:xfrm>
              <a:off x="18679940" y="4157036"/>
              <a:ext cx="3491114" cy="2203641"/>
            </a:xfrm>
            <a:prstGeom prst="rect">
              <a:avLst/>
            </a:prstGeom>
          </p:spPr>
        </p:pic>
        <p:sp>
          <p:nvSpPr>
            <p:cNvPr id="33" name="TextBox 137">
              <a:extLst>
                <a:ext uri="{FF2B5EF4-FFF2-40B4-BE49-F238E27FC236}">
                  <a16:creationId xmlns:a16="http://schemas.microsoft.com/office/drawing/2014/main" id="{54EEC712-65EB-40C8-BE7C-F781246603D5}"/>
                </a:ext>
              </a:extLst>
            </p:cNvPr>
            <p:cNvSpPr txBox="1"/>
            <p:nvPr/>
          </p:nvSpPr>
          <p:spPr>
            <a:xfrm>
              <a:off x="11509904" y="4448295"/>
              <a:ext cx="3085909" cy="3693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i="1" dirty="0" err="1">
                  <a:solidFill>
                    <a:schemeClr val="bg1"/>
                  </a:solidFill>
                </a:rPr>
                <a:t>Raw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material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at</a:t>
              </a:r>
              <a:r>
                <a:rPr lang="it-IT" i="1" dirty="0">
                  <a:solidFill>
                    <a:schemeClr val="bg1"/>
                  </a:solidFill>
                </a:rPr>
                <a:t> Nb </a:t>
              </a:r>
              <a:r>
                <a:rPr lang="it-IT" i="1" dirty="0" err="1">
                  <a:solidFill>
                    <a:schemeClr val="bg1"/>
                  </a:solidFill>
                </a:rPr>
                <a:t>vendor</a:t>
              </a:r>
              <a:r>
                <a:rPr lang="it-IT" i="1" dirty="0">
                  <a:solidFill>
                    <a:schemeClr val="bg1"/>
                  </a:solidFill>
                </a:rPr>
                <a:t> site</a:t>
              </a:r>
            </a:p>
          </p:txBody>
        </p:sp>
        <p:sp>
          <p:nvSpPr>
            <p:cNvPr id="34" name="TextBox 139">
              <a:extLst>
                <a:ext uri="{FF2B5EF4-FFF2-40B4-BE49-F238E27FC236}">
                  <a16:creationId xmlns:a16="http://schemas.microsoft.com/office/drawing/2014/main" id="{967451AF-E1B6-4C0A-B659-86F0213C271C}"/>
                </a:ext>
              </a:extLst>
            </p:cNvPr>
            <p:cNvSpPr txBox="1"/>
            <p:nvPr/>
          </p:nvSpPr>
          <p:spPr>
            <a:xfrm>
              <a:off x="18662604" y="6031999"/>
              <a:ext cx="3587264" cy="3693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it-IT" i="1" dirty="0" err="1">
                  <a:solidFill>
                    <a:schemeClr val="bg1"/>
                  </a:solidFill>
                </a:rPr>
                <a:t>Sheet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eddy</a:t>
              </a:r>
              <a:r>
                <a:rPr lang="it-IT" i="1" dirty="0">
                  <a:solidFill>
                    <a:schemeClr val="bg1"/>
                  </a:solidFill>
                </a:rPr>
                <a:t> </a:t>
              </a:r>
              <a:r>
                <a:rPr lang="it-IT" i="1" dirty="0" err="1">
                  <a:solidFill>
                    <a:schemeClr val="bg1"/>
                  </a:solidFill>
                </a:rPr>
                <a:t>current</a:t>
              </a:r>
              <a:r>
                <a:rPr lang="it-IT" i="1" dirty="0">
                  <a:solidFill>
                    <a:schemeClr val="bg1"/>
                  </a:solidFill>
                </a:rPr>
                <a:t> scanning </a:t>
              </a:r>
              <a:r>
                <a:rPr lang="it-IT" i="1" dirty="0" err="1">
                  <a:solidFill>
                    <a:schemeClr val="bg1"/>
                  </a:solidFill>
                </a:rPr>
                <a:t>at</a:t>
              </a:r>
              <a:r>
                <a:rPr lang="it-IT" i="1" dirty="0">
                  <a:solidFill>
                    <a:schemeClr val="bg1"/>
                  </a:solidFill>
                </a:rPr>
                <a:t> DESY</a:t>
              </a:r>
            </a:p>
          </p:txBody>
        </p:sp>
      </p:grpSp>
      <p:sp>
        <p:nvSpPr>
          <p:cNvPr id="35" name="TextBox 141">
            <a:extLst>
              <a:ext uri="{FF2B5EF4-FFF2-40B4-BE49-F238E27FC236}">
                <a16:creationId xmlns:a16="http://schemas.microsoft.com/office/drawing/2014/main" id="{B3AD7A03-0998-4676-89E1-FBFC324B63C0}"/>
              </a:ext>
            </a:extLst>
          </p:cNvPr>
          <p:cNvSpPr txBox="1"/>
          <p:nvPr/>
        </p:nvSpPr>
        <p:spPr>
          <a:xfrm>
            <a:off x="671525" y="3037753"/>
            <a:ext cx="5840272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002060"/>
                </a:solidFill>
                <a:latin typeface="+mn-lt"/>
              </a:rPr>
              <a:t>Cavity</a:t>
            </a:r>
            <a:r>
              <a:rPr lang="it-IT" sz="2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+mn-lt"/>
              </a:rPr>
              <a:t>Fabrication</a:t>
            </a:r>
            <a:endParaRPr lang="it-IT" sz="2800" dirty="0">
              <a:solidFill>
                <a:srgbClr val="002060"/>
              </a:solidFill>
              <a:latin typeface="+mn-lt"/>
            </a:endParaRP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Nb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sheets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are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deep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drawn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form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b="1" dirty="0" err="1">
                <a:solidFill>
                  <a:srgbClr val="002060"/>
                </a:solidFill>
                <a:latin typeface="+mn-lt"/>
              </a:rPr>
              <a:t>half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b="1" dirty="0" err="1">
                <a:solidFill>
                  <a:srgbClr val="002060"/>
                </a:solidFill>
                <a:latin typeface="+mn-lt"/>
              </a:rPr>
              <a:t>cell</a:t>
            </a:r>
            <a:endParaRPr lang="it-IT" sz="2000" b="1" dirty="0">
              <a:solidFill>
                <a:srgbClr val="002060"/>
              </a:solidFill>
              <a:latin typeface="+mn-lt"/>
            </a:endParaRP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2060"/>
                </a:solidFill>
                <a:latin typeface="+mn-lt"/>
              </a:rPr>
              <a:t>Half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cells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are EB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welded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form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b="1" dirty="0" err="1">
                <a:solidFill>
                  <a:srgbClr val="002060"/>
                </a:solidFill>
                <a:latin typeface="+mn-lt"/>
              </a:rPr>
              <a:t>Dumb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 Bell</a:t>
            </a: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2060"/>
                </a:solidFill>
                <a:latin typeface="+mn-lt"/>
              </a:rPr>
              <a:t>All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parts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are EB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welded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together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to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form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b="1" dirty="0" err="1">
                <a:solidFill>
                  <a:srgbClr val="002060"/>
                </a:solidFill>
                <a:latin typeface="+mn-lt"/>
              </a:rPr>
              <a:t>cavity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.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Surface treatment: 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BULK BCP 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(200 </a:t>
            </a:r>
            <a:r>
              <a:rPr lang="it-IT" sz="2000" dirty="0">
                <a:solidFill>
                  <a:srgbClr val="002060"/>
                </a:solidFill>
                <a:latin typeface="Symbol" pitchFamily="2" charset="2"/>
              </a:rPr>
              <a:t>m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m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removal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2060"/>
                </a:solidFill>
                <a:latin typeface="+mn-lt"/>
              </a:rPr>
              <a:t>Heat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treatment @600°C for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Hydrogen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degassing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Inner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surface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Visual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inspection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Field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flatness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tuning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+mn-lt"/>
              </a:rPr>
              <a:t>The He-Tank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is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the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welded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to the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cavity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02060"/>
                </a:solidFill>
                <a:latin typeface="+mn-lt"/>
              </a:rPr>
              <a:t>Final</a:t>
            </a:r>
            <a:r>
              <a:rPr lang="it-IT" sz="2000" b="1" dirty="0">
                <a:solidFill>
                  <a:srgbClr val="002060"/>
                </a:solidFill>
                <a:latin typeface="+mn-lt"/>
              </a:rPr>
              <a:t> BCP 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(20 </a:t>
            </a:r>
            <a:r>
              <a:rPr lang="it-IT" sz="2000" dirty="0">
                <a:solidFill>
                  <a:srgbClr val="002060"/>
                </a:solidFill>
                <a:latin typeface="Symbol" pitchFamily="2" charset="2"/>
              </a:rPr>
              <a:t>m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m)</a:t>
            </a:r>
          </a:p>
          <a:p>
            <a:pPr marL="185738" indent="-176213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2060"/>
                </a:solidFill>
                <a:latin typeface="+mn-lt"/>
              </a:rPr>
              <a:t>Cavity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is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</a:rPr>
              <a:t>shipped</a:t>
            </a:r>
            <a:r>
              <a:rPr lang="it-IT" sz="2000" dirty="0">
                <a:solidFill>
                  <a:srgbClr val="002060"/>
                </a:solidFill>
                <a:latin typeface="+mn-lt"/>
              </a:rPr>
              <a:t> to DESY</a:t>
            </a:r>
          </a:p>
        </p:txBody>
      </p:sp>
      <p:grpSp>
        <p:nvGrpSpPr>
          <p:cNvPr id="72" name="Group 100">
            <a:extLst>
              <a:ext uri="{FF2B5EF4-FFF2-40B4-BE49-F238E27FC236}">
                <a16:creationId xmlns:a16="http://schemas.microsoft.com/office/drawing/2014/main" id="{7E3225BA-8DCE-4E53-8A06-77D9626996BD}"/>
              </a:ext>
            </a:extLst>
          </p:cNvPr>
          <p:cNvGrpSpPr>
            <a:grpSpLocks noChangeAspect="1"/>
          </p:cNvGrpSpPr>
          <p:nvPr/>
        </p:nvGrpSpPr>
        <p:grpSpPr>
          <a:xfrm>
            <a:off x="13800856" y="16476545"/>
            <a:ext cx="4647829" cy="2634574"/>
            <a:chOff x="4910609" y="7156450"/>
            <a:chExt cx="4217138" cy="2390441"/>
          </a:xfrm>
        </p:grpSpPr>
        <p:sp>
          <p:nvSpPr>
            <p:cNvPr id="73" name="Rectangle 99">
              <a:extLst>
                <a:ext uri="{FF2B5EF4-FFF2-40B4-BE49-F238E27FC236}">
                  <a16:creationId xmlns:a16="http://schemas.microsoft.com/office/drawing/2014/main" id="{9A501361-C8F0-48E4-8220-419243266D57}"/>
                </a:ext>
              </a:extLst>
            </p:cNvPr>
            <p:cNvSpPr/>
            <p:nvPr/>
          </p:nvSpPr>
          <p:spPr>
            <a:xfrm>
              <a:off x="4910609" y="7156450"/>
              <a:ext cx="4217138" cy="2390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94575" tIns="97288" rIns="194575" bIns="97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152"/>
            </a:p>
          </p:txBody>
        </p:sp>
        <p:grpSp>
          <p:nvGrpSpPr>
            <p:cNvPr id="74" name="Group 98">
              <a:extLst>
                <a:ext uri="{FF2B5EF4-FFF2-40B4-BE49-F238E27FC236}">
                  <a16:creationId xmlns:a16="http://schemas.microsoft.com/office/drawing/2014/main" id="{02601095-790E-4D92-AFF3-AC16C44663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93240" y="7266484"/>
              <a:ext cx="4065710" cy="2175604"/>
              <a:chOff x="4533672" y="7179186"/>
              <a:chExt cx="4756510" cy="2545258"/>
            </a:xfrm>
          </p:grpSpPr>
          <p:grpSp>
            <p:nvGrpSpPr>
              <p:cNvPr id="75" name="Group 20">
                <a:extLst>
                  <a:ext uri="{FF2B5EF4-FFF2-40B4-BE49-F238E27FC236}">
                    <a16:creationId xmlns:a16="http://schemas.microsoft.com/office/drawing/2014/main" id="{44023A70-EA88-4E19-97C9-1B067524E37A}"/>
                  </a:ext>
                </a:extLst>
              </p:cNvPr>
              <p:cNvGrpSpPr/>
              <p:nvPr/>
            </p:nvGrpSpPr>
            <p:grpSpPr>
              <a:xfrm>
                <a:off x="4622289" y="7179186"/>
                <a:ext cx="4505610" cy="2545258"/>
                <a:chOff x="5269973" y="3487850"/>
                <a:chExt cx="3862188" cy="2181785"/>
              </a:xfrm>
            </p:grpSpPr>
            <p:grpSp>
              <p:nvGrpSpPr>
                <p:cNvPr id="78" name="Group 23">
                  <a:extLst>
                    <a:ext uri="{FF2B5EF4-FFF2-40B4-BE49-F238E27FC236}">
                      <a16:creationId xmlns:a16="http://schemas.microsoft.com/office/drawing/2014/main" id="{83780BE0-9E64-4E8A-8F4E-7AA890D20931}"/>
                    </a:ext>
                  </a:extLst>
                </p:cNvPr>
                <p:cNvGrpSpPr/>
                <p:nvPr/>
              </p:nvGrpSpPr>
              <p:grpSpPr>
                <a:xfrm>
                  <a:off x="5526010" y="3487850"/>
                  <a:ext cx="3531183" cy="1203468"/>
                  <a:chOff x="5526010" y="3432010"/>
                  <a:chExt cx="3531183" cy="1203468"/>
                </a:xfrm>
              </p:grpSpPr>
              <p:pic>
                <p:nvPicPr>
                  <p:cNvPr id="97" name="Picture 4" descr="P:\0 ESS\Acquisti\Series\Cavities\preparazione documenti\Technical Specifications\3D drawing of cavity and subcomponents\numerati\CouplerEndCell.png">
                    <a:extLst>
                      <a:ext uri="{FF2B5EF4-FFF2-40B4-BE49-F238E27FC236}">
                        <a16:creationId xmlns:a16="http://schemas.microsoft.com/office/drawing/2014/main" id="{7CAA6569-817A-4C9F-8624-A83106249D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401581" y="3653611"/>
                    <a:ext cx="409154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8" name="Picture 5" descr="P:\0 ESS\Acquisti\Series\Cavities\preparazione documenti\Technical Specifications\3D drawing of cavity and subcomponents\numerati\InnerCell2.png">
                    <a:extLst>
                      <a:ext uri="{FF2B5EF4-FFF2-40B4-BE49-F238E27FC236}">
                        <a16:creationId xmlns:a16="http://schemas.microsoft.com/office/drawing/2014/main" id="{7697B718-DC69-4851-AABF-A48374A8014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841152" y="3566143"/>
                    <a:ext cx="436379" cy="106933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9" name="Picture 6" descr="P:\0 ESS\Acquisti\Series\Cavities\preparazione documenti\Technical Specifications\3D drawing of cavity and subcomponents\numerati\PickUpEndCell.png">
                    <a:extLst>
                      <a:ext uri="{FF2B5EF4-FFF2-40B4-BE49-F238E27FC236}">
                        <a16:creationId xmlns:a16="http://schemas.microsoft.com/office/drawing/2014/main" id="{8DD71B65-280F-4F21-B0FC-09AA5B69DF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690130" y="3653995"/>
                    <a:ext cx="373576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0" name="Picture 10" descr="P:\0 ESS\Acquisti\Series\Cavities\preparazione documenti\Technical Specifications\3D drawing of cavity and subcomponents\numerati\CouplerPenCell.png">
                    <a:extLst>
                      <a:ext uri="{FF2B5EF4-FFF2-40B4-BE49-F238E27FC236}">
                        <a16:creationId xmlns:a16="http://schemas.microsoft.com/office/drawing/2014/main" id="{FECB6996-5D49-4A7E-B7F2-FA12EBA66AD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072480" y="3653995"/>
                    <a:ext cx="355785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1" name="Picture 11" descr="P:\0 ESS\Acquisti\Series\Cavities\preparazione documenti\Technical Specifications\3D drawing of cavity and subcomponents\numerati\PickUpPenCell.png">
                    <a:extLst>
                      <a:ext uri="{FF2B5EF4-FFF2-40B4-BE49-F238E27FC236}">
                        <a16:creationId xmlns:a16="http://schemas.microsoft.com/office/drawing/2014/main" id="{6BF52974-2EB6-4DD9-8971-129F63DF2D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090718" y="3658006"/>
                    <a:ext cx="336768" cy="886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2" name="Picture 12" descr="P:\0 ESS\Acquisti\Series\Cavities\preparazione documenti\Technical Specifications\3D drawing of cavity and subcomponents\numerati\InnerCell1.png">
                    <a:extLst>
                      <a:ext uri="{FF2B5EF4-FFF2-40B4-BE49-F238E27FC236}">
                        <a16:creationId xmlns:a16="http://schemas.microsoft.com/office/drawing/2014/main" id="{F64A5B92-CB8B-4C65-8C9C-42B5BDB0DB0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7323976" y="3558121"/>
                    <a:ext cx="307735" cy="106365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3" name="Oval 51">
                    <a:extLst>
                      <a:ext uri="{FF2B5EF4-FFF2-40B4-BE49-F238E27FC236}">
                        <a16:creationId xmlns:a16="http://schemas.microsoft.com/office/drawing/2014/main" id="{4F1FBD35-3393-4371-AE94-4519B5D250AA}"/>
                      </a:ext>
                    </a:extLst>
                  </p:cNvPr>
                  <p:cNvSpPr/>
                  <p:nvPr/>
                </p:nvSpPr>
                <p:spPr>
                  <a:xfrm>
                    <a:off x="5526010" y="3434815"/>
                    <a:ext cx="493694" cy="264015"/>
                  </a:xfrm>
                  <a:prstGeom prst="ellipse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945752">
                      <a:defRPr/>
                    </a:pPr>
                    <a:r>
                      <a:rPr lang="it-IT" sz="2341" kern="0">
                        <a:solidFill>
                          <a:prstClr val="white"/>
                        </a:solidFill>
                        <a:latin typeface="Calibri" panose="020F0502020204030204"/>
                      </a:rPr>
                      <a:t>EC</a:t>
                    </a:r>
                  </a:p>
                </p:txBody>
              </p:sp>
              <p:sp>
                <p:nvSpPr>
                  <p:cNvPr id="104" name="Oval 52">
                    <a:extLst>
                      <a:ext uri="{FF2B5EF4-FFF2-40B4-BE49-F238E27FC236}">
                        <a16:creationId xmlns:a16="http://schemas.microsoft.com/office/drawing/2014/main" id="{3F1E2917-D541-4DE9-89B3-2A4BBF7E42E7}"/>
                      </a:ext>
                    </a:extLst>
                  </p:cNvPr>
                  <p:cNvSpPr/>
                  <p:nvPr/>
                </p:nvSpPr>
                <p:spPr>
                  <a:xfrm>
                    <a:off x="8563499" y="3436836"/>
                    <a:ext cx="493694" cy="264015"/>
                  </a:xfrm>
                  <a:prstGeom prst="ellipse">
                    <a:avLst/>
                  </a:prstGeom>
                  <a:solidFill>
                    <a:srgbClr val="ED7D31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945752">
                      <a:defRPr/>
                    </a:pPr>
                    <a:r>
                      <a:rPr lang="it-IT" sz="2341" kern="0">
                        <a:solidFill>
                          <a:prstClr val="white"/>
                        </a:solidFill>
                        <a:latin typeface="Calibri" panose="020F0502020204030204"/>
                      </a:rPr>
                      <a:t>EC</a:t>
                    </a:r>
                  </a:p>
                </p:txBody>
              </p:sp>
              <p:sp>
                <p:nvSpPr>
                  <p:cNvPr id="105" name="Oval 53">
                    <a:extLst>
                      <a:ext uri="{FF2B5EF4-FFF2-40B4-BE49-F238E27FC236}">
                        <a16:creationId xmlns:a16="http://schemas.microsoft.com/office/drawing/2014/main" id="{A1B7A9F7-0796-422F-8153-AE5538AA986C}"/>
                      </a:ext>
                    </a:extLst>
                  </p:cNvPr>
                  <p:cNvSpPr/>
                  <p:nvPr/>
                </p:nvSpPr>
                <p:spPr>
                  <a:xfrm>
                    <a:off x="6018896" y="3434815"/>
                    <a:ext cx="493694" cy="264015"/>
                  </a:xfrm>
                  <a:prstGeom prst="ellipse">
                    <a:avLst/>
                  </a:prstGeom>
                  <a:solidFill>
                    <a:srgbClr val="ED7D31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945752">
                      <a:defRPr/>
                    </a:pPr>
                    <a:r>
                      <a:rPr lang="it-IT" sz="2341" kern="0">
                        <a:solidFill>
                          <a:prstClr val="white"/>
                        </a:solidFill>
                        <a:latin typeface="Calibri" panose="020F0502020204030204"/>
                      </a:rPr>
                      <a:t>PC</a:t>
                    </a:r>
                  </a:p>
                </p:txBody>
              </p:sp>
              <p:sp>
                <p:nvSpPr>
                  <p:cNvPr id="106" name="Oval 54">
                    <a:extLst>
                      <a:ext uri="{FF2B5EF4-FFF2-40B4-BE49-F238E27FC236}">
                        <a16:creationId xmlns:a16="http://schemas.microsoft.com/office/drawing/2014/main" id="{3F02CE85-245E-4E80-AE7B-1D8C4A4F6371}"/>
                      </a:ext>
                    </a:extLst>
                  </p:cNvPr>
                  <p:cNvSpPr/>
                  <p:nvPr/>
                </p:nvSpPr>
                <p:spPr>
                  <a:xfrm>
                    <a:off x="8053199" y="3432010"/>
                    <a:ext cx="493694" cy="264015"/>
                  </a:xfrm>
                  <a:prstGeom prst="ellipse">
                    <a:avLst/>
                  </a:prstGeom>
                  <a:solidFill>
                    <a:srgbClr val="ED7D31">
                      <a:lumMod val="7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945752">
                      <a:defRPr/>
                    </a:pPr>
                    <a:r>
                      <a:rPr lang="it-IT" sz="2553" kern="0">
                        <a:solidFill>
                          <a:prstClr val="white"/>
                        </a:solidFill>
                        <a:latin typeface="Calibri" panose="020F0502020204030204"/>
                      </a:rPr>
                      <a:t>PC</a:t>
                    </a:r>
                  </a:p>
                </p:txBody>
              </p:sp>
              <p:sp>
                <p:nvSpPr>
                  <p:cNvPr id="107" name="Oval 55">
                    <a:extLst>
                      <a:ext uri="{FF2B5EF4-FFF2-40B4-BE49-F238E27FC236}">
                        <a16:creationId xmlns:a16="http://schemas.microsoft.com/office/drawing/2014/main" id="{2244AA07-C421-4438-B87E-67DA74CC53AE}"/>
                      </a:ext>
                    </a:extLst>
                  </p:cNvPr>
                  <p:cNvSpPr/>
                  <p:nvPr/>
                </p:nvSpPr>
                <p:spPr>
                  <a:xfrm>
                    <a:off x="7027881" y="3434028"/>
                    <a:ext cx="493694" cy="26401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945752">
                      <a:defRPr/>
                    </a:pPr>
                    <a:r>
                      <a:rPr lang="it-IT" sz="2341" kern="0">
                        <a:solidFill>
                          <a:prstClr val="white"/>
                        </a:solidFill>
                        <a:latin typeface="Calibri" panose="020F0502020204030204"/>
                      </a:rPr>
                      <a:t>IC</a:t>
                    </a:r>
                    <a:endParaRPr lang="it-IT" sz="2979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79" name="Group 25">
                  <a:extLst>
                    <a:ext uri="{FF2B5EF4-FFF2-40B4-BE49-F238E27FC236}">
                      <a16:creationId xmlns:a16="http://schemas.microsoft.com/office/drawing/2014/main" id="{E51CE0F5-943A-468D-8A41-4CA9B26539FC}"/>
                    </a:ext>
                  </a:extLst>
                </p:cNvPr>
                <p:cNvGrpSpPr/>
                <p:nvPr/>
              </p:nvGrpSpPr>
              <p:grpSpPr>
                <a:xfrm>
                  <a:off x="5269973" y="3939817"/>
                  <a:ext cx="3862188" cy="1729818"/>
                  <a:chOff x="5269973" y="3870017"/>
                  <a:chExt cx="3862188" cy="1729818"/>
                </a:xfrm>
              </p:grpSpPr>
              <p:grpSp>
                <p:nvGrpSpPr>
                  <p:cNvPr id="80" name="Group 26">
                    <a:extLst>
                      <a:ext uri="{FF2B5EF4-FFF2-40B4-BE49-F238E27FC236}">
                        <a16:creationId xmlns:a16="http://schemas.microsoft.com/office/drawing/2014/main" id="{A6701385-4AE0-41F6-B264-CF8B920FDCF5}"/>
                      </a:ext>
                    </a:extLst>
                  </p:cNvPr>
                  <p:cNvGrpSpPr/>
                  <p:nvPr/>
                </p:nvGrpSpPr>
                <p:grpSpPr>
                  <a:xfrm>
                    <a:off x="5269973" y="3870017"/>
                    <a:ext cx="3862188" cy="1729818"/>
                    <a:chOff x="5269973" y="3883977"/>
                    <a:chExt cx="3862188" cy="1729818"/>
                  </a:xfrm>
                </p:grpSpPr>
                <p:pic>
                  <p:nvPicPr>
                    <p:cNvPr id="82" name="Picture 3" descr="P:\0 ESS\Acquisti\Series\Cavities\preparazione documenti\Technical Specifications\3D drawing of cavity and subcomponents\numerati\CouplerEndGroup.png">
                      <a:extLst>
                        <a:ext uri="{FF2B5EF4-FFF2-40B4-BE49-F238E27FC236}">
                          <a16:creationId xmlns:a16="http://schemas.microsoft.com/office/drawing/2014/main" id="{FA41645B-1BF0-4BC7-A4FF-63A76B581C1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1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8408792" y="4727418"/>
                      <a:ext cx="723369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3" name="Picture 7" descr="P:\0 ESS\Acquisti\Series\Cavities\preparazione documenti\Technical Specifications\3D drawing of cavity and subcomponents\numerati\PickUpEndGroup.png">
                      <a:extLst>
                        <a:ext uri="{FF2B5EF4-FFF2-40B4-BE49-F238E27FC236}">
                          <a16:creationId xmlns:a16="http://schemas.microsoft.com/office/drawing/2014/main" id="{FD2D5E00-6BF2-400B-B981-ADC80BE018A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5269973" y="4719708"/>
                      <a:ext cx="788661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4" name="Picture 8" descr="P:\0 ESS\Acquisti\Series\Cavities\preparazione documenti\Technical Specifications\3D drawing of cavity and subcomponents\numerati\InnerDumbBell.png">
                      <a:extLst>
                        <a:ext uri="{FF2B5EF4-FFF2-40B4-BE49-F238E27FC236}">
                          <a16:creationId xmlns:a16="http://schemas.microsoft.com/office/drawing/2014/main" id="{4BFE4A53-7836-423B-AEA6-7507572AB27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994027" y="4626709"/>
                      <a:ext cx="573456" cy="97819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5" name="Picture 13" descr="P:\0 ESS\Acquisti\Series\Cavities\preparazione documenti\Technical Specifications\3D drawing of cavity and subcomponents\numerati\CouplerTerminalDumbBel.png">
                      <a:extLst>
                        <a:ext uri="{FF2B5EF4-FFF2-40B4-BE49-F238E27FC236}">
                          <a16:creationId xmlns:a16="http://schemas.microsoft.com/office/drawing/2014/main" id="{269334C3-4631-4AAD-88B4-60CD345CB0D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7744206" y="4718525"/>
                      <a:ext cx="507326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6" name="Picture 14" descr="P:\0 ESS\Acquisti\Series\Cavities\preparazione documenti\Technical Specifications\3D drawing of cavity and subcomponents\numerati\PickUpTerminalDumbBel.png">
                      <a:extLst>
                        <a:ext uri="{FF2B5EF4-FFF2-40B4-BE49-F238E27FC236}">
                          <a16:creationId xmlns:a16="http://schemas.microsoft.com/office/drawing/2014/main" id="{BC9C040C-F533-4C01-A10F-BF03D45F5DA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247172" y="4723087"/>
                      <a:ext cx="488122" cy="88637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87" name="Oval 33">
                      <a:extLst>
                        <a:ext uri="{FF2B5EF4-FFF2-40B4-BE49-F238E27FC236}">
                          <a16:creationId xmlns:a16="http://schemas.microsoft.com/office/drawing/2014/main" id="{0C5E45A5-0BB1-4247-97A9-584F577895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9030" y="4512183"/>
                      <a:ext cx="478649" cy="264015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r>
                        <a:rPr lang="it-IT" sz="2341" kern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ID</a:t>
                      </a:r>
                      <a:endParaRPr lang="it-IT" sz="2979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88" name="Oval 34">
                      <a:extLst>
                        <a:ext uri="{FF2B5EF4-FFF2-40B4-BE49-F238E27FC236}">
                          <a16:creationId xmlns:a16="http://schemas.microsoft.com/office/drawing/2014/main" id="{3A958266-9E53-4D90-A670-144F691E4B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5926" y="4512183"/>
                      <a:ext cx="510383" cy="26401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7D31">
                            <a:lumMod val="75000"/>
                          </a:srgbClr>
                        </a:gs>
                        <a:gs pos="100000">
                          <a:srgbClr val="0000FF"/>
                        </a:gs>
                      </a:gsLst>
                      <a:lin ang="0" scaled="1"/>
                      <a:tileRect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r>
                        <a:rPr lang="it-IT" sz="2341" kern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PD</a:t>
                      </a:r>
                    </a:p>
                  </p:txBody>
                </p:sp>
                <p:sp>
                  <p:nvSpPr>
                    <p:cNvPr id="89" name="Oval 35">
                      <a:extLst>
                        <a:ext uri="{FF2B5EF4-FFF2-40B4-BE49-F238E27FC236}">
                          <a16:creationId xmlns:a16="http://schemas.microsoft.com/office/drawing/2014/main" id="{500095A9-F3F8-4B3B-9FCD-5D686DEB8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3192" y="4512183"/>
                      <a:ext cx="506864" cy="264015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ED7D31">
                            <a:lumMod val="75000"/>
                          </a:srgbClr>
                        </a:gs>
                        <a:gs pos="100000">
                          <a:srgbClr val="0000FF"/>
                        </a:gs>
                      </a:gsLst>
                      <a:lin ang="108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r>
                        <a:rPr lang="it-IT" sz="2341" kern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CD</a:t>
                      </a:r>
                      <a:endParaRPr lang="it-IT" sz="2553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cxnSp>
                  <p:nvCxnSpPr>
                    <p:cNvPr id="90" name="Straight Arrow Connector 36">
                      <a:extLst>
                        <a:ext uri="{FF2B5EF4-FFF2-40B4-BE49-F238E27FC236}">
                          <a16:creationId xmlns:a16="http://schemas.microsoft.com/office/drawing/2014/main" id="{2B4F176F-3167-48B2-B549-0C6FC99F7EA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818040" y="4512452"/>
                      <a:ext cx="58878" cy="291666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</p:cxnSp>
                <p:cxnSp>
                  <p:nvCxnSpPr>
                    <p:cNvPr id="91" name="Straight Arrow Connector 37">
                      <a:extLst>
                        <a:ext uri="{FF2B5EF4-FFF2-40B4-BE49-F238E27FC236}">
                          <a16:creationId xmlns:a16="http://schemas.microsoft.com/office/drawing/2014/main" id="{659EAC3F-C289-4A1B-B4D5-12ED3D86FD4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606158" y="4507664"/>
                      <a:ext cx="3038" cy="267402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</p:cxnSp>
                <p:sp>
                  <p:nvSpPr>
                    <p:cNvPr id="92" name="Arc 38">
                      <a:extLst>
                        <a:ext uri="{FF2B5EF4-FFF2-40B4-BE49-F238E27FC236}">
                          <a16:creationId xmlns:a16="http://schemas.microsoft.com/office/drawing/2014/main" id="{BADEA186-DA48-49E9-A834-12828627E4D4}"/>
                        </a:ext>
                      </a:extLst>
                    </p:cNvPr>
                    <p:cNvSpPr/>
                    <p:nvPr/>
                  </p:nvSpPr>
                  <p:spPr>
                    <a:xfrm rot="4556427">
                      <a:off x="6072730" y="3885137"/>
                      <a:ext cx="914400" cy="914400"/>
                    </a:xfrm>
                    <a:prstGeom prst="arc">
                      <a:avLst>
                        <a:gd name="adj1" fmla="val 18073946"/>
                        <a:gd name="adj2" fmla="val 0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endParaRPr lang="it-IT" sz="383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3" name="Arc 39">
                      <a:extLst>
                        <a:ext uri="{FF2B5EF4-FFF2-40B4-BE49-F238E27FC236}">
                          <a16:creationId xmlns:a16="http://schemas.microsoft.com/office/drawing/2014/main" id="{BB66129E-8A04-4DEF-96ED-F0204EF2117E}"/>
                        </a:ext>
                      </a:extLst>
                    </p:cNvPr>
                    <p:cNvSpPr/>
                    <p:nvPr/>
                  </p:nvSpPr>
                  <p:spPr>
                    <a:xfrm rot="1945187">
                      <a:off x="7388537" y="4100400"/>
                      <a:ext cx="914400" cy="914400"/>
                    </a:xfrm>
                    <a:prstGeom prst="arc">
                      <a:avLst>
                        <a:gd name="adj1" fmla="val 19412522"/>
                        <a:gd name="adj2" fmla="val 0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endParaRPr lang="it-IT" sz="383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4" name="Arc 40">
                      <a:extLst>
                        <a:ext uri="{FF2B5EF4-FFF2-40B4-BE49-F238E27FC236}">
                          <a16:creationId xmlns:a16="http://schemas.microsoft.com/office/drawing/2014/main" id="{3F642B62-458D-4986-A20B-51269891CAAE}"/>
                        </a:ext>
                      </a:extLst>
                    </p:cNvPr>
                    <p:cNvSpPr/>
                    <p:nvPr/>
                  </p:nvSpPr>
                  <p:spPr>
                    <a:xfrm rot="16531323" flipH="1">
                      <a:off x="7000315" y="4050464"/>
                      <a:ext cx="914400" cy="914400"/>
                    </a:xfrm>
                    <a:prstGeom prst="arc">
                      <a:avLst>
                        <a:gd name="adj1" fmla="val 16461902"/>
                        <a:gd name="adj2" fmla="val 19181813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endParaRPr lang="it-IT" sz="383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5" name="Arc 41">
                      <a:extLst>
                        <a:ext uri="{FF2B5EF4-FFF2-40B4-BE49-F238E27FC236}">
                          <a16:creationId xmlns:a16="http://schemas.microsoft.com/office/drawing/2014/main" id="{94B98645-DF51-45E4-A107-9FF967C966C0}"/>
                        </a:ext>
                      </a:extLst>
                    </p:cNvPr>
                    <p:cNvSpPr/>
                    <p:nvPr/>
                  </p:nvSpPr>
                  <p:spPr>
                    <a:xfrm rot="17279532" flipH="1">
                      <a:off x="7558310" y="3883977"/>
                      <a:ext cx="914400" cy="914400"/>
                    </a:xfrm>
                    <a:prstGeom prst="arc">
                      <a:avLst>
                        <a:gd name="adj1" fmla="val 18119918"/>
                        <a:gd name="adj2" fmla="val 0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endParaRPr lang="it-IT" sz="383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96" name="Arc 42">
                      <a:extLst>
                        <a:ext uri="{FF2B5EF4-FFF2-40B4-BE49-F238E27FC236}">
                          <a16:creationId xmlns:a16="http://schemas.microsoft.com/office/drawing/2014/main" id="{C44C63A3-0160-42E4-9E2C-E937194C292A}"/>
                        </a:ext>
                      </a:extLst>
                    </p:cNvPr>
                    <p:cNvSpPr/>
                    <p:nvPr/>
                  </p:nvSpPr>
                  <p:spPr>
                    <a:xfrm rot="5068677">
                      <a:off x="6629215" y="4042324"/>
                      <a:ext cx="914400" cy="914400"/>
                    </a:xfrm>
                    <a:prstGeom prst="arc">
                      <a:avLst>
                        <a:gd name="adj1" fmla="val 16461902"/>
                        <a:gd name="adj2" fmla="val 19181813"/>
                      </a:avLst>
                    </a:prstGeom>
                    <a:noFill/>
                    <a:ln w="25400" cap="flat" cmpd="sng" algn="ctr">
                      <a:solidFill>
                        <a:srgbClr val="0000FF"/>
                      </a:solidFill>
                      <a:prstDash val="solid"/>
                      <a:miter lim="800000"/>
                      <a:tailEnd type="triangle" w="med" len="lg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945752">
                        <a:defRPr/>
                      </a:pPr>
                      <a:endParaRPr lang="it-IT" sz="3830" kern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sp>
                <p:nvSpPr>
                  <p:cNvPr id="81" name="Arc 27">
                    <a:extLst>
                      <a:ext uri="{FF2B5EF4-FFF2-40B4-BE49-F238E27FC236}">
                        <a16:creationId xmlns:a16="http://schemas.microsoft.com/office/drawing/2014/main" id="{385D1158-69C9-48FF-9A13-0891F677C30E}"/>
                      </a:ext>
                    </a:extLst>
                  </p:cNvPr>
                  <p:cNvSpPr/>
                  <p:nvPr/>
                </p:nvSpPr>
                <p:spPr>
                  <a:xfrm rot="18981039" flipH="1">
                    <a:off x="6195705" y="4100400"/>
                    <a:ext cx="914400" cy="914400"/>
                  </a:xfrm>
                  <a:prstGeom prst="arc">
                    <a:avLst>
                      <a:gd name="adj1" fmla="val 18441507"/>
                      <a:gd name="adj2" fmla="val 0"/>
                    </a:avLst>
                  </a:prstGeom>
                  <a:noFill/>
                  <a:ln w="25400" cap="flat" cmpd="sng" algn="ctr">
                    <a:solidFill>
                      <a:srgbClr val="0000FF"/>
                    </a:solidFill>
                    <a:prstDash val="solid"/>
                    <a:miter lim="800000"/>
                    <a:tailEnd type="triangle" w="med" len="lg"/>
                  </a:ln>
                  <a:effectLst/>
                </p:spPr>
                <p:txBody>
                  <a:bodyPr rtlCol="0" anchor="ctr"/>
                  <a:lstStyle/>
                  <a:p>
                    <a:pPr algn="ctr" defTabSz="1945752">
                      <a:defRPr/>
                    </a:pPr>
                    <a:endParaRPr lang="it-IT" sz="3830" kern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sp>
            <p:nvSpPr>
              <p:cNvPr id="76" name="Oval 21">
                <a:extLst>
                  <a:ext uri="{FF2B5EF4-FFF2-40B4-BE49-F238E27FC236}">
                    <a16:creationId xmlns:a16="http://schemas.microsoft.com/office/drawing/2014/main" id="{ED83FA5B-133B-4389-8AC9-B7361C2326DE}"/>
                  </a:ext>
                </a:extLst>
              </p:cNvPr>
              <p:cNvSpPr/>
              <p:nvPr/>
            </p:nvSpPr>
            <p:spPr>
              <a:xfrm>
                <a:off x="4533672" y="8422805"/>
                <a:ext cx="719545" cy="307998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945752">
                  <a:defRPr/>
                </a:pPr>
                <a:r>
                  <a:rPr lang="it-IT" sz="2341" kern="0">
                    <a:solidFill>
                      <a:prstClr val="white"/>
                    </a:solidFill>
                    <a:latin typeface="Calibri" panose="020F0502020204030204"/>
                  </a:rPr>
                  <a:t>EGP</a:t>
                </a:r>
              </a:p>
            </p:txBody>
          </p:sp>
          <p:sp>
            <p:nvSpPr>
              <p:cNvPr id="77" name="Oval 22">
                <a:extLst>
                  <a:ext uri="{FF2B5EF4-FFF2-40B4-BE49-F238E27FC236}">
                    <a16:creationId xmlns:a16="http://schemas.microsoft.com/office/drawing/2014/main" id="{A39C79BB-C6C8-49E7-B2EB-934002C25838}"/>
                  </a:ext>
                </a:extLst>
              </p:cNvPr>
              <p:cNvSpPr/>
              <p:nvPr/>
            </p:nvSpPr>
            <p:spPr>
              <a:xfrm>
                <a:off x="8570637" y="8417315"/>
                <a:ext cx="719545" cy="307998"/>
              </a:xfrm>
              <a:prstGeom prst="ellipse">
                <a:avLst/>
              </a:prstGeom>
              <a:solidFill>
                <a:srgbClr val="ED7D3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945752">
                  <a:defRPr/>
                </a:pPr>
                <a:r>
                  <a:rPr lang="it-IT" sz="2341" kern="0">
                    <a:solidFill>
                      <a:prstClr val="white"/>
                    </a:solidFill>
                    <a:latin typeface="Calibri" panose="020F0502020204030204"/>
                  </a:rPr>
                  <a:t>EGC</a:t>
                </a:r>
              </a:p>
            </p:txBody>
          </p:sp>
        </p:grp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0316" y="3072212"/>
            <a:ext cx="2937122" cy="1684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8" name="Picture 1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r="8064" b="19991"/>
          <a:stretch/>
        </p:blipFill>
        <p:spPr>
          <a:xfrm>
            <a:off x="6307037" y="4843699"/>
            <a:ext cx="2870401" cy="1779491"/>
          </a:xfrm>
          <a:prstGeom prst="rect">
            <a:avLst/>
          </a:prstGeom>
        </p:spPr>
      </p:pic>
      <p:sp>
        <p:nvSpPr>
          <p:cNvPr id="111" name="TextBox 137">
            <a:extLst>
              <a:ext uri="{FF2B5EF4-FFF2-40B4-BE49-F238E27FC236}">
                <a16:creationId xmlns:a16="http://schemas.microsoft.com/office/drawing/2014/main" id="{54EEC712-65EB-40C8-BE7C-F781246603D5}"/>
              </a:ext>
            </a:extLst>
          </p:cNvPr>
          <p:cNvSpPr txBox="1"/>
          <p:nvPr/>
        </p:nvSpPr>
        <p:spPr>
          <a:xfrm>
            <a:off x="9868220" y="3700264"/>
            <a:ext cx="205447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i="1" err="1">
                <a:solidFill>
                  <a:schemeClr val="bg1"/>
                </a:solidFill>
              </a:rPr>
              <a:t>Cavity</a:t>
            </a:r>
            <a:r>
              <a:rPr lang="it-IT" i="1">
                <a:solidFill>
                  <a:schemeClr val="bg1"/>
                </a:solidFill>
              </a:rPr>
              <a:t> </a:t>
            </a:r>
            <a:r>
              <a:rPr lang="it-IT" i="1" err="1">
                <a:solidFill>
                  <a:schemeClr val="bg1"/>
                </a:solidFill>
              </a:rPr>
              <a:t>after</a:t>
            </a:r>
            <a:r>
              <a:rPr lang="it-IT" i="1">
                <a:solidFill>
                  <a:schemeClr val="bg1"/>
                </a:solidFill>
              </a:rPr>
              <a:t> </a:t>
            </a:r>
            <a:r>
              <a:rPr lang="it-IT" i="1" err="1">
                <a:solidFill>
                  <a:schemeClr val="bg1"/>
                </a:solidFill>
              </a:rPr>
              <a:t>welding</a:t>
            </a:r>
            <a:endParaRPr lang="it-IT" i="1">
              <a:solidFill>
                <a:schemeClr val="bg1"/>
              </a:solidFill>
            </a:endParaRPr>
          </a:p>
        </p:txBody>
      </p:sp>
      <p:sp>
        <p:nvSpPr>
          <p:cNvPr id="112" name="TextBox 137">
            <a:extLst>
              <a:ext uri="{FF2B5EF4-FFF2-40B4-BE49-F238E27FC236}">
                <a16:creationId xmlns:a16="http://schemas.microsoft.com/office/drawing/2014/main" id="{54EEC712-65EB-40C8-BE7C-F781246603D5}"/>
              </a:ext>
            </a:extLst>
          </p:cNvPr>
          <p:cNvSpPr txBox="1"/>
          <p:nvPr/>
        </p:nvSpPr>
        <p:spPr>
          <a:xfrm>
            <a:off x="6069407" y="6378727"/>
            <a:ext cx="33456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i="1" err="1">
                <a:solidFill>
                  <a:schemeClr val="bg1"/>
                </a:solidFill>
              </a:rPr>
              <a:t>Dressed</a:t>
            </a:r>
            <a:r>
              <a:rPr lang="it-IT" i="1">
                <a:solidFill>
                  <a:schemeClr val="bg1"/>
                </a:solidFill>
              </a:rPr>
              <a:t> </a:t>
            </a:r>
            <a:r>
              <a:rPr lang="it-IT" i="1" err="1">
                <a:solidFill>
                  <a:schemeClr val="bg1"/>
                </a:solidFill>
              </a:rPr>
              <a:t>cavity</a:t>
            </a:r>
            <a:r>
              <a:rPr lang="it-IT" i="1">
                <a:solidFill>
                  <a:schemeClr val="bg1"/>
                </a:solidFill>
              </a:rPr>
              <a:t> ready for </a:t>
            </a:r>
            <a:r>
              <a:rPr lang="it-IT" i="1" err="1">
                <a:solidFill>
                  <a:schemeClr val="bg1"/>
                </a:solidFill>
              </a:rPr>
              <a:t>shipment</a:t>
            </a:r>
            <a:endParaRPr lang="it-IT" i="1">
              <a:solidFill>
                <a:schemeClr val="bg1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BE7736-C5E7-F445-8CC0-81CCF6CC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7</a:t>
            </a:fld>
            <a:endParaRPr lang="it-IT"/>
          </a:p>
        </p:txBody>
      </p:sp>
      <p:sp>
        <p:nvSpPr>
          <p:cNvPr id="54" name="Segnaposto data 5">
            <a:extLst>
              <a:ext uri="{FF2B5EF4-FFF2-40B4-BE49-F238E27FC236}">
                <a16:creationId xmlns:a16="http://schemas.microsoft.com/office/drawing/2014/main" id="{18A2C17D-A333-544F-BD7A-13636CC7C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50043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96" y="476672"/>
            <a:ext cx="1537618" cy="79728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INFN ESS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cavities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production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strategy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739991"/>
            <a:ext cx="7344816" cy="605461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48A81A-9932-EC4F-AF65-A00276D6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B3F7-442F-44E1-8CDE-96AB193CDDE0}" type="slidenum">
              <a:rPr lang="it-IT" smtClean="0"/>
              <a:t>8</a:t>
            </a:fld>
            <a:endParaRPr lang="it-IT"/>
          </a:p>
        </p:txBody>
      </p:sp>
      <p:sp>
        <p:nvSpPr>
          <p:cNvPr id="7" name="Segnaposto data 5">
            <a:extLst>
              <a:ext uri="{FF2B5EF4-FFF2-40B4-BE49-F238E27FC236}">
                <a16:creationId xmlns:a16="http://schemas.microsoft.com/office/drawing/2014/main" id="{E2B60C48-3491-1949-9085-7F460606B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180933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713230" y="5558507"/>
            <a:ext cx="5742810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Document and data management </a:t>
            </a:r>
            <a:r>
              <a:rPr lang="en-US" dirty="0">
                <a:solidFill>
                  <a:srgbClr val="002060"/>
                </a:solidFill>
              </a:rPr>
              <a:t>developed in the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 framework of                        collaboration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562499" y="6492188"/>
            <a:ext cx="20574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3" name="Picture 146">
            <a:extLst>
              <a:ext uri="{FF2B5EF4-FFF2-40B4-BE49-F238E27FC236}">
                <a16:creationId xmlns:a16="http://schemas.microsoft.com/office/drawing/2014/main" id="{27AB34FE-CF1E-4D7D-9A3A-E907B76C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6036842"/>
            <a:ext cx="1335801" cy="436180"/>
          </a:xfrm>
          <a:prstGeom prst="rect">
            <a:avLst/>
          </a:prstGeom>
        </p:spPr>
      </p:pic>
      <p:sp>
        <p:nvSpPr>
          <p:cNvPr id="64" name="Titolo 1">
            <a:extLst>
              <a:ext uri="{FF2B5EF4-FFF2-40B4-BE49-F238E27FC236}">
                <a16:creationId xmlns:a16="http://schemas.microsoft.com/office/drawing/2014/main" id="{6E3C2483-4480-E445-995C-71FE897F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0" y="-5577"/>
            <a:ext cx="11478772" cy="745568"/>
          </a:xfrm>
        </p:spPr>
        <p:txBody>
          <a:bodyPr/>
          <a:lstStyle/>
          <a:p>
            <a:r>
              <a:rPr lang="en-US" dirty="0"/>
              <a:t>INFN-LASA ESS QA/QC and document flow </a:t>
            </a:r>
          </a:p>
        </p:txBody>
      </p:sp>
      <p:pic>
        <p:nvPicPr>
          <p:cNvPr id="66" name="Picture 24" descr="ESS Dashboard - Mozilla Firefox">
            <a:extLst>
              <a:ext uri="{FF2B5EF4-FFF2-40B4-BE49-F238E27FC236}">
                <a16:creationId xmlns:a16="http://schemas.microsoft.com/office/drawing/2014/main" id="{3D596FE3-E6D2-214A-9AF2-F99C3CAF1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9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26" t="10180" r="1871" b="678"/>
          <a:stretch/>
        </p:blipFill>
        <p:spPr>
          <a:xfrm>
            <a:off x="8688288" y="3501008"/>
            <a:ext cx="3329040" cy="210946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0CAC971-8FD7-8747-858C-6C1EB6228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17" y="821158"/>
            <a:ext cx="7065775" cy="4395759"/>
          </a:xfrm>
          <a:prstGeom prst="rect">
            <a:avLst/>
          </a:prstGeom>
        </p:spPr>
      </p:pic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97318AC9-7ECD-194C-AEC1-C7944FA83C0A}"/>
              </a:ext>
            </a:extLst>
          </p:cNvPr>
          <p:cNvSpPr txBox="1"/>
          <p:nvPr/>
        </p:nvSpPr>
        <p:spPr>
          <a:xfrm>
            <a:off x="7691536" y="677054"/>
            <a:ext cx="4511824" cy="298543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≈  100 documents /cavity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Total of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&gt; 4000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documents to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Exchanged among: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+mn-lt"/>
              </a:rPr>
              <a:t>	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EZ – INFN – ESS - CEA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Managed and stored with </a:t>
            </a:r>
            <a:r>
              <a:rPr lang="en-US" sz="2400" b="1" dirty="0">
                <a:solidFill>
                  <a:srgbClr val="002060"/>
                </a:solidFill>
                <a:latin typeface="+mn-lt"/>
              </a:rPr>
              <a:t>INFN  ALFRESCO DMS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Analyzed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for statistics, deviations, guidance and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feedback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for production</a:t>
            </a:r>
          </a:p>
        </p:txBody>
      </p:sp>
      <p:pic>
        <p:nvPicPr>
          <p:cNvPr id="65" name="Picture 23" descr="ESS Dashboard - Mozilla Firefox">
            <a:extLst>
              <a:ext uri="{FF2B5EF4-FFF2-40B4-BE49-F238E27FC236}">
                <a16:creationId xmlns:a16="http://schemas.microsoft.com/office/drawing/2014/main" id="{A8EA1921-74F6-D241-9CC7-480F982533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3" t="9961" r="1382" b="1330"/>
          <a:stretch/>
        </p:blipFill>
        <p:spPr>
          <a:xfrm>
            <a:off x="7327570" y="4808475"/>
            <a:ext cx="3203817" cy="202048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526744-EA79-1C4A-BFFC-D63BAB406A53}"/>
              </a:ext>
            </a:extLst>
          </p:cNvPr>
          <p:cNvSpPr txBox="1"/>
          <p:nvPr/>
        </p:nvSpPr>
        <p:spPr>
          <a:xfrm>
            <a:off x="10531387" y="5101518"/>
            <a:ext cx="15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Trends figure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1AA246-9A24-544E-A597-2415BE0EBAB1}"/>
              </a:ext>
            </a:extLst>
          </p:cNvPr>
          <p:cNvSpPr txBox="1"/>
          <p:nvPr/>
        </p:nvSpPr>
        <p:spPr>
          <a:xfrm>
            <a:off x="7418150" y="650374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Dashboard</a:t>
            </a:r>
          </a:p>
        </p:txBody>
      </p:sp>
      <p:sp>
        <p:nvSpPr>
          <p:cNvPr id="13" name="Segnaposto data 5">
            <a:extLst>
              <a:ext uri="{FF2B5EF4-FFF2-40B4-BE49-F238E27FC236}">
                <a16:creationId xmlns:a16="http://schemas.microsoft.com/office/drawing/2014/main" id="{D2BD9347-91A8-4C48-AB0F-59D427AD1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7250" y="6492875"/>
            <a:ext cx="2057437" cy="340329"/>
          </a:xfrm>
        </p:spPr>
        <p:txBody>
          <a:bodyPr/>
          <a:lstStyle/>
          <a:p>
            <a:r>
              <a:rPr lang="it-IT" dirty="0"/>
              <a:t>Paolo Michelato,  </a:t>
            </a:r>
            <a:r>
              <a:rPr lang="it-IT" dirty="0" err="1"/>
              <a:t>CdS</a:t>
            </a:r>
            <a:r>
              <a:rPr lang="it-IT" dirty="0"/>
              <a:t>, 2 luglio 2019.  </a:t>
            </a:r>
          </a:p>
        </p:txBody>
      </p:sp>
    </p:spTree>
    <p:extLst>
      <p:ext uri="{BB962C8B-B14F-4D97-AF65-F5344CB8AC3E}">
        <p14:creationId xmlns:p14="http://schemas.microsoft.com/office/powerpoint/2010/main" val="80808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Struttura predefinita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17645</TotalTime>
  <Words>2861</Words>
  <Application>Microsoft Macintosh PowerPoint</Application>
  <PresentationFormat>Widescreen</PresentationFormat>
  <Paragraphs>629</Paragraphs>
  <Slides>34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Comic Sans MS</vt:lpstr>
      <vt:lpstr>Helvetica</vt:lpstr>
      <vt:lpstr>Symbol</vt:lpstr>
      <vt:lpstr>Times</vt:lpstr>
      <vt:lpstr>Times New Roman</vt:lpstr>
      <vt:lpstr>Verdana</vt:lpstr>
      <vt:lpstr>Wingdings</vt:lpstr>
      <vt:lpstr>Office Theme</vt:lpstr>
      <vt:lpstr>Equation</vt:lpstr>
      <vt:lpstr>Presentazione standard di PowerPoint</vt:lpstr>
      <vt:lpstr>What’s going on at LASA on Superconducting Cavities?</vt:lpstr>
      <vt:lpstr>The European XFEL facility and SC accelerator</vt:lpstr>
      <vt:lpstr>INFN LASA Contribution to ESS</vt:lpstr>
      <vt:lpstr>INFN-LASA ESS Medium beta cavities: from design to series</vt:lpstr>
      <vt:lpstr>INFN-LASA ESS cavities production workflow</vt:lpstr>
      <vt:lpstr>INFN-LASA ESS cavity production</vt:lpstr>
      <vt:lpstr>INFN ESS cavities production strategy</vt:lpstr>
      <vt:lpstr>INFN-LASA ESS QA/QC and document flow </vt:lpstr>
      <vt:lpstr>INFN-LASA ESS cavities testing</vt:lpstr>
      <vt:lpstr>Status and time schedule of the INFN-LASA series cavities for ESS</vt:lpstr>
      <vt:lpstr>Activity at Ettore Zanon for ESS</vt:lpstr>
      <vt:lpstr>The PIP-II project</vt:lpstr>
      <vt:lpstr> INFN &amp; PIP-II</vt:lpstr>
      <vt:lpstr> INFN &amp; PIP-II</vt:lpstr>
      <vt:lpstr>INFN PIP-II Cavity Design</vt:lpstr>
      <vt:lpstr>INFN &amp; PIP-II – from Design to Manufacturing</vt:lpstr>
      <vt:lpstr>INFN-LASA and Fermilab joint agenda items</vt:lpstr>
      <vt:lpstr>Infrastruttura criogenica e test RF</vt:lpstr>
      <vt:lpstr>Superconducting cavities testing facilities</vt:lpstr>
      <vt:lpstr>Cryogenic infrastructure</vt:lpstr>
      <vt:lpstr>Cryogenic infrastructure – workload</vt:lpstr>
      <vt:lpstr>Cryogenic infrastructure: status and upgrade</vt:lpstr>
      <vt:lpstr>Personale</vt:lpstr>
      <vt:lpstr>Photocathodes for High Brightness Photoinjectors</vt:lpstr>
      <vt:lpstr>New Collaborations on photocathodes</vt:lpstr>
      <vt:lpstr>Photocathode Stress test for CW operation (BriXSinO) </vt:lpstr>
      <vt:lpstr>Spare slides</vt:lpstr>
      <vt:lpstr>Cryoplant layout</vt:lpstr>
      <vt:lpstr>Lifetime and extracted charge  in pulsed operation</vt:lpstr>
      <vt:lpstr>Lifetime and extracted charge in CW operation</vt:lpstr>
      <vt:lpstr>Photocathodes for High Brightness Photoinjectors</vt:lpstr>
      <vt:lpstr>Cs2Te growth studies and stability</vt:lpstr>
      <vt:lpstr>Cs2Te R&amp;D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michelato</dc:creator>
  <cp:lastModifiedBy>Paolo Michelato</cp:lastModifiedBy>
  <cp:revision>816</cp:revision>
  <cp:lastPrinted>2019-07-01T18:14:10Z</cp:lastPrinted>
  <dcterms:created xsi:type="dcterms:W3CDTF">2007-06-02T13:07:12Z</dcterms:created>
  <dcterms:modified xsi:type="dcterms:W3CDTF">2019-07-02T06:36:32Z</dcterms:modified>
</cp:coreProperties>
</file>