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42"/>
  </p:notesMasterIdLst>
  <p:sldIdLst>
    <p:sldId id="550" r:id="rId4"/>
    <p:sldId id="551" r:id="rId5"/>
    <p:sldId id="556" r:id="rId6"/>
    <p:sldId id="554" r:id="rId7"/>
    <p:sldId id="557" r:id="rId8"/>
    <p:sldId id="555" r:id="rId9"/>
    <p:sldId id="561" r:id="rId10"/>
    <p:sldId id="558" r:id="rId11"/>
    <p:sldId id="559" r:id="rId12"/>
    <p:sldId id="562" r:id="rId13"/>
    <p:sldId id="563" r:id="rId14"/>
    <p:sldId id="564" r:id="rId15"/>
    <p:sldId id="565" r:id="rId16"/>
    <p:sldId id="566" r:id="rId17"/>
    <p:sldId id="567" r:id="rId18"/>
    <p:sldId id="568" r:id="rId19"/>
    <p:sldId id="548" r:id="rId20"/>
    <p:sldId id="549" r:id="rId21"/>
    <p:sldId id="538" r:id="rId22"/>
    <p:sldId id="539" r:id="rId23"/>
    <p:sldId id="540" r:id="rId24"/>
    <p:sldId id="541" r:id="rId25"/>
    <p:sldId id="542" r:id="rId26"/>
    <p:sldId id="543" r:id="rId27"/>
    <p:sldId id="544" r:id="rId28"/>
    <p:sldId id="545" r:id="rId29"/>
    <p:sldId id="546" r:id="rId30"/>
    <p:sldId id="547" r:id="rId31"/>
    <p:sldId id="521" r:id="rId32"/>
    <p:sldId id="522" r:id="rId33"/>
    <p:sldId id="523" r:id="rId34"/>
    <p:sldId id="524" r:id="rId35"/>
    <p:sldId id="525" r:id="rId36"/>
    <p:sldId id="526" r:id="rId37"/>
    <p:sldId id="527" r:id="rId38"/>
    <p:sldId id="528" r:id="rId39"/>
    <p:sldId id="529" r:id="rId40"/>
    <p:sldId id="531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7E1"/>
    <a:srgbClr val="0F3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17" autoAdjust="0"/>
    <p:restoredTop sz="94660"/>
  </p:normalViewPr>
  <p:slideViewPr>
    <p:cSldViewPr>
      <p:cViewPr varScale="1">
        <p:scale>
          <a:sx n="125" d="100"/>
          <a:sy n="125" d="100"/>
        </p:scale>
        <p:origin x="816" y="108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16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 sz="1800" b="1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Distribuzione FTE Milano</a:t>
            </a:r>
          </a:p>
          <a:p>
            <a:pPr>
              <a:defRPr lang="en-US" sz="1800" b="1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Preventivi 2020 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explosion val="3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n-US" sz="10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Summary!$AT$6:$AT$12</c:f>
              <c:strCache>
                <c:ptCount val="7"/>
                <c:pt idx="0">
                  <c:v>GAMMA</c:v>
                </c:pt>
                <c:pt idx="1">
                  <c:v>LUNA3</c:v>
                </c:pt>
                <c:pt idx="2">
                  <c:v>NEWCHIM</c:v>
                </c:pt>
                <c:pt idx="3">
                  <c:v>KAONNIS</c:v>
                </c:pt>
                <c:pt idx="4">
                  <c:v>FAMU</c:v>
                </c:pt>
                <c:pt idx="5">
                  <c:v>AEGIS</c:v>
                </c:pt>
                <c:pt idx="6">
                  <c:v>FOOT</c:v>
                </c:pt>
              </c:strCache>
            </c:strRef>
          </c:cat>
          <c:val>
            <c:numRef>
              <c:f>Summary!$AY$6:$AY$12</c:f>
              <c:numCache>
                <c:formatCode>0.0</c:formatCode>
                <c:ptCount val="7"/>
                <c:pt idx="0">
                  <c:v>18.3</c:v>
                </c:pt>
                <c:pt idx="1">
                  <c:v>2</c:v>
                </c:pt>
                <c:pt idx="2">
                  <c:v>2</c:v>
                </c:pt>
                <c:pt idx="3">
                  <c:v>2.2000000000000002</c:v>
                </c:pt>
                <c:pt idx="4">
                  <c:v>0.25</c:v>
                </c:pt>
                <c:pt idx="5">
                  <c:v>4.7</c:v>
                </c:pt>
                <c:pt idx="6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20-49F7-86F3-086088398E91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FFFFFF"/>
          </a:solidFill>
          <a:latin typeface="Calibri"/>
          <a:ea typeface="Calibri"/>
          <a:cs typeface="Calibri"/>
        </a:defRPr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 sz="1800" b="1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r>
              <a:rPr lang="en-US"/>
              <a:t>Pubblicazioni/FTE</a:t>
            </a:r>
          </a:p>
        </c:rich>
      </c:tx>
      <c:layout>
        <c:manualLayout>
          <c:xMode val="edge"/>
          <c:yMode val="edge"/>
          <c:x val="0.31590684531251395"/>
          <c:y val="5.680474078550569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392195910301605"/>
          <c:y val="0.18957345971563991"/>
          <c:w val="0.59019720855776758"/>
          <c:h val="0.71327014218009765"/>
        </c:manualLayout>
      </c:layout>
      <c:pieChart>
        <c:varyColors val="1"/>
        <c:ser>
          <c:idx val="1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Summary!$AZ$17:$BF$17</c:f>
              <c:strCache>
                <c:ptCount val="7"/>
                <c:pt idx="0">
                  <c:v>GAMMA</c:v>
                </c:pt>
                <c:pt idx="1">
                  <c:v>LUNA3</c:v>
                </c:pt>
                <c:pt idx="2">
                  <c:v>NEWCHIM</c:v>
                </c:pt>
                <c:pt idx="3">
                  <c:v>KAONNIS</c:v>
                </c:pt>
                <c:pt idx="4">
                  <c:v>FAMU</c:v>
                </c:pt>
                <c:pt idx="5">
                  <c:v>AEGIS</c:v>
                </c:pt>
                <c:pt idx="6">
                  <c:v>FOOT</c:v>
                </c:pt>
              </c:strCache>
            </c:strRef>
          </c:cat>
          <c:val>
            <c:numRef>
              <c:f>Summary!$AZ$25:$BF$25</c:f>
              <c:numCache>
                <c:formatCode>0.0</c:formatCode>
                <c:ptCount val="7"/>
                <c:pt idx="0">
                  <c:v>2.7472527472527473</c:v>
                </c:pt>
                <c:pt idx="1">
                  <c:v>2</c:v>
                </c:pt>
                <c:pt idx="2">
                  <c:v>4.5</c:v>
                </c:pt>
                <c:pt idx="3">
                  <c:v>3.1818181818181817</c:v>
                </c:pt>
                <c:pt idx="4">
                  <c:v>8</c:v>
                </c:pt>
                <c:pt idx="5">
                  <c:v>0</c:v>
                </c:pt>
                <c:pt idx="6">
                  <c:v>1.4285714285714286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E44-4042-9016-7FB248D03E3D}"/>
            </c:ext>
          </c:extLst>
        </c:ser>
        <c:ser>
          <c:idx val="0"/>
          <c:order val="1"/>
          <c:explosion val="3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n-US" sz="10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Summary!$AZ$17:$BF$17</c:f>
              <c:strCache>
                <c:ptCount val="7"/>
                <c:pt idx="0">
                  <c:v>GAMMA</c:v>
                </c:pt>
                <c:pt idx="1">
                  <c:v>LUNA3</c:v>
                </c:pt>
                <c:pt idx="2">
                  <c:v>NEWCHIM</c:v>
                </c:pt>
                <c:pt idx="3">
                  <c:v>KAONNIS</c:v>
                </c:pt>
                <c:pt idx="4">
                  <c:v>FAMU</c:v>
                </c:pt>
                <c:pt idx="5">
                  <c:v>AEGIS</c:v>
                </c:pt>
                <c:pt idx="6">
                  <c:v>FOOT</c:v>
                </c:pt>
              </c:strCache>
            </c:strRef>
          </c:cat>
          <c:val>
            <c:numRef>
              <c:f>Summary!$BC$6:$BC$12</c:f>
              <c:numCache>
                <c:formatCode>General</c:formatCode>
                <c:ptCount val="7"/>
                <c:pt idx="0">
                  <c:v>9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44-4042-9016-7FB248D03E3D}"/>
            </c:ext>
            <c:ext xmlns:c15="http://schemas.microsoft.com/office/drawing/2012/chart" uri="{02D57815-91ED-43cb-92C2-25804820EDAC}">
              <c15:filteredSeriesTitle>
                <c15:tx>
                  <c:v>Dottorandi - Assegnisti</c:v>
                </c15:tx>
              </c15:filteredSeriesTitle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FFFFFF"/>
          </a:solidFill>
          <a:latin typeface="Calibri"/>
          <a:ea typeface="Calibri"/>
          <a:cs typeface="Calibri"/>
        </a:defRPr>
      </a:pPr>
      <a:endParaRPr lang="it-IT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A572-1F69-4FCB-AAD0-09FD9C247D6B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4C501-E03D-47B0-AA37-93010DBD9F9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20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09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16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54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51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23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71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24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3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25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92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26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0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27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7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28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60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93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97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644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15797F-A99D-4EA0-ABFB-661A7B9646F1}" type="slidenum">
              <a:rPr lang="en-US" altLang="it-IT" sz="1200" smtClean="0">
                <a:solidFill>
                  <a:srgbClr val="000000"/>
                </a:solidFill>
              </a:rPr>
              <a:pPr/>
              <a:t>31</a:t>
            </a:fld>
            <a:endParaRPr lang="en-US" altLang="it-IT" sz="1200" smtClean="0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553831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A4CB2B-C8DD-AC43-B844-6FC6E9A71BD4}" type="slidenum">
              <a:rPr lang="en-GB">
                <a:solidFill>
                  <a:srgbClr val="000000"/>
                </a:solidFill>
              </a:rPr>
              <a:pPr/>
              <a:t>32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6125"/>
            <a:ext cx="4968875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2813"/>
            <a:ext cx="5449887" cy="4473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8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A4CB2B-C8DD-AC43-B844-6FC6E9A71BD4}" type="slidenum">
              <a:rPr lang="en-GB">
                <a:solidFill>
                  <a:srgbClr val="000000"/>
                </a:solidFill>
              </a:rPr>
              <a:pPr/>
              <a:t>33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6125"/>
            <a:ext cx="4968875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2813"/>
            <a:ext cx="5449887" cy="4473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53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85FD8-1105-4326-92FA-1D4A5B4874B0}" type="slidenum">
              <a:rPr lang="en-US" altLang="it-IT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en-US" altLang="it-IT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342459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CE6D98-29E1-427D-958A-A14B2BAB9945}" type="slidenum">
              <a:rPr lang="en-US" altLang="it-IT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20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9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11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16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51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17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2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18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0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4C501-E03D-47B0-AA37-93010DBD9F92}" type="slidenum">
              <a:rPr lang="it-IT" smtClean="0">
                <a:solidFill>
                  <a:prstClr val="black"/>
                </a:solidFill>
              </a:rPr>
              <a:pPr/>
              <a:t>19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8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30DB6-8FBC-49FF-9276-AFB01B4E3601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09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B6F36-0B4F-4C2E-91CC-EF1A16BD250D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34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9795E-4860-4545-A7D8-57538539EEF6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32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50EAC-8B10-4218-844D-ED40F0ACF62C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60088-37D8-4DBE-AD08-A550C796D031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85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EFD05-6AB9-4D39-8A87-278F28C35A31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2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E7A3-2867-4B09-BD8A-DDFE7540CD0D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12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45D34-9885-4198-A273-7F634946342E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82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57A6-2B11-4F2E-8838-A97A945052C5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45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9A083-3AD4-4459-9821-617EAB9945AB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8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E8B41-8C7C-4FCB-A1A4-0CD559161E1E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07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A5C7-1197-44AA-8725-4598A4DF4719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53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6DC9-A604-429A-AC9C-A49533E3B61B}" type="slidenum">
              <a:rPr lang="en-US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67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87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72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75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71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3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5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64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31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66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96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13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8E3524-D6AD-4054-ADC3-765B9A45FB0C}" type="slidenum">
              <a:rPr lang="en-US" altLang="it-IT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2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02/07/2019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1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tiff"/><Relationship Id="rId9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59266" y="260648"/>
            <a:ext cx="4041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GRUPPO 3 MILANO</a:t>
            </a:r>
          </a:p>
          <a:p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3568" y="1628800"/>
            <a:ext cx="7992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7 Sigle Presenti: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AEGIS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M. </a:t>
            </a:r>
            <a:r>
              <a:rPr lang="it-IT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Giammarchi</a:t>
            </a:r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FAMU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R. Ramponi</a:t>
            </a:r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FOOT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G. </a:t>
            </a:r>
            <a:r>
              <a:rPr lang="it-IT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Battistoni</a:t>
            </a:r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GAMMA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O. </a:t>
            </a:r>
            <a:r>
              <a:rPr lang="it-IT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Wieland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KAONNIS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C. Fiorini</a:t>
            </a:r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LUNA3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A. Guglielmetti</a:t>
            </a:r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NEWCHIM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C. </a:t>
            </a:r>
            <a:r>
              <a:rPr lang="it-IT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Guazzoni</a:t>
            </a:r>
            <a:endParaRPr lang="it-IT" dirty="0" smtClean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endParaRPr lang="it-IT" dirty="0"/>
          </a:p>
          <a:p>
            <a:r>
              <a:rPr lang="it-IT" dirty="0" smtClean="0">
                <a:latin typeface="Comic Sans MS" panose="030F0702030302020204" pitchFamily="66" charset="0"/>
              </a:rPr>
              <a:t>Nuovo coordinatore dal 24/6/2019 (per 3 anni) : A. Guglielmetti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Grazie a Franco Camera per l’immane lavoro svolto negli ultimi 8 anni!!!!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26188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GAMMA</a:t>
            </a:r>
          </a:p>
          <a:p>
            <a:r>
              <a:rPr lang="en-US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Responsabile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nazionale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Silvia Leoni (MI) e Daniel Ricardo Napoli (LNL)</a:t>
            </a:r>
          </a:p>
          <a:p>
            <a:r>
              <a:rPr lang="en-US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Responsabile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Locale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Milano: Oliver Wieland</a:t>
            </a:r>
            <a:endParaRPr lang="en-US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84784"/>
            <a:ext cx="6768752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</a:rPr>
              <a:t>Programma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</a:rPr>
              <a:t>Scientifico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</a:rPr>
              <a:t>della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F36B3"/>
                </a:solidFill>
                <a:latin typeface="Comic Sans MS" panose="030F0702030302020204" pitchFamily="66" charset="0"/>
              </a:rPr>
              <a:t>sigla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Shell </a:t>
            </a:r>
            <a:r>
              <a:rPr lang="en-US" dirty="0">
                <a:solidFill>
                  <a:srgbClr val="0F36B3"/>
                </a:solidFill>
                <a:latin typeface="Comic Sans MS" panose="030F0702030302020204" pitchFamily="66" charset="0"/>
              </a:rPr>
              <a:t>structure and warm </a:t>
            </a:r>
            <a:r>
              <a:rPr lang="en-US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rotation nuclei</a:t>
            </a:r>
            <a:endParaRPr lang="en-US" dirty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0F36B3"/>
                </a:solidFill>
                <a:latin typeface="Comic Sans MS" panose="030F0702030302020204" pitchFamily="66" charset="0"/>
              </a:rPr>
              <a:t>Giant Resonances</a:t>
            </a:r>
          </a:p>
          <a:p>
            <a:r>
              <a:rPr lang="en-US" dirty="0">
                <a:solidFill>
                  <a:srgbClr val="0F36B3"/>
                </a:solidFill>
                <a:latin typeface="Comic Sans MS" panose="030F0702030302020204" pitchFamily="66" charset="0"/>
              </a:rPr>
              <a:t>Multi-nucleon transfer</a:t>
            </a:r>
          </a:p>
          <a:p>
            <a:r>
              <a:rPr lang="en-US" dirty="0">
                <a:solidFill>
                  <a:srgbClr val="0F36B3"/>
                </a:solidFill>
                <a:latin typeface="Comic Sans MS" panose="030F0702030302020204" pitchFamily="66" charset="0"/>
              </a:rPr>
              <a:t>β decay</a:t>
            </a:r>
          </a:p>
          <a:p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endParaRPr lang="en-US" dirty="0" smtClean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endParaRPr lang="en-US" b="1" dirty="0" smtClean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</a:rPr>
              <a:t>Attività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</a:rPr>
              <a:t>ricerca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</a:rPr>
              <a:t>sviluppo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</a:rPr>
              <a:t>della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</a:rPr>
              <a:t>sigla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it-IT" dirty="0">
                <a:solidFill>
                  <a:srgbClr val="0F36B3"/>
                </a:solidFill>
                <a:latin typeface="Comic Sans MS" panose="030F0702030302020204" pitchFamily="66" charset="0"/>
              </a:rPr>
              <a:t>Sviluppo rivelatori </a:t>
            </a:r>
            <a:r>
              <a:rPr lang="it-IT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ed </a:t>
            </a:r>
            <a:r>
              <a:rPr lang="it-IT" dirty="0">
                <a:solidFill>
                  <a:srgbClr val="0F36B3"/>
                </a:solidFill>
                <a:latin typeface="Comic Sans MS" panose="030F0702030302020204" pitchFamily="66" charset="0"/>
              </a:rPr>
              <a:t>elettronica dedicata</a:t>
            </a:r>
          </a:p>
          <a:p>
            <a:endParaRPr lang="en-US" b="1" dirty="0" smtClean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endParaRPr lang="en-US" dirty="0" smtClean="0">
              <a:solidFill>
                <a:srgbClr val="0F36B3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  <a:sym typeface="Symbol"/>
              </a:rPr>
              <a:t>Laboratori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  <a:sym typeface="Symbol"/>
              </a:rPr>
              <a:t> per </a:t>
            </a:r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  <a:sym typeface="Symbol"/>
              </a:rPr>
              <a:t>misure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  <a:sym typeface="Symbol"/>
              </a:rPr>
              <a:t>della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b="1" dirty="0" err="1" smtClean="0">
                <a:solidFill>
                  <a:srgbClr val="0F36B3"/>
                </a:solidFill>
                <a:latin typeface="Comic Sans MS" panose="030F0702030302020204" pitchFamily="66" charset="0"/>
                <a:sym typeface="Symbol"/>
              </a:rPr>
              <a:t>sigla</a:t>
            </a:r>
            <a:r>
              <a:rPr lang="en-US" b="1" dirty="0" smtClean="0">
                <a:solidFill>
                  <a:srgbClr val="0F36B3"/>
                </a:solidFill>
                <a:latin typeface="Comic Sans MS" panose="030F0702030302020204" pitchFamily="66" charset="0"/>
                <a:sym typeface="Symbol"/>
              </a:rPr>
              <a:t>:</a:t>
            </a:r>
            <a:endParaRPr lang="it-IT" b="1" dirty="0" smtClean="0">
              <a:solidFill>
                <a:srgbClr val="0F36B3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en-US" dirty="0">
                <a:solidFill>
                  <a:srgbClr val="0F36B3"/>
                </a:solidFill>
                <a:latin typeface="Comic Sans MS" panose="030F0702030302020204" pitchFamily="66" charset="0"/>
                <a:sym typeface="Symbol"/>
              </a:rPr>
              <a:t>LNL, LNS, GANIL, GSI, CERN, RIBF,RCNP,ELI,ILL</a:t>
            </a:r>
          </a:p>
          <a:p>
            <a:endParaRPr lang="en-US" dirty="0" smtClean="0">
              <a:solidFill>
                <a:srgbClr val="0F36B3"/>
              </a:solidFill>
              <a:sym typeface="Symbo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7544" y="6165304"/>
            <a:ext cx="4896544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>
                <a:solidFill>
                  <a:prstClr val="black"/>
                </a:solidFill>
                <a:latin typeface="Comic Sans MS" pitchFamily="66" charset="0"/>
              </a:rPr>
              <a:t>Sezioni</a:t>
            </a:r>
            <a:r>
              <a:rPr lang="it-IT" b="1" dirty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it-IT" b="1" dirty="0" smtClean="0">
                <a:solidFill>
                  <a:prstClr val="black"/>
                </a:solidFill>
                <a:latin typeface="Comic Sans MS" pitchFamily="66" charset="0"/>
              </a:rPr>
              <a:t>coinvolte</a:t>
            </a:r>
            <a:r>
              <a:rPr lang="it-IT" dirty="0" smtClean="0">
                <a:solidFill>
                  <a:prstClr val="black"/>
                </a:solidFill>
                <a:latin typeface="Comic Sans MS" pitchFamily="66" charset="0"/>
              </a:rPr>
              <a:t>: MI,PD,LNL, FI, PG</a:t>
            </a:r>
            <a:endParaRPr lang="it-IT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143768" y="2708920"/>
            <a:ext cx="1873019" cy="2862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Sigla</a:t>
            </a:r>
            <a:r>
              <a:rPr lang="en-US" b="1" dirty="0" smtClean="0">
                <a:solidFill>
                  <a:prstClr val="black"/>
                </a:solidFill>
              </a:rPr>
              <a:t> Milano</a:t>
            </a:r>
          </a:p>
          <a:p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FTE =  18,2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Part. 80 %</a:t>
            </a:r>
          </a:p>
          <a:p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Tot. 23 </a:t>
            </a:r>
            <a:r>
              <a:rPr lang="en-US" b="1" dirty="0" err="1" smtClean="0">
                <a:solidFill>
                  <a:prstClr val="black"/>
                </a:solidFill>
              </a:rPr>
              <a:t>persone</a:t>
            </a:r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Prof/</a:t>
            </a:r>
            <a:r>
              <a:rPr lang="en-US" b="1" dirty="0" err="1" smtClean="0">
                <a:solidFill>
                  <a:prstClr val="black"/>
                </a:solidFill>
              </a:rPr>
              <a:t>Ric</a:t>
            </a:r>
            <a:r>
              <a:rPr lang="en-US" b="1" dirty="0" smtClean="0">
                <a:solidFill>
                  <a:prstClr val="black"/>
                </a:solidFill>
              </a:rPr>
              <a:t> 11</a:t>
            </a:r>
          </a:p>
          <a:p>
            <a:r>
              <a:rPr lang="en-US" b="1" dirty="0" err="1" smtClean="0">
                <a:solidFill>
                  <a:prstClr val="black"/>
                </a:solidFill>
              </a:rPr>
              <a:t>Tecnologi</a:t>
            </a:r>
            <a:r>
              <a:rPr lang="en-US" b="1" dirty="0" smtClean="0">
                <a:solidFill>
                  <a:prstClr val="black"/>
                </a:solidFill>
              </a:rPr>
              <a:t> 3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Ass-</a:t>
            </a:r>
            <a:r>
              <a:rPr lang="en-US" b="1" dirty="0" err="1" smtClean="0">
                <a:solidFill>
                  <a:prstClr val="black"/>
                </a:solidFill>
              </a:rPr>
              <a:t>Dott</a:t>
            </a:r>
            <a:r>
              <a:rPr lang="en-US" b="1" dirty="0" smtClean="0">
                <a:solidFill>
                  <a:prstClr val="black"/>
                </a:solidFill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88190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core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della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sigla</a:t>
            </a:r>
            <a:endParaRPr lang="en-US" sz="4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1520" y="1484784"/>
            <a:ext cx="8640960" cy="4739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The activity of the gamma-group is devoted to the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study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of nuclear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structure, having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the 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gamma</a:t>
            </a:r>
            <a:r>
              <a:rPr lang="en-GB" sz="2000" b="1" dirty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spectroscopy</a:t>
            </a:r>
            <a:r>
              <a:rPr lang="en-GB" sz="2000" b="1" dirty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as main tool and focus. </a:t>
            </a:r>
            <a:endParaRPr lang="en-GB" b="1" dirty="0" smtClean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endParaRPr lang="en-GB" b="1" dirty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This research is set within the framework of </a:t>
            </a:r>
            <a:r>
              <a:rPr lang="en-GB" sz="2000" b="1" u="sng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wide </a:t>
            </a:r>
            <a:r>
              <a:rPr lang="en-GB" sz="2000" b="1" u="sng" dirty="0">
                <a:solidFill>
                  <a:srgbClr val="0F36B3"/>
                </a:solidFill>
                <a:latin typeface="Comic Sans MS" panose="030F0702030302020204" pitchFamily="66" charset="0"/>
              </a:rPr>
              <a:t>international collaborations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. </a:t>
            </a:r>
            <a:endParaRPr lang="en-GB" b="1" dirty="0" smtClean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endParaRPr lang="en-GB" b="1" dirty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Main topic is the study of 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shell structure and collective modes</a:t>
            </a:r>
            <a:r>
              <a:rPr lang="en-GB" sz="2000" b="1" dirty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in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both 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stable and exotic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 systems, exploiting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different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reaction mechanisms and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decay modes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. </a:t>
            </a:r>
            <a:endParaRPr lang="en-GB" b="1" dirty="0" smtClean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endParaRPr lang="en-GB" b="1" dirty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The experimental activity is based on the use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of </a:t>
            </a: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multi-detector 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arrays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at stable and radioactive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ion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beam facilities. </a:t>
            </a:r>
          </a:p>
          <a:p>
            <a:endParaRPr lang="en-GB" b="1" dirty="0" smtClean="0">
              <a:solidFill>
                <a:srgbClr val="0F36B3"/>
              </a:solidFill>
              <a:latin typeface="Comic Sans MS" panose="030F0702030302020204" pitchFamily="66" charset="0"/>
            </a:endParaRPr>
          </a:p>
          <a:p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The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gamma-group is involved in 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detector R&amp;D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, in particular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related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to new </a:t>
            </a:r>
            <a:r>
              <a:rPr lang="en-GB" sz="2000" b="1" u="sng" dirty="0">
                <a:solidFill>
                  <a:srgbClr val="0F36B3"/>
                </a:solidFill>
                <a:latin typeface="Comic Sans MS" panose="030F0702030302020204" pitchFamily="66" charset="0"/>
              </a:rPr>
              <a:t>germanium detectors</a:t>
            </a:r>
            <a:r>
              <a:rPr lang="en-GB" sz="2000" b="1" dirty="0">
                <a:solidFill>
                  <a:srgbClr val="0F36B3"/>
                </a:solidFill>
                <a:latin typeface="Comic Sans MS" panose="030F0702030302020204" pitchFamily="66" charset="0"/>
              </a:rPr>
              <a:t>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and </a:t>
            </a:r>
            <a:r>
              <a:rPr lang="en-GB" sz="2000" b="1" u="sng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scintillator materials </a:t>
            </a:r>
            <a:r>
              <a:rPr lang="en-GB" b="1" dirty="0" smtClean="0">
                <a:solidFill>
                  <a:srgbClr val="0F36B3"/>
                </a:solidFill>
                <a:latin typeface="Comic Sans MS" panose="030F0702030302020204" pitchFamily="66" charset="0"/>
              </a:rPr>
              <a:t>and </a:t>
            </a:r>
            <a:r>
              <a:rPr lang="en-GB" b="1" dirty="0">
                <a:solidFill>
                  <a:srgbClr val="0F36B3"/>
                </a:solidFill>
                <a:latin typeface="Comic Sans MS" panose="030F0702030302020204" pitchFamily="66" charset="0"/>
              </a:rPr>
              <a:t>associated electronics.</a:t>
            </a:r>
          </a:p>
        </p:txBody>
      </p:sp>
    </p:spTree>
    <p:extLst>
      <p:ext uri="{BB962C8B-B14F-4D97-AF65-F5344CB8AC3E}">
        <p14:creationId xmlns:p14="http://schemas.microsoft.com/office/powerpoint/2010/main" val="24169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62655"/>
            <a:ext cx="4123550" cy="519534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66044" y="791413"/>
            <a:ext cx="443733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Advanced Gamma </a:t>
            </a:r>
            <a:r>
              <a:rPr lang="it-IT" sz="2400" b="1" dirty="0" err="1" smtClean="0">
                <a:solidFill>
                  <a:srgbClr val="FF0000"/>
                </a:solidFill>
              </a:rPr>
              <a:t>Tracking</a:t>
            </a:r>
            <a:r>
              <a:rPr lang="it-IT" sz="2400" b="1" dirty="0" smtClean="0">
                <a:solidFill>
                  <a:srgbClr val="FF0000"/>
                </a:solidFill>
              </a:rPr>
              <a:t> Array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(</a:t>
            </a:r>
            <a:r>
              <a:rPr lang="it-IT" sz="2400" b="1" dirty="0" err="1" smtClean="0">
                <a:solidFill>
                  <a:srgbClr val="FF0000"/>
                </a:solidFill>
              </a:rPr>
              <a:t>now</a:t>
            </a:r>
            <a:r>
              <a:rPr lang="it-IT" sz="2400" b="1" dirty="0" smtClean="0">
                <a:solidFill>
                  <a:srgbClr val="FF0000"/>
                </a:solidFill>
              </a:rPr>
              <a:t> in </a:t>
            </a:r>
            <a:r>
              <a:rPr lang="it-IT" sz="2400" b="1" dirty="0">
                <a:solidFill>
                  <a:srgbClr val="FF0000"/>
                </a:solidFill>
              </a:rPr>
              <a:t>GANIL, </a:t>
            </a:r>
            <a:r>
              <a:rPr lang="it-IT" sz="2400" b="1" dirty="0" err="1" smtClean="0">
                <a:solidFill>
                  <a:srgbClr val="FF0000"/>
                </a:solidFill>
              </a:rPr>
              <a:t>at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</a:rPr>
              <a:t>LNL </a:t>
            </a:r>
            <a:r>
              <a:rPr lang="it-IT" sz="2400" b="1" dirty="0" smtClean="0">
                <a:solidFill>
                  <a:srgbClr val="FF0000"/>
                </a:solidFill>
              </a:rPr>
              <a:t>from </a:t>
            </a:r>
            <a:r>
              <a:rPr lang="it-IT" sz="2400" b="1" dirty="0">
                <a:solidFill>
                  <a:srgbClr val="FF0000"/>
                </a:solidFill>
              </a:rPr>
              <a:t>2021)</a:t>
            </a:r>
          </a:p>
          <a:p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42428" y="1705345"/>
            <a:ext cx="1259632" cy="129614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8537"/>
            <a:ext cx="1533376" cy="1688976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402060" y="1777353"/>
            <a:ext cx="3097826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400" b="1" i="1" dirty="0">
                <a:solidFill>
                  <a:srgbClr val="000090"/>
                </a:solidFill>
              </a:rPr>
              <a:t>State-of The-art</a:t>
            </a:r>
          </a:p>
          <a:p>
            <a:pPr>
              <a:lnSpc>
                <a:spcPct val="80000"/>
              </a:lnSpc>
            </a:pPr>
            <a:r>
              <a:rPr lang="it-IT" sz="2400" b="1" i="1" dirty="0">
                <a:solidFill>
                  <a:srgbClr val="000090"/>
                </a:solidFill>
              </a:rPr>
              <a:t>High </a:t>
            </a:r>
            <a:r>
              <a:rPr lang="it-IT" sz="2400" b="1" i="1" dirty="0" err="1">
                <a:solidFill>
                  <a:srgbClr val="000090"/>
                </a:solidFill>
              </a:rPr>
              <a:t>Resolution</a:t>
            </a:r>
            <a:r>
              <a:rPr lang="it-IT" sz="2400" b="1" i="1" dirty="0">
                <a:solidFill>
                  <a:srgbClr val="00009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it-IT" sz="2400" b="1" i="1" dirty="0">
                <a:solidFill>
                  <a:srgbClr val="000090"/>
                </a:solidFill>
              </a:rPr>
              <a:t>Gamma </a:t>
            </a:r>
            <a:r>
              <a:rPr lang="it-IT" sz="2400" b="1" i="1" dirty="0" err="1">
                <a:solidFill>
                  <a:srgbClr val="000090"/>
                </a:solidFill>
              </a:rPr>
              <a:t>Spectroscopy</a:t>
            </a:r>
            <a:endParaRPr lang="it-IT" sz="2400" b="1" i="1" dirty="0">
              <a:solidFill>
                <a:srgbClr val="00009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202260" y="20653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109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APPARATI PRINCIPALI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7" name="Immagine 6" descr="20140922_161242.jpg"/>
          <p:cNvPicPr>
            <a:picLocks noChangeAspect="1"/>
          </p:cNvPicPr>
          <p:nvPr/>
        </p:nvPicPr>
        <p:blipFill rotWithShape="1">
          <a:blip r:embed="rId4" cstate="print"/>
          <a:srcRect l="4400" t="10666" r="6941" b="13225"/>
          <a:stretch/>
        </p:blipFill>
        <p:spPr>
          <a:xfrm>
            <a:off x="6012160" y="3789040"/>
            <a:ext cx="3131839" cy="2788738"/>
          </a:xfrm>
          <a:prstGeom prst="rect">
            <a:avLst/>
          </a:prstGeom>
        </p:spPr>
      </p:pic>
      <p:sp>
        <p:nvSpPr>
          <p:cNvPr id="8" name="CasellaDiTesto 8"/>
          <p:cNvSpPr txBox="1"/>
          <p:nvPr/>
        </p:nvSpPr>
        <p:spPr>
          <a:xfrm>
            <a:off x="4499992" y="6100446"/>
            <a:ext cx="4608512" cy="802255"/>
          </a:xfrm>
          <a:prstGeom prst="rect">
            <a:avLst/>
          </a:prstGeom>
          <a:noFill/>
        </p:spPr>
        <p:txBody>
          <a:bodyPr wrap="square" lIns="90402" tIns="45204" rIns="90402" bIns="45204" rtlCol="0">
            <a:spAutoFit/>
          </a:bodyPr>
          <a:lstStyle/>
          <a:p>
            <a:pPr algn="r" defTabSz="904501">
              <a:lnSpc>
                <a:spcPct val="110000"/>
              </a:lnSpc>
            </a:pPr>
            <a:r>
              <a:rPr lang="it-IT" sz="2400" b="1" dirty="0" err="1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HECTOR+</a:t>
            </a:r>
            <a:endParaRPr lang="it-IT" sz="2400" b="1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  <a:p>
            <a:pPr algn="r" defTabSz="904501">
              <a:lnSpc>
                <a:spcPct val="110000"/>
              </a:lnSpc>
            </a:pPr>
            <a:r>
              <a:rPr lang="it-IT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Array of Large LaBr</a:t>
            </a:r>
            <a:r>
              <a:rPr lang="it-IT" baseline="-25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3</a:t>
            </a:r>
            <a:r>
              <a:rPr lang="it-IT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(INFN-MI) @RIKEN&amp;RCNP</a:t>
            </a:r>
            <a:endParaRPr lang="it-IT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10" descr="PD_GAMMA_all_3GALILEO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2880" y="0"/>
            <a:ext cx="3123435" cy="3429000"/>
          </a:xfrm>
          <a:prstGeom prst="rect">
            <a:avLst/>
          </a:prstGeom>
        </p:spPr>
      </p:pic>
      <p:sp>
        <p:nvSpPr>
          <p:cNvPr id="10" name="CasellaDiTesto 8"/>
          <p:cNvSpPr txBox="1"/>
          <p:nvPr/>
        </p:nvSpPr>
        <p:spPr>
          <a:xfrm>
            <a:off x="4716016" y="2996952"/>
            <a:ext cx="3671918" cy="737622"/>
          </a:xfrm>
          <a:prstGeom prst="rect">
            <a:avLst/>
          </a:prstGeom>
          <a:noFill/>
        </p:spPr>
        <p:txBody>
          <a:bodyPr wrap="square" lIns="90402" tIns="45204" rIns="90402" bIns="45204" rtlCol="0">
            <a:spAutoFit/>
          </a:bodyPr>
          <a:lstStyle/>
          <a:p>
            <a:pPr algn="r" defTabSz="904501"/>
            <a:r>
              <a:rPr lang="it-IT" sz="2400" b="1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GALILEO</a:t>
            </a:r>
            <a:endParaRPr lang="it-IT" sz="2400" b="1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  <a:p>
            <a:pPr algn="r" defTabSz="904501"/>
            <a:r>
              <a:rPr lang="it-IT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@ Laboratori Nazionali di Legnaro</a:t>
            </a:r>
            <a:endParaRPr lang="it-IT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-99392"/>
            <a:ext cx="9756576" cy="93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3200" b="1" dirty="0" smtClean="0">
                <a:solidFill>
                  <a:srgbClr val="FF0000"/>
                </a:solidFill>
              </a:rPr>
              <a:t>Aumento di sensitività con rivelatori </a:t>
            </a:r>
            <a:r>
              <a:rPr lang="it-IT" sz="3200" b="1" dirty="0">
                <a:solidFill>
                  <a:srgbClr val="FF0000"/>
                </a:solidFill>
              </a:rPr>
              <a:t>a</a:t>
            </a:r>
            <a:r>
              <a:rPr lang="it-IT" sz="3200" b="1" dirty="0" smtClean="0">
                <a:solidFill>
                  <a:srgbClr val="FF0000"/>
                </a:solidFill>
              </a:rPr>
              <a:t>ncillari </a:t>
            </a:r>
            <a:endParaRPr lang="it-IT" sz="32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800" dirty="0">
                <a:solidFill>
                  <a:srgbClr val="FF0000"/>
                </a:solidFill>
              </a:rPr>
              <a:t>p</a:t>
            </a:r>
            <a:r>
              <a:rPr lang="it-IT" sz="2800" dirty="0" smtClean="0">
                <a:solidFill>
                  <a:srgbClr val="FF0000"/>
                </a:solidFill>
              </a:rPr>
              <a:t>er particelle leggere, neutroni, ioni pesanti, </a:t>
            </a:r>
            <a:r>
              <a:rPr lang="mr-IN" sz="2800" dirty="0" smtClean="0">
                <a:solidFill>
                  <a:srgbClr val="FF0000"/>
                </a:solidFill>
              </a:rPr>
              <a:t>…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1052736"/>
            <a:ext cx="125679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0000FF"/>
                </a:solidFill>
              </a:rPr>
              <a:t>Esempi</a:t>
            </a:r>
            <a:endParaRPr lang="it-IT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513" y="2924944"/>
            <a:ext cx="2520280" cy="2424851"/>
          </a:xfrm>
          <a:prstGeom prst="rect">
            <a:avLst/>
          </a:prstGeom>
          <a:ln>
            <a:noFill/>
          </a:ln>
        </p:spPr>
      </p:pic>
      <p:sp>
        <p:nvSpPr>
          <p:cNvPr id="7" name="TextBox 4"/>
          <p:cNvSpPr txBox="1"/>
          <p:nvPr/>
        </p:nvSpPr>
        <p:spPr>
          <a:xfrm>
            <a:off x="107504" y="1837273"/>
            <a:ext cx="3816424" cy="1015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TRACE Barrel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rivelatori</a:t>
            </a: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Silicio</a:t>
            </a: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a pixel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(60 pads 4mmx4mm) 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5445224"/>
            <a:ext cx="523031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2000" dirty="0">
                <a:solidFill>
                  <a:srgbClr val="0000FF"/>
                </a:solidFill>
                <a:cs typeface="Calibri"/>
              </a:rPr>
              <a:t> I</a:t>
            </a:r>
            <a:r>
              <a:rPr lang="en-US" sz="2000" dirty="0" smtClean="0">
                <a:solidFill>
                  <a:srgbClr val="0000FF"/>
                </a:solidFill>
                <a:cs typeface="Calibri"/>
              </a:rPr>
              <a:t>ntegrated </a:t>
            </a:r>
            <a:r>
              <a:rPr lang="en-US" sz="2000" dirty="0">
                <a:solidFill>
                  <a:srgbClr val="0000FF"/>
                </a:solidFill>
                <a:cs typeface="Calibri"/>
              </a:rPr>
              <a:t>ASIC </a:t>
            </a:r>
            <a:r>
              <a:rPr lang="en-US" sz="2000" dirty="0" smtClean="0">
                <a:solidFill>
                  <a:srgbClr val="0000FF"/>
                </a:solidFill>
                <a:cs typeface="Calibri"/>
              </a:rPr>
              <a:t>preamplifiers </a:t>
            </a:r>
            <a:r>
              <a:rPr lang="it-IT" sz="2000" dirty="0" smtClean="0">
                <a:solidFill>
                  <a:srgbClr val="0000FF"/>
                </a:solidFill>
                <a:cs typeface="Calibri"/>
              </a:rPr>
              <a:t>for </a:t>
            </a:r>
            <a:r>
              <a:rPr lang="en-US" sz="2000" dirty="0" smtClean="0">
                <a:solidFill>
                  <a:srgbClr val="0000FF"/>
                </a:solidFill>
                <a:cs typeface="Calibri"/>
              </a:rPr>
              <a:t>TRACE </a:t>
            </a:r>
          </a:p>
          <a:p>
            <a:pPr defTabSz="457200">
              <a:lnSpc>
                <a:spcPct val="80000"/>
              </a:lnSpc>
            </a:pPr>
            <a:r>
              <a:rPr lang="en-US" dirty="0" smtClean="0">
                <a:solidFill>
                  <a:srgbClr val="0000FF"/>
                </a:solidFill>
                <a:cs typeface="Calibri"/>
              </a:rPr>
              <a:t>(S. Capra, A. </a:t>
            </a:r>
            <a:r>
              <a:rPr lang="en-US" dirty="0" err="1" smtClean="0">
                <a:solidFill>
                  <a:srgbClr val="0000FF"/>
                </a:solidFill>
                <a:cs typeface="Calibri"/>
              </a:rPr>
              <a:t>Pullia</a:t>
            </a:r>
            <a:r>
              <a:rPr lang="en-US" dirty="0" smtClean="0">
                <a:solidFill>
                  <a:srgbClr val="0000FF"/>
                </a:solidFill>
                <a:cs typeface="Calibri"/>
              </a:rPr>
              <a:t> </a:t>
            </a:r>
            <a:r>
              <a:rPr lang="mr-IN" dirty="0" smtClean="0">
                <a:solidFill>
                  <a:srgbClr val="0000FF"/>
                </a:solidFill>
                <a:cs typeface="Calibri"/>
              </a:rPr>
              <a:t>–</a:t>
            </a:r>
            <a:r>
              <a:rPr lang="en-US" dirty="0" smtClean="0">
                <a:solidFill>
                  <a:srgbClr val="0000FF"/>
                </a:solidFill>
                <a:cs typeface="Calibri"/>
              </a:rPr>
              <a:t> Milano University and INFN)</a:t>
            </a:r>
            <a:endParaRPr lang="en-US" dirty="0">
              <a:solidFill>
                <a:srgbClr val="0000FF"/>
              </a:solidFill>
              <a:cs typeface="Calibri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 rotWithShape="1">
          <a:blip r:embed="rId3"/>
          <a:srcRect l="35696" t="49438" r="47269" b="25123"/>
          <a:stretch/>
        </p:blipFill>
        <p:spPr>
          <a:xfrm>
            <a:off x="4788024" y="1988840"/>
            <a:ext cx="2843808" cy="2922644"/>
          </a:xfrm>
          <a:prstGeom prst="rect">
            <a:avLst/>
          </a:prstGeom>
        </p:spPr>
      </p:pic>
      <p:sp>
        <p:nvSpPr>
          <p:cNvPr id="19" name="TextBox 4"/>
          <p:cNvSpPr txBox="1"/>
          <p:nvPr/>
        </p:nvSpPr>
        <p:spPr>
          <a:xfrm>
            <a:off x="5327576" y="1280954"/>
            <a:ext cx="3816424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Array di </a:t>
            </a:r>
            <a:r>
              <a:rPr lang="en-US" sz="20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Scintillatori</a:t>
            </a: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phoswich</a:t>
            </a:r>
            <a:endParaRPr lang="en-US" i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1" name="Obraz 2"/>
          <p:cNvPicPr>
            <a:picLocks noChangeAspect="1"/>
          </p:cNvPicPr>
          <p:nvPr/>
        </p:nvPicPr>
        <p:blipFill rotWithShape="1">
          <a:blip r:embed="rId4"/>
          <a:srcRect l="20605" t="73307" r="12902" b="-2109"/>
          <a:stretch/>
        </p:blipFill>
        <p:spPr>
          <a:xfrm>
            <a:off x="5652120" y="4952887"/>
            <a:ext cx="3646141" cy="1091846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5652120" y="4797152"/>
            <a:ext cx="19447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i="1" smtClean="0">
                <a:solidFill>
                  <a:prstClr val="black"/>
                </a:solidFill>
              </a:rPr>
              <a:t>Phoswich</a:t>
            </a:r>
            <a:r>
              <a:rPr lang="it-IT" b="1" i="1" dirty="0" smtClean="0">
                <a:solidFill>
                  <a:prstClr val="black"/>
                </a:solidFill>
              </a:rPr>
              <a:t> concept</a:t>
            </a:r>
            <a:endParaRPr lang="it-IT" b="1" i="1" dirty="0">
              <a:solidFill>
                <a:prstClr val="black"/>
              </a:solidFill>
            </a:endParaRPr>
          </a:p>
        </p:txBody>
      </p:sp>
      <p:pic>
        <p:nvPicPr>
          <p:cNvPr id="18" name="Picture 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9514" y="1988840"/>
            <a:ext cx="197899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ttangolo 22"/>
          <p:cNvSpPr/>
          <p:nvPr/>
        </p:nvSpPr>
        <p:spPr>
          <a:xfrm>
            <a:off x="5436096" y="6074325"/>
            <a:ext cx="3816424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2000" dirty="0">
                <a:solidFill>
                  <a:srgbClr val="0000FF"/>
                </a:solidFill>
                <a:cs typeface="Calibri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cs typeface="Calibri"/>
              </a:rPr>
              <a:t>Chair </a:t>
            </a:r>
            <a:r>
              <a:rPr lang="en-US" sz="2000" dirty="0" err="1" smtClean="0">
                <a:solidFill>
                  <a:srgbClr val="0000FF"/>
                </a:solidFill>
                <a:cs typeface="Calibri"/>
              </a:rPr>
              <a:t>Collaborazione</a:t>
            </a:r>
            <a:r>
              <a:rPr lang="en-US" sz="2000" dirty="0" smtClean="0">
                <a:solidFill>
                  <a:srgbClr val="0000FF"/>
                </a:solidFill>
                <a:cs typeface="Calibri"/>
              </a:rPr>
              <a:t>: F. Camera</a:t>
            </a:r>
          </a:p>
          <a:p>
            <a:pPr defTabSz="457200">
              <a:lnSpc>
                <a:spcPct val="80000"/>
              </a:lnSpc>
            </a:pPr>
            <a:r>
              <a:rPr lang="it-IT" sz="2000" dirty="0" smtClean="0">
                <a:solidFill>
                  <a:srgbClr val="0000FF"/>
                </a:solidFill>
                <a:cs typeface="Calibri"/>
              </a:rPr>
              <a:t>Elettronica: S. Brambilla, C. Boiano</a:t>
            </a:r>
            <a:endParaRPr lang="en-US" sz="2000" dirty="0" smtClean="0">
              <a:solidFill>
                <a:srgbClr val="0000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6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B4ECFC-45AF-D741-9DEA-4AABFDFE688A}"/>
              </a:ext>
            </a:extLst>
          </p:cNvPr>
          <p:cNvSpPr txBox="1"/>
          <p:nvPr/>
        </p:nvSpPr>
        <p:spPr>
          <a:xfrm>
            <a:off x="299292" y="1299613"/>
            <a:ext cx="86670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AGATA </a:t>
            </a:r>
            <a:r>
              <a:rPr lang="it-IT" sz="2400" b="1" dirty="0" err="1">
                <a:solidFill>
                  <a:srgbClr val="FF0000"/>
                </a:solidFill>
                <a:latin typeface="Arial"/>
                <a:cs typeface="Arial"/>
              </a:rPr>
              <a:t>Phase</a:t>
            </a:r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 II</a:t>
            </a:r>
            <a:r>
              <a:rPr lang="it-IT" sz="2000" dirty="0">
                <a:solidFill>
                  <a:prstClr val="black"/>
                </a:solidFill>
                <a:latin typeface="Arial"/>
                <a:cs typeface="Arial"/>
              </a:rPr>
              <a:t>: estensione a 90 capsule (oggi </a:t>
            </a:r>
            <a:r>
              <a:rPr lang="it-IT" sz="20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 2025) e 180 ( 2032)</a:t>
            </a:r>
          </a:p>
          <a:p>
            <a:pPr lvl="1"/>
            <a:r>
              <a:rPr lang="it-IT" sz="20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 nuova release elettronica</a:t>
            </a:r>
          </a:p>
          <a:p>
            <a:pPr lvl="1"/>
            <a:r>
              <a:rPr lang="it-IT" sz="20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 estensione mainframe meccanica</a:t>
            </a:r>
          </a:p>
          <a:p>
            <a:pPr lvl="1"/>
            <a:r>
              <a:rPr lang="it-IT" sz="20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 upgrade DAQ</a:t>
            </a:r>
          </a:p>
          <a:p>
            <a:pPr lvl="1"/>
            <a:endParaRPr lang="it-IT" sz="2000" dirty="0">
              <a:solidFill>
                <a:prstClr val="black"/>
              </a:solidFill>
              <a:latin typeface="Arial"/>
              <a:cs typeface="Arial"/>
              <a:sym typeface="Wingdings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Gran totale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: 38 M€ (</a:t>
            </a:r>
            <a:r>
              <a:rPr lang="en-US" sz="2000" dirty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/>
              </a:rPr>
              <a:t>MoU 2021-2030 under definition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)</a:t>
            </a:r>
            <a:endParaRPr lang="it-IT" sz="2000" dirty="0">
              <a:solidFill>
                <a:prstClr val="black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Campagna sperimentale LNL dal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prstClr val="black"/>
                </a:solidFill>
                <a:latin typeface="Arial"/>
                <a:cs typeface="Arial"/>
              </a:rPr>
              <a:t>Configurazione prevista ~ 60 capsule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prstClr val="black"/>
                </a:solidFill>
                <a:latin typeface="Arial"/>
                <a:cs typeface="Arial"/>
              </a:rPr>
              <a:t>2 punti misura previsti: PRISMA + Stand-alone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it-IT" sz="2400" b="1" u="sng" dirty="0">
                <a:solidFill>
                  <a:srgbClr val="FF0000"/>
                </a:solidFill>
                <a:latin typeface="Arial"/>
                <a:cs typeface="Arial"/>
              </a:rPr>
              <a:t>Installazione a </a:t>
            </a:r>
            <a:r>
              <a:rPr lang="it-IT" sz="2400" b="1" u="sng" dirty="0" smtClean="0">
                <a:solidFill>
                  <a:srgbClr val="FF0000"/>
                </a:solidFill>
                <a:latin typeface="Arial"/>
                <a:cs typeface="Arial"/>
              </a:rPr>
              <a:t>LNL (seconda metà 2021)</a:t>
            </a:r>
            <a:r>
              <a:rPr lang="it-IT" sz="2400" b="1" dirty="0" smtClean="0">
                <a:solidFill>
                  <a:srgbClr val="FF0000"/>
                </a:solidFill>
                <a:latin typeface="Arial"/>
                <a:cs typeface="Arial"/>
              </a:rPr>
              <a:t>: </a:t>
            </a:r>
          </a:p>
          <a:p>
            <a:r>
              <a:rPr lang="it-IT" sz="2000" dirty="0" smtClean="0">
                <a:solidFill>
                  <a:prstClr val="black"/>
                </a:solidFill>
                <a:latin typeface="Arial"/>
                <a:cs typeface="Arial"/>
              </a:rPr>
              <a:t>Coinvolte </a:t>
            </a: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TUTTE</a:t>
            </a:r>
            <a:r>
              <a:rPr lang="it-IT" sz="2000" dirty="0">
                <a:solidFill>
                  <a:prstClr val="black"/>
                </a:solidFill>
                <a:latin typeface="Arial"/>
                <a:cs typeface="Arial"/>
              </a:rPr>
              <a:t> le sezioni gamma di </a:t>
            </a:r>
            <a:r>
              <a:rPr lang="it-IT" sz="2000" dirty="0" smtClean="0">
                <a:solidFill>
                  <a:prstClr val="black"/>
                </a:solidFill>
                <a:latin typeface="Arial"/>
                <a:cs typeface="Arial"/>
              </a:rPr>
              <a:t>INFN (LNL</a:t>
            </a:r>
            <a:r>
              <a:rPr lang="it-IT" sz="20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it-IT" sz="2000" dirty="0" smtClean="0">
                <a:solidFill>
                  <a:prstClr val="black"/>
                </a:solidFill>
                <a:latin typeface="Arial"/>
                <a:cs typeface="Arial"/>
              </a:rPr>
              <a:t>PD, MI, FI, PG)</a:t>
            </a:r>
          </a:p>
          <a:p>
            <a:endParaRPr lang="it-IT" sz="2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NB:</a:t>
            </a:r>
            <a:r>
              <a:rPr lang="it-IT" sz="2000" dirty="0">
                <a:solidFill>
                  <a:prstClr val="black"/>
                </a:solidFill>
                <a:latin typeface="Arial"/>
                <a:cs typeface="Arial"/>
              </a:rPr>
              <a:t> l'officina dei LNL </a:t>
            </a:r>
            <a:r>
              <a:rPr lang="it-IT" sz="2000" dirty="0" smtClean="0">
                <a:solidFill>
                  <a:prstClr val="black"/>
                </a:solidFill>
                <a:latin typeface="Arial"/>
                <a:cs typeface="Arial"/>
              </a:rPr>
              <a:t>sarà </a:t>
            </a:r>
            <a:r>
              <a:rPr lang="it-IT" sz="2000" dirty="0">
                <a:solidFill>
                  <a:prstClr val="black"/>
                </a:solidFill>
                <a:latin typeface="Arial"/>
                <a:cs typeface="Arial"/>
              </a:rPr>
              <a:t>impegnata principalmente nella costruzione e installazione di SPES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27467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Collaborazione AGATA </a:t>
            </a:r>
            <a:r>
              <a:rPr lang="mr-IN" sz="3200" b="1" dirty="0" smtClean="0">
                <a:solidFill>
                  <a:srgbClr val="FF0000"/>
                </a:solidFill>
              </a:rPr>
              <a:t>–</a:t>
            </a:r>
            <a:r>
              <a:rPr lang="it-IT" sz="3200" b="1" dirty="0" smtClean="0">
                <a:solidFill>
                  <a:srgbClr val="FF0000"/>
                </a:solidFill>
              </a:rPr>
              <a:t> importanti sviluppi futuri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3528" y="3789040"/>
            <a:ext cx="5976664" cy="109430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ttangolo arrotondato 111"/>
          <p:cNvSpPr/>
          <p:nvPr/>
        </p:nvSpPr>
        <p:spPr>
          <a:xfrm>
            <a:off x="3328957" y="4854720"/>
            <a:ext cx="2124186" cy="2024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251520" y="188640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Breve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sintesi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svolta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Milano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2018-2019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983" y="1639894"/>
            <a:ext cx="5243743" cy="313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Esperimenti a </a:t>
            </a: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GANIL		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AGATA 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different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reactions</a:t>
            </a:r>
            <a:endParaRPr lang="it-IT" dirty="0" smtClean="0">
              <a:solidFill>
                <a:prstClr val="black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LNL		GALILEO (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FE,</a:t>
            </a:r>
            <a:r>
              <a:rPr lang="it-IT" dirty="0" err="1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..)</a:t>
            </a:r>
            <a:endParaRPr lang="it-IT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ORSAY		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PARIS</a:t>
            </a:r>
            <a:endParaRPr lang="it-IT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CRACOVIA	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HECTOR(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p,x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)		</a:t>
            </a:r>
            <a:endParaRPr lang="it-IT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GRENOBLE/ILL	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(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n,x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)</a:t>
            </a:r>
            <a:endParaRPr lang="it-IT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RCNP		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E1(IS,IV)</a:t>
            </a: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ILL		(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n,x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)</a:t>
            </a: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Bucarest	</a:t>
            </a:r>
            <a:r>
              <a:rPr lang="it-IT" dirty="0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endParaRPr lang="it-IT" dirty="0" smtClean="0">
              <a:solidFill>
                <a:prstClr val="black"/>
              </a:solidFill>
              <a:latin typeface="Symbol" panose="05050102010706020507" pitchFamily="18" charset="2"/>
            </a:endParaRPr>
          </a:p>
          <a:p>
            <a:endParaRPr lang="it-IT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New Detector 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Materials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CLYC, CYGAG,…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89" y="5336589"/>
            <a:ext cx="1902623" cy="129870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443" y="1635190"/>
            <a:ext cx="3169037" cy="2502157"/>
          </a:xfrm>
          <a:prstGeom prst="rect">
            <a:avLst/>
          </a:prstGeom>
        </p:spPr>
      </p:pic>
      <p:pic>
        <p:nvPicPr>
          <p:cNvPr id="103" name="Immagin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" y="5517232"/>
            <a:ext cx="2827181" cy="1231673"/>
          </a:xfrm>
          <a:prstGeom prst="rect">
            <a:avLst/>
          </a:prstGeom>
        </p:spPr>
      </p:pic>
      <p:sp>
        <p:nvSpPr>
          <p:cNvPr id="104" name="Rettangolo 103"/>
          <p:cNvSpPr/>
          <p:nvPr/>
        </p:nvSpPr>
        <p:spPr>
          <a:xfrm>
            <a:off x="-12194" y="5412094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</a:rPr>
              <a:t>GRENOBLE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11" name="Immagine 1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4889017"/>
            <a:ext cx="2069081" cy="1924359"/>
          </a:xfrm>
          <a:prstGeom prst="rect">
            <a:avLst/>
          </a:prstGeom>
        </p:spPr>
      </p:pic>
      <p:sp>
        <p:nvSpPr>
          <p:cNvPr id="113" name="Rettangolo 112"/>
          <p:cNvSpPr/>
          <p:nvPr/>
        </p:nvSpPr>
        <p:spPr>
          <a:xfrm>
            <a:off x="4486025" y="4837659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</a:rPr>
              <a:t>RCNP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14" name="Picture 12" descr="AGATA_log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92246" y="4934489"/>
            <a:ext cx="1537116" cy="1700809"/>
          </a:xfrm>
          <a:prstGeom prst="rect">
            <a:avLst/>
          </a:prstGeom>
        </p:spPr>
      </p:pic>
      <p:pic>
        <p:nvPicPr>
          <p:cNvPr id="116" name="Picture 11" descr="logoSPE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44814" y="4167031"/>
            <a:ext cx="2247899" cy="4818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ttangolo 3"/>
          <p:cNvSpPr/>
          <p:nvPr/>
        </p:nvSpPr>
        <p:spPr>
          <a:xfrm>
            <a:off x="1293504" y="5412094"/>
            <a:ext cx="1552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39347"/>
            <a:r>
              <a:rPr lang="en-US" sz="16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ＭＳ Ｐゴシック" charset="0"/>
              </a:rPr>
              <a:t>(EXILL/FIPPS)</a:t>
            </a:r>
            <a:endParaRPr lang="en-US" sz="1600" b="1" dirty="0">
              <a:solidFill>
                <a:prstClr val="black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da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svolgere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2020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43608" y="989506"/>
            <a:ext cx="6768199" cy="34163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u="sng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Esperimenti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r>
              <a:rPr lang="it-IT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R&amp;D, PAC, Setup, svolgimento, analisi, 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a: </a:t>
            </a: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GANIL		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AGATA </a:t>
            </a:r>
            <a:r>
              <a:rPr lang="it-IT" dirty="0" err="1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different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reactions</a:t>
            </a:r>
            <a:endParaRPr lang="it-IT" dirty="0" smtClean="0">
              <a:solidFill>
                <a:prstClr val="black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LNL		GALILEO, </a:t>
            </a:r>
            <a:r>
              <a:rPr lang="it-IT" u="sng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AGATA setup</a:t>
            </a:r>
            <a:r>
              <a:rPr lang="it-IT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, </a:t>
            </a:r>
            <a:r>
              <a:rPr lang="it-IT" dirty="0" smtClean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it-IT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-</a:t>
            </a:r>
            <a:r>
              <a:rPr lang="it-IT" dirty="0" err="1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decay</a:t>
            </a:r>
            <a:r>
              <a:rPr lang="it-IT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station</a:t>
            </a:r>
            <a:endParaRPr lang="it-IT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CRACOVIA	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HECTOR(</a:t>
            </a:r>
            <a:r>
              <a:rPr lang="it-IT" dirty="0" err="1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p,x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)</a:t>
            </a: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GRENOBLE/ILL	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(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n,x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)</a:t>
            </a: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ORSAY/ALTO	</a:t>
            </a:r>
            <a:r>
              <a:rPr lang="it-IT" dirty="0" err="1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g,b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-decay</a:t>
            </a:r>
            <a:endParaRPr lang="it-IT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RIKEN/RCNP	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E1,PYGMY PAC</a:t>
            </a: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Bucarest	</a:t>
            </a:r>
            <a:r>
              <a:rPr lang="it-IT" dirty="0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</a:p>
          <a:p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Argonne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		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FE,</a:t>
            </a:r>
            <a:r>
              <a:rPr lang="it-IT" dirty="0" err="1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endParaRPr lang="it-IT" dirty="0" smtClean="0">
              <a:solidFill>
                <a:prstClr val="black"/>
              </a:solidFill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Triumf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		</a:t>
            </a:r>
            <a:r>
              <a:rPr lang="it-IT" dirty="0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-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decay</a:t>
            </a:r>
            <a:endParaRPr lang="it-IT" dirty="0" smtClean="0">
              <a:solidFill>
                <a:prstClr val="black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it-IT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New Detectors &amp; </a:t>
            </a:r>
            <a:r>
              <a:rPr lang="it-IT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Materials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CLYC, CYGAG,…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10357AEA-F227-8846-A068-01682298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907595"/>
            <a:ext cx="2317873" cy="195040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043608" y="4940496"/>
            <a:ext cx="129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it-IT" sz="12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-</a:t>
            </a:r>
            <a:r>
              <a:rPr lang="it-IT" sz="1200" dirty="0" err="1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decay</a:t>
            </a:r>
            <a:r>
              <a:rPr lang="it-IT" sz="12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station</a:t>
            </a:r>
            <a:endParaRPr lang="it-IT" sz="1200" dirty="0">
              <a:solidFill>
                <a:prstClr val="black"/>
              </a:solidFill>
            </a:endParaRPr>
          </a:p>
        </p:txBody>
      </p:sp>
      <p:pic>
        <p:nvPicPr>
          <p:cNvPr id="8" name="Picture 20">
            <a:extLst>
              <a:ext uri="{FF2B5EF4-FFF2-40B4-BE49-F238E27FC236}">
                <a16:creationId xmlns="" xmlns:a16="http://schemas.microsoft.com/office/drawing/2014/main" id="{5ABF55CD-FCB9-4343-B1E7-A26EDC446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89" r="48473" b="19330"/>
          <a:stretch/>
        </p:blipFill>
        <p:spPr>
          <a:xfrm>
            <a:off x="2431841" y="4757231"/>
            <a:ext cx="2292855" cy="210076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224859" y="472514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TRACE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CCD243F0-B90D-2840-96EF-A92AE6035D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75" r="35760"/>
          <a:stretch/>
        </p:blipFill>
        <p:spPr>
          <a:xfrm>
            <a:off x="4731160" y="4771356"/>
            <a:ext cx="1946083" cy="207251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823890" y="4714283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GALILEO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7919">
            <a:off x="7255270" y="4994261"/>
            <a:ext cx="1988246" cy="2038265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258576" y="4709663"/>
            <a:ext cx="198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AGATA@GANIL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4" name="Picture 12" descr="AGATA_log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80834" y="2875645"/>
            <a:ext cx="1537116" cy="1700809"/>
          </a:xfrm>
          <a:prstGeom prst="rect">
            <a:avLst/>
          </a:prstGeom>
        </p:spPr>
      </p:pic>
      <p:pic>
        <p:nvPicPr>
          <p:cNvPr id="16" name="Picture 18" descr="Macintosh HD:Users:benedicte:a.my_documents:CLYC-GrV:orders CLYCs:CLYC-6-standard (6Li):CLYC-6 RMD-2014 529-1:Fotos C6LYC 529-1 on 2014-12-10:20141210_15471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817988" y="3562568"/>
            <a:ext cx="944816" cy="785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1" descr="logoSPES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536" y="4468728"/>
            <a:ext cx="2247899" cy="4818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4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512" y="74029"/>
            <a:ext cx="86409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KAONNIS</a:t>
            </a:r>
          </a:p>
          <a:p>
            <a:endParaRPr lang="en-US" sz="1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Responsabile nazionale: Catalina </a:t>
            </a:r>
            <a:r>
              <a:rPr lang="it-IT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Curceanu</a:t>
            </a:r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(LNF)</a:t>
            </a:r>
          </a:p>
          <a:p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Responsabile Locale:     Carlo Fiorini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2280" y="1916832"/>
            <a:ext cx="1873019" cy="3416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Sigla</a:t>
            </a:r>
            <a:r>
              <a:rPr lang="en-US" b="1" dirty="0"/>
              <a:t> Milano</a:t>
            </a:r>
          </a:p>
          <a:p>
            <a:endParaRPr lang="en-US" b="1" dirty="0"/>
          </a:p>
          <a:p>
            <a:r>
              <a:rPr lang="en-US" b="1" dirty="0"/>
              <a:t>FTE =  2.2</a:t>
            </a:r>
          </a:p>
          <a:p>
            <a:r>
              <a:rPr lang="en-US" b="1" dirty="0"/>
              <a:t>Part. 53 %</a:t>
            </a:r>
          </a:p>
          <a:p>
            <a:endParaRPr lang="en-US" b="1" dirty="0"/>
          </a:p>
          <a:p>
            <a:r>
              <a:rPr lang="en-US" b="1" dirty="0"/>
              <a:t>Tot. 3 </a:t>
            </a:r>
            <a:r>
              <a:rPr lang="en-US" b="1" dirty="0" err="1"/>
              <a:t>persone</a:t>
            </a:r>
            <a:endParaRPr lang="en-US" b="1" dirty="0"/>
          </a:p>
          <a:p>
            <a:endParaRPr lang="en-US" b="1" dirty="0"/>
          </a:p>
          <a:p>
            <a:r>
              <a:rPr lang="en-US" b="1" dirty="0" err="1"/>
              <a:t>Ricercatori</a:t>
            </a:r>
            <a:r>
              <a:rPr lang="en-US" b="1" dirty="0"/>
              <a:t> 0</a:t>
            </a:r>
          </a:p>
          <a:p>
            <a:r>
              <a:rPr lang="en-US" b="1" dirty="0" err="1"/>
              <a:t>Tecnologi</a:t>
            </a:r>
            <a:r>
              <a:rPr lang="en-US" b="1" dirty="0"/>
              <a:t> 1</a:t>
            </a:r>
          </a:p>
          <a:p>
            <a:r>
              <a:rPr lang="en-US" b="1" dirty="0"/>
              <a:t>Ass-</a:t>
            </a:r>
            <a:r>
              <a:rPr lang="en-US" b="1" dirty="0" err="1"/>
              <a:t>Dott</a:t>
            </a:r>
            <a:r>
              <a:rPr lang="en-US" b="1" dirty="0"/>
              <a:t> 2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9512" y="1803009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Programma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Scientifico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della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sigla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it-IT" dirty="0">
                <a:solidFill>
                  <a:srgbClr val="002060"/>
                </a:solidFill>
                <a:latin typeface="Comic Sans MS" panose="030F0702030302020204" pitchFamily="66" charset="0"/>
              </a:rPr>
              <a:t>Misure di spettroscopia X per lo studio di atomi kaonici </a:t>
            </a:r>
          </a:p>
          <a:p>
            <a:r>
              <a:rPr lang="it-IT" dirty="0">
                <a:solidFill>
                  <a:srgbClr val="002060"/>
                </a:solidFill>
                <a:latin typeface="Comic Sans MS" panose="030F0702030302020204" pitchFamily="66" charset="0"/>
              </a:rPr>
              <a:t>(Deuterio kaonico) presso DAFNE</a:t>
            </a:r>
          </a:p>
          <a:p>
            <a:endParaRPr lang="en-US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Attività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ricerca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sviluppo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della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sigla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it-IT" dirty="0">
                <a:solidFill>
                  <a:srgbClr val="002060"/>
                </a:solidFill>
                <a:latin typeface="Comic Sans MS" panose="030F0702030302020204" pitchFamily="66" charset="0"/>
              </a:rPr>
              <a:t>Sviluppo dei moduli di rivelazione X basati su matrici di </a:t>
            </a:r>
            <a:r>
              <a:rPr lang="it-IT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Silicon</a:t>
            </a:r>
            <a:r>
              <a:rPr lang="it-IT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Drift</a:t>
            </a:r>
            <a:r>
              <a:rPr lang="it-IT" dirty="0">
                <a:solidFill>
                  <a:srgbClr val="002060"/>
                </a:solidFill>
                <a:latin typeface="Comic Sans MS" panose="030F0702030302020204" pitchFamily="66" charset="0"/>
              </a:rPr>
              <a:t> Detectors (</a:t>
            </a:r>
            <a:r>
              <a:rPr lang="it-IT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SDDs</a:t>
            </a:r>
            <a:r>
              <a:rPr lang="it-IT" dirty="0">
                <a:solidFill>
                  <a:srgbClr val="002060"/>
                </a:solidFill>
                <a:latin typeface="Comic Sans MS" panose="030F0702030302020204" pitchFamily="66" charset="0"/>
              </a:rPr>
              <a:t>) e su circuiti integrati (</a:t>
            </a:r>
            <a:r>
              <a:rPr lang="it-IT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ASICs</a:t>
            </a:r>
            <a:r>
              <a:rPr lang="it-IT" dirty="0">
                <a:solidFill>
                  <a:srgbClr val="002060"/>
                </a:solidFill>
                <a:latin typeface="Comic Sans MS" panose="030F0702030302020204" pitchFamily="66" charset="0"/>
              </a:rPr>
              <a:t>) per la lettura e </a:t>
            </a:r>
            <a:r>
              <a:rPr lang="it-IT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processamento</a:t>
            </a:r>
            <a:r>
              <a:rPr lang="it-IT" dirty="0">
                <a:solidFill>
                  <a:srgbClr val="002060"/>
                </a:solidFill>
                <a:latin typeface="Comic Sans MS" panose="030F0702030302020204" pitchFamily="66" charset="0"/>
              </a:rPr>
              <a:t> analogico dei segnali.</a:t>
            </a:r>
          </a:p>
          <a:p>
            <a:endParaRPr lang="en-US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Laboratori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per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misure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della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sigla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:</a:t>
            </a:r>
            <a:endParaRPr lang="it-IT" b="1" dirty="0" smtClean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DAFNE (LNF)</a:t>
            </a:r>
          </a:p>
          <a:p>
            <a:endParaRPr lang="en-US" dirty="0" smtClean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7544" y="6165304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prstClr val="black"/>
                </a:solidFill>
                <a:latin typeface="Comic Sans MS" pitchFamily="66" charset="0"/>
              </a:rPr>
              <a:t>Sezioni</a:t>
            </a:r>
            <a:r>
              <a:rPr lang="it-IT" b="1" dirty="0" smtClean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it-IT" b="1" dirty="0" smtClean="0">
                <a:solidFill>
                  <a:prstClr val="black"/>
                </a:solidFill>
                <a:latin typeface="Comic Sans MS" pitchFamily="66" charset="0"/>
              </a:rPr>
              <a:t>coinvolte</a:t>
            </a:r>
            <a:r>
              <a:rPr lang="it-IT" dirty="0" smtClean="0">
                <a:solidFill>
                  <a:prstClr val="black"/>
                </a:solidFill>
                <a:latin typeface="Comic Sans MS" pitchFamily="66" charset="0"/>
              </a:rPr>
              <a:t>:</a:t>
            </a:r>
            <a:r>
              <a:rPr lang="it-IT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b="1" dirty="0">
                <a:solidFill>
                  <a:srgbClr val="002060"/>
                </a:solidFill>
                <a:latin typeface="Comic Sans MS" pitchFamily="66" charset="0"/>
              </a:rPr>
              <a:t>LNF, </a:t>
            </a:r>
            <a:r>
              <a:rPr lang="it-IT" b="1" dirty="0" smtClean="0">
                <a:solidFill>
                  <a:srgbClr val="002060"/>
                </a:solidFill>
                <a:latin typeface="Comic Sans MS" pitchFamily="66" charset="0"/>
              </a:rPr>
              <a:t>INFN-MI</a:t>
            </a:r>
            <a:endParaRPr lang="it-IT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core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della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sigla</a:t>
            </a:r>
            <a:endParaRPr lang="en-US" sz="4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/>
          <a:stretch/>
        </p:blipFill>
        <p:spPr bwMode="auto">
          <a:xfrm>
            <a:off x="285797" y="1166430"/>
            <a:ext cx="4269359" cy="259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64" y="2044684"/>
            <a:ext cx="4068848" cy="322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285797" y="3890919"/>
            <a:ext cx="3216924" cy="2490409"/>
            <a:chOff x="-53975" y="3976887"/>
            <a:chExt cx="3780779" cy="2908101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975" y="3976887"/>
              <a:ext cx="3780779" cy="2908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77" y="4002088"/>
              <a:ext cx="2587044" cy="554840"/>
            </a:xfrm>
            <a:prstGeom prst="rect">
              <a:avLst/>
            </a:prstGeom>
            <a:noFill/>
            <a:ln>
              <a:noFill/>
            </a:ln>
            <a:effectLst>
              <a:outerShdw dist="63499" dir="5400000" algn="ctr" rotWithShape="0">
                <a:schemeClr val="bg2">
                  <a:alpha val="4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ttangolo 2"/>
          <p:cNvSpPr/>
          <p:nvPr/>
        </p:nvSpPr>
        <p:spPr>
          <a:xfrm>
            <a:off x="4067944" y="54874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New goal:</a:t>
            </a:r>
          </a:p>
          <a:p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Measurement of the strong interaction induced shift and width of the </a:t>
            </a:r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en-US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st</a:t>
            </a:r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state of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kaonic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deuterium </a:t>
            </a:r>
            <a:endParaRPr lang="it-IT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762556" y="90121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Strong interaction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studies </a:t>
            </a:r>
            <a:r>
              <a:rPr lang="en-US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at 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low energy through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precise X-ray spectroscopy measurements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of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Kaonic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atoms transitions</a:t>
            </a:r>
          </a:p>
        </p:txBody>
      </p:sp>
    </p:spTree>
    <p:extLst>
      <p:ext uri="{BB962C8B-B14F-4D97-AF65-F5344CB8AC3E}">
        <p14:creationId xmlns:p14="http://schemas.microsoft.com/office/powerpoint/2010/main" val="8725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0" y="32837"/>
            <a:ext cx="925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Breve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sintesi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svolta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Mi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(2018-2019)</a:t>
            </a:r>
          </a:p>
        </p:txBody>
      </p:sp>
      <p:pic>
        <p:nvPicPr>
          <p:cNvPr id="3" name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31863"/>
            <a:ext cx="1870744" cy="1891747"/>
          </a:xfrm>
          <a:prstGeom prst="rect">
            <a:avLst/>
          </a:prstGeom>
        </p:spPr>
      </p:pic>
      <p:sp>
        <p:nvSpPr>
          <p:cNvPr id="4" name="Textfeld 9"/>
          <p:cNvSpPr txBox="1"/>
          <p:nvPr/>
        </p:nvSpPr>
        <p:spPr>
          <a:xfrm>
            <a:off x="123230" y="3141202"/>
            <a:ext cx="313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SDDs production (FBK)</a:t>
            </a:r>
            <a:endParaRPr lang="en-GB" sz="1600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20505" r="21063" b="32224"/>
          <a:stretch/>
        </p:blipFill>
        <p:spPr>
          <a:xfrm>
            <a:off x="3031803" y="2236098"/>
            <a:ext cx="1668255" cy="894608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2339752" y="1877559"/>
            <a:ext cx="531628" cy="4425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0606" y="548680"/>
            <a:ext cx="8669866" cy="5111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/>
                <a:ea typeface="ＭＳ Ｐゴシック" charset="-128"/>
                <a:cs typeface="Times New Roman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9pPr>
          </a:lstStyle>
          <a:p>
            <a:r>
              <a:rPr lang="en-US" sz="2400" kern="0" dirty="0" smtClean="0">
                <a:solidFill>
                  <a:schemeClr val="tx1"/>
                </a:solidFill>
                <a:latin typeface="Calibri"/>
                <a:cs typeface="Comic Sans MS"/>
              </a:rPr>
              <a:t>Detectors production, assembly and test:</a:t>
            </a:r>
            <a:endParaRPr lang="en-US" sz="2400" kern="0" dirty="0">
              <a:solidFill>
                <a:schemeClr val="tx1"/>
              </a:solidFill>
              <a:latin typeface="Calibri"/>
              <a:cs typeface="Comic Sans MS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7" t="7963" r="15116" b="5871"/>
          <a:stretch/>
        </p:blipFill>
        <p:spPr>
          <a:xfrm>
            <a:off x="5360826" y="1206160"/>
            <a:ext cx="1878732" cy="1817450"/>
          </a:xfrm>
          <a:prstGeom prst="rect">
            <a:avLst/>
          </a:prstGeom>
        </p:spPr>
      </p:pic>
      <p:sp>
        <p:nvSpPr>
          <p:cNvPr id="11" name="Textfeld 9"/>
          <p:cNvSpPr txBox="1"/>
          <p:nvPr/>
        </p:nvSpPr>
        <p:spPr>
          <a:xfrm>
            <a:off x="2483768" y="3149973"/>
            <a:ext cx="313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assembly and bonding (Milano)</a:t>
            </a:r>
            <a:endParaRPr lang="en-GB" sz="1600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feld 9"/>
          <p:cNvSpPr txBox="1"/>
          <p:nvPr/>
        </p:nvSpPr>
        <p:spPr>
          <a:xfrm>
            <a:off x="5612430" y="300561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test and qualification (Milano)</a:t>
            </a:r>
            <a:endParaRPr lang="en-GB" sz="1600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8" t="33114" r="39425" b="12381"/>
          <a:stretch/>
        </p:blipFill>
        <p:spPr bwMode="auto">
          <a:xfrm>
            <a:off x="7337510" y="1658739"/>
            <a:ext cx="1796591" cy="13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9"/>
          <p:cNvSpPr txBox="1"/>
          <p:nvPr/>
        </p:nvSpPr>
        <p:spPr>
          <a:xfrm>
            <a:off x="7371709" y="3005615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reporting and shipping to </a:t>
            </a:r>
            <a:r>
              <a:rPr lang="en-GB" sz="1600" dirty="0" err="1" smtClean="0">
                <a:latin typeface="Palatino Linotype" panose="02040502050505030304" pitchFamily="18" charset="0"/>
                <a:cs typeface="Arial" panose="020B0604020202020204" pitchFamily="34" charset="0"/>
              </a:rPr>
              <a:t>Frascati</a:t>
            </a:r>
            <a:r>
              <a:rPr lang="en-GB" sz="1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(Milano)</a:t>
            </a:r>
            <a:endParaRPr lang="en-GB" sz="1600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16" name="Freccia a destra 15"/>
          <p:cNvSpPr/>
          <p:nvPr/>
        </p:nvSpPr>
        <p:spPr>
          <a:xfrm rot="2495246">
            <a:off x="7624298" y="1131880"/>
            <a:ext cx="531628" cy="4425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0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1011219"/>
            <a:ext cx="1256770" cy="1103666"/>
          </a:xfrm>
          <a:prstGeom prst="rect">
            <a:avLst/>
          </a:prstGeom>
        </p:spPr>
      </p:pic>
      <p:sp>
        <p:nvSpPr>
          <p:cNvPr id="22" name="Freccia a destra 21"/>
          <p:cNvSpPr/>
          <p:nvPr/>
        </p:nvSpPr>
        <p:spPr>
          <a:xfrm>
            <a:off x="4730060" y="1808674"/>
            <a:ext cx="531628" cy="4425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2614" y="3810821"/>
            <a:ext cx="8669866" cy="5111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/>
                <a:ea typeface="ＭＳ Ｐゴシック" charset="-128"/>
                <a:cs typeface="Times New Roman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9pPr>
          </a:lstStyle>
          <a:p>
            <a:r>
              <a:rPr lang="en-US" sz="2400" kern="0" dirty="0" smtClean="0">
                <a:solidFill>
                  <a:schemeClr val="tx1"/>
                </a:solidFill>
                <a:latin typeface="Calibri"/>
                <a:cs typeface="Comic Sans MS"/>
              </a:rPr>
              <a:t>ASIC test and installation:</a:t>
            </a:r>
            <a:endParaRPr lang="en-US" sz="2400" kern="0" dirty="0">
              <a:solidFill>
                <a:schemeClr val="tx1"/>
              </a:solidFill>
              <a:latin typeface="Calibri"/>
              <a:cs typeface="Comic Sans MS"/>
            </a:endParaRPr>
          </a:p>
        </p:txBody>
      </p:sp>
      <p:pic>
        <p:nvPicPr>
          <p:cNvPr id="25" name="Picture 45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3" b="-2676"/>
          <a:stretch>
            <a:fillRect/>
          </a:stretch>
        </p:blipFill>
        <p:spPr bwMode="auto">
          <a:xfrm>
            <a:off x="5765851" y="2341175"/>
            <a:ext cx="1473708" cy="6824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21996"/>
            <a:ext cx="3687525" cy="2347364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09" y="4066408"/>
            <a:ext cx="1956734" cy="117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5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r="8405" b="1717"/>
          <a:stretch>
            <a:fillRect/>
          </a:stretch>
        </p:blipFill>
        <p:spPr bwMode="auto">
          <a:xfrm>
            <a:off x="6476526" y="4066408"/>
            <a:ext cx="2515459" cy="255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49" y="5410636"/>
            <a:ext cx="1839590" cy="1258724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6588224" y="5410636"/>
            <a:ext cx="288032" cy="1212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59266" y="260648"/>
            <a:ext cx="4041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GRUPPO 3 MILANO</a:t>
            </a:r>
          </a:p>
          <a:p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90872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ANAGRAFICA 2020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763042"/>
              </p:ext>
            </p:extLst>
          </p:nvPr>
        </p:nvGraphicFramePr>
        <p:xfrm>
          <a:off x="755576" y="1374647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SIGLA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PERSONE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ASS-DOTT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AEGIS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8?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4.7?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1?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FAMU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FOOT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2.8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GAMMA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18.2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KAONNIS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2.2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LUNA3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NEWCHIM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1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da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svolgere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2020</a:t>
            </a:r>
            <a:r>
              <a:rPr lang="en-US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0605" y="757585"/>
            <a:ext cx="8854161" cy="5111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/>
                <a:ea typeface="ＭＳ Ｐゴシック" charset="-128"/>
                <a:cs typeface="Times New Roman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F6E"/>
                </a:solidFill>
                <a:latin typeface="Times New Roman" charset="0"/>
                <a:ea typeface="ＭＳ Ｐゴシック" charset="-128"/>
                <a:cs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F6E"/>
                </a:solidFill>
                <a:latin typeface="Arial Rounded MT Bold" pitchFamily="34" charset="0"/>
              </a:defRPr>
            </a:lvl9pPr>
          </a:lstStyle>
          <a:p>
            <a:r>
              <a:rPr lang="en-US" sz="2400" kern="0" dirty="0" err="1" smtClean="0">
                <a:solidFill>
                  <a:schemeClr val="tx1"/>
                </a:solidFill>
                <a:latin typeface="Calibri"/>
                <a:cs typeface="Comic Sans MS"/>
              </a:rPr>
              <a:t>Manutenzione</a:t>
            </a:r>
            <a:r>
              <a:rPr lang="en-US" sz="2400" kern="0" dirty="0" smtClean="0">
                <a:solidFill>
                  <a:schemeClr val="tx1"/>
                </a:solidFill>
                <a:latin typeface="Calibri"/>
                <a:cs typeface="Comic Sans MS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Calibri"/>
                <a:cs typeface="Comic Sans MS"/>
              </a:rPr>
              <a:t>rivelatori</a:t>
            </a:r>
            <a:r>
              <a:rPr lang="en-US" sz="2400" kern="0" dirty="0" smtClean="0">
                <a:solidFill>
                  <a:schemeClr val="tx1"/>
                </a:solidFill>
                <a:latin typeface="Calibri"/>
                <a:cs typeface="Comic Sans MS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Calibri"/>
                <a:cs typeface="Comic Sans MS"/>
              </a:rPr>
              <a:t>ed</a:t>
            </a:r>
            <a:r>
              <a:rPr lang="en-US" sz="2400" kern="0" dirty="0" smtClean="0">
                <a:solidFill>
                  <a:schemeClr val="tx1"/>
                </a:solidFill>
                <a:latin typeface="Calibri"/>
                <a:cs typeface="Comic Sans MS"/>
              </a:rPr>
              <a:t> </a:t>
            </a:r>
            <a:r>
              <a:rPr lang="en-US" sz="2400" kern="0" dirty="0" err="1" smtClean="0">
                <a:solidFill>
                  <a:schemeClr val="tx1"/>
                </a:solidFill>
                <a:latin typeface="Calibri"/>
                <a:cs typeface="Comic Sans MS"/>
              </a:rPr>
              <a:t>elettronica</a:t>
            </a:r>
            <a:r>
              <a:rPr lang="en-US" sz="2400" kern="0" dirty="0" smtClean="0">
                <a:solidFill>
                  <a:schemeClr val="tx1"/>
                </a:solidFill>
                <a:latin typeface="Calibri"/>
                <a:cs typeface="Comic Sans MS"/>
              </a:rPr>
              <a:t> e run </a:t>
            </a:r>
            <a:r>
              <a:rPr lang="en-US" sz="2400" kern="0" dirty="0" err="1" smtClean="0">
                <a:solidFill>
                  <a:schemeClr val="tx1"/>
                </a:solidFill>
                <a:latin typeface="Calibri"/>
                <a:cs typeface="Comic Sans MS"/>
              </a:rPr>
              <a:t>esperimento</a:t>
            </a:r>
            <a:r>
              <a:rPr lang="en-US" sz="2400" kern="0" dirty="0" smtClean="0">
                <a:solidFill>
                  <a:schemeClr val="tx1"/>
                </a:solidFill>
                <a:latin typeface="Calibri"/>
                <a:cs typeface="Comic Sans MS"/>
              </a:rPr>
              <a:t> </a:t>
            </a:r>
            <a:endParaRPr lang="en-US" sz="2400" kern="0" dirty="0">
              <a:solidFill>
                <a:schemeClr val="tx1"/>
              </a:solidFill>
              <a:latin typeface="Calibri"/>
              <a:cs typeface="Comic Sans M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5" y="1412776"/>
            <a:ext cx="3764073" cy="50405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9894"/>
            <a:ext cx="4936823" cy="2343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12" name="Connettore 2 11"/>
          <p:cNvCxnSpPr/>
          <p:nvPr/>
        </p:nvCxnSpPr>
        <p:spPr>
          <a:xfrm>
            <a:off x="1187624" y="5373216"/>
            <a:ext cx="21602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80379" y="517213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ASICs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1232248" y="6078352"/>
            <a:ext cx="21602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525003" y="587727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SDDs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4" descr="C:\Users\Diana Sirghi\Desktop\LNF-Pictures_April2019\Sigrid\IMG_36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/>
          <a:stretch/>
        </p:blipFill>
        <p:spPr bwMode="auto">
          <a:xfrm>
            <a:off x="6940170" y="3861048"/>
            <a:ext cx="2064597" cy="27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496" y="3960535"/>
            <a:ext cx="2766833" cy="249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2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04" y="67271"/>
            <a:ext cx="86409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FAMU</a:t>
            </a:r>
          </a:p>
          <a:p>
            <a:endParaRPr lang="en-US" sz="1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Responsabile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/i 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nazionale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/i: </a:t>
            </a:r>
            <a:r>
              <a:rPr lang="en-US" sz="1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Andrea Vacchi</a:t>
            </a:r>
            <a:endParaRPr lang="en-US" sz="1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Responsabile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Locale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Milano: </a:t>
            </a:r>
            <a:r>
              <a:rPr lang="en-US" sz="1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Roberta Ramponi</a:t>
            </a:r>
            <a:endParaRPr lang="en-US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5445" y="3712964"/>
            <a:ext cx="1873019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Sigla</a:t>
            </a:r>
            <a:r>
              <a:rPr lang="en-US" b="1" dirty="0" smtClean="0">
                <a:solidFill>
                  <a:prstClr val="black"/>
                </a:solidFill>
              </a:rPr>
              <a:t> Milano</a:t>
            </a:r>
          </a:p>
          <a:p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b="1" dirty="0" err="1" smtClean="0">
                <a:solidFill>
                  <a:prstClr val="black"/>
                </a:solidFill>
              </a:rPr>
              <a:t>Ricercatori</a:t>
            </a:r>
            <a:r>
              <a:rPr lang="en-US" b="1" dirty="0" smtClean="0">
                <a:solidFill>
                  <a:prstClr val="black"/>
                </a:solidFill>
              </a:rPr>
              <a:t>: 2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err="1" smtClean="0">
                <a:solidFill>
                  <a:prstClr val="black"/>
                </a:solidFill>
              </a:rPr>
              <a:t>Tecnologi</a:t>
            </a:r>
            <a:r>
              <a:rPr lang="en-US" b="1" dirty="0" smtClean="0">
                <a:solidFill>
                  <a:prstClr val="black"/>
                </a:solidFill>
              </a:rPr>
              <a:t>: 0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Ass-</a:t>
            </a:r>
            <a:r>
              <a:rPr lang="en-US" b="1" dirty="0" err="1" smtClean="0">
                <a:solidFill>
                  <a:prstClr val="black"/>
                </a:solidFill>
              </a:rPr>
              <a:t>Dott</a:t>
            </a:r>
            <a:r>
              <a:rPr lang="en-US" b="1" dirty="0" smtClean="0">
                <a:solidFill>
                  <a:prstClr val="black"/>
                </a:solidFill>
              </a:rPr>
              <a:t>:  0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FTE: 0.25</a:t>
            </a:r>
          </a:p>
          <a:p>
            <a:endParaRPr lang="en-US" b="1" dirty="0" smtClean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803009"/>
            <a:ext cx="6768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Programma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Scientifico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della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sigla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en-GB" dirty="0" err="1">
                <a:solidFill>
                  <a:srgbClr val="002060"/>
                </a:solidFill>
              </a:rPr>
              <a:t>Misura</a:t>
            </a:r>
            <a:r>
              <a:rPr lang="en-GB" dirty="0">
                <a:solidFill>
                  <a:srgbClr val="002060"/>
                </a:solidFill>
              </a:rPr>
              <a:t> di </a:t>
            </a:r>
            <a:r>
              <a:rPr lang="en-GB" dirty="0" err="1">
                <a:solidFill>
                  <a:srgbClr val="002060"/>
                </a:solidFill>
              </a:rPr>
              <a:t>precisione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dello</a:t>
            </a:r>
            <a:r>
              <a:rPr lang="en-GB" dirty="0">
                <a:solidFill>
                  <a:srgbClr val="002060"/>
                </a:solidFill>
              </a:rPr>
              <a:t> splitting </a:t>
            </a:r>
            <a:r>
              <a:rPr lang="en-GB" dirty="0" err="1">
                <a:solidFill>
                  <a:srgbClr val="002060"/>
                </a:solidFill>
              </a:rPr>
              <a:t>iperfine</a:t>
            </a:r>
            <a:r>
              <a:rPr lang="en-GB" dirty="0">
                <a:solidFill>
                  <a:srgbClr val="002060"/>
                </a:solidFill>
              </a:rPr>
              <a:t> (HFS) </a:t>
            </a:r>
            <a:r>
              <a:rPr lang="en-GB" dirty="0" err="1">
                <a:solidFill>
                  <a:srgbClr val="002060"/>
                </a:solidFill>
              </a:rPr>
              <a:t>nello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stato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fondamentale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dell’idrogeno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muonico</a:t>
            </a:r>
            <a:r>
              <a:rPr lang="en-GB" dirty="0">
                <a:solidFill>
                  <a:srgbClr val="002060"/>
                </a:solidFill>
              </a:rPr>
              <a:t> (μ-p)1S HFS </a:t>
            </a:r>
          </a:p>
          <a:p>
            <a:endParaRPr lang="en-US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Attività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ricerca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sviluppo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della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sigla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dirty="0" err="1">
                <a:solidFill>
                  <a:srgbClr val="002060"/>
                </a:solidFill>
              </a:rPr>
              <a:t>Sviluppo</a:t>
            </a:r>
            <a:r>
              <a:rPr lang="en-US" dirty="0">
                <a:solidFill>
                  <a:srgbClr val="002060"/>
                </a:solidFill>
              </a:rPr>
              <a:t> e </a:t>
            </a:r>
            <a:r>
              <a:rPr lang="en-US" dirty="0" err="1">
                <a:solidFill>
                  <a:srgbClr val="002060"/>
                </a:solidFill>
              </a:rPr>
              <a:t>realizzazione</a:t>
            </a:r>
            <a:r>
              <a:rPr lang="en-US" dirty="0">
                <a:solidFill>
                  <a:srgbClr val="002060"/>
                </a:solidFill>
              </a:rPr>
              <a:t> di un </a:t>
            </a:r>
            <a:r>
              <a:rPr lang="en-US" dirty="0" err="1">
                <a:solidFill>
                  <a:srgbClr val="002060"/>
                </a:solidFill>
              </a:rPr>
              <a:t>sistema</a:t>
            </a:r>
            <a:r>
              <a:rPr lang="en-US" dirty="0">
                <a:solidFill>
                  <a:srgbClr val="002060"/>
                </a:solidFill>
              </a:rPr>
              <a:t> laser per </a:t>
            </a:r>
            <a:r>
              <a:rPr lang="en-US" dirty="0" err="1">
                <a:solidFill>
                  <a:srgbClr val="002060"/>
                </a:solidFill>
              </a:rPr>
              <a:t>spettroscopia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iperfine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comprensivo</a:t>
            </a:r>
            <a:r>
              <a:rPr lang="en-US" dirty="0">
                <a:solidFill>
                  <a:srgbClr val="002060"/>
                </a:solidFill>
              </a:rPr>
              <a:t> di </a:t>
            </a:r>
            <a:r>
              <a:rPr lang="en-US" dirty="0" err="1">
                <a:solidFill>
                  <a:srgbClr val="002060"/>
                </a:solidFill>
              </a:rPr>
              <a:t>cavità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multipasso</a:t>
            </a:r>
            <a:r>
              <a:rPr lang="en-US" dirty="0">
                <a:solidFill>
                  <a:srgbClr val="002060"/>
                </a:solidFill>
              </a:rPr>
              <a:t>; </a:t>
            </a:r>
            <a:r>
              <a:rPr lang="en-US" dirty="0" err="1">
                <a:solidFill>
                  <a:srgbClr val="002060"/>
                </a:solidFill>
              </a:rPr>
              <a:t>sviluppo</a:t>
            </a:r>
            <a:r>
              <a:rPr lang="en-US" dirty="0">
                <a:solidFill>
                  <a:srgbClr val="002060"/>
                </a:solidFill>
              </a:rPr>
              <a:t> e </a:t>
            </a:r>
            <a:r>
              <a:rPr lang="en-US" dirty="0" err="1">
                <a:solidFill>
                  <a:srgbClr val="002060"/>
                </a:solidFill>
              </a:rPr>
              <a:t>realizzazione</a:t>
            </a:r>
            <a:r>
              <a:rPr lang="en-US" dirty="0">
                <a:solidFill>
                  <a:srgbClr val="002060"/>
                </a:solidFill>
              </a:rPr>
              <a:t> del </a:t>
            </a:r>
            <a:r>
              <a:rPr lang="en-US" dirty="0" err="1">
                <a:solidFill>
                  <a:srgbClr val="002060"/>
                </a:solidFill>
              </a:rPr>
              <a:t>sistema</a:t>
            </a:r>
            <a:r>
              <a:rPr lang="en-US" dirty="0">
                <a:solidFill>
                  <a:srgbClr val="002060"/>
                </a:solidFill>
              </a:rPr>
              <a:t> di </a:t>
            </a:r>
            <a:r>
              <a:rPr lang="en-US" dirty="0" err="1">
                <a:solidFill>
                  <a:srgbClr val="002060"/>
                </a:solidFill>
              </a:rPr>
              <a:t>focalizzazione</a:t>
            </a:r>
            <a:r>
              <a:rPr lang="en-US" dirty="0">
                <a:solidFill>
                  <a:srgbClr val="002060"/>
                </a:solidFill>
              </a:rPr>
              <a:t> del </a:t>
            </a:r>
            <a:r>
              <a:rPr lang="en-US" dirty="0" err="1">
                <a:solidFill>
                  <a:srgbClr val="002060"/>
                </a:solidFill>
              </a:rPr>
              <a:t>fascio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muonico</a:t>
            </a:r>
            <a:r>
              <a:rPr lang="en-US" dirty="0">
                <a:solidFill>
                  <a:srgbClr val="002060"/>
                </a:solidFill>
              </a:rPr>
              <a:t>, del target e del </a:t>
            </a:r>
            <a:r>
              <a:rPr lang="en-US" dirty="0" err="1">
                <a:solidFill>
                  <a:srgbClr val="002060"/>
                </a:solidFill>
              </a:rPr>
              <a:t>sistema</a:t>
            </a:r>
            <a:r>
              <a:rPr lang="en-US" dirty="0">
                <a:solidFill>
                  <a:srgbClr val="002060"/>
                </a:solidFill>
              </a:rPr>
              <a:t> di </a:t>
            </a:r>
            <a:r>
              <a:rPr lang="en-US" dirty="0" err="1">
                <a:solidFill>
                  <a:srgbClr val="002060"/>
                </a:solidFill>
              </a:rPr>
              <a:t>rivelazione</a:t>
            </a:r>
            <a:r>
              <a:rPr lang="en-US" dirty="0">
                <a:solidFill>
                  <a:srgbClr val="002060"/>
                </a:solidFill>
              </a:rPr>
              <a:t>  </a:t>
            </a:r>
          </a:p>
          <a:p>
            <a:endParaRPr lang="en-US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Laboratori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per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misure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della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sigla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:</a:t>
            </a:r>
            <a:endParaRPr lang="it-IT" b="1" dirty="0" smtClean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Laboratorio</a:t>
            </a:r>
            <a:r>
              <a:rPr lang="en-US" dirty="0">
                <a:solidFill>
                  <a:srgbClr val="002060"/>
                </a:solidFill>
              </a:rPr>
              <a:t> laser </a:t>
            </a:r>
            <a:r>
              <a:rPr lang="en-US" dirty="0" err="1">
                <a:solidFill>
                  <a:srgbClr val="002060"/>
                </a:solidFill>
              </a:rPr>
              <a:t>presso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Elettra</a:t>
            </a:r>
            <a:r>
              <a:rPr lang="en-US" dirty="0">
                <a:solidFill>
                  <a:srgbClr val="002060"/>
                </a:solidFill>
              </a:rPr>
              <a:t> (Trieste)</a:t>
            </a:r>
          </a:p>
          <a:p>
            <a:r>
              <a:rPr lang="en-US" dirty="0" err="1">
                <a:solidFill>
                  <a:srgbClr val="002060"/>
                </a:solidFill>
              </a:rPr>
              <a:t>Laboratorio</a:t>
            </a:r>
            <a:r>
              <a:rPr lang="en-US" dirty="0">
                <a:solidFill>
                  <a:srgbClr val="002060"/>
                </a:solidFill>
              </a:rPr>
              <a:t> RAL (</a:t>
            </a:r>
            <a:r>
              <a:rPr lang="en-US" dirty="0" err="1">
                <a:solidFill>
                  <a:srgbClr val="002060"/>
                </a:solidFill>
              </a:rPr>
              <a:t>Didcot</a:t>
            </a:r>
            <a:r>
              <a:rPr lang="en-US" dirty="0">
                <a:solidFill>
                  <a:srgbClr val="002060"/>
                </a:solidFill>
              </a:rPr>
              <a:t>, UK)</a:t>
            </a:r>
          </a:p>
          <a:p>
            <a:endParaRPr lang="en-US" dirty="0" smtClean="0">
              <a:solidFill>
                <a:prstClr val="black"/>
              </a:solidFill>
              <a:sym typeface="Symbo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7544" y="6165304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>
                <a:solidFill>
                  <a:prstClr val="black"/>
                </a:solidFill>
                <a:latin typeface="Comic Sans MS" pitchFamily="66" charset="0"/>
              </a:rPr>
              <a:t>Sezioni</a:t>
            </a:r>
            <a:r>
              <a:rPr lang="it-IT" b="1" dirty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it-IT" b="1" dirty="0">
                <a:solidFill>
                  <a:prstClr val="black"/>
                </a:solidFill>
                <a:latin typeface="Comic Sans MS" pitchFamily="66" charset="0"/>
              </a:rPr>
              <a:t>coinvolte</a:t>
            </a:r>
            <a:r>
              <a:rPr lang="it-IT" dirty="0" smtClean="0">
                <a:solidFill>
                  <a:prstClr val="black"/>
                </a:solidFill>
                <a:latin typeface="Comic Sans MS" pitchFamily="66" charset="0"/>
              </a:rPr>
              <a:t>:</a:t>
            </a:r>
            <a:r>
              <a:rPr lang="it-IT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b="1" dirty="0">
                <a:solidFill>
                  <a:srgbClr val="002060"/>
                </a:solidFill>
                <a:latin typeface="Comic Sans MS" pitchFamily="66" charset="0"/>
              </a:rPr>
              <a:t>Mib; Trieste; Pavia; Bologna; Roma3; Napoli</a:t>
            </a:r>
          </a:p>
        </p:txBody>
      </p:sp>
    </p:spTree>
    <p:extLst>
      <p:ext uri="{BB962C8B-B14F-4D97-AF65-F5344CB8AC3E}">
        <p14:creationId xmlns:p14="http://schemas.microsoft.com/office/powerpoint/2010/main" val="414318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core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della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sigla</a:t>
            </a:r>
            <a:endParaRPr lang="en-US" sz="4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700808"/>
            <a:ext cx="6912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Lo scopo del progetto di ricerca è la determinazione del </a:t>
            </a:r>
            <a:r>
              <a:rPr lang="it-IT" dirty="0" smtClean="0">
                <a:solidFill>
                  <a:srgbClr val="002060"/>
                </a:solidFill>
              </a:rPr>
              <a:t>raggio </a:t>
            </a:r>
            <a:r>
              <a:rPr lang="it-IT" dirty="0">
                <a:solidFill>
                  <a:srgbClr val="002060"/>
                </a:solidFill>
              </a:rPr>
              <a:t>di Zemach del protone, attraverso la </a:t>
            </a:r>
            <a:r>
              <a:rPr lang="it-IT" dirty="0" smtClean="0">
                <a:solidFill>
                  <a:srgbClr val="002060"/>
                </a:solidFill>
              </a:rPr>
              <a:t>misura </a:t>
            </a:r>
            <a:r>
              <a:rPr lang="it-IT" dirty="0">
                <a:solidFill>
                  <a:srgbClr val="002060"/>
                </a:solidFill>
              </a:rPr>
              <a:t>di precisione dello splitting iperfine (HFS) nello stato fondamentale dell’idrogeno muonico (μ-p)1S </a:t>
            </a:r>
            <a:r>
              <a:rPr lang="it-IT" dirty="0" smtClean="0">
                <a:solidFill>
                  <a:srgbClr val="002060"/>
                </a:solidFill>
              </a:rPr>
              <a:t>HFS.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L’attività si articola in diverse fasi: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Studio teorico e sperimentale della rate di trasferimento dell’energia dai muoni all’ossigeno a diverse temperature e pressioni del gas;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Sviluppo </a:t>
            </a:r>
            <a:r>
              <a:rPr lang="it-IT" dirty="0">
                <a:solidFill>
                  <a:srgbClr val="002060"/>
                </a:solidFill>
              </a:rPr>
              <a:t>e realizzazione di un sistema laser per spettroscopia iperfine, comprensivo di cavità multipasso; </a:t>
            </a:r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S</a:t>
            </a:r>
            <a:r>
              <a:rPr lang="it-IT" dirty="0" smtClean="0">
                <a:solidFill>
                  <a:srgbClr val="002060"/>
                </a:solidFill>
              </a:rPr>
              <a:t>viluppo </a:t>
            </a:r>
            <a:r>
              <a:rPr lang="it-IT" dirty="0">
                <a:solidFill>
                  <a:srgbClr val="002060"/>
                </a:solidFill>
              </a:rPr>
              <a:t>e realizzazione del sistema di </a:t>
            </a:r>
            <a:r>
              <a:rPr lang="it-IT" dirty="0" smtClean="0">
                <a:solidFill>
                  <a:srgbClr val="002060"/>
                </a:solidFill>
              </a:rPr>
              <a:t>focalizzazione </a:t>
            </a:r>
            <a:r>
              <a:rPr lang="it-IT" dirty="0">
                <a:solidFill>
                  <a:srgbClr val="002060"/>
                </a:solidFill>
              </a:rPr>
              <a:t>del fascio muonico, del target e del sistema di </a:t>
            </a:r>
            <a:r>
              <a:rPr lang="it-IT" dirty="0" smtClean="0">
                <a:solidFill>
                  <a:srgbClr val="002060"/>
                </a:solidFill>
              </a:rPr>
              <a:t>rivelazione;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Analisi dei dati e ottimizzazione delle condizioni sperimentali;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Misura di </a:t>
            </a:r>
            <a:r>
              <a:rPr lang="it-IT" dirty="0">
                <a:solidFill>
                  <a:srgbClr val="002060"/>
                </a:solidFill>
              </a:rPr>
              <a:t>(μ-p)1S </a:t>
            </a:r>
            <a:r>
              <a:rPr lang="it-IT" dirty="0" smtClean="0">
                <a:solidFill>
                  <a:srgbClr val="002060"/>
                </a:solidFill>
              </a:rPr>
              <a:t>HFS in presenza dell’eccitazione laser, elaborazione dei dati e determinazione del raggio di Zemach del protone.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Breve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sintesi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svolta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 Milano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2018-2019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New-preamp.JPG"/>
          <p:cNvPicPr>
            <a:picLocks noChangeAspect="1"/>
          </p:cNvPicPr>
          <p:nvPr/>
        </p:nvPicPr>
        <p:blipFill>
          <a:blip r:embed="rId3" cstate="print"/>
          <a:srcRect l="35825" t="9051" r="2751" b="19550"/>
          <a:stretch>
            <a:fillRect/>
          </a:stretch>
        </p:blipFill>
        <p:spPr>
          <a:xfrm>
            <a:off x="285406" y="2942054"/>
            <a:ext cx="1982338" cy="1728192"/>
          </a:xfrm>
          <a:prstGeom prst="rect">
            <a:avLst/>
          </a:prstGeom>
        </p:spPr>
      </p:pic>
      <p:pic>
        <p:nvPicPr>
          <p:cNvPr id="14" name="Picture 13" descr="New-preamp-installed.JPG"/>
          <p:cNvPicPr>
            <a:picLocks noChangeAspect="1"/>
          </p:cNvPicPr>
          <p:nvPr/>
        </p:nvPicPr>
        <p:blipFill>
          <a:blip r:embed="rId4" cstate="print"/>
          <a:srcRect l="38188" r="9051"/>
          <a:stretch>
            <a:fillRect/>
          </a:stretch>
        </p:blipFill>
        <p:spPr>
          <a:xfrm>
            <a:off x="2837053" y="2792909"/>
            <a:ext cx="2364436" cy="336100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802197">
            <a:off x="2118252" y="3721214"/>
            <a:ext cx="936104" cy="57606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4742254"/>
            <a:ext cx="201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Nuovo preamp per Ge ottimizzato per segnali catodici (lacune). E’ stato realizzato dalle unità di Milano e Padova e installato sul rivelatore al Ge c/o Milano Bicocca in Febbraio - Marzo 2018 </a:t>
            </a:r>
            <a:endParaRPr lang="it-IT" sz="1400" dirty="0">
              <a:solidFill>
                <a:srgbClr val="00206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6775" y="4845792"/>
            <a:ext cx="2917462" cy="196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ight Arrow 19"/>
          <p:cNvSpPr/>
          <p:nvPr/>
        </p:nvSpPr>
        <p:spPr>
          <a:xfrm rot="1802197">
            <a:off x="5013359" y="4537340"/>
            <a:ext cx="936104" cy="57606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1628800"/>
            <a:ext cx="83236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it-IT" sz="1400" dirty="0" smtClean="0">
                <a:solidFill>
                  <a:srgbClr val="002060"/>
                </a:solidFill>
              </a:rPr>
              <a:t>Attività di supporto alle Unità di Trieste e Napoli sull’ottimizzazione della sorgente laser e della cavità e sulla loro integrazione  </a:t>
            </a:r>
          </a:p>
          <a:p>
            <a:pPr marL="342900" indent="-342900">
              <a:buFontTx/>
              <a:buAutoNum type="arabicParenR"/>
            </a:pPr>
            <a:r>
              <a:rPr lang="it-IT" sz="1400" dirty="0" smtClean="0">
                <a:solidFill>
                  <a:srgbClr val="002060"/>
                </a:solidFill>
              </a:rPr>
              <a:t> Attività di sviluppo dell’elettronica per i rivelatori</a:t>
            </a:r>
            <a:r>
              <a:rPr lang="it-IT" sz="1400" dirty="0">
                <a:solidFill>
                  <a:srgbClr val="002060"/>
                </a:solidFill>
              </a:rPr>
              <a:t>: </a:t>
            </a:r>
            <a:r>
              <a:rPr lang="it-IT" sz="1400" dirty="0" smtClean="0">
                <a:solidFill>
                  <a:srgbClr val="002060"/>
                </a:solidFill>
              </a:rPr>
              <a:t>nel 2019 progettazione </a:t>
            </a:r>
            <a:r>
              <a:rPr lang="it-IT" sz="1400" dirty="0">
                <a:solidFill>
                  <a:srgbClr val="002060"/>
                </a:solidFill>
              </a:rPr>
              <a:t>e </a:t>
            </a:r>
            <a:r>
              <a:rPr lang="it-IT" sz="1400" dirty="0" smtClean="0">
                <a:solidFill>
                  <a:srgbClr val="002060"/>
                </a:solidFill>
              </a:rPr>
              <a:t>realizzazione di </a:t>
            </a:r>
            <a:r>
              <a:rPr lang="it-IT" sz="1400" dirty="0">
                <a:solidFill>
                  <a:srgbClr val="002060"/>
                </a:solidFill>
              </a:rPr>
              <a:t>una versione migliorata del front-end sulla base dei risultati conseguiti nel corso del 2018</a:t>
            </a:r>
          </a:p>
          <a:p>
            <a:pPr marL="342900" indent="-342900">
              <a:buFontTx/>
              <a:buAutoNum type="arabicParenR"/>
            </a:pP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da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svolgere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2020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731580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Prosecuzione del coordinamento </a:t>
            </a: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e consulenza 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relativamente al sistema </a:t>
            </a: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spettroscopico di 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misura (laser</a:t>
            </a: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; cavità ottica; percorso 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ottico/target) e sua integrazione presso il port di misura a RAL (Didcot, UK). Prime misure a Didcot sul fascio di muoni e successiva ottimizzazione del sistema di spettroscopia laser. </a:t>
            </a:r>
          </a:p>
          <a:p>
            <a:pPr marL="342900" indent="-342900">
              <a:buFontTx/>
              <a:buAutoNum type="arabicParenR"/>
            </a:pPr>
            <a:endParaRPr lang="it-I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Tx/>
              <a:buAutoNum type="arabicParenR"/>
            </a:pP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Per quanto concerne le attività di sviluppo dell’elettronica di controllo dei rivelatori, verranno </a:t>
            </a: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completati i test di caratterizzazione del nuovo 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front-end</a:t>
            </a:r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 ne verrà effettuata una ulteriore ottimizzazione.</a:t>
            </a:r>
            <a:endParaRPr lang="it-I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NEWCHIM</a:t>
            </a:r>
          </a:p>
          <a:p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Responsabile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nazionale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: Giuseppe 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Cardella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&amp; Sara 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Pirrone</a:t>
            </a:r>
            <a:endParaRPr lang="en-US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Responsabile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Locale a Milano: Chiara Guazzoni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5445" y="3394739"/>
            <a:ext cx="2089043" cy="3416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Sigla</a:t>
            </a:r>
            <a:r>
              <a:rPr lang="en-US" b="1" dirty="0">
                <a:solidFill>
                  <a:prstClr val="black"/>
                </a:solidFill>
              </a:rPr>
              <a:t> Milano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err="1">
                <a:solidFill>
                  <a:prstClr val="black"/>
                </a:solidFill>
              </a:rPr>
              <a:t>Ricercatori</a:t>
            </a:r>
            <a:r>
              <a:rPr lang="en-US" b="1" dirty="0">
                <a:solidFill>
                  <a:prstClr val="black"/>
                </a:solidFill>
              </a:rPr>
              <a:t>: 2 </a:t>
            </a:r>
            <a:r>
              <a:rPr lang="en-US" b="1" dirty="0" err="1">
                <a:solidFill>
                  <a:prstClr val="black"/>
                </a:solidFill>
              </a:rPr>
              <a:t>Tecnologi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b="1" dirty="0" smtClean="0">
                <a:solidFill>
                  <a:prstClr val="black"/>
                </a:solidFill>
              </a:rPr>
              <a:t>0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Ass-</a:t>
            </a:r>
            <a:r>
              <a:rPr lang="en-US" b="1" dirty="0" err="1">
                <a:solidFill>
                  <a:prstClr val="black"/>
                </a:solidFill>
              </a:rPr>
              <a:t>Dott</a:t>
            </a:r>
            <a:r>
              <a:rPr lang="en-US" b="1" dirty="0">
                <a:solidFill>
                  <a:prstClr val="black"/>
                </a:solidFill>
              </a:rPr>
              <a:t>: 1</a:t>
            </a:r>
          </a:p>
          <a:p>
            <a:r>
              <a:rPr lang="en-US" b="1" dirty="0">
                <a:solidFill>
                  <a:prstClr val="black"/>
                </a:solidFill>
              </a:rPr>
              <a:t>FTE: 2.1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2020 PROLUNGAMENTO </a:t>
            </a:r>
            <a:r>
              <a:rPr lang="en-US" b="1" dirty="0" smtClean="0">
                <a:solidFill>
                  <a:srgbClr val="FF0000"/>
                </a:solidFill>
              </a:rPr>
              <a:t>DI UN </a:t>
            </a:r>
            <a:r>
              <a:rPr lang="en-US" b="1" dirty="0">
                <a:solidFill>
                  <a:srgbClr val="FF0000"/>
                </a:solidFill>
              </a:rPr>
              <a:t>ANNO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84784"/>
            <a:ext cx="67687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Programma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Scientifico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della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sigla: 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</a:rPr>
              <a:t>Raccoglie l’esperienza fatta con EXOCHIM e la estende puntando anche a misure di seconda generazione caratterizzate da elevata precisione.</a:t>
            </a:r>
          </a:p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</a:rPr>
              <a:t> Studio della dipendenza dall’</a:t>
            </a:r>
            <a:r>
              <a:rPr lang="it-IT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isospin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</a:rPr>
              <a:t> dell’equazione di stato della materia nucleare sia a bassa che ad alta densità nucleare utilizzando sia fasci radioattivi che stabili.</a:t>
            </a:r>
          </a:p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</a:rPr>
              <a:t>Realizzazione di un correlatore ad elevata risoluzione angolare ed energetica (FARCOS) basato su un array di 20 telescopi per misure di correlazione tra particelle leggere e tra particelle leggere e frammenti di massa intermedia, sia a bassa che ad alta energia.</a:t>
            </a:r>
            <a:endParaRPr 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Attività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ricerca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sviluppo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della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sigla: 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</a:rPr>
              <a:t>Sviluppo del nuovo correlatore FARCOS</a:t>
            </a:r>
          </a:p>
          <a:p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Laboratori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per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misure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della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sigla:</a:t>
            </a:r>
          </a:p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Italia: LNS, </a:t>
            </a:r>
            <a:r>
              <a:rPr lang="it-IT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Labec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(caratterizzazione rivelatori e </a:t>
            </a:r>
            <a:r>
              <a:rPr lang="it-IT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frontend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), (SPES)</a:t>
            </a:r>
          </a:p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Estero: GSI, GANIL, …</a:t>
            </a:r>
          </a:p>
          <a:p>
            <a:endParaRPr lang="it-IT" b="1" dirty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endParaRPr lang="en-US" dirty="0">
              <a:solidFill>
                <a:prstClr val="black"/>
              </a:solidFill>
              <a:sym typeface="Symbo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496" y="6309320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>
                <a:solidFill>
                  <a:prstClr val="black"/>
                </a:solidFill>
                <a:latin typeface="Comic Sans MS" pitchFamily="66" charset="0"/>
              </a:rPr>
              <a:t>Sezioni</a:t>
            </a:r>
            <a:r>
              <a:rPr lang="it-IT" b="1" dirty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it-IT" b="1" dirty="0">
                <a:solidFill>
                  <a:prstClr val="black"/>
                </a:solidFill>
                <a:latin typeface="Comic Sans MS" pitchFamily="66" charset="0"/>
              </a:rPr>
              <a:t>coinvolte</a:t>
            </a:r>
            <a:r>
              <a:rPr lang="it-IT" dirty="0">
                <a:solidFill>
                  <a:prstClr val="black"/>
                </a:solidFill>
                <a:latin typeface="Comic Sans MS" pitchFamily="66" charset="0"/>
              </a:rPr>
              <a:t>: CT, LNS, MI</a:t>
            </a:r>
            <a:endParaRPr lang="it-IT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3380"/>
            <a:ext cx="864096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core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della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sigla</a:t>
            </a:r>
          </a:p>
          <a:p>
            <a:pPr algn="just"/>
            <a:r>
              <a:rPr lang="it-IT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Attività </a:t>
            </a:r>
            <a:r>
              <a:rPr lang="it-IT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legata allo sviluppo strumentale del correlatore FARCOS (20 telescopi). </a:t>
            </a:r>
          </a:p>
          <a:p>
            <a:pPr algn="just"/>
            <a:r>
              <a:rPr lang="it-IT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Le altre </a:t>
            </a:r>
            <a:r>
              <a:rPr lang="it-IT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attività </a:t>
            </a:r>
            <a:r>
              <a:rPr lang="it-IT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non riguardano Milano.</a:t>
            </a:r>
          </a:p>
          <a:p>
            <a:pPr algn="just"/>
            <a:endParaRPr lang="it-IT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Completo sviluppo, realizzazione e qualificazione dell’elettronica di front-end VLSI ad elevata dinamica per riconoscimento in forma anche dei frammenti che si fermano in Silicio e per il calorimetro in </a:t>
            </a:r>
            <a:r>
              <a:rPr lang="it-IT" sz="1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CsI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it-IT" sz="1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Tl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) 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Technical </a:t>
            </a:r>
            <a:r>
              <a:rPr lang="it-IT" sz="1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Coordination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 per </a:t>
            </a:r>
            <a:r>
              <a:rPr lang="it-IT" sz="1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frontend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e rivelatori.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Progetto e realizzazione delle interconnessioni tra rivelatori e front-end ed elettronica di back-end per minimizzare parassitismi ed area morta e preservare </a:t>
            </a:r>
            <a:r>
              <a:rPr lang="it-IT" sz="1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l’integrità 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del segnale.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Sviluppo di parte dell’elettronica di </a:t>
            </a:r>
            <a:r>
              <a:rPr lang="it-IT" sz="1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interfacciamento 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per GET (receiver differenziali).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Qualificazione dei rivelatori in Silicio da impiegare prima dei test su fascio.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Consulenza e supporto al gr. della sez. di Catania per lo sviluppo degli algoritmi di filtraggio digitale da implementare nella nuova elettronica di back-end GET sia per FARCOS che per l’up-grade dei </a:t>
            </a:r>
            <a:r>
              <a:rPr lang="it-IT" sz="1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CsI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(</a:t>
            </a:r>
            <a:r>
              <a:rPr lang="it-IT" sz="1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Tl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) di CHIMERA.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Collaborazione ai </a:t>
            </a:r>
            <a:r>
              <a:rPr lang="it-IT" sz="16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beam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-time nei diversi lab (GANIL, GSI, LNS, SPES,…) e alla analisi dati. </a:t>
            </a:r>
          </a:p>
          <a:p>
            <a:pPr algn="ctr"/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5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2DEBC60-0BCA-44F3-B96F-36BA6ACD01E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170296"/>
            <a:ext cx="3090764" cy="2006897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251520" y="188640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Breve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sintesi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svolta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a Milano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2018-2019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7392BFE-CC87-4C34-9A39-EA820FD9D01F}"/>
              </a:ext>
            </a:extLst>
          </p:cNvPr>
          <p:cNvGrpSpPr/>
          <p:nvPr/>
        </p:nvGrpSpPr>
        <p:grpSpPr>
          <a:xfrm>
            <a:off x="0" y="1555026"/>
            <a:ext cx="1259632" cy="1225902"/>
            <a:chOff x="1801116" y="2069875"/>
            <a:chExt cx="1944216" cy="194421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242E8516-5359-4451-8750-148C963F9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" t="6474" r="5549" b="5586"/>
            <a:stretch/>
          </p:blipFill>
          <p:spPr>
            <a:xfrm rot="5400000">
              <a:off x="1801116" y="2069875"/>
              <a:ext cx="1944216" cy="19442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4354200-7EDE-47BB-9482-15245BAB5566}"/>
                </a:ext>
              </a:extLst>
            </p:cNvPr>
            <p:cNvSpPr txBox="1"/>
            <p:nvPr/>
          </p:nvSpPr>
          <p:spPr>
            <a:xfrm>
              <a:off x="2228674" y="2341812"/>
              <a:ext cx="7938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solidFill>
                    <a:prstClr val="white"/>
                  </a:solidFill>
                  <a:latin typeface="Comic Sans MS" panose="030F0702030302020204" pitchFamily="66" charset="0"/>
                </a:rPr>
                <a:t>Ohmic</a:t>
              </a:r>
              <a:r>
                <a:rPr lang="en-US" sz="8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 side </a:t>
              </a:r>
            </a:p>
            <a:p>
              <a:r>
                <a:rPr lang="en-US" sz="8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Strip </a:t>
              </a:r>
              <a:r>
                <a:rPr lang="en-US" sz="800" dirty="0" err="1">
                  <a:solidFill>
                    <a:prstClr val="white"/>
                  </a:solidFill>
                  <a:latin typeface="Comic Sans MS" panose="030F0702030302020204" pitchFamily="66" charset="0"/>
                </a:rPr>
                <a:t>Kapton</a:t>
              </a:r>
              <a:endParaRPr lang="en-US" sz="8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A53735-9E64-470A-A433-21A39BB0C04B}"/>
              </a:ext>
            </a:extLst>
          </p:cNvPr>
          <p:cNvSpPr txBox="1"/>
          <p:nvPr/>
        </p:nvSpPr>
        <p:spPr>
          <a:xfrm rot="15850589">
            <a:off x="1107532" y="2599110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  <a:latin typeface="Comic Sans MS" panose="030F0702030302020204" pitchFamily="66" charset="0"/>
              </a:rPr>
              <a:t>Junction side </a:t>
            </a:r>
          </a:p>
          <a:p>
            <a:r>
              <a:rPr lang="en-US" sz="800" dirty="0">
                <a:solidFill>
                  <a:prstClr val="white"/>
                </a:solidFill>
                <a:latin typeface="Comic Sans MS" panose="030F0702030302020204" pitchFamily="66" charset="0"/>
              </a:rPr>
              <a:t>strip </a:t>
            </a:r>
            <a:r>
              <a:rPr lang="en-US" sz="8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Kapton</a:t>
            </a:r>
            <a:endParaRPr lang="en-US" sz="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4DE2C5-D418-4C38-AA81-2C6D3AA44A1D}"/>
              </a:ext>
            </a:extLst>
          </p:cNvPr>
          <p:cNvSpPr/>
          <p:nvPr/>
        </p:nvSpPr>
        <p:spPr>
          <a:xfrm>
            <a:off x="-118231" y="2763081"/>
            <a:ext cx="1891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Completamento nuova frame </a:t>
            </a:r>
            <a:r>
              <a:rPr lang="it-IT" sz="1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rivelatori </a:t>
            </a:r>
            <a:r>
              <a:rPr lang="it-IT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per massimizzare </a:t>
            </a:r>
            <a:r>
              <a:rPr lang="it-IT" sz="1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integrità </a:t>
            </a:r>
            <a:r>
              <a:rPr lang="it-IT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segnali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4C6452D-C60F-428F-9FEF-7607B89428B6}"/>
              </a:ext>
            </a:extLst>
          </p:cNvPr>
          <p:cNvSpPr/>
          <p:nvPr/>
        </p:nvSpPr>
        <p:spPr>
          <a:xfrm>
            <a:off x="-9688" y="6211669"/>
            <a:ext cx="3090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Realizzazione, montaggio e assemblaggio per gran parte in house dei componenti per i primi 10 telescopi. </a:t>
            </a:r>
            <a:endParaRPr lang="en-GB" sz="1200" dirty="0">
              <a:solidFill>
                <a:prstClr val="black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17956183-119F-4AD8-B0F4-36A2873C8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7883" y="1940383"/>
            <a:ext cx="1983428" cy="111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0F391C8-E33D-4F83-BD23-F08FAD1F5104}"/>
              </a:ext>
            </a:extLst>
          </p:cNvPr>
          <p:cNvSpPr/>
          <p:nvPr/>
        </p:nvSpPr>
        <p:spPr>
          <a:xfrm>
            <a:off x="1441958" y="3441835"/>
            <a:ext cx="1891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Motherboard con ASIC CMOS custom – </a:t>
            </a:r>
            <a:r>
              <a:rPr lang="it-IT" sz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bonding</a:t>
            </a:r>
            <a:r>
              <a:rPr lang="it-IT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 in house in INFN</a:t>
            </a:r>
            <a:endParaRPr lang="en-GB" sz="1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7FEE332-F8BA-418B-A953-12445F1C00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7544" b="18976"/>
          <a:stretch/>
        </p:blipFill>
        <p:spPr>
          <a:xfrm>
            <a:off x="3227114" y="4563830"/>
            <a:ext cx="2579228" cy="17218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B9D20AC-AC8A-43DB-BCDD-834E2865ED12}"/>
              </a:ext>
            </a:extLst>
          </p:cNvPr>
          <p:cNvSpPr/>
          <p:nvPr/>
        </p:nvSpPr>
        <p:spPr>
          <a:xfrm>
            <a:off x="3337513" y="6364031"/>
            <a:ext cx="3810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Primi telescopi quasi finali su fascio radioattivo a Novembre 2018</a:t>
            </a:r>
            <a:endParaRPr lang="en-GB" sz="1200" dirty="0">
              <a:solidFill>
                <a:prstClr val="black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17C356A-4735-48C5-8A8D-20A6660C5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920" y="4535728"/>
            <a:ext cx="2138722" cy="13181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8F7705B-E0CD-410A-8F3F-B8B3814001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782910"/>
            <a:ext cx="1746900" cy="1102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0A8221-1A3F-4E47-B041-55FF22F5B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4876" y="1465081"/>
            <a:ext cx="5144161" cy="30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da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svolgere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2020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3607296-7127-4DD4-851A-3A8AC6CA6C95}"/>
              </a:ext>
            </a:extLst>
          </p:cNvPr>
          <p:cNvSpPr txBox="1"/>
          <p:nvPr/>
        </p:nvSpPr>
        <p:spPr>
          <a:xfrm>
            <a:off x="251520" y="1196752"/>
            <a:ext cx="84249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</a:rPr>
              <a:t>Completamento del sistema FARCOS a 20 telescopi (almeno per struttura ed elettronica se mancano i due ultimi rivelatori.)</a:t>
            </a:r>
          </a:p>
          <a:p>
            <a:endParaRPr lang="it-IT" dirty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Qualificazione e </a:t>
            </a:r>
            <a:r>
              <a:rPr lang="it-IT" dirty="0" err="1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bonding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 ultime schede della nuova versione della scheda madre del front-end. </a:t>
            </a:r>
          </a:p>
          <a:p>
            <a:endParaRPr lang="it-IT" dirty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Assemblaggio secondo sistema distribuzione di potenza ed elettronica di interfaccia per il backend. </a:t>
            </a:r>
          </a:p>
          <a:p>
            <a:endParaRPr lang="it-IT" dirty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Interfaccia software per lo slow control.</a:t>
            </a:r>
          </a:p>
          <a:p>
            <a:endParaRPr lang="it-IT" dirty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Stesura e verifica materiale documentale apparato FARCOS</a:t>
            </a:r>
          </a:p>
          <a:p>
            <a:endParaRPr lang="it-IT" dirty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Turno su fascio per misure PIGMY con </a:t>
            </a:r>
            <a:r>
              <a:rPr lang="it-IT" baseline="30000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68</a:t>
            </a:r>
            <a:r>
              <a:rPr lang="it-IT" dirty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Ni ad alta </a:t>
            </a:r>
            <a:r>
              <a:rPr lang="it-IT" dirty="0" smtClean="0">
                <a:solidFill>
                  <a:prstClr val="black"/>
                </a:solidFill>
                <a:latin typeface="Comic Sans MS" panose="030F0702030302020204" pitchFamily="66" charset="0"/>
                <a:sym typeface="Symbol"/>
              </a:rPr>
              <a:t>statistica</a:t>
            </a:r>
            <a:endParaRPr lang="it-IT" b="1" dirty="0">
              <a:solidFill>
                <a:prstClr val="black"/>
              </a:solidFill>
              <a:latin typeface="Comic Sans MS" panose="030F0702030302020204" pitchFamily="66" charset="0"/>
              <a:sym typeface="Symbol"/>
            </a:endParaRPr>
          </a:p>
          <a:p>
            <a:endParaRPr lang="en-US" dirty="0">
              <a:solidFill>
                <a:prstClr val="black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6880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LUNA3</a:t>
            </a:r>
          </a:p>
          <a:p>
            <a:r>
              <a:rPr lang="en-US" sz="1600" b="1" dirty="0" err="1" smtClean="0">
                <a:latin typeface="Comic Sans MS" panose="030F0702030302020204" pitchFamily="66" charset="0"/>
              </a:rPr>
              <a:t>Responsabile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err="1" smtClean="0">
                <a:latin typeface="Comic Sans MS" panose="030F0702030302020204" pitchFamily="66" charset="0"/>
              </a:rPr>
              <a:t>nazionale</a:t>
            </a:r>
            <a:r>
              <a:rPr lang="en-US" sz="1600" b="1" dirty="0" smtClean="0">
                <a:latin typeface="Comic Sans MS" panose="030F0702030302020204" pitchFamily="66" charset="0"/>
              </a:rPr>
              <a:t>: Paolo </a:t>
            </a:r>
            <a:r>
              <a:rPr lang="en-US" sz="1600" b="1" dirty="0" err="1" smtClean="0">
                <a:latin typeface="Comic Sans MS" panose="030F0702030302020204" pitchFamily="66" charset="0"/>
              </a:rPr>
              <a:t>Prati</a:t>
            </a:r>
            <a:r>
              <a:rPr lang="en-US" sz="1600" b="1" dirty="0" smtClean="0">
                <a:latin typeface="Comic Sans MS" panose="030F0702030302020204" pitchFamily="66" charset="0"/>
              </a:rPr>
              <a:t>, </a:t>
            </a:r>
            <a:r>
              <a:rPr lang="en-US" sz="1600" b="1" dirty="0" err="1" smtClean="0">
                <a:latin typeface="Comic Sans MS" panose="030F0702030302020204" pitchFamily="66" charset="0"/>
              </a:rPr>
              <a:t>Università</a:t>
            </a:r>
            <a:r>
              <a:rPr lang="en-US" sz="1600" b="1" dirty="0" smtClean="0">
                <a:latin typeface="Comic Sans MS" panose="030F0702030302020204" pitchFamily="66" charset="0"/>
              </a:rPr>
              <a:t> di Genova e INFN Genova</a:t>
            </a:r>
          </a:p>
          <a:p>
            <a:r>
              <a:rPr lang="en-US" sz="1600" b="1" dirty="0" err="1" smtClean="0">
                <a:latin typeface="Comic Sans MS" panose="030F0702030302020204" pitchFamily="66" charset="0"/>
              </a:rPr>
              <a:t>Responsabile</a:t>
            </a:r>
            <a:r>
              <a:rPr lang="en-US" sz="1600" b="1" dirty="0" smtClean="0">
                <a:latin typeface="Comic Sans MS" panose="030F0702030302020204" pitchFamily="66" charset="0"/>
              </a:rPr>
              <a:t> Locale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smtClean="0">
                <a:latin typeface="Comic Sans MS" panose="030F0702030302020204" pitchFamily="66" charset="0"/>
              </a:rPr>
              <a:t>a Milano: Alessandra </a:t>
            </a:r>
            <a:r>
              <a:rPr lang="en-US" sz="1600" b="1" dirty="0" err="1" smtClean="0">
                <a:latin typeface="Comic Sans MS" panose="030F0702030302020204" pitchFamily="66" charset="0"/>
              </a:rPr>
              <a:t>Guglielmetti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91199" y="2880511"/>
            <a:ext cx="1873019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Sigla</a:t>
            </a:r>
            <a:r>
              <a:rPr lang="en-US" dirty="0" smtClean="0">
                <a:latin typeface="Comic Sans MS" panose="030F0702030302020204" pitchFamily="66" charset="0"/>
              </a:rPr>
              <a:t> Milano</a:t>
            </a: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Ricercatori:1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Tecnologi:0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Ass-Dott:1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FTE: 2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8391" y="1438617"/>
            <a:ext cx="7272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omic Sans MS" panose="030F0702030302020204" pitchFamily="66" charset="0"/>
              </a:rPr>
              <a:t>Programma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Scientifico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della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sigla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Astrofisica nucleare</a:t>
            </a:r>
          </a:p>
          <a:p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Misure di sezioni d’urto di reazioni nucleari di interesse </a:t>
            </a:r>
            <a:r>
              <a:rPr lang="it-IT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astrofisico effettuate </a:t>
            </a:r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in un laboratorio sotterraneo a bassissimo fondo. </a:t>
            </a:r>
            <a:r>
              <a:rPr lang="it-IT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Vengono </a:t>
            </a:r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studiate reazioni dei cicli di combustione dell’idrogeno e dell’elio e reazioni chiave per la </a:t>
            </a:r>
            <a:r>
              <a:rPr lang="it-IT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nucleosintesi</a:t>
            </a:r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</a:rPr>
              <a:t> primordiale</a:t>
            </a: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Attività</a:t>
            </a:r>
            <a:r>
              <a:rPr lang="en-US" b="1" dirty="0" smtClean="0">
                <a:latin typeface="Comic Sans MS" panose="030F0702030302020204" pitchFamily="66" charset="0"/>
              </a:rPr>
              <a:t> di </a:t>
            </a:r>
            <a:r>
              <a:rPr lang="en-US" b="1" dirty="0" err="1" smtClean="0">
                <a:latin typeface="Comic Sans MS" panose="030F0702030302020204" pitchFamily="66" charset="0"/>
              </a:rPr>
              <a:t>ricerca</a:t>
            </a:r>
            <a:r>
              <a:rPr lang="en-US" b="1" dirty="0" smtClean="0">
                <a:latin typeface="Comic Sans MS" panose="030F0702030302020204" pitchFamily="66" charset="0"/>
              </a:rPr>
              <a:t> e </a:t>
            </a:r>
            <a:r>
              <a:rPr lang="en-US" b="1" dirty="0" err="1" smtClean="0">
                <a:latin typeface="Comic Sans MS" panose="030F0702030302020204" pitchFamily="66" charset="0"/>
              </a:rPr>
              <a:t>sviluppo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della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sigla</a:t>
            </a:r>
            <a:r>
              <a:rPr lang="en-US" b="1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it-IT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Installazione di un acceleratore da 3,5 MV nella sala B dei LNGS per misure di interesse per i cicli di combustione dell’He e del C</a:t>
            </a:r>
          </a:p>
          <a:p>
            <a:endParaRPr lang="en-US" dirty="0" smtClean="0">
              <a:latin typeface="Comic Sans MS" panose="030F0702030302020204" pitchFamily="66" charset="0"/>
              <a:sym typeface="Symbol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  <a:sym typeface="Symbol"/>
              </a:rPr>
              <a:t>Laboratori</a:t>
            </a:r>
            <a:r>
              <a:rPr lang="en-US" b="1" dirty="0" smtClean="0">
                <a:latin typeface="Comic Sans MS" panose="030F0702030302020204" pitchFamily="66" charset="0"/>
                <a:sym typeface="Symbol"/>
              </a:rPr>
              <a:t> per </a:t>
            </a:r>
            <a:r>
              <a:rPr lang="en-US" b="1" dirty="0" err="1" smtClean="0">
                <a:latin typeface="Comic Sans MS" panose="030F0702030302020204" pitchFamily="66" charset="0"/>
                <a:sym typeface="Symbol"/>
              </a:rPr>
              <a:t>misure</a:t>
            </a:r>
            <a:r>
              <a:rPr lang="en-US" b="1" dirty="0" smtClean="0">
                <a:latin typeface="Comic Sans MS" panose="030F0702030302020204" pitchFamily="66" charset="0"/>
                <a:sym typeface="Symbol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  <a:sym typeface="Symbol"/>
              </a:rPr>
              <a:t>della</a:t>
            </a:r>
            <a:r>
              <a:rPr lang="en-US" b="1" dirty="0" smtClean="0">
                <a:latin typeface="Comic Sans MS" panose="030F0702030302020204" pitchFamily="66" charset="0"/>
                <a:sym typeface="Symbol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  <a:sym typeface="Symbol"/>
              </a:rPr>
              <a:t>sigla</a:t>
            </a:r>
            <a:r>
              <a:rPr lang="en-US" b="1" dirty="0" smtClean="0">
                <a:latin typeface="Comic Sans MS" panose="030F0702030302020204" pitchFamily="66" charset="0"/>
                <a:sym typeface="Symbol"/>
              </a:rPr>
              <a:t>:</a:t>
            </a:r>
            <a:endParaRPr lang="it-IT" b="1" dirty="0" smtClean="0">
              <a:latin typeface="Comic Sans MS" panose="030F0702030302020204" pitchFamily="66" charset="0"/>
              <a:sym typeface="Symbol"/>
            </a:endParaRPr>
          </a:p>
          <a:p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Italia: LNGS, LNL</a:t>
            </a:r>
          </a:p>
          <a:p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Estero: </a:t>
            </a:r>
            <a:r>
              <a:rPr lang="en-US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Dresda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(Germania), </a:t>
            </a:r>
            <a:r>
              <a:rPr lang="en-US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Atomki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 (</a:t>
            </a:r>
            <a:r>
              <a:rPr lang="en-US" dirty="0" err="1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Ungheria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), Notre Dame (USA)</a:t>
            </a:r>
          </a:p>
          <a:p>
            <a:endParaRPr lang="en-US" dirty="0" smtClean="0">
              <a:solidFill>
                <a:srgbClr val="0070C0"/>
              </a:solidFill>
              <a:latin typeface="Comic Sans MS" panose="030F0702030302020204" pitchFamily="66" charset="0"/>
              <a:sym typeface="Symbo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7544" y="6165304"/>
            <a:ext cx="87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>
                <a:latin typeface="Comic Sans MS" pitchFamily="66" charset="0"/>
              </a:rPr>
              <a:t>Sezioni</a:t>
            </a:r>
            <a:r>
              <a:rPr lang="it-IT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b="1" dirty="0">
                <a:latin typeface="Comic Sans MS" pitchFamily="66" charset="0"/>
              </a:rPr>
              <a:t>coinvolte</a:t>
            </a:r>
            <a:r>
              <a:rPr lang="it-IT" dirty="0" smtClean="0">
                <a:latin typeface="Comic Sans MS" pitchFamily="66" charset="0"/>
              </a:rPr>
              <a:t>: BA, GE, LNGS, MI, NA, PD, RM1, TO</a:t>
            </a:r>
            <a:endParaRPr lang="it-IT" b="1" dirty="0">
              <a:latin typeface="Comic Sans MS" pitchFamily="66" charset="0"/>
            </a:endParaRPr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30" y="332656"/>
            <a:ext cx="1716386" cy="229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1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187624" y="411195"/>
            <a:ext cx="6393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GRUPPO 3 </a:t>
            </a:r>
            <a:r>
              <a:rPr lang="it-IT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MILANO VS ITALIA</a:t>
            </a:r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436012" y="1299827"/>
            <a:ext cx="6966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DISTRIBUZIONE FTE per SIGLA (AEGIS MI da confermare)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276872"/>
            <a:ext cx="3991106" cy="402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Grafico 1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768218"/>
              </p:ext>
            </p:extLst>
          </p:nvPr>
        </p:nvGraphicFramePr>
        <p:xfrm>
          <a:off x="611560" y="2298616"/>
          <a:ext cx="3552030" cy="4028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15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251520" y="18864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core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della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sigla</a:t>
            </a:r>
            <a:endParaRPr 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1520" y="1196751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Nell’ultimo anno  la collaborazione LUNA ha </a:t>
            </a:r>
            <a:r>
              <a:rPr lang="it-IT" dirty="0" smtClean="0">
                <a:latin typeface="Comic Sans MS" panose="030F0702030302020204" pitchFamily="66" charset="0"/>
              </a:rPr>
              <a:t>misurato/completato le misure di</a:t>
            </a:r>
            <a:endParaRPr lang="it-IT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baseline="30000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2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H(</a:t>
            </a:r>
            <a:r>
              <a:rPr lang="it-IT" dirty="0" err="1" smtClean="0">
                <a:solidFill>
                  <a:srgbClr val="2B97E1"/>
                </a:solidFill>
                <a:latin typeface="Comic Sans MS" panose="030F0702030302020204" pitchFamily="66" charset="0"/>
              </a:rPr>
              <a:t>p,</a:t>
            </a:r>
            <a:r>
              <a:rPr lang="it-IT" dirty="0" err="1" smtClean="0">
                <a:solidFill>
                  <a:srgbClr val="2B97E1"/>
                </a:solidFill>
                <a:latin typeface="Symbol" panose="05050102010706020507" pitchFamily="18" charset="2"/>
              </a:rPr>
              <a:t>g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)</a:t>
            </a:r>
            <a:r>
              <a:rPr lang="it-IT" baseline="30000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3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He</a:t>
            </a:r>
            <a:r>
              <a:rPr lang="it-IT" dirty="0">
                <a:latin typeface="Comic Sans MS" panose="030F0702030302020204" pitchFamily="66" charset="0"/>
              </a:rPr>
              <a:t>: fondamentale per determinare l’abbondanza di deuterio </a:t>
            </a:r>
            <a:r>
              <a:rPr lang="it-IT" dirty="0" smtClean="0">
                <a:latin typeface="Comic Sans MS" panose="030F0702030302020204" pitchFamily="66" charset="0"/>
              </a:rPr>
              <a:t>primordiale. Analisi dati terminata</a:t>
            </a:r>
            <a:endParaRPr lang="it-IT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baseline="30000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6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Li(</a:t>
            </a:r>
            <a:r>
              <a:rPr lang="it-IT" dirty="0" err="1" smtClean="0">
                <a:solidFill>
                  <a:srgbClr val="2B97E1"/>
                </a:solidFill>
                <a:latin typeface="Comic Sans MS" panose="030F0702030302020204" pitchFamily="66" charset="0"/>
              </a:rPr>
              <a:t>p,</a:t>
            </a:r>
            <a:r>
              <a:rPr lang="it-IT" dirty="0" err="1" smtClean="0">
                <a:solidFill>
                  <a:srgbClr val="2B97E1"/>
                </a:solidFill>
                <a:latin typeface="Symbol" panose="05050102010706020507" pitchFamily="18" charset="2"/>
              </a:rPr>
              <a:t>g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)</a:t>
            </a:r>
            <a:r>
              <a:rPr lang="it-IT" baseline="30000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7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Be</a:t>
            </a:r>
            <a:r>
              <a:rPr lang="it-IT" dirty="0">
                <a:latin typeface="Comic Sans MS" panose="030F0702030302020204" pitchFamily="66" charset="0"/>
              </a:rPr>
              <a:t>:  importante sia per la </a:t>
            </a:r>
            <a:r>
              <a:rPr lang="it-IT" dirty="0" err="1">
                <a:latin typeface="Comic Sans MS" panose="030F0702030302020204" pitchFamily="66" charset="0"/>
              </a:rPr>
              <a:t>nucleosintesi</a:t>
            </a:r>
            <a:r>
              <a:rPr lang="it-IT" dirty="0">
                <a:latin typeface="Comic Sans MS" panose="030F0702030302020204" pitchFamily="66" charset="0"/>
              </a:rPr>
              <a:t> primordiale sia nei primi stadi dell’evoluzione stellare. Importante anche indirettamente per la reazione </a:t>
            </a:r>
            <a:r>
              <a:rPr lang="it-IT" baseline="30000" dirty="0" smtClean="0">
                <a:latin typeface="Comic Sans MS" panose="030F0702030302020204" pitchFamily="66" charset="0"/>
              </a:rPr>
              <a:t>3</a:t>
            </a:r>
            <a:r>
              <a:rPr lang="it-IT" dirty="0" smtClean="0">
                <a:latin typeface="Comic Sans MS" panose="030F0702030302020204" pitchFamily="66" charset="0"/>
              </a:rPr>
              <a:t>He(</a:t>
            </a:r>
            <a:r>
              <a:rPr lang="it-IT" baseline="30000" dirty="0" smtClean="0">
                <a:latin typeface="Comic Sans MS" panose="030F0702030302020204" pitchFamily="66" charset="0"/>
              </a:rPr>
              <a:t>4</a:t>
            </a:r>
            <a:r>
              <a:rPr lang="it-IT" dirty="0" smtClean="0">
                <a:latin typeface="Comic Sans MS" panose="030F0702030302020204" pitchFamily="66" charset="0"/>
              </a:rPr>
              <a:t>He,</a:t>
            </a:r>
            <a:r>
              <a:rPr lang="it-IT" dirty="0" smtClean="0">
                <a:latin typeface="Symbol" panose="05050102010706020507" pitchFamily="18" charset="2"/>
              </a:rPr>
              <a:t>g</a:t>
            </a:r>
            <a:r>
              <a:rPr lang="it-IT" dirty="0" smtClean="0">
                <a:latin typeface="Comic Sans MS" panose="030F0702030302020204" pitchFamily="66" charset="0"/>
              </a:rPr>
              <a:t>)</a:t>
            </a:r>
            <a:r>
              <a:rPr lang="it-IT" baseline="30000" dirty="0" smtClean="0">
                <a:latin typeface="Comic Sans MS" panose="030F0702030302020204" pitchFamily="66" charset="0"/>
              </a:rPr>
              <a:t>7</a:t>
            </a:r>
            <a:r>
              <a:rPr lang="it-IT" dirty="0" smtClean="0">
                <a:latin typeface="Comic Sans MS" panose="030F0702030302020204" pitchFamily="66" charset="0"/>
              </a:rPr>
              <a:t>Be </a:t>
            </a:r>
            <a:r>
              <a:rPr lang="it-IT" dirty="0">
                <a:latin typeface="Comic Sans MS" panose="030F0702030302020204" pitchFamily="66" charset="0"/>
              </a:rPr>
              <a:t>(stesso nucleo composto</a:t>
            </a:r>
            <a:r>
              <a:rPr lang="it-IT" dirty="0" smtClean="0">
                <a:latin typeface="Comic Sans MS" panose="030F0702030302020204" pitchFamily="66" charset="0"/>
              </a:rPr>
              <a:t>). Analisi dati terminata</a:t>
            </a:r>
            <a:endParaRPr lang="it-IT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baseline="30000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22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Ne(</a:t>
            </a:r>
            <a:r>
              <a:rPr lang="it-IT" dirty="0" err="1" smtClean="0">
                <a:solidFill>
                  <a:srgbClr val="2B97E1"/>
                </a:solidFill>
                <a:latin typeface="Symbol" panose="05050102010706020507" pitchFamily="18" charset="2"/>
              </a:rPr>
              <a:t>a</a:t>
            </a:r>
            <a:r>
              <a:rPr lang="it-IT" dirty="0" err="1" smtClean="0">
                <a:solidFill>
                  <a:srgbClr val="2B97E1"/>
                </a:solidFill>
                <a:latin typeface="Comic Sans MS" panose="030F0702030302020204" pitchFamily="66" charset="0"/>
              </a:rPr>
              <a:t>,</a:t>
            </a:r>
            <a:r>
              <a:rPr lang="it-IT" dirty="0" err="1" smtClean="0">
                <a:solidFill>
                  <a:srgbClr val="2B97E1"/>
                </a:solidFill>
                <a:latin typeface="Symbol" panose="05050102010706020507" pitchFamily="18" charset="2"/>
              </a:rPr>
              <a:t>g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)</a:t>
            </a:r>
            <a:r>
              <a:rPr lang="it-IT" baseline="30000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26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Mg</a:t>
            </a:r>
            <a:r>
              <a:rPr lang="it-IT" dirty="0">
                <a:latin typeface="Comic Sans MS" panose="030F0702030302020204" pitchFamily="66" charset="0"/>
              </a:rPr>
              <a:t>:  reazione che compete con la </a:t>
            </a:r>
            <a:r>
              <a:rPr lang="it-IT" baseline="30000" dirty="0" smtClean="0">
                <a:latin typeface="Comic Sans MS" panose="030F0702030302020204" pitchFamily="66" charset="0"/>
              </a:rPr>
              <a:t>22</a:t>
            </a:r>
            <a:r>
              <a:rPr lang="it-IT" dirty="0" smtClean="0">
                <a:latin typeface="Comic Sans MS" panose="030F0702030302020204" pitchFamily="66" charset="0"/>
              </a:rPr>
              <a:t>Ne(</a:t>
            </a:r>
            <a:r>
              <a:rPr lang="it-IT" dirty="0" err="1" smtClean="0">
                <a:latin typeface="Symbol" panose="05050102010706020507" pitchFamily="18" charset="2"/>
              </a:rPr>
              <a:t>a</a:t>
            </a:r>
            <a:r>
              <a:rPr lang="it-IT" dirty="0" err="1" smtClean="0">
                <a:latin typeface="Comic Sans MS" panose="030F0702030302020204" pitchFamily="66" charset="0"/>
              </a:rPr>
              <a:t>,n</a:t>
            </a:r>
            <a:r>
              <a:rPr lang="it-IT" dirty="0" smtClean="0">
                <a:latin typeface="Comic Sans MS" panose="030F0702030302020204" pitchFamily="66" charset="0"/>
              </a:rPr>
              <a:t>)</a:t>
            </a:r>
            <a:r>
              <a:rPr lang="it-IT" baseline="30000" dirty="0" smtClean="0">
                <a:latin typeface="Comic Sans MS" panose="030F0702030302020204" pitchFamily="66" charset="0"/>
              </a:rPr>
              <a:t>25</a:t>
            </a:r>
            <a:r>
              <a:rPr lang="it-IT" dirty="0" smtClean="0">
                <a:latin typeface="Comic Sans MS" panose="030F0702030302020204" pitchFamily="66" charset="0"/>
              </a:rPr>
              <a:t>Mg</a:t>
            </a:r>
            <a:r>
              <a:rPr lang="it-IT" dirty="0">
                <a:latin typeface="Comic Sans MS" panose="030F0702030302020204" pitchFamily="66" charset="0"/>
              </a:rPr>
              <a:t>, fondamentale per il flusso di neutroni che attivano il processo «s» (slow </a:t>
            </a:r>
            <a:r>
              <a:rPr lang="it-IT" dirty="0" err="1">
                <a:latin typeface="Comic Sans MS" panose="030F0702030302020204" pitchFamily="66" charset="0"/>
              </a:rPr>
              <a:t>neutron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capture</a:t>
            </a:r>
            <a:r>
              <a:rPr lang="it-IT" dirty="0">
                <a:latin typeface="Comic Sans MS" panose="030F0702030302020204" pitchFamily="66" charset="0"/>
              </a:rPr>
              <a:t>: processo con cui si formano alcuni degli elementi pesanti</a:t>
            </a:r>
            <a:r>
              <a:rPr lang="it-IT" dirty="0" smtClean="0">
                <a:latin typeface="Comic Sans MS" panose="030F0702030302020204" pitchFamily="66" charset="0"/>
              </a:rPr>
              <a:t>). In misura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it-IT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PhD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MI</a:t>
            </a:r>
            <a:endParaRPr lang="it-IT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baseline="30000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13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C(</a:t>
            </a:r>
            <a:r>
              <a:rPr lang="it-IT" dirty="0" err="1" smtClean="0">
                <a:solidFill>
                  <a:srgbClr val="2B97E1"/>
                </a:solidFill>
                <a:latin typeface="Symbol" panose="05050102010706020507" pitchFamily="18" charset="2"/>
              </a:rPr>
              <a:t>a</a:t>
            </a:r>
            <a:r>
              <a:rPr lang="it-IT" dirty="0" err="1" smtClean="0">
                <a:solidFill>
                  <a:srgbClr val="2B97E1"/>
                </a:solidFill>
                <a:latin typeface="Comic Sans MS" panose="030F0702030302020204" pitchFamily="66" charset="0"/>
              </a:rPr>
              <a:t>,n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)</a:t>
            </a:r>
            <a:r>
              <a:rPr lang="it-IT" baseline="30000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16</a:t>
            </a:r>
            <a:r>
              <a:rPr lang="it-IT" dirty="0" smtClean="0">
                <a:solidFill>
                  <a:srgbClr val="2B97E1"/>
                </a:solidFill>
                <a:latin typeface="Comic Sans MS" panose="030F0702030302020204" pitchFamily="66" charset="0"/>
              </a:rPr>
              <a:t>O</a:t>
            </a:r>
            <a:r>
              <a:rPr lang="it-IT" dirty="0">
                <a:latin typeface="Comic Sans MS" panose="030F0702030302020204" pitchFamily="66" charset="0"/>
              </a:rPr>
              <a:t>: reazione che fornisce, insieme alla </a:t>
            </a:r>
            <a:r>
              <a:rPr lang="it-IT" baseline="30000" dirty="0" smtClean="0">
                <a:latin typeface="Comic Sans MS" panose="030F0702030302020204" pitchFamily="66" charset="0"/>
              </a:rPr>
              <a:t>22</a:t>
            </a:r>
            <a:r>
              <a:rPr lang="it-IT" dirty="0" smtClean="0">
                <a:latin typeface="Comic Sans MS" panose="030F0702030302020204" pitchFamily="66" charset="0"/>
              </a:rPr>
              <a:t>Ne(</a:t>
            </a:r>
            <a:r>
              <a:rPr lang="it-IT" dirty="0" err="1" smtClean="0">
                <a:latin typeface="Symbol" panose="05050102010706020507" pitchFamily="18" charset="2"/>
              </a:rPr>
              <a:t>a</a:t>
            </a:r>
            <a:r>
              <a:rPr lang="it-IT" dirty="0" err="1" smtClean="0">
                <a:latin typeface="Comic Sans MS" panose="030F0702030302020204" pitchFamily="66" charset="0"/>
              </a:rPr>
              <a:t>,n</a:t>
            </a:r>
            <a:r>
              <a:rPr lang="it-IT" dirty="0" smtClean="0">
                <a:latin typeface="Comic Sans MS" panose="030F0702030302020204" pitchFamily="66" charset="0"/>
              </a:rPr>
              <a:t>)</a:t>
            </a:r>
            <a:r>
              <a:rPr lang="it-IT" baseline="30000" dirty="0" smtClean="0">
                <a:latin typeface="Comic Sans MS" panose="030F0702030302020204" pitchFamily="66" charset="0"/>
              </a:rPr>
              <a:t>25</a:t>
            </a:r>
            <a:r>
              <a:rPr lang="it-IT" dirty="0" smtClean="0">
                <a:latin typeface="Comic Sans MS" panose="030F0702030302020204" pitchFamily="66" charset="0"/>
              </a:rPr>
              <a:t>Mg</a:t>
            </a:r>
            <a:r>
              <a:rPr lang="it-IT" dirty="0">
                <a:latin typeface="Comic Sans MS" panose="030F0702030302020204" pitchFamily="66" charset="0"/>
              </a:rPr>
              <a:t>, il flusso di neutroni che attivano il processo </a:t>
            </a:r>
            <a:r>
              <a:rPr lang="it-IT" dirty="0" smtClean="0">
                <a:latin typeface="Comic Sans MS" panose="030F0702030302020204" pitchFamily="66" charset="0"/>
              </a:rPr>
              <a:t>s. Quasi terminata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7"/>
          <p:cNvSpPr>
            <a:spLocks noChangeArrowheads="1"/>
          </p:cNvSpPr>
          <p:nvPr/>
        </p:nvSpPr>
        <p:spPr bwMode="auto">
          <a:xfrm>
            <a:off x="4022725" y="324643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800">
                <a:solidFill>
                  <a:srgbClr val="0000FF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6149" name="Rectangle 39"/>
          <p:cNvSpPr>
            <a:spLocks noChangeAspect="1" noChangeArrowheads="1"/>
          </p:cNvSpPr>
          <p:nvPr/>
        </p:nvSpPr>
        <p:spPr bwMode="auto">
          <a:xfrm>
            <a:off x="5292725" y="981075"/>
            <a:ext cx="3581400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18185E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800">
                <a:solidFill>
                  <a:srgbClr val="0000FF"/>
                </a:solidFill>
              </a:rPr>
              <a:t> 	</a:t>
            </a:r>
            <a:endParaRPr lang="en-US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4937" y="88826"/>
            <a:ext cx="887412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Attività</a:t>
            </a:r>
            <a:r>
              <a:rPr lang="en-US" alt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 MI: </a:t>
            </a:r>
            <a:r>
              <a:rPr lang="en-US" altLang="it-IT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22</a:t>
            </a:r>
            <a:r>
              <a:rPr lang="en-US" alt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it-IT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it-IT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26</a:t>
            </a:r>
            <a:r>
              <a:rPr lang="en-US" alt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(PhD thesis of E. Masha)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altLang="it-IT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31" y="3977941"/>
            <a:ext cx="4824536" cy="13431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ttangolo 5"/>
          <p:cNvSpPr/>
          <p:nvPr/>
        </p:nvSpPr>
        <p:spPr>
          <a:xfrm>
            <a:off x="323528" y="1538799"/>
            <a:ext cx="83755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Competes with </a:t>
            </a:r>
            <a:r>
              <a:rPr lang="en-US" sz="22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22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Ne(</a:t>
            </a:r>
            <a:r>
              <a:rPr lang="en-US" sz="220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,n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r>
              <a:rPr lang="en-US" sz="22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25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Mg (to be measured at LUNA MV) 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s process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in AGB and massive stars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Affects the production of isotopes </a:t>
            </a:r>
            <a:r>
              <a:rPr lang="en-US" sz="22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25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Mg-</a:t>
            </a:r>
            <a:r>
              <a:rPr lang="en-US" sz="22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31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 in AGB stars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Below </a:t>
            </a:r>
            <a:r>
              <a:rPr lang="en-US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</a:t>
            </a:r>
            <a:r>
              <a:rPr lang="en-US" sz="2200" dirty="0" err="1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= 564 </a:t>
            </a:r>
            <a:r>
              <a:rPr lang="en-US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keV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, only the (</a:t>
            </a:r>
            <a:r>
              <a:rPr lang="en-US" sz="2200" dirty="0" err="1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US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en-US" sz="2200" dirty="0" err="1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) channel is open</a:t>
            </a:r>
          </a:p>
        </p:txBody>
      </p:sp>
      <p:sp>
        <p:nvSpPr>
          <p:cNvPr id="2" name="Rettangolo 1"/>
          <p:cNvSpPr/>
          <p:nvPr/>
        </p:nvSpPr>
        <p:spPr>
          <a:xfrm>
            <a:off x="134936" y="5689915"/>
            <a:ext cx="90090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2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 possible resonance of the </a:t>
            </a:r>
            <a:r>
              <a:rPr lang="en-US" altLang="it-IT" sz="2200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22</a:t>
            </a:r>
            <a:r>
              <a:rPr lang="en-US" altLang="it-IT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Ne(</a:t>
            </a:r>
            <a:r>
              <a:rPr lang="en-US" altLang="it-IT" sz="2200" dirty="0" err="1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altLang="it-IT" sz="2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,</a:t>
            </a:r>
            <a:r>
              <a:rPr lang="en-US" altLang="it-IT" sz="2200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altLang="it-IT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  <a:r>
              <a:rPr lang="en-US" altLang="it-IT" sz="2200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26</a:t>
            </a:r>
            <a:r>
              <a:rPr lang="en-US" altLang="it-IT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Mg </a:t>
            </a:r>
            <a:r>
              <a:rPr lang="en-US" altLang="it-IT" sz="2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reaction at 395 </a:t>
            </a:r>
            <a:r>
              <a:rPr lang="en-US" altLang="it-IT" sz="2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keV</a:t>
            </a:r>
            <a:r>
              <a:rPr lang="en-US" altLang="it-IT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(for which only upper limits obtained with indirect methods are available) can be measured at LUNA 400 kV</a:t>
            </a:r>
            <a:endParaRPr lang="en-US" altLang="it-IT" sz="2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52264"/>
            <a:ext cx="8710612" cy="400472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Impact of 395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keV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resonance (different upper limits)</a:t>
            </a:r>
            <a:b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2" y="5406752"/>
            <a:ext cx="8640960" cy="1046584"/>
          </a:xfrm>
          <a:prstGeom prst="rect">
            <a:avLst/>
          </a:prstGeom>
        </p:spPr>
        <p:txBody>
          <a:bodyPr vert="horz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0" hangingPunct="0"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Effective minimum temperature for s-process neutron source is affected by </a:t>
            </a:r>
            <a:r>
              <a:rPr lang="en-US" sz="22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22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Ne(</a:t>
            </a:r>
            <a:r>
              <a:rPr lang="en-US" sz="2200" dirty="0">
                <a:solidFill>
                  <a:srgbClr val="000000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  <a:sym typeface="Symbol" charset="0"/>
              </a:rPr>
              <a:t>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r>
              <a:rPr lang="en-US" sz="22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26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Mg</a:t>
            </a:r>
          </a:p>
          <a:p>
            <a:pPr eaLnBrk="0" hangingPunct="0"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Higher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n-US" sz="2200" dirty="0">
                <a:solidFill>
                  <a:srgbClr val="000000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  <a:sym typeface="Symbol" charset="0"/>
              </a:rPr>
              <a:t>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 strength means higher minimum temperature </a:t>
            </a:r>
            <a:endParaRPr lang="en-US" sz="2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383D2E4C-3F36-164A-9250-86E01139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73" y="1052736"/>
            <a:ext cx="5766957" cy="403687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101045" y="3415080"/>
            <a:ext cx="1863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 = 0.17 GK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 = 0.27 GK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 = 0.43 GK</a:t>
            </a:r>
          </a:p>
        </p:txBody>
      </p:sp>
    </p:spTree>
    <p:extLst>
      <p:ext uri="{BB962C8B-B14F-4D97-AF65-F5344CB8AC3E}">
        <p14:creationId xmlns:p14="http://schemas.microsoft.com/office/powerpoint/2010/main" val="36380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5117" y="116632"/>
            <a:ext cx="8710612" cy="400472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395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keV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resonance at LUNA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2" y="692696"/>
            <a:ext cx="8640960" cy="1046584"/>
          </a:xfrm>
          <a:prstGeom prst="rect">
            <a:avLst/>
          </a:prstGeom>
        </p:spPr>
        <p:txBody>
          <a:bodyPr vert="horz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preliminary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test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has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been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performed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 the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comparison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between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the «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signal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» and the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environmental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bck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indicates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that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we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reached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sensitivity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of 10</a:t>
            </a:r>
            <a:r>
              <a:rPr lang="it-IT" sz="2200" baseline="30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-10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eV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but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full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evaluation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of the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beam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induced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background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is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missing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A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further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campaing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has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just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started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implementing</a:t>
            </a:r>
            <a:r>
              <a:rPr lang="it-IT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a new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borated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(5%)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polyethilene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shielding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(10 cm)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around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the setup in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order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to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improve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the background </a:t>
            </a:r>
            <a:r>
              <a:rPr lang="it-IT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reduction</a:t>
            </a:r>
            <a:r>
              <a:rPr lang="it-IT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eaLnBrk="0" hangingPunct="0">
              <a:buClr>
                <a:srgbClr val="003E89"/>
              </a:buClr>
              <a:buSzPct val="50000"/>
              <a:buFontTx/>
              <a:buNone/>
            </a:pPr>
            <a:endParaRPr lang="en-US" sz="2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C9324867-90C4-774D-B356-AE37FEE94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03" y="3501008"/>
            <a:ext cx="3565759" cy="306125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DE920441-D1FF-404B-8B59-9235B8E1C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480" y="3717032"/>
            <a:ext cx="4499992" cy="25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180"/>
          <p:cNvSpPr txBox="1">
            <a:spLocks noChangeArrowheads="1"/>
          </p:cNvSpPr>
          <p:nvPr/>
        </p:nvSpPr>
        <p:spPr bwMode="auto">
          <a:xfrm>
            <a:off x="1443693" y="200534"/>
            <a:ext cx="6337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it-IT" altLang="it-IT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it-IT" alt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C+</a:t>
            </a:r>
            <a:r>
              <a:rPr lang="it-IT" altLang="it-IT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it-IT" alt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C </a:t>
            </a:r>
            <a:r>
              <a:rPr lang="it-IT" alt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reaction</a:t>
            </a:r>
            <a:endParaRPr lang="it-IT" altLang="it-IT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6" name="Text Box 181"/>
          <p:cNvSpPr txBox="1">
            <a:spLocks noChangeArrowheads="1"/>
          </p:cNvSpPr>
          <p:nvPr/>
        </p:nvSpPr>
        <p:spPr bwMode="auto">
          <a:xfrm>
            <a:off x="4442727" y="51577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9552" y="3501008"/>
            <a:ext cx="8604448" cy="307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Its rate determines the value of “</a:t>
            </a:r>
            <a:r>
              <a:rPr lang="en-US" sz="2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en-US" sz="2200" baseline="-25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up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”: 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If </a:t>
            </a:r>
            <a:r>
              <a:rPr lang="en-US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</a:t>
            </a:r>
            <a:r>
              <a:rPr lang="en-US" sz="2200" baseline="-25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star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&gt;</a:t>
            </a:r>
            <a:r>
              <a:rPr lang="en-US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</a:t>
            </a:r>
            <a:r>
              <a:rPr lang="en-US" sz="2200" baseline="-25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up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: quiescent Carbon burning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core-collapse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supernovae, neutron stars, stellar mass black holes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If </a:t>
            </a:r>
            <a:r>
              <a:rPr lang="en-US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</a:t>
            </a:r>
            <a:r>
              <a:rPr lang="en-US" sz="2200" baseline="-25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star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&lt;</a:t>
            </a:r>
            <a:r>
              <a:rPr lang="en-US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</a:t>
            </a:r>
            <a:r>
              <a:rPr lang="en-US" sz="2200" baseline="-25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up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: no Carbon burning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white dwarfs, nova, type Ia supernovae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The </a:t>
            </a:r>
            <a:r>
              <a:rPr lang="pt-BR" sz="2200" dirty="0">
                <a:solidFill>
                  <a:srgbClr val="3333CC"/>
                </a:solidFill>
                <a:latin typeface="Comic Sans MS" panose="030F0702030302020204" pitchFamily="66" charset="0"/>
              </a:rPr>
              <a:t>reaction produces protons and alphas in a hot environment</a:t>
            </a:r>
            <a:r>
              <a:rPr lang="pt-BR" sz="2200" dirty="0">
                <a:solidFill>
                  <a:srgbClr val="3333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nucleosynthesis in massive stars</a:t>
            </a:r>
            <a:endParaRPr lang="en-US" sz="2200" dirty="0">
              <a:solidFill>
                <a:srgbClr val="33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99592" y="980728"/>
            <a:ext cx="7085718" cy="294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aseline="30000" dirty="0">
                <a:solidFill>
                  <a:srgbClr val="3333CC"/>
                </a:solidFill>
                <a:latin typeface="Comic Sans MS" panose="030F0702030302020204" pitchFamily="66" charset="0"/>
              </a:rPr>
              <a:t>12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</a:rPr>
              <a:t>C+</a:t>
            </a:r>
            <a:r>
              <a:rPr lang="en-US" sz="2200" baseline="30000" dirty="0">
                <a:solidFill>
                  <a:srgbClr val="3333CC"/>
                </a:solidFill>
                <a:latin typeface="Comic Sans MS" panose="030F0702030302020204" pitchFamily="66" charset="0"/>
              </a:rPr>
              <a:t>12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</a:rPr>
              <a:t>C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200" baseline="30000" dirty="0">
                <a:solidFill>
                  <a:srgbClr val="3333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20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Ne +  </a:t>
            </a:r>
            <a:r>
              <a:rPr lang="en-US" sz="2200" dirty="0">
                <a:solidFill>
                  <a:srgbClr val="3333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           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 = 4.62 MeV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aseline="30000" dirty="0">
                <a:solidFill>
                  <a:srgbClr val="3333CC"/>
                </a:solidFill>
                <a:latin typeface="Comic Sans MS" panose="030F0702030302020204" pitchFamily="66" charset="0"/>
              </a:rPr>
              <a:t>12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</a:rPr>
              <a:t>C+</a:t>
            </a:r>
            <a:r>
              <a:rPr lang="en-US" sz="2200" baseline="30000" dirty="0">
                <a:solidFill>
                  <a:srgbClr val="3333CC"/>
                </a:solidFill>
                <a:latin typeface="Comic Sans MS" panose="030F0702030302020204" pitchFamily="66" charset="0"/>
              </a:rPr>
              <a:t>12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</a:rPr>
              <a:t>C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2200" baseline="30000" dirty="0">
                <a:solidFill>
                  <a:srgbClr val="3333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23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Na +  p</a:t>
            </a:r>
            <a:r>
              <a:rPr lang="en-US" sz="2200" dirty="0">
                <a:solidFill>
                  <a:srgbClr val="3333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          </a:t>
            </a:r>
            <a:r>
              <a:rPr lang="en-US" sz="2200" dirty="0">
                <a:solidFill>
                  <a:srgbClr val="3333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 = 2.24 MeV </a:t>
            </a:r>
            <a:endParaRPr lang="en-US" sz="2200" baseline="30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C+</a:t>
            </a: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24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Mg +  </a:t>
            </a:r>
            <a:r>
              <a:rPr lang="en-US" sz="1600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            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 = 13.93 MeV  negligible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C+</a:t>
            </a: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23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Mg +  n</a:t>
            </a:r>
            <a:r>
              <a:rPr lang="en-US" sz="1600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          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 = -2.62 MeV  endothermic for low energies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C+</a:t>
            </a: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16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 +  2</a:t>
            </a:r>
            <a:r>
              <a:rPr lang="en-US" sz="1600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            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 = -0.12 MeV  three particles reduced prob.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C+</a:t>
            </a: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16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 +  </a:t>
            </a:r>
            <a:r>
              <a:rPr lang="en-US" sz="1600" baseline="30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8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Be  </a:t>
            </a:r>
            <a:r>
              <a:rPr lang="en-US" sz="1600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      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Q= -0.21 MeV  higher Coulomb barrier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40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" y="923367"/>
            <a:ext cx="4880765" cy="557886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573148" y="4621667"/>
            <a:ext cx="1124903" cy="243358"/>
          </a:xfrm>
          <a:prstGeom prst="rect">
            <a:avLst/>
          </a:prstGeom>
          <a:noFill/>
        </p:spPr>
        <p:txBody>
          <a:bodyPr wrap="none" lIns="48218" tIns="24109" rIns="48218" bIns="24109">
            <a:spAutoFit/>
          </a:bodyPr>
          <a:lstStyle/>
          <a:p>
            <a:pPr defTabSz="4821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65" dirty="0" err="1">
                <a:solidFill>
                  <a:srgbClr val="0000FF"/>
                </a:solidFill>
                <a:latin typeface="Comic Sans MS" panose="030F0702030302020204" pitchFamily="66" charset="0"/>
                <a:sym typeface="Helvetica"/>
              </a:rPr>
              <a:t>E</a:t>
            </a:r>
            <a:r>
              <a:rPr lang="en-US" sz="1265" baseline="-25000" dirty="0" err="1">
                <a:solidFill>
                  <a:srgbClr val="0000FF"/>
                </a:solidFill>
                <a:latin typeface="Symbol" panose="05050102010706020507" pitchFamily="18" charset="2"/>
                <a:sym typeface="Helvetica"/>
              </a:rPr>
              <a:t>g</a:t>
            </a:r>
            <a:r>
              <a:rPr lang="en-US" sz="1265" dirty="0">
                <a:solidFill>
                  <a:srgbClr val="0000FF"/>
                </a:solidFill>
                <a:latin typeface="Comic Sans MS" panose="030F0702030302020204" pitchFamily="66" charset="0"/>
                <a:sym typeface="Helvetica"/>
              </a:rPr>
              <a:t> = 1634 </a:t>
            </a:r>
            <a:r>
              <a:rPr lang="en-US" sz="1265" dirty="0" err="1">
                <a:solidFill>
                  <a:srgbClr val="0000FF"/>
                </a:solidFill>
                <a:latin typeface="Comic Sans MS" panose="030F0702030302020204" pitchFamily="66" charset="0"/>
                <a:sym typeface="Helvetica"/>
              </a:rPr>
              <a:t>keV</a:t>
            </a:r>
            <a:endParaRPr lang="en-US" sz="1265" dirty="0">
              <a:solidFill>
                <a:srgbClr val="0000FF"/>
              </a:solidFill>
              <a:latin typeface="Comic Sans MS" panose="030F0702030302020204" pitchFamily="66" charset="0"/>
              <a:sym typeface="Helvetica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193911" y="3755322"/>
            <a:ext cx="1138453" cy="287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8216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65" dirty="0" err="1">
                <a:solidFill>
                  <a:srgbClr val="0000FF"/>
                </a:solidFill>
                <a:latin typeface="Comic Sans MS" panose="030F0702030302020204" pitchFamily="66" charset="0"/>
                <a:sym typeface="Helvetica"/>
              </a:rPr>
              <a:t>E</a:t>
            </a:r>
            <a:r>
              <a:rPr lang="en-US" sz="1265" baseline="-25000" dirty="0" err="1">
                <a:solidFill>
                  <a:srgbClr val="0000FF"/>
                </a:solidFill>
                <a:latin typeface="Symbol" panose="05050102010706020507" pitchFamily="18" charset="2"/>
                <a:sym typeface="Helvetica"/>
              </a:rPr>
              <a:t>g</a:t>
            </a:r>
            <a:r>
              <a:rPr lang="en-US" sz="1265" dirty="0">
                <a:solidFill>
                  <a:srgbClr val="0000FF"/>
                </a:solidFill>
                <a:latin typeface="Comic Sans MS" panose="030F0702030302020204" pitchFamily="66" charset="0"/>
                <a:sym typeface="Helvetica"/>
              </a:rPr>
              <a:t> = 440 </a:t>
            </a:r>
            <a:r>
              <a:rPr lang="en-US" sz="1265" dirty="0" err="1">
                <a:solidFill>
                  <a:srgbClr val="0000FF"/>
                </a:solidFill>
                <a:latin typeface="Comic Sans MS" panose="030F0702030302020204" pitchFamily="66" charset="0"/>
                <a:sym typeface="Helvetica"/>
              </a:rPr>
              <a:t>keV</a:t>
            </a:r>
            <a:endParaRPr lang="en-US" sz="1265" dirty="0">
              <a:solidFill>
                <a:srgbClr val="0000FF"/>
              </a:solidFill>
              <a:latin typeface="Comic Sans MS" panose="030F0702030302020204" pitchFamily="66" charset="0"/>
              <a:sym typeface="Helvetica"/>
            </a:endParaRPr>
          </a:p>
        </p:txBody>
      </p:sp>
      <p:cxnSp>
        <p:nvCxnSpPr>
          <p:cNvPr id="11" name="Connettore 2 10"/>
          <p:cNvCxnSpPr/>
          <p:nvPr/>
        </p:nvCxnSpPr>
        <p:spPr bwMode="auto">
          <a:xfrm flipH="1" flipV="1">
            <a:off x="3396976" y="4423123"/>
            <a:ext cx="216024" cy="12170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 bwMode="auto">
          <a:xfrm flipH="1">
            <a:off x="3925261" y="3946487"/>
            <a:ext cx="202874" cy="95837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4698051" y="941196"/>
            <a:ext cx="4720501" cy="219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rgbClr val="CC000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Quiescent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carbon burning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0.9 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MeV &lt; E</a:t>
            </a:r>
            <a:r>
              <a:rPr lang="en-US" sz="2200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CM </a:t>
            </a: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&lt; 3.4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MeV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Type </a:t>
            </a:r>
            <a:r>
              <a:rPr lang="en-US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Ia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supernovae: E</a:t>
            </a:r>
            <a:r>
              <a:rPr lang="en-US" sz="22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CM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≈ 1 MeV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148064" y="4264616"/>
            <a:ext cx="3429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C+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20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Ne +  </a:t>
            </a:r>
            <a:r>
              <a:rPr lang="en-US" dirty="0" err="1">
                <a:solidFill>
                  <a:srgbClr val="00B05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US" baseline="-25000" dirty="0" err="1">
                <a:solidFill>
                  <a:srgbClr val="00B05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+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</a:t>
            </a:r>
            <a:r>
              <a:rPr lang="en-US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baseline="-25000" dirty="0" err="1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</a:t>
            </a:r>
            <a:endParaRPr lang="en-US" baseline="-25000" dirty="0">
              <a:solidFill>
                <a:srgbClr val="0070C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C+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23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Na +  </a:t>
            </a: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</a:t>
            </a:r>
            <a:r>
              <a:rPr lang="en-US" baseline="-25000" dirty="0">
                <a:solidFill>
                  <a:srgbClr val="00B05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+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 </a:t>
            </a:r>
            <a:r>
              <a:rPr lang="en-US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baseline="-25000" dirty="0" err="1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</a:t>
            </a:r>
            <a:endParaRPr lang="en-US" dirty="0">
              <a:solidFill>
                <a:srgbClr val="0070C0"/>
              </a:solidFill>
              <a:latin typeface="Symbol" panose="05050102010706020507" pitchFamily="18" charset="2"/>
              <a:sym typeface="Wingdings" panose="05000000000000000000" pitchFamily="2" charset="2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6887615" y="4369154"/>
            <a:ext cx="455837" cy="11395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7451112" y="4342757"/>
            <a:ext cx="355841" cy="118533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 bwMode="auto">
          <a:xfrm flipV="1">
            <a:off x="6704980" y="5528091"/>
            <a:ext cx="324036" cy="432048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nettore 2 8"/>
          <p:cNvCxnSpPr/>
          <p:nvPr/>
        </p:nvCxnSpPr>
        <p:spPr bwMode="auto">
          <a:xfrm flipH="1" flipV="1">
            <a:off x="7780965" y="5543086"/>
            <a:ext cx="162019" cy="402872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asellaDiTesto 9"/>
          <p:cNvSpPr txBox="1"/>
          <p:nvPr/>
        </p:nvSpPr>
        <p:spPr>
          <a:xfrm>
            <a:off x="5733239" y="5893363"/>
            <a:ext cx="9717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5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Particles</a:t>
            </a:r>
            <a:endParaRPr lang="it-IT" sz="15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614191" y="5893362"/>
            <a:ext cx="9028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5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Gammas</a:t>
            </a:r>
            <a:endParaRPr lang="it-IT" sz="1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 Box 180"/>
          <p:cNvSpPr txBox="1">
            <a:spLocks noChangeArrowheads="1"/>
          </p:cNvSpPr>
          <p:nvPr/>
        </p:nvSpPr>
        <p:spPr bwMode="auto">
          <a:xfrm>
            <a:off x="1443693" y="200534"/>
            <a:ext cx="6337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it-IT" altLang="it-IT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it-IT" alt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C+</a:t>
            </a:r>
            <a:r>
              <a:rPr lang="it-IT" altLang="it-IT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it-IT" alt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C </a:t>
            </a:r>
            <a:r>
              <a:rPr lang="it-IT" alt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reaction</a:t>
            </a:r>
            <a:endParaRPr lang="it-IT" altLang="it-IT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51755" y="5112708"/>
            <a:ext cx="4317592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Several resonances spaced by 300-500 </a:t>
            </a:r>
            <a:r>
              <a:rPr lang="en-US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keV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Typical width ≈ 10keV. </a:t>
            </a:r>
            <a:endParaRPr lang="en-US" sz="22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Minimum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energy 2.1 MeV</a:t>
            </a:r>
          </a:p>
        </p:txBody>
      </p:sp>
      <p:sp>
        <p:nvSpPr>
          <p:cNvPr id="6" name="Rettangolo 5"/>
          <p:cNvSpPr/>
          <p:nvPr/>
        </p:nvSpPr>
        <p:spPr>
          <a:xfrm>
            <a:off x="827584" y="4509120"/>
            <a:ext cx="25683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T. Spillane et al,  PRL (2007)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419" y="1628800"/>
            <a:ext cx="4700581" cy="344709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463728" y="5328563"/>
            <a:ext cx="31245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it-IT" sz="1500" dirty="0" err="1">
                <a:solidFill>
                  <a:srgbClr val="0070C0"/>
                </a:solidFill>
                <a:latin typeface="Comic Sans MS" pitchFamily="66" charset="0"/>
              </a:rPr>
              <a:t>Tumino</a:t>
            </a:r>
            <a:r>
              <a:rPr lang="it-IT" sz="1500" dirty="0">
                <a:solidFill>
                  <a:srgbClr val="0070C0"/>
                </a:solidFill>
                <a:latin typeface="Comic Sans MS" pitchFamily="66" charset="0"/>
              </a:rPr>
              <a:t> et al., Nature  (2018)</a:t>
            </a:r>
          </a:p>
        </p:txBody>
      </p:sp>
      <p:sp>
        <p:nvSpPr>
          <p:cNvPr id="9" name="Rettangolo 8"/>
          <p:cNvSpPr/>
          <p:nvPr/>
        </p:nvSpPr>
        <p:spPr>
          <a:xfrm>
            <a:off x="5220071" y="1317799"/>
            <a:ext cx="2848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Trojan</a:t>
            </a:r>
            <a:r>
              <a:rPr lang="it-IT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it-IT" sz="1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Horse</a:t>
            </a:r>
            <a:r>
              <a:rPr lang="it-IT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 Method (</a:t>
            </a:r>
            <a:r>
              <a:rPr lang="it-IT" sz="1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indirect</a:t>
            </a:r>
            <a:r>
              <a:rPr lang="it-IT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0" name="Text Box 180"/>
          <p:cNvSpPr txBox="1">
            <a:spLocks noChangeArrowheads="1"/>
          </p:cNvSpPr>
          <p:nvPr/>
        </p:nvSpPr>
        <p:spPr bwMode="auto">
          <a:xfrm>
            <a:off x="1443693" y="200534"/>
            <a:ext cx="6337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it-IT" alt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C+</a:t>
            </a:r>
            <a:r>
              <a:rPr lang="it-IT" altLang="it-IT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it-IT" alt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C: state of the art</a:t>
            </a:r>
            <a:endParaRPr lang="it-IT" altLang="it-IT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Freccia in giù 13"/>
          <p:cNvSpPr/>
          <p:nvPr/>
        </p:nvSpPr>
        <p:spPr>
          <a:xfrm>
            <a:off x="6660232" y="5805264"/>
            <a:ext cx="365782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004048" y="6225261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triggered a strong debate</a:t>
            </a:r>
            <a:endParaRPr lang="en-US" sz="2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08" y="1074460"/>
            <a:ext cx="4155530" cy="320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6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908720"/>
            <a:ext cx="8373979" cy="365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buFontTx/>
              <a:buAutoNum type="arabicParenR"/>
            </a:pP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Definition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of the energy range in which the reaction can be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measured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at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LUNA-MV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and calculation of the expected reaction rate, based on literature data and of background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level expected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at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LNGS. </a:t>
            </a: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</a:pPr>
            <a:endParaRPr lang="it-IT" sz="800" dirty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buFontTx/>
              <a:buAutoNum type="arabicParenR" startAt="2"/>
            </a:pP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Study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of 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C target production and characterization, with particular emphasis on the strategy to reduce and quantify residual H and D impurities, which will cause beam induced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background.</a:t>
            </a: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buFontTx/>
              <a:buAutoNum type="arabicParenR" startAt="2"/>
            </a:pPr>
            <a:endParaRPr lang="en-US" sz="800" dirty="0" smtClean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rebuchet MS" panose="020B0603020202020204" pitchFamily="34" charset="0"/>
            </a:endParaRP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buFontTx/>
              <a:buAutoNum type="arabicParenR" startAt="2"/>
            </a:pP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Selection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of the best detection system (detector and shielding) to be  used for gamma and particles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.</a:t>
            </a:r>
            <a:endParaRPr lang="it-IT" dirty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</a:pPr>
            <a:endParaRPr lang="it-IT" dirty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2982" y="-27384"/>
            <a:ext cx="9064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US" sz="32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C+</a:t>
            </a:r>
            <a:r>
              <a:rPr lang="en-US" sz="32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experiment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at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LUNA-MV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(WG leader A.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Guglielmetti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1435" y="4149080"/>
            <a:ext cx="8856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LUNA-MV </a:t>
            </a:r>
            <a:r>
              <a:rPr lang="en-US" u="sng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  <a:r>
              <a:rPr lang="en-US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 beam: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aseline="30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0.3 - 0.5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MeV  I=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100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0.5 - 3.5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MeV  I=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150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++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0.5 - 3.5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MeV   I=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100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Energy range potentially accessible E(</a:t>
            </a:r>
            <a:r>
              <a:rPr lang="en-US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C) = 300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keV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- 7 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MeV         </a:t>
            </a:r>
            <a:r>
              <a:rPr lang="en-US" dirty="0">
                <a:solidFill>
                  <a:srgbClr val="0033CC"/>
                </a:solidFill>
                <a:latin typeface="Comic Sans MS" panose="030F0702030302020204" pitchFamily="66" charset="0"/>
              </a:rPr>
              <a:t>E</a:t>
            </a:r>
            <a:r>
              <a:rPr lang="en-US" baseline="-25000" dirty="0">
                <a:solidFill>
                  <a:srgbClr val="0033CC"/>
                </a:solidFill>
                <a:latin typeface="Comic Sans MS" panose="030F0702030302020204" pitchFamily="66" charset="0"/>
              </a:rPr>
              <a:t>CM</a:t>
            </a:r>
            <a:r>
              <a:rPr lang="en-US" dirty="0">
                <a:solidFill>
                  <a:srgbClr val="0033CC"/>
                </a:solidFill>
                <a:latin typeface="Comic Sans MS" panose="030F0702030302020204" pitchFamily="66" charset="0"/>
              </a:rPr>
              <a:t>= 0.5*E(</a:t>
            </a:r>
            <a:r>
              <a:rPr lang="en-US" baseline="30000" dirty="0">
                <a:solidFill>
                  <a:srgbClr val="0033CC"/>
                </a:solidFill>
                <a:latin typeface="Comic Sans MS" panose="030F0702030302020204" pitchFamily="66" charset="0"/>
              </a:rPr>
              <a:t>12</a:t>
            </a:r>
            <a:r>
              <a:rPr lang="en-US" dirty="0">
                <a:solidFill>
                  <a:srgbClr val="0033CC"/>
                </a:solidFill>
                <a:latin typeface="Comic Sans MS" panose="030F0702030302020204" pitchFamily="66" charset="0"/>
              </a:rPr>
              <a:t>C</a:t>
            </a:r>
            <a:r>
              <a:rPr lang="en-US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33CC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Time estimate: 30 months, starting from spring 2021</a:t>
            </a:r>
            <a:endParaRPr lang="en-US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1547664" y="120335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LUNA MV</a:t>
            </a:r>
            <a:r>
              <a:rPr lang="it-IT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LNGS 3.5 MV </a:t>
            </a:r>
          </a:p>
          <a:p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70" y="1209372"/>
            <a:ext cx="255222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67667" y="1923855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The new accelerator is ready for the FAT (Sep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LNGS provided the budget to order a 2</a:t>
            </a:r>
            <a:r>
              <a:rPr lang="en-US" sz="1800" baseline="30000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nd</a:t>
            </a:r>
            <a:r>
              <a:rPr lang="en-US" sz="1800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 beam-line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Delivering at LNGS early 2020?</a:t>
            </a:r>
            <a:endParaRPr lang="en-US" sz="1800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24" y="2742270"/>
            <a:ext cx="2780970" cy="2085728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67667" y="2963632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Accelerator room is ready in Hall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Control room will be completed within Summer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Tech. plants should be completed by Fall 2019</a:t>
            </a:r>
            <a:endParaRPr lang="en-US" sz="18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79" y="4385455"/>
            <a:ext cx="2696575" cy="205261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275" y="4141865"/>
            <a:ext cx="1028365" cy="2539795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4355976" y="4869160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mic Sans MS" panose="030F0702030302020204" pitchFamily="66" charset="0"/>
                <a:ea typeface="SimSun-ExtB" panose="02010609060101010101" pitchFamily="49" charset="-122"/>
              </a:rPr>
              <a:t>Several Authorizations are still missing: Fire Brigades, Radioprotection, Environmental impact, etc. </a:t>
            </a:r>
          </a:p>
          <a:p>
            <a:r>
              <a:rPr lang="en-US" sz="1800" dirty="0" smtClean="0">
                <a:latin typeface="Comic Sans MS" panose="030F0702030302020204" pitchFamily="66" charset="0"/>
                <a:ea typeface="SimSun-ExtB" panose="02010609060101010101" pitchFamily="49" charset="-122"/>
              </a:rPr>
              <a:t>This is now the most critical issue !!</a:t>
            </a:r>
            <a:endParaRPr lang="en-US" sz="1800" dirty="0">
              <a:latin typeface="Comic Sans MS" panose="030F0702030302020204" pitchFamily="66" charset="0"/>
              <a:ea typeface="SimSun-ExtB" panose="02010609060101010101" pitchFamily="49" charset="-122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300028" y="6162227"/>
            <a:ext cx="468052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omic Sans MS" panose="030F0702030302020204" pitchFamily="66" charset="0"/>
              </a:rPr>
              <a:t>The  (almost) whole process is managed by LNGS Technical Division !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208" y="929125"/>
            <a:ext cx="8960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facility</a:t>
            </a:r>
            <a:r>
              <a:rPr lang="it-IT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con PAC e 1 tecnologo + 2 tecnici LNGS dedicati. Accesso prioritario per primi 5 anni alla attuale collaborazione LUNA</a:t>
            </a:r>
            <a:endParaRPr lang="it-IT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777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59266" y="260648"/>
            <a:ext cx="4041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GRUPPO 3 MILANO</a:t>
            </a:r>
          </a:p>
          <a:p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3568" y="162880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PRODUZIONE SCIENTIFICA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549938"/>
              </p:ext>
            </p:extLst>
          </p:nvPr>
        </p:nvGraphicFramePr>
        <p:xfrm>
          <a:off x="1259632" y="2708920"/>
          <a:ext cx="705678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357"/>
                <a:gridCol w="1411357"/>
                <a:gridCol w="1411357"/>
                <a:gridCol w="1670585"/>
                <a:gridCol w="1152129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SIGLA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ARTICOLI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TALK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TESI LT -LM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PHD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AEGIS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FAMU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FOOT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GAMMA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KAONNIS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LUNA3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NEWCHIM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0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51253" y="332656"/>
            <a:ext cx="4041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GRUPPO 3 MILANO</a:t>
            </a:r>
          </a:p>
        </p:txBody>
      </p:sp>
      <p:sp>
        <p:nvSpPr>
          <p:cNvPr id="5" name="Rettangolo 4"/>
          <p:cNvSpPr/>
          <p:nvPr/>
        </p:nvSpPr>
        <p:spPr>
          <a:xfrm>
            <a:off x="971600" y="1124744"/>
            <a:ext cx="7526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PRODUZIONE </a:t>
            </a:r>
            <a:r>
              <a:rPr lang="it-IT" dirty="0" smtClean="0">
                <a:latin typeface="Comic Sans MS" panose="030F0702030302020204" pitchFamily="66" charset="0"/>
              </a:rPr>
              <a:t>SCIENTIFICA NORMALIZZATA A FTE (no AEGIS)</a:t>
            </a:r>
            <a:endParaRPr lang="it-IT" dirty="0">
              <a:latin typeface="Comic Sans MS" panose="030F0702030302020204" pitchFamily="66" charset="0"/>
            </a:endParaRPr>
          </a:p>
        </p:txBody>
      </p:sp>
      <p:graphicFrame>
        <p:nvGraphicFramePr>
          <p:cNvPr id="7" name="Grafico 6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B4473376-5782-4121-A777-204AFE9980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518001"/>
              </p:ext>
            </p:extLst>
          </p:nvPr>
        </p:nvGraphicFramePr>
        <p:xfrm>
          <a:off x="2222327" y="2132856"/>
          <a:ext cx="4371181" cy="4024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10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59266" y="260648"/>
            <a:ext cx="4041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GRUPPO 3 MILANO</a:t>
            </a:r>
          </a:p>
          <a:p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3568" y="162880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RICHIESTE ECONOMICHE 2020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133063"/>
              </p:ext>
            </p:extLst>
          </p:nvPr>
        </p:nvGraphicFramePr>
        <p:xfrm>
          <a:off x="179512" y="2797121"/>
          <a:ext cx="8748464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93"/>
                <a:gridCol w="1490667"/>
                <a:gridCol w="1224136"/>
                <a:gridCol w="2088232"/>
                <a:gridCol w="2195736"/>
              </a:tblGrid>
              <a:tr h="640080">
                <a:tc>
                  <a:txBody>
                    <a:bodyPr/>
                    <a:lstStyle/>
                    <a:p>
                      <a:r>
                        <a:rPr lang="it-IT" dirty="0" smtClean="0"/>
                        <a:t>SIGLA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MISS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ALTRO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MISS/FTE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ALTRO/FTE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AEGIS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FAMU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FOOT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GAMMA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406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22.3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KAONNIS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9.5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LUNA3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NEWCHIM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3.8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5.7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8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79712" y="332656"/>
            <a:ext cx="4592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NOTIZIE RILEVANTI</a:t>
            </a:r>
          </a:p>
          <a:p>
            <a:endParaRPr lang="it-IT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3568" y="1628800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Giovanna </a:t>
            </a:r>
            <a:r>
              <a:rPr lang="it-IT" dirty="0" err="1" smtClean="0">
                <a:latin typeface="Comic Sans MS" panose="030F0702030302020204" pitchFamily="66" charset="0"/>
              </a:rPr>
              <a:t>Benzoni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>
                <a:latin typeface="Comic Sans MS" panose="030F0702030302020204" pitchFamily="66" charset="0"/>
              </a:rPr>
              <a:t>è il </a:t>
            </a:r>
            <a:r>
              <a:rPr lang="it-IT" dirty="0" err="1">
                <a:latin typeface="Comic Sans MS" panose="030F0702030302020204" pitchFamily="66" charset="0"/>
              </a:rPr>
              <a:t>chair</a:t>
            </a:r>
            <a:r>
              <a:rPr lang="it-IT" dirty="0">
                <a:latin typeface="Comic Sans MS" panose="030F0702030302020204" pitchFamily="66" charset="0"/>
              </a:rPr>
              <a:t> (da autunno 2018) di HISPEC e DESPEC </a:t>
            </a:r>
            <a:r>
              <a:rPr lang="it-IT" dirty="0" smtClean="0">
                <a:latin typeface="Comic Sans MS" panose="030F0702030302020204" pitchFamily="66" charset="0"/>
              </a:rPr>
              <a:t>(settore </a:t>
            </a:r>
            <a:r>
              <a:rPr lang="it-IT" dirty="0">
                <a:latin typeface="Comic Sans MS" panose="030F0702030302020204" pitchFamily="66" charset="0"/>
              </a:rPr>
              <a:t>di NUSTAR </a:t>
            </a:r>
            <a:r>
              <a:rPr lang="it-IT" dirty="0" smtClean="0">
                <a:latin typeface="Comic Sans MS" panose="030F0702030302020204" pitchFamily="66" charset="0"/>
              </a:rPr>
              <a:t>a </a:t>
            </a:r>
            <a:r>
              <a:rPr lang="it-IT" dirty="0">
                <a:latin typeface="Comic Sans MS" panose="030F0702030302020204" pitchFamily="66" charset="0"/>
              </a:rPr>
              <a:t>sua volta </a:t>
            </a:r>
            <a:r>
              <a:rPr lang="it-IT" dirty="0" smtClean="0">
                <a:latin typeface="Comic Sans MS" panose="030F0702030302020204" pitchFamily="66" charset="0"/>
              </a:rPr>
              <a:t>settore </a:t>
            </a:r>
            <a:r>
              <a:rPr lang="it-IT" dirty="0">
                <a:latin typeface="Comic Sans MS" panose="030F0702030302020204" pitchFamily="66" charset="0"/>
              </a:rPr>
              <a:t>di FAIR)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Fabio Crespi ha vinto un PRIN (notizia della primavera 2019, il progetto </a:t>
            </a:r>
            <a:r>
              <a:rPr lang="it-IT" dirty="0" smtClean="0">
                <a:latin typeface="Comic Sans MS" panose="030F0702030302020204" pitchFamily="66" charset="0"/>
              </a:rPr>
              <a:t>partirà </a:t>
            </a:r>
            <a:r>
              <a:rPr lang="it-IT" dirty="0">
                <a:latin typeface="Comic Sans MS" panose="030F0702030302020204" pitchFamily="66" charset="0"/>
              </a:rPr>
              <a:t>in autunno 2019) finalizzato alla costruzione di un target criogenico (il PI del PRIN è Andrea Gottardo di Legnaro, a Milano arriveranno 150 </a:t>
            </a:r>
            <a:r>
              <a:rPr lang="it-IT" dirty="0" err="1">
                <a:latin typeface="Comic Sans MS" panose="030F0702030302020204" pitchFamily="66" charset="0"/>
              </a:rPr>
              <a:t>keuro</a:t>
            </a:r>
            <a:r>
              <a:rPr lang="it-IT" dirty="0">
                <a:latin typeface="Comic Sans MS" panose="030F0702030302020204" pitchFamily="66" charset="0"/>
              </a:rPr>
              <a:t>)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9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AEGIS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484784"/>
            <a:ext cx="67687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F36B3"/>
              </a:solidFill>
              <a:sym typeface="Symbol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143768" y="2708920"/>
            <a:ext cx="187301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</p:txBody>
      </p:sp>
      <p:sp>
        <p:nvSpPr>
          <p:cNvPr id="7" name="Rettangolo 6"/>
          <p:cNvSpPr/>
          <p:nvPr/>
        </p:nvSpPr>
        <p:spPr>
          <a:xfrm>
            <a:off x="323528" y="836712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u="sng" dirty="0" smtClean="0">
                <a:latin typeface="Comic Sans MS" panose="030F0702030302020204" pitchFamily="66" charset="0"/>
              </a:rPr>
              <a:t>M. </a:t>
            </a:r>
            <a:r>
              <a:rPr lang="it-IT" u="sng" dirty="0" err="1" smtClean="0">
                <a:latin typeface="Comic Sans MS" panose="030F0702030302020204" pitchFamily="66" charset="0"/>
              </a:rPr>
              <a:t>Giammarchi</a:t>
            </a:r>
            <a:r>
              <a:rPr lang="it-IT" u="sng" dirty="0" smtClean="0">
                <a:latin typeface="Comic Sans MS" panose="030F0702030302020204" pitchFamily="66" charset="0"/>
              </a:rPr>
              <a:t> 27/6/2019</a:t>
            </a:r>
            <a:r>
              <a:rPr lang="it-IT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«non </a:t>
            </a:r>
            <a:r>
              <a:rPr lang="it-IT" dirty="0">
                <a:latin typeface="Comic Sans MS" panose="030F0702030302020204" pitchFamily="66" charset="0"/>
              </a:rPr>
              <a:t>siamo in grado di fare alcuna presentazione di Aegis al </a:t>
            </a:r>
            <a:r>
              <a:rPr lang="it-IT" dirty="0" err="1">
                <a:latin typeface="Comic Sans MS" panose="030F0702030302020204" pitchFamily="66" charset="0"/>
              </a:rPr>
              <a:t>CdSez</a:t>
            </a:r>
            <a:r>
              <a:rPr lang="it-IT" dirty="0">
                <a:latin typeface="Comic Sans MS" panose="030F0702030302020204" pitchFamily="66" charset="0"/>
              </a:rPr>
              <a:t>.</a:t>
            </a:r>
          </a:p>
          <a:p>
            <a:r>
              <a:rPr lang="it-IT" dirty="0">
                <a:latin typeface="Comic Sans MS" panose="030F0702030302020204" pitchFamily="66" charset="0"/>
              </a:rPr>
              <a:t>Gemma </a:t>
            </a:r>
            <a:r>
              <a:rPr lang="it-IT" dirty="0" err="1">
                <a:latin typeface="Comic Sans MS" panose="030F0702030302020204" pitchFamily="66" charset="0"/>
              </a:rPr>
              <a:t>Testera</a:t>
            </a:r>
            <a:r>
              <a:rPr lang="it-IT" dirty="0">
                <a:latin typeface="Comic Sans MS" panose="030F0702030302020204" pitchFamily="66" charset="0"/>
              </a:rPr>
              <a:t> ha infatti rassegnato le sue dimissioni da </a:t>
            </a:r>
            <a:r>
              <a:rPr lang="it-IT" dirty="0" err="1">
                <a:latin typeface="Comic Sans MS" panose="030F0702030302020204" pitchFamily="66" charset="0"/>
              </a:rPr>
              <a:t>Resp</a:t>
            </a:r>
            <a:r>
              <a:rPr lang="it-IT" dirty="0">
                <a:latin typeface="Comic Sans MS" panose="030F0702030302020204" pitchFamily="66" charset="0"/>
              </a:rPr>
              <a:t>. Nazionale</a:t>
            </a:r>
          </a:p>
          <a:p>
            <a:r>
              <a:rPr lang="it-IT" dirty="0">
                <a:latin typeface="Comic Sans MS" panose="030F0702030302020204" pitchFamily="66" charset="0"/>
              </a:rPr>
              <a:t>di Aegis per </a:t>
            </a:r>
            <a:r>
              <a:rPr lang="it-IT" dirty="0" err="1">
                <a:latin typeface="Comic Sans MS" panose="030F0702030302020204" pitchFamily="66" charset="0"/>
              </a:rPr>
              <a:t>l'Infn</a:t>
            </a:r>
            <a:r>
              <a:rPr lang="it-IT" dirty="0">
                <a:latin typeface="Comic Sans MS" panose="030F0702030302020204" pitchFamily="66" charset="0"/>
              </a:rPr>
              <a:t> e da </a:t>
            </a:r>
            <a:r>
              <a:rPr lang="it-IT" dirty="0" err="1">
                <a:latin typeface="Comic Sans MS" panose="030F0702030302020204" pitchFamily="66" charset="0"/>
              </a:rPr>
              <a:t>Deputy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Spokesman</a:t>
            </a:r>
            <a:r>
              <a:rPr lang="it-IT" dirty="0">
                <a:latin typeface="Comic Sans MS" panose="030F0702030302020204" pitchFamily="66" charset="0"/>
              </a:rPr>
              <a:t> di Aegis al </a:t>
            </a:r>
            <a:r>
              <a:rPr lang="it-IT" dirty="0" err="1">
                <a:latin typeface="Comic Sans MS" panose="030F0702030302020204" pitchFamily="66" charset="0"/>
              </a:rPr>
              <a:t>Cern</a:t>
            </a:r>
            <a:r>
              <a:rPr lang="it-IT" dirty="0">
                <a:latin typeface="Comic Sans MS" panose="030F0702030302020204" pitchFamily="66" charset="0"/>
              </a:rPr>
              <a:t>.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Stiamo </a:t>
            </a:r>
            <a:r>
              <a:rPr lang="it-IT" dirty="0">
                <a:latin typeface="Comic Sans MS" panose="030F0702030302020204" pitchFamily="66" charset="0"/>
              </a:rPr>
              <a:t>ancora cercando di capire le conseguenze di questo gesto che </a:t>
            </a:r>
            <a:r>
              <a:rPr lang="it-IT" dirty="0" smtClean="0">
                <a:latin typeface="Comic Sans MS" panose="030F0702030302020204" pitchFamily="66" charset="0"/>
              </a:rPr>
              <a:t>però pare </a:t>
            </a:r>
            <a:r>
              <a:rPr lang="it-IT" dirty="0">
                <a:latin typeface="Comic Sans MS" panose="030F0702030302020204" pitchFamily="66" charset="0"/>
              </a:rPr>
              <a:t>irrevocabile</a:t>
            </a:r>
            <a:r>
              <a:rPr lang="it-IT" dirty="0" smtClean="0">
                <a:latin typeface="Comic Sans MS" panose="030F0702030302020204" pitchFamily="66" charset="0"/>
              </a:rPr>
              <a:t>. Stiamo </a:t>
            </a:r>
            <a:r>
              <a:rPr lang="it-IT" dirty="0">
                <a:latin typeface="Comic Sans MS" panose="030F0702030302020204" pitchFamily="66" charset="0"/>
              </a:rPr>
              <a:t>rifacendo le richieste economiche e le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percentuali»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u="sng" dirty="0" smtClean="0">
                <a:latin typeface="Comic Sans MS" panose="030F0702030302020204" pitchFamily="66" charset="0"/>
              </a:rPr>
              <a:t>M. </a:t>
            </a:r>
            <a:r>
              <a:rPr lang="it-IT" u="sng" dirty="0" err="1" smtClean="0">
                <a:latin typeface="Comic Sans MS" panose="030F0702030302020204" pitchFamily="66" charset="0"/>
              </a:rPr>
              <a:t>Giammarchi</a:t>
            </a:r>
            <a:r>
              <a:rPr lang="it-IT" u="sng" dirty="0" smtClean="0">
                <a:latin typeface="Comic Sans MS" panose="030F0702030302020204" pitchFamily="66" charset="0"/>
              </a:rPr>
              <a:t> 1/7/2019</a:t>
            </a:r>
            <a:r>
              <a:rPr lang="it-IT" dirty="0" smtClean="0">
                <a:latin typeface="Comic Sans MS" panose="030F0702030302020204" pitchFamily="66" charset="0"/>
              </a:rPr>
              <a:t>: 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«avremo </a:t>
            </a:r>
            <a:r>
              <a:rPr lang="it-IT" dirty="0">
                <a:latin typeface="Comic Sans MS" panose="030F0702030302020204" pitchFamily="66" charset="0"/>
              </a:rPr>
              <a:t>una </a:t>
            </a:r>
            <a:r>
              <a:rPr lang="it-IT" dirty="0" smtClean="0">
                <a:latin typeface="Comic Sans MS" panose="030F0702030302020204" pitchFamily="66" charset="0"/>
              </a:rPr>
              <a:t>attività </a:t>
            </a:r>
            <a:r>
              <a:rPr lang="it-IT" dirty="0" err="1" smtClean="0">
                <a:latin typeface="Comic Sans MS" panose="030F0702030302020204" pitchFamily="66" charset="0"/>
              </a:rPr>
              <a:t>Quplas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>
                <a:latin typeface="Comic Sans MS" panose="030F0702030302020204" pitchFamily="66" charset="0"/>
              </a:rPr>
              <a:t>a Milano e forse Aegis con le persone coinvolte con </a:t>
            </a:r>
            <a:r>
              <a:rPr lang="it-IT" dirty="0" smtClean="0">
                <a:latin typeface="Comic Sans MS" panose="030F0702030302020204" pitchFamily="66" charset="0"/>
              </a:rPr>
              <a:t>queste percentuali </a:t>
            </a:r>
            <a:r>
              <a:rPr lang="it-IT" dirty="0" err="1">
                <a:latin typeface="Comic Sans MS" panose="030F0702030302020204" pitchFamily="66" charset="0"/>
              </a:rPr>
              <a:t>tentative</a:t>
            </a:r>
            <a:r>
              <a:rPr lang="it-IT" dirty="0">
                <a:latin typeface="Comic Sans MS" panose="030F0702030302020204" pitchFamily="66" charset="0"/>
              </a:rPr>
              <a:t>: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Castelli                  </a:t>
            </a:r>
            <a:r>
              <a:rPr lang="it-IT" dirty="0">
                <a:latin typeface="Comic Sans MS" panose="030F0702030302020204" pitchFamily="66" charset="0"/>
              </a:rPr>
              <a:t>80%        RU </a:t>
            </a:r>
            <a:r>
              <a:rPr lang="it-IT" dirty="0" err="1">
                <a:latin typeface="Comic Sans MS" panose="030F0702030302020204" pitchFamily="66" charset="0"/>
              </a:rPr>
              <a:t>Unimi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err="1">
                <a:latin typeface="Comic Sans MS" panose="030F0702030302020204" pitchFamily="66" charset="0"/>
              </a:rPr>
              <a:t>Cialdi</a:t>
            </a:r>
            <a:r>
              <a:rPr lang="it-IT" dirty="0">
                <a:latin typeface="Comic Sans MS" panose="030F0702030302020204" pitchFamily="66" charset="0"/>
              </a:rPr>
              <a:t>                    30%        RU </a:t>
            </a:r>
            <a:r>
              <a:rPr lang="it-IT" dirty="0" err="1">
                <a:latin typeface="Comic Sans MS" panose="030F0702030302020204" pitchFamily="66" charset="0"/>
              </a:rPr>
              <a:t>Unimi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Consolati                 40%        PA Politecnico</a:t>
            </a:r>
          </a:p>
          <a:p>
            <a:r>
              <a:rPr lang="it-IT" dirty="0" err="1">
                <a:latin typeface="Comic Sans MS" panose="030F0702030302020204" pitchFamily="66" charset="0"/>
              </a:rPr>
              <a:t>Ferragut</a:t>
            </a:r>
            <a:r>
              <a:rPr lang="it-IT" dirty="0">
                <a:latin typeface="Comic Sans MS" panose="030F0702030302020204" pitchFamily="66" charset="0"/>
              </a:rPr>
              <a:t>                  70%        PA Politecnico</a:t>
            </a:r>
          </a:p>
          <a:p>
            <a:r>
              <a:rPr lang="it-IT" dirty="0" err="1">
                <a:latin typeface="Comic Sans MS" panose="030F0702030302020204" pitchFamily="66" charset="0"/>
              </a:rPr>
              <a:t>Giammarchi</a:t>
            </a:r>
            <a:r>
              <a:rPr lang="it-IT" dirty="0">
                <a:latin typeface="Comic Sans MS" panose="030F0702030302020204" pitchFamily="66" charset="0"/>
              </a:rPr>
              <a:t>                50%        PR </a:t>
            </a:r>
            <a:r>
              <a:rPr lang="it-IT" dirty="0" err="1">
                <a:latin typeface="Comic Sans MS" panose="030F0702030302020204" pitchFamily="66" charset="0"/>
              </a:rPr>
              <a:t>Infn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err="1">
                <a:latin typeface="Comic Sans MS" panose="030F0702030302020204" pitchFamily="66" charset="0"/>
              </a:rPr>
              <a:t>Maero</a:t>
            </a:r>
            <a:r>
              <a:rPr lang="it-IT" dirty="0">
                <a:latin typeface="Comic Sans MS" panose="030F0702030302020204" pitchFamily="66" charset="0"/>
              </a:rPr>
              <a:t>			  50%        </a:t>
            </a:r>
            <a:r>
              <a:rPr lang="it-IT" dirty="0" smtClean="0">
                <a:latin typeface="Comic Sans MS" panose="030F0702030302020204" pitchFamily="66" charset="0"/>
              </a:rPr>
              <a:t>PA </a:t>
            </a:r>
            <a:r>
              <a:rPr lang="it-IT" dirty="0" err="1">
                <a:latin typeface="Comic Sans MS" panose="030F0702030302020204" pitchFamily="66" charset="0"/>
              </a:rPr>
              <a:t>Unimi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err="1">
                <a:latin typeface="Comic Sans MS" panose="030F0702030302020204" pitchFamily="66" charset="0"/>
              </a:rPr>
              <a:t>Romè</a:t>
            </a:r>
            <a:r>
              <a:rPr lang="it-IT" dirty="0">
                <a:latin typeface="Comic Sans MS" panose="030F0702030302020204" pitchFamily="66" charset="0"/>
              </a:rPr>
              <a:t>			  50%        RU </a:t>
            </a:r>
            <a:r>
              <a:rPr lang="it-IT" dirty="0" err="1">
                <a:latin typeface="Comic Sans MS" panose="030F0702030302020204" pitchFamily="66" charset="0"/>
              </a:rPr>
              <a:t>Unimi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Toso                     100%        </a:t>
            </a:r>
            <a:r>
              <a:rPr lang="it-IT" dirty="0" err="1">
                <a:latin typeface="Comic Sans MS" panose="030F0702030302020204" pitchFamily="66" charset="0"/>
              </a:rPr>
              <a:t>Dott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smtClean="0">
                <a:latin typeface="Comic Sans MS" panose="030F0702030302020204" pitchFamily="66" charset="0"/>
              </a:rPr>
              <a:t>Politecnico»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9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7271"/>
            <a:ext cx="8640960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FOOT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124744"/>
            <a:ext cx="67687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F36B3"/>
              </a:solidFill>
              <a:sym typeface="Symbol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143768" y="2708920"/>
            <a:ext cx="187301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/>
          </a:p>
        </p:txBody>
      </p:sp>
      <p:sp>
        <p:nvSpPr>
          <p:cNvPr id="7" name="Rettangolo 6"/>
          <p:cNvSpPr/>
          <p:nvPr/>
        </p:nvSpPr>
        <p:spPr>
          <a:xfrm>
            <a:off x="611560" y="117091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G. </a:t>
            </a:r>
            <a:r>
              <a:rPr lang="it-IT" dirty="0" err="1" smtClean="0">
                <a:latin typeface="Comic Sans MS" panose="030F0702030302020204" pitchFamily="66" charset="0"/>
              </a:rPr>
              <a:t>Battistoni</a:t>
            </a:r>
            <a:r>
              <a:rPr lang="it-IT" dirty="0" smtClean="0">
                <a:latin typeface="Comic Sans MS" panose="030F0702030302020204" pitchFamily="66" charset="0"/>
              </a:rPr>
              <a:t> su </a:t>
            </a:r>
            <a:r>
              <a:rPr lang="it-IT" dirty="0" err="1" smtClean="0">
                <a:latin typeface="Comic Sans MS" panose="030F0702030302020204" pitchFamily="66" charset="0"/>
              </a:rPr>
              <a:t>skype</a:t>
            </a:r>
            <a:r>
              <a:rPr lang="it-IT" dirty="0" smtClean="0">
                <a:latin typeface="Comic Sans MS" panose="030F0702030302020204" pitchFamily="66" charset="0"/>
              </a:rPr>
              <a:t> in coda a questa presentazione</a:t>
            </a:r>
          </a:p>
          <a:p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5930</TotalTime>
  <Words>3027</Words>
  <Application>Microsoft Office PowerPoint</Application>
  <PresentationFormat>Presentazione su schermo (4:3)</PresentationFormat>
  <Paragraphs>543</Paragraphs>
  <Slides>38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38</vt:i4>
      </vt:variant>
    </vt:vector>
  </HeadingPairs>
  <TitlesOfParts>
    <vt:vector size="53" baseType="lpstr">
      <vt:lpstr>MS PGothic</vt:lpstr>
      <vt:lpstr>SimSun-ExtB</vt:lpstr>
      <vt:lpstr>Arial</vt:lpstr>
      <vt:lpstr>Calibri</vt:lpstr>
      <vt:lpstr>Comic Sans MS</vt:lpstr>
      <vt:lpstr>Helvetica</vt:lpstr>
      <vt:lpstr>Mangal</vt:lpstr>
      <vt:lpstr>Palatino Linotype</vt:lpstr>
      <vt:lpstr>Symbol</vt:lpstr>
      <vt:lpstr>Times New Roman</vt:lpstr>
      <vt:lpstr>Trebuchet MS</vt:lpstr>
      <vt:lpstr>Wingdings</vt:lpstr>
      <vt:lpstr>Tema di Office</vt:lpstr>
      <vt:lpstr>Presentazione vuota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Impact of 395 keV resonance (different upper limits) </vt:lpstr>
      <vt:lpstr>The 395 keV resonance at LUNA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Franco</dc:creator>
  <cp:lastModifiedBy>Alessandra</cp:lastModifiedBy>
  <cp:revision>631</cp:revision>
  <dcterms:created xsi:type="dcterms:W3CDTF">2012-06-28T16:18:30Z</dcterms:created>
  <dcterms:modified xsi:type="dcterms:W3CDTF">2019-07-02T07:02:08Z</dcterms:modified>
</cp:coreProperties>
</file>