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28" r:id="rId2"/>
    <p:sldId id="521" r:id="rId3"/>
    <p:sldId id="529" r:id="rId4"/>
    <p:sldId id="260" r:id="rId5"/>
    <p:sldId id="513" r:id="rId6"/>
    <p:sldId id="277" r:id="rId7"/>
    <p:sldId id="523" r:id="rId8"/>
    <p:sldId id="274" r:id="rId9"/>
    <p:sldId id="258" r:id="rId10"/>
    <p:sldId id="257" r:id="rId11"/>
    <p:sldId id="525" r:id="rId12"/>
    <p:sldId id="527" r:id="rId13"/>
    <p:sldId id="268" r:id="rId14"/>
    <p:sldId id="269" r:id="rId15"/>
    <p:sldId id="262" r:id="rId16"/>
    <p:sldId id="526" r:id="rId17"/>
    <p:sldId id="524" r:id="rId18"/>
    <p:sldId id="530" r:id="rId19"/>
    <p:sldId id="531" r:id="rId20"/>
    <p:sldId id="532" r:id="rId21"/>
    <p:sldId id="533" r:id="rId22"/>
    <p:sldId id="259" r:id="rId23"/>
    <p:sldId id="267"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6B3"/>
    <a:srgbClr val="2B9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6" autoAdjust="0"/>
    <p:restoredTop sz="93692"/>
  </p:normalViewPr>
  <p:slideViewPr>
    <p:cSldViewPr>
      <p:cViewPr varScale="1">
        <p:scale>
          <a:sx n="124" d="100"/>
          <a:sy n="124" d="100"/>
        </p:scale>
        <p:origin x="1152" y="102"/>
      </p:cViewPr>
      <p:guideLst>
        <p:guide orient="horz" pos="2160"/>
        <p:guide pos="2880"/>
      </p:guideLst>
    </p:cSldViewPr>
  </p:slideViewPr>
  <p:notesTextViewPr>
    <p:cViewPr>
      <p:scale>
        <a:sx n="66" d="100"/>
        <a:sy n="66" d="100"/>
      </p:scale>
      <p:origin x="0" y="0"/>
    </p:cViewPr>
  </p:notesTextViewPr>
  <p:sorterViewPr>
    <p:cViewPr>
      <p:scale>
        <a:sx n="66" d="100"/>
        <a:sy n="66" d="100"/>
      </p:scale>
      <p:origin x="0" y="16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CA572-1F69-4FCB-AAD0-09FD9C247D6B}" type="datetimeFigureOut">
              <a:rPr lang="it-IT" smtClean="0"/>
              <a:pPr/>
              <a:t>01/07/2019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4C501-E03D-47B0-AA37-93010DBD9F92}" type="slidenum">
              <a:rPr lang="it-IT" smtClean="0"/>
              <a:pPr/>
              <a:t>‹N›</a:t>
            </a:fld>
            <a:endParaRPr lang="it-IT"/>
          </a:p>
        </p:txBody>
      </p:sp>
    </p:spTree>
    <p:extLst>
      <p:ext uri="{BB962C8B-B14F-4D97-AF65-F5344CB8AC3E}">
        <p14:creationId xmlns:p14="http://schemas.microsoft.com/office/powerpoint/2010/main" val="109420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Partners: GSI, Darmstadt; IPHC,</a:t>
            </a:r>
            <a:r>
              <a:rPr lang="en-US" baseline="0" dirty="0"/>
              <a:t> Strasbourg, Nagoya University, Aachen University</a:t>
            </a:r>
            <a:endParaRPr lang="en-US" dirty="0"/>
          </a:p>
        </p:txBody>
      </p:sp>
      <p:sp>
        <p:nvSpPr>
          <p:cNvPr id="4" name="Slide Number Placeholder 3"/>
          <p:cNvSpPr>
            <a:spLocks noGrp="1"/>
          </p:cNvSpPr>
          <p:nvPr>
            <p:ph type="sldNum" sz="quarter" idx="10"/>
          </p:nvPr>
        </p:nvSpPr>
        <p:spPr/>
        <p:txBody>
          <a:bodyPr/>
          <a:lstStyle/>
          <a:p>
            <a:fld id="{4C33CF78-2BC2-414E-99E6-495C97AE9C77}" type="slidenum">
              <a:rPr lang="en-US" smtClean="0"/>
              <a:t>1</a:t>
            </a:fld>
            <a:endParaRPr lang="en-US"/>
          </a:p>
        </p:txBody>
      </p:sp>
    </p:spTree>
    <p:extLst>
      <p:ext uri="{BB962C8B-B14F-4D97-AF65-F5344CB8AC3E}">
        <p14:creationId xmlns:p14="http://schemas.microsoft.com/office/powerpoint/2010/main" val="296605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19</a:t>
            </a:fld>
            <a:endParaRPr lang="it-IT"/>
          </a:p>
        </p:txBody>
      </p:sp>
    </p:spTree>
    <p:extLst>
      <p:ext uri="{BB962C8B-B14F-4D97-AF65-F5344CB8AC3E}">
        <p14:creationId xmlns:p14="http://schemas.microsoft.com/office/powerpoint/2010/main" val="26723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t>Foot, acronimo di fragmentation of target, vuole infatti determinare sperimentalmente le sezioni d’urto differenziali di produzione dei vari isotopi che sono di interesse in pt ed rps. Tali sezioni d’urto potranno inoltre essere usate per migliorare e validare i modelli utilizzati nei codici mc. Andremo pertanto a studiare la frammentazione del proiettile per fasci di o, c ed he a diverse energie a seconda che la misura sia più di interesse per la terapia o la radioprotezione nello spazio, e la frammentazione del target indotta da fasci di protoni. I nuclei bersaglio saranno quelli più abbondanti nel corpo umano, cioè o, c ed h. l’ultima riga, quella relativa alla target fragmentation, merita un approfondimento a parte in quanto sarà la misura più complessa: come abbiamo detto infatti i frammenti prodotti hanno energia molto bassa, di qualche mev, e pertanto i range saranno dell’ordine di qualche micron o decina di micron.</a:t>
            </a:r>
          </a:p>
        </p:txBody>
      </p:sp>
    </p:spTree>
    <p:extLst>
      <p:ext uri="{BB962C8B-B14F-4D97-AF65-F5344CB8AC3E}">
        <p14:creationId xmlns:p14="http://schemas.microsoft.com/office/powerpoint/2010/main" val="2876324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couples-&gt;Draw("s.eVolume:Theta()&gt;&gt;h(200,0,1,200,1500,14000)", "", "COLZ")</a:t>
            </a:r>
          </a:p>
        </p:txBody>
      </p:sp>
    </p:spTree>
    <p:extLst>
      <p:ext uri="{BB962C8B-B14F-4D97-AF65-F5344CB8AC3E}">
        <p14:creationId xmlns:p14="http://schemas.microsoft.com/office/powerpoint/2010/main" val="209914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2</a:t>
            </a:fld>
            <a:endParaRPr lang="it-IT"/>
          </a:p>
        </p:txBody>
      </p:sp>
    </p:spTree>
    <p:extLst>
      <p:ext uri="{BB962C8B-B14F-4D97-AF65-F5344CB8AC3E}">
        <p14:creationId xmlns:p14="http://schemas.microsoft.com/office/powerpoint/2010/main" val="230893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Due casi applicativi in cui la conoscenza delle interaz e dell’eff biol degli adroni carichi è fondam sono la radioprotez nello spazio e la pt. Nel primo caso, e in particolare nelle future spedizioni di lunga durata nello spazio, come per es verso marte, l’equipaggio non è protetto dal campo geomag terrestre ed è esposto ad eventi solari e radiazioni cosmiche di origine galattica, principalmente composti da p, he ma anche altri ioni più pesanti fino al ferro, con uno spettro di energia molto vario e piccato nella zona dl gev. In tali casi, la dose equivalente a cui sono sottoposti ogni giorno gli astronauti piò addirittura essere cento volte + grande che sulla terra, e pertanto devono essere progettati degli schermi adatti. </a:t>
            </a:r>
          </a:p>
          <a:p>
            <a:r>
              <a:t>Nel caso della pt invece ioni di p e c, ed in futuro he ed o, vengono utilizzati per il trattamento di tumori profondi. Questa cura è particolarmente indicata in caso di tumori vicini a organi a rischio in quanto la localizzazione del rilascio di dose è molto più precisa rispetto al caso della terapia convenzionale coi fotoni grazie al profilo di deposizione di dose caratterizzato dal picco di bragg. Inoltre, gli ioni sono indicati per il trattamento di tumori radioresistenti perché come abbiamo visto gli ioni hanno un’elevata eff biol e sono pertanto, a parità di dose, uccidono molte più cellule dei raggix.</a:t>
            </a:r>
          </a:p>
        </p:txBody>
      </p:sp>
    </p:spTree>
    <p:extLst>
      <p:ext uri="{BB962C8B-B14F-4D97-AF65-F5344CB8AC3E}">
        <p14:creationId xmlns:p14="http://schemas.microsoft.com/office/powerpoint/2010/main" val="239338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Quindi la strategia che è stata escogitata è quella di invertire la cinematica: quello che sarebbe il nostro fascio di protoni a una data energia diventa quindi un bersaglio di idrogeno a riposo, e quello che sarebbe invece il bersaglio tissue like a riposo diventa il fascio alla stessa energia per nucleone, e quindi stesso beta, del fascio di protoni. In tal modo infatti i frammenti hanno un’energia maggiore  e un range più lungo che rende più agevola la rivelazione. Nei due sistemi di riferimento, quello in cui il protone è fermo e quello in cui invece si muove, i quadrimomenti sono legati attraverso le trasformazioni di lorentz, per mezzo delle quali possiamo passare da uno all’altro e determinare l’energia dei frammenti prodotti da un fascio di protoni.</a:t>
            </a:r>
          </a:p>
        </p:txBody>
      </p:sp>
    </p:spTree>
    <p:extLst>
      <p:ext uri="{BB962C8B-B14F-4D97-AF65-F5344CB8AC3E}">
        <p14:creationId xmlns:p14="http://schemas.microsoft.com/office/powerpoint/2010/main" val="310444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pPr>
              <a:lnSpc>
                <a:spcPct val="117999"/>
              </a:lnSpc>
            </a:pPr>
            <a:r>
              <a:t>The Emulsion Cloud Chamber detector is made of three sections:</a:t>
            </a:r>
          </a:p>
          <a:p>
            <a:pPr>
              <a:lnSpc>
                <a:spcPct val="117999"/>
              </a:lnSpc>
            </a:pPr>
            <a:r>
              <a:t>SECTION 1: alternated layers of emulsion films and target (C/C2H4)</a:t>
            </a:r>
          </a:p>
          <a:p>
            <a:pPr>
              <a:lnSpc>
                <a:spcPct val="117999"/>
              </a:lnSpc>
            </a:pPr>
            <a:r>
              <a:t>Vertex detector</a:t>
            </a:r>
          </a:p>
          <a:p>
            <a:pPr>
              <a:lnSpc>
                <a:spcPct val="117999"/>
              </a:lnSpc>
            </a:pPr>
            <a:r>
              <a:t>Tracking of all charged particles </a:t>
            </a:r>
          </a:p>
          <a:p>
            <a:pPr>
              <a:lnSpc>
                <a:spcPct val="117999"/>
              </a:lnSpc>
            </a:pPr>
            <a:r>
              <a:t>SECTION 2: emulsion films only </a:t>
            </a:r>
          </a:p>
          <a:p>
            <a:pPr>
              <a:lnSpc>
                <a:spcPct val="117999"/>
              </a:lnSpc>
            </a:pPr>
            <a:r>
              <a:t>Charge identification for low Z fragments</a:t>
            </a:r>
          </a:p>
          <a:p>
            <a:pPr>
              <a:lnSpc>
                <a:spcPct val="117999"/>
              </a:lnSpc>
            </a:pPr>
            <a:r>
              <a:t>SECTION 3,4,5: alternated layers of emulsion films and passive material</a:t>
            </a:r>
          </a:p>
          <a:p>
            <a:pPr>
              <a:lnSpc>
                <a:spcPct val="117999"/>
              </a:lnSpc>
            </a:pPr>
            <a:r>
              <a:t>Momentum measurement by range and Multiple Coulomb Scattering (MCS)</a:t>
            </a:r>
          </a:p>
          <a:p>
            <a:pPr>
              <a:lnSpc>
                <a:spcPct val="117999"/>
              </a:lnSpc>
            </a:pPr>
            <a:r>
              <a:t>Isotopic identification</a:t>
            </a:r>
          </a:p>
        </p:txBody>
      </p:sp>
    </p:spTree>
    <p:extLst>
      <p:ext uri="{BB962C8B-B14F-4D97-AF65-F5344CB8AC3E}">
        <p14:creationId xmlns:p14="http://schemas.microsoft.com/office/powerpoint/2010/main" val="86499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7</a:t>
            </a:fld>
            <a:endParaRPr lang="it-IT"/>
          </a:p>
        </p:txBody>
      </p:sp>
    </p:spTree>
    <p:extLst>
      <p:ext uri="{BB962C8B-B14F-4D97-AF65-F5344CB8AC3E}">
        <p14:creationId xmlns:p14="http://schemas.microsoft.com/office/powerpoint/2010/main" val="7060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67357904-9888-4590-BDE6-54D0648340B1}"/>
              </a:ext>
            </a:extLst>
          </p:cNvPr>
          <p:cNvSpPr txBox="1">
            <a:spLocks noGrp="1"/>
          </p:cNvSpPr>
          <p:nvPr>
            <p:ph type="sldNum" sz="quarter" idx="5"/>
          </p:nvPr>
        </p:nvSpPr>
        <p:spPr>
          <a:ln/>
        </p:spPr>
        <p:txBody>
          <a:bodyPr lIns="0" tIns="0" rIns="0" bIns="0" anchor="b" anchorCtr="0">
            <a:noAutofit/>
          </a:bodyPr>
          <a:lstStyle/>
          <a:p>
            <a:pPr lvl="0"/>
            <a:fld id="{D106F9CA-9F39-42D9-B5E6-CFA39D4E1D5E}" type="slidenum">
              <a:t>8</a:t>
            </a:fld>
            <a:endParaRPr lang="en-GB"/>
          </a:p>
        </p:txBody>
      </p:sp>
      <p:sp>
        <p:nvSpPr>
          <p:cNvPr id="2" name="Segnaposto immagine diapositiva 1">
            <a:extLst>
              <a:ext uri="{FF2B5EF4-FFF2-40B4-BE49-F238E27FC236}">
                <a16:creationId xmlns:a16="http://schemas.microsoft.com/office/drawing/2014/main" xmlns="" id="{38230817-2B3C-4613-9F4F-EE3A2EE40C73}"/>
              </a:ext>
            </a:extLst>
          </p:cNvPr>
          <p:cNvSpPr>
            <a:spLocks noGrp="1" noRot="1" noChangeAspect="1" noResize="1"/>
          </p:cNvSpPr>
          <p:nvPr>
            <p:ph type="sldImg"/>
          </p:nvPr>
        </p:nvSpPr>
        <p:spPr>
          <a:xfrm>
            <a:off x="1108075" y="812800"/>
            <a:ext cx="5343525" cy="4008438"/>
          </a:xfrm>
          <a:solidFill>
            <a:srgbClr val="729FCF"/>
          </a:solidFill>
          <a:ln w="25400">
            <a:solidFill>
              <a:srgbClr val="3465A4"/>
            </a:solidFill>
            <a:prstDash val="solid"/>
          </a:ln>
        </p:spPr>
      </p:sp>
      <p:sp>
        <p:nvSpPr>
          <p:cNvPr id="3" name=" 2">
            <a:extLst>
              <a:ext uri="{FF2B5EF4-FFF2-40B4-BE49-F238E27FC236}">
                <a16:creationId xmlns:a16="http://schemas.microsoft.com/office/drawing/2014/main" xmlns="" id="{3652C52B-8DA3-43A6-9CCF-D3B277B3199F}"/>
              </a:ext>
            </a:extLst>
          </p:cNvPr>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86052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17</a:t>
            </a:fld>
            <a:endParaRPr lang="it-IT"/>
          </a:p>
        </p:txBody>
      </p:sp>
    </p:spTree>
    <p:extLst>
      <p:ext uri="{BB962C8B-B14F-4D97-AF65-F5344CB8AC3E}">
        <p14:creationId xmlns:p14="http://schemas.microsoft.com/office/powerpoint/2010/main" val="413807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A4C501-E03D-47B0-AA37-93010DBD9F92}" type="slidenum">
              <a:rPr lang="it-IT" smtClean="0"/>
              <a:pPr/>
              <a:t>18</a:t>
            </a:fld>
            <a:endParaRPr lang="it-IT"/>
          </a:p>
        </p:txBody>
      </p:sp>
    </p:spTree>
    <p:extLst>
      <p:ext uri="{BB962C8B-B14F-4D97-AF65-F5344CB8AC3E}">
        <p14:creationId xmlns:p14="http://schemas.microsoft.com/office/powerpoint/2010/main" val="274491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uovo">
    <p:spTree>
      <p:nvGrpSpPr>
        <p:cNvPr id="1" name=""/>
        <p:cNvGrpSpPr/>
        <p:nvPr/>
      </p:nvGrpSpPr>
      <p:grpSpPr>
        <a:xfrm>
          <a:off x="0" y="0"/>
          <a:ext cx="0" cy="0"/>
          <a:chOff x="0" y="0"/>
          <a:chExt cx="0" cy="0"/>
        </a:xfrm>
      </p:grpSpPr>
      <p:pic>
        <p:nvPicPr>
          <p:cNvPr id="110" name="Linea" descr="Linea"/>
          <p:cNvPicPr>
            <a:picLocks/>
          </p:cNvPicPr>
          <p:nvPr/>
        </p:nvPicPr>
        <p:blipFill>
          <a:blip r:embed="rId2">
            <a:extLst/>
          </a:blip>
          <a:stretch>
            <a:fillRect/>
          </a:stretch>
        </p:blipFill>
        <p:spPr>
          <a:xfrm>
            <a:off x="-9121" y="524133"/>
            <a:ext cx="8394050" cy="71438"/>
          </a:xfrm>
          <a:prstGeom prst="rect">
            <a:avLst/>
          </a:prstGeom>
        </p:spPr>
      </p:pic>
      <p:sp>
        <p:nvSpPr>
          <p:cNvPr id="112" name="Titolo Testo"/>
          <p:cNvSpPr txBox="1">
            <a:spLocks noGrp="1"/>
          </p:cNvSpPr>
          <p:nvPr>
            <p:ph type="title"/>
          </p:nvPr>
        </p:nvSpPr>
        <p:spPr>
          <a:xfrm>
            <a:off x="285630" y="0"/>
            <a:ext cx="7804548" cy="598289"/>
          </a:xfrm>
          <a:prstGeom prst="rect">
            <a:avLst/>
          </a:prstGeom>
        </p:spPr>
        <p:txBody>
          <a:bodyPr/>
          <a:lstStyle>
            <a:lvl1pPr algn="l">
              <a:defRPr sz="3164" cap="small">
                <a:solidFill>
                  <a:schemeClr val="accent5">
                    <a:lumOff val="-29866"/>
                  </a:schemeClr>
                </a:solidFill>
                <a:latin typeface="Palatino"/>
                <a:ea typeface="Palatino"/>
                <a:cs typeface="Palatino"/>
                <a:sym typeface="Palatino"/>
              </a:defRPr>
            </a:lvl1pPr>
          </a:lstStyle>
          <a:p>
            <a:r>
              <a:t>Titolo Testo</a:t>
            </a:r>
          </a:p>
        </p:txBody>
      </p:sp>
      <p:sp>
        <p:nvSpPr>
          <p:cNvPr id="113" name="Numero diapositiva"/>
          <p:cNvSpPr txBox="1">
            <a:spLocks noGrp="1"/>
          </p:cNvSpPr>
          <p:nvPr>
            <p:ph type="sldNum" sz="quarter" idx="2"/>
          </p:nvPr>
        </p:nvSpPr>
        <p:spPr>
          <a:xfrm>
            <a:off x="8904756" y="6629972"/>
            <a:ext cx="239245" cy="228028"/>
          </a:xfrm>
          <a:prstGeom prst="rect">
            <a:avLst/>
          </a:prstGeom>
        </p:spPr>
        <p:txBody>
          <a:bodyPr/>
          <a:lstStyle/>
          <a:p>
            <a:fld id="{86CB4B4D-7CA3-9044-876B-883B54F8677D}" type="slidenum">
              <a:t>‹N›</a:t>
            </a:fld>
            <a:endParaRPr/>
          </a:p>
        </p:txBody>
      </p:sp>
      <p:sp>
        <p:nvSpPr>
          <p:cNvPr id="114" name="Corpo livello uno…"/>
          <p:cNvSpPr txBox="1">
            <a:spLocks noGrp="1"/>
          </p:cNvSpPr>
          <p:nvPr>
            <p:ph type="body" idx="1"/>
          </p:nvPr>
        </p:nvSpPr>
        <p:spPr>
          <a:xfrm>
            <a:off x="285630" y="916781"/>
            <a:ext cx="8572741" cy="5576684"/>
          </a:xfrm>
          <a:prstGeom prst="rect">
            <a:avLst/>
          </a:prstGeom>
        </p:spPr>
        <p:txBody>
          <a:bodyPr/>
          <a:lstStyle>
            <a:lvl1pPr>
              <a:defRPr>
                <a:latin typeface="Palatino"/>
                <a:ea typeface="Palatino"/>
                <a:cs typeface="Palatino"/>
                <a:sym typeface="Palatino"/>
              </a:defRPr>
            </a:lvl1pPr>
            <a:lvl2pPr>
              <a:defRPr>
                <a:latin typeface="Palatino"/>
                <a:ea typeface="Palatino"/>
                <a:cs typeface="Palatino"/>
                <a:sym typeface="Palatino"/>
              </a:defRPr>
            </a:lvl2pPr>
            <a:lvl3pPr>
              <a:defRPr>
                <a:latin typeface="Palatino"/>
                <a:ea typeface="Palatino"/>
                <a:cs typeface="Palatino"/>
                <a:sym typeface="Palatino"/>
              </a:defRPr>
            </a:lvl3pPr>
            <a:lvl4pPr>
              <a:defRPr>
                <a:latin typeface="Palatino"/>
                <a:ea typeface="Palatino"/>
                <a:cs typeface="Palatino"/>
                <a:sym typeface="Palatino"/>
              </a:defRPr>
            </a:lvl4pPr>
            <a:lvl5pPr>
              <a:defRPr>
                <a:latin typeface="Palatino"/>
                <a:ea typeface="Palatino"/>
                <a:cs typeface="Palatino"/>
                <a:sym typeface="Palatino"/>
              </a:defRPr>
            </a:lvl5pPr>
          </a:lstStyle>
          <a:p>
            <a:r>
              <a:t>Corpo livello uno</a:t>
            </a:r>
          </a:p>
          <a:p>
            <a:pPr lvl="1"/>
            <a:r>
              <a:t>Corpo livello due</a:t>
            </a:r>
          </a:p>
          <a:p>
            <a:pPr lvl="2"/>
            <a:r>
              <a:t>Corpo livello tre</a:t>
            </a:r>
          </a:p>
          <a:p>
            <a:pPr lvl="3"/>
            <a:r>
              <a:t>Corpo livello quattro</a:t>
            </a:r>
          </a:p>
          <a:p>
            <a:pPr lvl="4"/>
            <a:r>
              <a:t>Corpo livello cinque</a:t>
            </a:r>
          </a:p>
        </p:txBody>
      </p:sp>
    </p:spTree>
    <p:extLst>
      <p:ext uri="{BB962C8B-B14F-4D97-AF65-F5344CB8AC3E}">
        <p14:creationId xmlns:p14="http://schemas.microsoft.com/office/powerpoint/2010/main" val="16872460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5214288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Confronto">
    <p:spTree>
      <p:nvGrpSpPr>
        <p:cNvPr id="1" name=""/>
        <p:cNvGrpSpPr/>
        <p:nvPr/>
      </p:nvGrpSpPr>
      <p:grpSpPr>
        <a:xfrm>
          <a:off x="0" y="0"/>
          <a:ext cx="0" cy="0"/>
          <a:chOff x="0" y="0"/>
          <a:chExt cx="0" cy="0"/>
        </a:xfrm>
      </p:grpSpPr>
      <p:sp>
        <p:nvSpPr>
          <p:cNvPr id="56" name="Rettangolo 7"/>
          <p:cNvSpPr/>
          <p:nvPr/>
        </p:nvSpPr>
        <p:spPr>
          <a:xfrm>
            <a:off x="0" y="0"/>
            <a:ext cx="9144000" cy="6858000"/>
          </a:xfrm>
          <a:prstGeom prst="rect">
            <a:avLst/>
          </a:prstGeom>
          <a:solidFill>
            <a:srgbClr val="FFFFFF">
              <a:alpha val="70000"/>
            </a:srgbClr>
          </a:solidFill>
          <a:ln w="12700">
            <a:miter lim="400000"/>
          </a:ln>
        </p:spPr>
        <p:txBody>
          <a:bodyPr lIns="45719" rIns="45719" anchor="ctr"/>
          <a:lstStyle/>
          <a:p>
            <a:pPr algn="ctr">
              <a:defRPr>
                <a:solidFill>
                  <a:srgbClr val="FFFFFF"/>
                </a:solidFill>
              </a:defRPr>
            </a:pPr>
            <a:endParaRPr/>
          </a:p>
        </p:txBody>
      </p:sp>
      <p:sp>
        <p:nvSpPr>
          <p:cNvPr id="57" name="Body Level One…"/>
          <p:cNvSpPr txBox="1">
            <a:spLocks noGrp="1"/>
          </p:cNvSpPr>
          <p:nvPr>
            <p:ph type="body" sz="quarter" idx="1"/>
          </p:nvPr>
        </p:nvSpPr>
        <p:spPr>
          <a:xfrm>
            <a:off x="629841" y="1145579"/>
            <a:ext cx="3868341" cy="823913"/>
          </a:xfrm>
          <a:prstGeom prst="rect">
            <a:avLst/>
          </a:prstGeom>
        </p:spPr>
        <p:txBody>
          <a:bodyPr anchor="b"/>
          <a:lstStyle>
            <a:lvl1pPr marL="0" indent="0">
              <a:buSzTx/>
              <a:buNone/>
              <a:defRPr sz="3000">
                <a:latin typeface="Baskerville Old Face"/>
                <a:ea typeface="Baskerville Old Face"/>
                <a:cs typeface="Baskerville Old Face"/>
                <a:sym typeface="Baskerville Old Face"/>
              </a:defRPr>
            </a:lvl1pPr>
            <a:lvl2pPr marL="0" indent="457200">
              <a:buSzTx/>
              <a:buNone/>
              <a:defRPr sz="3000">
                <a:latin typeface="Baskerville Old Face"/>
                <a:ea typeface="Baskerville Old Face"/>
                <a:cs typeface="Baskerville Old Face"/>
                <a:sym typeface="Baskerville Old Face"/>
              </a:defRPr>
            </a:lvl2pPr>
            <a:lvl3pPr marL="0" indent="914400">
              <a:buSzTx/>
              <a:buNone/>
              <a:defRPr sz="3000">
                <a:latin typeface="Baskerville Old Face"/>
                <a:ea typeface="Baskerville Old Face"/>
                <a:cs typeface="Baskerville Old Face"/>
                <a:sym typeface="Baskerville Old Face"/>
              </a:defRPr>
            </a:lvl3pPr>
            <a:lvl4pPr marL="0" indent="1371600">
              <a:buSzTx/>
              <a:buNone/>
              <a:defRPr sz="3000">
                <a:latin typeface="Baskerville Old Face"/>
                <a:ea typeface="Baskerville Old Face"/>
                <a:cs typeface="Baskerville Old Face"/>
                <a:sym typeface="Baskerville Old Face"/>
              </a:defRPr>
            </a:lvl4pPr>
            <a:lvl5pPr marL="0" indent="1828800">
              <a:buSzTx/>
              <a:buNone/>
              <a:defRPr sz="3000">
                <a:latin typeface="Baskerville Old Face"/>
                <a:ea typeface="Baskerville Old Face"/>
                <a:cs typeface="Baskerville Old Face"/>
                <a:sym typeface="Baskerville Old Face"/>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13"/>
          </p:nvPr>
        </p:nvSpPr>
        <p:spPr>
          <a:xfrm>
            <a:off x="4629151" y="1145579"/>
            <a:ext cx="3887392" cy="823913"/>
          </a:xfrm>
          <a:prstGeom prst="rect">
            <a:avLst/>
          </a:prstGeom>
        </p:spPr>
        <p:txBody>
          <a:bodyPr anchor="b"/>
          <a:lstStyle/>
          <a:p>
            <a:pPr marL="0" indent="0">
              <a:buSzTx/>
              <a:buNone/>
              <a:defRPr sz="3000">
                <a:latin typeface="Baskerville Old Face"/>
                <a:ea typeface="Baskerville Old Face"/>
                <a:cs typeface="Baskerville Old Face"/>
                <a:sym typeface="Baskerville Old Face"/>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60" name="Title Text"/>
          <p:cNvSpPr txBox="1">
            <a:spLocks noGrp="1"/>
          </p:cNvSpPr>
          <p:nvPr>
            <p:ph type="title"/>
          </p:nvPr>
        </p:nvSpPr>
        <p:spPr>
          <a:prstGeom prst="rect">
            <a:avLst/>
          </a:prstGeom>
        </p:spPr>
        <p:txBody>
          <a:bodyPr/>
          <a:lstStyle/>
          <a:p>
            <a:r>
              <a:t>Title Text</a:t>
            </a:r>
          </a:p>
        </p:txBody>
      </p:sp>
      <p:pic>
        <p:nvPicPr>
          <p:cNvPr id="61" name="Immagine 12" descr="Immagine 12"/>
          <p:cNvPicPr>
            <a:picLocks noChangeAspect="1"/>
          </p:cNvPicPr>
          <p:nvPr/>
        </p:nvPicPr>
        <p:blipFill>
          <a:blip r:embed="rId2">
            <a:extLst/>
          </a:blip>
          <a:srcRect t="61062" b="35458"/>
          <a:stretch>
            <a:fillRect/>
          </a:stretch>
        </p:blipFill>
        <p:spPr>
          <a:xfrm>
            <a:off x="-169049" y="595703"/>
            <a:ext cx="9080368" cy="463258"/>
          </a:xfrm>
          <a:prstGeom prst="rect">
            <a:avLst/>
          </a:prstGeom>
          <a:ln w="12700">
            <a:miter lim="400000"/>
          </a:ln>
        </p:spPr>
      </p:pic>
      <p:pic>
        <p:nvPicPr>
          <p:cNvPr id="62" name="Immagine 13" descr="Immagine 13"/>
          <p:cNvPicPr>
            <a:picLocks noChangeAspect="1"/>
          </p:cNvPicPr>
          <p:nvPr/>
        </p:nvPicPr>
        <p:blipFill>
          <a:blip r:embed="rId2">
            <a:extLst/>
          </a:blip>
          <a:srcRect t="61062" b="35458"/>
          <a:stretch>
            <a:fillRect/>
          </a:stretch>
        </p:blipFill>
        <p:spPr>
          <a:xfrm rot="10800000">
            <a:off x="-16648" y="6195327"/>
            <a:ext cx="9080367" cy="463258"/>
          </a:xfrm>
          <a:prstGeom prst="rect">
            <a:avLst/>
          </a:prstGeom>
          <a:ln w="12700">
            <a:miter lim="400000"/>
          </a:ln>
        </p:spPr>
      </p:pic>
    </p:spTree>
    <p:extLst>
      <p:ext uri="{BB962C8B-B14F-4D97-AF65-F5344CB8AC3E}">
        <p14:creationId xmlns:p14="http://schemas.microsoft.com/office/powerpoint/2010/main" val="1790003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01/07/2019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57059" y="1386642"/>
            <a:ext cx="7949516" cy="1470025"/>
          </a:xfrm>
        </p:spPr>
        <p:txBody>
          <a:bodyPr>
            <a:noAutofit/>
          </a:bodyPr>
          <a:lstStyle/>
          <a:p>
            <a:r>
              <a:rPr lang="en-US" sz="5400" b="1" dirty="0"/>
              <a:t>FOOT</a:t>
            </a:r>
            <a:r>
              <a:rPr lang="en-US" sz="5400" dirty="0"/>
              <a:t/>
            </a:r>
            <a:br>
              <a:rPr lang="en-US" sz="5400" dirty="0"/>
            </a:br>
            <a:r>
              <a:rPr lang="en-US" sz="5400" dirty="0" err="1"/>
              <a:t>FragmentatiOn</a:t>
            </a:r>
            <a:r>
              <a:rPr lang="en-US" sz="5400" dirty="0"/>
              <a:t> Of Target</a:t>
            </a:r>
          </a:p>
        </p:txBody>
      </p:sp>
      <p:pic>
        <p:nvPicPr>
          <p:cNvPr id="5" name="Picture 4" descr="FOOT_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1697092" cy="1697092"/>
          </a:xfrm>
          <a:prstGeom prst="rect">
            <a:avLst/>
          </a:prstGeom>
          <a:solidFill>
            <a:schemeClr val="bg1"/>
          </a:solidFill>
        </p:spPr>
      </p:pic>
      <p:sp>
        <p:nvSpPr>
          <p:cNvPr id="8" name="TextBox 7"/>
          <p:cNvSpPr txBox="1"/>
          <p:nvPr/>
        </p:nvSpPr>
        <p:spPr>
          <a:xfrm>
            <a:off x="3272576" y="3518593"/>
            <a:ext cx="2340705" cy="523220"/>
          </a:xfrm>
          <a:prstGeom prst="rect">
            <a:avLst/>
          </a:prstGeom>
          <a:noFill/>
        </p:spPr>
        <p:txBody>
          <a:bodyPr wrap="none" rtlCol="0">
            <a:spAutoFit/>
          </a:bodyPr>
          <a:lstStyle/>
          <a:p>
            <a:r>
              <a:rPr lang="en-US" sz="2800" dirty="0"/>
              <a:t>CSN3: 2018-20</a:t>
            </a:r>
          </a:p>
        </p:txBody>
      </p:sp>
      <p:pic>
        <p:nvPicPr>
          <p:cNvPr id="11" name="Immagine 7">
            <a:extLst>
              <a:ext uri="{FF2B5EF4-FFF2-40B4-BE49-F238E27FC236}">
                <a16:creationId xmlns:a16="http://schemas.microsoft.com/office/drawing/2014/main" xmlns="" id="{B1B2D0E4-AAD2-F646-9EBE-A68BB3A93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1265"/>
            <a:ext cx="2524026" cy="1867779"/>
          </a:xfrm>
          <a:prstGeom prst="rect">
            <a:avLst/>
          </a:prstGeom>
        </p:spPr>
      </p:pic>
    </p:spTree>
    <p:extLst>
      <p:ext uri="{BB962C8B-B14F-4D97-AF65-F5344CB8AC3E}">
        <p14:creationId xmlns:p14="http://schemas.microsoft.com/office/powerpoint/2010/main" val="308223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85604-C494-EC48-A02A-C296138535D4}" type="slidenum">
              <a:rPr lang="en-US" smtClean="0"/>
              <a:t>10</a:t>
            </a:fld>
            <a:endParaRPr lang="en-US"/>
          </a:p>
        </p:txBody>
      </p:sp>
      <p:sp>
        <p:nvSpPr>
          <p:cNvPr id="6" name="TextBox 5"/>
          <p:cNvSpPr txBox="1"/>
          <p:nvPr/>
        </p:nvSpPr>
        <p:spPr>
          <a:xfrm>
            <a:off x="2787972" y="172580"/>
            <a:ext cx="3151825" cy="584775"/>
          </a:xfrm>
          <a:prstGeom prst="rect">
            <a:avLst/>
          </a:prstGeom>
          <a:noFill/>
        </p:spPr>
        <p:txBody>
          <a:bodyPr wrap="none" rtlCol="0">
            <a:spAutoFit/>
          </a:bodyPr>
          <a:lstStyle/>
          <a:p>
            <a:pPr algn="ctr"/>
            <a:r>
              <a:rPr lang="en-US" sz="3200" b="1" dirty="0">
                <a:solidFill>
                  <a:srgbClr val="FF0000"/>
                </a:solidFill>
                <a:latin typeface="Comic Sans MS" panose="030F0902030302020204" pitchFamily="66" charset="0"/>
              </a:rPr>
              <a:t>Emulsion Setup</a:t>
            </a:r>
          </a:p>
        </p:txBody>
      </p:sp>
      <p:pic>
        <p:nvPicPr>
          <p:cNvPr id="7" name="Picture 6" descr="DVR_IP PTZ Camera_main_20190405234253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170" y="1086035"/>
            <a:ext cx="4792794" cy="2695947"/>
          </a:xfrm>
          <a:prstGeom prst="rect">
            <a:avLst/>
          </a:prstGeom>
        </p:spPr>
      </p:pic>
      <p:sp>
        <p:nvSpPr>
          <p:cNvPr id="8" name="TextBox 7"/>
          <p:cNvSpPr txBox="1"/>
          <p:nvPr/>
        </p:nvSpPr>
        <p:spPr>
          <a:xfrm>
            <a:off x="-13448" y="1106318"/>
            <a:ext cx="4512236" cy="1911036"/>
          </a:xfrm>
          <a:prstGeom prst="rect">
            <a:avLst/>
          </a:prstGeom>
          <a:noFill/>
        </p:spPr>
        <p:txBody>
          <a:bodyPr wrap="square" rtlCol="0">
            <a:spAutoFit/>
          </a:bodyPr>
          <a:lstStyle/>
          <a:p>
            <a:pPr marL="342900" indent="-342900">
              <a:lnSpc>
                <a:spcPct val="120000"/>
              </a:lnSpc>
              <a:buFont typeface="Wingdings" charset="2"/>
              <a:buChar char="§"/>
            </a:pPr>
            <a:r>
              <a:rPr lang="en-US" sz="2000" dirty="0">
                <a:latin typeface="Comic Sans MS" panose="030F0902030302020204" pitchFamily="66" charset="0"/>
              </a:rPr>
              <a:t>On-line monitoring: SC + BM</a:t>
            </a:r>
          </a:p>
          <a:p>
            <a:pPr marL="342900" indent="-342900">
              <a:lnSpc>
                <a:spcPct val="120000"/>
              </a:lnSpc>
              <a:buFont typeface="Wingdings" charset="2"/>
              <a:buChar char="§"/>
            </a:pPr>
            <a:r>
              <a:rPr lang="en-US" sz="2000" dirty="0">
                <a:latin typeface="Comic Sans MS" panose="030F0902030302020204" pitchFamily="66" charset="0"/>
              </a:rPr>
              <a:t>4 emulsions chambers exposed</a:t>
            </a:r>
          </a:p>
          <a:p>
            <a:pPr marL="342900" indent="-342900">
              <a:lnSpc>
                <a:spcPct val="120000"/>
              </a:lnSpc>
              <a:buFont typeface="Wingdings" charset="2"/>
              <a:buChar char="§"/>
            </a:pPr>
            <a:r>
              <a:rPr lang="en-US" sz="2000" dirty="0">
                <a:latin typeface="Comic Sans MS" panose="030F0902030302020204" pitchFamily="66" charset="0"/>
              </a:rPr>
              <a:t>200 MeV/u and 400 MeV/u</a:t>
            </a:r>
          </a:p>
          <a:p>
            <a:pPr marL="342900" indent="-342900">
              <a:lnSpc>
                <a:spcPct val="120000"/>
              </a:lnSpc>
              <a:buFont typeface="Wingdings" charset="2"/>
              <a:buChar char="§"/>
            </a:pPr>
            <a:r>
              <a:rPr lang="en-US" sz="2000" dirty="0">
                <a:latin typeface="Comic Sans MS" panose="030F0902030302020204" pitchFamily="66" charset="0"/>
              </a:rPr>
              <a:t>Scanned field (2.5 cm x 2.5 cm)</a:t>
            </a:r>
          </a:p>
          <a:p>
            <a:pPr marL="342900" indent="-342900">
              <a:lnSpc>
                <a:spcPct val="120000"/>
              </a:lnSpc>
              <a:buFont typeface="Wingdings" charset="2"/>
              <a:buChar char="§"/>
            </a:pPr>
            <a:r>
              <a:rPr lang="en-US" sz="2000" dirty="0">
                <a:latin typeface="Comic Sans MS" panose="030F0902030302020204" pitchFamily="66" charset="0"/>
              </a:rPr>
              <a:t>Overall </a:t>
            </a:r>
            <a:r>
              <a:rPr lang="en-US" sz="2000" dirty="0" err="1">
                <a:latin typeface="Comic Sans MS" panose="030F0902030302020204" pitchFamily="66" charset="0"/>
              </a:rPr>
              <a:t>fluence</a:t>
            </a:r>
            <a:r>
              <a:rPr lang="en-US" sz="2000" dirty="0">
                <a:latin typeface="Comic Sans MS" panose="030F0902030302020204" pitchFamily="66" charset="0"/>
              </a:rPr>
              <a:t> 14-19 x 10</a:t>
            </a:r>
            <a:r>
              <a:rPr lang="en-US" sz="2000" baseline="30000" dirty="0">
                <a:latin typeface="Comic Sans MS" panose="030F0902030302020204" pitchFamily="66" charset="0"/>
              </a:rPr>
              <a:t>3</a:t>
            </a:r>
            <a:r>
              <a:rPr lang="en-US" sz="2000" dirty="0">
                <a:latin typeface="Comic Sans MS" panose="030F0902030302020204" pitchFamily="66" charset="0"/>
              </a:rPr>
              <a:t> ions</a:t>
            </a: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784" t="4128" r="4783" b="7047"/>
          <a:stretch/>
        </p:blipFill>
        <p:spPr bwMode="auto">
          <a:xfrm>
            <a:off x="107504" y="3245784"/>
            <a:ext cx="3570942" cy="311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23" r="4272" b="4853"/>
          <a:stretch/>
        </p:blipFill>
        <p:spPr bwMode="auto">
          <a:xfrm>
            <a:off x="6184154" y="3781982"/>
            <a:ext cx="3005444" cy="300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31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a:extLst>
              <a:ext uri="{FF2B5EF4-FFF2-40B4-BE49-F238E27FC236}">
                <a16:creationId xmlns:a16="http://schemas.microsoft.com/office/drawing/2014/main" xmlns="" id="{D082FD99-9C9F-4F4F-9FE8-F34B193E2E8F}"/>
              </a:ext>
            </a:extLst>
          </p:cNvPr>
          <p:cNvGrpSpPr/>
          <p:nvPr/>
        </p:nvGrpSpPr>
        <p:grpSpPr>
          <a:xfrm>
            <a:off x="217048" y="943483"/>
            <a:ext cx="6761427" cy="3896511"/>
            <a:chOff x="-136754" y="-1"/>
            <a:chExt cx="6761425" cy="3896509"/>
          </a:xfrm>
        </p:grpSpPr>
        <p:graphicFrame>
          <p:nvGraphicFramePr>
            <p:cNvPr id="3" name="Gruppo">
              <a:extLst>
                <a:ext uri="{FF2B5EF4-FFF2-40B4-BE49-F238E27FC236}">
                  <a16:creationId xmlns:a16="http://schemas.microsoft.com/office/drawing/2014/main" xmlns="" id="{92F2680A-E801-6F40-A82D-58858E4C1683}"/>
                </a:ext>
              </a:extLst>
            </p:cNvPr>
            <p:cNvGraphicFramePr/>
            <p:nvPr>
              <p:extLst>
                <p:ext uri="{D42A27DB-BD31-4B8C-83A1-F6EECF244321}">
                  <p14:modId xmlns:p14="http://schemas.microsoft.com/office/powerpoint/2010/main" val="4229899265"/>
                </p:ext>
              </p:extLst>
            </p:nvPr>
          </p:nvGraphicFramePr>
          <p:xfrm>
            <a:off x="-136754" y="21715"/>
            <a:ext cx="6761425" cy="3874793"/>
          </p:xfrm>
          <a:graphic>
            <a:graphicData uri="http://schemas.openxmlformats.org/drawingml/2006/table">
              <a:tbl>
                <a:tblPr firstRow="1" firstCol="1" bandRow="1"/>
                <a:tblGrid>
                  <a:gridCol w="2723391">
                    <a:extLst>
                      <a:ext uri="{9D8B030D-6E8A-4147-A177-3AD203B41FA5}">
                        <a16:colId xmlns:a16="http://schemas.microsoft.com/office/drawing/2014/main" xmlns="" val="20000"/>
                      </a:ext>
                    </a:extLst>
                  </a:gridCol>
                  <a:gridCol w="2019018">
                    <a:extLst>
                      <a:ext uri="{9D8B030D-6E8A-4147-A177-3AD203B41FA5}">
                        <a16:colId xmlns:a16="http://schemas.microsoft.com/office/drawing/2014/main" xmlns="" val="20001"/>
                      </a:ext>
                    </a:extLst>
                  </a:gridCol>
                  <a:gridCol w="2019018">
                    <a:extLst>
                      <a:ext uri="{9D8B030D-6E8A-4147-A177-3AD203B41FA5}">
                        <a16:colId xmlns:a16="http://schemas.microsoft.com/office/drawing/2014/main" xmlns="" val="20002"/>
                      </a:ext>
                    </a:extLst>
                  </a:gridCol>
                </a:tblGrid>
                <a:tr h="1591299">
                  <a:tc>
                    <a:txBody>
                      <a:bodyPr/>
                      <a:lstStyle/>
                      <a:p>
                        <a:pPr algn="ctr" defTabSz="914400">
                          <a:lnSpc>
                            <a:spcPct val="90000"/>
                          </a:lnSpc>
                          <a:defRPr sz="3000" b="0">
                            <a:sym typeface="Helvetica Neue"/>
                          </a:defRPr>
                        </a:pPr>
                        <a:endParaRPr/>
                      </a:p>
                    </a:txBody>
                    <a:tcPr marL="50800" marR="50800" marT="50800" marB="50800" anchor="ctr" horzOverflow="overflow">
                      <a:lnR w="38100">
                        <a:solidFill>
                          <a:srgbClr val="164F86"/>
                        </a:solidFill>
                        <a:miter lim="400000"/>
                      </a:lnR>
                      <a:lnB w="38100">
                        <a:solidFill>
                          <a:srgbClr val="000000"/>
                        </a:solidFill>
                        <a:miter lim="400000"/>
                      </a:lnB>
                      <a:noFill/>
                    </a:tcPr>
                  </a:tc>
                  <a:tc>
                    <a:txBody>
                      <a:bodyPr/>
                      <a:lstStyle/>
                      <a:p>
                        <a:pPr algn="ctr" defTabSz="914400">
                          <a:lnSpc>
                            <a:spcPct val="90000"/>
                          </a:lnSpc>
                          <a:defRPr sz="1800" b="0">
                            <a:solidFill>
                              <a:srgbClr val="000000"/>
                            </a:solidFill>
                          </a:defRPr>
                        </a:pPr>
                        <a:r>
                          <a:rPr sz="2700" b="1" dirty="0">
                            <a:solidFill>
                              <a:srgbClr val="FFFFFF"/>
                            </a:solidFill>
                            <a:sym typeface="Helvetica Neue"/>
                          </a:rPr>
                          <a:t>Oxygen  200 MeV/n</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solidFill>
                        <a:schemeClr val="accent5">
                          <a:lumOff val="-29866"/>
                        </a:schemeClr>
                      </a:solidFill>
                    </a:tcPr>
                  </a:tc>
                  <a:tc>
                    <a:txBody>
                      <a:bodyPr/>
                      <a:lstStyle/>
                      <a:p>
                        <a:pPr algn="ctr" defTabSz="914400">
                          <a:lnSpc>
                            <a:spcPct val="90000"/>
                          </a:lnSpc>
                          <a:defRPr sz="1800" b="0">
                            <a:solidFill>
                              <a:srgbClr val="000000"/>
                            </a:solidFill>
                          </a:defRPr>
                        </a:pPr>
                        <a:r>
                          <a:rPr sz="2700" b="1">
                            <a:solidFill>
                              <a:srgbClr val="FFFFFF"/>
                            </a:solidFill>
                            <a:sym typeface="Helvetica Neue"/>
                          </a:rPr>
                          <a:t>Oxygen  400 MeV/n</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solidFill>
                        <a:schemeClr val="accent5">
                          <a:lumOff val="-29866"/>
                        </a:schemeClr>
                      </a:solidFill>
                    </a:tcPr>
                  </a:tc>
                  <a:extLst>
                    <a:ext uri="{0D108BD9-81ED-4DB2-BD59-A6C34878D82A}">
                      <a16:rowId xmlns:a16="http://schemas.microsoft.com/office/drawing/2014/main" xmlns="" val="10000"/>
                    </a:ext>
                  </a:extLst>
                </a:tr>
                <a:tr h="1141748">
                  <a:tc>
                    <a:txBody>
                      <a:bodyPr/>
                      <a:lstStyle/>
                      <a:p>
                        <a:pPr algn="ctr" defTabSz="914400">
                          <a:defRPr sz="1800" b="0">
                            <a:solidFill>
                              <a:srgbClr val="000000"/>
                            </a:solidFill>
                          </a:defRPr>
                        </a:pPr>
                        <a:r>
                          <a:rPr sz="3000" b="1" dirty="0">
                            <a:solidFill>
                              <a:schemeClr val="tx1"/>
                            </a:solidFill>
                            <a:sym typeface="Helvetica Neue"/>
                          </a:rPr>
                          <a:t>Carbon</a:t>
                        </a: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algn="ctr" defTabSz="914400">
                          <a:defRPr sz="1800"/>
                        </a:pPr>
                        <a:r>
                          <a:rPr sz="3000">
                            <a:sym typeface="Helvetica Neue"/>
                          </a:rPr>
                          <a:t>GSI1</a:t>
                        </a:r>
                      </a:p>
                    </a:txBody>
                    <a:tcPr marL="50800" marR="50800" marT="50800" marB="50800" anchor="ctr" horzOverflow="overflow">
                      <a:lnL w="38100">
                        <a:solidFill>
                          <a:srgbClr val="000000"/>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lgn="ctr" defTabSz="914400">
                          <a:defRPr sz="1800"/>
                        </a:pPr>
                        <a:r>
                          <a:rPr sz="3000">
                            <a:sym typeface="Helvetica Neue"/>
                          </a:rPr>
                          <a:t>GSI3</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xmlns="" val="10001"/>
                    </a:ext>
                  </a:extLst>
                </a:tr>
                <a:tr h="1141748">
                  <a:tc>
                    <a:txBody>
                      <a:bodyPr/>
                      <a:lstStyle/>
                      <a:p>
                        <a:pPr algn="ctr" defTabSz="914400">
                          <a:defRPr sz="1800" b="0">
                            <a:solidFill>
                              <a:srgbClr val="000000"/>
                            </a:solidFill>
                          </a:defRPr>
                        </a:pPr>
                        <a:r>
                          <a:rPr sz="3000" b="1" dirty="0">
                            <a:solidFill>
                              <a:schemeClr val="tx1"/>
                            </a:solidFill>
                            <a:sym typeface="Helvetica Neue"/>
                          </a:rPr>
                          <a:t>Polyethylene</a:t>
                        </a:r>
                      </a:p>
                    </a:txBody>
                    <a:tcPr marL="50800" marR="50800" marT="50800" marB="50800" anchor="ctr"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a:txBody>
                      <a:bodyPr/>
                      <a:lstStyle/>
                      <a:p>
                        <a:pPr algn="ctr" defTabSz="914400">
                          <a:defRPr sz="1800"/>
                        </a:pPr>
                        <a:r>
                          <a:rPr sz="3000" dirty="0">
                            <a:sym typeface="Helvetica Neue"/>
                          </a:rPr>
                          <a:t>GSI2</a:t>
                        </a:r>
                      </a:p>
                    </a:txBody>
                    <a:tcPr marL="50800" marR="50800" marT="50800" marB="50800" anchor="ctr" horzOverflow="overflow">
                      <a:lnL w="38100">
                        <a:solidFill>
                          <a:srgbClr val="000000"/>
                        </a:solidFill>
                        <a:miter lim="400000"/>
                      </a:lnL>
                      <a:lnR w="38100">
                        <a:solidFill>
                          <a:srgbClr val="164F86"/>
                        </a:solidFill>
                        <a:miter lim="400000"/>
                      </a:lnR>
                      <a:lnT w="38100">
                        <a:solidFill>
                          <a:srgbClr val="164F86"/>
                        </a:solidFill>
                        <a:miter lim="400000"/>
                      </a:lnT>
                      <a:lnB w="38100">
                        <a:solidFill>
                          <a:srgbClr val="164F86"/>
                        </a:solidFill>
                        <a:miter lim="400000"/>
                      </a:lnB>
                      <a:solidFill>
                        <a:schemeClr val="accent4">
                          <a:hueOff val="366961"/>
                          <a:satOff val="4172"/>
                          <a:lumOff val="11129"/>
                        </a:schemeClr>
                      </a:solidFill>
                    </a:tcPr>
                  </a:tc>
                  <a:tc>
                    <a:txBody>
                      <a:bodyPr/>
                      <a:lstStyle/>
                      <a:p>
                        <a:pPr algn="ctr" defTabSz="914400">
                          <a:defRPr sz="1800"/>
                        </a:pPr>
                        <a:r>
                          <a:rPr sz="3000" dirty="0">
                            <a:sym typeface="Helvetica Neue"/>
                          </a:rPr>
                          <a:t>GSI4</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xmlns="" val="10002"/>
                    </a:ext>
                  </a:extLst>
                </a:tr>
              </a:tbl>
            </a:graphicData>
          </a:graphic>
        </p:graphicFrame>
        <p:sp>
          <p:nvSpPr>
            <p:cNvPr id="4" name="Target">
              <a:extLst>
                <a:ext uri="{FF2B5EF4-FFF2-40B4-BE49-F238E27FC236}">
                  <a16:creationId xmlns:a16="http://schemas.microsoft.com/office/drawing/2014/main" xmlns="" id="{96C68980-95C9-C344-B455-ECC431338338}"/>
                </a:ext>
              </a:extLst>
            </p:cNvPr>
            <p:cNvSpPr txBox="1"/>
            <p:nvPr/>
          </p:nvSpPr>
          <p:spPr>
            <a:xfrm>
              <a:off x="0" y="1110174"/>
              <a:ext cx="2565615" cy="4849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ctr" defTabSz="233679">
                <a:defRPr sz="2480" b="1" cap="small">
                  <a:solidFill>
                    <a:schemeClr val="accent1">
                      <a:lumOff val="-13575"/>
                    </a:schemeClr>
                  </a:solidFill>
                  <a:latin typeface="Palatino"/>
                  <a:ea typeface="Palatino"/>
                  <a:cs typeface="Palatino"/>
                  <a:sym typeface="Palatino"/>
                </a:defRPr>
              </a:lvl1pPr>
            </a:lstStyle>
            <a:p>
              <a:r>
                <a:t>Target</a:t>
              </a:r>
            </a:p>
          </p:txBody>
        </p:sp>
        <p:sp>
          <p:nvSpPr>
            <p:cNvPr id="5" name="Beam">
              <a:extLst>
                <a:ext uri="{FF2B5EF4-FFF2-40B4-BE49-F238E27FC236}">
                  <a16:creationId xmlns:a16="http://schemas.microsoft.com/office/drawing/2014/main" xmlns="" id="{F7F6427C-BC55-C546-A9EC-202B301348CB}"/>
                </a:ext>
              </a:extLst>
            </p:cNvPr>
            <p:cNvSpPr txBox="1"/>
            <p:nvPr/>
          </p:nvSpPr>
          <p:spPr>
            <a:xfrm rot="16200000">
              <a:off x="1505137" y="548475"/>
              <a:ext cx="1608954" cy="5120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rmAutofit/>
            </a:bodyPr>
            <a:lstStyle>
              <a:lvl1pPr algn="ctr" defTabSz="233679">
                <a:defRPr sz="2480" b="1" cap="small">
                  <a:latin typeface="Palatino"/>
                  <a:ea typeface="Palatino"/>
                  <a:cs typeface="Palatino"/>
                  <a:sym typeface="Palatino"/>
                </a:defRPr>
              </a:lvl1pPr>
            </a:lstStyle>
            <a:p>
              <a:r>
                <a:t>Beam</a:t>
              </a:r>
            </a:p>
          </p:txBody>
        </p:sp>
      </p:grpSp>
    </p:spTree>
    <p:extLst>
      <p:ext uri="{BB962C8B-B14F-4D97-AF65-F5344CB8AC3E}">
        <p14:creationId xmlns:p14="http://schemas.microsoft.com/office/powerpoint/2010/main" val="15112583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2A2CCD63-018F-4A7A-920B-C2E099D44870}"/>
              </a:ext>
            </a:extLst>
          </p:cNvPr>
          <p:cNvSpPr txBox="1"/>
          <p:nvPr/>
        </p:nvSpPr>
        <p:spPr>
          <a:xfrm>
            <a:off x="696790" y="302805"/>
            <a:ext cx="5836444" cy="496290"/>
          </a:xfrm>
          <a:prstGeom prst="rect">
            <a:avLst/>
          </a:prstGeom>
          <a:noFill/>
        </p:spPr>
        <p:txBody>
          <a:bodyPr wrap="square" rtlCol="0">
            <a:spAutoFit/>
          </a:bodyPr>
          <a:lstStyle/>
          <a:p>
            <a:r>
              <a:rPr lang="it-IT" sz="2630" baseline="31999" dirty="0">
                <a:solidFill>
                  <a:srgbClr val="FF0000"/>
                </a:solidFill>
                <a:latin typeface="Comic Sans MS" panose="030F0902030302020204" pitchFamily="66" charset="0"/>
              </a:rPr>
              <a:t>16</a:t>
            </a:r>
            <a:r>
              <a:rPr lang="it-IT" sz="2630" dirty="0">
                <a:solidFill>
                  <a:srgbClr val="FF0000"/>
                </a:solidFill>
                <a:latin typeface="Comic Sans MS" panose="030F0902030302020204" pitchFamily="66" charset="0"/>
              </a:rPr>
              <a:t>O @ 400 </a:t>
            </a:r>
            <a:r>
              <a:rPr lang="it-IT" sz="2630" dirty="0" err="1">
                <a:solidFill>
                  <a:srgbClr val="FF0000"/>
                </a:solidFill>
                <a:latin typeface="Comic Sans MS" panose="030F0902030302020204" pitchFamily="66" charset="0"/>
              </a:rPr>
              <a:t>MeV</a:t>
            </a:r>
            <a:r>
              <a:rPr lang="it-IT" sz="2630" dirty="0">
                <a:solidFill>
                  <a:srgbClr val="FF0000"/>
                </a:solidFill>
                <a:latin typeface="Comic Sans MS" panose="030F0902030302020204" pitchFamily="66" charset="0"/>
              </a:rPr>
              <a:t>/n , target: C</a:t>
            </a:r>
            <a:r>
              <a:rPr lang="it-IT" sz="2630" baseline="-5999" dirty="0">
                <a:solidFill>
                  <a:srgbClr val="FF0000"/>
                </a:solidFill>
                <a:latin typeface="Comic Sans MS" panose="030F0902030302020204" pitchFamily="66" charset="0"/>
              </a:rPr>
              <a:t>2</a:t>
            </a:r>
            <a:r>
              <a:rPr lang="it-IT" sz="2630" dirty="0">
                <a:solidFill>
                  <a:srgbClr val="FF0000"/>
                </a:solidFill>
                <a:latin typeface="Comic Sans MS" panose="030F0902030302020204" pitchFamily="66" charset="0"/>
              </a:rPr>
              <a:t>H</a:t>
            </a:r>
            <a:r>
              <a:rPr lang="it-IT" sz="2630" baseline="-5999" dirty="0">
                <a:solidFill>
                  <a:srgbClr val="FF0000"/>
                </a:solidFill>
                <a:latin typeface="Comic Sans MS" panose="030F0902030302020204" pitchFamily="66" charset="0"/>
              </a:rPr>
              <a:t>4</a:t>
            </a:r>
            <a:r>
              <a:rPr lang="it-IT" sz="2630" dirty="0">
                <a:solidFill>
                  <a:srgbClr val="FF0000"/>
                </a:solidFill>
                <a:latin typeface="Comic Sans MS" panose="030F0902030302020204" pitchFamily="66" charset="0"/>
              </a:rPr>
              <a:t> </a:t>
            </a:r>
            <a:r>
              <a:rPr lang="en-GB" sz="2630" dirty="0">
                <a:solidFill>
                  <a:srgbClr val="FF0000"/>
                </a:solidFill>
                <a:latin typeface="Comic Sans MS" panose="030F0902030302020204" pitchFamily="66" charset="0"/>
              </a:rPr>
              <a:t> </a:t>
            </a:r>
          </a:p>
        </p:txBody>
      </p:sp>
      <p:pic>
        <p:nvPicPr>
          <p:cNvPr id="4" name="Immagine 3">
            <a:extLst>
              <a:ext uri="{FF2B5EF4-FFF2-40B4-BE49-F238E27FC236}">
                <a16:creationId xmlns:a16="http://schemas.microsoft.com/office/drawing/2014/main" xmlns="" id="{06C7B8ED-AD32-43E1-9B23-D9B6F3CEA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439" y="1732843"/>
            <a:ext cx="3473969" cy="2082140"/>
          </a:xfrm>
          <a:prstGeom prst="rect">
            <a:avLst/>
          </a:prstGeom>
        </p:spPr>
      </p:pic>
      <p:pic>
        <p:nvPicPr>
          <p:cNvPr id="6" name="Immagine 5">
            <a:extLst>
              <a:ext uri="{FF2B5EF4-FFF2-40B4-BE49-F238E27FC236}">
                <a16:creationId xmlns:a16="http://schemas.microsoft.com/office/drawing/2014/main" xmlns="" id="{EC3C0F97-1665-40A5-9A3B-7373837A9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495" y="4245293"/>
            <a:ext cx="3586913" cy="2078235"/>
          </a:xfrm>
          <a:prstGeom prst="rect">
            <a:avLst/>
          </a:prstGeom>
        </p:spPr>
      </p:pic>
      <p:sp>
        <p:nvSpPr>
          <p:cNvPr id="7" name="CasellaDiTesto 6">
            <a:extLst>
              <a:ext uri="{FF2B5EF4-FFF2-40B4-BE49-F238E27FC236}">
                <a16:creationId xmlns:a16="http://schemas.microsoft.com/office/drawing/2014/main" xmlns="" id="{595EC290-BEB1-4859-AEA4-00B2B2E091C3}"/>
              </a:ext>
            </a:extLst>
          </p:cNvPr>
          <p:cNvSpPr txBox="1"/>
          <p:nvPr/>
        </p:nvSpPr>
        <p:spPr>
          <a:xfrm>
            <a:off x="179512" y="988970"/>
            <a:ext cx="8392988" cy="707886"/>
          </a:xfrm>
          <a:prstGeom prst="rect">
            <a:avLst/>
          </a:prstGeom>
          <a:noFill/>
        </p:spPr>
        <p:txBody>
          <a:bodyPr wrap="square" rtlCol="0">
            <a:spAutoFit/>
          </a:bodyPr>
          <a:lstStyle/>
          <a:p>
            <a:r>
              <a:rPr lang="en-GB" sz="2000" dirty="0" err="1">
                <a:latin typeface="Comic Sans MS" panose="030F0902030302020204" pitchFamily="66" charset="0"/>
              </a:rPr>
              <a:t>Esempio</a:t>
            </a:r>
            <a:r>
              <a:rPr lang="en-GB" sz="2000" dirty="0">
                <a:latin typeface="Comic Sans MS" panose="030F0902030302020204" pitchFamily="66" charset="0"/>
              </a:rPr>
              <a:t> di </a:t>
            </a:r>
            <a:r>
              <a:rPr lang="en-GB" sz="2000" dirty="0" err="1">
                <a:latin typeface="Comic Sans MS" panose="030F0902030302020204" pitchFamily="66" charset="0"/>
              </a:rPr>
              <a:t>uso</a:t>
            </a:r>
            <a:r>
              <a:rPr lang="en-GB" sz="2000" dirty="0">
                <a:latin typeface="Comic Sans MS" panose="030F0902030302020204" pitchFamily="66" charset="0"/>
              </a:rPr>
              <a:t> del Beam Monitor Scanning of the emulsion surface: beam position vs. number of events </a:t>
            </a:r>
            <a:r>
              <a:rPr lang="it-IT" sz="2000" baseline="31999" dirty="0">
                <a:latin typeface="Comic Sans MS" panose="030F0902030302020204" pitchFamily="66" charset="0"/>
              </a:rPr>
              <a:t> </a:t>
            </a:r>
            <a:endParaRPr lang="en-GB" sz="2000" dirty="0">
              <a:latin typeface="Comic Sans MS" panose="030F0902030302020204" pitchFamily="66" charset="0"/>
            </a:endParaRPr>
          </a:p>
        </p:txBody>
      </p:sp>
      <p:sp>
        <p:nvSpPr>
          <p:cNvPr id="8" name="Segnaposto numero diapositiva 7">
            <a:extLst>
              <a:ext uri="{FF2B5EF4-FFF2-40B4-BE49-F238E27FC236}">
                <a16:creationId xmlns:a16="http://schemas.microsoft.com/office/drawing/2014/main" xmlns="" id="{6473B68E-2D03-4CEB-9AB5-6E029170ABE6}"/>
              </a:ext>
            </a:extLst>
          </p:cNvPr>
          <p:cNvSpPr>
            <a:spLocks noGrp="1"/>
          </p:cNvSpPr>
          <p:nvPr>
            <p:ph type="sldNum" sz="quarter" idx="12"/>
          </p:nvPr>
        </p:nvSpPr>
        <p:spPr/>
        <p:txBody>
          <a:bodyPr/>
          <a:lstStyle/>
          <a:p>
            <a:fld id="{9B618960-8005-486C-9A75-10CB2AAC16F9}" type="slidenum">
              <a:rPr lang="en-US" smtClean="0"/>
              <a:t>12</a:t>
            </a:fld>
            <a:endParaRPr lang="en-US"/>
          </a:p>
        </p:txBody>
      </p:sp>
      <p:sp>
        <p:nvSpPr>
          <p:cNvPr id="3" name="Rettangolo 2">
            <a:extLst>
              <a:ext uri="{FF2B5EF4-FFF2-40B4-BE49-F238E27FC236}">
                <a16:creationId xmlns:a16="http://schemas.microsoft.com/office/drawing/2014/main" xmlns="" id="{7EEB96BB-CEC2-4BF6-9634-655F808E9EB0}"/>
              </a:ext>
            </a:extLst>
          </p:cNvPr>
          <p:cNvSpPr/>
          <p:nvPr/>
        </p:nvSpPr>
        <p:spPr>
          <a:xfrm>
            <a:off x="4273292" y="2001010"/>
            <a:ext cx="247650" cy="214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ttangolo 10">
            <a:extLst>
              <a:ext uri="{FF2B5EF4-FFF2-40B4-BE49-F238E27FC236}">
                <a16:creationId xmlns:a16="http://schemas.microsoft.com/office/drawing/2014/main" xmlns="" id="{6BE20B79-EBE8-40B5-A906-7FBBF847B3C5}"/>
              </a:ext>
            </a:extLst>
          </p:cNvPr>
          <p:cNvSpPr/>
          <p:nvPr/>
        </p:nvSpPr>
        <p:spPr>
          <a:xfrm>
            <a:off x="8572500" y="1993286"/>
            <a:ext cx="16192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3" name="Picture 4">
            <a:extLst>
              <a:ext uri="{FF2B5EF4-FFF2-40B4-BE49-F238E27FC236}">
                <a16:creationId xmlns:a16="http://schemas.microsoft.com/office/drawing/2014/main" xmlns="" id="{83943278-07C5-4F85-B8AA-35B89255F9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84" t="4128" r="4783" b="7047"/>
          <a:stretch/>
        </p:blipFill>
        <p:spPr bwMode="auto">
          <a:xfrm>
            <a:off x="696790" y="2387785"/>
            <a:ext cx="3289326" cy="2865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reccia a destra 13">
            <a:extLst>
              <a:ext uri="{FF2B5EF4-FFF2-40B4-BE49-F238E27FC236}">
                <a16:creationId xmlns:a16="http://schemas.microsoft.com/office/drawing/2014/main" xmlns="" id="{17BF4547-E54A-48C1-84FB-86982C4BB483}"/>
              </a:ext>
            </a:extLst>
          </p:cNvPr>
          <p:cNvSpPr/>
          <p:nvPr/>
        </p:nvSpPr>
        <p:spPr>
          <a:xfrm>
            <a:off x="4028614" y="3726519"/>
            <a:ext cx="382067" cy="300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ttangolo 14">
            <a:extLst>
              <a:ext uri="{FF2B5EF4-FFF2-40B4-BE49-F238E27FC236}">
                <a16:creationId xmlns:a16="http://schemas.microsoft.com/office/drawing/2014/main" xmlns="" id="{95EED0E4-EDC6-4CAF-A672-C5386551D322}"/>
              </a:ext>
            </a:extLst>
          </p:cNvPr>
          <p:cNvSpPr/>
          <p:nvPr/>
        </p:nvSpPr>
        <p:spPr>
          <a:xfrm>
            <a:off x="4903008" y="1977503"/>
            <a:ext cx="16192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35858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ll Oxygen Vertices"/>
          <p:cNvSpPr txBox="1">
            <a:spLocks noGrp="1"/>
          </p:cNvSpPr>
          <p:nvPr>
            <p:ph type="title"/>
          </p:nvPr>
        </p:nvSpPr>
        <p:spPr>
          <a:prstGeom prst="rect">
            <a:avLst/>
          </a:prstGeom>
        </p:spPr>
        <p:txBody>
          <a:bodyPr/>
          <a:lstStyle/>
          <a:p>
            <a:r>
              <a:rPr dirty="0">
                <a:solidFill>
                  <a:srgbClr val="FF0000"/>
                </a:solidFill>
                <a:latin typeface="Comic Sans MS" panose="030F0902030302020204" pitchFamily="66" charset="0"/>
              </a:rPr>
              <a:t>All Oxygen Vertices</a:t>
            </a:r>
          </a:p>
        </p:txBody>
      </p:sp>
      <p:sp>
        <p:nvSpPr>
          <p:cNvPr id="248" name="Numero diapositiva"/>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249" name="Schermata 2019-06-03 alle 17.55.26.png" descr="Schermata 2019-06-03 alle 17.55.26.png"/>
          <p:cNvPicPr>
            <a:picLocks noChangeAspect="1"/>
          </p:cNvPicPr>
          <p:nvPr/>
        </p:nvPicPr>
        <p:blipFill>
          <a:blip r:embed="rId2">
            <a:extLst/>
          </a:blip>
          <a:stretch>
            <a:fillRect/>
          </a:stretch>
        </p:blipFill>
        <p:spPr>
          <a:xfrm>
            <a:off x="0" y="1264113"/>
            <a:ext cx="9144000" cy="4329775"/>
          </a:xfrm>
          <a:prstGeom prst="rect">
            <a:avLst/>
          </a:prstGeom>
          <a:ln w="12700">
            <a:miter lim="400000"/>
          </a:ln>
        </p:spPr>
      </p:pic>
      <p:sp>
        <p:nvSpPr>
          <p:cNvPr id="2" name="TextBox 1">
            <a:extLst>
              <a:ext uri="{FF2B5EF4-FFF2-40B4-BE49-F238E27FC236}">
                <a16:creationId xmlns:a16="http://schemas.microsoft.com/office/drawing/2014/main" xmlns="" id="{CEC15426-B292-624D-B379-073CB8949AD9}"/>
              </a:ext>
            </a:extLst>
          </p:cNvPr>
          <p:cNvSpPr txBox="1"/>
          <p:nvPr/>
        </p:nvSpPr>
        <p:spPr>
          <a:xfrm>
            <a:off x="285630" y="5955004"/>
            <a:ext cx="8462834" cy="646331"/>
          </a:xfrm>
          <a:prstGeom prst="rect">
            <a:avLst/>
          </a:prstGeom>
          <a:noFill/>
        </p:spPr>
        <p:txBody>
          <a:bodyPr wrap="square" rtlCol="0">
            <a:spAutoFit/>
          </a:bodyPr>
          <a:lstStyle/>
          <a:p>
            <a:r>
              <a:rPr lang="it-IT" dirty="0"/>
              <a:t>Sistema di scanning con microscopio automatizzato e relativo software su GPU sviluppato nell’esperienza OPERA</a:t>
            </a:r>
          </a:p>
        </p:txBody>
      </p:sp>
    </p:spTree>
    <p:extLst>
      <p:ext uri="{BB962C8B-B14F-4D97-AF65-F5344CB8AC3E}">
        <p14:creationId xmlns:p14="http://schemas.microsoft.com/office/powerpoint/2010/main" val="32031672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Vertexing - Example"/>
          <p:cNvSpPr txBox="1">
            <a:spLocks noGrp="1"/>
          </p:cNvSpPr>
          <p:nvPr>
            <p:ph type="title"/>
          </p:nvPr>
        </p:nvSpPr>
        <p:spPr>
          <a:prstGeom prst="rect">
            <a:avLst/>
          </a:prstGeom>
        </p:spPr>
        <p:txBody>
          <a:bodyPr>
            <a:normAutofit/>
          </a:bodyPr>
          <a:lstStyle/>
          <a:p>
            <a:r>
              <a:rPr sz="3160" dirty="0">
                <a:solidFill>
                  <a:srgbClr val="FF0000"/>
                </a:solidFill>
                <a:latin typeface="Comic Sans MS" panose="030F0902030302020204" pitchFamily="66" charset="0"/>
              </a:rPr>
              <a:t>Vertexing - Example</a:t>
            </a:r>
          </a:p>
        </p:txBody>
      </p:sp>
      <p:sp>
        <p:nvSpPr>
          <p:cNvPr id="252" name="Numero diapositiva"/>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253" name="Schermata 2019-06-03 alle 17.56.11.png" descr="Schermata 2019-06-03 alle 17.56.11.png"/>
          <p:cNvPicPr>
            <a:picLocks noChangeAspect="1"/>
          </p:cNvPicPr>
          <p:nvPr/>
        </p:nvPicPr>
        <p:blipFill>
          <a:blip r:embed="rId2">
            <a:extLst/>
          </a:blip>
          <a:stretch>
            <a:fillRect/>
          </a:stretch>
        </p:blipFill>
        <p:spPr>
          <a:xfrm>
            <a:off x="0" y="1434372"/>
            <a:ext cx="9144000" cy="3989257"/>
          </a:xfrm>
          <a:prstGeom prst="rect">
            <a:avLst/>
          </a:prstGeom>
          <a:ln w="12700">
            <a:miter lim="400000"/>
          </a:ln>
        </p:spPr>
      </p:pic>
      <p:sp>
        <p:nvSpPr>
          <p:cNvPr id="254" name="Linea"/>
          <p:cNvSpPr/>
          <p:nvPr/>
        </p:nvSpPr>
        <p:spPr>
          <a:xfrm>
            <a:off x="147445" y="5091219"/>
            <a:ext cx="8080916" cy="1"/>
          </a:xfrm>
          <a:prstGeom prst="line">
            <a:avLst/>
          </a:prstGeom>
          <a:ln w="38100">
            <a:solidFill>
              <a:srgbClr val="FFFFFF"/>
            </a:solidFill>
            <a:miter lim="400000"/>
            <a:headEnd type="triangle" len="sm"/>
            <a:tailEnd type="triangle" len="sm"/>
          </a:ln>
        </p:spPr>
        <p:txBody>
          <a:bodyPr lIns="35719" tIns="35719" rIns="35719" bIns="35719" anchor="ctr"/>
          <a:lstStyle/>
          <a:p>
            <a:pPr algn="ctr">
              <a:defRPr>
                <a:solidFill>
                  <a:srgbClr val="FFFFFF"/>
                </a:solidFill>
                <a:latin typeface="+mn-lt"/>
                <a:ea typeface="+mn-ea"/>
                <a:cs typeface="+mn-cs"/>
                <a:sym typeface="Helvetica Neue Medium"/>
              </a:defRPr>
            </a:pPr>
            <a:endParaRPr sz="1266"/>
          </a:p>
        </p:txBody>
      </p:sp>
      <p:sp>
        <p:nvSpPr>
          <p:cNvPr id="255" name="3 cm"/>
          <p:cNvSpPr txBox="1"/>
          <p:nvPr/>
        </p:nvSpPr>
        <p:spPr>
          <a:xfrm>
            <a:off x="3919343" y="5168494"/>
            <a:ext cx="38953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FFFF"/>
                </a:solidFill>
              </a:defRPr>
            </a:lvl1pPr>
          </a:lstStyle>
          <a:p>
            <a:r>
              <a:rPr sz="1266"/>
              <a:t>3 cm</a:t>
            </a:r>
          </a:p>
        </p:txBody>
      </p:sp>
      <p:sp>
        <p:nvSpPr>
          <p:cNvPr id="256" name="470 μm"/>
          <p:cNvSpPr txBox="1"/>
          <p:nvPr/>
        </p:nvSpPr>
        <p:spPr>
          <a:xfrm rot="16200000">
            <a:off x="8587385" y="3295534"/>
            <a:ext cx="573876"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FFFFFF"/>
                </a:solidFill>
              </a:defRPr>
            </a:lvl1pPr>
          </a:lstStyle>
          <a:p>
            <a:r>
              <a:rPr sz="1266"/>
              <a:t>470 μm</a:t>
            </a:r>
          </a:p>
        </p:txBody>
      </p:sp>
      <p:sp>
        <p:nvSpPr>
          <p:cNvPr id="257" name="Linea"/>
          <p:cNvSpPr/>
          <p:nvPr/>
        </p:nvSpPr>
        <p:spPr>
          <a:xfrm flipV="1">
            <a:off x="8663582" y="1749553"/>
            <a:ext cx="1" cy="3284070"/>
          </a:xfrm>
          <a:prstGeom prst="line">
            <a:avLst/>
          </a:prstGeom>
          <a:ln w="38100">
            <a:solidFill>
              <a:srgbClr val="FFFFFF"/>
            </a:solidFill>
            <a:miter lim="400000"/>
            <a:headEnd type="triangle" len="sm"/>
            <a:tailEnd type="triangle" len="sm"/>
          </a:ln>
        </p:spPr>
        <p:txBody>
          <a:bodyPr lIns="35719" tIns="35719" rIns="35719" bIns="35719" anchor="ctr"/>
          <a:lstStyle/>
          <a:p>
            <a:pPr algn="ctr">
              <a:defRPr>
                <a:solidFill>
                  <a:srgbClr val="FFFFFF"/>
                </a:solidFill>
                <a:latin typeface="+mn-lt"/>
                <a:ea typeface="+mn-ea"/>
                <a:cs typeface="+mn-cs"/>
                <a:sym typeface="Helvetica Neue Medium"/>
              </a:defRPr>
            </a:pPr>
            <a:endParaRPr sz="1266"/>
          </a:p>
        </p:txBody>
      </p:sp>
    </p:spTree>
    <p:extLst>
      <p:ext uri="{BB962C8B-B14F-4D97-AF65-F5344CB8AC3E}">
        <p14:creationId xmlns:p14="http://schemas.microsoft.com/office/powerpoint/2010/main" val="13779274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85604-C494-EC48-A02A-C296138535D4}" type="slidenum">
              <a:rPr lang="en-US" smtClean="0"/>
              <a:t>15</a:t>
            </a:fld>
            <a:endParaRPr lang="en-US"/>
          </a:p>
        </p:txBody>
      </p:sp>
      <p:sp>
        <p:nvSpPr>
          <p:cNvPr id="5" name="TextBox 4"/>
          <p:cNvSpPr txBox="1"/>
          <p:nvPr/>
        </p:nvSpPr>
        <p:spPr>
          <a:xfrm>
            <a:off x="2632482" y="157639"/>
            <a:ext cx="3462807" cy="584775"/>
          </a:xfrm>
          <a:prstGeom prst="rect">
            <a:avLst/>
          </a:prstGeom>
          <a:noFill/>
        </p:spPr>
        <p:txBody>
          <a:bodyPr wrap="none" rtlCol="0">
            <a:spAutoFit/>
          </a:bodyPr>
          <a:lstStyle/>
          <a:p>
            <a:pPr algn="ctr"/>
            <a:r>
              <a:rPr lang="en-US" sz="3200" dirty="0">
                <a:solidFill>
                  <a:srgbClr val="FF0000"/>
                </a:solidFill>
                <a:latin typeface="Comic Sans MS" panose="030F0902030302020204" pitchFamily="66" charset="0"/>
              </a:rPr>
              <a:t>Electronic Setup</a:t>
            </a:r>
          </a:p>
        </p:txBody>
      </p:sp>
      <p:pic>
        <p:nvPicPr>
          <p:cNvPr id="6" name="Picture 5" descr="IMG_20190407_164021.jpg"/>
          <p:cNvPicPr>
            <a:picLocks noChangeAspect="1"/>
          </p:cNvPicPr>
          <p:nvPr/>
        </p:nvPicPr>
        <p:blipFill rotWithShape="1">
          <a:blip r:embed="rId2" cstate="print">
            <a:extLst>
              <a:ext uri="{28A0092B-C50C-407E-A947-70E740481C1C}">
                <a14:useLocalDpi xmlns:a14="http://schemas.microsoft.com/office/drawing/2010/main" val="0"/>
              </a:ext>
            </a:extLst>
          </a:blip>
          <a:srcRect t="15468" b="17430"/>
          <a:stretch/>
        </p:blipFill>
        <p:spPr>
          <a:xfrm>
            <a:off x="134957" y="908720"/>
            <a:ext cx="5571874" cy="2804146"/>
          </a:xfrm>
          <a:prstGeom prst="rect">
            <a:avLst/>
          </a:prstGeom>
        </p:spPr>
      </p:pic>
      <p:sp>
        <p:nvSpPr>
          <p:cNvPr id="7" name="TextBox 6"/>
          <p:cNvSpPr txBox="1"/>
          <p:nvPr/>
        </p:nvSpPr>
        <p:spPr>
          <a:xfrm>
            <a:off x="5706831" y="1362143"/>
            <a:ext cx="3284874" cy="1938992"/>
          </a:xfrm>
          <a:prstGeom prst="rect">
            <a:avLst/>
          </a:prstGeom>
          <a:noFill/>
        </p:spPr>
        <p:txBody>
          <a:bodyPr wrap="none" rtlCol="0">
            <a:spAutoFit/>
          </a:bodyPr>
          <a:lstStyle/>
          <a:p>
            <a:r>
              <a:rPr lang="en-US" sz="2400" b="1" dirty="0" err="1">
                <a:solidFill>
                  <a:srgbClr val="0F36B3"/>
                </a:solidFill>
                <a:latin typeface="Comic Sans MS" panose="030F0902030302020204" pitchFamily="66" charset="0"/>
              </a:rPr>
              <a:t>Setup@April</a:t>
            </a:r>
            <a:r>
              <a:rPr lang="en-US" sz="2400" b="1" dirty="0">
                <a:solidFill>
                  <a:srgbClr val="0F36B3"/>
                </a:solidFill>
                <a:latin typeface="Comic Sans MS" panose="030F0902030302020204" pitchFamily="66" charset="0"/>
              </a:rPr>
              <a:t> 2019:</a:t>
            </a:r>
          </a:p>
          <a:p>
            <a:pPr marL="285750" indent="-285750">
              <a:buFontTx/>
              <a:buChar char="-"/>
            </a:pPr>
            <a:r>
              <a:rPr lang="en-US" sz="2400" dirty="0">
                <a:solidFill>
                  <a:srgbClr val="0F36B3"/>
                </a:solidFill>
                <a:latin typeface="Comic Sans MS" panose="030F0902030302020204" pitchFamily="66" charset="0"/>
              </a:rPr>
              <a:t>SC+BM</a:t>
            </a:r>
          </a:p>
          <a:p>
            <a:pPr marL="285750" indent="-285750">
              <a:buFontTx/>
              <a:buChar char="-"/>
            </a:pPr>
            <a:r>
              <a:rPr lang="en-US" sz="2400" dirty="0">
                <a:solidFill>
                  <a:srgbClr val="0F36B3"/>
                </a:solidFill>
                <a:latin typeface="Comic Sans MS" panose="030F0902030302020204" pitchFamily="66" charset="0"/>
              </a:rPr>
              <a:t>VTX</a:t>
            </a:r>
          </a:p>
          <a:p>
            <a:pPr marL="285750" indent="-285750">
              <a:buFontTx/>
              <a:buChar char="-"/>
            </a:pPr>
            <a:r>
              <a:rPr lang="en-US" sz="2400" dirty="0">
                <a:solidFill>
                  <a:srgbClr val="0F36B3"/>
                </a:solidFill>
                <a:latin typeface="Comic Sans MS" panose="030F0902030302020204" pitchFamily="66" charset="0"/>
              </a:rPr>
              <a:t>TOF Wall</a:t>
            </a:r>
          </a:p>
          <a:p>
            <a:pPr marL="285750" indent="-285750">
              <a:buFontTx/>
              <a:buChar char="-"/>
            </a:pPr>
            <a:r>
              <a:rPr lang="en-US" sz="2400" dirty="0">
                <a:solidFill>
                  <a:srgbClr val="0F36B3"/>
                </a:solidFill>
                <a:latin typeface="Comic Sans MS" panose="030F0902030302020204" pitchFamily="66" charset="0"/>
              </a:rPr>
              <a:t>Calorimeter Crystal</a:t>
            </a:r>
          </a:p>
        </p:txBody>
      </p:sp>
      <p:sp>
        <p:nvSpPr>
          <p:cNvPr id="11" name="TextBox 10">
            <a:extLst>
              <a:ext uri="{FF2B5EF4-FFF2-40B4-BE49-F238E27FC236}">
                <a16:creationId xmlns:a16="http://schemas.microsoft.com/office/drawing/2014/main" xmlns="" id="{F3E06833-7797-484C-B46B-50BBDD44EDEB}"/>
              </a:ext>
            </a:extLst>
          </p:cNvPr>
          <p:cNvSpPr txBox="1"/>
          <p:nvPr/>
        </p:nvSpPr>
        <p:spPr>
          <a:xfrm>
            <a:off x="429230" y="3901645"/>
            <a:ext cx="6138537" cy="2677656"/>
          </a:xfrm>
          <a:prstGeom prst="rect">
            <a:avLst/>
          </a:prstGeom>
          <a:noFill/>
        </p:spPr>
        <p:txBody>
          <a:bodyPr wrap="square" rtlCol="0">
            <a:spAutoFit/>
          </a:bodyPr>
          <a:lstStyle/>
          <a:p>
            <a:r>
              <a:rPr lang="en-US" sz="2400" b="1" dirty="0">
                <a:solidFill>
                  <a:srgbClr val="FF0000"/>
                </a:solidFill>
                <a:latin typeface="Comic Sans MS" panose="030F0902030302020204" pitchFamily="66" charset="0"/>
              </a:rPr>
              <a:t>Goal:</a:t>
            </a:r>
          </a:p>
          <a:p>
            <a:pPr marL="285750" indent="-285750">
              <a:buFontTx/>
              <a:buChar char="-"/>
            </a:pPr>
            <a:r>
              <a:rPr lang="en-US" sz="2400" dirty="0">
                <a:solidFill>
                  <a:srgbClr val="0F36B3"/>
                </a:solidFill>
                <a:latin typeface="Comic Sans MS" panose="030F0902030302020204" pitchFamily="66" charset="0"/>
              </a:rPr>
              <a:t>To test integration if sub-detectors in global DAQ</a:t>
            </a:r>
          </a:p>
          <a:p>
            <a:pPr marL="285750" indent="-285750">
              <a:buFontTx/>
              <a:buChar char="-"/>
            </a:pPr>
            <a:r>
              <a:rPr lang="en-US" sz="2400" dirty="0">
                <a:solidFill>
                  <a:srgbClr val="0F36B3"/>
                </a:solidFill>
                <a:latin typeface="Comic Sans MS" panose="030F0902030302020204" pitchFamily="66" charset="0"/>
              </a:rPr>
              <a:t>To test sub-detector performances on Oxygen beam</a:t>
            </a:r>
          </a:p>
          <a:p>
            <a:pPr marL="285750" indent="-285750">
              <a:buFontTx/>
              <a:buChar char="-"/>
            </a:pPr>
            <a:r>
              <a:rPr lang="en-US" sz="2400" strike="dblStrike" dirty="0">
                <a:solidFill>
                  <a:srgbClr val="0F36B3"/>
                </a:solidFill>
                <a:latin typeface="Comic Sans MS" panose="030F0902030302020204" pitchFamily="66" charset="0"/>
              </a:rPr>
              <a:t>To take at least some data with target (C/C</a:t>
            </a:r>
            <a:r>
              <a:rPr lang="en-US" sz="2400" strike="dblStrike" baseline="-25000" dirty="0">
                <a:solidFill>
                  <a:srgbClr val="0F36B3"/>
                </a:solidFill>
                <a:latin typeface="Comic Sans MS" panose="030F0902030302020204" pitchFamily="66" charset="0"/>
              </a:rPr>
              <a:t>2</a:t>
            </a:r>
            <a:r>
              <a:rPr lang="en-US" sz="2400" strike="dblStrike" dirty="0">
                <a:solidFill>
                  <a:srgbClr val="0F36B3"/>
                </a:solidFill>
                <a:latin typeface="Comic Sans MS" panose="030F0902030302020204" pitchFamily="66" charset="0"/>
              </a:rPr>
              <a:t>H</a:t>
            </a:r>
            <a:r>
              <a:rPr lang="en-US" sz="2400" strike="dblStrike" baseline="-25000" dirty="0">
                <a:solidFill>
                  <a:srgbClr val="0F36B3"/>
                </a:solidFill>
                <a:latin typeface="Comic Sans MS" panose="030F0902030302020204" pitchFamily="66" charset="0"/>
              </a:rPr>
              <a:t>4</a:t>
            </a:r>
            <a:r>
              <a:rPr lang="en-US" sz="2400" strike="dblStrike" dirty="0">
                <a:solidFill>
                  <a:srgbClr val="0F36B3"/>
                </a:solidFill>
                <a:latin typeface="Comic Sans MS" panose="030F0902030302020204" pitchFamily="66" charset="0"/>
              </a:rPr>
              <a:t>)</a:t>
            </a:r>
          </a:p>
        </p:txBody>
      </p:sp>
    </p:spTree>
    <p:extLst>
      <p:ext uri="{BB962C8B-B14F-4D97-AF65-F5344CB8AC3E}">
        <p14:creationId xmlns:p14="http://schemas.microsoft.com/office/powerpoint/2010/main" val="375085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539B396-F8F3-0143-A2A3-10885B060DC7}"/>
              </a:ext>
            </a:extLst>
          </p:cNvPr>
          <p:cNvSpPr>
            <a:spLocks noGrp="1"/>
          </p:cNvSpPr>
          <p:nvPr>
            <p:ph type="title"/>
          </p:nvPr>
        </p:nvSpPr>
        <p:spPr/>
        <p:txBody>
          <a:bodyPr>
            <a:noAutofit/>
          </a:bodyPr>
          <a:lstStyle/>
          <a:p>
            <a:r>
              <a:rPr lang="it-IT" sz="3600" dirty="0">
                <a:solidFill>
                  <a:srgbClr val="FF0000"/>
                </a:solidFill>
                <a:latin typeface="Comic Sans MS" panose="030F0902030302020204" pitchFamily="66" charset="0"/>
              </a:rPr>
              <a:t>Primi risultati su </a:t>
            </a:r>
            <a:r>
              <a:rPr lang="it-IT" sz="3600" dirty="0" err="1">
                <a:solidFill>
                  <a:srgbClr val="FF0000"/>
                </a:solidFill>
                <a:latin typeface="Comic Sans MS" panose="030F0902030302020204" pitchFamily="66" charset="0"/>
              </a:rPr>
              <a:t>Z</a:t>
            </a:r>
            <a:r>
              <a:rPr lang="it-IT" sz="3600" dirty="0">
                <a:solidFill>
                  <a:srgbClr val="FF0000"/>
                </a:solidFill>
                <a:latin typeface="Comic Sans MS" panose="030F0902030302020204" pitchFamily="66" charset="0"/>
              </a:rPr>
              <a:t> </a:t>
            </a:r>
            <a:r>
              <a:rPr lang="it-IT" sz="3600" dirty="0" err="1">
                <a:solidFill>
                  <a:srgbClr val="FF0000"/>
                </a:solidFill>
                <a:latin typeface="Comic Sans MS" panose="030F0902030302020204" pitchFamily="66" charset="0"/>
              </a:rPr>
              <a:t>identification</a:t>
            </a:r>
            <a:r>
              <a:rPr lang="it-IT" sz="3600" dirty="0">
                <a:solidFill>
                  <a:srgbClr val="FF0000"/>
                </a:solidFill>
                <a:latin typeface="Comic Sans MS" panose="030F0902030302020204" pitchFamily="66" charset="0"/>
              </a:rPr>
              <a:t> </a:t>
            </a:r>
            <a:br>
              <a:rPr lang="it-IT" sz="3600" dirty="0">
                <a:solidFill>
                  <a:srgbClr val="FF0000"/>
                </a:solidFill>
                <a:latin typeface="Comic Sans MS" panose="030F0902030302020204" pitchFamily="66" charset="0"/>
              </a:rPr>
            </a:br>
            <a:r>
              <a:rPr lang="it-IT" sz="3600" dirty="0">
                <a:solidFill>
                  <a:srgbClr val="FF0000"/>
                </a:solidFill>
                <a:latin typeface="Comic Sans MS" panose="030F0902030302020204" pitchFamily="66" charset="0"/>
              </a:rPr>
              <a:t>(</a:t>
            </a:r>
            <a:r>
              <a:rPr lang="it-IT" sz="3600" dirty="0" err="1">
                <a:solidFill>
                  <a:srgbClr val="FF0000"/>
                </a:solidFill>
                <a:latin typeface="Comic Sans MS" panose="030F0902030302020204" pitchFamily="66" charset="0"/>
              </a:rPr>
              <a:t>ToF</a:t>
            </a:r>
            <a:r>
              <a:rPr lang="it-IT" sz="3600" dirty="0">
                <a:solidFill>
                  <a:srgbClr val="FF0000"/>
                </a:solidFill>
                <a:latin typeface="Comic Sans MS" panose="030F0902030302020204" pitchFamily="66" charset="0"/>
              </a:rPr>
              <a:t>+ </a:t>
            </a:r>
            <a:r>
              <a:rPr lang="it-IT" sz="3600" dirty="0" err="1">
                <a:solidFill>
                  <a:srgbClr val="FF0000"/>
                </a:solidFill>
                <a:latin typeface="Comic Sans MS" panose="030F0902030302020204" pitchFamily="66" charset="0"/>
              </a:rPr>
              <a:t>dE</a:t>
            </a:r>
            <a:r>
              <a:rPr lang="it-IT" sz="3600" dirty="0">
                <a:solidFill>
                  <a:srgbClr val="FF0000"/>
                </a:solidFill>
                <a:latin typeface="Comic Sans MS" panose="030F0902030302020204" pitchFamily="66" charset="0"/>
              </a:rPr>
              <a:t>/dx)</a:t>
            </a:r>
          </a:p>
        </p:txBody>
      </p:sp>
      <p:pic>
        <p:nvPicPr>
          <p:cNvPr id="5" name="Picture 4">
            <a:extLst>
              <a:ext uri="{FF2B5EF4-FFF2-40B4-BE49-F238E27FC236}">
                <a16:creationId xmlns:a16="http://schemas.microsoft.com/office/drawing/2014/main" xmlns="" id="{957E0292-5822-0A4D-A4D9-992D63AB9DC1}"/>
              </a:ext>
            </a:extLst>
          </p:cNvPr>
          <p:cNvPicPr>
            <a:picLocks noChangeAspect="1"/>
          </p:cNvPicPr>
          <p:nvPr/>
        </p:nvPicPr>
        <p:blipFill>
          <a:blip r:embed="rId2"/>
          <a:stretch>
            <a:fillRect/>
          </a:stretch>
        </p:blipFill>
        <p:spPr>
          <a:xfrm>
            <a:off x="457200" y="1556792"/>
            <a:ext cx="6956308" cy="4464496"/>
          </a:xfrm>
          <a:prstGeom prst="rect">
            <a:avLst/>
          </a:prstGeom>
        </p:spPr>
      </p:pic>
      <p:sp>
        <p:nvSpPr>
          <p:cNvPr id="2" name="TextBox 1">
            <a:extLst>
              <a:ext uri="{FF2B5EF4-FFF2-40B4-BE49-F238E27FC236}">
                <a16:creationId xmlns:a16="http://schemas.microsoft.com/office/drawing/2014/main" xmlns="" id="{33330376-B434-9B41-8A93-EA3D2D10D938}"/>
              </a:ext>
            </a:extLst>
          </p:cNvPr>
          <p:cNvSpPr txBox="1"/>
          <p:nvPr/>
        </p:nvSpPr>
        <p:spPr>
          <a:xfrm>
            <a:off x="5076056" y="3140968"/>
            <a:ext cx="524503"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=8</a:t>
            </a:r>
          </a:p>
        </p:txBody>
      </p:sp>
      <p:sp>
        <p:nvSpPr>
          <p:cNvPr id="7" name="TextBox 6">
            <a:extLst>
              <a:ext uri="{FF2B5EF4-FFF2-40B4-BE49-F238E27FC236}">
                <a16:creationId xmlns:a16="http://schemas.microsoft.com/office/drawing/2014/main" xmlns="" id="{52385C1D-A903-2944-AFCD-A035A70F7796}"/>
              </a:ext>
            </a:extLst>
          </p:cNvPr>
          <p:cNvSpPr txBox="1"/>
          <p:nvPr/>
        </p:nvSpPr>
        <p:spPr>
          <a:xfrm>
            <a:off x="1357924" y="4046669"/>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=2</a:t>
            </a:r>
          </a:p>
        </p:txBody>
      </p:sp>
      <p:sp>
        <p:nvSpPr>
          <p:cNvPr id="8" name="TextBox 7">
            <a:extLst>
              <a:ext uri="{FF2B5EF4-FFF2-40B4-BE49-F238E27FC236}">
                <a16:creationId xmlns:a16="http://schemas.microsoft.com/office/drawing/2014/main" xmlns="" id="{01D3F5E2-D9BE-194A-9895-F8C7FD4994F6}"/>
              </a:ext>
            </a:extLst>
          </p:cNvPr>
          <p:cNvSpPr txBox="1"/>
          <p:nvPr/>
        </p:nvSpPr>
        <p:spPr>
          <a:xfrm>
            <a:off x="1740035" y="4485578"/>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=3</a:t>
            </a:r>
          </a:p>
        </p:txBody>
      </p:sp>
      <p:sp>
        <p:nvSpPr>
          <p:cNvPr id="9" name="TextBox 8">
            <a:extLst>
              <a:ext uri="{FF2B5EF4-FFF2-40B4-BE49-F238E27FC236}">
                <a16:creationId xmlns:a16="http://schemas.microsoft.com/office/drawing/2014/main" xmlns="" id="{E9EEC04D-5466-DF4C-A6E4-F120CE96AA98}"/>
              </a:ext>
            </a:extLst>
          </p:cNvPr>
          <p:cNvSpPr txBox="1"/>
          <p:nvPr/>
        </p:nvSpPr>
        <p:spPr>
          <a:xfrm>
            <a:off x="2354601" y="4624732"/>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=4</a:t>
            </a:r>
          </a:p>
        </p:txBody>
      </p:sp>
      <p:sp>
        <p:nvSpPr>
          <p:cNvPr id="10" name="TextBox 9">
            <a:extLst>
              <a:ext uri="{FF2B5EF4-FFF2-40B4-BE49-F238E27FC236}">
                <a16:creationId xmlns:a16="http://schemas.microsoft.com/office/drawing/2014/main" xmlns="" id="{13205FFE-D2DA-9C46-8C5A-D6EEB3512733}"/>
              </a:ext>
            </a:extLst>
          </p:cNvPr>
          <p:cNvSpPr txBox="1"/>
          <p:nvPr/>
        </p:nvSpPr>
        <p:spPr>
          <a:xfrm>
            <a:off x="3093297" y="4462675"/>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=5</a:t>
            </a:r>
          </a:p>
        </p:txBody>
      </p:sp>
      <p:sp>
        <p:nvSpPr>
          <p:cNvPr id="11" name="TextBox 10">
            <a:extLst>
              <a:ext uri="{FF2B5EF4-FFF2-40B4-BE49-F238E27FC236}">
                <a16:creationId xmlns:a16="http://schemas.microsoft.com/office/drawing/2014/main" xmlns="" id="{03D1C6E6-D090-514C-8E43-E68C5A50BF0C}"/>
              </a:ext>
            </a:extLst>
          </p:cNvPr>
          <p:cNvSpPr txBox="1"/>
          <p:nvPr/>
        </p:nvSpPr>
        <p:spPr>
          <a:xfrm>
            <a:off x="3673102" y="4278009"/>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=6</a:t>
            </a:r>
          </a:p>
        </p:txBody>
      </p:sp>
      <p:sp>
        <p:nvSpPr>
          <p:cNvPr id="12" name="TextBox 11">
            <a:extLst>
              <a:ext uri="{FF2B5EF4-FFF2-40B4-BE49-F238E27FC236}">
                <a16:creationId xmlns:a16="http://schemas.microsoft.com/office/drawing/2014/main" xmlns="" id="{0EEE7229-89DC-7242-BB88-F7DEA4BA38B8}"/>
              </a:ext>
            </a:extLst>
          </p:cNvPr>
          <p:cNvSpPr txBox="1"/>
          <p:nvPr/>
        </p:nvSpPr>
        <p:spPr>
          <a:xfrm>
            <a:off x="4411798" y="3973209"/>
            <a:ext cx="527709" cy="369332"/>
          </a:xfrm>
          <a:prstGeom prst="rect">
            <a:avLst/>
          </a:prstGeom>
          <a:solidFill>
            <a:schemeClr val="bg1"/>
          </a:solidFill>
          <a:ln>
            <a:solidFill>
              <a:srgbClr val="0F36B3"/>
            </a:solidFill>
          </a:ln>
        </p:spPr>
        <p:txBody>
          <a:bodyPr wrap="none" rtlCol="0">
            <a:spAutoFit/>
          </a:bodyPr>
          <a:lstStyle/>
          <a:p>
            <a:r>
              <a:rPr lang="it-IT" b="1" dirty="0" err="1">
                <a:solidFill>
                  <a:srgbClr val="0F36B3"/>
                </a:solidFill>
              </a:rPr>
              <a:t>Z</a:t>
            </a:r>
            <a:r>
              <a:rPr lang="it-IT" b="1" dirty="0">
                <a:solidFill>
                  <a:srgbClr val="0F36B3"/>
                </a:solidFill>
              </a:rPr>
              <a:t>=7</a:t>
            </a:r>
          </a:p>
        </p:txBody>
      </p:sp>
      <p:sp>
        <p:nvSpPr>
          <p:cNvPr id="3" name="Rectangle 2">
            <a:extLst>
              <a:ext uri="{FF2B5EF4-FFF2-40B4-BE49-F238E27FC236}">
                <a16:creationId xmlns:a16="http://schemas.microsoft.com/office/drawing/2014/main" xmlns="" id="{58881C59-08A6-C743-A6BF-73C77F427962}"/>
              </a:ext>
            </a:extLst>
          </p:cNvPr>
          <p:cNvSpPr/>
          <p:nvPr/>
        </p:nvSpPr>
        <p:spPr>
          <a:xfrm>
            <a:off x="1331640"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a:extLst>
              <a:ext uri="{FF2B5EF4-FFF2-40B4-BE49-F238E27FC236}">
                <a16:creationId xmlns:a16="http://schemas.microsoft.com/office/drawing/2014/main" xmlns="" id="{6B7F5AD8-7439-7643-8D08-DA0F1A509385}"/>
              </a:ext>
            </a:extLst>
          </p:cNvPr>
          <p:cNvSpPr/>
          <p:nvPr/>
        </p:nvSpPr>
        <p:spPr>
          <a:xfrm>
            <a:off x="1619672"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xmlns="" id="{DDB20D0A-617B-5C43-9783-ED59C2A7DBC8}"/>
              </a:ext>
            </a:extLst>
          </p:cNvPr>
          <p:cNvSpPr/>
          <p:nvPr/>
        </p:nvSpPr>
        <p:spPr>
          <a:xfrm>
            <a:off x="2123728"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xmlns="" id="{74D6FB99-362C-B34E-8FCF-B586656F1C67}"/>
              </a:ext>
            </a:extLst>
          </p:cNvPr>
          <p:cNvSpPr/>
          <p:nvPr/>
        </p:nvSpPr>
        <p:spPr>
          <a:xfrm>
            <a:off x="2627784"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xmlns="" id="{47B90CF9-BE5E-0342-91FE-9BE14E359964}"/>
              </a:ext>
            </a:extLst>
          </p:cNvPr>
          <p:cNvSpPr/>
          <p:nvPr/>
        </p:nvSpPr>
        <p:spPr>
          <a:xfrm>
            <a:off x="3347864"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xmlns="" id="{332E2026-AF47-7D41-83C9-4B3688B5A65B}"/>
              </a:ext>
            </a:extLst>
          </p:cNvPr>
          <p:cNvSpPr/>
          <p:nvPr/>
        </p:nvSpPr>
        <p:spPr>
          <a:xfrm>
            <a:off x="4211960"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a:extLst>
              <a:ext uri="{FF2B5EF4-FFF2-40B4-BE49-F238E27FC236}">
                <a16:creationId xmlns:a16="http://schemas.microsoft.com/office/drawing/2014/main" xmlns="" id="{E716E9FC-2319-D24F-8C49-F5BFF074C1AE}"/>
              </a:ext>
            </a:extLst>
          </p:cNvPr>
          <p:cNvSpPr/>
          <p:nvPr/>
        </p:nvSpPr>
        <p:spPr>
          <a:xfrm>
            <a:off x="5220072"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a:extLst>
              <a:ext uri="{FF2B5EF4-FFF2-40B4-BE49-F238E27FC236}">
                <a16:creationId xmlns:a16="http://schemas.microsoft.com/office/drawing/2014/main" xmlns="" id="{12A9F943-888C-1A46-AC8D-AA9382BEDE05}"/>
              </a:ext>
            </a:extLst>
          </p:cNvPr>
          <p:cNvSpPr/>
          <p:nvPr/>
        </p:nvSpPr>
        <p:spPr>
          <a:xfrm>
            <a:off x="6228184" y="5661248"/>
            <a:ext cx="21602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8796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xmlns="" id="{25F3CF83-C972-824B-A01D-24EF00D3D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052736"/>
            <a:ext cx="3036021" cy="3430252"/>
          </a:xfrm>
          <a:prstGeom prst="rect">
            <a:avLst/>
          </a:prstGeom>
        </p:spPr>
      </p:pic>
      <p:pic>
        <p:nvPicPr>
          <p:cNvPr id="5" name="Picture 4">
            <a:extLst>
              <a:ext uri="{FF2B5EF4-FFF2-40B4-BE49-F238E27FC236}">
                <a16:creationId xmlns:a16="http://schemas.microsoft.com/office/drawing/2014/main" xmlns="" id="{67C2B659-EA6B-9E45-B5AD-90F6A3A31F60}"/>
              </a:ext>
            </a:extLst>
          </p:cNvPr>
          <p:cNvPicPr>
            <a:picLocks noChangeAspect="1"/>
          </p:cNvPicPr>
          <p:nvPr/>
        </p:nvPicPr>
        <p:blipFill>
          <a:blip r:embed="rId4"/>
          <a:stretch>
            <a:fillRect/>
          </a:stretch>
        </p:blipFill>
        <p:spPr>
          <a:xfrm>
            <a:off x="112021" y="3110757"/>
            <a:ext cx="3451867" cy="3747243"/>
          </a:xfrm>
          <a:prstGeom prst="rect">
            <a:avLst/>
          </a:prstGeom>
        </p:spPr>
      </p:pic>
      <p:sp>
        <p:nvSpPr>
          <p:cNvPr id="10" name="TextBox 3"/>
          <p:cNvSpPr txBox="1"/>
          <p:nvPr/>
        </p:nvSpPr>
        <p:spPr>
          <a:xfrm>
            <a:off x="251520" y="188640"/>
            <a:ext cx="8640960" cy="769441"/>
          </a:xfrm>
          <a:prstGeom prst="rect">
            <a:avLst/>
          </a:prstGeom>
          <a:noFill/>
        </p:spPr>
        <p:txBody>
          <a:bodyPr wrap="square" rtlCol="0">
            <a:spAutoFit/>
          </a:bodyPr>
          <a:lstStyle/>
          <a:p>
            <a:pPr algn="ctr"/>
            <a:r>
              <a:rPr lang="en-US" sz="4400" dirty="0" err="1">
                <a:solidFill>
                  <a:srgbClr val="FF0000"/>
                </a:solidFill>
                <a:latin typeface="Comic Sans MS" panose="030F0702030302020204" pitchFamily="66" charset="0"/>
              </a:rPr>
              <a:t>Attività</a:t>
            </a:r>
            <a:r>
              <a:rPr lang="en-US" sz="4400" dirty="0">
                <a:solidFill>
                  <a:srgbClr val="FF0000"/>
                </a:solidFill>
                <a:latin typeface="Comic Sans MS" panose="030F0702030302020204" pitchFamily="66" charset="0"/>
              </a:rPr>
              <a:t> da </a:t>
            </a:r>
            <a:r>
              <a:rPr lang="en-US" sz="4400" dirty="0" err="1">
                <a:solidFill>
                  <a:srgbClr val="FF0000"/>
                </a:solidFill>
                <a:latin typeface="Comic Sans MS" panose="030F0702030302020204" pitchFamily="66" charset="0"/>
              </a:rPr>
              <a:t>svolgere</a:t>
            </a:r>
            <a:r>
              <a:rPr lang="en-US" sz="4400" dirty="0">
                <a:solidFill>
                  <a:srgbClr val="FF0000"/>
                </a:solidFill>
                <a:latin typeface="Comic Sans MS" panose="030F0702030302020204" pitchFamily="66" charset="0"/>
              </a:rPr>
              <a:t> </a:t>
            </a:r>
            <a:r>
              <a:rPr lang="en-US" sz="4400" dirty="0" err="1">
                <a:solidFill>
                  <a:srgbClr val="FF0000"/>
                </a:solidFill>
                <a:latin typeface="Comic Sans MS" panose="030F0702030302020204" pitchFamily="66" charset="0"/>
              </a:rPr>
              <a:t>nel</a:t>
            </a:r>
            <a:r>
              <a:rPr lang="en-US" sz="4400" dirty="0">
                <a:solidFill>
                  <a:srgbClr val="FF0000"/>
                </a:solidFill>
                <a:latin typeface="Comic Sans MS" panose="030F0702030302020204" pitchFamily="66" charset="0"/>
              </a:rPr>
              <a:t> 2020 </a:t>
            </a:r>
          </a:p>
        </p:txBody>
      </p:sp>
      <p:sp>
        <p:nvSpPr>
          <p:cNvPr id="2" name="TextBox 1">
            <a:extLst>
              <a:ext uri="{FF2B5EF4-FFF2-40B4-BE49-F238E27FC236}">
                <a16:creationId xmlns:a16="http://schemas.microsoft.com/office/drawing/2014/main" xmlns="" id="{85F29144-94A1-1B4B-A15B-2227DC33D2C5}"/>
              </a:ext>
            </a:extLst>
          </p:cNvPr>
          <p:cNvSpPr txBox="1"/>
          <p:nvPr/>
        </p:nvSpPr>
        <p:spPr>
          <a:xfrm>
            <a:off x="156407" y="958081"/>
            <a:ext cx="5927761" cy="2308324"/>
          </a:xfrm>
          <a:prstGeom prst="rect">
            <a:avLst/>
          </a:prstGeom>
          <a:noFill/>
        </p:spPr>
        <p:txBody>
          <a:bodyPr wrap="square" rtlCol="0">
            <a:spAutoFit/>
          </a:bodyPr>
          <a:lstStyle/>
          <a:p>
            <a:r>
              <a:rPr lang="it-IT" sz="2400" dirty="0">
                <a:solidFill>
                  <a:srgbClr val="FF0000"/>
                </a:solidFill>
                <a:latin typeface="Comic Sans MS" panose="030F0902030302020204" pitchFamily="66" charset="0"/>
              </a:rPr>
              <a:t>Nuova presa dati:</a:t>
            </a:r>
          </a:p>
          <a:p>
            <a:pPr marL="285750" indent="-285750">
              <a:buFontTx/>
              <a:buChar char="-"/>
            </a:pPr>
            <a:r>
              <a:rPr lang="it-IT" sz="2400" dirty="0">
                <a:solidFill>
                  <a:srgbClr val="0F36B3"/>
                </a:solidFill>
                <a:latin typeface="Comic Sans MS" panose="030F0902030302020204" pitchFamily="66" charset="0"/>
              </a:rPr>
              <a:t>Con emulsioni al GSI (con </a:t>
            </a:r>
            <a:r>
              <a:rPr lang="it-IT" sz="2400" baseline="30000" dirty="0">
                <a:solidFill>
                  <a:srgbClr val="0F36B3"/>
                </a:solidFill>
                <a:latin typeface="Comic Sans MS" panose="030F0902030302020204" pitchFamily="66" charset="0"/>
              </a:rPr>
              <a:t>4</a:t>
            </a:r>
            <a:r>
              <a:rPr lang="it-IT" sz="2400" dirty="0">
                <a:solidFill>
                  <a:srgbClr val="0F36B3"/>
                </a:solidFill>
                <a:latin typeface="Comic Sans MS" panose="030F0902030302020204" pitchFamily="66" charset="0"/>
              </a:rPr>
              <a:t>He/</a:t>
            </a:r>
            <a:r>
              <a:rPr lang="it-IT" sz="2400" baseline="30000" dirty="0">
                <a:solidFill>
                  <a:srgbClr val="0F36B3"/>
                </a:solidFill>
                <a:latin typeface="Comic Sans MS" panose="030F0902030302020204" pitchFamily="66" charset="0"/>
              </a:rPr>
              <a:t>12</a:t>
            </a:r>
            <a:r>
              <a:rPr lang="it-IT" sz="2400" dirty="0">
                <a:solidFill>
                  <a:srgbClr val="0F36B3"/>
                </a:solidFill>
                <a:latin typeface="Comic Sans MS" panose="030F0902030302020204" pitchFamily="66" charset="0"/>
              </a:rPr>
              <a:t>C)</a:t>
            </a:r>
          </a:p>
          <a:p>
            <a:pPr marL="285750" indent="-285750">
              <a:buFontTx/>
              <a:buChar char="-"/>
            </a:pPr>
            <a:r>
              <a:rPr lang="it-IT" sz="2400" dirty="0">
                <a:solidFill>
                  <a:srgbClr val="0F36B3"/>
                </a:solidFill>
                <a:latin typeface="Comic Sans MS" panose="030F0902030302020204" pitchFamily="66" charset="0"/>
              </a:rPr>
              <a:t>GSI e/o CNAO (nuova sala sperimentale)</a:t>
            </a:r>
          </a:p>
          <a:p>
            <a:r>
              <a:rPr lang="it-IT" sz="2400" dirty="0">
                <a:latin typeface="Comic Sans MS" panose="030F0902030302020204" pitchFamily="66" charset="0"/>
              </a:rPr>
              <a:t>Continua il lavoro di sviluppo simulazione e software di ricostruzione</a:t>
            </a:r>
          </a:p>
        </p:txBody>
      </p:sp>
      <p:sp>
        <p:nvSpPr>
          <p:cNvPr id="4" name="TextBox 3">
            <a:extLst>
              <a:ext uri="{FF2B5EF4-FFF2-40B4-BE49-F238E27FC236}">
                <a16:creationId xmlns:a16="http://schemas.microsoft.com/office/drawing/2014/main" xmlns="" id="{B579A5F4-3425-924D-B020-8B845F6FA72B}"/>
              </a:ext>
            </a:extLst>
          </p:cNvPr>
          <p:cNvSpPr txBox="1"/>
          <p:nvPr/>
        </p:nvSpPr>
        <p:spPr>
          <a:xfrm>
            <a:off x="3419872" y="4586501"/>
            <a:ext cx="5732660" cy="1938992"/>
          </a:xfrm>
          <a:prstGeom prst="rect">
            <a:avLst/>
          </a:prstGeom>
          <a:noFill/>
        </p:spPr>
        <p:txBody>
          <a:bodyPr wrap="none" rtlCol="0">
            <a:spAutoFit/>
          </a:bodyPr>
          <a:lstStyle/>
          <a:p>
            <a:r>
              <a:rPr lang="it-IT" sz="2000" dirty="0">
                <a:solidFill>
                  <a:srgbClr val="0F36B3"/>
                </a:solidFill>
                <a:latin typeface="Comic Sans MS" panose="030F0902030302020204" pitchFamily="66" charset="0"/>
              </a:rPr>
              <a:t>Inoltre (</a:t>
            </a:r>
            <a:r>
              <a:rPr lang="it-IT" sz="2000" i="1" dirty="0">
                <a:latin typeface="Comic Sans MS" panose="030F0902030302020204" pitchFamily="66" charset="0"/>
              </a:rPr>
              <a:t>non direttamente come INFN-Milano</a:t>
            </a:r>
            <a:r>
              <a:rPr lang="it-IT" sz="2000" dirty="0">
                <a:solidFill>
                  <a:srgbClr val="0F36B3"/>
                </a:solidFill>
                <a:latin typeface="Comic Sans MS" panose="030F0902030302020204" pitchFamily="66" charset="0"/>
              </a:rPr>
              <a:t>)</a:t>
            </a:r>
          </a:p>
          <a:p>
            <a:pPr marL="285750" indent="-285750">
              <a:buFontTx/>
              <a:buChar char="-"/>
            </a:pPr>
            <a:r>
              <a:rPr lang="it-IT" sz="2000" dirty="0">
                <a:solidFill>
                  <a:srgbClr val="0F36B3"/>
                </a:solidFill>
                <a:latin typeface="Comic Sans MS" panose="030F0902030302020204" pitchFamily="66" charset="0"/>
              </a:rPr>
              <a:t>Finalizzare la gara per i magneti</a:t>
            </a:r>
          </a:p>
          <a:p>
            <a:pPr marL="285750" indent="-285750">
              <a:buFontTx/>
              <a:buChar char="-"/>
            </a:pPr>
            <a:r>
              <a:rPr lang="it-IT" sz="2000" dirty="0">
                <a:solidFill>
                  <a:srgbClr val="0F36B3"/>
                </a:solidFill>
                <a:latin typeface="Comic Sans MS" panose="030F0902030302020204" pitchFamily="66" charset="0"/>
              </a:rPr>
              <a:t>Inizio dell’integrazione delle MSD</a:t>
            </a:r>
          </a:p>
          <a:p>
            <a:pPr marL="285750" indent="-285750">
              <a:buFontTx/>
              <a:buChar char="-"/>
            </a:pPr>
            <a:r>
              <a:rPr lang="it-IT" sz="2000" dirty="0">
                <a:solidFill>
                  <a:srgbClr val="0F36B3"/>
                </a:solidFill>
                <a:latin typeface="Comic Sans MS" panose="030F0902030302020204" pitchFamily="66" charset="0"/>
              </a:rPr>
              <a:t>Inizio lavoro meccanica (progetto LNF)</a:t>
            </a:r>
          </a:p>
          <a:p>
            <a:pPr marL="285750" indent="-285750">
              <a:buFontTx/>
              <a:buChar char="-"/>
            </a:pPr>
            <a:r>
              <a:rPr lang="it-IT" sz="2000" dirty="0">
                <a:solidFill>
                  <a:srgbClr val="0F36B3"/>
                </a:solidFill>
                <a:latin typeface="Comic Sans MS" panose="030F0902030302020204" pitchFamily="66" charset="0"/>
              </a:rPr>
              <a:t>Inizio lavoro sul calorimetro</a:t>
            </a:r>
          </a:p>
          <a:p>
            <a:endParaRPr lang="it-IT" sz="2000" dirty="0">
              <a:solidFill>
                <a:srgbClr val="0F36B3"/>
              </a:solidFill>
              <a:latin typeface="Comic Sans MS" panose="030F0902030302020204" pitchFamily="66" charset="0"/>
            </a:endParaRPr>
          </a:p>
        </p:txBody>
      </p:sp>
    </p:spTree>
    <p:extLst>
      <p:ext uri="{BB962C8B-B14F-4D97-AF65-F5344CB8AC3E}">
        <p14:creationId xmlns:p14="http://schemas.microsoft.com/office/powerpoint/2010/main" val="334582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7671" y="226276"/>
            <a:ext cx="8640960" cy="1200329"/>
          </a:xfrm>
          <a:prstGeom prst="rect">
            <a:avLst/>
          </a:prstGeom>
          <a:noFill/>
        </p:spPr>
        <p:txBody>
          <a:bodyPr wrap="square" rtlCol="0">
            <a:spAutoFit/>
          </a:bodyPr>
          <a:lstStyle/>
          <a:p>
            <a:pPr algn="ctr"/>
            <a:r>
              <a:rPr lang="en-US" sz="3600" dirty="0" err="1">
                <a:solidFill>
                  <a:srgbClr val="FF0000"/>
                </a:solidFill>
                <a:latin typeface="Comic Sans MS" panose="030F0702030302020204" pitchFamily="66" charset="0"/>
              </a:rPr>
              <a:t>Necessità</a:t>
            </a:r>
            <a:r>
              <a:rPr lang="en-US" sz="3600" dirty="0">
                <a:solidFill>
                  <a:srgbClr val="FF0000"/>
                </a:solidFill>
                <a:latin typeface="Comic Sans MS" panose="030F0702030302020204" pitchFamily="66" charset="0"/>
              </a:rPr>
              <a:t> di </a:t>
            </a:r>
            <a:r>
              <a:rPr lang="en-US" sz="3600" dirty="0" err="1">
                <a:solidFill>
                  <a:srgbClr val="FF0000"/>
                </a:solidFill>
                <a:latin typeface="Comic Sans MS" panose="030F0702030302020204" pitchFamily="66" charset="0"/>
              </a:rPr>
              <a:t>prolungamento</a:t>
            </a:r>
            <a:r>
              <a:rPr lang="en-US" sz="3600" dirty="0">
                <a:solidFill>
                  <a:srgbClr val="FF0000"/>
                </a:solidFill>
                <a:latin typeface="Comic Sans MS" panose="030F0702030302020204" pitchFamily="66" charset="0"/>
              </a:rPr>
              <a:t> </a:t>
            </a:r>
            <a:r>
              <a:rPr lang="en-US" sz="3600" dirty="0" err="1">
                <a:solidFill>
                  <a:srgbClr val="FF0000"/>
                </a:solidFill>
                <a:latin typeface="Comic Sans MS" panose="030F0702030302020204" pitchFamily="66" charset="0"/>
              </a:rPr>
              <a:t>oltre</a:t>
            </a:r>
            <a:r>
              <a:rPr lang="en-US" sz="3600" dirty="0">
                <a:solidFill>
                  <a:srgbClr val="FF0000"/>
                </a:solidFill>
                <a:latin typeface="Comic Sans MS" panose="030F0702030302020204" pitchFamily="66" charset="0"/>
              </a:rPr>
              <a:t> </a:t>
            </a:r>
            <a:r>
              <a:rPr lang="en-US" sz="3600" dirty="0" err="1">
                <a:solidFill>
                  <a:srgbClr val="FF0000"/>
                </a:solidFill>
                <a:latin typeface="Comic Sans MS" panose="030F0702030302020204" pitchFamily="66" charset="0"/>
              </a:rPr>
              <a:t>il</a:t>
            </a:r>
            <a:r>
              <a:rPr lang="en-US" sz="3600" dirty="0">
                <a:solidFill>
                  <a:srgbClr val="FF0000"/>
                </a:solidFill>
                <a:latin typeface="Comic Sans MS" panose="030F0702030302020204" pitchFamily="66" charset="0"/>
              </a:rPr>
              <a:t> 2020</a:t>
            </a:r>
          </a:p>
        </p:txBody>
      </p:sp>
      <p:sp>
        <p:nvSpPr>
          <p:cNvPr id="2" name="TextBox 1">
            <a:extLst>
              <a:ext uri="{FF2B5EF4-FFF2-40B4-BE49-F238E27FC236}">
                <a16:creationId xmlns:a16="http://schemas.microsoft.com/office/drawing/2014/main" xmlns="" id="{85F29144-94A1-1B4B-A15B-2227DC33D2C5}"/>
              </a:ext>
            </a:extLst>
          </p:cNvPr>
          <p:cNvSpPr txBox="1"/>
          <p:nvPr/>
        </p:nvSpPr>
        <p:spPr>
          <a:xfrm>
            <a:off x="20929" y="1833573"/>
            <a:ext cx="8612360" cy="3785652"/>
          </a:xfrm>
          <a:prstGeom prst="rect">
            <a:avLst/>
          </a:prstGeom>
          <a:noFill/>
        </p:spPr>
        <p:txBody>
          <a:bodyPr wrap="square" rtlCol="0">
            <a:spAutoFit/>
          </a:bodyPr>
          <a:lstStyle/>
          <a:p>
            <a:r>
              <a:rPr lang="it-IT" sz="2400" dirty="0">
                <a:solidFill>
                  <a:srgbClr val="FF0000"/>
                </a:solidFill>
                <a:latin typeface="Comic Sans MS" panose="030F0902030302020204" pitchFamily="66" charset="0"/>
              </a:rPr>
              <a:t>Completamento apparato (già discusso con i </a:t>
            </a:r>
            <a:r>
              <a:rPr lang="it-IT" sz="2400" dirty="0" err="1">
                <a:solidFill>
                  <a:srgbClr val="FF0000"/>
                </a:solidFill>
                <a:latin typeface="Comic Sans MS" panose="030F0902030302020204" pitchFamily="66" charset="0"/>
              </a:rPr>
              <a:t>referees</a:t>
            </a:r>
            <a:r>
              <a:rPr lang="it-IT" sz="2400" dirty="0">
                <a:solidFill>
                  <a:srgbClr val="FF0000"/>
                </a:solidFill>
                <a:latin typeface="Comic Sans MS" panose="030F0902030302020204" pitchFamily="66" charset="0"/>
              </a:rPr>
              <a:t>):</a:t>
            </a:r>
          </a:p>
          <a:p>
            <a:pPr marL="285750" indent="-285750">
              <a:buFontTx/>
              <a:buChar char="-"/>
            </a:pPr>
            <a:r>
              <a:rPr lang="it-IT" sz="2400" dirty="0">
                <a:solidFill>
                  <a:srgbClr val="0F36B3"/>
                </a:solidFill>
                <a:latin typeface="Comic Sans MS" panose="030F0902030302020204" pitchFamily="66" charset="0"/>
              </a:rPr>
              <a:t>Problema nella realizzazione della gara dei magneti</a:t>
            </a:r>
          </a:p>
          <a:p>
            <a:pPr marL="285750" indent="-285750">
              <a:buFontTx/>
              <a:buChar char="-"/>
            </a:pPr>
            <a:r>
              <a:rPr lang="it-IT" sz="2400" dirty="0">
                <a:solidFill>
                  <a:srgbClr val="0F36B3"/>
                </a:solidFill>
                <a:latin typeface="Comic Sans MS" panose="030F0902030302020204" pitchFamily="66" charset="0"/>
              </a:rPr>
              <a:t>MSD: </a:t>
            </a:r>
            <a:r>
              <a:rPr lang="it-IT" sz="2400" dirty="0" err="1">
                <a:solidFill>
                  <a:srgbClr val="0F36B3"/>
                </a:solidFill>
                <a:latin typeface="Comic Sans MS" panose="030F0902030302020204" pitchFamily="66" charset="0"/>
              </a:rPr>
              <a:t>delays</a:t>
            </a:r>
            <a:endParaRPr lang="it-IT" sz="2400" dirty="0">
              <a:solidFill>
                <a:srgbClr val="0F36B3"/>
              </a:solidFill>
              <a:latin typeface="Comic Sans MS" panose="030F0902030302020204" pitchFamily="66" charset="0"/>
            </a:endParaRPr>
          </a:p>
          <a:p>
            <a:pPr marL="285750" indent="-285750">
              <a:buFontTx/>
              <a:buChar char="-"/>
            </a:pPr>
            <a:r>
              <a:rPr lang="it-IT" sz="2400" dirty="0">
                <a:solidFill>
                  <a:srgbClr val="0F36B3"/>
                </a:solidFill>
                <a:latin typeface="Comic Sans MS" panose="030F0902030302020204" pitchFamily="66" charset="0"/>
              </a:rPr>
              <a:t>Inner </a:t>
            </a:r>
            <a:r>
              <a:rPr lang="it-IT" sz="2400" dirty="0" err="1">
                <a:solidFill>
                  <a:srgbClr val="0F36B3"/>
                </a:solidFill>
                <a:latin typeface="Comic Sans MS" panose="030F0902030302020204" pitchFamily="66" charset="0"/>
              </a:rPr>
              <a:t>Tracker</a:t>
            </a:r>
            <a:r>
              <a:rPr lang="it-IT" sz="2400" dirty="0">
                <a:solidFill>
                  <a:srgbClr val="0F36B3"/>
                </a:solidFill>
                <a:latin typeface="Comic Sans MS" panose="030F0902030302020204" pitchFamily="66" charset="0"/>
              </a:rPr>
              <a:t>: soffriamo del problema legato alla vicenda CADENCE</a:t>
            </a:r>
          </a:p>
          <a:p>
            <a:pPr marL="285750" indent="-285750">
              <a:buFontTx/>
              <a:buChar char="-"/>
            </a:pPr>
            <a:r>
              <a:rPr lang="it-IT" sz="2400" dirty="0">
                <a:solidFill>
                  <a:srgbClr val="0F36B3"/>
                </a:solidFill>
                <a:latin typeface="Comic Sans MS" panose="030F0902030302020204" pitchFamily="66" charset="0"/>
              </a:rPr>
              <a:t>…</a:t>
            </a:r>
          </a:p>
          <a:p>
            <a:r>
              <a:rPr lang="it-IT" sz="2400" dirty="0">
                <a:solidFill>
                  <a:srgbClr val="FF0000"/>
                </a:solidFill>
                <a:latin typeface="Comic Sans MS" panose="030F0902030302020204" pitchFamily="66" charset="0"/>
              </a:rPr>
              <a:t>Difficile completare il programma di presa dati previsto entro il 2020</a:t>
            </a:r>
          </a:p>
          <a:p>
            <a:r>
              <a:rPr lang="it-IT" sz="2400" dirty="0">
                <a:solidFill>
                  <a:srgbClr val="FF0000"/>
                </a:solidFill>
                <a:latin typeface="Comic Sans MS" panose="030F0902030302020204" pitchFamily="66" charset="0"/>
              </a:rPr>
              <a:t>Non comporta nuova spesa fondamentale, ma diluizione nel tempo di quanto previsto</a:t>
            </a:r>
          </a:p>
        </p:txBody>
      </p:sp>
    </p:spTree>
    <p:extLst>
      <p:ext uri="{BB962C8B-B14F-4D97-AF65-F5344CB8AC3E}">
        <p14:creationId xmlns:p14="http://schemas.microsoft.com/office/powerpoint/2010/main" val="215273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7671" y="226276"/>
            <a:ext cx="8640960" cy="646331"/>
          </a:xfrm>
          <a:prstGeom prst="rect">
            <a:avLst/>
          </a:prstGeom>
          <a:noFill/>
        </p:spPr>
        <p:txBody>
          <a:bodyPr wrap="square" rtlCol="0">
            <a:spAutoFit/>
          </a:bodyPr>
          <a:lstStyle/>
          <a:p>
            <a:pPr algn="ctr"/>
            <a:r>
              <a:rPr lang="en-US" sz="3600" dirty="0" err="1">
                <a:solidFill>
                  <a:srgbClr val="FF0000"/>
                </a:solidFill>
                <a:latin typeface="Comic Sans MS" panose="030F0702030302020204" pitchFamily="66" charset="0"/>
              </a:rPr>
              <a:t>Richieste</a:t>
            </a:r>
            <a:r>
              <a:rPr lang="en-US" sz="3600" dirty="0">
                <a:solidFill>
                  <a:srgbClr val="FF0000"/>
                </a:solidFill>
                <a:latin typeface="Comic Sans MS" panose="030F0702030302020204" pitchFamily="66" charset="0"/>
              </a:rPr>
              <a:t> Milano 2020</a:t>
            </a:r>
          </a:p>
        </p:txBody>
      </p:sp>
      <p:graphicFrame>
        <p:nvGraphicFramePr>
          <p:cNvPr id="5" name="Table 4">
            <a:extLst>
              <a:ext uri="{FF2B5EF4-FFF2-40B4-BE49-F238E27FC236}">
                <a16:creationId xmlns:a16="http://schemas.microsoft.com/office/drawing/2014/main" xmlns="" id="{59A71A04-CCAA-FA4A-A874-1C094B7CD855}"/>
              </a:ext>
            </a:extLst>
          </p:cNvPr>
          <p:cNvGraphicFramePr>
            <a:graphicFrameLocks noGrp="1"/>
          </p:cNvGraphicFramePr>
          <p:nvPr>
            <p:extLst>
              <p:ext uri="{D42A27DB-BD31-4B8C-83A1-F6EECF244321}">
                <p14:modId xmlns:p14="http://schemas.microsoft.com/office/powerpoint/2010/main" val="2783095870"/>
              </p:ext>
            </p:extLst>
          </p:nvPr>
        </p:nvGraphicFramePr>
        <p:xfrm>
          <a:off x="496384" y="1052736"/>
          <a:ext cx="8396096" cy="3528060"/>
        </p:xfrm>
        <a:graphic>
          <a:graphicData uri="http://schemas.openxmlformats.org/drawingml/2006/table">
            <a:tbl>
              <a:tblPr>
                <a:tableStyleId>{5C22544A-7EE6-4342-B048-85BDC9FD1C3A}</a:tableStyleId>
              </a:tblPr>
              <a:tblGrid>
                <a:gridCol w="1291419">
                  <a:extLst>
                    <a:ext uri="{9D8B030D-6E8A-4147-A177-3AD203B41FA5}">
                      <a16:colId xmlns:a16="http://schemas.microsoft.com/office/drawing/2014/main" xmlns="" val="3383112885"/>
                    </a:ext>
                  </a:extLst>
                </a:gridCol>
                <a:gridCol w="1313878">
                  <a:extLst>
                    <a:ext uri="{9D8B030D-6E8A-4147-A177-3AD203B41FA5}">
                      <a16:colId xmlns:a16="http://schemas.microsoft.com/office/drawing/2014/main" xmlns="" val="260326260"/>
                    </a:ext>
                  </a:extLst>
                </a:gridCol>
                <a:gridCol w="1452379">
                  <a:extLst>
                    <a:ext uri="{9D8B030D-6E8A-4147-A177-3AD203B41FA5}">
                      <a16:colId xmlns:a16="http://schemas.microsoft.com/office/drawing/2014/main" xmlns="" val="3581831259"/>
                    </a:ext>
                  </a:extLst>
                </a:gridCol>
                <a:gridCol w="976987">
                  <a:extLst>
                    <a:ext uri="{9D8B030D-6E8A-4147-A177-3AD203B41FA5}">
                      <a16:colId xmlns:a16="http://schemas.microsoft.com/office/drawing/2014/main" xmlns="" val="3245053257"/>
                    </a:ext>
                  </a:extLst>
                </a:gridCol>
                <a:gridCol w="976987">
                  <a:extLst>
                    <a:ext uri="{9D8B030D-6E8A-4147-A177-3AD203B41FA5}">
                      <a16:colId xmlns:a16="http://schemas.microsoft.com/office/drawing/2014/main" xmlns="" val="3622616741"/>
                    </a:ext>
                  </a:extLst>
                </a:gridCol>
                <a:gridCol w="1537367">
                  <a:extLst>
                    <a:ext uri="{9D8B030D-6E8A-4147-A177-3AD203B41FA5}">
                      <a16:colId xmlns:a16="http://schemas.microsoft.com/office/drawing/2014/main" xmlns="" val="3885415458"/>
                    </a:ext>
                  </a:extLst>
                </a:gridCol>
                <a:gridCol w="847079">
                  <a:extLst>
                    <a:ext uri="{9D8B030D-6E8A-4147-A177-3AD203B41FA5}">
                      <a16:colId xmlns:a16="http://schemas.microsoft.com/office/drawing/2014/main" xmlns="" val="3119707580"/>
                    </a:ext>
                  </a:extLst>
                </a:gridCol>
              </a:tblGrid>
              <a:tr h="224894">
                <a:tc gridSpan="2">
                  <a:txBody>
                    <a:bodyPr/>
                    <a:lstStyle/>
                    <a:p>
                      <a:pPr algn="l" fontAlgn="b"/>
                      <a:endParaRPr lang="it-IT"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a:txBody>
                    <a:bodyPr/>
                    <a:lstStyle/>
                    <a:p>
                      <a:pPr algn="r" fontAlgn="b"/>
                      <a:r>
                        <a:rPr lang="it-IT" sz="1600" b="0" i="0" u="none" strike="noStrike" dirty="0">
                          <a:solidFill>
                            <a:srgbClr val="000000"/>
                          </a:solidFill>
                          <a:effectLst/>
                          <a:latin typeface="Calibri" panose="020F0502020204030204" pitchFamily="34" charset="0"/>
                        </a:rPr>
                        <a:t>No. </a:t>
                      </a:r>
                    </a:p>
                  </a:txBody>
                  <a:tcPr marL="9525" marR="9525" marT="9525" marB="0" anchor="b"/>
                </a:tc>
                <a:tc>
                  <a:txBody>
                    <a:bodyPr/>
                    <a:lstStyle/>
                    <a:p>
                      <a:pPr algn="r" fontAlgn="b"/>
                      <a:r>
                        <a:rPr lang="it-IT" sz="1600" b="0" i="0" u="none" strike="noStrike" dirty="0">
                          <a:solidFill>
                            <a:srgbClr val="000000"/>
                          </a:solidFill>
                          <a:effectLst/>
                          <a:latin typeface="Calibri" panose="020F0502020204030204" pitchFamily="34" charset="0"/>
                        </a:rPr>
                        <a:t>Persone</a:t>
                      </a:r>
                    </a:p>
                  </a:txBody>
                  <a:tcPr marL="9525" marR="9525" marT="9525" marB="0" anchor="b"/>
                </a:tc>
                <a:tc>
                  <a:txBody>
                    <a:bodyPr/>
                    <a:lstStyle/>
                    <a:p>
                      <a:pPr algn="r" fontAlgn="b"/>
                      <a:r>
                        <a:rPr lang="it-IT" sz="1600" b="0" i="0" u="none" strike="noStrike" dirty="0">
                          <a:solidFill>
                            <a:srgbClr val="000000"/>
                          </a:solidFill>
                          <a:effectLst/>
                          <a:latin typeface="Calibri" panose="020F0502020204030204" pitchFamily="34" charset="0"/>
                        </a:rPr>
                        <a:t>Giorni</a:t>
                      </a:r>
                    </a:p>
                  </a:txBody>
                  <a:tcPr marL="9525" marR="9525" marT="9525" marB="0" anchor="b"/>
                </a:tc>
                <a:tc>
                  <a:txBody>
                    <a:bodyPr/>
                    <a:lstStyle/>
                    <a:p>
                      <a:pPr algn="r" fontAlgn="b"/>
                      <a:r>
                        <a:rPr lang="it-IT" sz="1600" b="0" i="0" u="none" strike="noStrike" dirty="0">
                          <a:solidFill>
                            <a:srgbClr val="000000"/>
                          </a:solidFill>
                          <a:effectLst/>
                          <a:latin typeface="Calibri" panose="020F0502020204030204" pitchFamily="34" charset="0"/>
                        </a:rPr>
                        <a:t>Richiesta (</a:t>
                      </a:r>
                      <a:r>
                        <a:rPr lang="it-IT" sz="1600" b="0" i="0" u="none" strike="noStrike" dirty="0" err="1">
                          <a:solidFill>
                            <a:srgbClr val="000000"/>
                          </a:solidFill>
                          <a:effectLst/>
                          <a:latin typeface="Calibri" panose="020F0502020204030204" pitchFamily="34" charset="0"/>
                        </a:rPr>
                        <a:t>kEuro</a:t>
                      </a:r>
                      <a:r>
                        <a:rPr lang="it-IT" sz="1600" b="0" i="0" u="none" strike="noStrike" dirty="0">
                          <a:solidFill>
                            <a:srgbClr val="000000"/>
                          </a:solidFill>
                          <a:effectLst/>
                          <a:latin typeface="Calibri" panose="020F0502020204030204" pitchFamily="34" charset="0"/>
                        </a:rPr>
                        <a:t>)</a:t>
                      </a:r>
                    </a:p>
                  </a:txBody>
                  <a:tcPr marL="9525" marR="9525" marT="9525" marB="0" anchor="b"/>
                </a:tc>
                <a:tc>
                  <a:txBody>
                    <a:bodyPr/>
                    <a:lstStyle/>
                    <a:p>
                      <a:pPr algn="l" fontAlgn="b"/>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75752000"/>
                  </a:ext>
                </a:extLst>
              </a:tr>
              <a:tr h="224894">
                <a:tc gridSpan="2">
                  <a:txBody>
                    <a:bodyPr/>
                    <a:lstStyle/>
                    <a:p>
                      <a:pPr algn="l" fontAlgn="b"/>
                      <a:r>
                        <a:rPr lang="it-IT" sz="1600" u="none" strike="noStrike" dirty="0">
                          <a:effectLst/>
                        </a:rPr>
                        <a:t>Meeting </a:t>
                      </a:r>
                      <a:r>
                        <a:rPr lang="it-IT" sz="1600" u="none" strike="noStrike" dirty="0" err="1">
                          <a:effectLst/>
                        </a:rPr>
                        <a:t>Collaborazion</a:t>
                      </a:r>
                      <a:endParaRPr lang="it-IT"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a:txBody>
                    <a:bodyPr/>
                    <a:lstStyle/>
                    <a:p>
                      <a:pPr algn="r"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3,00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3,00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55516840"/>
                  </a:ext>
                </a:extLst>
              </a:tr>
              <a:tr h="415352">
                <a:tc gridSpan="2">
                  <a:txBody>
                    <a:bodyPr/>
                    <a:lstStyle/>
                    <a:p>
                      <a:pPr algn="l" fontAlgn="b"/>
                      <a:r>
                        <a:rPr lang="it-IT" sz="1600" u="none" strike="noStrike" dirty="0">
                          <a:effectLst/>
                        </a:rPr>
                        <a:t>Meeting di lavoro a Roma, Trento, Perugia</a:t>
                      </a:r>
                      <a:endParaRPr lang="it-IT"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a:txBody>
                    <a:bodyPr/>
                    <a:lstStyle/>
                    <a:p>
                      <a:pPr algn="r"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3,00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3,00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00754518"/>
                  </a:ext>
                </a:extLst>
              </a:tr>
              <a:tr h="224894">
                <a:tc>
                  <a:txBody>
                    <a:bodyPr/>
                    <a:lstStyle/>
                    <a:p>
                      <a:pPr algn="l" fontAlgn="b"/>
                      <a:r>
                        <a:rPr lang="it-IT" sz="1600" u="none" strike="noStrike" dirty="0">
                          <a:effectLst/>
                        </a:rPr>
                        <a:t>Presa dati GSI</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15,00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5,00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4346042"/>
                  </a:ext>
                </a:extLst>
              </a:tr>
              <a:tr h="224894">
                <a:tc>
                  <a:txBody>
                    <a:bodyPr/>
                    <a:lstStyle/>
                    <a:p>
                      <a:pPr algn="l" fontAlgn="b"/>
                      <a:r>
                        <a:rPr lang="it-IT" sz="1600" u="none" strike="noStrike" dirty="0">
                          <a:effectLst/>
                        </a:rPr>
                        <a:t>Presa dati CNAO</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3,00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7,00</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3,00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solidFill>
                            <a:schemeClr val="tx1"/>
                          </a:solidFill>
                          <a:effectLst/>
                        </a:rPr>
                        <a:t>S.J.</a:t>
                      </a:r>
                      <a:endParaRPr lang="it-IT"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31921839"/>
                  </a:ext>
                </a:extLst>
              </a:tr>
              <a:tr h="224894">
                <a:tc>
                  <a:txBody>
                    <a:bodyPr/>
                    <a:lstStyle/>
                    <a:p>
                      <a:pPr algn="l" fontAlgn="b"/>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it-IT"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53105875"/>
                  </a:ext>
                </a:extLst>
              </a:tr>
              <a:tr h="224894">
                <a:tc>
                  <a:txBody>
                    <a:bodyPr/>
                    <a:lstStyle/>
                    <a:p>
                      <a:pPr algn="l" fontAlgn="b"/>
                      <a:r>
                        <a:rPr lang="it-IT" sz="1600" b="1" u="none" strike="noStrike" dirty="0">
                          <a:solidFill>
                            <a:srgbClr val="FF0000"/>
                          </a:solidFill>
                          <a:effectLst/>
                        </a:rPr>
                        <a:t>Totale Missioni</a:t>
                      </a:r>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solidFill>
                            <a:srgbClr val="FF0000"/>
                          </a:solidFill>
                          <a:effectLst/>
                        </a:rPr>
                        <a:t>14,00</a:t>
                      </a:r>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solidFill>
                            <a:schemeClr val="tx1"/>
                          </a:solidFill>
                          <a:effectLst/>
                        </a:rPr>
                        <a:t>(11+3S.J.)</a:t>
                      </a:r>
                      <a:endParaRPr lang="it-IT" sz="16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32412412"/>
                  </a:ext>
                </a:extLst>
              </a:tr>
              <a:tr h="224894">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98775323"/>
                  </a:ext>
                </a:extLst>
              </a:tr>
              <a:tr h="224894">
                <a:tc gridSpan="3">
                  <a:txBody>
                    <a:bodyPr/>
                    <a:lstStyle/>
                    <a:p>
                      <a:pPr algn="l" fontAlgn="b"/>
                      <a:r>
                        <a:rPr lang="it-IT" sz="1600" b="1" u="none" strike="noStrike" dirty="0">
                          <a:solidFill>
                            <a:srgbClr val="FF0000"/>
                          </a:solidFill>
                          <a:effectLst/>
                        </a:rPr>
                        <a:t>Consumo (</a:t>
                      </a:r>
                      <a:r>
                        <a:rPr lang="it-IT" sz="1600" b="1" u="none" strike="noStrike" dirty="0" err="1">
                          <a:solidFill>
                            <a:srgbClr val="FF0000"/>
                          </a:solidFill>
                          <a:effectLst/>
                        </a:rPr>
                        <a:t>Beam</a:t>
                      </a:r>
                      <a:r>
                        <a:rPr lang="it-IT" sz="1600" b="1" u="none" strike="noStrike" dirty="0">
                          <a:solidFill>
                            <a:srgbClr val="FF0000"/>
                          </a:solidFill>
                          <a:effectLst/>
                        </a:rPr>
                        <a:t> Monitor </a:t>
                      </a:r>
                      <a:r>
                        <a:rPr lang="it-IT" sz="1600" b="1" u="none" strike="noStrike" dirty="0" err="1" smtClean="0">
                          <a:solidFill>
                            <a:srgbClr val="FF0000"/>
                          </a:solidFill>
                          <a:effectLst/>
                        </a:rPr>
                        <a:t>operation</a:t>
                      </a:r>
                      <a:r>
                        <a:rPr lang="it-IT" sz="1600" b="1" u="none" strike="noStrike" dirty="0" smtClean="0">
                          <a:solidFill>
                            <a:srgbClr val="FF0000"/>
                          </a:solidFill>
                          <a:effectLst/>
                        </a:rPr>
                        <a:t>)</a:t>
                      </a:r>
                      <a:endParaRPr lang="it-IT" sz="16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it-IT" sz="1600" b="1" u="none" strike="noStrike">
                          <a:solidFill>
                            <a:srgbClr val="FF0000"/>
                          </a:solidFill>
                          <a:effectLst/>
                        </a:rPr>
                        <a:t>2,00</a:t>
                      </a:r>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36286312"/>
                  </a:ext>
                </a:extLst>
              </a:tr>
              <a:tr h="224894">
                <a:tc>
                  <a:txBody>
                    <a:bodyPr/>
                    <a:lstStyle/>
                    <a:p>
                      <a:pPr algn="l" fontAlgn="b"/>
                      <a:r>
                        <a:rPr lang="it-IT" sz="1600" b="1" u="none" strike="noStrike" dirty="0">
                          <a:solidFill>
                            <a:srgbClr val="FF0000"/>
                          </a:solidFill>
                          <a:effectLst/>
                        </a:rPr>
                        <a:t>Trasporti</a:t>
                      </a:r>
                      <a:endParaRPr lang="it-IT" sz="16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it-IT" sz="1600" b="1" u="none" strike="noStrike">
                          <a:solidFill>
                            <a:srgbClr val="FF0000"/>
                          </a:solidFill>
                          <a:effectLst/>
                        </a:rPr>
                        <a:t>0,50</a:t>
                      </a:r>
                      <a:endParaRPr lang="it-IT" sz="16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519419829"/>
                  </a:ext>
                </a:extLst>
              </a:tr>
              <a:tr h="224894">
                <a:tc>
                  <a:txBody>
                    <a:bodyPr/>
                    <a:lstStyle/>
                    <a:p>
                      <a:pPr algn="l" fontAlgn="b"/>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97066317"/>
                  </a:ext>
                </a:extLst>
              </a:tr>
              <a:tr h="224894">
                <a:tc>
                  <a:txBody>
                    <a:bodyPr/>
                    <a:lstStyle/>
                    <a:p>
                      <a:pPr algn="l" fontAlgn="b"/>
                      <a:r>
                        <a:rPr lang="it-IT" sz="1600" b="1" u="none" strike="noStrike" dirty="0">
                          <a:solidFill>
                            <a:srgbClr val="0F36B3"/>
                          </a:solidFill>
                          <a:effectLst/>
                        </a:rPr>
                        <a:t>TOTALE</a:t>
                      </a:r>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solidFill>
                            <a:srgbClr val="0F36B3"/>
                          </a:solidFill>
                          <a:effectLst/>
                        </a:rPr>
                        <a:t>16,50</a:t>
                      </a:r>
                      <a:endParaRPr lang="it-IT" sz="1600" b="1" i="0" u="none" strike="noStrike" dirty="0">
                        <a:solidFill>
                          <a:srgbClr val="0F36B3"/>
                        </a:solidFill>
                        <a:effectLst/>
                        <a:latin typeface="Calibri" panose="020F0502020204030204" pitchFamily="34" charset="0"/>
                      </a:endParaRPr>
                    </a:p>
                  </a:txBody>
                  <a:tcPr marL="9525" marR="9525" marT="9525" marB="0" anchor="b"/>
                </a:tc>
                <a:tc>
                  <a:txBody>
                    <a:bodyPr/>
                    <a:lstStyle/>
                    <a:p>
                      <a:pPr algn="l" fontAlgn="b"/>
                      <a:endParaRPr lang="it-IT" sz="1600" b="1" i="0" u="none" strike="noStrike" dirty="0">
                        <a:solidFill>
                          <a:srgbClr val="0F36B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70259847"/>
                  </a:ext>
                </a:extLst>
              </a:tr>
            </a:tbl>
          </a:graphicData>
        </a:graphic>
      </p:graphicFrame>
      <p:sp>
        <p:nvSpPr>
          <p:cNvPr id="6" name="TextBox 5">
            <a:extLst>
              <a:ext uri="{FF2B5EF4-FFF2-40B4-BE49-F238E27FC236}">
                <a16:creationId xmlns:a16="http://schemas.microsoft.com/office/drawing/2014/main" xmlns="" id="{C4962702-F94C-9B43-B09E-746A0106CB99}"/>
              </a:ext>
            </a:extLst>
          </p:cNvPr>
          <p:cNvSpPr txBox="1"/>
          <p:nvPr/>
        </p:nvSpPr>
        <p:spPr>
          <a:xfrm>
            <a:off x="899592" y="4869160"/>
            <a:ext cx="2736304" cy="1754326"/>
          </a:xfrm>
          <a:prstGeom prst="rect">
            <a:avLst/>
          </a:prstGeom>
          <a:noFill/>
        </p:spPr>
        <p:txBody>
          <a:bodyPr wrap="square" rtlCol="0">
            <a:spAutoFit/>
          </a:bodyPr>
          <a:lstStyle/>
          <a:p>
            <a:r>
              <a:rPr lang="it-IT" dirty="0"/>
              <a:t>G. </a:t>
            </a:r>
            <a:r>
              <a:rPr lang="it-IT" dirty="0" err="1"/>
              <a:t>Battistoni</a:t>
            </a:r>
            <a:r>
              <a:rPr lang="it-IT" dirty="0"/>
              <a:t>         	50%</a:t>
            </a:r>
          </a:p>
          <a:p>
            <a:r>
              <a:rPr lang="it-IT" dirty="0"/>
              <a:t>l.  Mattei              	20%</a:t>
            </a:r>
          </a:p>
          <a:p>
            <a:r>
              <a:rPr lang="it-IT" dirty="0"/>
              <a:t>S. </a:t>
            </a:r>
            <a:r>
              <a:rPr lang="it-IT" dirty="0" err="1"/>
              <a:t>Muraro</a:t>
            </a:r>
            <a:r>
              <a:rPr lang="it-IT" dirty="0"/>
              <a:t>             	50%</a:t>
            </a:r>
          </a:p>
          <a:p>
            <a:r>
              <a:rPr lang="it-IT" dirty="0"/>
              <a:t>S. Valle	(AR)     	70%</a:t>
            </a:r>
          </a:p>
          <a:p>
            <a:r>
              <a:rPr lang="it-IT" dirty="0"/>
              <a:t>Y. </a:t>
            </a:r>
            <a:r>
              <a:rPr lang="it-IT" dirty="0" err="1"/>
              <a:t>Dong</a:t>
            </a:r>
            <a:r>
              <a:rPr lang="it-IT" dirty="0"/>
              <a:t>    (Dott.) 	80%</a:t>
            </a:r>
          </a:p>
          <a:p>
            <a:r>
              <a:rPr lang="it-IT" dirty="0"/>
              <a:t>S. Brambilla         	10%</a:t>
            </a:r>
          </a:p>
        </p:txBody>
      </p:sp>
      <p:sp>
        <p:nvSpPr>
          <p:cNvPr id="7" name="TextBox 6">
            <a:extLst>
              <a:ext uri="{FF2B5EF4-FFF2-40B4-BE49-F238E27FC236}">
                <a16:creationId xmlns:a16="http://schemas.microsoft.com/office/drawing/2014/main" xmlns="" id="{7D31EB20-A56F-544F-866C-4151927081C6}"/>
              </a:ext>
            </a:extLst>
          </p:cNvPr>
          <p:cNvSpPr txBox="1"/>
          <p:nvPr/>
        </p:nvSpPr>
        <p:spPr>
          <a:xfrm>
            <a:off x="3851920" y="5949280"/>
            <a:ext cx="2167003" cy="369332"/>
          </a:xfrm>
          <a:prstGeom prst="rect">
            <a:avLst/>
          </a:prstGeom>
          <a:noFill/>
        </p:spPr>
        <p:txBody>
          <a:bodyPr wrap="none" rtlCol="0">
            <a:spAutoFit/>
          </a:bodyPr>
          <a:lstStyle/>
          <a:p>
            <a:r>
              <a:rPr lang="it-IT" dirty="0"/>
              <a:t>+ nuovo dottorando?</a:t>
            </a:r>
          </a:p>
        </p:txBody>
      </p:sp>
    </p:spTree>
    <p:extLst>
      <p:ext uri="{BB962C8B-B14F-4D97-AF65-F5344CB8AC3E}">
        <p14:creationId xmlns:p14="http://schemas.microsoft.com/office/powerpoint/2010/main" val="85323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7724" y="4289470"/>
            <a:ext cx="4392487" cy="1477328"/>
          </a:xfrm>
          <a:prstGeom prst="rect">
            <a:avLst/>
          </a:prstGeom>
          <a:noFill/>
          <a:ln>
            <a:solidFill>
              <a:schemeClr val="bg1"/>
            </a:solidFill>
          </a:ln>
        </p:spPr>
        <p:txBody>
          <a:bodyPr wrap="square" rtlCol="0">
            <a:spAutoFit/>
          </a:bodyPr>
          <a:lstStyle/>
          <a:p>
            <a:pPr algn="ctr"/>
            <a:r>
              <a:rPr lang="en-US" b="1" u="sng" dirty="0">
                <a:solidFill>
                  <a:srgbClr val="0F36B3"/>
                </a:solidFill>
                <a:latin typeface="Comic Sans MS" panose="030F0902030302020204" pitchFamily="66" charset="0"/>
              </a:rPr>
              <a:t>Sigla Milano</a:t>
            </a:r>
          </a:p>
          <a:p>
            <a:r>
              <a:rPr lang="en-US" b="1" dirty="0" err="1">
                <a:latin typeface="Comic Sans MS" panose="030F0902030302020204" pitchFamily="66" charset="0"/>
              </a:rPr>
              <a:t>Ricercatori</a:t>
            </a:r>
            <a:r>
              <a:rPr lang="en-US" b="1" dirty="0">
                <a:latin typeface="Comic Sans MS" panose="030F0902030302020204" pitchFamily="66" charset="0"/>
              </a:rPr>
              <a:t>: 	</a:t>
            </a:r>
            <a:r>
              <a:rPr lang="en-US" b="1" dirty="0">
                <a:solidFill>
                  <a:srgbClr val="FF0000"/>
                </a:solidFill>
                <a:latin typeface="Comic Sans MS" panose="030F0902030302020204" pitchFamily="66" charset="0"/>
              </a:rPr>
              <a:t>2</a:t>
            </a:r>
          </a:p>
          <a:p>
            <a:r>
              <a:rPr lang="en-US" b="1" dirty="0" err="1">
                <a:latin typeface="Comic Sans MS" panose="030F0902030302020204" pitchFamily="66" charset="0"/>
              </a:rPr>
              <a:t>Tecnologi</a:t>
            </a:r>
            <a:r>
              <a:rPr lang="en-US" b="1" dirty="0">
                <a:latin typeface="Comic Sans MS" panose="030F0902030302020204" pitchFamily="66" charset="0"/>
              </a:rPr>
              <a:t>: 	</a:t>
            </a:r>
            <a:r>
              <a:rPr lang="en-US" b="1" dirty="0">
                <a:solidFill>
                  <a:srgbClr val="FF0000"/>
                </a:solidFill>
                <a:latin typeface="Comic Sans MS" panose="030F0902030302020204" pitchFamily="66" charset="0"/>
              </a:rPr>
              <a:t>1</a:t>
            </a:r>
          </a:p>
          <a:p>
            <a:r>
              <a:rPr lang="en-US" b="1" dirty="0">
                <a:latin typeface="Comic Sans MS" panose="030F0902030302020204" pitchFamily="66" charset="0"/>
              </a:rPr>
              <a:t>Ass-</a:t>
            </a:r>
            <a:r>
              <a:rPr lang="en-US" b="1" dirty="0" err="1">
                <a:latin typeface="Comic Sans MS" panose="030F0902030302020204" pitchFamily="66" charset="0"/>
              </a:rPr>
              <a:t>Dott</a:t>
            </a:r>
            <a:r>
              <a:rPr lang="en-US" b="1" dirty="0">
                <a:latin typeface="Comic Sans MS" panose="030F0902030302020204" pitchFamily="66" charset="0"/>
              </a:rPr>
              <a:t>: 	</a:t>
            </a:r>
            <a:r>
              <a:rPr lang="en-US" b="1" dirty="0">
                <a:solidFill>
                  <a:srgbClr val="FF0000"/>
                </a:solidFill>
                <a:latin typeface="Comic Sans MS" panose="030F0902030302020204" pitchFamily="66" charset="0"/>
              </a:rPr>
              <a:t>2</a:t>
            </a:r>
          </a:p>
          <a:p>
            <a:r>
              <a:rPr lang="en-US" b="1" dirty="0">
                <a:latin typeface="Comic Sans MS" panose="030F0902030302020204" pitchFamily="66" charset="0"/>
              </a:rPr>
              <a:t>FTE:		</a:t>
            </a:r>
            <a:r>
              <a:rPr lang="en-US" b="1" dirty="0">
                <a:solidFill>
                  <a:srgbClr val="FF0000"/>
                </a:solidFill>
                <a:latin typeface="Comic Sans MS" panose="030F0902030302020204" pitchFamily="66" charset="0"/>
              </a:rPr>
              <a:t>2.8 </a:t>
            </a:r>
            <a:r>
              <a:rPr lang="en-US" b="1" i="1" dirty="0">
                <a:solidFill>
                  <a:srgbClr val="FF0000"/>
                </a:solidFill>
                <a:latin typeface="Comic Sans MS" panose="030F0902030302020204" pitchFamily="66" charset="0"/>
              </a:rPr>
              <a:t>(da </a:t>
            </a:r>
            <a:r>
              <a:rPr lang="en-US" b="1" i="1" dirty="0" err="1">
                <a:solidFill>
                  <a:srgbClr val="FF0000"/>
                </a:solidFill>
                <a:latin typeface="Comic Sans MS" panose="030F0902030302020204" pitchFamily="66" charset="0"/>
              </a:rPr>
              <a:t>verificare</a:t>
            </a:r>
            <a:r>
              <a:rPr lang="en-US" b="1" i="1" dirty="0">
                <a:solidFill>
                  <a:srgbClr val="FF0000"/>
                </a:solidFill>
                <a:latin typeface="Comic Sans MS" panose="030F0902030302020204" pitchFamily="66" charset="0"/>
              </a:rPr>
              <a:t>)</a:t>
            </a:r>
          </a:p>
        </p:txBody>
      </p:sp>
      <p:sp>
        <p:nvSpPr>
          <p:cNvPr id="4" name="TextBox 3"/>
          <p:cNvSpPr txBox="1"/>
          <p:nvPr/>
        </p:nvSpPr>
        <p:spPr>
          <a:xfrm>
            <a:off x="251520" y="319152"/>
            <a:ext cx="8784976" cy="4247317"/>
          </a:xfrm>
          <a:prstGeom prst="rect">
            <a:avLst/>
          </a:prstGeom>
          <a:noFill/>
        </p:spPr>
        <p:txBody>
          <a:bodyPr wrap="square" rtlCol="0">
            <a:spAutoFit/>
          </a:bodyPr>
          <a:lstStyle/>
          <a:p>
            <a:r>
              <a:rPr lang="en-US" b="1" dirty="0" err="1">
                <a:solidFill>
                  <a:srgbClr val="FF0000"/>
                </a:solidFill>
                <a:latin typeface="Comic Sans MS" panose="030F0902030302020204" pitchFamily="66" charset="0"/>
              </a:rPr>
              <a:t>Responsabile</a:t>
            </a:r>
            <a:r>
              <a:rPr lang="en-US" b="1" dirty="0">
                <a:solidFill>
                  <a:srgbClr val="FF0000"/>
                </a:solidFill>
                <a:latin typeface="Comic Sans MS" panose="030F0902030302020204" pitchFamily="66" charset="0"/>
              </a:rPr>
              <a:t> </a:t>
            </a:r>
            <a:r>
              <a:rPr lang="en-US" b="1" dirty="0" err="1">
                <a:solidFill>
                  <a:srgbClr val="FF0000"/>
                </a:solidFill>
                <a:latin typeface="Comic Sans MS" panose="030F0902030302020204" pitchFamily="66" charset="0"/>
              </a:rPr>
              <a:t>nazionale</a:t>
            </a:r>
            <a:r>
              <a:rPr lang="en-US" b="1" dirty="0">
                <a:solidFill>
                  <a:srgbClr val="FF0000"/>
                </a:solidFill>
                <a:latin typeface="Comic Sans MS" panose="030F0902030302020204" pitchFamily="66" charset="0"/>
              </a:rPr>
              <a:t>:        </a:t>
            </a:r>
            <a:r>
              <a:rPr lang="en-US" b="1" dirty="0">
                <a:solidFill>
                  <a:srgbClr val="0F36B3"/>
                </a:solidFill>
                <a:latin typeface="Comic Sans MS" panose="030F0902030302020204" pitchFamily="66" charset="0"/>
              </a:rPr>
              <a:t>V. Patera (Roma 1)</a:t>
            </a:r>
          </a:p>
          <a:p>
            <a:r>
              <a:rPr lang="en-US" b="1" dirty="0" err="1">
                <a:solidFill>
                  <a:srgbClr val="FF0000"/>
                </a:solidFill>
                <a:latin typeface="Comic Sans MS" panose="030F0902030302020204" pitchFamily="66" charset="0"/>
              </a:rPr>
              <a:t>Responsabile</a:t>
            </a:r>
            <a:r>
              <a:rPr lang="en-US" b="1" dirty="0">
                <a:solidFill>
                  <a:srgbClr val="FF0000"/>
                </a:solidFill>
                <a:latin typeface="Comic Sans MS" panose="030F0902030302020204" pitchFamily="66" charset="0"/>
              </a:rPr>
              <a:t> Locale a Milano: </a:t>
            </a:r>
            <a:r>
              <a:rPr lang="en-US" b="1" dirty="0">
                <a:solidFill>
                  <a:srgbClr val="0F36B3"/>
                </a:solidFill>
                <a:latin typeface="Comic Sans MS" panose="030F0902030302020204" pitchFamily="66" charset="0"/>
              </a:rPr>
              <a:t>G. </a:t>
            </a:r>
            <a:r>
              <a:rPr lang="en-US" b="1" dirty="0" err="1">
                <a:solidFill>
                  <a:srgbClr val="0F36B3"/>
                </a:solidFill>
                <a:latin typeface="Comic Sans MS" panose="030F0902030302020204" pitchFamily="66" charset="0"/>
              </a:rPr>
              <a:t>Battistoni</a:t>
            </a:r>
            <a:r>
              <a:rPr lang="en-US" b="1" dirty="0">
                <a:solidFill>
                  <a:srgbClr val="0F36B3"/>
                </a:solidFill>
                <a:latin typeface="Comic Sans MS" panose="030F0902030302020204" pitchFamily="66" charset="0"/>
              </a:rPr>
              <a:t> </a:t>
            </a:r>
          </a:p>
          <a:p>
            <a:endParaRPr lang="en-US" b="1" dirty="0">
              <a:solidFill>
                <a:srgbClr val="0F36B3"/>
              </a:solidFill>
              <a:latin typeface="Comic Sans MS" panose="030F0902030302020204" pitchFamily="66" charset="0"/>
            </a:endParaRPr>
          </a:p>
          <a:p>
            <a:pPr algn="just"/>
            <a:r>
              <a:rPr lang="en-US" b="1" dirty="0" err="1">
                <a:latin typeface="Comic Sans MS" panose="030F0902030302020204" pitchFamily="66" charset="0"/>
              </a:rPr>
              <a:t>Programma</a:t>
            </a:r>
            <a:r>
              <a:rPr lang="en-US" b="1" dirty="0">
                <a:latin typeface="Comic Sans MS" panose="030F0902030302020204" pitchFamily="66" charset="0"/>
              </a:rPr>
              <a:t> </a:t>
            </a:r>
            <a:r>
              <a:rPr lang="en-US" b="1" dirty="0" err="1">
                <a:latin typeface="Comic Sans MS" panose="030F0902030302020204" pitchFamily="66" charset="0"/>
              </a:rPr>
              <a:t>Scientifico</a:t>
            </a:r>
            <a:r>
              <a:rPr lang="en-US" b="1" dirty="0">
                <a:latin typeface="Comic Sans MS" panose="030F0902030302020204" pitchFamily="66" charset="0"/>
              </a:rPr>
              <a:t> </a:t>
            </a:r>
            <a:r>
              <a:rPr lang="en-US" b="1" dirty="0" err="1">
                <a:latin typeface="Comic Sans MS" panose="030F0902030302020204" pitchFamily="66" charset="0"/>
              </a:rPr>
              <a:t>della</a:t>
            </a:r>
            <a:r>
              <a:rPr lang="en-US" b="1" dirty="0">
                <a:latin typeface="Comic Sans MS" panose="030F0902030302020204" pitchFamily="66" charset="0"/>
              </a:rPr>
              <a:t> sigla: </a:t>
            </a:r>
            <a:r>
              <a:rPr lang="en-US" dirty="0" err="1">
                <a:solidFill>
                  <a:srgbClr val="0F36B3"/>
                </a:solidFill>
                <a:latin typeface="Comic Sans MS" panose="030F0902030302020204" pitchFamily="66" charset="0"/>
              </a:rPr>
              <a:t>misura</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delle</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sezione</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d’urto</a:t>
            </a:r>
            <a:r>
              <a:rPr lang="en-US" dirty="0">
                <a:solidFill>
                  <a:srgbClr val="0F36B3"/>
                </a:solidFill>
                <a:latin typeface="Comic Sans MS" panose="030F0902030302020204" pitchFamily="66" charset="0"/>
              </a:rPr>
              <a:t> di </a:t>
            </a:r>
            <a:r>
              <a:rPr lang="en-US" dirty="0" err="1">
                <a:solidFill>
                  <a:srgbClr val="0F36B3"/>
                </a:solidFill>
                <a:latin typeface="Comic Sans MS" panose="030F0902030302020204" pitchFamily="66" charset="0"/>
              </a:rPr>
              <a:t>frammentazione</a:t>
            </a:r>
            <a:r>
              <a:rPr lang="en-US" dirty="0">
                <a:solidFill>
                  <a:srgbClr val="0F36B3"/>
                </a:solidFill>
                <a:latin typeface="Comic Sans MS" panose="030F0902030302020204" pitchFamily="66" charset="0"/>
              </a:rPr>
              <a:t> del target e del </a:t>
            </a:r>
            <a:r>
              <a:rPr lang="en-US" dirty="0" err="1">
                <a:solidFill>
                  <a:srgbClr val="0F36B3"/>
                </a:solidFill>
                <a:latin typeface="Comic Sans MS" panose="030F0902030302020204" pitchFamily="66" charset="0"/>
              </a:rPr>
              <a:t>proiettile</a:t>
            </a:r>
            <a:r>
              <a:rPr lang="en-US" dirty="0">
                <a:solidFill>
                  <a:srgbClr val="0F36B3"/>
                </a:solidFill>
                <a:latin typeface="Comic Sans MS" panose="030F0902030302020204" pitchFamily="66" charset="0"/>
              </a:rPr>
              <a:t> per </a:t>
            </a:r>
            <a:r>
              <a:rPr lang="en-US" dirty="0" err="1">
                <a:solidFill>
                  <a:srgbClr val="0F36B3"/>
                </a:solidFill>
                <a:latin typeface="Comic Sans MS" panose="030F0902030302020204" pitchFamily="66" charset="0"/>
              </a:rPr>
              <a:t>applicazioni</a:t>
            </a:r>
            <a:r>
              <a:rPr lang="en-US" dirty="0">
                <a:solidFill>
                  <a:srgbClr val="0F36B3"/>
                </a:solidFill>
                <a:latin typeface="Comic Sans MS" panose="030F0902030302020204" pitchFamily="66" charset="0"/>
              </a:rPr>
              <a:t> in </a:t>
            </a:r>
            <a:r>
              <a:rPr lang="en-US" dirty="0" err="1">
                <a:solidFill>
                  <a:srgbClr val="0F36B3"/>
                </a:solidFill>
                <a:latin typeface="Comic Sans MS" panose="030F0902030302020204" pitchFamily="66" charset="0"/>
              </a:rPr>
              <a:t>adroterapia</a:t>
            </a:r>
            <a:r>
              <a:rPr lang="en-US" dirty="0">
                <a:solidFill>
                  <a:srgbClr val="0F36B3"/>
                </a:solidFill>
                <a:latin typeface="Comic Sans MS" panose="030F0902030302020204" pitchFamily="66" charset="0"/>
              </a:rPr>
              <a:t> e </a:t>
            </a:r>
            <a:r>
              <a:rPr lang="en-US" dirty="0" err="1">
                <a:solidFill>
                  <a:srgbClr val="0F36B3"/>
                </a:solidFill>
                <a:latin typeface="Comic Sans MS" panose="030F0902030302020204" pitchFamily="66" charset="0"/>
              </a:rPr>
              <a:t>radioprotezione</a:t>
            </a:r>
            <a:endParaRPr lang="en-US" dirty="0">
              <a:solidFill>
                <a:srgbClr val="0F36B3"/>
              </a:solidFill>
              <a:latin typeface="Comic Sans MS" panose="030F0902030302020204" pitchFamily="66" charset="0"/>
            </a:endParaRPr>
          </a:p>
          <a:p>
            <a:pPr algn="just"/>
            <a:endParaRPr lang="en-US" dirty="0">
              <a:latin typeface="Comic Sans MS" panose="030F0902030302020204" pitchFamily="66" charset="0"/>
            </a:endParaRPr>
          </a:p>
          <a:p>
            <a:pPr algn="just"/>
            <a:r>
              <a:rPr lang="en-US" b="1" dirty="0" err="1">
                <a:latin typeface="Comic Sans MS" panose="030F0902030302020204" pitchFamily="66" charset="0"/>
              </a:rPr>
              <a:t>Attività</a:t>
            </a:r>
            <a:r>
              <a:rPr lang="en-US" b="1" dirty="0">
                <a:latin typeface="Comic Sans MS" panose="030F0902030302020204" pitchFamily="66" charset="0"/>
              </a:rPr>
              <a:t> di </a:t>
            </a:r>
            <a:r>
              <a:rPr lang="en-US" b="1" dirty="0" err="1">
                <a:latin typeface="Comic Sans MS" panose="030F0902030302020204" pitchFamily="66" charset="0"/>
              </a:rPr>
              <a:t>ricerca</a:t>
            </a:r>
            <a:r>
              <a:rPr lang="en-US" b="1" dirty="0">
                <a:latin typeface="Comic Sans MS" panose="030F0902030302020204" pitchFamily="66" charset="0"/>
              </a:rPr>
              <a:t> e </a:t>
            </a:r>
            <a:r>
              <a:rPr lang="en-US" b="1" dirty="0" err="1">
                <a:latin typeface="Comic Sans MS" panose="030F0902030302020204" pitchFamily="66" charset="0"/>
              </a:rPr>
              <a:t>sviluppo</a:t>
            </a:r>
            <a:r>
              <a:rPr lang="en-US" b="1" dirty="0">
                <a:latin typeface="Comic Sans MS" panose="030F0902030302020204" pitchFamily="66" charset="0"/>
              </a:rPr>
              <a:t> </a:t>
            </a:r>
            <a:r>
              <a:rPr lang="en-US" b="1" dirty="0" err="1">
                <a:latin typeface="Comic Sans MS" panose="030F0902030302020204" pitchFamily="66" charset="0"/>
              </a:rPr>
              <a:t>della</a:t>
            </a:r>
            <a:r>
              <a:rPr lang="en-US" b="1" dirty="0">
                <a:latin typeface="Comic Sans MS" panose="030F0902030302020204" pitchFamily="66" charset="0"/>
              </a:rPr>
              <a:t> sigla: </a:t>
            </a:r>
            <a:r>
              <a:rPr lang="en-US" dirty="0" err="1">
                <a:solidFill>
                  <a:srgbClr val="0F36B3"/>
                </a:solidFill>
                <a:latin typeface="Comic Sans MS" panose="030F0902030302020204" pitchFamily="66" charset="0"/>
              </a:rPr>
              <a:t>realizzazione</a:t>
            </a:r>
            <a:r>
              <a:rPr lang="en-US" dirty="0">
                <a:solidFill>
                  <a:srgbClr val="0F36B3"/>
                </a:solidFill>
                <a:latin typeface="Comic Sans MS" panose="030F0902030302020204" pitchFamily="66" charset="0"/>
              </a:rPr>
              <a:t> di un </a:t>
            </a:r>
            <a:r>
              <a:rPr lang="en-US" dirty="0" err="1">
                <a:solidFill>
                  <a:srgbClr val="0F36B3"/>
                </a:solidFill>
                <a:latin typeface="Comic Sans MS" panose="030F0902030302020204" pitchFamily="66" charset="0"/>
              </a:rPr>
              <a:t>esperimento</a:t>
            </a:r>
            <a:r>
              <a:rPr lang="en-US" dirty="0">
                <a:solidFill>
                  <a:srgbClr val="0F36B3"/>
                </a:solidFill>
                <a:latin typeface="Comic Sans MS" panose="030F0902030302020204" pitchFamily="66" charset="0"/>
              </a:rPr>
              <a:t> “table top” in due </a:t>
            </a:r>
            <a:r>
              <a:rPr lang="en-US" dirty="0" err="1">
                <a:solidFill>
                  <a:srgbClr val="0F36B3"/>
                </a:solidFill>
                <a:latin typeface="Comic Sans MS" panose="030F0902030302020204" pitchFamily="66" charset="0"/>
              </a:rPr>
              <a:t>modalità</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emulsioni</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nucleari</a:t>
            </a:r>
            <a:r>
              <a:rPr lang="en-US" dirty="0">
                <a:solidFill>
                  <a:srgbClr val="0F36B3"/>
                </a:solidFill>
                <a:latin typeface="Comic Sans MS" panose="030F0902030302020204" pitchFamily="66" charset="0"/>
              </a:rPr>
              <a:t> e </a:t>
            </a:r>
            <a:r>
              <a:rPr lang="en-US" dirty="0" err="1">
                <a:solidFill>
                  <a:srgbClr val="0F36B3"/>
                </a:solidFill>
                <a:latin typeface="Comic Sans MS" panose="030F0902030302020204" pitchFamily="66" charset="0"/>
              </a:rPr>
              <a:t>apparato</a:t>
            </a:r>
            <a:r>
              <a:rPr lang="en-US" dirty="0">
                <a:solidFill>
                  <a:srgbClr val="0F36B3"/>
                </a:solidFill>
                <a:latin typeface="Comic Sans MS" panose="030F0902030302020204" pitchFamily="66" charset="0"/>
              </a:rPr>
              <a:t> con </a:t>
            </a:r>
            <a:r>
              <a:rPr lang="en-US" dirty="0" err="1">
                <a:solidFill>
                  <a:srgbClr val="0F36B3"/>
                </a:solidFill>
                <a:latin typeface="Comic Sans MS" panose="030F0902030302020204" pitchFamily="66" charset="0"/>
              </a:rPr>
              <a:t>spettrometro</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magnetico</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misura</a:t>
            </a:r>
            <a:r>
              <a:rPr lang="en-US" dirty="0">
                <a:solidFill>
                  <a:srgbClr val="0F36B3"/>
                </a:solidFill>
                <a:latin typeface="Comic Sans MS" panose="030F0902030302020204" pitchFamily="66" charset="0"/>
              </a:rPr>
              <a:t> di </a:t>
            </a:r>
            <a:r>
              <a:rPr lang="en-US" dirty="0" err="1">
                <a:solidFill>
                  <a:srgbClr val="0F36B3"/>
                </a:solidFill>
                <a:latin typeface="Comic Sans MS" panose="030F0902030302020204" pitchFamily="66" charset="0"/>
              </a:rPr>
              <a:t>ToF</a:t>
            </a:r>
            <a:r>
              <a:rPr lang="en-US" dirty="0">
                <a:solidFill>
                  <a:srgbClr val="0F36B3"/>
                </a:solidFill>
                <a:latin typeface="Comic Sans MS" panose="030F0902030302020204" pitchFamily="66" charset="0"/>
              </a:rPr>
              <a:t> e </a:t>
            </a:r>
            <a:r>
              <a:rPr lang="en-US" dirty="0" err="1">
                <a:solidFill>
                  <a:srgbClr val="0F36B3"/>
                </a:solidFill>
                <a:latin typeface="Comic Sans MS" panose="030F0902030302020204" pitchFamily="66" charset="0"/>
              </a:rPr>
              <a:t>calorimetro</a:t>
            </a:r>
            <a:r>
              <a:rPr lang="en-US" dirty="0">
                <a:solidFill>
                  <a:srgbClr val="0F36B3"/>
                </a:solidFill>
                <a:latin typeface="Comic Sans MS" panose="030F0902030302020204" pitchFamily="66" charset="0"/>
              </a:rPr>
              <a:t> per </a:t>
            </a:r>
            <a:r>
              <a:rPr lang="en-US" dirty="0" err="1">
                <a:solidFill>
                  <a:srgbClr val="0F36B3"/>
                </a:solidFill>
                <a:latin typeface="Comic Sans MS" panose="030F0902030302020204" pitchFamily="66" charset="0"/>
              </a:rPr>
              <a:t>identificazione</a:t>
            </a:r>
            <a:r>
              <a:rPr lang="en-US" dirty="0">
                <a:solidFill>
                  <a:srgbClr val="0F36B3"/>
                </a:solidFill>
                <a:latin typeface="Comic Sans MS" panose="030F0902030302020204" pitchFamily="66" charset="0"/>
              </a:rPr>
              <a:t> di Z, A </a:t>
            </a:r>
            <a:r>
              <a:rPr lang="en-US" dirty="0" err="1">
                <a:solidFill>
                  <a:srgbClr val="0F36B3"/>
                </a:solidFill>
                <a:latin typeface="Comic Sans MS" panose="030F0902030302020204" pitchFamily="66" charset="0"/>
              </a:rPr>
              <a:t>dei</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frammenti</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prodotti</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nelle</a:t>
            </a:r>
            <a:r>
              <a:rPr lang="en-US" dirty="0">
                <a:solidFill>
                  <a:srgbClr val="0F36B3"/>
                </a:solidFill>
                <a:latin typeface="Comic Sans MS" panose="030F0902030302020204" pitchFamily="66" charset="0"/>
              </a:rPr>
              <a:t> </a:t>
            </a:r>
            <a:r>
              <a:rPr lang="en-US" dirty="0" err="1">
                <a:solidFill>
                  <a:srgbClr val="0F36B3"/>
                </a:solidFill>
                <a:latin typeface="Comic Sans MS" panose="030F0902030302020204" pitchFamily="66" charset="0"/>
              </a:rPr>
              <a:t>interazioni</a:t>
            </a:r>
            <a:r>
              <a:rPr lang="en-US" dirty="0">
                <a:solidFill>
                  <a:srgbClr val="0F36B3"/>
                </a:solidFill>
                <a:latin typeface="Comic Sans MS" panose="030F0902030302020204" pitchFamily="66" charset="0"/>
              </a:rPr>
              <a:t> di </a:t>
            </a:r>
            <a:r>
              <a:rPr lang="en-US" dirty="0" err="1">
                <a:solidFill>
                  <a:srgbClr val="0F36B3"/>
                </a:solidFill>
                <a:latin typeface="Comic Sans MS" panose="030F0902030302020204" pitchFamily="66" charset="0"/>
              </a:rPr>
              <a:t>C,He,O</a:t>
            </a:r>
            <a:r>
              <a:rPr lang="en-US" dirty="0">
                <a:solidFill>
                  <a:srgbClr val="0F36B3"/>
                </a:solidFill>
                <a:latin typeface="Comic Sans MS" panose="030F0902030302020204" pitchFamily="66" charset="0"/>
              </a:rPr>
              <a:t> con C,H,O </a:t>
            </a:r>
            <a:r>
              <a:rPr lang="en-US" dirty="0" err="1">
                <a:solidFill>
                  <a:srgbClr val="0F36B3"/>
                </a:solidFill>
                <a:latin typeface="Comic Sans MS" panose="030F0902030302020204" pitchFamily="66" charset="0"/>
              </a:rPr>
              <a:t>nel</a:t>
            </a:r>
            <a:r>
              <a:rPr lang="en-US" dirty="0">
                <a:solidFill>
                  <a:srgbClr val="0F36B3"/>
                </a:solidFill>
                <a:latin typeface="Comic Sans MS" panose="030F0902030302020204" pitchFamily="66" charset="0"/>
              </a:rPr>
              <a:t> range di </a:t>
            </a:r>
            <a:r>
              <a:rPr lang="en-US" dirty="0" err="1">
                <a:solidFill>
                  <a:srgbClr val="0F36B3"/>
                </a:solidFill>
                <a:latin typeface="Comic Sans MS" panose="030F0902030302020204" pitchFamily="66" charset="0"/>
              </a:rPr>
              <a:t>energia</a:t>
            </a:r>
            <a:r>
              <a:rPr lang="en-US" dirty="0">
                <a:solidFill>
                  <a:srgbClr val="0F36B3"/>
                </a:solidFill>
                <a:latin typeface="Comic Sans MS" panose="030F0902030302020204" pitchFamily="66" charset="0"/>
              </a:rPr>
              <a:t> 200-800 MeV/u</a:t>
            </a:r>
          </a:p>
          <a:p>
            <a:endParaRPr lang="en-US" dirty="0">
              <a:latin typeface="Comic Sans MS" panose="030F0902030302020204" pitchFamily="66" charset="0"/>
              <a:sym typeface="Symbol"/>
            </a:endParaRPr>
          </a:p>
          <a:p>
            <a:r>
              <a:rPr lang="en-US" b="1" dirty="0" err="1">
                <a:latin typeface="Comic Sans MS" panose="030F0902030302020204" pitchFamily="66" charset="0"/>
                <a:sym typeface="Symbol"/>
              </a:rPr>
              <a:t>Laboratori</a:t>
            </a:r>
            <a:r>
              <a:rPr lang="en-US" b="1" dirty="0">
                <a:latin typeface="Comic Sans MS" panose="030F0902030302020204" pitchFamily="66" charset="0"/>
                <a:sym typeface="Symbol"/>
              </a:rPr>
              <a:t> per </a:t>
            </a:r>
            <a:r>
              <a:rPr lang="en-US" b="1" dirty="0" err="1">
                <a:latin typeface="Comic Sans MS" panose="030F0902030302020204" pitchFamily="66" charset="0"/>
                <a:sym typeface="Symbol"/>
              </a:rPr>
              <a:t>misure</a:t>
            </a:r>
            <a:r>
              <a:rPr lang="en-US" b="1" dirty="0">
                <a:latin typeface="Comic Sans MS" panose="030F0902030302020204" pitchFamily="66" charset="0"/>
                <a:sym typeface="Symbol"/>
              </a:rPr>
              <a:t> </a:t>
            </a:r>
            <a:r>
              <a:rPr lang="en-US" b="1" dirty="0" err="1">
                <a:latin typeface="Comic Sans MS" panose="030F0902030302020204" pitchFamily="66" charset="0"/>
                <a:sym typeface="Symbol"/>
              </a:rPr>
              <a:t>della</a:t>
            </a:r>
            <a:r>
              <a:rPr lang="en-US" b="1" dirty="0">
                <a:latin typeface="Comic Sans MS" panose="030F0902030302020204" pitchFamily="66" charset="0"/>
                <a:sym typeface="Symbol"/>
              </a:rPr>
              <a:t> sigla: </a:t>
            </a:r>
            <a:r>
              <a:rPr lang="en-US" b="1" dirty="0">
                <a:solidFill>
                  <a:srgbClr val="0F36B3"/>
                </a:solidFill>
                <a:latin typeface="Comic Sans MS" panose="030F0902030302020204" pitchFamily="66" charset="0"/>
                <a:sym typeface="Symbol"/>
              </a:rPr>
              <a:t>GSI, CNAO, Heidelberg </a:t>
            </a:r>
            <a:endParaRPr lang="it-IT" b="1" dirty="0">
              <a:solidFill>
                <a:srgbClr val="0F36B3"/>
              </a:solidFill>
              <a:latin typeface="Comic Sans MS" panose="030F0902030302020204" pitchFamily="66" charset="0"/>
              <a:sym typeface="Symbol"/>
            </a:endParaRPr>
          </a:p>
          <a:p>
            <a:endParaRPr lang="en-US" dirty="0">
              <a:latin typeface="Comic Sans MS" panose="030F0902030302020204" pitchFamily="66" charset="0"/>
              <a:sym typeface="Symbol"/>
            </a:endParaRPr>
          </a:p>
        </p:txBody>
      </p:sp>
      <p:sp>
        <p:nvSpPr>
          <p:cNvPr id="5" name="Text Box 5"/>
          <p:cNvSpPr txBox="1">
            <a:spLocks noChangeArrowheads="1"/>
          </p:cNvSpPr>
          <p:nvPr/>
        </p:nvSpPr>
        <p:spPr bwMode="auto">
          <a:xfrm>
            <a:off x="0" y="5877272"/>
            <a:ext cx="8784976" cy="988156"/>
          </a:xfrm>
          <a:prstGeom prst="rect">
            <a:avLst/>
          </a:prstGeom>
          <a:noFill/>
          <a:ln w="9525">
            <a:noFill/>
            <a:miter lim="800000"/>
            <a:headEnd/>
            <a:tailEnd/>
          </a:ln>
          <a:effectLst/>
        </p:spPr>
        <p:txBody>
          <a:bodyPr wrap="square">
            <a:spAutoFit/>
          </a:bodyPr>
          <a:lstStyle/>
          <a:p>
            <a:pPr algn="ctr">
              <a:lnSpc>
                <a:spcPct val="110000"/>
              </a:lnSpc>
            </a:pPr>
            <a:r>
              <a:rPr lang="it-IT" b="1" dirty="0">
                <a:latin typeface="Comic Sans MS" panose="030F0902030302020204" pitchFamily="66" charset="0"/>
              </a:rPr>
              <a:t>Sezioni INFN coinvolte</a:t>
            </a:r>
            <a:r>
              <a:rPr lang="it-IT" dirty="0">
                <a:latin typeface="Comic Sans MS" panose="030F0902030302020204" pitchFamily="66" charset="0"/>
              </a:rPr>
              <a:t>:</a:t>
            </a:r>
            <a:r>
              <a:rPr lang="en-US" dirty="0">
                <a:solidFill>
                  <a:srgbClr val="000090"/>
                </a:solidFill>
                <a:latin typeface="Comic Sans MS" panose="030F0902030302020204" pitchFamily="66" charset="0"/>
              </a:rPr>
              <a:t> BO, LNF, MI, NA, Pi, PG, RM1, RM2, TIFPA, TO </a:t>
            </a:r>
          </a:p>
          <a:p>
            <a:pPr algn="ctr">
              <a:lnSpc>
                <a:spcPct val="110000"/>
              </a:lnSpc>
            </a:pPr>
            <a:r>
              <a:rPr lang="en-US" dirty="0">
                <a:solidFill>
                  <a:srgbClr val="000090"/>
                </a:solidFill>
                <a:latin typeface="Comic Sans MS" panose="030F0902030302020204" pitchFamily="66" charset="0"/>
              </a:rPr>
              <a:t>International partners: GSI, IPHC Strasbourg, Nagoya Univ., Aachen Univ.</a:t>
            </a:r>
          </a:p>
          <a:p>
            <a:pPr algn="ctr">
              <a:lnSpc>
                <a:spcPct val="110000"/>
              </a:lnSpc>
            </a:pPr>
            <a:r>
              <a:rPr lang="en-US" dirty="0">
                <a:solidFill>
                  <a:srgbClr val="000090"/>
                </a:solidFill>
                <a:latin typeface="Comic Sans MS" panose="030F0902030302020204" pitchFamily="66" charset="0"/>
              </a:rPr>
              <a:t>~100 </a:t>
            </a:r>
            <a:r>
              <a:rPr lang="en-US" dirty="0" err="1">
                <a:solidFill>
                  <a:srgbClr val="000090"/>
                </a:solidFill>
                <a:latin typeface="Comic Sans MS" panose="030F0902030302020204" pitchFamily="66" charset="0"/>
              </a:rPr>
              <a:t>partecipanti</a:t>
            </a:r>
            <a:r>
              <a:rPr lang="en-US" dirty="0">
                <a:solidFill>
                  <a:srgbClr val="000090"/>
                </a:solidFill>
                <a:latin typeface="Comic Sans MS" panose="030F0902030302020204" pitchFamily="66" charset="0"/>
              </a:rPr>
              <a:t> (60% staff)</a:t>
            </a:r>
          </a:p>
        </p:txBody>
      </p:sp>
    </p:spTree>
    <p:extLst>
      <p:ext uri="{BB962C8B-B14F-4D97-AF65-F5344CB8AC3E}">
        <p14:creationId xmlns:p14="http://schemas.microsoft.com/office/powerpoint/2010/main" val="3605188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5C78D4-07AE-1A4B-9E79-AFC06A1BD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172400" cy="6129300"/>
          </a:xfrm>
          <a:prstGeom prst="rect">
            <a:avLst/>
          </a:prstGeom>
        </p:spPr>
      </p:pic>
    </p:spTree>
    <p:extLst>
      <p:ext uri="{BB962C8B-B14F-4D97-AF65-F5344CB8AC3E}">
        <p14:creationId xmlns:p14="http://schemas.microsoft.com/office/powerpoint/2010/main" val="88570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63F49-B664-6948-9789-23215EEE7676}"/>
              </a:ext>
            </a:extLst>
          </p:cNvPr>
          <p:cNvSpPr>
            <a:spLocks noGrp="1"/>
          </p:cNvSpPr>
          <p:nvPr>
            <p:ph type="title"/>
          </p:nvPr>
        </p:nvSpPr>
        <p:spPr>
          <a:xfrm>
            <a:off x="755576" y="2492896"/>
            <a:ext cx="7772400" cy="1362075"/>
          </a:xfrm>
        </p:spPr>
        <p:txBody>
          <a:bodyPr/>
          <a:lstStyle/>
          <a:p>
            <a:pPr algn="ctr"/>
            <a:r>
              <a:rPr lang="it-IT" dirty="0">
                <a:latin typeface="Comic Sans MS" panose="030F0902030302020204" pitchFamily="66" charset="0"/>
              </a:rPr>
              <a:t>Backup </a:t>
            </a:r>
            <a:r>
              <a:rPr lang="it-IT" dirty="0" err="1">
                <a:latin typeface="Comic Sans MS" panose="030F0902030302020204" pitchFamily="66" charset="0"/>
              </a:rPr>
              <a:t>Slides</a:t>
            </a:r>
            <a:endParaRPr lang="it-IT" dirty="0">
              <a:latin typeface="Comic Sans MS" panose="030F0902030302020204" pitchFamily="66" charset="0"/>
            </a:endParaRPr>
          </a:p>
        </p:txBody>
      </p:sp>
    </p:spTree>
    <p:extLst>
      <p:ext uri="{BB962C8B-B14F-4D97-AF65-F5344CB8AC3E}">
        <p14:creationId xmlns:p14="http://schemas.microsoft.com/office/powerpoint/2010/main" val="1573204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tangolo 13"/>
          <p:cNvSpPr/>
          <p:nvPr/>
        </p:nvSpPr>
        <p:spPr>
          <a:xfrm>
            <a:off x="197131" y="5880623"/>
            <a:ext cx="6006976" cy="266821"/>
          </a:xfrm>
          <a:prstGeom prst="rect">
            <a:avLst/>
          </a:prstGeom>
          <a:solidFill>
            <a:srgbClr val="E6B12D">
              <a:alpha val="58999"/>
            </a:srgbClr>
          </a:solidFill>
          <a:ln w="12700">
            <a:miter lim="400000"/>
          </a:ln>
        </p:spPr>
        <p:txBody>
          <a:bodyPr lIns="45719" rIns="45719" anchor="ctr"/>
          <a:lstStyle/>
          <a:p>
            <a:pPr algn="ctr">
              <a:defRPr>
                <a:solidFill>
                  <a:srgbClr val="FFFFFF"/>
                </a:solidFill>
              </a:defRPr>
            </a:pPr>
            <a:endParaRPr/>
          </a:p>
        </p:txBody>
      </p:sp>
      <p:graphicFrame>
        <p:nvGraphicFramePr>
          <p:cNvPr id="145" name="Tabella 11"/>
          <p:cNvGraphicFramePr/>
          <p:nvPr/>
        </p:nvGraphicFramePr>
        <p:xfrm>
          <a:off x="150936" y="2867983"/>
          <a:ext cx="6184647" cy="3327400"/>
        </p:xfrm>
        <a:graphic>
          <a:graphicData uri="http://schemas.openxmlformats.org/drawingml/2006/table">
            <a:tbl>
              <a:tblPr/>
              <a:tblGrid>
                <a:gridCol w="856343">
                  <a:extLst>
                    <a:ext uri="{9D8B030D-6E8A-4147-A177-3AD203B41FA5}">
                      <a16:colId xmlns:a16="http://schemas.microsoft.com/office/drawing/2014/main" xmlns="" val="20000"/>
                    </a:ext>
                  </a:extLst>
                </a:gridCol>
                <a:gridCol w="1579648">
                  <a:extLst>
                    <a:ext uri="{9D8B030D-6E8A-4147-A177-3AD203B41FA5}">
                      <a16:colId xmlns:a16="http://schemas.microsoft.com/office/drawing/2014/main" xmlns="" val="20001"/>
                    </a:ext>
                  </a:extLst>
                </a:gridCol>
                <a:gridCol w="1043607">
                  <a:extLst>
                    <a:ext uri="{9D8B030D-6E8A-4147-A177-3AD203B41FA5}">
                      <a16:colId xmlns:a16="http://schemas.microsoft.com/office/drawing/2014/main" xmlns="" val="20002"/>
                    </a:ext>
                  </a:extLst>
                </a:gridCol>
                <a:gridCol w="484362">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827314">
                  <a:extLst>
                    <a:ext uri="{9D8B030D-6E8A-4147-A177-3AD203B41FA5}">
                      <a16:colId xmlns:a16="http://schemas.microsoft.com/office/drawing/2014/main" xmlns="" val="20005"/>
                    </a:ext>
                  </a:extLst>
                </a:gridCol>
                <a:gridCol w="783773">
                  <a:extLst>
                    <a:ext uri="{9D8B030D-6E8A-4147-A177-3AD203B41FA5}">
                      <a16:colId xmlns:a16="http://schemas.microsoft.com/office/drawing/2014/main" xmlns="" val="20006"/>
                    </a:ext>
                  </a:extLst>
                </a:gridCol>
              </a:tblGrid>
              <a:tr h="279052">
                <a:tc gridSpan="3">
                  <a:txBody>
                    <a:bodyPr/>
                    <a:lstStyle/>
                    <a:p>
                      <a:pPr defTabSz="914400">
                        <a:defRPr sz="1800">
                          <a:effectLst>
                            <a:outerShdw blurRad="50800" dist="50800" dir="2700000" rotWithShape="0">
                              <a:srgbClr val="2E75B6"/>
                            </a:outerShdw>
                          </a:effectLst>
                          <a:latin typeface="Comfortaa Light"/>
                          <a:ea typeface="Comfortaa Light"/>
                          <a:cs typeface="Comfortaa Light"/>
                          <a:sym typeface="Comfortaa Light"/>
                        </a:defRPr>
                      </a:pPr>
                      <a:endParaRPr/>
                    </a:p>
                  </a:txBody>
                  <a:tcPr marL="45720" marR="45720" horzOverflow="overflow">
                    <a:lnL w="12700">
                      <a:miter lim="400000"/>
                    </a:lnL>
                    <a:lnT w="12700">
                      <a:miter lim="400000"/>
                    </a:lnT>
                  </a:tcPr>
                </a:tc>
                <a:tc hMerge="1">
                  <a:txBody>
                    <a:bodyPr/>
                    <a:lstStyle/>
                    <a:p>
                      <a:endParaRPr lang="it-IT"/>
                    </a:p>
                  </a:txBody>
                  <a:tcPr/>
                </a:tc>
                <a:tc hMerge="1">
                  <a:txBody>
                    <a:bodyPr/>
                    <a:lstStyle/>
                    <a:p>
                      <a:endParaRPr lang="it-IT"/>
                    </a:p>
                  </a:txBody>
                  <a:tcPr/>
                </a:tc>
                <a:tc gridSpan="2">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Interest </a:t>
                      </a:r>
                    </a:p>
                  </a:txBody>
                  <a:tcPr marL="45720" marR="45720" horzOverflow="overflow">
                    <a:lnT w="12700">
                      <a:miter lim="400000"/>
                    </a:lnT>
                  </a:tcPr>
                </a:tc>
                <a:tc hMerge="1">
                  <a:txBody>
                    <a:bodyPr/>
                    <a:lstStyle/>
                    <a:p>
                      <a:endParaRPr lang="it-IT"/>
                    </a:p>
                  </a:txBody>
                  <a:tcPr/>
                </a:tc>
                <a:tc gridSpan="2">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Fragm. of:</a:t>
                      </a:r>
                    </a:p>
                  </a:txBody>
                  <a:tcPr marL="45720" marR="45720" horzOverflow="overflow">
                    <a:lnR w="12700">
                      <a:miter lim="400000"/>
                    </a:lnR>
                    <a:lnT w="12700">
                      <a:miter lim="400000"/>
                    </a:lnT>
                  </a:tcPr>
                </a:tc>
                <a:tc hMerge="1">
                  <a:txBody>
                    <a:bodyPr/>
                    <a:lstStyle/>
                    <a:p>
                      <a:endParaRPr lang="it-IT"/>
                    </a:p>
                  </a:txBody>
                  <a:tcPr/>
                </a:tc>
                <a:extLst>
                  <a:ext uri="{0D108BD9-81ED-4DB2-BD59-A6C34878D82A}">
                    <a16:rowId xmlns:a16="http://schemas.microsoft.com/office/drawing/2014/main" xmlns="" val="10000"/>
                  </a:ext>
                </a:extLst>
              </a:tr>
              <a:tr h="279052">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Beam</a:t>
                      </a:r>
                    </a:p>
                  </a:txBody>
                  <a:tcPr marL="45720" marR="45720" horzOverflow="overflow">
                    <a:lnL w="12700">
                      <a:miter lim="400000"/>
                    </a:lnL>
                  </a:tcPr>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Energy</a:t>
                      </a:r>
                    </a:p>
                  </a:txBody>
                  <a:tcPr marL="45720" marR="45720" horzOverflow="overflow"/>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Target</a:t>
                      </a:r>
                    </a:p>
                  </a:txBody>
                  <a:tcPr marL="45720" marR="45720" horzOverflow="overflow"/>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PT</a:t>
                      </a:r>
                    </a:p>
                  </a:txBody>
                  <a:tcPr marL="45720" marR="45720" horzOverflow="overflow"/>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RPS</a:t>
                      </a:r>
                    </a:p>
                  </a:txBody>
                  <a:tcPr marL="45720" marR="45720" horzOverflow="overflow"/>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Targ.</a:t>
                      </a:r>
                    </a:p>
                  </a:txBody>
                  <a:tcPr marL="45720" marR="45720" horzOverflow="overflow"/>
                </a:tc>
                <a:tc>
                  <a:txBody>
                    <a:bodyPr/>
                    <a:lstStyle/>
                    <a:p>
                      <a:pPr defTabSz="914400">
                        <a:defRPr sz="1800"/>
                      </a:pPr>
                      <a:r>
                        <a:rPr>
                          <a:effectLst>
                            <a:outerShdw blurRad="50800" dist="50800" dir="2700000" rotWithShape="0">
                              <a:srgbClr val="2E75B6"/>
                            </a:outerShdw>
                          </a:effectLst>
                          <a:latin typeface="Comfortaa Light"/>
                          <a:ea typeface="Comfortaa Light"/>
                          <a:cs typeface="Comfortaa Light"/>
                          <a:sym typeface="Comfortaa Light"/>
                        </a:rPr>
                        <a:t>Proj.</a:t>
                      </a:r>
                    </a:p>
                  </a:txBody>
                  <a:tcPr marL="45720" marR="45720" horzOverflow="overflow">
                    <a:lnR w="12700">
                      <a:miter lim="400000"/>
                    </a:lnR>
                  </a:tcPr>
                </a:tc>
                <a:extLst>
                  <a:ext uri="{0D108BD9-81ED-4DB2-BD59-A6C34878D82A}">
                    <a16:rowId xmlns:a16="http://schemas.microsoft.com/office/drawing/2014/main" xmlns="" val="10001"/>
                  </a:ext>
                </a:extLst>
              </a:tr>
              <a:tr h="370840">
                <a:tc>
                  <a:txBody>
                    <a:bodyPr/>
                    <a:lstStyle/>
                    <a:p>
                      <a:pPr defTabSz="914400">
                        <a:defRPr sz="1800" baseline="30000">
                          <a:latin typeface="Comfortaa Light"/>
                          <a:ea typeface="Comfortaa Light"/>
                          <a:cs typeface="Comfortaa Light"/>
                          <a:sym typeface="Comfortaa Light"/>
                        </a:defRPr>
                      </a:pPr>
                      <a:r>
                        <a:t>16</a:t>
                      </a:r>
                      <a:r>
                        <a:rPr baseline="0"/>
                        <a:t>O</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400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2"/>
                  </a:ext>
                </a:extLst>
              </a:tr>
              <a:tr h="370840">
                <a:tc>
                  <a:txBody>
                    <a:bodyPr/>
                    <a:lstStyle/>
                    <a:p>
                      <a:pPr defTabSz="914400">
                        <a:defRPr sz="1800" baseline="30000">
                          <a:latin typeface="Comfortaa Light"/>
                          <a:ea typeface="Comfortaa Light"/>
                          <a:cs typeface="Comfortaa Light"/>
                          <a:sym typeface="Comfortaa Light"/>
                        </a:defRPr>
                      </a:pPr>
                      <a:r>
                        <a:t>16</a:t>
                      </a:r>
                      <a:r>
                        <a:rPr baseline="0"/>
                        <a:t>O</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700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3"/>
                  </a:ext>
                </a:extLst>
              </a:tr>
              <a:tr h="370840">
                <a:tc>
                  <a:txBody>
                    <a:bodyPr/>
                    <a:lstStyle/>
                    <a:p>
                      <a:pPr defTabSz="914400">
                        <a:defRPr sz="1800" baseline="30000">
                          <a:latin typeface="Comfortaa Light"/>
                          <a:ea typeface="Comfortaa Light"/>
                          <a:cs typeface="Comfortaa Light"/>
                          <a:sym typeface="Comfortaa Light"/>
                        </a:defRPr>
                      </a:pPr>
                      <a:r>
                        <a:t>12</a:t>
                      </a:r>
                      <a:r>
                        <a:rPr baseline="0"/>
                        <a:t>C</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350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4"/>
                  </a:ext>
                </a:extLst>
              </a:tr>
              <a:tr h="370840">
                <a:tc>
                  <a:txBody>
                    <a:bodyPr/>
                    <a:lstStyle/>
                    <a:p>
                      <a:pPr defTabSz="914400">
                        <a:defRPr sz="1800" baseline="30000">
                          <a:latin typeface="Comfortaa Light"/>
                          <a:ea typeface="Comfortaa Light"/>
                          <a:cs typeface="Comfortaa Light"/>
                          <a:sym typeface="Comfortaa Light"/>
                        </a:defRPr>
                      </a:pPr>
                      <a:r>
                        <a:t>12</a:t>
                      </a:r>
                      <a:r>
                        <a:rPr baseline="0"/>
                        <a:t>C</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700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5"/>
                  </a:ext>
                </a:extLst>
              </a:tr>
              <a:tr h="370840">
                <a:tc>
                  <a:txBody>
                    <a:bodyPr/>
                    <a:lstStyle/>
                    <a:p>
                      <a:pPr defTabSz="914400">
                        <a:defRPr sz="1800" baseline="30000">
                          <a:latin typeface="Comfortaa Light"/>
                          <a:ea typeface="Comfortaa Light"/>
                          <a:cs typeface="Comfortaa Light"/>
                          <a:sym typeface="Comfortaa Light"/>
                        </a:defRPr>
                      </a:pPr>
                      <a:r>
                        <a:t>4</a:t>
                      </a:r>
                      <a:r>
                        <a:rPr baseline="0"/>
                        <a:t>He</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250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6"/>
                  </a:ext>
                </a:extLst>
              </a:tr>
              <a:tr h="370840">
                <a:tc>
                  <a:txBody>
                    <a:bodyPr/>
                    <a:lstStyle/>
                    <a:p>
                      <a:pPr defTabSz="914400">
                        <a:defRPr sz="1800" baseline="30000">
                          <a:latin typeface="Comfortaa Light"/>
                          <a:ea typeface="Comfortaa Light"/>
                          <a:cs typeface="Comfortaa Light"/>
                          <a:sym typeface="Comfortaa Light"/>
                        </a:defRPr>
                      </a:pPr>
                      <a:r>
                        <a:t>4</a:t>
                      </a:r>
                      <a:r>
                        <a:rPr baseline="0"/>
                        <a:t>He</a:t>
                      </a:r>
                    </a:p>
                  </a:txBody>
                  <a:tcPr marL="45720" marR="45720" horzOverflow="overflow">
                    <a:lnL w="12700">
                      <a:miter lim="400000"/>
                    </a:lnL>
                  </a:tcPr>
                </a:tc>
                <a:tc>
                  <a:txBody>
                    <a:bodyPr/>
                    <a:lstStyle/>
                    <a:p>
                      <a:pPr defTabSz="914400">
                        <a:defRPr sz="1800"/>
                      </a:pPr>
                      <a:r>
                        <a:rPr>
                          <a:latin typeface="Comfortaa Light"/>
                          <a:ea typeface="Comfortaa Light"/>
                          <a:cs typeface="Comfortaa Light"/>
                          <a:sym typeface="Comfortaa Light"/>
                        </a:rPr>
                        <a:t>700 (MeV/u)</a:t>
                      </a:r>
                    </a:p>
                  </a:txBody>
                  <a:tcPr marL="45720" marR="45720" horzOverflow="overflow"/>
                </a:tc>
                <a:tc>
                  <a:txBody>
                    <a:bodyPr/>
                    <a:lstStyle/>
                    <a:p>
                      <a:pPr defTabSz="914400">
                        <a:defRPr sz="1800"/>
                      </a:pPr>
                      <a:r>
                        <a:rPr>
                          <a:latin typeface="Comfortaa Light"/>
                          <a:ea typeface="Comfortaa Light"/>
                          <a:cs typeface="Comfortaa Light"/>
                          <a:sym typeface="Comfortaa Light"/>
                        </a:rPr>
                        <a:t>H, C, O</a:t>
                      </a: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tcPr>
                </a:tc>
                <a:extLst>
                  <a:ext uri="{0D108BD9-81ED-4DB2-BD59-A6C34878D82A}">
                    <a16:rowId xmlns:a16="http://schemas.microsoft.com/office/drawing/2014/main" xmlns="" val="10007"/>
                  </a:ext>
                </a:extLst>
              </a:tr>
              <a:tr h="370840">
                <a:tc>
                  <a:txBody>
                    <a:bodyPr/>
                    <a:lstStyle/>
                    <a:p>
                      <a:pPr defTabSz="914400">
                        <a:defRPr sz="1800"/>
                      </a:pPr>
                      <a:r>
                        <a:rPr>
                          <a:latin typeface="Comfortaa Light"/>
                          <a:ea typeface="Comfortaa Light"/>
                          <a:cs typeface="Comfortaa Light"/>
                          <a:sym typeface="Comfortaa Light"/>
                        </a:rPr>
                        <a:t>p</a:t>
                      </a:r>
                    </a:p>
                  </a:txBody>
                  <a:tcPr marL="45720" marR="45720" horzOverflow="overflow">
                    <a:lnL w="12700">
                      <a:miter lim="400000"/>
                    </a:lnL>
                    <a:lnB w="12700">
                      <a:miter lim="400000"/>
                    </a:lnB>
                  </a:tcPr>
                </a:tc>
                <a:tc>
                  <a:txBody>
                    <a:bodyPr/>
                    <a:lstStyle/>
                    <a:p>
                      <a:pPr defTabSz="914400">
                        <a:defRPr sz="1800"/>
                      </a:pPr>
                      <a:r>
                        <a:rPr>
                          <a:latin typeface="Comfortaa Light"/>
                          <a:ea typeface="Comfortaa Light"/>
                          <a:cs typeface="Comfortaa Light"/>
                          <a:sym typeface="Comfortaa Light"/>
                        </a:rPr>
                        <a:t>200 (MeV)</a:t>
                      </a:r>
                    </a:p>
                  </a:txBody>
                  <a:tcPr marL="45720" marR="45720" horzOverflow="overflow">
                    <a:lnB w="12700">
                      <a:miter lim="400000"/>
                    </a:lnB>
                  </a:tcPr>
                </a:tc>
                <a:tc>
                  <a:txBody>
                    <a:bodyPr/>
                    <a:lstStyle/>
                    <a:p>
                      <a:pPr defTabSz="914400">
                        <a:defRPr sz="1800"/>
                      </a:pPr>
                      <a:r>
                        <a:rPr>
                          <a:latin typeface="Comfortaa Light"/>
                          <a:ea typeface="Comfortaa Light"/>
                          <a:cs typeface="Comfortaa Light"/>
                          <a:sym typeface="Comfortaa Light"/>
                        </a:rPr>
                        <a:t>C, O</a:t>
                      </a:r>
                    </a:p>
                  </a:txBody>
                  <a:tcPr marL="45720" marR="45720" horzOverflow="overflow">
                    <a:lnB w="12700">
                      <a:miter lim="400000"/>
                    </a:lnB>
                  </a:tcPr>
                </a:tc>
                <a:tc>
                  <a:txBody>
                    <a:bodyPr/>
                    <a:lstStyle/>
                    <a:p>
                      <a:pPr defTabSz="914400">
                        <a:defRPr sz="1800">
                          <a:latin typeface="Comfortaa Light"/>
                          <a:ea typeface="Comfortaa Light"/>
                          <a:cs typeface="Comfortaa Light"/>
                          <a:sym typeface="Comfortaa Light"/>
                        </a:defRPr>
                      </a:pPr>
                      <a:endParaRPr/>
                    </a:p>
                  </a:txBody>
                  <a:tcPr marL="45720" marR="45720" horzOverflow="overflow">
                    <a:lnB w="12700">
                      <a:miter lim="400000"/>
                    </a:lnB>
                  </a:tcPr>
                </a:tc>
                <a:tc>
                  <a:txBody>
                    <a:bodyPr/>
                    <a:lstStyle/>
                    <a:p>
                      <a:pPr defTabSz="914400">
                        <a:defRPr sz="1800">
                          <a:latin typeface="Comfortaa Light"/>
                          <a:ea typeface="Comfortaa Light"/>
                          <a:cs typeface="Comfortaa Light"/>
                          <a:sym typeface="Comfortaa Light"/>
                        </a:defRPr>
                      </a:pPr>
                      <a:endParaRPr/>
                    </a:p>
                  </a:txBody>
                  <a:tcPr marL="45720" marR="45720" horzOverflow="overflow">
                    <a:lnB w="12700">
                      <a:miter lim="400000"/>
                    </a:lnB>
                  </a:tcPr>
                </a:tc>
                <a:tc>
                  <a:txBody>
                    <a:bodyPr/>
                    <a:lstStyle/>
                    <a:p>
                      <a:pPr defTabSz="914400">
                        <a:defRPr sz="1800">
                          <a:latin typeface="Comfortaa Light"/>
                          <a:ea typeface="Comfortaa Light"/>
                          <a:cs typeface="Comfortaa Light"/>
                          <a:sym typeface="Comfortaa Light"/>
                        </a:defRPr>
                      </a:pPr>
                      <a:endParaRPr/>
                    </a:p>
                  </a:txBody>
                  <a:tcPr marL="45720" marR="45720" horzOverflow="overflow">
                    <a:lnB w="12700">
                      <a:miter lim="400000"/>
                    </a:lnB>
                  </a:tcPr>
                </a:tc>
                <a:tc>
                  <a:txBody>
                    <a:bodyPr/>
                    <a:lstStyle/>
                    <a:p>
                      <a:pPr defTabSz="914400">
                        <a:defRPr sz="1800">
                          <a:latin typeface="Comfortaa Light"/>
                          <a:ea typeface="Comfortaa Light"/>
                          <a:cs typeface="Comfortaa Light"/>
                          <a:sym typeface="Comfortaa Light"/>
                        </a:defRPr>
                      </a:pPr>
                      <a:endParaRPr/>
                    </a:p>
                  </a:txBody>
                  <a:tcPr marL="45720" marR="45720" horzOverflow="overflow">
                    <a:lnR w="12700">
                      <a:miter lim="400000"/>
                    </a:lnR>
                    <a:lnB w="12700">
                      <a:miter lim="400000"/>
                    </a:lnB>
                  </a:tcPr>
                </a:tc>
                <a:extLst>
                  <a:ext uri="{0D108BD9-81ED-4DB2-BD59-A6C34878D82A}">
                    <a16:rowId xmlns:a16="http://schemas.microsoft.com/office/drawing/2014/main" xmlns="" val="10008"/>
                  </a:ext>
                </a:extLst>
              </a:tr>
            </a:tbl>
          </a:graphicData>
        </a:graphic>
      </p:graphicFrame>
      <p:sp>
        <p:nvSpPr>
          <p:cNvPr id="146" name="Titolo 1"/>
          <p:cNvSpPr txBox="1">
            <a:spLocks noGrp="1"/>
          </p:cNvSpPr>
          <p:nvPr>
            <p:ph type="title"/>
          </p:nvPr>
        </p:nvSpPr>
        <p:spPr>
          <a:xfrm>
            <a:off x="232682" y="135891"/>
            <a:ext cx="8678638" cy="739323"/>
          </a:xfrm>
          <a:prstGeom prst="rect">
            <a:avLst/>
          </a:prstGeom>
        </p:spPr>
        <p:txBody>
          <a:bodyPr>
            <a:normAutofit/>
          </a:bodyPr>
          <a:lstStyle>
            <a:lvl1pPr>
              <a:defRPr>
                <a:latin typeface="SignPainter-HouseScript"/>
                <a:ea typeface="SignPainter-HouseScript"/>
                <a:cs typeface="SignPainter-HouseScript"/>
                <a:sym typeface="SignPainter-HouseScript"/>
              </a:defRPr>
            </a:lvl1pPr>
          </a:lstStyle>
          <a:p>
            <a:r>
              <a:rPr sz="3200" dirty="0">
                <a:solidFill>
                  <a:srgbClr val="FF0000"/>
                </a:solidFill>
                <a:latin typeface="Comic Sans MS" panose="030F0902030302020204" pitchFamily="66" charset="0"/>
              </a:rPr>
              <a:t>FOOT</a:t>
            </a:r>
            <a:r>
              <a:rPr lang="en-US" sz="3200" dirty="0">
                <a:solidFill>
                  <a:srgbClr val="FF0000"/>
                </a:solidFill>
                <a:latin typeface="Comic Sans MS" panose="030F0902030302020204" pitchFamily="66" charset="0"/>
              </a:rPr>
              <a:t>: </a:t>
            </a:r>
            <a:r>
              <a:rPr lang="en-US" sz="3200" dirty="0" err="1">
                <a:solidFill>
                  <a:srgbClr val="FF0000"/>
                </a:solidFill>
                <a:latin typeface="Comic Sans MS" panose="030F0902030302020204" pitchFamily="66" charset="0"/>
              </a:rPr>
              <a:t>Programma</a:t>
            </a:r>
            <a:r>
              <a:rPr lang="en-US" sz="3200" dirty="0">
                <a:solidFill>
                  <a:srgbClr val="FF0000"/>
                </a:solidFill>
                <a:latin typeface="Comic Sans MS" panose="030F0902030302020204" pitchFamily="66" charset="0"/>
              </a:rPr>
              <a:t> </a:t>
            </a:r>
            <a:r>
              <a:rPr lang="en-US" sz="3200" dirty="0" err="1">
                <a:solidFill>
                  <a:srgbClr val="FF0000"/>
                </a:solidFill>
                <a:latin typeface="Comic Sans MS" panose="030F0902030302020204" pitchFamily="66" charset="0"/>
              </a:rPr>
              <a:t>minimo</a:t>
            </a:r>
            <a:r>
              <a:rPr lang="en-US" sz="3200" dirty="0">
                <a:solidFill>
                  <a:srgbClr val="FF0000"/>
                </a:solidFill>
                <a:latin typeface="Comic Sans MS" panose="030F0902030302020204" pitchFamily="66" charset="0"/>
              </a:rPr>
              <a:t> di </a:t>
            </a:r>
            <a:r>
              <a:rPr lang="en-US" sz="3200" dirty="0" err="1">
                <a:solidFill>
                  <a:srgbClr val="FF0000"/>
                </a:solidFill>
                <a:latin typeface="Comic Sans MS" panose="030F0902030302020204" pitchFamily="66" charset="0"/>
              </a:rPr>
              <a:t>misure</a:t>
            </a:r>
            <a:endParaRPr sz="3200" dirty="0">
              <a:solidFill>
                <a:srgbClr val="FF0000"/>
              </a:solidFill>
              <a:latin typeface="Comic Sans MS" panose="030F0902030302020204" pitchFamily="66" charset="0"/>
            </a:endParaRPr>
          </a:p>
        </p:txBody>
      </p:sp>
      <p:pic>
        <p:nvPicPr>
          <p:cNvPr id="150" name="Picture 4" descr="Picture 4"/>
          <p:cNvPicPr>
            <a:picLocks noChangeAspect="1"/>
          </p:cNvPicPr>
          <p:nvPr/>
        </p:nvPicPr>
        <p:blipFill>
          <a:blip r:embed="rId3">
            <a:extLst/>
          </a:blip>
          <a:stretch>
            <a:fillRect/>
          </a:stretch>
        </p:blipFill>
        <p:spPr>
          <a:xfrm>
            <a:off x="3692311" y="5823818"/>
            <a:ext cx="389484" cy="371019"/>
          </a:xfrm>
          <a:prstGeom prst="rect">
            <a:avLst/>
          </a:prstGeom>
          <a:ln w="12700">
            <a:miter lim="400000"/>
          </a:ln>
        </p:spPr>
      </p:pic>
      <p:pic>
        <p:nvPicPr>
          <p:cNvPr id="151" name="Picture 4" descr="Picture 4"/>
          <p:cNvPicPr>
            <a:picLocks noChangeAspect="1"/>
          </p:cNvPicPr>
          <p:nvPr/>
        </p:nvPicPr>
        <p:blipFill>
          <a:blip r:embed="rId3">
            <a:extLst/>
          </a:blip>
          <a:stretch>
            <a:fillRect/>
          </a:stretch>
        </p:blipFill>
        <p:spPr>
          <a:xfrm>
            <a:off x="3700926" y="3599107"/>
            <a:ext cx="389484" cy="371019"/>
          </a:xfrm>
          <a:prstGeom prst="rect">
            <a:avLst/>
          </a:prstGeom>
          <a:ln w="12700">
            <a:miter lim="400000"/>
          </a:ln>
        </p:spPr>
      </p:pic>
      <p:pic>
        <p:nvPicPr>
          <p:cNvPr id="152" name="Picture 4" descr="Picture 4"/>
          <p:cNvPicPr>
            <a:picLocks noChangeAspect="1"/>
          </p:cNvPicPr>
          <p:nvPr/>
        </p:nvPicPr>
        <p:blipFill>
          <a:blip r:embed="rId3">
            <a:extLst/>
          </a:blip>
          <a:stretch>
            <a:fillRect/>
          </a:stretch>
        </p:blipFill>
        <p:spPr>
          <a:xfrm>
            <a:off x="4216937" y="3970037"/>
            <a:ext cx="389484" cy="371019"/>
          </a:xfrm>
          <a:prstGeom prst="rect">
            <a:avLst/>
          </a:prstGeom>
          <a:ln w="12700">
            <a:miter lim="400000"/>
          </a:ln>
        </p:spPr>
      </p:pic>
      <p:pic>
        <p:nvPicPr>
          <p:cNvPr id="153" name="Picture 4" descr="Picture 4"/>
          <p:cNvPicPr>
            <a:picLocks noChangeAspect="1"/>
          </p:cNvPicPr>
          <p:nvPr/>
        </p:nvPicPr>
        <p:blipFill>
          <a:blip r:embed="rId3">
            <a:extLst/>
          </a:blip>
          <a:stretch>
            <a:fillRect/>
          </a:stretch>
        </p:blipFill>
        <p:spPr>
          <a:xfrm>
            <a:off x="3696368" y="4365888"/>
            <a:ext cx="389484" cy="371019"/>
          </a:xfrm>
          <a:prstGeom prst="rect">
            <a:avLst/>
          </a:prstGeom>
          <a:ln w="12700">
            <a:miter lim="400000"/>
          </a:ln>
        </p:spPr>
      </p:pic>
      <p:pic>
        <p:nvPicPr>
          <p:cNvPr id="154" name="Picture 4" descr="Picture 4"/>
          <p:cNvPicPr>
            <a:picLocks noChangeAspect="1"/>
          </p:cNvPicPr>
          <p:nvPr/>
        </p:nvPicPr>
        <p:blipFill>
          <a:blip r:embed="rId3">
            <a:extLst/>
          </a:blip>
          <a:stretch>
            <a:fillRect/>
          </a:stretch>
        </p:blipFill>
        <p:spPr>
          <a:xfrm>
            <a:off x="3696368" y="5061803"/>
            <a:ext cx="389484" cy="371019"/>
          </a:xfrm>
          <a:prstGeom prst="rect">
            <a:avLst/>
          </a:prstGeom>
          <a:ln w="12700">
            <a:miter lim="400000"/>
          </a:ln>
        </p:spPr>
      </p:pic>
      <p:pic>
        <p:nvPicPr>
          <p:cNvPr id="155" name="Picture 4" descr="Picture 4"/>
          <p:cNvPicPr>
            <a:picLocks noChangeAspect="1"/>
          </p:cNvPicPr>
          <p:nvPr/>
        </p:nvPicPr>
        <p:blipFill>
          <a:blip r:embed="rId3">
            <a:extLst/>
          </a:blip>
          <a:stretch>
            <a:fillRect/>
          </a:stretch>
        </p:blipFill>
        <p:spPr>
          <a:xfrm>
            <a:off x="4216937" y="4710224"/>
            <a:ext cx="389484" cy="371019"/>
          </a:xfrm>
          <a:prstGeom prst="rect">
            <a:avLst/>
          </a:prstGeom>
          <a:ln w="12700">
            <a:miter lim="400000"/>
          </a:ln>
        </p:spPr>
      </p:pic>
      <p:pic>
        <p:nvPicPr>
          <p:cNvPr id="156" name="Picture 4" descr="Picture 4"/>
          <p:cNvPicPr>
            <a:picLocks noChangeAspect="1"/>
          </p:cNvPicPr>
          <p:nvPr/>
        </p:nvPicPr>
        <p:blipFill>
          <a:blip r:embed="rId3">
            <a:extLst/>
          </a:blip>
          <a:stretch>
            <a:fillRect/>
          </a:stretch>
        </p:blipFill>
        <p:spPr>
          <a:xfrm>
            <a:off x="4216937" y="5443515"/>
            <a:ext cx="389484" cy="371019"/>
          </a:xfrm>
          <a:prstGeom prst="rect">
            <a:avLst/>
          </a:prstGeom>
          <a:ln w="12700">
            <a:miter lim="400000"/>
          </a:ln>
        </p:spPr>
      </p:pic>
      <p:pic>
        <p:nvPicPr>
          <p:cNvPr id="157" name="Picture 4" descr="Picture 4"/>
          <p:cNvPicPr>
            <a:picLocks noChangeAspect="1"/>
          </p:cNvPicPr>
          <p:nvPr/>
        </p:nvPicPr>
        <p:blipFill>
          <a:blip r:embed="rId3">
            <a:extLst/>
          </a:blip>
          <a:stretch>
            <a:fillRect/>
          </a:stretch>
        </p:blipFill>
        <p:spPr>
          <a:xfrm>
            <a:off x="4915105" y="5834627"/>
            <a:ext cx="389484" cy="371019"/>
          </a:xfrm>
          <a:prstGeom prst="rect">
            <a:avLst/>
          </a:prstGeom>
          <a:ln w="12700">
            <a:miter lim="400000"/>
          </a:ln>
        </p:spPr>
      </p:pic>
      <p:pic>
        <p:nvPicPr>
          <p:cNvPr id="158" name="Picture 4" descr="Picture 4"/>
          <p:cNvPicPr>
            <a:picLocks noChangeAspect="1"/>
          </p:cNvPicPr>
          <p:nvPr/>
        </p:nvPicPr>
        <p:blipFill>
          <a:blip r:embed="rId3">
            <a:extLst/>
          </a:blip>
          <a:stretch>
            <a:fillRect/>
          </a:stretch>
        </p:blipFill>
        <p:spPr>
          <a:xfrm>
            <a:off x="5776414" y="3978523"/>
            <a:ext cx="389484" cy="371019"/>
          </a:xfrm>
          <a:prstGeom prst="rect">
            <a:avLst/>
          </a:prstGeom>
          <a:ln w="12700">
            <a:miter lim="400000"/>
          </a:ln>
        </p:spPr>
      </p:pic>
      <p:pic>
        <p:nvPicPr>
          <p:cNvPr id="159" name="Picture 4" descr="Picture 4"/>
          <p:cNvPicPr>
            <a:picLocks noChangeAspect="1"/>
          </p:cNvPicPr>
          <p:nvPr/>
        </p:nvPicPr>
        <p:blipFill>
          <a:blip r:embed="rId3">
            <a:extLst/>
          </a:blip>
          <a:stretch>
            <a:fillRect/>
          </a:stretch>
        </p:blipFill>
        <p:spPr>
          <a:xfrm>
            <a:off x="5814622" y="4324286"/>
            <a:ext cx="389484" cy="371019"/>
          </a:xfrm>
          <a:prstGeom prst="rect">
            <a:avLst/>
          </a:prstGeom>
          <a:ln w="12700">
            <a:miter lim="400000"/>
          </a:ln>
        </p:spPr>
      </p:pic>
      <p:pic>
        <p:nvPicPr>
          <p:cNvPr id="160" name="Picture 4" descr="Picture 4"/>
          <p:cNvPicPr>
            <a:picLocks noChangeAspect="1"/>
          </p:cNvPicPr>
          <p:nvPr/>
        </p:nvPicPr>
        <p:blipFill>
          <a:blip r:embed="rId3">
            <a:extLst/>
          </a:blip>
          <a:stretch>
            <a:fillRect/>
          </a:stretch>
        </p:blipFill>
        <p:spPr>
          <a:xfrm>
            <a:off x="5814622" y="4734188"/>
            <a:ext cx="389484" cy="371019"/>
          </a:xfrm>
          <a:prstGeom prst="rect">
            <a:avLst/>
          </a:prstGeom>
          <a:ln w="12700">
            <a:miter lim="400000"/>
          </a:ln>
        </p:spPr>
      </p:pic>
      <p:pic>
        <p:nvPicPr>
          <p:cNvPr id="161" name="Picture 4" descr="Picture 4"/>
          <p:cNvPicPr>
            <a:picLocks noChangeAspect="1"/>
          </p:cNvPicPr>
          <p:nvPr/>
        </p:nvPicPr>
        <p:blipFill>
          <a:blip r:embed="rId3">
            <a:extLst/>
          </a:blip>
          <a:stretch>
            <a:fillRect/>
          </a:stretch>
        </p:blipFill>
        <p:spPr>
          <a:xfrm>
            <a:off x="5776414" y="3569303"/>
            <a:ext cx="389484" cy="371019"/>
          </a:xfrm>
          <a:prstGeom prst="rect">
            <a:avLst/>
          </a:prstGeom>
          <a:ln w="12700">
            <a:miter lim="400000"/>
          </a:ln>
        </p:spPr>
      </p:pic>
      <p:pic>
        <p:nvPicPr>
          <p:cNvPr id="162" name="Picture 4" descr="Picture 4"/>
          <p:cNvPicPr>
            <a:picLocks noChangeAspect="1"/>
          </p:cNvPicPr>
          <p:nvPr/>
        </p:nvPicPr>
        <p:blipFill>
          <a:blip r:embed="rId3">
            <a:extLst/>
          </a:blip>
          <a:stretch>
            <a:fillRect/>
          </a:stretch>
        </p:blipFill>
        <p:spPr>
          <a:xfrm>
            <a:off x="5778575" y="5429565"/>
            <a:ext cx="389484" cy="371019"/>
          </a:xfrm>
          <a:prstGeom prst="rect">
            <a:avLst/>
          </a:prstGeom>
          <a:ln w="12700">
            <a:miter lim="400000"/>
          </a:ln>
        </p:spPr>
      </p:pic>
      <p:pic>
        <p:nvPicPr>
          <p:cNvPr id="163" name="Picture 4" descr="Picture 4"/>
          <p:cNvPicPr>
            <a:picLocks noChangeAspect="1"/>
          </p:cNvPicPr>
          <p:nvPr/>
        </p:nvPicPr>
        <p:blipFill>
          <a:blip r:embed="rId3">
            <a:extLst/>
          </a:blip>
          <a:stretch>
            <a:fillRect/>
          </a:stretch>
        </p:blipFill>
        <p:spPr>
          <a:xfrm>
            <a:off x="5776414" y="5073958"/>
            <a:ext cx="389484" cy="371019"/>
          </a:xfrm>
          <a:prstGeom prst="rect">
            <a:avLst/>
          </a:prstGeom>
          <a:ln w="12700">
            <a:miter lim="400000"/>
          </a:ln>
        </p:spPr>
      </p:pic>
      <p:grpSp>
        <p:nvGrpSpPr>
          <p:cNvPr id="168" name="Gruppo 40"/>
          <p:cNvGrpSpPr/>
          <p:nvPr/>
        </p:nvGrpSpPr>
        <p:grpSpPr>
          <a:xfrm>
            <a:off x="5668236" y="1458893"/>
            <a:ext cx="3308341" cy="2736034"/>
            <a:chOff x="0" y="0"/>
            <a:chExt cx="3308340" cy="2736032"/>
          </a:xfrm>
        </p:grpSpPr>
        <p:grpSp>
          <p:nvGrpSpPr>
            <p:cNvPr id="166" name="Gruppo 30"/>
            <p:cNvGrpSpPr/>
            <p:nvPr/>
          </p:nvGrpSpPr>
          <p:grpSpPr>
            <a:xfrm>
              <a:off x="-1" y="0"/>
              <a:ext cx="3261598" cy="2736033"/>
              <a:chOff x="0" y="0"/>
              <a:chExt cx="3261596" cy="2736032"/>
            </a:xfrm>
          </p:grpSpPr>
          <p:pic>
            <p:nvPicPr>
              <p:cNvPr id="164" name="Picture 2" descr="Picture 2"/>
              <p:cNvPicPr>
                <a:picLocks noChangeAspect="1"/>
              </p:cNvPicPr>
              <p:nvPr/>
            </p:nvPicPr>
            <p:blipFill>
              <a:blip r:embed="rId4">
                <a:extLst/>
              </a:blip>
              <a:stretch>
                <a:fillRect/>
              </a:stretch>
            </p:blipFill>
            <p:spPr>
              <a:xfrm>
                <a:off x="0" y="0"/>
                <a:ext cx="3006186" cy="2736033"/>
              </a:xfrm>
              <a:prstGeom prst="rect">
                <a:avLst/>
              </a:prstGeom>
              <a:ln w="12700" cap="flat">
                <a:noFill/>
                <a:miter lim="400000"/>
              </a:ln>
              <a:effectLst/>
            </p:spPr>
          </p:pic>
          <p:sp>
            <p:nvSpPr>
              <p:cNvPr id="165" name="CasellaDiTesto 29"/>
              <p:cNvSpPr txBox="1"/>
              <p:nvPr/>
            </p:nvSpPr>
            <p:spPr>
              <a:xfrm>
                <a:off x="1908488" y="709927"/>
                <a:ext cx="1353109" cy="532766"/>
              </a:xfrm>
              <a:prstGeom prst="rect">
                <a:avLst/>
              </a:prstGeom>
              <a:solidFill>
                <a:srgbClr val="DEEBF7"/>
              </a:solidFill>
              <a:ln w="9525" cap="flat">
                <a:solidFill>
                  <a:srgbClr val="000000"/>
                </a:solidFill>
                <a:prstDash val="solid"/>
                <a:round/>
              </a:ln>
              <a:effectLst>
                <a:outerShdw blurRad="50800" dist="38100" dir="2700000" rotWithShape="0">
                  <a:srgbClr val="000000">
                    <a:alpha val="4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400" b="1">
                    <a:effectLst>
                      <a:outerShdw blurRad="38100" dist="38100" dir="2700000" rotWithShape="0">
                        <a:srgbClr val="000000">
                          <a:alpha val="43137"/>
                        </a:srgbClr>
                      </a:outerShdw>
                    </a:effectLst>
                    <a:latin typeface="Coming Soon"/>
                    <a:ea typeface="Coming Soon"/>
                    <a:cs typeface="Coming Soon"/>
                    <a:sym typeface="Coming Soon"/>
                  </a:defRPr>
                </a:lvl1pPr>
              </a:lstStyle>
              <a:p>
                <a:r>
                  <a:t>Human body composition</a:t>
                </a:r>
              </a:p>
            </p:txBody>
          </p:sp>
        </p:grpSp>
        <p:sp>
          <p:nvSpPr>
            <p:cNvPr id="167" name="CasellaDiTesto 39"/>
            <p:cNvSpPr txBox="1"/>
            <p:nvPr/>
          </p:nvSpPr>
          <p:spPr>
            <a:xfrm>
              <a:off x="2444339" y="17186"/>
              <a:ext cx="864001" cy="269241"/>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vl1pPr>
            </a:lstStyle>
            <a:p>
              <a:r>
                <a:t>and others</a:t>
              </a:r>
            </a:p>
          </p:txBody>
        </p:sp>
      </p:grpSp>
      <p:grpSp>
        <p:nvGrpSpPr>
          <p:cNvPr id="176" name="Gruppo 36"/>
          <p:cNvGrpSpPr/>
          <p:nvPr/>
        </p:nvGrpSpPr>
        <p:grpSpPr>
          <a:xfrm>
            <a:off x="6600918" y="3424339"/>
            <a:ext cx="2556671" cy="2967628"/>
            <a:chOff x="0" y="0"/>
            <a:chExt cx="2556669" cy="2967626"/>
          </a:xfrm>
        </p:grpSpPr>
        <p:grpSp>
          <p:nvGrpSpPr>
            <p:cNvPr id="174" name="Gruppo 35"/>
            <p:cNvGrpSpPr/>
            <p:nvPr/>
          </p:nvGrpSpPr>
          <p:grpSpPr>
            <a:xfrm>
              <a:off x="0" y="0"/>
              <a:ext cx="2448000" cy="2967627"/>
              <a:chOff x="0" y="0"/>
              <a:chExt cx="2447999" cy="2967626"/>
            </a:xfrm>
          </p:grpSpPr>
          <p:sp>
            <p:nvSpPr>
              <p:cNvPr id="169" name="Rettangolo 31"/>
              <p:cNvSpPr/>
              <p:nvPr/>
            </p:nvSpPr>
            <p:spPr>
              <a:xfrm>
                <a:off x="0" y="0"/>
                <a:ext cx="2448000" cy="2967627"/>
              </a:xfrm>
              <a:prstGeom prst="rect">
                <a:avLst/>
              </a:prstGeom>
              <a:solidFill>
                <a:srgbClr val="FFFFFF"/>
              </a:solidFill>
              <a:ln w="57150" cap="flat">
                <a:solidFill>
                  <a:srgbClr val="E6B12D"/>
                </a:solidFill>
                <a:prstDash val="solid"/>
                <a:miter lim="8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73" name="Gruppo 14"/>
              <p:cNvGrpSpPr/>
              <p:nvPr/>
            </p:nvGrpSpPr>
            <p:grpSpPr>
              <a:xfrm>
                <a:off x="73532" y="55203"/>
                <a:ext cx="2312557" cy="2647703"/>
                <a:chOff x="0" y="0"/>
                <a:chExt cx="2312555" cy="2647701"/>
              </a:xfrm>
            </p:grpSpPr>
            <p:pic>
              <p:nvPicPr>
                <p:cNvPr id="170" name="Immagine 32" descr="Immagine 32"/>
                <p:cNvPicPr>
                  <a:picLocks noChangeAspect="1"/>
                </p:cNvPicPr>
                <p:nvPr/>
              </p:nvPicPr>
              <p:blipFill>
                <a:blip r:embed="rId5">
                  <a:extLst/>
                </a:blip>
                <a:srcRect l="26912" r="54840"/>
                <a:stretch>
                  <a:fillRect/>
                </a:stretch>
              </p:blipFill>
              <p:spPr>
                <a:xfrm>
                  <a:off x="800837" y="0"/>
                  <a:ext cx="809530" cy="2647701"/>
                </a:xfrm>
                <a:prstGeom prst="rect">
                  <a:avLst/>
                </a:prstGeom>
                <a:ln w="12700" cap="flat">
                  <a:noFill/>
                  <a:miter lim="400000"/>
                </a:ln>
                <a:effectLst/>
              </p:spPr>
            </p:pic>
            <p:pic>
              <p:nvPicPr>
                <p:cNvPr id="171" name="Immagine 33" descr="Immagine 33"/>
                <p:cNvPicPr>
                  <a:picLocks noChangeAspect="1"/>
                </p:cNvPicPr>
                <p:nvPr/>
              </p:nvPicPr>
              <p:blipFill>
                <a:blip r:embed="rId5">
                  <a:extLst/>
                </a:blip>
                <a:srcRect l="76950" r="4176"/>
                <a:stretch>
                  <a:fillRect/>
                </a:stretch>
              </p:blipFill>
              <p:spPr>
                <a:xfrm>
                  <a:off x="1475269" y="-1"/>
                  <a:ext cx="837288" cy="2647701"/>
                </a:xfrm>
                <a:prstGeom prst="rect">
                  <a:avLst/>
                </a:prstGeom>
                <a:ln w="12700" cap="flat">
                  <a:noFill/>
                  <a:miter lim="400000"/>
                </a:ln>
                <a:effectLst/>
              </p:spPr>
            </p:pic>
            <p:pic>
              <p:nvPicPr>
                <p:cNvPr id="172" name="Immagine 34" descr="Immagine 34"/>
                <p:cNvPicPr>
                  <a:picLocks noChangeAspect="1"/>
                </p:cNvPicPr>
                <p:nvPr/>
              </p:nvPicPr>
              <p:blipFill>
                <a:blip r:embed="rId5">
                  <a:extLst/>
                </a:blip>
                <a:srcRect l="2215" r="78379"/>
                <a:stretch>
                  <a:fillRect/>
                </a:stretch>
              </p:blipFill>
              <p:spPr>
                <a:xfrm>
                  <a:off x="0" y="1"/>
                  <a:ext cx="860929" cy="2647701"/>
                </a:xfrm>
                <a:prstGeom prst="rect">
                  <a:avLst/>
                </a:prstGeom>
                <a:ln w="12700" cap="flat">
                  <a:noFill/>
                  <a:miter lim="400000"/>
                </a:ln>
                <a:effectLst/>
              </p:spPr>
            </p:pic>
          </p:grpSp>
        </p:grpSp>
        <p:sp>
          <p:nvSpPr>
            <p:cNvPr id="175" name="CasellaDiTesto 38"/>
            <p:cNvSpPr txBox="1"/>
            <p:nvPr/>
          </p:nvSpPr>
          <p:spPr>
            <a:xfrm>
              <a:off x="108670" y="2649388"/>
              <a:ext cx="2448000"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1200" i="1">
                  <a:solidFill>
                    <a:srgbClr val="808080"/>
                  </a:solidFill>
                </a:defRPr>
              </a:pPr>
              <a:r>
                <a:t>Tommasino &amp; Durante</a:t>
              </a:r>
              <a:r>
                <a:rPr i="0"/>
                <a:t> (2015)</a:t>
              </a:r>
            </a:p>
          </p:txBody>
        </p:sp>
      </p:grpSp>
      <p:pic>
        <p:nvPicPr>
          <p:cNvPr id="177" name="Picture 6" descr="Picture 6"/>
          <p:cNvPicPr>
            <a:picLocks noChangeAspect="1"/>
          </p:cNvPicPr>
          <p:nvPr/>
        </p:nvPicPr>
        <p:blipFill>
          <a:blip r:embed="rId6">
            <a:extLst/>
          </a:blip>
          <a:srcRect b="9420"/>
          <a:stretch>
            <a:fillRect/>
          </a:stretch>
        </p:blipFill>
        <p:spPr>
          <a:xfrm>
            <a:off x="5469894" y="5502078"/>
            <a:ext cx="2057401" cy="1048913"/>
          </a:xfrm>
          <a:prstGeom prst="rect">
            <a:avLst/>
          </a:prstGeom>
          <a:ln w="12700">
            <a:miter lim="400000"/>
          </a:ln>
        </p:spPr>
      </p:pic>
    </p:spTree>
    <p:extLst>
      <p:ext uri="{BB962C8B-B14F-4D97-AF65-F5344CB8AC3E}">
        <p14:creationId xmlns:p14="http://schemas.microsoft.com/office/powerpoint/2010/main" val="387183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Schermata 2019-06-01 alle 21.18.31.png" descr="Schermata 2019-06-01 alle 21.18.31.png"/>
          <p:cNvPicPr>
            <a:picLocks/>
          </p:cNvPicPr>
          <p:nvPr/>
        </p:nvPicPr>
        <p:blipFill>
          <a:blip r:embed="rId3">
            <a:extLst/>
          </a:blip>
          <a:srcRect t="6545"/>
          <a:stretch>
            <a:fillRect/>
          </a:stretch>
        </p:blipFill>
        <p:spPr>
          <a:xfrm>
            <a:off x="272525" y="1193859"/>
            <a:ext cx="8862626" cy="4200698"/>
          </a:xfrm>
          <a:prstGeom prst="rect">
            <a:avLst/>
          </a:prstGeom>
          <a:ln w="12700">
            <a:miter lim="400000"/>
          </a:ln>
        </p:spPr>
      </p:pic>
      <p:sp>
        <p:nvSpPr>
          <p:cNvPr id="237" name="Signal vs Cosmic Rays Separation"/>
          <p:cNvSpPr txBox="1">
            <a:spLocks noGrp="1"/>
          </p:cNvSpPr>
          <p:nvPr>
            <p:ph type="title"/>
          </p:nvPr>
        </p:nvSpPr>
        <p:spPr>
          <a:prstGeom prst="rect">
            <a:avLst/>
          </a:prstGeom>
        </p:spPr>
        <p:txBody>
          <a:bodyPr>
            <a:normAutofit/>
          </a:bodyPr>
          <a:lstStyle/>
          <a:p>
            <a:r>
              <a:rPr sz="3160" dirty="0">
                <a:solidFill>
                  <a:srgbClr val="FF0000"/>
                </a:solidFill>
                <a:latin typeface="Comic Sans MS" panose="030F0902030302020204" pitchFamily="66" charset="0"/>
              </a:rPr>
              <a:t>Signal vs Cosmic Rays Separation</a:t>
            </a:r>
          </a:p>
        </p:txBody>
      </p:sp>
      <p:sp>
        <p:nvSpPr>
          <p:cNvPr id="238" name="Numero diapositiva"/>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239" name="Cosmic Rays"/>
          <p:cNvSpPr txBox="1"/>
          <p:nvPr/>
        </p:nvSpPr>
        <p:spPr>
          <a:xfrm>
            <a:off x="3903221" y="4337969"/>
            <a:ext cx="1308500" cy="36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700" b="1">
                <a:solidFill>
                  <a:srgbClr val="FFFFFF"/>
                </a:solidFill>
              </a:defRPr>
            </a:lvl1pPr>
          </a:lstStyle>
          <a:p>
            <a:r>
              <a:rPr sz="1898"/>
              <a:t>Cosmic Rays</a:t>
            </a:r>
          </a:p>
        </p:txBody>
      </p:sp>
      <p:sp>
        <p:nvSpPr>
          <p:cNvPr id="240" name="Signal"/>
          <p:cNvSpPr txBox="1"/>
          <p:nvPr/>
        </p:nvSpPr>
        <p:spPr>
          <a:xfrm>
            <a:off x="150472" y="5399862"/>
            <a:ext cx="671659" cy="364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2700" b="1">
                <a:solidFill>
                  <a:schemeClr val="accent5">
                    <a:hueOff val="-82419"/>
                    <a:satOff val="-9513"/>
                    <a:lumOff val="-16343"/>
                  </a:schemeClr>
                </a:solidFill>
              </a:defRPr>
            </a:lvl1pPr>
          </a:lstStyle>
          <a:p>
            <a:r>
              <a:rPr sz="1898"/>
              <a:t>Signal</a:t>
            </a:r>
          </a:p>
        </p:txBody>
      </p:sp>
      <p:sp>
        <p:nvSpPr>
          <p:cNvPr id="241" name="Linea"/>
          <p:cNvSpPr/>
          <p:nvPr/>
        </p:nvSpPr>
        <p:spPr>
          <a:xfrm flipH="1">
            <a:off x="636659" y="4526071"/>
            <a:ext cx="341170" cy="956396"/>
          </a:xfrm>
          <a:prstGeom prst="line">
            <a:avLst/>
          </a:prstGeom>
          <a:ln w="50800">
            <a:solidFill>
              <a:schemeClr val="accent5">
                <a:hueOff val="-82419"/>
                <a:satOff val="-9513"/>
                <a:lumOff val="-16343"/>
              </a:schemeClr>
            </a:solidFill>
            <a:miter lim="400000"/>
            <a:tailEnd type="triangle"/>
          </a:ln>
        </p:spPr>
        <p:txBody>
          <a:bodyPr lIns="35719" tIns="35719" rIns="35719" bIns="35719" anchor="ctr"/>
          <a:lstStyle/>
          <a:p>
            <a:pPr algn="ctr">
              <a:defRPr>
                <a:solidFill>
                  <a:srgbClr val="FFFFFF"/>
                </a:solidFill>
                <a:latin typeface="+mn-lt"/>
                <a:ea typeface="+mn-ea"/>
                <a:cs typeface="+mn-cs"/>
                <a:sym typeface="Helvetica Neue Medium"/>
              </a:defRPr>
            </a:pPr>
            <a:endParaRPr sz="1266"/>
          </a:p>
        </p:txBody>
      </p:sp>
      <p:sp>
        <p:nvSpPr>
          <p:cNvPr id="242" name="Angle (rad)"/>
          <p:cNvSpPr txBox="1"/>
          <p:nvPr/>
        </p:nvSpPr>
        <p:spPr>
          <a:xfrm>
            <a:off x="7500415" y="5308817"/>
            <a:ext cx="798168"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000000"/>
                </a:solidFill>
              </a:defRPr>
            </a:lvl1pPr>
          </a:lstStyle>
          <a:p>
            <a:r>
              <a:rPr sz="1266"/>
              <a:t>Angle (rad)</a:t>
            </a:r>
          </a:p>
        </p:txBody>
      </p:sp>
      <p:sp>
        <p:nvSpPr>
          <p:cNvPr id="243" name="Volume"/>
          <p:cNvSpPr txBox="1"/>
          <p:nvPr/>
        </p:nvSpPr>
        <p:spPr>
          <a:xfrm rot="16200000">
            <a:off x="-1116" y="1790807"/>
            <a:ext cx="573491"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a:solidFill>
                  <a:srgbClr val="000000"/>
                </a:solidFill>
              </a:defRPr>
            </a:lvl1pPr>
          </a:lstStyle>
          <a:p>
            <a:r>
              <a:rPr sz="1266"/>
              <a:t>Volume</a:t>
            </a:r>
          </a:p>
        </p:txBody>
      </p:sp>
    </p:spTree>
    <p:extLst>
      <p:ext uri="{BB962C8B-B14F-4D97-AF65-F5344CB8AC3E}">
        <p14:creationId xmlns:p14="http://schemas.microsoft.com/office/powerpoint/2010/main" val="7372950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olo 1"/>
          <p:cNvSpPr txBox="1">
            <a:spLocks noGrp="1"/>
          </p:cNvSpPr>
          <p:nvPr>
            <p:ph type="title"/>
          </p:nvPr>
        </p:nvSpPr>
        <p:spPr>
          <a:xfrm>
            <a:off x="318804" y="-51064"/>
            <a:ext cx="8229600" cy="1143000"/>
          </a:xfrm>
          <a:prstGeom prst="rect">
            <a:avLst/>
          </a:prstGeom>
        </p:spPr>
        <p:txBody>
          <a:bodyPr>
            <a:noAutofit/>
          </a:bodyPr>
          <a:lstStyle>
            <a:lvl1pPr>
              <a:defRPr>
                <a:latin typeface="SignPainter-HouseScript"/>
                <a:ea typeface="SignPainter-HouseScript"/>
                <a:cs typeface="SignPainter-HouseScript"/>
                <a:sym typeface="SignPainter-HouseScript"/>
              </a:defRPr>
            </a:lvl1pPr>
          </a:lstStyle>
          <a:p>
            <a:r>
              <a:rPr sz="3200" dirty="0">
                <a:solidFill>
                  <a:srgbClr val="FF0000"/>
                </a:solidFill>
                <a:latin typeface="Comic Sans MS" panose="030F0902030302020204" pitchFamily="66" charset="0"/>
              </a:rPr>
              <a:t>FOOT goals</a:t>
            </a:r>
          </a:p>
        </p:txBody>
      </p:sp>
      <p:sp>
        <p:nvSpPr>
          <p:cNvPr id="132" name="Segnaposto testo 5"/>
          <p:cNvSpPr txBox="1">
            <a:spLocks noGrp="1"/>
          </p:cNvSpPr>
          <p:nvPr>
            <p:ph type="body" sz="quarter" idx="4294967295"/>
          </p:nvPr>
        </p:nvSpPr>
        <p:spPr>
          <a:xfrm>
            <a:off x="0" y="735559"/>
            <a:ext cx="3886200" cy="823912"/>
          </a:xfrm>
          <a:prstGeom prst="rect">
            <a:avLst/>
          </a:prstGeom>
        </p:spPr>
        <p:txBody>
          <a:bodyPr anchor="t">
            <a:normAutofit fontScale="92500" lnSpcReduction="10000"/>
          </a:bodyPr>
          <a:lstStyle/>
          <a:p>
            <a:pPr algn="ctr" defTabSz="832104">
              <a:spcBef>
                <a:spcPts val="900"/>
              </a:spcBef>
              <a:defRPr sz="2730">
                <a:latin typeface="Rockwell-Regular"/>
                <a:ea typeface="Rockwell-Regular"/>
                <a:cs typeface="Rockwell-Regular"/>
                <a:sym typeface="Rockwell-Regular"/>
              </a:defRPr>
            </a:pPr>
            <a:r>
              <a:rPr>
                <a:latin typeface="Comic Sans MS" panose="030F0902030302020204" pitchFamily="66" charset="0"/>
              </a:rPr>
              <a:t>Radioprotection </a:t>
            </a:r>
            <a:br>
              <a:rPr>
                <a:latin typeface="Comic Sans MS" panose="030F0902030302020204" pitchFamily="66" charset="0"/>
              </a:rPr>
            </a:br>
            <a:r>
              <a:rPr>
                <a:latin typeface="Comic Sans MS" panose="030F0902030302020204" pitchFamily="66" charset="0"/>
              </a:rPr>
              <a:t>in Space (RPS)</a:t>
            </a:r>
          </a:p>
        </p:txBody>
      </p:sp>
      <p:sp>
        <p:nvSpPr>
          <p:cNvPr id="133" name="Segnaposto testo 7"/>
          <p:cNvSpPr>
            <a:spLocks noGrp="1"/>
          </p:cNvSpPr>
          <p:nvPr>
            <p:ph type="body" idx="4294967295"/>
          </p:nvPr>
        </p:nvSpPr>
        <p:spPr>
          <a:xfrm>
            <a:off x="5257800" y="692696"/>
            <a:ext cx="3886200" cy="8239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marL="0" indent="0" algn="ctr" defTabSz="877823">
              <a:spcBef>
                <a:spcPts val="900"/>
              </a:spcBef>
              <a:buSzTx/>
              <a:buNone/>
              <a:defRPr sz="2880">
                <a:latin typeface="Rockwell-Regular"/>
                <a:ea typeface="Rockwell-Regular"/>
                <a:cs typeface="Rockwell-Regular"/>
                <a:sym typeface="Rockwell-Regular"/>
              </a:defRPr>
            </a:lvl1pPr>
          </a:lstStyle>
          <a:p>
            <a:r>
              <a:rPr>
                <a:latin typeface="Comic Sans MS" panose="030F0902030302020204" pitchFamily="66" charset="0"/>
              </a:rPr>
              <a:t>Particle therapy (PT)</a:t>
            </a:r>
          </a:p>
        </p:txBody>
      </p:sp>
      <p:pic>
        <p:nvPicPr>
          <p:cNvPr id="136" name="Segnaposto contenuto 9" descr="Segnaposto contenuto 9"/>
          <p:cNvPicPr>
            <a:picLocks noChangeAspect="1"/>
          </p:cNvPicPr>
          <p:nvPr/>
        </p:nvPicPr>
        <p:blipFill>
          <a:blip r:embed="rId3">
            <a:extLst/>
          </a:blip>
          <a:stretch>
            <a:fillRect/>
          </a:stretch>
        </p:blipFill>
        <p:spPr>
          <a:xfrm>
            <a:off x="1199405" y="1610021"/>
            <a:ext cx="1916406" cy="2124945"/>
          </a:xfrm>
          <a:prstGeom prst="rect">
            <a:avLst/>
          </a:prstGeom>
          <a:ln w="12700">
            <a:miter lim="400000"/>
          </a:ln>
          <a:effectLst>
            <a:outerShdw blurRad="50800" dist="38100" dir="2700000" rotWithShape="0">
              <a:srgbClr val="000000">
                <a:alpha val="40000"/>
              </a:srgbClr>
            </a:outerShdw>
          </a:effectLst>
        </p:spPr>
      </p:pic>
      <p:sp>
        <p:nvSpPr>
          <p:cNvPr id="137" name="CasellaDiTesto 12"/>
          <p:cNvSpPr txBox="1"/>
          <p:nvPr/>
        </p:nvSpPr>
        <p:spPr>
          <a:xfrm>
            <a:off x="411812" y="3797064"/>
            <a:ext cx="4057317" cy="206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80473" indent="-180473">
              <a:buSzPct val="100000"/>
              <a:buChar char="•"/>
            </a:pPr>
            <a:r>
              <a:rPr sz="1600" dirty="0">
                <a:solidFill>
                  <a:srgbClr val="FF0000"/>
                </a:solidFill>
                <a:latin typeface="Comic Sans MS" panose="030F0902030302020204" pitchFamily="66" charset="0"/>
              </a:rPr>
              <a:t>p, He, C, O beams </a:t>
            </a:r>
            <a:r>
              <a:rPr sz="1600" dirty="0">
                <a:latin typeface="Comic Sans MS" panose="030F0902030302020204" pitchFamily="66" charset="0"/>
              </a:rPr>
              <a:t>(the most common in space) </a:t>
            </a:r>
          </a:p>
          <a:p>
            <a:pPr marL="180473" indent="-180473">
              <a:buSzPct val="100000"/>
              <a:buChar char="•"/>
            </a:pPr>
            <a:r>
              <a:rPr sz="1600" dirty="0">
                <a:solidFill>
                  <a:srgbClr val="FF0000"/>
                </a:solidFill>
                <a:latin typeface="Comic Sans MS" panose="030F0902030302020204" pitchFamily="66" charset="0"/>
              </a:rPr>
              <a:t>Radioprotection energies (around </a:t>
            </a:r>
            <a:r>
              <a:rPr lang="en-US" sz="1600" dirty="0">
                <a:solidFill>
                  <a:srgbClr val="FF0000"/>
                </a:solidFill>
                <a:latin typeface="Comic Sans MS" panose="030F0902030302020204" pitchFamily="66" charset="0"/>
              </a:rPr>
              <a:t>8</a:t>
            </a:r>
            <a:r>
              <a:rPr sz="1600" dirty="0">
                <a:solidFill>
                  <a:srgbClr val="FF0000"/>
                </a:solidFill>
                <a:latin typeface="Comic Sans MS" panose="030F0902030302020204" pitchFamily="66" charset="0"/>
              </a:rPr>
              <a:t>00 MeV/u)</a:t>
            </a:r>
          </a:p>
          <a:p>
            <a:pPr marL="180473" indent="-180473">
              <a:buSzPct val="100000"/>
              <a:buChar char="•"/>
            </a:pPr>
            <a:r>
              <a:rPr sz="1600" dirty="0" err="1">
                <a:solidFill>
                  <a:srgbClr val="FF0000"/>
                </a:solidFill>
                <a:latin typeface="Comic Sans MS" panose="030F0902030302020204" pitchFamily="66" charset="0"/>
              </a:rPr>
              <a:t>dσ</a:t>
            </a:r>
            <a:r>
              <a:rPr sz="1600" dirty="0">
                <a:solidFill>
                  <a:srgbClr val="FF0000"/>
                </a:solidFill>
                <a:latin typeface="Comic Sans MS" panose="030F0902030302020204" pitchFamily="66" charset="0"/>
              </a:rPr>
              <a:t>/</a:t>
            </a:r>
            <a:r>
              <a:rPr sz="1600" dirty="0" err="1">
                <a:solidFill>
                  <a:srgbClr val="FF0000"/>
                </a:solidFill>
                <a:latin typeface="Comic Sans MS" panose="030F0902030302020204" pitchFamily="66" charset="0"/>
              </a:rPr>
              <a:t>dE</a:t>
            </a:r>
            <a:r>
              <a:rPr sz="1600" dirty="0">
                <a:solidFill>
                  <a:srgbClr val="FF0000"/>
                </a:solidFill>
                <a:latin typeface="Comic Sans MS" panose="030F0902030302020204" pitchFamily="66" charset="0"/>
              </a:rPr>
              <a:t> and </a:t>
            </a:r>
            <a:r>
              <a:rPr sz="1600" dirty="0" err="1">
                <a:solidFill>
                  <a:srgbClr val="FF0000"/>
                </a:solidFill>
                <a:latin typeface="Comic Sans MS" panose="030F0902030302020204" pitchFamily="66" charset="0"/>
              </a:rPr>
              <a:t>dσ</a:t>
            </a:r>
            <a:r>
              <a:rPr sz="1600" dirty="0">
                <a:solidFill>
                  <a:srgbClr val="FF0000"/>
                </a:solidFill>
                <a:latin typeface="Comic Sans MS" panose="030F0902030302020204" pitchFamily="66" charset="0"/>
              </a:rPr>
              <a:t>/</a:t>
            </a:r>
            <a:r>
              <a:rPr sz="1600" dirty="0" err="1">
                <a:solidFill>
                  <a:srgbClr val="FF0000"/>
                </a:solidFill>
                <a:latin typeface="Comic Sans MS" panose="030F0902030302020204" pitchFamily="66" charset="0"/>
              </a:rPr>
              <a:t>d</a:t>
            </a:r>
            <a:r>
              <a:rPr lang="en-US" sz="1600" dirty="0" err="1">
                <a:solidFill>
                  <a:srgbClr val="FF0000"/>
                </a:solidFill>
                <a:latin typeface="Symbol" pitchFamily="2" charset="2"/>
              </a:rPr>
              <a:t>W</a:t>
            </a:r>
            <a:r>
              <a:rPr lang="en-US" sz="1600" dirty="0">
                <a:solidFill>
                  <a:srgbClr val="FF0000"/>
                </a:solidFill>
                <a:latin typeface="Symbol" pitchFamily="2" charset="2"/>
              </a:rPr>
              <a:t> </a:t>
            </a:r>
            <a:r>
              <a:rPr sz="1600" dirty="0">
                <a:solidFill>
                  <a:srgbClr val="FF0000"/>
                </a:solidFill>
                <a:latin typeface="Comic Sans MS" panose="030F0902030302020204" pitchFamily="66" charset="0"/>
              </a:rPr>
              <a:t>with 5% precision </a:t>
            </a:r>
            <a:r>
              <a:rPr sz="1600" dirty="0">
                <a:latin typeface="Comic Sans MS" panose="030F0902030302020204" pitchFamily="66" charset="0"/>
              </a:rPr>
              <a:t>of the fragment production to optimize the spacecraft shielding (long term missions)</a:t>
            </a:r>
          </a:p>
        </p:txBody>
      </p:sp>
      <p:sp>
        <p:nvSpPr>
          <p:cNvPr id="138" name="CasellaDiTesto 10"/>
          <p:cNvSpPr txBox="1"/>
          <p:nvPr/>
        </p:nvSpPr>
        <p:spPr>
          <a:xfrm>
            <a:off x="4755005" y="3877105"/>
            <a:ext cx="4065467" cy="1815882"/>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80473" indent="-180473">
              <a:buSzPct val="100000"/>
              <a:buChar char="•"/>
            </a:pPr>
            <a:r>
              <a:rPr sz="1600" dirty="0">
                <a:solidFill>
                  <a:srgbClr val="C00000"/>
                </a:solidFill>
                <a:latin typeface="Comic Sans MS" panose="030F0902030302020204" pitchFamily="66" charset="0"/>
              </a:rPr>
              <a:t>Target fragmentation produced by p beams at about 200 MeV</a:t>
            </a:r>
          </a:p>
          <a:p>
            <a:pPr marL="180473" indent="-180473">
              <a:buSzPct val="100000"/>
              <a:buChar char="•"/>
            </a:pPr>
            <a:r>
              <a:rPr sz="1600" dirty="0">
                <a:solidFill>
                  <a:srgbClr val="C00000"/>
                </a:solidFill>
                <a:latin typeface="Comic Sans MS" panose="030F0902030302020204" pitchFamily="66" charset="0"/>
              </a:rPr>
              <a:t>Projectile fragmentation produced by He, C, O beams at 200-400 MeV/u</a:t>
            </a:r>
          </a:p>
          <a:p>
            <a:pPr marL="180473" indent="-180473">
              <a:buSzPct val="100000"/>
              <a:buChar char="•"/>
            </a:pPr>
            <a:r>
              <a:rPr sz="1600" dirty="0" err="1">
                <a:solidFill>
                  <a:srgbClr val="C00000"/>
                </a:solidFill>
                <a:latin typeface="Comic Sans MS" panose="030F0902030302020204" pitchFamily="66" charset="0"/>
              </a:rPr>
              <a:t>dσ</a:t>
            </a:r>
            <a:r>
              <a:rPr sz="1600" dirty="0">
                <a:solidFill>
                  <a:srgbClr val="C00000"/>
                </a:solidFill>
                <a:latin typeface="Comic Sans MS" panose="030F0902030302020204" pitchFamily="66" charset="0"/>
              </a:rPr>
              <a:t>/</a:t>
            </a:r>
            <a:r>
              <a:rPr sz="1600" dirty="0" err="1">
                <a:solidFill>
                  <a:srgbClr val="C00000"/>
                </a:solidFill>
                <a:latin typeface="Comic Sans MS" panose="030F0902030302020204" pitchFamily="66" charset="0"/>
              </a:rPr>
              <a:t>dE</a:t>
            </a:r>
            <a:r>
              <a:rPr sz="1600" dirty="0">
                <a:solidFill>
                  <a:srgbClr val="C00000"/>
                </a:solidFill>
                <a:latin typeface="Comic Sans MS" panose="030F0902030302020204" pitchFamily="66" charset="0"/>
              </a:rPr>
              <a:t> and </a:t>
            </a:r>
            <a:r>
              <a:rPr sz="1600" dirty="0" err="1">
                <a:solidFill>
                  <a:srgbClr val="C00000"/>
                </a:solidFill>
                <a:latin typeface="Comic Sans MS" panose="030F0902030302020204" pitchFamily="66" charset="0"/>
              </a:rPr>
              <a:t>dσ</a:t>
            </a:r>
            <a:r>
              <a:rPr sz="1600" dirty="0">
                <a:solidFill>
                  <a:srgbClr val="C00000"/>
                </a:solidFill>
                <a:latin typeface="Comic Sans MS" panose="030F0902030302020204" pitchFamily="66" charset="0"/>
              </a:rPr>
              <a:t>/</a:t>
            </a:r>
            <a:r>
              <a:rPr sz="1600" dirty="0" err="1">
                <a:solidFill>
                  <a:srgbClr val="C00000"/>
                </a:solidFill>
                <a:latin typeface="Comic Sans MS" panose="030F0902030302020204" pitchFamily="66" charset="0"/>
              </a:rPr>
              <a:t>d</a:t>
            </a:r>
            <a:r>
              <a:rPr lang="en-US" sz="1600" dirty="0" err="1">
                <a:solidFill>
                  <a:srgbClr val="C00000"/>
                </a:solidFill>
                <a:latin typeface="Symbol" pitchFamily="2" charset="2"/>
              </a:rPr>
              <a:t>W</a:t>
            </a:r>
            <a:r>
              <a:rPr sz="1600" dirty="0">
                <a:solidFill>
                  <a:srgbClr val="C00000"/>
                </a:solidFill>
                <a:latin typeface="Comic Sans MS" panose="030F0902030302020204" pitchFamily="66" charset="0"/>
              </a:rPr>
              <a:t> with 5% precision </a:t>
            </a:r>
            <a:r>
              <a:rPr sz="1600" dirty="0">
                <a:latin typeface="Comic Sans MS" panose="030F0902030302020204" pitchFamily="66" charset="0"/>
              </a:rPr>
              <a:t>of the fragment production to improve treatment quality </a:t>
            </a:r>
          </a:p>
        </p:txBody>
      </p:sp>
      <p:pic>
        <p:nvPicPr>
          <p:cNvPr id="139" name="Segnaposto contenuto 13" descr="Segnaposto contenuto 13"/>
          <p:cNvPicPr>
            <a:picLocks noChangeAspect="1"/>
          </p:cNvPicPr>
          <p:nvPr/>
        </p:nvPicPr>
        <p:blipFill>
          <a:blip r:embed="rId4">
            <a:extLst/>
          </a:blip>
          <a:stretch>
            <a:fillRect/>
          </a:stretch>
        </p:blipFill>
        <p:spPr>
          <a:xfrm>
            <a:off x="4661013" y="1207258"/>
            <a:ext cx="3887391" cy="2701999"/>
          </a:xfrm>
          <a:prstGeom prst="rect">
            <a:avLst/>
          </a:prstGeom>
          <a:ln w="12700">
            <a:miter lim="400000"/>
          </a:ln>
          <a:effectLst>
            <a:outerShdw blurRad="50800" dist="38100" dir="2700000" rotWithShape="0">
              <a:srgbClr val="000000">
                <a:alpha val="40000"/>
              </a:srgbClr>
            </a:outerShdw>
          </a:effectLst>
        </p:spPr>
      </p:pic>
      <p:grpSp>
        <p:nvGrpSpPr>
          <p:cNvPr id="3" name="Group 2">
            <a:extLst>
              <a:ext uri="{FF2B5EF4-FFF2-40B4-BE49-F238E27FC236}">
                <a16:creationId xmlns:a16="http://schemas.microsoft.com/office/drawing/2014/main" xmlns="" id="{0D8798A8-077A-8E4A-B37E-4F4FDB4AC4FA}"/>
              </a:ext>
            </a:extLst>
          </p:cNvPr>
          <p:cNvGrpSpPr/>
          <p:nvPr/>
        </p:nvGrpSpPr>
        <p:grpSpPr>
          <a:xfrm>
            <a:off x="6182393" y="5895491"/>
            <a:ext cx="2961607" cy="795233"/>
            <a:chOff x="473589" y="185639"/>
            <a:chExt cx="2961607" cy="795233"/>
          </a:xfrm>
        </p:grpSpPr>
        <p:sp>
          <p:nvSpPr>
            <p:cNvPr id="10" name="TextBox 9">
              <a:extLst>
                <a:ext uri="{FF2B5EF4-FFF2-40B4-BE49-F238E27FC236}">
                  <a16:creationId xmlns:a16="http://schemas.microsoft.com/office/drawing/2014/main" xmlns="" id="{E32A5831-F4B2-E840-9C9B-F4A9390AA857}"/>
                </a:ext>
              </a:extLst>
            </p:cNvPr>
            <p:cNvSpPr txBox="1"/>
            <p:nvPr/>
          </p:nvSpPr>
          <p:spPr>
            <a:xfrm>
              <a:off x="880017" y="387457"/>
              <a:ext cx="2555179" cy="584775"/>
            </a:xfrm>
            <a:prstGeom prst="rect">
              <a:avLst/>
            </a:prstGeom>
            <a:noFill/>
          </p:spPr>
          <p:txBody>
            <a:bodyPr wrap="square" rtlCol="0">
              <a:spAutoFit/>
            </a:bodyPr>
            <a:lstStyle/>
            <a:p>
              <a:pPr algn="ctr" defTabSz="914400"/>
              <a:r>
                <a:rPr lang="de-DE" sz="3200" b="1" dirty="0" err="1">
                  <a:solidFill>
                    <a:srgbClr val="4F81BD">
                      <a:lumMod val="75000"/>
                    </a:srgbClr>
                  </a:solidFill>
                  <a:ea typeface="Calibri" charset="0"/>
                  <a:cs typeface="Calibri" charset="0"/>
                </a:rPr>
                <a:t>oVe</a:t>
              </a:r>
              <a:r>
                <a:rPr lang="de-DE" sz="3200" b="1" dirty="0">
                  <a:solidFill>
                    <a:srgbClr val="4F81BD">
                      <a:lumMod val="75000"/>
                    </a:srgbClr>
                  </a:solidFill>
                  <a:ea typeface="Calibri" charset="0"/>
                  <a:cs typeface="Calibri" charset="0"/>
                </a:rPr>
                <a:t> IT</a:t>
              </a:r>
            </a:p>
          </p:txBody>
        </p:sp>
        <p:sp>
          <p:nvSpPr>
            <p:cNvPr id="11" name="Freeform 10">
              <a:extLst>
                <a:ext uri="{FF2B5EF4-FFF2-40B4-BE49-F238E27FC236}">
                  <a16:creationId xmlns:a16="http://schemas.microsoft.com/office/drawing/2014/main" xmlns="" id="{8584A9F2-356F-AB4E-8F54-BBFD2C303ED8}"/>
                </a:ext>
              </a:extLst>
            </p:cNvPr>
            <p:cNvSpPr/>
            <p:nvPr/>
          </p:nvSpPr>
          <p:spPr>
            <a:xfrm>
              <a:off x="473589" y="185639"/>
              <a:ext cx="873214" cy="795233"/>
            </a:xfrm>
            <a:custGeom>
              <a:avLst/>
              <a:gdLst>
                <a:gd name="connsiteX0" fmla="*/ 0 w 1536700"/>
                <a:gd name="connsiteY0" fmla="*/ 436832 h 1175706"/>
                <a:gd name="connsiteX1" fmla="*/ 241300 w 1536700"/>
                <a:gd name="connsiteY1" fmla="*/ 449532 h 1175706"/>
                <a:gd name="connsiteX2" fmla="*/ 622300 w 1536700"/>
                <a:gd name="connsiteY2" fmla="*/ 449532 h 1175706"/>
                <a:gd name="connsiteX3" fmla="*/ 901700 w 1536700"/>
                <a:gd name="connsiteY3" fmla="*/ 297132 h 1175706"/>
                <a:gd name="connsiteX4" fmla="*/ 1130300 w 1536700"/>
                <a:gd name="connsiteY4" fmla="*/ 17732 h 1175706"/>
                <a:gd name="connsiteX5" fmla="*/ 1130300 w 1536700"/>
                <a:gd name="connsiteY5" fmla="*/ 855932 h 1175706"/>
                <a:gd name="connsiteX6" fmla="*/ 1130300 w 1536700"/>
                <a:gd name="connsiteY6" fmla="*/ 894032 h 1175706"/>
                <a:gd name="connsiteX7" fmla="*/ 1066800 w 1536700"/>
                <a:gd name="connsiteY7" fmla="*/ 957532 h 1175706"/>
                <a:gd name="connsiteX8" fmla="*/ 1536700 w 1536700"/>
                <a:gd name="connsiteY8" fmla="*/ 1173432 h 1175706"/>
                <a:gd name="connsiteX0" fmla="*/ 0 w 1147233"/>
                <a:gd name="connsiteY0" fmla="*/ 436832 h 957532"/>
                <a:gd name="connsiteX1" fmla="*/ 241300 w 1147233"/>
                <a:gd name="connsiteY1" fmla="*/ 449532 h 957532"/>
                <a:gd name="connsiteX2" fmla="*/ 622300 w 1147233"/>
                <a:gd name="connsiteY2" fmla="*/ 449532 h 957532"/>
                <a:gd name="connsiteX3" fmla="*/ 901700 w 1147233"/>
                <a:gd name="connsiteY3" fmla="*/ 297132 h 957532"/>
                <a:gd name="connsiteX4" fmla="*/ 1130300 w 1147233"/>
                <a:gd name="connsiteY4" fmla="*/ 17732 h 957532"/>
                <a:gd name="connsiteX5" fmla="*/ 1130300 w 1147233"/>
                <a:gd name="connsiteY5" fmla="*/ 855932 h 957532"/>
                <a:gd name="connsiteX6" fmla="*/ 1130300 w 1147233"/>
                <a:gd name="connsiteY6" fmla="*/ 894032 h 957532"/>
                <a:gd name="connsiteX7" fmla="*/ 1066800 w 1147233"/>
                <a:gd name="connsiteY7" fmla="*/ 957532 h 957532"/>
                <a:gd name="connsiteX0" fmla="*/ 0 w 1147233"/>
                <a:gd name="connsiteY0" fmla="*/ 436832 h 927709"/>
                <a:gd name="connsiteX1" fmla="*/ 241300 w 1147233"/>
                <a:gd name="connsiteY1" fmla="*/ 449532 h 927709"/>
                <a:gd name="connsiteX2" fmla="*/ 622300 w 1147233"/>
                <a:gd name="connsiteY2" fmla="*/ 449532 h 927709"/>
                <a:gd name="connsiteX3" fmla="*/ 901700 w 1147233"/>
                <a:gd name="connsiteY3" fmla="*/ 297132 h 927709"/>
                <a:gd name="connsiteX4" fmla="*/ 1130300 w 1147233"/>
                <a:gd name="connsiteY4" fmla="*/ 17732 h 927709"/>
                <a:gd name="connsiteX5" fmla="*/ 1130300 w 1147233"/>
                <a:gd name="connsiteY5" fmla="*/ 855932 h 927709"/>
                <a:gd name="connsiteX6" fmla="*/ 1130300 w 1147233"/>
                <a:gd name="connsiteY6" fmla="*/ 894032 h 927709"/>
                <a:gd name="connsiteX0" fmla="*/ 0 w 1232718"/>
                <a:gd name="connsiteY0" fmla="*/ 436832 h 1122632"/>
                <a:gd name="connsiteX1" fmla="*/ 241300 w 1232718"/>
                <a:gd name="connsiteY1" fmla="*/ 449532 h 1122632"/>
                <a:gd name="connsiteX2" fmla="*/ 622300 w 1232718"/>
                <a:gd name="connsiteY2" fmla="*/ 449532 h 1122632"/>
                <a:gd name="connsiteX3" fmla="*/ 901700 w 1232718"/>
                <a:gd name="connsiteY3" fmla="*/ 297132 h 1122632"/>
                <a:gd name="connsiteX4" fmla="*/ 1130300 w 1232718"/>
                <a:gd name="connsiteY4" fmla="*/ 17732 h 1122632"/>
                <a:gd name="connsiteX5" fmla="*/ 1130300 w 1232718"/>
                <a:gd name="connsiteY5" fmla="*/ 855932 h 1122632"/>
                <a:gd name="connsiteX6" fmla="*/ 1231900 w 1232718"/>
                <a:gd name="connsiteY6" fmla="*/ 1122632 h 112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718" h="1122632">
                  <a:moveTo>
                    <a:pt x="0" y="436832"/>
                  </a:moveTo>
                  <a:cubicBezTo>
                    <a:pt x="68791" y="442123"/>
                    <a:pt x="137583" y="447415"/>
                    <a:pt x="241300" y="449532"/>
                  </a:cubicBezTo>
                  <a:cubicBezTo>
                    <a:pt x="345017" y="451649"/>
                    <a:pt x="512233" y="474932"/>
                    <a:pt x="622300" y="449532"/>
                  </a:cubicBezTo>
                  <a:cubicBezTo>
                    <a:pt x="732367" y="424132"/>
                    <a:pt x="817033" y="369099"/>
                    <a:pt x="901700" y="297132"/>
                  </a:cubicBezTo>
                  <a:cubicBezTo>
                    <a:pt x="986367" y="225165"/>
                    <a:pt x="1092200" y="-75401"/>
                    <a:pt x="1130300" y="17732"/>
                  </a:cubicBezTo>
                  <a:cubicBezTo>
                    <a:pt x="1168400" y="110865"/>
                    <a:pt x="1113367" y="671782"/>
                    <a:pt x="1130300" y="855932"/>
                  </a:cubicBezTo>
                  <a:cubicBezTo>
                    <a:pt x="1147233" y="1040082"/>
                    <a:pt x="1242483" y="1105699"/>
                    <a:pt x="1231900" y="1122632"/>
                  </a:cubicBezTo>
                </a:path>
              </a:pathLst>
            </a:custGeom>
            <a:noFill/>
            <a:ln w="63500" cap="flat" cmpd="sng" algn="ctr">
              <a:solidFill>
                <a:srgbClr val="1F497D"/>
              </a:solidFill>
              <a:prstDash val="solid"/>
            </a:ln>
            <a:effectLst>
              <a:outerShdw blurRad="50800" dist="76200" dir="8100000" algn="tr" rotWithShape="0">
                <a:prstClr val="black">
                  <a:alpha val="40000"/>
                </a:prstClr>
              </a:outerShdw>
              <a:softEdge rad="0"/>
            </a:effectLst>
            <a:scene3d>
              <a:camera prst="orthographicFront"/>
              <a:lightRig rig="threePt" dir="t"/>
            </a:scene3d>
            <a:sp3d>
              <a:bevelT w="165100" prst="coolSlant"/>
            </a:sp3d>
          </p:spPr>
          <p:txBody>
            <a:bodyPr rtlCol="0" anchor="ctr"/>
            <a:lstStyle/>
            <a:p>
              <a:pPr algn="ctr" defTabSz="914400">
                <a:defRPr/>
              </a:pPr>
              <a:endParaRPr lang="en-US" kern="0">
                <a:solidFill>
                  <a:prstClr val="white"/>
                </a:solidFill>
              </a:endParaRPr>
            </a:p>
          </p:txBody>
        </p:sp>
        <p:sp>
          <p:nvSpPr>
            <p:cNvPr id="12" name="Freeform 11">
              <a:extLst>
                <a:ext uri="{FF2B5EF4-FFF2-40B4-BE49-F238E27FC236}">
                  <a16:creationId xmlns:a16="http://schemas.microsoft.com/office/drawing/2014/main" xmlns="" id="{2E12601D-1BC5-1F4E-A739-141667ACB5CC}"/>
                </a:ext>
              </a:extLst>
            </p:cNvPr>
            <p:cNvSpPr/>
            <p:nvPr/>
          </p:nvSpPr>
          <p:spPr>
            <a:xfrm>
              <a:off x="747444" y="366272"/>
              <a:ext cx="903922" cy="549533"/>
            </a:xfrm>
            <a:custGeom>
              <a:avLst/>
              <a:gdLst>
                <a:gd name="connsiteX0" fmla="*/ 0 w 1536700"/>
                <a:gd name="connsiteY0" fmla="*/ 436832 h 1175706"/>
                <a:gd name="connsiteX1" fmla="*/ 241300 w 1536700"/>
                <a:gd name="connsiteY1" fmla="*/ 449532 h 1175706"/>
                <a:gd name="connsiteX2" fmla="*/ 622300 w 1536700"/>
                <a:gd name="connsiteY2" fmla="*/ 449532 h 1175706"/>
                <a:gd name="connsiteX3" fmla="*/ 901700 w 1536700"/>
                <a:gd name="connsiteY3" fmla="*/ 297132 h 1175706"/>
                <a:gd name="connsiteX4" fmla="*/ 1130300 w 1536700"/>
                <a:gd name="connsiteY4" fmla="*/ 17732 h 1175706"/>
                <a:gd name="connsiteX5" fmla="*/ 1130300 w 1536700"/>
                <a:gd name="connsiteY5" fmla="*/ 855932 h 1175706"/>
                <a:gd name="connsiteX6" fmla="*/ 1130300 w 1536700"/>
                <a:gd name="connsiteY6" fmla="*/ 894032 h 1175706"/>
                <a:gd name="connsiteX7" fmla="*/ 1066800 w 1536700"/>
                <a:gd name="connsiteY7" fmla="*/ 957532 h 1175706"/>
                <a:gd name="connsiteX8" fmla="*/ 1536700 w 1536700"/>
                <a:gd name="connsiteY8" fmla="*/ 1173432 h 1175706"/>
                <a:gd name="connsiteX0" fmla="*/ 0 w 1147233"/>
                <a:gd name="connsiteY0" fmla="*/ 436832 h 957532"/>
                <a:gd name="connsiteX1" fmla="*/ 241300 w 1147233"/>
                <a:gd name="connsiteY1" fmla="*/ 449532 h 957532"/>
                <a:gd name="connsiteX2" fmla="*/ 622300 w 1147233"/>
                <a:gd name="connsiteY2" fmla="*/ 449532 h 957532"/>
                <a:gd name="connsiteX3" fmla="*/ 901700 w 1147233"/>
                <a:gd name="connsiteY3" fmla="*/ 297132 h 957532"/>
                <a:gd name="connsiteX4" fmla="*/ 1130300 w 1147233"/>
                <a:gd name="connsiteY4" fmla="*/ 17732 h 957532"/>
                <a:gd name="connsiteX5" fmla="*/ 1130300 w 1147233"/>
                <a:gd name="connsiteY5" fmla="*/ 855932 h 957532"/>
                <a:gd name="connsiteX6" fmla="*/ 1130300 w 1147233"/>
                <a:gd name="connsiteY6" fmla="*/ 894032 h 957532"/>
                <a:gd name="connsiteX7" fmla="*/ 1066800 w 1147233"/>
                <a:gd name="connsiteY7" fmla="*/ 957532 h 957532"/>
                <a:gd name="connsiteX0" fmla="*/ 0 w 1147233"/>
                <a:gd name="connsiteY0" fmla="*/ 436832 h 927709"/>
                <a:gd name="connsiteX1" fmla="*/ 241300 w 1147233"/>
                <a:gd name="connsiteY1" fmla="*/ 449532 h 927709"/>
                <a:gd name="connsiteX2" fmla="*/ 622300 w 1147233"/>
                <a:gd name="connsiteY2" fmla="*/ 449532 h 927709"/>
                <a:gd name="connsiteX3" fmla="*/ 901700 w 1147233"/>
                <a:gd name="connsiteY3" fmla="*/ 297132 h 927709"/>
                <a:gd name="connsiteX4" fmla="*/ 1130300 w 1147233"/>
                <a:gd name="connsiteY4" fmla="*/ 17732 h 927709"/>
                <a:gd name="connsiteX5" fmla="*/ 1130300 w 1147233"/>
                <a:gd name="connsiteY5" fmla="*/ 855932 h 927709"/>
                <a:gd name="connsiteX6" fmla="*/ 1130300 w 1147233"/>
                <a:gd name="connsiteY6" fmla="*/ 894032 h 927709"/>
                <a:gd name="connsiteX0" fmla="*/ 0 w 1147713"/>
                <a:gd name="connsiteY0" fmla="*/ 436832 h 898190"/>
                <a:gd name="connsiteX1" fmla="*/ 241300 w 1147713"/>
                <a:gd name="connsiteY1" fmla="*/ 449532 h 898190"/>
                <a:gd name="connsiteX2" fmla="*/ 622300 w 1147713"/>
                <a:gd name="connsiteY2" fmla="*/ 449532 h 898190"/>
                <a:gd name="connsiteX3" fmla="*/ 901700 w 1147713"/>
                <a:gd name="connsiteY3" fmla="*/ 297132 h 898190"/>
                <a:gd name="connsiteX4" fmla="*/ 1130300 w 1147713"/>
                <a:gd name="connsiteY4" fmla="*/ 17732 h 898190"/>
                <a:gd name="connsiteX5" fmla="*/ 1130300 w 1147713"/>
                <a:gd name="connsiteY5" fmla="*/ 855932 h 898190"/>
                <a:gd name="connsiteX6" fmla="*/ 1117600 w 1147713"/>
                <a:gd name="connsiteY6" fmla="*/ 792432 h 898190"/>
                <a:gd name="connsiteX0" fmla="*/ 0 w 1147713"/>
                <a:gd name="connsiteY0" fmla="*/ 436832 h 877117"/>
                <a:gd name="connsiteX1" fmla="*/ 241300 w 1147713"/>
                <a:gd name="connsiteY1" fmla="*/ 449532 h 877117"/>
                <a:gd name="connsiteX2" fmla="*/ 622300 w 1147713"/>
                <a:gd name="connsiteY2" fmla="*/ 449532 h 877117"/>
                <a:gd name="connsiteX3" fmla="*/ 901700 w 1147713"/>
                <a:gd name="connsiteY3" fmla="*/ 297132 h 877117"/>
                <a:gd name="connsiteX4" fmla="*/ 1130300 w 1147713"/>
                <a:gd name="connsiteY4" fmla="*/ 17732 h 877117"/>
                <a:gd name="connsiteX5" fmla="*/ 1130300 w 1147713"/>
                <a:gd name="connsiteY5" fmla="*/ 855932 h 877117"/>
                <a:gd name="connsiteX6" fmla="*/ 1117600 w 1147713"/>
                <a:gd name="connsiteY6" fmla="*/ 652732 h 877117"/>
                <a:gd name="connsiteX0" fmla="*/ 0 w 1159922"/>
                <a:gd name="connsiteY0" fmla="*/ 436204 h 864491"/>
                <a:gd name="connsiteX1" fmla="*/ 241300 w 1159922"/>
                <a:gd name="connsiteY1" fmla="*/ 448904 h 864491"/>
                <a:gd name="connsiteX2" fmla="*/ 622300 w 1159922"/>
                <a:gd name="connsiteY2" fmla="*/ 448904 h 864491"/>
                <a:gd name="connsiteX3" fmla="*/ 901700 w 1159922"/>
                <a:gd name="connsiteY3" fmla="*/ 296504 h 864491"/>
                <a:gd name="connsiteX4" fmla="*/ 1130300 w 1159922"/>
                <a:gd name="connsiteY4" fmla="*/ 17104 h 864491"/>
                <a:gd name="connsiteX5" fmla="*/ 1155700 w 1159922"/>
                <a:gd name="connsiteY5" fmla="*/ 842604 h 864491"/>
                <a:gd name="connsiteX6" fmla="*/ 1117600 w 1159922"/>
                <a:gd name="connsiteY6" fmla="*/ 652104 h 864491"/>
                <a:gd name="connsiteX0" fmla="*/ 0 w 1397390"/>
                <a:gd name="connsiteY0" fmla="*/ 436204 h 883985"/>
                <a:gd name="connsiteX1" fmla="*/ 241300 w 1397390"/>
                <a:gd name="connsiteY1" fmla="*/ 448904 h 883985"/>
                <a:gd name="connsiteX2" fmla="*/ 622300 w 1397390"/>
                <a:gd name="connsiteY2" fmla="*/ 448904 h 883985"/>
                <a:gd name="connsiteX3" fmla="*/ 901700 w 1397390"/>
                <a:gd name="connsiteY3" fmla="*/ 296504 h 883985"/>
                <a:gd name="connsiteX4" fmla="*/ 1130300 w 1397390"/>
                <a:gd name="connsiteY4" fmla="*/ 17104 h 883985"/>
                <a:gd name="connsiteX5" fmla="*/ 1155700 w 1397390"/>
                <a:gd name="connsiteY5" fmla="*/ 842604 h 883985"/>
                <a:gd name="connsiteX6" fmla="*/ 1397000 w 1397390"/>
                <a:gd name="connsiteY6" fmla="*/ 779104 h 883985"/>
                <a:gd name="connsiteX0" fmla="*/ 0 w 1397443"/>
                <a:gd name="connsiteY0" fmla="*/ 432567 h 818741"/>
                <a:gd name="connsiteX1" fmla="*/ 241300 w 1397443"/>
                <a:gd name="connsiteY1" fmla="*/ 445267 h 818741"/>
                <a:gd name="connsiteX2" fmla="*/ 622300 w 1397443"/>
                <a:gd name="connsiteY2" fmla="*/ 445267 h 818741"/>
                <a:gd name="connsiteX3" fmla="*/ 901700 w 1397443"/>
                <a:gd name="connsiteY3" fmla="*/ 292867 h 818741"/>
                <a:gd name="connsiteX4" fmla="*/ 1130300 w 1397443"/>
                <a:gd name="connsiteY4" fmla="*/ 13467 h 818741"/>
                <a:gd name="connsiteX5" fmla="*/ 1181100 w 1397443"/>
                <a:gd name="connsiteY5" fmla="*/ 762767 h 818741"/>
                <a:gd name="connsiteX6" fmla="*/ 1397000 w 1397443"/>
                <a:gd name="connsiteY6" fmla="*/ 775467 h 818741"/>
                <a:gd name="connsiteX0" fmla="*/ 0 w 1397604"/>
                <a:gd name="connsiteY0" fmla="*/ 430285 h 782939"/>
                <a:gd name="connsiteX1" fmla="*/ 241300 w 1397604"/>
                <a:gd name="connsiteY1" fmla="*/ 442985 h 782939"/>
                <a:gd name="connsiteX2" fmla="*/ 622300 w 1397604"/>
                <a:gd name="connsiteY2" fmla="*/ 442985 h 782939"/>
                <a:gd name="connsiteX3" fmla="*/ 901700 w 1397604"/>
                <a:gd name="connsiteY3" fmla="*/ 290585 h 782939"/>
                <a:gd name="connsiteX4" fmla="*/ 1130300 w 1397604"/>
                <a:gd name="connsiteY4" fmla="*/ 11185 h 782939"/>
                <a:gd name="connsiteX5" fmla="*/ 1231900 w 1397604"/>
                <a:gd name="connsiteY5" fmla="*/ 709685 h 782939"/>
                <a:gd name="connsiteX6" fmla="*/ 1397000 w 1397604"/>
                <a:gd name="connsiteY6" fmla="*/ 773185 h 782939"/>
                <a:gd name="connsiteX0" fmla="*/ 0 w 1334475"/>
                <a:gd name="connsiteY0" fmla="*/ 430285 h 811285"/>
                <a:gd name="connsiteX1" fmla="*/ 241300 w 1334475"/>
                <a:gd name="connsiteY1" fmla="*/ 442985 h 811285"/>
                <a:gd name="connsiteX2" fmla="*/ 622300 w 1334475"/>
                <a:gd name="connsiteY2" fmla="*/ 442985 h 811285"/>
                <a:gd name="connsiteX3" fmla="*/ 901700 w 1334475"/>
                <a:gd name="connsiteY3" fmla="*/ 290585 h 811285"/>
                <a:gd name="connsiteX4" fmla="*/ 1130300 w 1334475"/>
                <a:gd name="connsiteY4" fmla="*/ 11185 h 811285"/>
                <a:gd name="connsiteX5" fmla="*/ 1231900 w 1334475"/>
                <a:gd name="connsiteY5" fmla="*/ 709685 h 811285"/>
                <a:gd name="connsiteX6" fmla="*/ 1333500 w 1334475"/>
                <a:gd name="connsiteY6" fmla="*/ 811285 h 81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475" h="811285">
                  <a:moveTo>
                    <a:pt x="0" y="430285"/>
                  </a:moveTo>
                  <a:cubicBezTo>
                    <a:pt x="68791" y="435576"/>
                    <a:pt x="137583" y="440868"/>
                    <a:pt x="241300" y="442985"/>
                  </a:cubicBezTo>
                  <a:cubicBezTo>
                    <a:pt x="345017" y="445102"/>
                    <a:pt x="512233" y="468385"/>
                    <a:pt x="622300" y="442985"/>
                  </a:cubicBezTo>
                  <a:cubicBezTo>
                    <a:pt x="732367" y="417585"/>
                    <a:pt x="817033" y="362552"/>
                    <a:pt x="901700" y="290585"/>
                  </a:cubicBezTo>
                  <a:cubicBezTo>
                    <a:pt x="986367" y="218618"/>
                    <a:pt x="1075267" y="-58665"/>
                    <a:pt x="1130300" y="11185"/>
                  </a:cubicBezTo>
                  <a:cubicBezTo>
                    <a:pt x="1185333" y="81035"/>
                    <a:pt x="1198033" y="576335"/>
                    <a:pt x="1231900" y="709685"/>
                  </a:cubicBezTo>
                  <a:cubicBezTo>
                    <a:pt x="1265767" y="843035"/>
                    <a:pt x="1344083" y="794352"/>
                    <a:pt x="1333500" y="811285"/>
                  </a:cubicBezTo>
                </a:path>
              </a:pathLst>
            </a:custGeom>
            <a:noFill/>
            <a:ln w="60325" cap="flat" cmpd="sng" algn="ctr">
              <a:solidFill>
                <a:srgbClr val="1F497D"/>
              </a:solidFill>
              <a:prstDash val="solid"/>
            </a:ln>
            <a:effectLst>
              <a:outerShdw blurRad="50800" dist="76200" dir="8100000" algn="tr" rotWithShape="0">
                <a:prstClr val="black">
                  <a:alpha val="40000"/>
                </a:prstClr>
              </a:outerShdw>
            </a:effectLst>
          </p:spPr>
          <p:txBody>
            <a:bodyPr rtlCol="0" anchor="ctr"/>
            <a:lstStyle/>
            <a:p>
              <a:pPr algn="ctr" defTabSz="914400">
                <a:defRPr/>
              </a:pPr>
              <a:endParaRPr lang="en-US" kern="0">
                <a:solidFill>
                  <a:prstClr val="white"/>
                </a:solidFill>
              </a:endParaRPr>
            </a:p>
          </p:txBody>
        </p:sp>
      </p:grpSp>
      <p:sp>
        <p:nvSpPr>
          <p:cNvPr id="5" name="TextBox 4">
            <a:extLst>
              <a:ext uri="{FF2B5EF4-FFF2-40B4-BE49-F238E27FC236}">
                <a16:creationId xmlns:a16="http://schemas.microsoft.com/office/drawing/2014/main" xmlns="" id="{AE31D1C9-53C6-B541-974F-31F31289EDE1}"/>
              </a:ext>
            </a:extLst>
          </p:cNvPr>
          <p:cNvSpPr txBox="1"/>
          <p:nvPr/>
        </p:nvSpPr>
        <p:spPr>
          <a:xfrm>
            <a:off x="581878" y="6058502"/>
            <a:ext cx="5463588" cy="584775"/>
          </a:xfrm>
          <a:prstGeom prst="rect">
            <a:avLst/>
          </a:prstGeom>
          <a:noFill/>
          <a:ln>
            <a:solidFill>
              <a:srgbClr val="FF0000"/>
            </a:solidFill>
          </a:ln>
        </p:spPr>
        <p:txBody>
          <a:bodyPr wrap="square" rtlCol="0">
            <a:spAutoFit/>
          </a:bodyPr>
          <a:lstStyle/>
          <a:p>
            <a:r>
              <a:rPr lang="it-IT" i="1" dirty="0">
                <a:solidFill>
                  <a:srgbClr val="FF0000"/>
                </a:solidFill>
                <a:latin typeface="Comic Sans MS" panose="030F0902030302020204" pitchFamily="66" charset="0"/>
              </a:rPr>
              <a:t>In connessione con la Call CSN5 </a:t>
            </a:r>
            <a:r>
              <a:rPr lang="it-IT" i="1" dirty="0" err="1">
                <a:solidFill>
                  <a:srgbClr val="FF0000"/>
                </a:solidFill>
                <a:latin typeface="Comic Sans MS" panose="030F0902030302020204" pitchFamily="66" charset="0"/>
              </a:rPr>
              <a:t>MoVE</a:t>
            </a:r>
            <a:r>
              <a:rPr lang="it-IT" i="1" dirty="0">
                <a:solidFill>
                  <a:srgbClr val="FF0000"/>
                </a:solidFill>
                <a:latin typeface="Comic Sans MS" panose="030F0902030302020204" pitchFamily="66" charset="0"/>
              </a:rPr>
              <a:t>-IT</a:t>
            </a:r>
          </a:p>
          <a:p>
            <a:r>
              <a:rPr lang="it-IT" sz="1400" i="1" dirty="0">
                <a:solidFill>
                  <a:srgbClr val="FF0000"/>
                </a:solidFill>
                <a:latin typeface="Comic Sans MS" panose="030F0902030302020204" pitchFamily="66" charset="0"/>
              </a:rPr>
              <a:t>(</a:t>
            </a:r>
            <a:r>
              <a:rPr lang="it-IT" sz="1400" i="1" dirty="0" err="1">
                <a:solidFill>
                  <a:srgbClr val="FF0000"/>
                </a:solidFill>
                <a:latin typeface="Comic Sans MS" panose="030F0902030302020204" pitchFamily="66" charset="0"/>
              </a:rPr>
              <a:t>Modeling</a:t>
            </a:r>
            <a:r>
              <a:rPr lang="it-IT" sz="1400" i="1" dirty="0">
                <a:solidFill>
                  <a:srgbClr val="FF0000"/>
                </a:solidFill>
                <a:latin typeface="Comic Sans MS" panose="030F0902030302020204" pitchFamily="66" charset="0"/>
              </a:rPr>
              <a:t> and </a:t>
            </a:r>
            <a:r>
              <a:rPr lang="it-IT" sz="1400" i="1" dirty="0" err="1">
                <a:solidFill>
                  <a:srgbClr val="FF0000"/>
                </a:solidFill>
                <a:latin typeface="Comic Sans MS" panose="030F0902030302020204" pitchFamily="66" charset="0"/>
              </a:rPr>
              <a:t>Verification</a:t>
            </a:r>
            <a:r>
              <a:rPr lang="it-IT" sz="1400" i="1" dirty="0">
                <a:solidFill>
                  <a:srgbClr val="FF0000"/>
                </a:solidFill>
                <a:latin typeface="Comic Sans MS" panose="030F0902030302020204" pitchFamily="66" charset="0"/>
              </a:rPr>
              <a:t> for </a:t>
            </a:r>
            <a:r>
              <a:rPr lang="it-IT" sz="1400" i="1" dirty="0" err="1">
                <a:solidFill>
                  <a:srgbClr val="FF0000"/>
                </a:solidFill>
                <a:latin typeface="Comic Sans MS" panose="030F0902030302020204" pitchFamily="66" charset="0"/>
              </a:rPr>
              <a:t>Ion</a:t>
            </a:r>
            <a:r>
              <a:rPr lang="it-IT" sz="1400" i="1" dirty="0">
                <a:solidFill>
                  <a:srgbClr val="FF0000"/>
                </a:solidFill>
                <a:latin typeface="Comic Sans MS" panose="030F0902030302020204" pitchFamily="66" charset="0"/>
              </a:rPr>
              <a:t> </a:t>
            </a:r>
            <a:r>
              <a:rPr lang="it-IT" sz="1400" i="1" dirty="0" err="1">
                <a:solidFill>
                  <a:srgbClr val="FF0000"/>
                </a:solidFill>
                <a:latin typeface="Comic Sans MS" panose="030F0902030302020204" pitchFamily="66" charset="0"/>
              </a:rPr>
              <a:t>beam</a:t>
            </a:r>
            <a:r>
              <a:rPr lang="it-IT" sz="1400" i="1" dirty="0">
                <a:solidFill>
                  <a:srgbClr val="FF0000"/>
                </a:solidFill>
                <a:latin typeface="Comic Sans MS" panose="030F0902030302020204" pitchFamily="66" charset="0"/>
              </a:rPr>
              <a:t> Treatment planning) </a:t>
            </a:r>
          </a:p>
        </p:txBody>
      </p:sp>
      <p:sp>
        <p:nvSpPr>
          <p:cNvPr id="6" name="Down Arrow 5">
            <a:extLst>
              <a:ext uri="{FF2B5EF4-FFF2-40B4-BE49-F238E27FC236}">
                <a16:creationId xmlns:a16="http://schemas.microsoft.com/office/drawing/2014/main" xmlns="" id="{B00D7AEA-F27F-3049-8FA9-7B6A655FF2E3}"/>
              </a:ext>
            </a:extLst>
          </p:cNvPr>
          <p:cNvSpPr/>
          <p:nvPr/>
        </p:nvSpPr>
        <p:spPr>
          <a:xfrm rot="2051848">
            <a:off x="4521893" y="5406848"/>
            <a:ext cx="93992" cy="7200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6643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magine 7" descr="Immagine 7"/>
          <p:cNvPicPr>
            <a:picLocks noChangeAspect="1"/>
          </p:cNvPicPr>
          <p:nvPr/>
        </p:nvPicPr>
        <p:blipFill>
          <a:blip r:embed="rId3">
            <a:extLst/>
          </a:blip>
          <a:srcRect t="12324"/>
          <a:stretch>
            <a:fillRect/>
          </a:stretch>
        </p:blipFill>
        <p:spPr>
          <a:xfrm>
            <a:off x="5818095" y="1367023"/>
            <a:ext cx="3338913" cy="1490793"/>
          </a:xfrm>
          <a:prstGeom prst="rect">
            <a:avLst/>
          </a:prstGeom>
          <a:ln w="12700">
            <a:miter lim="400000"/>
          </a:ln>
        </p:spPr>
      </p:pic>
      <p:sp>
        <p:nvSpPr>
          <p:cNvPr id="183" name="Rettangolo con angoli arrotondati 11"/>
          <p:cNvSpPr/>
          <p:nvPr/>
        </p:nvSpPr>
        <p:spPr>
          <a:xfrm>
            <a:off x="93879" y="1086287"/>
            <a:ext cx="5797068" cy="975166"/>
          </a:xfrm>
          <a:prstGeom prst="roundRect">
            <a:avLst>
              <a:gd name="adj" fmla="val 17943"/>
            </a:avLst>
          </a:prstGeom>
          <a:solidFill>
            <a:srgbClr val="FFFFFF"/>
          </a:solidFill>
          <a:ln w="38100">
            <a:solidFill>
              <a:schemeClr val="accent5"/>
            </a:solidFill>
            <a:miter/>
          </a:ln>
        </p:spPr>
        <p:txBody>
          <a:bodyPr lIns="45719" rIns="45719" anchor="ctr"/>
          <a:lstStyle/>
          <a:p>
            <a:pPr algn="ctr">
              <a:defRPr>
                <a:solidFill>
                  <a:srgbClr val="FFFFFF"/>
                </a:solidFill>
              </a:defRPr>
            </a:pPr>
            <a:endParaRPr/>
          </a:p>
        </p:txBody>
      </p:sp>
      <p:sp>
        <p:nvSpPr>
          <p:cNvPr id="184" name="Rettangolo con angoli arrotondati 11"/>
          <p:cNvSpPr/>
          <p:nvPr/>
        </p:nvSpPr>
        <p:spPr>
          <a:xfrm>
            <a:off x="93879" y="2111709"/>
            <a:ext cx="5797068" cy="975166"/>
          </a:xfrm>
          <a:prstGeom prst="roundRect">
            <a:avLst>
              <a:gd name="adj" fmla="val 16701"/>
            </a:avLst>
          </a:prstGeom>
          <a:solidFill>
            <a:srgbClr val="FFFFFF"/>
          </a:solidFill>
          <a:ln w="38100">
            <a:solidFill>
              <a:schemeClr val="accent5"/>
            </a:solidFill>
            <a:miter/>
          </a:ln>
        </p:spPr>
        <p:txBody>
          <a:bodyPr lIns="45719" rIns="45719" anchor="ctr"/>
          <a:lstStyle/>
          <a:p>
            <a:pPr algn="ctr">
              <a:defRPr>
                <a:solidFill>
                  <a:srgbClr val="FFFFFF"/>
                </a:solidFill>
              </a:defRPr>
            </a:pPr>
            <a:endParaRPr/>
          </a:p>
        </p:txBody>
      </p:sp>
      <p:sp>
        <p:nvSpPr>
          <p:cNvPr id="185" name="Titolo 1"/>
          <p:cNvSpPr txBox="1">
            <a:spLocks noGrp="1"/>
          </p:cNvSpPr>
          <p:nvPr>
            <p:ph type="title"/>
          </p:nvPr>
        </p:nvSpPr>
        <p:spPr>
          <a:xfrm>
            <a:off x="232682" y="135891"/>
            <a:ext cx="8678638" cy="739323"/>
          </a:xfrm>
          <a:prstGeom prst="rect">
            <a:avLst/>
          </a:prstGeom>
        </p:spPr>
        <p:txBody>
          <a:bodyPr>
            <a:noAutofit/>
          </a:bodyPr>
          <a:lstStyle>
            <a:lvl1pPr>
              <a:defRPr>
                <a:latin typeface="SignPainter-HouseScript"/>
                <a:ea typeface="SignPainter-HouseScript"/>
                <a:cs typeface="SignPainter-HouseScript"/>
                <a:sym typeface="SignPainter-HouseScript"/>
              </a:defRPr>
            </a:lvl1pPr>
          </a:lstStyle>
          <a:p>
            <a:r>
              <a:rPr lang="en-US" sz="3200" dirty="0">
                <a:solidFill>
                  <a:srgbClr val="FF0000"/>
                </a:solidFill>
                <a:latin typeface="Comic Sans MS" panose="030F0902030302020204" pitchFamily="66" charset="0"/>
              </a:rPr>
              <a:t>Strategies for </a:t>
            </a:r>
            <a:r>
              <a:rPr sz="3200" dirty="0">
                <a:solidFill>
                  <a:srgbClr val="FF0000"/>
                </a:solidFill>
                <a:latin typeface="Comic Sans MS" panose="030F0902030302020204" pitchFamily="66" charset="0"/>
              </a:rPr>
              <a:t>target fragmentation</a:t>
            </a:r>
          </a:p>
        </p:txBody>
      </p:sp>
      <p:sp>
        <p:nvSpPr>
          <p:cNvPr id="187" name="CasellaDiTesto 5"/>
          <p:cNvSpPr txBox="1"/>
          <p:nvPr/>
        </p:nvSpPr>
        <p:spPr>
          <a:xfrm>
            <a:off x="-583263" y="1330047"/>
            <a:ext cx="2789595" cy="487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400" b="1">
                <a:effectLst>
                  <a:outerShdw blurRad="50800" dist="50800" dir="2700000" rotWithShape="0">
                    <a:srgbClr val="2E75B6"/>
                  </a:outerShdw>
                </a:effectLst>
                <a:latin typeface="Rockwell"/>
                <a:ea typeface="Rockwell"/>
                <a:cs typeface="Rockwell"/>
                <a:sym typeface="Rockwell"/>
              </a:defRPr>
            </a:pPr>
            <a:r>
              <a:rPr dirty="0"/>
              <a:t>DIRECT </a:t>
            </a:r>
            <a:br>
              <a:rPr dirty="0"/>
            </a:br>
            <a:r>
              <a:rPr dirty="0"/>
              <a:t>KINEMATICS</a:t>
            </a:r>
          </a:p>
        </p:txBody>
      </p:sp>
      <p:sp>
        <p:nvSpPr>
          <p:cNvPr id="188" name="CasellaDiTesto 6"/>
          <p:cNvSpPr txBox="1"/>
          <p:nvPr/>
        </p:nvSpPr>
        <p:spPr>
          <a:xfrm>
            <a:off x="-511694" y="2280252"/>
            <a:ext cx="2789595" cy="487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400" b="1">
                <a:effectLst>
                  <a:outerShdw blurRad="50800" dist="50800" dir="2700000" rotWithShape="0">
                    <a:srgbClr val="2E75B6"/>
                  </a:outerShdw>
                </a:effectLst>
                <a:latin typeface="Rockwell"/>
                <a:ea typeface="Rockwell"/>
                <a:cs typeface="Rockwell"/>
                <a:sym typeface="Rockwell"/>
              </a:defRPr>
            </a:pPr>
            <a:r>
              <a:t>INVERSE </a:t>
            </a:r>
            <a:br/>
            <a:r>
              <a:t>KINEMATICS</a:t>
            </a:r>
          </a:p>
        </p:txBody>
      </p:sp>
      <p:pic>
        <p:nvPicPr>
          <p:cNvPr id="189" name="Immagine 8" descr="Immagine 8"/>
          <p:cNvPicPr>
            <a:picLocks noChangeAspect="1"/>
          </p:cNvPicPr>
          <p:nvPr/>
        </p:nvPicPr>
        <p:blipFill>
          <a:blip r:embed="rId4">
            <a:extLst/>
          </a:blip>
          <a:srcRect l="5547" t="6806" r="3984" b="8193"/>
          <a:stretch>
            <a:fillRect/>
          </a:stretch>
        </p:blipFill>
        <p:spPr>
          <a:xfrm>
            <a:off x="1666770" y="2170193"/>
            <a:ext cx="4013017" cy="808949"/>
          </a:xfrm>
          <a:prstGeom prst="rect">
            <a:avLst/>
          </a:prstGeom>
          <a:ln w="12700">
            <a:miter lim="400000"/>
          </a:ln>
        </p:spPr>
      </p:pic>
      <p:pic>
        <p:nvPicPr>
          <p:cNvPr id="190" name="Immagine 10" descr="Immagine 10"/>
          <p:cNvPicPr>
            <a:picLocks noChangeAspect="1"/>
          </p:cNvPicPr>
          <p:nvPr/>
        </p:nvPicPr>
        <p:blipFill>
          <a:blip r:embed="rId5">
            <a:extLst/>
          </a:blip>
          <a:srcRect l="7425" t="4070" r="2699" b="9421"/>
          <a:stretch>
            <a:fillRect/>
          </a:stretch>
        </p:blipFill>
        <p:spPr>
          <a:xfrm>
            <a:off x="1600657" y="1106425"/>
            <a:ext cx="4211441" cy="848630"/>
          </a:xfrm>
          <a:prstGeom prst="rect">
            <a:avLst/>
          </a:prstGeom>
          <a:ln w="12700">
            <a:miter lim="400000"/>
          </a:ln>
        </p:spPr>
      </p:pic>
      <p:sp>
        <p:nvSpPr>
          <p:cNvPr id="192" name="Rettangolo 5"/>
          <p:cNvSpPr txBox="1"/>
          <p:nvPr/>
        </p:nvSpPr>
        <p:spPr>
          <a:xfrm>
            <a:off x="1010819" y="3635767"/>
            <a:ext cx="396318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500">
                <a:latin typeface="Lucida Grande"/>
                <a:ea typeface="Lucida Grande"/>
                <a:cs typeface="Lucida Grande"/>
                <a:sym typeface="Lucida Grande"/>
              </a:defRPr>
            </a:pPr>
            <a:r>
              <a:t>Hydrogen gas target:</a:t>
            </a:r>
          </a:p>
          <a:p>
            <a:pPr marL="285750" indent="-285750">
              <a:buSzPct val="150000"/>
              <a:buBlip>
                <a:blip r:embed="rId6"/>
              </a:buBlip>
              <a:defRPr sz="1500">
                <a:latin typeface="Lucida Grande"/>
                <a:ea typeface="Lucida Grande"/>
                <a:cs typeface="Lucida Grande"/>
                <a:sym typeface="Lucida Grande"/>
              </a:defRPr>
            </a:pPr>
            <a:r>
              <a:t>Low interaction probability</a:t>
            </a:r>
          </a:p>
          <a:p>
            <a:pPr marL="285750" indent="-285750">
              <a:buSzPct val="150000"/>
              <a:buBlip>
                <a:blip r:embed="rId6"/>
              </a:buBlip>
              <a:defRPr sz="1500">
                <a:latin typeface="Lucida Grande"/>
                <a:ea typeface="Lucida Grande"/>
                <a:cs typeface="Lucida Grande"/>
                <a:sym typeface="Lucida Grande"/>
              </a:defRPr>
            </a:pPr>
            <a:r>
              <a:t>Not allowed in therapy facilities</a:t>
            </a:r>
          </a:p>
        </p:txBody>
      </p:sp>
      <p:pic>
        <p:nvPicPr>
          <p:cNvPr id="193" name="Immagine 13" descr="Immagine 13"/>
          <p:cNvPicPr>
            <a:picLocks noChangeAspect="1"/>
          </p:cNvPicPr>
          <p:nvPr/>
        </p:nvPicPr>
        <p:blipFill>
          <a:blip r:embed="rId7">
            <a:extLst/>
          </a:blip>
          <a:stretch>
            <a:fillRect/>
          </a:stretch>
        </p:blipFill>
        <p:spPr>
          <a:xfrm>
            <a:off x="1120581" y="4501738"/>
            <a:ext cx="3224480" cy="1605133"/>
          </a:xfrm>
          <a:prstGeom prst="rect">
            <a:avLst/>
          </a:prstGeom>
          <a:ln w="12700">
            <a:miter lim="400000"/>
          </a:ln>
        </p:spPr>
      </p:pic>
      <p:pic>
        <p:nvPicPr>
          <p:cNvPr id="194" name="Immagine 14" descr="Immagine 14"/>
          <p:cNvPicPr>
            <a:picLocks noChangeAspect="1"/>
          </p:cNvPicPr>
          <p:nvPr/>
        </p:nvPicPr>
        <p:blipFill>
          <a:blip r:embed="rId8">
            <a:extLst/>
          </a:blip>
          <a:srcRect t="10990" r="50170" b="15323"/>
          <a:stretch>
            <a:fillRect/>
          </a:stretch>
        </p:blipFill>
        <p:spPr>
          <a:xfrm>
            <a:off x="4758500" y="3349495"/>
            <a:ext cx="3495900" cy="2868222"/>
          </a:xfrm>
          <a:prstGeom prst="rect">
            <a:avLst/>
          </a:prstGeom>
          <a:ln w="12700">
            <a:miter lim="400000"/>
          </a:ln>
          <a:effectLst>
            <a:outerShdw blurRad="50800" dist="38100" dir="2700000" rotWithShape="0">
              <a:srgbClr val="000000">
                <a:alpha val="40000"/>
              </a:srgbClr>
            </a:outerShdw>
          </a:effectLst>
        </p:spPr>
      </p:pic>
      <p:sp>
        <p:nvSpPr>
          <p:cNvPr id="195" name="TextBox 8"/>
          <p:cNvSpPr txBox="1"/>
          <p:nvPr/>
        </p:nvSpPr>
        <p:spPr>
          <a:xfrm>
            <a:off x="5325100" y="3425887"/>
            <a:ext cx="2795548"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914400">
              <a:defRPr sz="1400">
                <a:solidFill>
                  <a:srgbClr val="0070C0"/>
                </a:solidFill>
                <a:latin typeface="Lucida Grande"/>
                <a:ea typeface="Lucida Grande"/>
                <a:cs typeface="Lucida Grande"/>
                <a:sym typeface="Lucida Grande"/>
              </a:defRPr>
            </a:pPr>
            <a:r>
              <a:t>95 MeV/n </a:t>
            </a:r>
            <a:br/>
            <a:r>
              <a:t>C beam</a:t>
            </a:r>
          </a:p>
        </p:txBody>
      </p:sp>
    </p:spTree>
    <p:extLst>
      <p:ext uri="{BB962C8B-B14F-4D97-AF65-F5344CB8AC3E}">
        <p14:creationId xmlns:p14="http://schemas.microsoft.com/office/powerpoint/2010/main" val="160829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05" t="8069" b="28417"/>
          <a:stretch/>
        </p:blipFill>
        <p:spPr>
          <a:xfrm>
            <a:off x="283213" y="27953"/>
            <a:ext cx="8805150" cy="3759871"/>
          </a:xfrm>
          <a:prstGeom prst="rect">
            <a:avLst/>
          </a:prstGeom>
        </p:spPr>
      </p:pic>
      <p:sp>
        <p:nvSpPr>
          <p:cNvPr id="2" name="Title 1"/>
          <p:cNvSpPr>
            <a:spLocks noGrp="1"/>
          </p:cNvSpPr>
          <p:nvPr>
            <p:ph type="title"/>
          </p:nvPr>
        </p:nvSpPr>
        <p:spPr>
          <a:xfrm>
            <a:off x="48079" y="105523"/>
            <a:ext cx="4977490" cy="791028"/>
          </a:xfrm>
          <a:ln w="28575">
            <a:solidFill>
              <a:srgbClr val="FF0000"/>
            </a:solidFill>
          </a:ln>
        </p:spPr>
        <p:txBody>
          <a:bodyPr>
            <a:normAutofit/>
          </a:bodyPr>
          <a:lstStyle/>
          <a:p>
            <a:r>
              <a:rPr lang="en-US" sz="3600" dirty="0">
                <a:solidFill>
                  <a:srgbClr val="FF0000"/>
                </a:solidFill>
                <a:latin typeface="Comic Sans MS" panose="030F0902030302020204" pitchFamily="66" charset="0"/>
              </a:rPr>
              <a:t>Electronic Detector</a:t>
            </a:r>
          </a:p>
        </p:txBody>
      </p:sp>
      <p:sp>
        <p:nvSpPr>
          <p:cNvPr id="3" name="Content Placeholder 2"/>
          <p:cNvSpPr>
            <a:spLocks noGrp="1"/>
          </p:cNvSpPr>
          <p:nvPr>
            <p:ph idx="1"/>
          </p:nvPr>
        </p:nvSpPr>
        <p:spPr>
          <a:xfrm>
            <a:off x="173160" y="4019449"/>
            <a:ext cx="5704322" cy="2838551"/>
          </a:xfrm>
        </p:spPr>
        <p:txBody>
          <a:bodyPr>
            <a:noAutofit/>
          </a:bodyPr>
          <a:lstStyle/>
          <a:p>
            <a:pPr marL="0">
              <a:lnSpc>
                <a:spcPct val="100000"/>
              </a:lnSpc>
              <a:spcBef>
                <a:spcPts val="0"/>
              </a:spcBef>
              <a:buFont typeface="Wingdings" charset="2"/>
              <a:buChar char="ü"/>
            </a:pPr>
            <a:r>
              <a:rPr lang="en-US" sz="2000" dirty="0">
                <a:solidFill>
                  <a:srgbClr val="0000FF"/>
                </a:solidFill>
                <a:latin typeface="Comic Sans MS" panose="030F0902030302020204" pitchFamily="66" charset="0"/>
              </a:rPr>
              <a:t>Start Counter = thin plastic scintillator</a:t>
            </a:r>
          </a:p>
          <a:p>
            <a:pPr marL="0">
              <a:lnSpc>
                <a:spcPct val="100000"/>
              </a:lnSpc>
              <a:spcBef>
                <a:spcPts val="0"/>
              </a:spcBef>
              <a:buFont typeface="Wingdings" charset="2"/>
              <a:buChar char="ü"/>
            </a:pPr>
            <a:r>
              <a:rPr lang="en-US" sz="2000" u="sng" dirty="0">
                <a:solidFill>
                  <a:srgbClr val="FF0000"/>
                </a:solidFill>
                <a:latin typeface="Comic Sans MS" panose="030F0902030302020204" pitchFamily="66" charset="0"/>
              </a:rPr>
              <a:t>Beam Monitor = drift chamber (Milano)</a:t>
            </a:r>
          </a:p>
          <a:p>
            <a:pPr marL="0">
              <a:lnSpc>
                <a:spcPct val="100000"/>
              </a:lnSpc>
              <a:spcBef>
                <a:spcPts val="0"/>
              </a:spcBef>
              <a:buFont typeface="Wingdings" charset="2"/>
              <a:buChar char="ü"/>
            </a:pPr>
            <a:r>
              <a:rPr lang="en-US" sz="2000" dirty="0">
                <a:solidFill>
                  <a:srgbClr val="008000"/>
                </a:solidFill>
                <a:latin typeface="Comic Sans MS" panose="030F0902030302020204" pitchFamily="66" charset="0"/>
              </a:rPr>
              <a:t>Vertex detector = silicon pixel detector</a:t>
            </a:r>
          </a:p>
          <a:p>
            <a:pPr marL="0">
              <a:lnSpc>
                <a:spcPct val="100000"/>
              </a:lnSpc>
              <a:spcBef>
                <a:spcPts val="0"/>
              </a:spcBef>
              <a:buFont typeface="Wingdings" charset="2"/>
              <a:buChar char="ü"/>
            </a:pPr>
            <a:r>
              <a:rPr lang="en-US" sz="2000" dirty="0">
                <a:solidFill>
                  <a:srgbClr val="008000"/>
                </a:solidFill>
                <a:latin typeface="Comic Sans MS" panose="030F0902030302020204" pitchFamily="66" charset="0"/>
              </a:rPr>
              <a:t>Inner Tracker = silicon pixel detector</a:t>
            </a:r>
          </a:p>
          <a:p>
            <a:pPr marL="0">
              <a:lnSpc>
                <a:spcPct val="100000"/>
              </a:lnSpc>
              <a:spcBef>
                <a:spcPts val="0"/>
              </a:spcBef>
              <a:buFont typeface="Wingdings" charset="2"/>
              <a:buChar char="ü"/>
            </a:pPr>
            <a:r>
              <a:rPr lang="en-US" sz="2000" dirty="0">
                <a:solidFill>
                  <a:srgbClr val="008000"/>
                </a:solidFill>
                <a:latin typeface="Comic Sans MS" panose="030F0902030302020204" pitchFamily="66" charset="0"/>
              </a:rPr>
              <a:t>Large tracker = silicon micro strip detector</a:t>
            </a:r>
          </a:p>
          <a:p>
            <a:pPr marL="0">
              <a:lnSpc>
                <a:spcPct val="100000"/>
              </a:lnSpc>
              <a:spcBef>
                <a:spcPts val="0"/>
              </a:spcBef>
              <a:buFont typeface="Wingdings" charset="2"/>
              <a:buChar char="ü"/>
            </a:pPr>
            <a:r>
              <a:rPr lang="en-US" sz="2000" dirty="0">
                <a:solidFill>
                  <a:srgbClr val="0000FF"/>
                </a:solidFill>
                <a:latin typeface="Symbol" pitchFamily="2" charset="2"/>
                <a:ea typeface="Symbol" charset="2"/>
                <a:cs typeface="Symbol" charset="2"/>
              </a:rPr>
              <a:t>D</a:t>
            </a:r>
            <a:r>
              <a:rPr lang="en-US" sz="2000" dirty="0">
                <a:solidFill>
                  <a:srgbClr val="0000FF"/>
                </a:solidFill>
                <a:latin typeface="Comic Sans MS" panose="030F0902030302020204" pitchFamily="66" charset="0"/>
              </a:rPr>
              <a:t>E/TOF Detector = plastic scintillator</a:t>
            </a:r>
          </a:p>
          <a:p>
            <a:pPr marL="0">
              <a:lnSpc>
                <a:spcPct val="100000"/>
              </a:lnSpc>
              <a:spcBef>
                <a:spcPts val="0"/>
              </a:spcBef>
              <a:buFont typeface="Wingdings" charset="2"/>
              <a:buChar char="ü"/>
            </a:pPr>
            <a:r>
              <a:rPr lang="en-US" sz="2000" dirty="0">
                <a:latin typeface="Comic Sans MS" panose="030F0902030302020204" pitchFamily="66" charset="0"/>
              </a:rPr>
              <a:t>Calorimeter = BGO crystal calorimeter</a:t>
            </a:r>
          </a:p>
        </p:txBody>
      </p:sp>
      <p:sp>
        <p:nvSpPr>
          <p:cNvPr id="4" name="Slide Number Placeholder 3"/>
          <p:cNvSpPr>
            <a:spLocks noGrp="1"/>
          </p:cNvSpPr>
          <p:nvPr>
            <p:ph type="sldNum" sz="quarter" idx="12"/>
          </p:nvPr>
        </p:nvSpPr>
        <p:spPr/>
        <p:txBody>
          <a:bodyPr/>
          <a:lstStyle/>
          <a:p>
            <a:fld id="{0125024E-5463-9D49-938E-E00E1FB39A42}" type="slidenum">
              <a:rPr lang="en-US" smtClean="0"/>
              <a:t>5</a:t>
            </a:fld>
            <a:endParaRPr lang="en-US" dirty="0"/>
          </a:p>
        </p:txBody>
      </p:sp>
      <p:sp>
        <p:nvSpPr>
          <p:cNvPr id="14" name="Content Placeholder 2"/>
          <p:cNvSpPr txBox="1">
            <a:spLocks/>
          </p:cNvSpPr>
          <p:nvPr/>
        </p:nvSpPr>
        <p:spPr>
          <a:xfrm>
            <a:off x="3729049" y="2841967"/>
            <a:ext cx="2404273" cy="931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002060"/>
                </a:solidFill>
                <a:latin typeface="Comic Sans MS" panose="030F0902030302020204" pitchFamily="66" charset="0"/>
              </a:rPr>
              <a:t>measurements of </a:t>
            </a:r>
            <a:r>
              <a:rPr lang="en-US" sz="2000" dirty="0">
                <a:solidFill>
                  <a:srgbClr val="0000FF"/>
                </a:solidFill>
                <a:latin typeface="Comic Sans MS" panose="030F0902030302020204" pitchFamily="66" charset="0"/>
              </a:rPr>
              <a:t>TOF, </a:t>
            </a:r>
            <a:r>
              <a:rPr lang="en-US" sz="2000" dirty="0">
                <a:solidFill>
                  <a:srgbClr val="008000"/>
                </a:solidFill>
                <a:latin typeface="Comic Sans MS" panose="030F0902030302020204" pitchFamily="66" charset="0"/>
              </a:rPr>
              <a:t>P</a:t>
            </a:r>
            <a:r>
              <a:rPr lang="en-US" sz="2000" dirty="0">
                <a:solidFill>
                  <a:srgbClr val="0000FF"/>
                </a:solidFill>
                <a:latin typeface="Comic Sans MS" panose="030F0902030302020204" pitchFamily="66" charset="0"/>
              </a:rPr>
              <a:t>, </a:t>
            </a:r>
            <a:r>
              <a:rPr lang="en-US" sz="2000" dirty="0" err="1">
                <a:solidFill>
                  <a:srgbClr val="FF0000"/>
                </a:solidFill>
                <a:latin typeface="Comic Sans MS" panose="030F0902030302020204" pitchFamily="66" charset="0"/>
              </a:rPr>
              <a:t>Ekin</a:t>
            </a:r>
            <a:r>
              <a:rPr lang="en-US" sz="2000" dirty="0">
                <a:solidFill>
                  <a:srgbClr val="FF0000"/>
                </a:solidFill>
                <a:latin typeface="Comic Sans MS" panose="030F0902030302020204" pitchFamily="66" charset="0"/>
              </a:rPr>
              <a:t>, </a:t>
            </a:r>
            <a:r>
              <a:rPr lang="en-US" sz="2000" dirty="0">
                <a:solidFill>
                  <a:schemeClr val="accent2">
                    <a:lumMod val="50000"/>
                  </a:schemeClr>
                </a:solidFill>
                <a:latin typeface="Symbol" charset="2"/>
                <a:ea typeface="Symbol" charset="2"/>
                <a:cs typeface="Symbol" charset="2"/>
              </a:rPr>
              <a:t>D</a:t>
            </a:r>
            <a:r>
              <a:rPr lang="en-US" sz="2000" dirty="0">
                <a:solidFill>
                  <a:schemeClr val="accent2">
                    <a:lumMod val="50000"/>
                  </a:schemeClr>
                </a:solidFill>
                <a:latin typeface="Comic Sans MS" panose="030F0902030302020204" pitchFamily="66" charset="0"/>
              </a:rPr>
              <a:t>E</a:t>
            </a:r>
          </a:p>
        </p:txBody>
      </p:sp>
      <p:sp>
        <p:nvSpPr>
          <p:cNvPr id="15" name="Content Placeholder 2"/>
          <p:cNvSpPr txBox="1">
            <a:spLocks/>
          </p:cNvSpPr>
          <p:nvPr/>
        </p:nvSpPr>
        <p:spPr>
          <a:xfrm>
            <a:off x="3284580" y="1057454"/>
            <a:ext cx="1166467" cy="714854"/>
          </a:xfrm>
          <a:prstGeom prst="rect">
            <a:avLst/>
          </a:prstGeom>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solidFill>
                  <a:srgbClr val="000000"/>
                </a:solidFill>
              </a:rPr>
              <a:t>Dipole </a:t>
            </a:r>
            <a:r>
              <a:rPr lang="en-US" sz="2000" dirty="0">
                <a:solidFill>
                  <a:srgbClr val="000000"/>
                </a:solidFill>
              </a:rPr>
              <a:t>magnets</a:t>
            </a:r>
          </a:p>
        </p:txBody>
      </p:sp>
      <p:cxnSp>
        <p:nvCxnSpPr>
          <p:cNvPr id="7" name="Straight Arrow Connector 6"/>
          <p:cNvCxnSpPr/>
          <p:nvPr/>
        </p:nvCxnSpPr>
        <p:spPr>
          <a:xfrm>
            <a:off x="1734883" y="1582931"/>
            <a:ext cx="181940" cy="859903"/>
          </a:xfrm>
          <a:prstGeom prst="straightConnector1">
            <a:avLst/>
          </a:prstGeom>
          <a:ln w="1905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12760" y="1758829"/>
            <a:ext cx="126090" cy="888869"/>
          </a:xfrm>
          <a:prstGeom prst="straightConnector1">
            <a:avLst/>
          </a:prstGeom>
          <a:ln w="19050" cmpd="sng">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8" name="Content Placeholder 2"/>
          <p:cNvSpPr txBox="1">
            <a:spLocks/>
          </p:cNvSpPr>
          <p:nvPr/>
        </p:nvSpPr>
        <p:spPr>
          <a:xfrm>
            <a:off x="6457950" y="3847576"/>
            <a:ext cx="2370980" cy="428790"/>
          </a:xfrm>
          <a:prstGeom prst="rect">
            <a:avLst/>
          </a:prstGeom>
          <a:solidFill>
            <a:srgbClr val="FFFF00"/>
          </a:solidFill>
          <a:ln>
            <a:solidFill>
              <a:srgbClr val="FFFF00"/>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000000"/>
                </a:solidFill>
                <a:latin typeface="Comic Sans MS" panose="030F0902030302020204" pitchFamily="66" charset="0"/>
              </a:rPr>
              <a:t>Length &lt; 2.5 meters</a:t>
            </a:r>
          </a:p>
        </p:txBody>
      </p:sp>
      <p:sp>
        <p:nvSpPr>
          <p:cNvPr id="19" name="TextBox 18"/>
          <p:cNvSpPr txBox="1"/>
          <p:nvPr/>
        </p:nvSpPr>
        <p:spPr>
          <a:xfrm>
            <a:off x="981026" y="3600803"/>
            <a:ext cx="507583" cy="369332"/>
          </a:xfrm>
          <a:prstGeom prst="rect">
            <a:avLst/>
          </a:prstGeom>
          <a:solidFill>
            <a:srgbClr val="CCFFCC"/>
          </a:solidFill>
        </p:spPr>
        <p:txBody>
          <a:bodyPr wrap="none" rtlCol="0">
            <a:spAutoFit/>
          </a:bodyPr>
          <a:lstStyle/>
          <a:p>
            <a:r>
              <a:rPr lang="en-US" dirty="0"/>
              <a:t>BM</a:t>
            </a:r>
          </a:p>
        </p:txBody>
      </p:sp>
      <p:sp>
        <p:nvSpPr>
          <p:cNvPr id="20" name="TextBox 19"/>
          <p:cNvSpPr txBox="1"/>
          <p:nvPr/>
        </p:nvSpPr>
        <p:spPr>
          <a:xfrm>
            <a:off x="147902" y="1414881"/>
            <a:ext cx="415498" cy="369332"/>
          </a:xfrm>
          <a:prstGeom prst="rect">
            <a:avLst/>
          </a:prstGeom>
          <a:solidFill>
            <a:srgbClr val="20FFFE"/>
          </a:solidFill>
        </p:spPr>
        <p:txBody>
          <a:bodyPr wrap="none" rtlCol="0">
            <a:spAutoFit/>
          </a:bodyPr>
          <a:lstStyle/>
          <a:p>
            <a:r>
              <a:rPr lang="en-US" dirty="0">
                <a:solidFill>
                  <a:srgbClr val="660066"/>
                </a:solidFill>
              </a:rPr>
              <a:t>SC</a:t>
            </a:r>
          </a:p>
        </p:txBody>
      </p:sp>
      <p:sp>
        <p:nvSpPr>
          <p:cNvPr id="21" name="TextBox 20"/>
          <p:cNvSpPr txBox="1"/>
          <p:nvPr/>
        </p:nvSpPr>
        <p:spPr>
          <a:xfrm>
            <a:off x="2296484" y="3416137"/>
            <a:ext cx="624690" cy="369332"/>
          </a:xfrm>
          <a:prstGeom prst="rect">
            <a:avLst/>
          </a:prstGeom>
          <a:solidFill>
            <a:srgbClr val="FFFF00"/>
          </a:solidFill>
          <a:ln>
            <a:solidFill>
              <a:schemeClr val="tx1"/>
            </a:solidFill>
          </a:ln>
        </p:spPr>
        <p:txBody>
          <a:bodyPr wrap="none" rtlCol="0">
            <a:spAutoFit/>
          </a:bodyPr>
          <a:lstStyle/>
          <a:p>
            <a:r>
              <a:rPr lang="en-US" dirty="0"/>
              <a:t>Pixel</a:t>
            </a:r>
          </a:p>
        </p:txBody>
      </p:sp>
      <p:cxnSp>
        <p:nvCxnSpPr>
          <p:cNvPr id="22" name="Straight Arrow Connector 21"/>
          <p:cNvCxnSpPr>
            <a:stCxn id="32" idx="1"/>
          </p:cNvCxnSpPr>
          <p:nvPr/>
        </p:nvCxnSpPr>
        <p:spPr>
          <a:xfrm flipH="1">
            <a:off x="3647341" y="2019762"/>
            <a:ext cx="1004994" cy="446030"/>
          </a:xfrm>
          <a:prstGeom prst="straightConnector1">
            <a:avLst/>
          </a:prstGeom>
          <a:ln w="19050" cmpd="sng">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3284579" y="1772307"/>
            <a:ext cx="417626" cy="277102"/>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650389" y="1236442"/>
            <a:ext cx="902811" cy="369332"/>
          </a:xfrm>
          <a:prstGeom prst="rect">
            <a:avLst/>
          </a:prstGeom>
          <a:solidFill>
            <a:schemeClr val="accent2">
              <a:lumMod val="40000"/>
              <a:lumOff val="60000"/>
            </a:schemeClr>
          </a:solidFill>
          <a:ln>
            <a:solidFill>
              <a:schemeClr val="accent2">
                <a:lumMod val="40000"/>
                <a:lumOff val="60000"/>
              </a:schemeClr>
            </a:solidFill>
          </a:ln>
        </p:spPr>
        <p:txBody>
          <a:bodyPr wrap="none" rtlCol="0">
            <a:spAutoFit/>
          </a:bodyPr>
          <a:lstStyle/>
          <a:p>
            <a:r>
              <a:rPr lang="en-US" dirty="0">
                <a:latin typeface="Symbol" charset="2"/>
                <a:cs typeface="Symbol" charset="2"/>
              </a:rPr>
              <a:t>D</a:t>
            </a:r>
            <a:r>
              <a:rPr lang="en-US" dirty="0"/>
              <a:t>E/TOF</a:t>
            </a:r>
          </a:p>
        </p:txBody>
      </p:sp>
      <p:sp>
        <p:nvSpPr>
          <p:cNvPr id="31" name="TextBox 30"/>
          <p:cNvSpPr txBox="1"/>
          <p:nvPr/>
        </p:nvSpPr>
        <p:spPr>
          <a:xfrm>
            <a:off x="7840264" y="2049409"/>
            <a:ext cx="655949" cy="707886"/>
          </a:xfrm>
          <a:prstGeom prst="rect">
            <a:avLst/>
          </a:prstGeom>
          <a:solidFill>
            <a:srgbClr val="5CFF16"/>
          </a:solidFill>
        </p:spPr>
        <p:txBody>
          <a:bodyPr wrap="none" rtlCol="0">
            <a:spAutoFit/>
          </a:bodyPr>
          <a:lstStyle/>
          <a:p>
            <a:r>
              <a:rPr lang="en-US" sz="2000" dirty="0"/>
              <a:t>BGO</a:t>
            </a:r>
          </a:p>
          <a:p>
            <a:r>
              <a:rPr lang="en-US" sz="2000" dirty="0" err="1"/>
              <a:t>Calo</a:t>
            </a:r>
            <a:endParaRPr lang="en-US" sz="2000" dirty="0"/>
          </a:p>
        </p:txBody>
      </p:sp>
      <p:sp>
        <p:nvSpPr>
          <p:cNvPr id="32" name="TextBox 31"/>
          <p:cNvSpPr txBox="1"/>
          <p:nvPr/>
        </p:nvSpPr>
        <p:spPr>
          <a:xfrm>
            <a:off x="4652335" y="1835096"/>
            <a:ext cx="630301" cy="369332"/>
          </a:xfrm>
          <a:prstGeom prst="rect">
            <a:avLst/>
          </a:prstGeom>
          <a:noFill/>
          <a:ln>
            <a:solidFill>
              <a:srgbClr val="800000"/>
            </a:solidFill>
          </a:ln>
        </p:spPr>
        <p:txBody>
          <a:bodyPr wrap="none" rtlCol="0">
            <a:spAutoFit/>
          </a:bodyPr>
          <a:lstStyle/>
          <a:p>
            <a:r>
              <a:rPr lang="en-US" dirty="0">
                <a:solidFill>
                  <a:schemeClr val="accent2">
                    <a:lumMod val="50000"/>
                  </a:schemeClr>
                </a:solidFill>
              </a:rPr>
              <a:t>MSD</a:t>
            </a:r>
          </a:p>
        </p:txBody>
      </p:sp>
      <p:cxnSp>
        <p:nvCxnSpPr>
          <p:cNvPr id="33" name="Straight Arrow Connector 32"/>
          <p:cNvCxnSpPr>
            <a:stCxn id="19" idx="0"/>
          </p:cNvCxnSpPr>
          <p:nvPr/>
        </p:nvCxnSpPr>
        <p:spPr>
          <a:xfrm flipH="1" flipV="1">
            <a:off x="1111018" y="3223736"/>
            <a:ext cx="123800" cy="377067"/>
          </a:xfrm>
          <a:prstGeom prst="straightConnector1">
            <a:avLst/>
          </a:prstGeom>
          <a:ln w="19050" cmpd="sng">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36" name="Content Placeholder 2"/>
          <p:cNvSpPr txBox="1">
            <a:spLocks/>
          </p:cNvSpPr>
          <p:nvPr/>
        </p:nvSpPr>
        <p:spPr>
          <a:xfrm>
            <a:off x="6553200" y="4378345"/>
            <a:ext cx="2358935" cy="2335850"/>
          </a:xfrm>
          <a:prstGeom prst="rect">
            <a:avLst/>
          </a:prstGeom>
          <a:ln w="28575" cmpd="sng">
            <a:solidFill>
              <a:srgbClr val="8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Comic Sans M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Comic Sans M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Comic Sans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000FF"/>
                </a:solidFill>
                <a:latin typeface="Comic Sans MS" panose="030F0902030302020204" pitchFamily="66" charset="0"/>
              </a:rPr>
              <a:t>performances @200MeV/u:</a:t>
            </a:r>
          </a:p>
          <a:p>
            <a:pPr marL="0" indent="0">
              <a:buNone/>
            </a:pPr>
            <a:r>
              <a:rPr lang="el-GR" dirty="0">
                <a:solidFill>
                  <a:srgbClr val="FF0000"/>
                </a:solidFill>
                <a:latin typeface="Symbol" charset="2"/>
                <a:cs typeface="Symbol" charset="2"/>
              </a:rPr>
              <a:t>σ</a:t>
            </a:r>
            <a:r>
              <a:rPr lang="en-US" baseline="-25000" dirty="0">
                <a:solidFill>
                  <a:srgbClr val="FF0000"/>
                </a:solidFill>
                <a:latin typeface="Comic Sans MS" panose="030F0902030302020204" pitchFamily="66" charset="0"/>
              </a:rPr>
              <a:t>p</a:t>
            </a:r>
            <a:r>
              <a:rPr lang="en-US" dirty="0">
                <a:solidFill>
                  <a:srgbClr val="FF0000"/>
                </a:solidFill>
                <a:latin typeface="Comic Sans MS" panose="030F0902030302020204" pitchFamily="66" charset="0"/>
              </a:rPr>
              <a:t>/p ~4%</a:t>
            </a:r>
          </a:p>
          <a:p>
            <a:pPr marL="0" indent="0">
              <a:buNone/>
            </a:pPr>
            <a:r>
              <a:rPr lang="el-GR" dirty="0">
                <a:solidFill>
                  <a:srgbClr val="FF0000"/>
                </a:solidFill>
                <a:latin typeface="Symbol" charset="2"/>
                <a:cs typeface="Symbol" charset="2"/>
              </a:rPr>
              <a:t>σ</a:t>
            </a:r>
            <a:r>
              <a:rPr lang="en-US" baseline="-25000" dirty="0">
                <a:solidFill>
                  <a:srgbClr val="FF0000"/>
                </a:solidFill>
                <a:latin typeface="Comic Sans MS" panose="030F0902030302020204" pitchFamily="66" charset="0"/>
              </a:rPr>
              <a:t>TOF</a:t>
            </a:r>
            <a:r>
              <a:rPr lang="en-US" dirty="0">
                <a:solidFill>
                  <a:srgbClr val="FF0000"/>
                </a:solidFill>
                <a:latin typeface="Comic Sans MS" panose="030F0902030302020204" pitchFamily="66" charset="0"/>
              </a:rPr>
              <a:t> ~ 70 </a:t>
            </a:r>
            <a:r>
              <a:rPr lang="en-US" dirty="0" err="1">
                <a:solidFill>
                  <a:srgbClr val="FF0000"/>
                </a:solidFill>
                <a:latin typeface="Comic Sans MS" panose="030F0902030302020204" pitchFamily="66" charset="0"/>
              </a:rPr>
              <a:t>ps</a:t>
            </a:r>
            <a:endParaRPr lang="en-US" dirty="0">
              <a:solidFill>
                <a:srgbClr val="FF0000"/>
              </a:solidFill>
              <a:latin typeface="Comic Sans MS" panose="030F0902030302020204" pitchFamily="66" charset="0"/>
            </a:endParaRPr>
          </a:p>
          <a:p>
            <a:pPr marL="0" indent="0">
              <a:buNone/>
            </a:pPr>
            <a:r>
              <a:rPr lang="el-GR" dirty="0">
                <a:solidFill>
                  <a:srgbClr val="FF0000"/>
                </a:solidFill>
                <a:latin typeface="Symbol" charset="2"/>
                <a:cs typeface="Symbol" charset="2"/>
              </a:rPr>
              <a:t>σ</a:t>
            </a:r>
            <a:r>
              <a:rPr lang="en-US" baseline="-25000" dirty="0" err="1">
                <a:solidFill>
                  <a:srgbClr val="FF0000"/>
                </a:solidFill>
                <a:latin typeface="Comic Sans MS" panose="030F0902030302020204" pitchFamily="66" charset="0"/>
              </a:rPr>
              <a:t>Ekin</a:t>
            </a:r>
            <a:r>
              <a:rPr lang="en-US" dirty="0">
                <a:solidFill>
                  <a:srgbClr val="FF0000"/>
                </a:solidFill>
                <a:latin typeface="Comic Sans MS" panose="030F0902030302020204" pitchFamily="66" charset="0"/>
              </a:rPr>
              <a:t>/</a:t>
            </a:r>
            <a:r>
              <a:rPr lang="en-US" dirty="0" err="1">
                <a:solidFill>
                  <a:srgbClr val="FF0000"/>
                </a:solidFill>
                <a:latin typeface="Comic Sans MS" panose="030F0902030302020204" pitchFamily="66" charset="0"/>
              </a:rPr>
              <a:t>Ekin</a:t>
            </a:r>
            <a:r>
              <a:rPr lang="en-US" dirty="0">
                <a:solidFill>
                  <a:srgbClr val="FF0000"/>
                </a:solidFill>
                <a:latin typeface="Comic Sans MS" panose="030F0902030302020204" pitchFamily="66" charset="0"/>
              </a:rPr>
              <a:t> ~ 2%</a:t>
            </a:r>
          </a:p>
        </p:txBody>
      </p:sp>
      <p:sp>
        <p:nvSpPr>
          <p:cNvPr id="23" name="TextBox 22"/>
          <p:cNvSpPr txBox="1"/>
          <p:nvPr/>
        </p:nvSpPr>
        <p:spPr>
          <a:xfrm>
            <a:off x="981026" y="1177961"/>
            <a:ext cx="753857" cy="369332"/>
          </a:xfrm>
          <a:prstGeom prst="rect">
            <a:avLst/>
          </a:prstGeom>
          <a:noFill/>
          <a:ln w="19050">
            <a:solidFill>
              <a:srgbClr val="7030A0"/>
            </a:solidFill>
          </a:ln>
        </p:spPr>
        <p:txBody>
          <a:bodyPr wrap="none" rtlCol="0">
            <a:spAutoFit/>
          </a:bodyPr>
          <a:lstStyle/>
          <a:p>
            <a:r>
              <a:rPr lang="en-US" dirty="0">
                <a:solidFill>
                  <a:srgbClr val="7030A0"/>
                </a:solidFill>
              </a:rPr>
              <a:t>target</a:t>
            </a:r>
          </a:p>
        </p:txBody>
      </p:sp>
      <p:cxnSp>
        <p:nvCxnSpPr>
          <p:cNvPr id="11" name="Elbow Connector 10"/>
          <p:cNvCxnSpPr/>
          <p:nvPr/>
        </p:nvCxnSpPr>
        <p:spPr>
          <a:xfrm rot="10800000" flipV="1">
            <a:off x="2218287" y="1362626"/>
            <a:ext cx="1066292" cy="532343"/>
          </a:xfrm>
          <a:prstGeom prst="bentConnector3">
            <a:avLst>
              <a:gd name="adj1" fmla="val 9915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1" idx="1"/>
          </p:cNvCxnSpPr>
          <p:nvPr/>
        </p:nvCxnSpPr>
        <p:spPr>
          <a:xfrm rot="10800000">
            <a:off x="1967796" y="2846901"/>
            <a:ext cx="328689" cy="753902"/>
          </a:xfrm>
          <a:prstGeom prst="bentConnector2">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21" idx="3"/>
          </p:cNvCxnSpPr>
          <p:nvPr/>
        </p:nvCxnSpPr>
        <p:spPr>
          <a:xfrm flipH="1" flipV="1">
            <a:off x="2893145" y="2678694"/>
            <a:ext cx="28029" cy="922109"/>
          </a:xfrm>
          <a:prstGeom prst="bentConnector4">
            <a:avLst>
              <a:gd name="adj1" fmla="val -815584"/>
              <a:gd name="adj2" fmla="val 9871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67EEBBB3-7132-3A40-9A01-E5D7351ECD27}"/>
              </a:ext>
            </a:extLst>
          </p:cNvPr>
          <p:cNvSpPr/>
          <p:nvPr/>
        </p:nvSpPr>
        <p:spPr>
          <a:xfrm>
            <a:off x="4063248" y="44982"/>
            <a:ext cx="3600104" cy="338554"/>
          </a:xfrm>
          <a:prstGeom prst="rect">
            <a:avLst/>
          </a:prstGeom>
        </p:spPr>
        <p:txBody>
          <a:bodyPr wrap="square">
            <a:spAutoFit/>
          </a:bodyPr>
          <a:lstStyle/>
          <a:p>
            <a:r>
              <a:rPr lang="en-US" sz="1600" dirty="0">
                <a:solidFill>
                  <a:srgbClr val="000555"/>
                </a:solidFill>
                <a:latin typeface="Comic Sans MS" panose="030F0902030302020204" pitchFamily="66" charset="0"/>
                <a:cs typeface="Optima"/>
              </a:rPr>
              <a:t>setup for “heavy” (Z≥3) particles</a:t>
            </a:r>
          </a:p>
        </p:txBody>
      </p:sp>
      <p:sp>
        <p:nvSpPr>
          <p:cNvPr id="27" name="Rectangle 26">
            <a:extLst>
              <a:ext uri="{FF2B5EF4-FFF2-40B4-BE49-F238E27FC236}">
                <a16:creationId xmlns:a16="http://schemas.microsoft.com/office/drawing/2014/main" xmlns="" id="{18DC86B8-3503-6F4E-80A3-0EEE69D41FCA}"/>
              </a:ext>
            </a:extLst>
          </p:cNvPr>
          <p:cNvSpPr/>
          <p:nvPr/>
        </p:nvSpPr>
        <p:spPr>
          <a:xfrm>
            <a:off x="5257128" y="445884"/>
            <a:ext cx="945814" cy="338554"/>
          </a:xfrm>
          <a:prstGeom prst="rect">
            <a:avLst/>
          </a:prstGeom>
        </p:spPr>
        <p:txBody>
          <a:bodyPr wrap="square">
            <a:spAutoFit/>
          </a:bodyPr>
          <a:lstStyle/>
          <a:p>
            <a:pPr algn="ctr"/>
            <a:r>
              <a:rPr lang="en-US" sz="1600" b="1" dirty="0">
                <a:solidFill>
                  <a:srgbClr val="000555"/>
                </a:solidFill>
                <a:latin typeface="Symbol" pitchFamily="2" charset="2"/>
                <a:cs typeface="Optima"/>
              </a:rPr>
              <a:t>Q</a:t>
            </a:r>
            <a:r>
              <a:rPr lang="en-US" sz="1600" b="1" dirty="0">
                <a:solidFill>
                  <a:srgbClr val="000555"/>
                </a:solidFill>
                <a:latin typeface="Comic Sans MS" panose="030F0902030302020204" pitchFamily="66" charset="0"/>
                <a:cs typeface="Optima"/>
              </a:rPr>
              <a:t>&lt;10</a:t>
            </a:r>
            <a:r>
              <a:rPr lang="en-US" sz="1600" b="1" baseline="30000" dirty="0">
                <a:solidFill>
                  <a:srgbClr val="000555"/>
                </a:solidFill>
                <a:latin typeface="Comic Sans MS" panose="030F0902030302020204" pitchFamily="66" charset="0"/>
                <a:cs typeface="Optima"/>
              </a:rPr>
              <a:t>o</a:t>
            </a:r>
          </a:p>
        </p:txBody>
      </p:sp>
    </p:spTree>
    <p:extLst>
      <p:ext uri="{BB962C8B-B14F-4D97-AF65-F5344CB8AC3E}">
        <p14:creationId xmlns:p14="http://schemas.microsoft.com/office/powerpoint/2010/main" val="188770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Emulsion spectrometer design"/>
          <p:cNvSpPr txBox="1"/>
          <p:nvPr/>
        </p:nvSpPr>
        <p:spPr>
          <a:xfrm>
            <a:off x="267891" y="64647"/>
            <a:ext cx="6690544"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buClr>
                <a:srgbClr val="288B27"/>
              </a:buClr>
              <a:defRPr sz="4500" cap="small">
                <a:solidFill>
                  <a:srgbClr val="BB3703"/>
                </a:solidFill>
                <a:latin typeface="Palatino"/>
                <a:ea typeface="Palatino"/>
                <a:cs typeface="Palatino"/>
                <a:sym typeface="Palatino"/>
              </a:defRPr>
            </a:lvl1pPr>
          </a:lstStyle>
          <a:p>
            <a:r>
              <a:rPr sz="2800" dirty="0">
                <a:solidFill>
                  <a:srgbClr val="FF0000"/>
                </a:solidFill>
                <a:latin typeface="Comic Sans MS" panose="030F0902030302020204" pitchFamily="66" charset="0"/>
              </a:rPr>
              <a:t>Emulsion spectrometer design</a:t>
            </a:r>
          </a:p>
        </p:txBody>
      </p:sp>
      <p:sp>
        <p:nvSpPr>
          <p:cNvPr id="293" name="Numero diapositiva"/>
          <p:cNvSpPr txBox="1">
            <a:spLocks noGrp="1"/>
          </p:cNvSpPr>
          <p:nvPr>
            <p:ph type="sldNum" sz="quarter" idx="4294967295"/>
          </p:nvPr>
        </p:nvSpPr>
        <p:spPr>
          <a:xfrm>
            <a:off x="8727169" y="6564464"/>
            <a:ext cx="351060" cy="2280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buClr>
                <a:srgbClr val="288B27"/>
              </a:buClr>
            </a:lvl1pPr>
          </a:lstStyle>
          <a:p>
            <a:fld id="{86CB4B4D-7CA3-9044-876B-883B54F8677D}" type="slidenum">
              <a:t>6</a:t>
            </a:fld>
            <a:endParaRPr/>
          </a:p>
        </p:txBody>
      </p:sp>
      <p:pic>
        <p:nvPicPr>
          <p:cNvPr id="294" name="image2.png" descr="image2.png"/>
          <p:cNvPicPr>
            <a:picLocks noChangeAspect="1"/>
          </p:cNvPicPr>
          <p:nvPr/>
        </p:nvPicPr>
        <p:blipFill>
          <a:blip r:embed="rId3">
            <a:extLst/>
          </a:blip>
          <a:stretch>
            <a:fillRect/>
          </a:stretch>
        </p:blipFill>
        <p:spPr>
          <a:xfrm>
            <a:off x="122303" y="579304"/>
            <a:ext cx="8394050" cy="71439"/>
          </a:xfrm>
          <a:prstGeom prst="rect">
            <a:avLst/>
          </a:prstGeom>
          <a:ln w="12700">
            <a:miter lim="400000"/>
          </a:ln>
        </p:spPr>
      </p:pic>
      <p:grpSp>
        <p:nvGrpSpPr>
          <p:cNvPr id="365" name="Gruppo"/>
          <p:cNvGrpSpPr/>
          <p:nvPr/>
        </p:nvGrpSpPr>
        <p:grpSpPr>
          <a:xfrm>
            <a:off x="-17194" y="649425"/>
            <a:ext cx="8926222" cy="6182314"/>
            <a:chOff x="0" y="0"/>
            <a:chExt cx="12695070" cy="8792623"/>
          </a:xfrm>
        </p:grpSpPr>
        <p:pic>
          <p:nvPicPr>
            <p:cNvPr id="295" name="1_B.PNG" descr="1_B.PNG"/>
            <p:cNvPicPr>
              <a:picLocks noChangeAspect="1"/>
            </p:cNvPicPr>
            <p:nvPr/>
          </p:nvPicPr>
          <p:blipFill>
            <a:blip r:embed="rId4">
              <a:extLst/>
            </a:blip>
            <a:srcRect l="10554" t="26355" r="17358" b="15976"/>
            <a:stretch>
              <a:fillRect/>
            </a:stretch>
          </p:blipFill>
          <p:spPr>
            <a:xfrm>
              <a:off x="1975592" y="2621950"/>
              <a:ext cx="10041380" cy="4574927"/>
            </a:xfrm>
            <a:prstGeom prst="rect">
              <a:avLst/>
            </a:prstGeom>
            <a:ln w="12700" cap="flat">
              <a:noFill/>
              <a:miter lim="400000"/>
            </a:ln>
            <a:effectLst/>
          </p:spPr>
        </p:pic>
        <p:pic>
          <p:nvPicPr>
            <p:cNvPr id="296" name="Linea" descr="Linea"/>
            <p:cNvPicPr>
              <a:picLocks/>
            </p:cNvPicPr>
            <p:nvPr/>
          </p:nvPicPr>
          <p:blipFill>
            <a:blip r:embed="rId5">
              <a:extLst/>
            </a:blip>
            <a:stretch>
              <a:fillRect/>
            </a:stretch>
          </p:blipFill>
          <p:spPr>
            <a:xfrm rot="4547999" flipH="1">
              <a:off x="4446026" y="5399454"/>
              <a:ext cx="276843" cy="3068413"/>
            </a:xfrm>
            <a:prstGeom prst="rect">
              <a:avLst/>
            </a:prstGeom>
            <a:effectLst/>
          </p:spPr>
        </p:pic>
        <p:sp>
          <p:nvSpPr>
            <p:cNvPr id="298" name="Vertexing…"/>
            <p:cNvSpPr txBox="1"/>
            <p:nvPr/>
          </p:nvSpPr>
          <p:spPr>
            <a:xfrm>
              <a:off x="2717032" y="7212520"/>
              <a:ext cx="3146406" cy="15801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lnSpc>
                  <a:spcPct val="80000"/>
                </a:lnSpc>
                <a:defRPr sz="2400" b="1">
                  <a:solidFill>
                    <a:srgbClr val="BB3703"/>
                  </a:solidFill>
                  <a:latin typeface="Arial"/>
                  <a:ea typeface="Arial"/>
                  <a:cs typeface="Arial"/>
                  <a:sym typeface="Arial"/>
                </a:defRPr>
              </a:pPr>
              <a:r>
                <a:rPr sz="1600" dirty="0">
                  <a:latin typeface="Comic Sans MS" panose="030F0902030302020204" pitchFamily="66" charset="0"/>
                </a:rPr>
                <a:t>Vertexing</a:t>
              </a:r>
            </a:p>
            <a:p>
              <a:pPr algn="ctr" defTabSz="914367">
                <a:spcBef>
                  <a:spcPts val="211"/>
                </a:spcBef>
                <a:defRPr sz="2400">
                  <a:solidFill>
                    <a:srgbClr val="000000"/>
                  </a:solidFill>
                  <a:latin typeface="Palatino"/>
                  <a:ea typeface="Palatino"/>
                  <a:cs typeface="Palatino"/>
                  <a:sym typeface="Palatino"/>
                </a:defRPr>
              </a:pPr>
              <a:r>
                <a:rPr sz="1600" dirty="0">
                  <a:latin typeface="Comic Sans MS" panose="030F0902030302020204" pitchFamily="66" charset="0"/>
                </a:rPr>
                <a:t>alternated layers of emulsions and target (C or C</a:t>
              </a:r>
              <a:r>
                <a:rPr sz="1600" baseline="-5999" dirty="0">
                  <a:latin typeface="Comic Sans MS" panose="030F0902030302020204" pitchFamily="66" charset="0"/>
                </a:rPr>
                <a:t>2</a:t>
              </a:r>
              <a:r>
                <a:rPr sz="1600" dirty="0">
                  <a:latin typeface="Comic Sans MS" panose="030F0902030302020204" pitchFamily="66" charset="0"/>
                </a:rPr>
                <a:t>H</a:t>
              </a:r>
              <a:r>
                <a:rPr sz="1600" baseline="-5999" dirty="0">
                  <a:latin typeface="Comic Sans MS" panose="030F0902030302020204" pitchFamily="66" charset="0"/>
                </a:rPr>
                <a:t>4</a:t>
              </a:r>
              <a:r>
                <a:rPr sz="1600" dirty="0">
                  <a:latin typeface="Comic Sans MS" panose="030F0902030302020204" pitchFamily="66" charset="0"/>
                </a:rPr>
                <a:t>)</a:t>
              </a:r>
            </a:p>
          </p:txBody>
        </p:sp>
        <p:sp>
          <p:nvSpPr>
            <p:cNvPr id="299" name="Charge identification…"/>
            <p:cNvSpPr txBox="1"/>
            <p:nvPr/>
          </p:nvSpPr>
          <p:spPr>
            <a:xfrm>
              <a:off x="5762916" y="6412928"/>
              <a:ext cx="2152682" cy="2039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lnSpc>
                  <a:spcPct val="80000"/>
                </a:lnSpc>
                <a:defRPr sz="2400" b="1">
                  <a:solidFill>
                    <a:srgbClr val="BB3703"/>
                  </a:solidFill>
                  <a:latin typeface="Arial"/>
                  <a:ea typeface="Arial"/>
                  <a:cs typeface="Arial"/>
                  <a:sym typeface="Arial"/>
                </a:defRPr>
              </a:pPr>
              <a:r>
                <a:rPr sz="1600">
                  <a:latin typeface="Comic Sans MS" panose="030F0902030302020204" pitchFamily="66" charset="0"/>
                </a:rPr>
                <a:t>Charge identification</a:t>
              </a:r>
            </a:p>
            <a:p>
              <a:pPr algn="ctr" defTabSz="914367">
                <a:spcBef>
                  <a:spcPts val="211"/>
                </a:spcBef>
                <a:defRPr sz="2400">
                  <a:solidFill>
                    <a:srgbClr val="000000"/>
                  </a:solidFill>
                  <a:latin typeface="Palatino"/>
                  <a:ea typeface="Palatino"/>
                  <a:cs typeface="Palatino"/>
                  <a:sym typeface="Palatino"/>
                </a:defRPr>
              </a:pPr>
              <a:r>
                <a:rPr sz="1600">
                  <a:latin typeface="Comic Sans MS" panose="030F0902030302020204" pitchFamily="66" charset="0"/>
                </a:rPr>
                <a:t>only emulsion layers</a:t>
              </a:r>
            </a:p>
          </p:txBody>
        </p:sp>
        <p:sp>
          <p:nvSpPr>
            <p:cNvPr id="300" name="Momentum measurement…"/>
            <p:cNvSpPr txBox="1"/>
            <p:nvPr/>
          </p:nvSpPr>
          <p:spPr>
            <a:xfrm>
              <a:off x="8366213" y="6489128"/>
              <a:ext cx="4328858" cy="22002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lnSpc>
                  <a:spcPct val="80000"/>
                </a:lnSpc>
                <a:defRPr sz="2400" b="1">
                  <a:solidFill>
                    <a:srgbClr val="BB3703"/>
                  </a:solidFill>
                  <a:latin typeface="Arial"/>
                  <a:ea typeface="Arial"/>
                  <a:cs typeface="Arial"/>
                  <a:sym typeface="Arial"/>
                </a:defRPr>
              </a:pPr>
              <a:r>
                <a:rPr sz="1600" dirty="0">
                  <a:latin typeface="Comic Sans MS" panose="030F0902030302020204" pitchFamily="66" charset="0"/>
                </a:rPr>
                <a:t>Momentum measurement</a:t>
              </a:r>
            </a:p>
            <a:p>
              <a:pPr algn="ctr" defTabSz="292090">
                <a:lnSpc>
                  <a:spcPct val="80000"/>
                </a:lnSpc>
                <a:defRPr sz="2400" b="1">
                  <a:solidFill>
                    <a:srgbClr val="BB3703"/>
                  </a:solidFill>
                  <a:latin typeface="Arial"/>
                  <a:ea typeface="Arial"/>
                  <a:cs typeface="Arial"/>
                  <a:sym typeface="Arial"/>
                </a:defRPr>
              </a:pPr>
              <a:r>
                <a:rPr sz="1600" dirty="0">
                  <a:latin typeface="Comic Sans MS" panose="030F0902030302020204" pitchFamily="66" charset="0"/>
                </a:rPr>
                <a:t>and isotope identification</a:t>
              </a:r>
            </a:p>
            <a:p>
              <a:pPr algn="ctr" defTabSz="914367">
                <a:spcBef>
                  <a:spcPts val="211"/>
                </a:spcBef>
                <a:defRPr sz="2400">
                  <a:solidFill>
                    <a:srgbClr val="000000"/>
                  </a:solidFill>
                  <a:latin typeface="Palatino"/>
                  <a:ea typeface="Palatino"/>
                  <a:cs typeface="Palatino"/>
                  <a:sym typeface="Palatino"/>
                </a:defRPr>
              </a:pPr>
              <a:r>
                <a:rPr sz="1600" dirty="0">
                  <a:latin typeface="Comic Sans MS" panose="030F0902030302020204" pitchFamily="66" charset="0"/>
                </a:rPr>
                <a:t>alternated layers of emulsions and passive material (plastic, tungsten and lead)</a:t>
              </a:r>
            </a:p>
          </p:txBody>
        </p:sp>
        <p:sp>
          <p:nvSpPr>
            <p:cNvPr id="301" name="Freccia"/>
            <p:cNvSpPr/>
            <p:nvPr/>
          </p:nvSpPr>
          <p:spPr>
            <a:xfrm>
              <a:off x="173627" y="4838351"/>
              <a:ext cx="1098072" cy="682499"/>
            </a:xfrm>
            <a:prstGeom prst="rightArrow">
              <a:avLst>
                <a:gd name="adj1" fmla="val 43506"/>
                <a:gd name="adj2" fmla="val 75016"/>
              </a:avLst>
            </a:prstGeom>
            <a:gradFill flip="none" rotWithShape="1">
              <a:gsLst>
                <a:gs pos="0">
                  <a:srgbClr val="A6AAA9"/>
                </a:gs>
                <a:gs pos="100000">
                  <a:srgbClr val="000000"/>
                </a:gs>
              </a:gsLst>
              <a:lin ang="5400000" scaled="0"/>
            </a:gradFill>
            <a:ln w="12700" cap="flat">
              <a:noFill/>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02" name="beam"/>
            <p:cNvSpPr txBox="1"/>
            <p:nvPr/>
          </p:nvSpPr>
          <p:spPr>
            <a:xfrm>
              <a:off x="0" y="4298046"/>
              <a:ext cx="1194250" cy="4619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lvl1pPr algn="ctr" defTabSz="415431">
                <a:defRPr sz="2400" b="1">
                  <a:solidFill>
                    <a:srgbClr val="000000"/>
                  </a:solidFill>
                  <a:latin typeface="Arial"/>
                  <a:ea typeface="Arial"/>
                  <a:cs typeface="Arial"/>
                  <a:sym typeface="Arial"/>
                </a:defRPr>
              </a:lvl1pPr>
            </a:lstStyle>
            <a:p>
              <a:r>
                <a:rPr sz="1687" dirty="0">
                  <a:latin typeface="Comic Sans MS" panose="030F0902030302020204" pitchFamily="66" charset="0"/>
                </a:rPr>
                <a:t>beam</a:t>
              </a:r>
            </a:p>
          </p:txBody>
        </p:sp>
        <p:pic>
          <p:nvPicPr>
            <p:cNvPr id="303" name="Linea" descr="Linea"/>
            <p:cNvPicPr>
              <a:picLocks/>
            </p:cNvPicPr>
            <p:nvPr/>
          </p:nvPicPr>
          <p:blipFill>
            <a:blip r:embed="rId6">
              <a:extLst/>
            </a:blip>
            <a:stretch>
              <a:fillRect/>
            </a:stretch>
          </p:blipFill>
          <p:spPr>
            <a:xfrm rot="4547999" flipH="1">
              <a:off x="6737304" y="5980850"/>
              <a:ext cx="245781" cy="1103899"/>
            </a:xfrm>
            <a:prstGeom prst="rect">
              <a:avLst/>
            </a:prstGeom>
            <a:effectLst/>
          </p:spPr>
        </p:pic>
        <p:pic>
          <p:nvPicPr>
            <p:cNvPr id="305" name="Linea" descr="Linea"/>
            <p:cNvPicPr>
              <a:picLocks/>
            </p:cNvPicPr>
            <p:nvPr/>
          </p:nvPicPr>
          <p:blipFill>
            <a:blip r:embed="rId7">
              <a:extLst/>
            </a:blip>
            <a:stretch>
              <a:fillRect/>
            </a:stretch>
          </p:blipFill>
          <p:spPr>
            <a:xfrm rot="4727999" flipH="1">
              <a:off x="9567287" y="4420606"/>
              <a:ext cx="319130" cy="3750939"/>
            </a:xfrm>
            <a:prstGeom prst="rect">
              <a:avLst/>
            </a:prstGeom>
            <a:effectLst/>
          </p:spPr>
        </p:pic>
        <p:sp>
          <p:nvSpPr>
            <p:cNvPr id="307" name="10 cm"/>
            <p:cNvSpPr txBox="1"/>
            <p:nvPr/>
          </p:nvSpPr>
          <p:spPr>
            <a:xfrm rot="5181575">
              <a:off x="1329640" y="4370150"/>
              <a:ext cx="952652" cy="3718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lvl1pPr algn="ctr" defTabSz="415431">
                <a:defRPr sz="2400">
                  <a:solidFill>
                    <a:srgbClr val="000000"/>
                  </a:solidFill>
                  <a:latin typeface="Arial"/>
                  <a:ea typeface="Arial"/>
                  <a:cs typeface="Arial"/>
                  <a:sym typeface="Arial"/>
                </a:defRPr>
              </a:lvl1pPr>
            </a:lstStyle>
            <a:p>
              <a:r>
                <a:rPr sz="1687"/>
                <a:t>10 cm</a:t>
              </a:r>
            </a:p>
          </p:txBody>
        </p:sp>
        <p:sp>
          <p:nvSpPr>
            <p:cNvPr id="308" name="12 cm"/>
            <p:cNvSpPr txBox="1"/>
            <p:nvPr/>
          </p:nvSpPr>
          <p:spPr>
            <a:xfrm rot="3483422">
              <a:off x="1867755" y="6327206"/>
              <a:ext cx="952652" cy="3718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lvl1pPr algn="ctr" defTabSz="415431">
                <a:defRPr sz="2400">
                  <a:solidFill>
                    <a:srgbClr val="000000"/>
                  </a:solidFill>
                  <a:latin typeface="Arial"/>
                  <a:ea typeface="Arial"/>
                  <a:cs typeface="Arial"/>
                  <a:sym typeface="Arial"/>
                </a:defRPr>
              </a:lvl1pPr>
            </a:lstStyle>
            <a:p>
              <a:r>
                <a:rPr sz="1687"/>
                <a:t>12 cm</a:t>
              </a:r>
            </a:p>
          </p:txBody>
        </p:sp>
        <p:sp>
          <p:nvSpPr>
            <p:cNvPr id="309" name="Linea"/>
            <p:cNvSpPr/>
            <p:nvPr/>
          </p:nvSpPr>
          <p:spPr>
            <a:xfrm flipH="1" flipV="1">
              <a:off x="2075753" y="5713848"/>
              <a:ext cx="899751" cy="1446349"/>
            </a:xfrm>
            <a:prstGeom prst="line">
              <a:avLst/>
            </a:prstGeom>
            <a:noFill/>
            <a:ln w="12700" cap="flat">
              <a:solidFill>
                <a:srgbClr val="000000"/>
              </a:solidFill>
              <a:prstDash val="solid"/>
              <a:miter lim="400000"/>
              <a:headEnd type="arrow" w="med" len="med"/>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0" name="Linea"/>
            <p:cNvSpPr/>
            <p:nvPr/>
          </p:nvSpPr>
          <p:spPr>
            <a:xfrm flipH="1" flipV="1">
              <a:off x="1925086" y="3549608"/>
              <a:ext cx="147124" cy="2117364"/>
            </a:xfrm>
            <a:prstGeom prst="line">
              <a:avLst/>
            </a:prstGeom>
            <a:noFill/>
            <a:ln w="12700" cap="flat">
              <a:solidFill>
                <a:srgbClr val="000000"/>
              </a:solidFill>
              <a:prstDash val="solid"/>
              <a:miter lim="400000"/>
              <a:headEnd type="arrow" w="med" len="med"/>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1" name="Freccia"/>
            <p:cNvSpPr/>
            <p:nvPr/>
          </p:nvSpPr>
          <p:spPr>
            <a:xfrm rot="16200000">
              <a:off x="2158815" y="2629004"/>
              <a:ext cx="566525" cy="478012"/>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12" name="Ovale"/>
            <p:cNvSpPr/>
            <p:nvPr/>
          </p:nvSpPr>
          <p:spPr>
            <a:xfrm>
              <a:off x="2112928" y="3152784"/>
              <a:ext cx="658300" cy="647781"/>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pic>
          <p:nvPicPr>
            <p:cNvPr id="313" name="Screen Shot 2018-10-26 at 11.14.06.png" descr="Screen Shot 2018-10-26 at 11.14.06.png"/>
            <p:cNvPicPr>
              <a:picLocks/>
            </p:cNvPicPr>
            <p:nvPr/>
          </p:nvPicPr>
          <p:blipFill>
            <a:blip r:embed="rId8">
              <a:extLst/>
            </a:blip>
            <a:stretch>
              <a:fillRect/>
            </a:stretch>
          </p:blipFill>
          <p:spPr>
            <a:xfrm>
              <a:off x="1474355" y="1669599"/>
              <a:ext cx="1379589" cy="890156"/>
            </a:xfrm>
            <a:prstGeom prst="rect">
              <a:avLst/>
            </a:prstGeom>
            <a:ln w="12700" cap="flat">
              <a:noFill/>
              <a:miter lim="400000"/>
            </a:ln>
            <a:effectLst/>
          </p:spPr>
        </p:pic>
        <p:sp>
          <p:nvSpPr>
            <p:cNvPr id="314" name="C (C4H4) layer…"/>
            <p:cNvSpPr txBox="1"/>
            <p:nvPr/>
          </p:nvSpPr>
          <p:spPr>
            <a:xfrm>
              <a:off x="869466" y="423201"/>
              <a:ext cx="2125939" cy="7928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dirty="0">
                  <a:latin typeface="Comic Sans MS" panose="030F0902030302020204" pitchFamily="66" charset="0"/>
                </a:rPr>
                <a:t>C (C</a:t>
              </a:r>
              <a:r>
                <a:rPr sz="1200" baseline="-5999" dirty="0">
                  <a:latin typeface="Comic Sans MS" panose="030F0902030302020204" pitchFamily="66" charset="0"/>
                </a:rPr>
                <a:t>4</a:t>
              </a:r>
              <a:r>
                <a:rPr sz="1200" dirty="0">
                  <a:latin typeface="Comic Sans MS" panose="030F0902030302020204" pitchFamily="66" charset="0"/>
                </a:rPr>
                <a:t>H</a:t>
              </a:r>
              <a:r>
                <a:rPr sz="1200" baseline="-5999" dirty="0">
                  <a:latin typeface="Comic Sans MS" panose="030F0902030302020204" pitchFamily="66" charset="0"/>
                </a:rPr>
                <a:t>4</a:t>
              </a:r>
              <a:r>
                <a:rPr sz="1200" dirty="0">
                  <a:latin typeface="Comic Sans MS" panose="030F0902030302020204" pitchFamily="66" charset="0"/>
                </a:rPr>
                <a:t>) layer</a:t>
              </a:r>
            </a:p>
            <a:p>
              <a:pPr algn="ctr" defTabSz="292090">
                <a:defRPr sz="1800">
                  <a:solidFill>
                    <a:srgbClr val="000000"/>
                  </a:solidFill>
                  <a:latin typeface="Helvetica Light"/>
                  <a:ea typeface="Helvetica Light"/>
                  <a:cs typeface="Helvetica Light"/>
                  <a:sym typeface="Helvetica Light"/>
                </a:defRPr>
              </a:pPr>
              <a:r>
                <a:rPr sz="1200" dirty="0">
                  <a:latin typeface="Comic Sans MS" panose="030F0902030302020204" pitchFamily="66" charset="0"/>
                </a:rPr>
                <a:t>1000 (2000) </a:t>
              </a:r>
              <a:r>
                <a:rPr sz="1200" dirty="0" err="1">
                  <a:latin typeface="Comic Sans MS" panose="030F0902030302020204" pitchFamily="66" charset="0"/>
                </a:rPr>
                <a:t>μm</a:t>
              </a:r>
              <a:endParaRPr sz="1200" dirty="0">
                <a:latin typeface="Comic Sans MS" panose="030F0902030302020204" pitchFamily="66" charset="0"/>
              </a:endParaRPr>
            </a:p>
          </p:txBody>
        </p:sp>
        <p:sp>
          <p:nvSpPr>
            <p:cNvPr id="315" name="Linea"/>
            <p:cNvSpPr/>
            <p:nvPr/>
          </p:nvSpPr>
          <p:spPr>
            <a:xfrm>
              <a:off x="1667826" y="1177102"/>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6" name="Linea"/>
            <p:cNvSpPr/>
            <p:nvPr/>
          </p:nvSpPr>
          <p:spPr>
            <a:xfrm>
              <a:off x="1256039" y="1416417"/>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7" name="Linea"/>
            <p:cNvSpPr/>
            <p:nvPr/>
          </p:nvSpPr>
          <p:spPr>
            <a:xfrm flipH="1">
              <a:off x="1936250" y="1416417"/>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8" name="Linea"/>
            <p:cNvSpPr/>
            <p:nvPr/>
          </p:nvSpPr>
          <p:spPr>
            <a:xfrm>
              <a:off x="1930097" y="1177102"/>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19" name="Rettangolo"/>
            <p:cNvSpPr/>
            <p:nvPr/>
          </p:nvSpPr>
          <p:spPr>
            <a:xfrm>
              <a:off x="1007810" y="472411"/>
              <a:ext cx="1851582" cy="2083930"/>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20" name="Freccia"/>
            <p:cNvSpPr/>
            <p:nvPr/>
          </p:nvSpPr>
          <p:spPr>
            <a:xfrm rot="16200000">
              <a:off x="5043408" y="2205802"/>
              <a:ext cx="566524" cy="478012"/>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21" name="Ovale"/>
            <p:cNvSpPr/>
            <p:nvPr/>
          </p:nvSpPr>
          <p:spPr>
            <a:xfrm>
              <a:off x="4997520" y="2729582"/>
              <a:ext cx="658299" cy="647781"/>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22" name="Emulsion film…"/>
            <p:cNvSpPr txBox="1"/>
            <p:nvPr/>
          </p:nvSpPr>
          <p:spPr>
            <a:xfrm>
              <a:off x="3602267" y="0"/>
              <a:ext cx="1871324" cy="7928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Emulsion film</a:t>
              </a:r>
            </a:p>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300 μm</a:t>
              </a:r>
            </a:p>
          </p:txBody>
        </p:sp>
        <p:sp>
          <p:nvSpPr>
            <p:cNvPr id="323" name="Linea"/>
            <p:cNvSpPr/>
            <p:nvPr/>
          </p:nvSpPr>
          <p:spPr>
            <a:xfrm>
              <a:off x="4290234" y="753901"/>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24" name="Linea"/>
            <p:cNvSpPr/>
            <p:nvPr/>
          </p:nvSpPr>
          <p:spPr>
            <a:xfrm>
              <a:off x="3878447" y="993215"/>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25" name="Linea"/>
            <p:cNvSpPr/>
            <p:nvPr/>
          </p:nvSpPr>
          <p:spPr>
            <a:xfrm flipH="1">
              <a:off x="4390367" y="997444"/>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26" name="Linea"/>
            <p:cNvSpPr/>
            <p:nvPr/>
          </p:nvSpPr>
          <p:spPr>
            <a:xfrm>
              <a:off x="4383355" y="753901"/>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27" name="Rettangolo"/>
            <p:cNvSpPr/>
            <p:nvPr/>
          </p:nvSpPr>
          <p:spPr>
            <a:xfrm>
              <a:off x="3613304" y="49210"/>
              <a:ext cx="1851581" cy="2083929"/>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28" name="Freccia"/>
            <p:cNvSpPr/>
            <p:nvPr/>
          </p:nvSpPr>
          <p:spPr>
            <a:xfrm rot="16200000">
              <a:off x="6426793" y="2198288"/>
              <a:ext cx="566525" cy="478013"/>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29" name="Polyethylene…"/>
            <p:cNvSpPr txBox="1"/>
            <p:nvPr/>
          </p:nvSpPr>
          <p:spPr>
            <a:xfrm>
              <a:off x="5518585" y="7330"/>
              <a:ext cx="1808527" cy="7928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Polyethylene</a:t>
              </a:r>
            </a:p>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1000 μm</a:t>
              </a:r>
            </a:p>
          </p:txBody>
        </p:sp>
        <p:sp>
          <p:nvSpPr>
            <p:cNvPr id="330" name="Linea"/>
            <p:cNvSpPr/>
            <p:nvPr/>
          </p:nvSpPr>
          <p:spPr>
            <a:xfrm>
              <a:off x="6115951" y="718944"/>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31" name="Linea"/>
            <p:cNvSpPr/>
            <p:nvPr/>
          </p:nvSpPr>
          <p:spPr>
            <a:xfrm>
              <a:off x="5704164" y="966716"/>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32" name="Linea"/>
            <p:cNvSpPr/>
            <p:nvPr/>
          </p:nvSpPr>
          <p:spPr>
            <a:xfrm flipH="1">
              <a:off x="6325172" y="966716"/>
              <a:ext cx="404853"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33" name="Linea"/>
            <p:cNvSpPr/>
            <p:nvPr/>
          </p:nvSpPr>
          <p:spPr>
            <a:xfrm>
              <a:off x="6319020" y="727401"/>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34" name="Rettangolo"/>
            <p:cNvSpPr/>
            <p:nvPr/>
          </p:nvSpPr>
          <p:spPr>
            <a:xfrm>
              <a:off x="5633544" y="86103"/>
              <a:ext cx="1607816" cy="2026775"/>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35" name="Ovale"/>
            <p:cNvSpPr/>
            <p:nvPr/>
          </p:nvSpPr>
          <p:spPr>
            <a:xfrm>
              <a:off x="6380906" y="2728694"/>
              <a:ext cx="658299" cy="647781"/>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pic>
          <p:nvPicPr>
            <p:cNvPr id="336" name="Screen Shot 2018-10-26 at 11.33.28.png" descr="Screen Shot 2018-10-26 at 11.33.28.png"/>
            <p:cNvPicPr>
              <a:picLocks/>
            </p:cNvPicPr>
            <p:nvPr/>
          </p:nvPicPr>
          <p:blipFill>
            <a:blip r:embed="rId9">
              <a:extLst/>
            </a:blip>
            <a:stretch>
              <a:fillRect/>
            </a:stretch>
          </p:blipFill>
          <p:spPr>
            <a:xfrm>
              <a:off x="5855363" y="1217876"/>
              <a:ext cx="1378579" cy="888041"/>
            </a:xfrm>
            <a:prstGeom prst="rect">
              <a:avLst/>
            </a:prstGeom>
            <a:ln w="12700" cap="flat">
              <a:noFill/>
              <a:miter lim="400000"/>
            </a:ln>
            <a:effectLst/>
          </p:spPr>
        </p:pic>
        <p:sp>
          <p:nvSpPr>
            <p:cNvPr id="337" name="Freccia"/>
            <p:cNvSpPr/>
            <p:nvPr/>
          </p:nvSpPr>
          <p:spPr>
            <a:xfrm rot="16200000">
              <a:off x="7670216" y="2183917"/>
              <a:ext cx="566524" cy="478012"/>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38" name="Tungsten…"/>
            <p:cNvSpPr txBox="1"/>
            <p:nvPr/>
          </p:nvSpPr>
          <p:spPr>
            <a:xfrm>
              <a:off x="7399708" y="8457"/>
              <a:ext cx="1354104" cy="7928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Tungsten</a:t>
              </a:r>
            </a:p>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500 μm</a:t>
              </a:r>
            </a:p>
          </p:txBody>
        </p:sp>
        <p:sp>
          <p:nvSpPr>
            <p:cNvPr id="339" name="Linea"/>
            <p:cNvSpPr/>
            <p:nvPr/>
          </p:nvSpPr>
          <p:spPr>
            <a:xfrm>
              <a:off x="7882188" y="730587"/>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0" name="Linea"/>
            <p:cNvSpPr/>
            <p:nvPr/>
          </p:nvSpPr>
          <p:spPr>
            <a:xfrm>
              <a:off x="7470401" y="978360"/>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1" name="Linea"/>
            <p:cNvSpPr/>
            <p:nvPr/>
          </p:nvSpPr>
          <p:spPr>
            <a:xfrm flipH="1">
              <a:off x="8006834" y="978360"/>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2" name="Linea"/>
            <p:cNvSpPr/>
            <p:nvPr/>
          </p:nvSpPr>
          <p:spPr>
            <a:xfrm>
              <a:off x="8000681" y="739045"/>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3" name="Rettangolo"/>
            <p:cNvSpPr/>
            <p:nvPr/>
          </p:nvSpPr>
          <p:spPr>
            <a:xfrm>
              <a:off x="7299842" y="84456"/>
              <a:ext cx="1606932" cy="2029808"/>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44" name="Ovale"/>
            <p:cNvSpPr/>
            <p:nvPr/>
          </p:nvSpPr>
          <p:spPr>
            <a:xfrm>
              <a:off x="11201411" y="3113647"/>
              <a:ext cx="658300" cy="647781"/>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45" name="Freccia"/>
            <p:cNvSpPr/>
            <p:nvPr/>
          </p:nvSpPr>
          <p:spPr>
            <a:xfrm rot="16200000">
              <a:off x="11255757" y="2603631"/>
              <a:ext cx="566524" cy="478012"/>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46" name="Tungsten…"/>
            <p:cNvSpPr txBox="1"/>
            <p:nvPr/>
          </p:nvSpPr>
          <p:spPr>
            <a:xfrm>
              <a:off x="9047760" y="28633"/>
              <a:ext cx="1354105" cy="7928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Tungsten</a:t>
              </a:r>
            </a:p>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900 μm</a:t>
              </a:r>
            </a:p>
          </p:txBody>
        </p:sp>
        <p:sp>
          <p:nvSpPr>
            <p:cNvPr id="347" name="Linea"/>
            <p:cNvSpPr/>
            <p:nvPr/>
          </p:nvSpPr>
          <p:spPr>
            <a:xfrm>
              <a:off x="9534728" y="749672"/>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8" name="Linea"/>
            <p:cNvSpPr/>
            <p:nvPr/>
          </p:nvSpPr>
          <p:spPr>
            <a:xfrm>
              <a:off x="9122941" y="1004933"/>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49" name="Linea"/>
            <p:cNvSpPr/>
            <p:nvPr/>
          </p:nvSpPr>
          <p:spPr>
            <a:xfrm flipH="1">
              <a:off x="9759729" y="1004933"/>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50" name="Linea"/>
            <p:cNvSpPr/>
            <p:nvPr/>
          </p:nvSpPr>
          <p:spPr>
            <a:xfrm>
              <a:off x="9761419" y="749672"/>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51" name="Rettangolo"/>
            <p:cNvSpPr/>
            <p:nvPr/>
          </p:nvSpPr>
          <p:spPr>
            <a:xfrm>
              <a:off x="8984660" y="79786"/>
              <a:ext cx="1606932" cy="2029809"/>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52" name="Ovale"/>
            <p:cNvSpPr/>
            <p:nvPr/>
          </p:nvSpPr>
          <p:spPr>
            <a:xfrm>
              <a:off x="7624328" y="2714322"/>
              <a:ext cx="658300" cy="647782"/>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53" name="Ovale"/>
            <p:cNvSpPr/>
            <p:nvPr/>
          </p:nvSpPr>
          <p:spPr>
            <a:xfrm>
              <a:off x="8845769" y="2702213"/>
              <a:ext cx="658299" cy="647781"/>
            </a:xfrm>
            <a:prstGeom prst="ellipse">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54" name="Freccia"/>
            <p:cNvSpPr/>
            <p:nvPr/>
          </p:nvSpPr>
          <p:spPr>
            <a:xfrm rot="16200000">
              <a:off x="8880705" y="2172916"/>
              <a:ext cx="566525" cy="478012"/>
            </a:xfrm>
            <a:prstGeom prst="rightArrow">
              <a:avLst>
                <a:gd name="adj1" fmla="val 30159"/>
                <a:gd name="adj2" fmla="val 63387"/>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sp>
          <p:nvSpPr>
            <p:cNvPr id="355" name="Lead…"/>
            <p:cNvSpPr txBox="1"/>
            <p:nvPr/>
          </p:nvSpPr>
          <p:spPr>
            <a:xfrm>
              <a:off x="11117392" y="448574"/>
              <a:ext cx="1221660" cy="7928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numCol="1" anchor="ctr">
              <a:noAutofit/>
            </a:bodyPr>
            <a:lstStyle/>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Lead</a:t>
              </a:r>
            </a:p>
            <a:p>
              <a:pPr algn="ctr" defTabSz="292090">
                <a:defRPr sz="1800">
                  <a:solidFill>
                    <a:srgbClr val="000000"/>
                  </a:solidFill>
                  <a:latin typeface="Helvetica Light"/>
                  <a:ea typeface="Helvetica Light"/>
                  <a:cs typeface="Helvetica Light"/>
                  <a:sym typeface="Helvetica Light"/>
                </a:defRPr>
              </a:pPr>
              <a:r>
                <a:rPr sz="1200">
                  <a:latin typeface="Comic Sans MS" panose="030F0902030302020204" pitchFamily="66" charset="0"/>
                </a:rPr>
                <a:t>1000 μm</a:t>
              </a:r>
            </a:p>
          </p:txBody>
        </p:sp>
        <p:sp>
          <p:nvSpPr>
            <p:cNvPr id="356" name="Linea"/>
            <p:cNvSpPr/>
            <p:nvPr/>
          </p:nvSpPr>
          <p:spPr>
            <a:xfrm>
              <a:off x="11539162" y="1190439"/>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57" name="Linea"/>
            <p:cNvSpPr/>
            <p:nvPr/>
          </p:nvSpPr>
          <p:spPr>
            <a:xfrm>
              <a:off x="11127375" y="1429753"/>
              <a:ext cx="404853"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58" name="Linea"/>
            <p:cNvSpPr/>
            <p:nvPr/>
          </p:nvSpPr>
          <p:spPr>
            <a:xfrm flipH="1">
              <a:off x="11790671" y="1429753"/>
              <a:ext cx="404852" cy="1"/>
            </a:xfrm>
            <a:prstGeom prst="line">
              <a:avLst/>
            </a:prstGeom>
            <a:noFill/>
            <a:ln w="12700" cap="flat">
              <a:solidFill>
                <a:srgbClr val="000000"/>
              </a:solidFill>
              <a:prstDash val="solid"/>
              <a:miter lim="400000"/>
              <a:headEnd type="triangle" w="med" len="sm"/>
              <a:tailEnd type="arrow" w="med" len="med"/>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59" name="Linea"/>
            <p:cNvSpPr/>
            <p:nvPr/>
          </p:nvSpPr>
          <p:spPr>
            <a:xfrm>
              <a:off x="11784519" y="1190439"/>
              <a:ext cx="1" cy="487088"/>
            </a:xfrm>
            <a:prstGeom prst="line">
              <a:avLst/>
            </a:prstGeom>
            <a:noFill/>
            <a:ln w="12700" cap="flat">
              <a:solidFill>
                <a:srgbClr val="000000"/>
              </a:solidFill>
              <a:prstDash val="sysDot"/>
              <a:miter lim="400000"/>
            </a:ln>
            <a:effectLst/>
          </p:spPr>
          <p:txBody>
            <a:bodyPr wrap="square" lIns="26789" tIns="26789" rIns="26789" bIns="26789" numCol="1" anchor="ctr">
              <a:noAutofit/>
            </a:bodyPr>
            <a:lstStyle/>
            <a:p>
              <a:pPr algn="ctr" defTabSz="292090">
                <a:defRPr>
                  <a:solidFill>
                    <a:srgbClr val="000000"/>
                  </a:solidFill>
                  <a:latin typeface="Helvetica Light"/>
                  <a:ea typeface="Helvetica Light"/>
                  <a:cs typeface="Helvetica Light"/>
                  <a:sym typeface="Helvetica Light"/>
                </a:defRPr>
              </a:pPr>
              <a:endParaRPr sz="1266"/>
            </a:p>
          </p:txBody>
        </p:sp>
        <p:sp>
          <p:nvSpPr>
            <p:cNvPr id="360" name="Rettangolo"/>
            <p:cNvSpPr/>
            <p:nvPr/>
          </p:nvSpPr>
          <p:spPr>
            <a:xfrm>
              <a:off x="10921435" y="511120"/>
              <a:ext cx="1606932" cy="2029809"/>
            </a:xfrm>
            <a:prstGeom prst="rect">
              <a:avLst/>
            </a:prstGeom>
            <a:noFill/>
            <a:ln w="12700" cap="flat">
              <a:solidFill>
                <a:srgbClr val="000000"/>
              </a:solidFill>
              <a:prstDash val="solid"/>
              <a:miter lim="400000"/>
            </a:ln>
            <a:effectLst>
              <a:outerShdw blurRad="25400" dist="12700" dir="5400000" rotWithShape="0">
                <a:srgbClr val="000000">
                  <a:alpha val="50000"/>
                </a:srgbClr>
              </a:outerShdw>
            </a:effectLst>
          </p:spPr>
          <p:txBody>
            <a:bodyPr wrap="square" lIns="26789" tIns="26789" rIns="26789" bIns="26789" numCol="1" anchor="ctr">
              <a:noAutofit/>
            </a:bodyPr>
            <a:lstStyle/>
            <a:p>
              <a:pPr algn="ctr" defTabSz="292090">
                <a:defRPr>
                  <a:solidFill>
                    <a:srgbClr val="FFFFFF"/>
                  </a:solidFill>
                  <a:latin typeface="Helvetica Light"/>
                  <a:ea typeface="Helvetica Light"/>
                  <a:cs typeface="Helvetica Light"/>
                  <a:sym typeface="Helvetica Light"/>
                </a:defRPr>
              </a:pPr>
              <a:endParaRPr sz="1266"/>
            </a:p>
          </p:txBody>
        </p:sp>
        <p:pic>
          <p:nvPicPr>
            <p:cNvPr id="361" name="Screen Shot 2018-10-26 at 11.50.20.png" descr="Screen Shot 2018-10-26 at 11.50.20.png"/>
            <p:cNvPicPr>
              <a:picLocks/>
            </p:cNvPicPr>
            <p:nvPr/>
          </p:nvPicPr>
          <p:blipFill>
            <a:blip r:embed="rId10">
              <a:extLst/>
            </a:blip>
            <a:stretch>
              <a:fillRect/>
            </a:stretch>
          </p:blipFill>
          <p:spPr>
            <a:xfrm>
              <a:off x="7509302" y="1226333"/>
              <a:ext cx="1378578" cy="888042"/>
            </a:xfrm>
            <a:prstGeom prst="rect">
              <a:avLst/>
            </a:prstGeom>
            <a:ln w="12700" cap="flat">
              <a:noFill/>
              <a:miter lim="400000"/>
            </a:ln>
            <a:effectLst/>
          </p:spPr>
        </p:pic>
        <p:pic>
          <p:nvPicPr>
            <p:cNvPr id="362" name="Screen Shot 2018-10-26 at 11.53.07.png" descr="Screen Shot 2018-10-26 at 11.53.07.png"/>
            <p:cNvPicPr>
              <a:picLocks/>
            </p:cNvPicPr>
            <p:nvPr/>
          </p:nvPicPr>
          <p:blipFill>
            <a:blip r:embed="rId11">
              <a:extLst/>
            </a:blip>
            <a:stretch>
              <a:fillRect/>
            </a:stretch>
          </p:blipFill>
          <p:spPr>
            <a:xfrm>
              <a:off x="9202681" y="1232742"/>
              <a:ext cx="1378579" cy="888042"/>
            </a:xfrm>
            <a:prstGeom prst="rect">
              <a:avLst/>
            </a:prstGeom>
            <a:ln w="12700" cap="flat">
              <a:noFill/>
              <a:miter lim="400000"/>
            </a:ln>
            <a:effectLst/>
          </p:spPr>
        </p:pic>
        <p:pic>
          <p:nvPicPr>
            <p:cNvPr id="363" name="Screen Shot 2018-10-26 at 11.55.54.png" descr="Screen Shot 2018-10-26 at 11.55.54.png"/>
            <p:cNvPicPr>
              <a:picLocks/>
            </p:cNvPicPr>
            <p:nvPr/>
          </p:nvPicPr>
          <p:blipFill>
            <a:blip r:embed="rId12">
              <a:extLst/>
            </a:blip>
            <a:stretch>
              <a:fillRect/>
            </a:stretch>
          </p:blipFill>
          <p:spPr>
            <a:xfrm>
              <a:off x="11133833" y="1650744"/>
              <a:ext cx="1378579" cy="888041"/>
            </a:xfrm>
            <a:prstGeom prst="rect">
              <a:avLst/>
            </a:prstGeom>
            <a:ln w="12700" cap="flat">
              <a:noFill/>
              <a:miter lim="400000"/>
            </a:ln>
            <a:effectLst/>
          </p:spPr>
        </p:pic>
        <p:pic>
          <p:nvPicPr>
            <p:cNvPr id="364" name="Screen Shot 2018-10-26 at 17.59.28.png" descr="Screen Shot 2018-10-26 at 17.59.28.png"/>
            <p:cNvPicPr>
              <a:picLocks/>
            </p:cNvPicPr>
            <p:nvPr/>
          </p:nvPicPr>
          <p:blipFill>
            <a:blip r:embed="rId13">
              <a:extLst/>
            </a:blip>
            <a:stretch>
              <a:fillRect/>
            </a:stretch>
          </p:blipFill>
          <p:spPr>
            <a:xfrm>
              <a:off x="4082902" y="1235251"/>
              <a:ext cx="1378578" cy="888042"/>
            </a:xfrm>
            <a:prstGeom prst="rect">
              <a:avLst/>
            </a:prstGeom>
            <a:ln w="12700" cap="flat">
              <a:noFill/>
              <a:miter lim="400000"/>
            </a:ln>
            <a:effectLst/>
          </p:spPr>
        </p:pic>
      </p:grpSp>
      <p:sp>
        <p:nvSpPr>
          <p:cNvPr id="77" name="Rectangle 76">
            <a:extLst>
              <a:ext uri="{FF2B5EF4-FFF2-40B4-BE49-F238E27FC236}">
                <a16:creationId xmlns:a16="http://schemas.microsoft.com/office/drawing/2014/main" xmlns="" id="{2A87E9D0-9D8D-DB42-95D6-565CCF0FF3B9}"/>
              </a:ext>
            </a:extLst>
          </p:cNvPr>
          <p:cNvSpPr/>
          <p:nvPr/>
        </p:nvSpPr>
        <p:spPr>
          <a:xfrm>
            <a:off x="5754943" y="81737"/>
            <a:ext cx="3188110" cy="584775"/>
          </a:xfrm>
          <a:prstGeom prst="rect">
            <a:avLst/>
          </a:prstGeom>
        </p:spPr>
        <p:txBody>
          <a:bodyPr wrap="square">
            <a:spAutoFit/>
          </a:bodyPr>
          <a:lstStyle/>
          <a:p>
            <a:pPr algn="ctr"/>
            <a:r>
              <a:rPr lang="en-US" sz="1600" dirty="0">
                <a:solidFill>
                  <a:srgbClr val="000555"/>
                </a:solidFill>
                <a:latin typeface="Comic Sans MS" panose="030F0902030302020204" pitchFamily="66" charset="0"/>
                <a:cs typeface="Optima"/>
              </a:rPr>
              <a:t>setup for “light” (Z≤3) particles</a:t>
            </a:r>
          </a:p>
          <a:p>
            <a:pPr algn="ctr"/>
            <a:r>
              <a:rPr lang="en-US" sz="1600" dirty="0">
                <a:solidFill>
                  <a:srgbClr val="000555"/>
                </a:solidFill>
                <a:latin typeface="Comic Sans MS" panose="030F0902030302020204" pitchFamily="66" charset="0"/>
                <a:cs typeface="Optima"/>
              </a:rPr>
              <a:t>up to large angles</a:t>
            </a:r>
          </a:p>
        </p:txBody>
      </p:sp>
    </p:spTree>
    <p:extLst>
      <p:ext uri="{BB962C8B-B14F-4D97-AF65-F5344CB8AC3E}">
        <p14:creationId xmlns:p14="http://schemas.microsoft.com/office/powerpoint/2010/main" val="27610353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p:cNvSpPr txBox="1"/>
          <p:nvPr/>
        </p:nvSpPr>
        <p:spPr>
          <a:xfrm>
            <a:off x="251520" y="188640"/>
            <a:ext cx="8640960" cy="1446550"/>
          </a:xfrm>
          <a:prstGeom prst="rect">
            <a:avLst/>
          </a:prstGeom>
          <a:noFill/>
        </p:spPr>
        <p:txBody>
          <a:bodyPr wrap="square" rtlCol="0">
            <a:spAutoFit/>
          </a:bodyPr>
          <a:lstStyle/>
          <a:p>
            <a:pPr algn="ctr"/>
            <a:r>
              <a:rPr lang="en-US" sz="4400" dirty="0">
                <a:solidFill>
                  <a:srgbClr val="FF0000"/>
                </a:solidFill>
                <a:latin typeface="Comic Sans MS" panose="030F0702030302020204" pitchFamily="66" charset="0"/>
              </a:rPr>
              <a:t>Breve </a:t>
            </a:r>
            <a:r>
              <a:rPr lang="en-US" sz="4400" dirty="0" err="1">
                <a:solidFill>
                  <a:srgbClr val="FF0000"/>
                </a:solidFill>
                <a:latin typeface="Comic Sans MS" panose="030F0702030302020204" pitchFamily="66" charset="0"/>
              </a:rPr>
              <a:t>sintesi</a:t>
            </a:r>
            <a:r>
              <a:rPr lang="en-US" sz="4400" dirty="0">
                <a:solidFill>
                  <a:srgbClr val="FF0000"/>
                </a:solidFill>
                <a:latin typeface="Comic Sans MS" panose="030F0702030302020204" pitchFamily="66" charset="0"/>
              </a:rPr>
              <a:t> </a:t>
            </a:r>
            <a:r>
              <a:rPr lang="en-US" sz="4400" dirty="0" err="1">
                <a:solidFill>
                  <a:srgbClr val="FF0000"/>
                </a:solidFill>
                <a:latin typeface="Comic Sans MS" panose="030F0702030302020204" pitchFamily="66" charset="0"/>
              </a:rPr>
              <a:t>attività</a:t>
            </a:r>
            <a:r>
              <a:rPr lang="en-US" sz="4400" dirty="0">
                <a:solidFill>
                  <a:srgbClr val="FF0000"/>
                </a:solidFill>
                <a:latin typeface="Comic Sans MS" panose="030F0702030302020204" pitchFamily="66" charset="0"/>
              </a:rPr>
              <a:t> </a:t>
            </a:r>
            <a:r>
              <a:rPr lang="en-US" sz="4400" dirty="0" err="1">
                <a:solidFill>
                  <a:srgbClr val="FF0000"/>
                </a:solidFill>
                <a:latin typeface="Comic Sans MS" panose="030F0702030302020204" pitchFamily="66" charset="0"/>
              </a:rPr>
              <a:t>svolta</a:t>
            </a:r>
            <a:r>
              <a:rPr lang="en-US" sz="4400" dirty="0">
                <a:solidFill>
                  <a:srgbClr val="FF0000"/>
                </a:solidFill>
                <a:latin typeface="Comic Sans MS" panose="030F0702030302020204" pitchFamily="66" charset="0"/>
              </a:rPr>
              <a:t> a Milano </a:t>
            </a:r>
            <a:r>
              <a:rPr lang="en-US" sz="4400" dirty="0" err="1">
                <a:solidFill>
                  <a:srgbClr val="FF0000"/>
                </a:solidFill>
                <a:latin typeface="Comic Sans MS" panose="030F0702030302020204" pitchFamily="66" charset="0"/>
              </a:rPr>
              <a:t>nel</a:t>
            </a:r>
            <a:r>
              <a:rPr lang="en-US" sz="4400" dirty="0">
                <a:solidFill>
                  <a:srgbClr val="FF0000"/>
                </a:solidFill>
                <a:latin typeface="Comic Sans MS" panose="030F0702030302020204" pitchFamily="66" charset="0"/>
              </a:rPr>
              <a:t> 2018-2019</a:t>
            </a:r>
            <a:endParaRPr lang="en-US" sz="3600" dirty="0">
              <a:solidFill>
                <a:srgbClr val="FF0000"/>
              </a:solidFill>
              <a:latin typeface="Comic Sans MS" panose="030F0702030302020204" pitchFamily="66" charset="0"/>
            </a:endParaRPr>
          </a:p>
        </p:txBody>
      </p:sp>
      <p:sp>
        <p:nvSpPr>
          <p:cNvPr id="2" name="TextBox 1">
            <a:extLst>
              <a:ext uri="{FF2B5EF4-FFF2-40B4-BE49-F238E27FC236}">
                <a16:creationId xmlns:a16="http://schemas.microsoft.com/office/drawing/2014/main" xmlns="" id="{1E7DD42B-C6F9-3543-B412-5FD12A51D680}"/>
              </a:ext>
            </a:extLst>
          </p:cNvPr>
          <p:cNvSpPr txBox="1"/>
          <p:nvPr/>
        </p:nvSpPr>
        <p:spPr>
          <a:xfrm>
            <a:off x="372774" y="1772816"/>
            <a:ext cx="8398451" cy="4093428"/>
          </a:xfrm>
          <a:prstGeom prst="rect">
            <a:avLst/>
          </a:prstGeom>
          <a:noFill/>
        </p:spPr>
        <p:txBody>
          <a:bodyPr wrap="square" rtlCol="0">
            <a:spAutoFit/>
          </a:bodyPr>
          <a:lstStyle/>
          <a:p>
            <a:pPr marL="342900" indent="-342900">
              <a:spcAft>
                <a:spcPts val="600"/>
              </a:spcAft>
              <a:buAutoNum type="arabicParenR"/>
            </a:pPr>
            <a:r>
              <a:rPr lang="it-IT" sz="2000" dirty="0">
                <a:latin typeface="Comic Sans MS" panose="030F0902030302020204" pitchFamily="66" charset="0"/>
              </a:rPr>
              <a:t>Operazione, test e calibrazione della </a:t>
            </a:r>
            <a:r>
              <a:rPr lang="it-IT" sz="2000" dirty="0" err="1">
                <a:latin typeface="Comic Sans MS" panose="030F0902030302020204" pitchFamily="66" charset="0"/>
              </a:rPr>
              <a:t>Drift</a:t>
            </a:r>
            <a:r>
              <a:rPr lang="it-IT" sz="2000" dirty="0">
                <a:latin typeface="Comic Sans MS" panose="030F0902030302020204" pitchFamily="66" charset="0"/>
              </a:rPr>
              <a:t> </a:t>
            </a:r>
            <a:r>
              <a:rPr lang="it-IT" sz="2000" dirty="0" err="1">
                <a:latin typeface="Comic Sans MS" panose="030F0902030302020204" pitchFamily="66" charset="0"/>
              </a:rPr>
              <a:t>Chamber</a:t>
            </a:r>
            <a:r>
              <a:rPr lang="it-IT" sz="2000" dirty="0">
                <a:latin typeface="Comic Sans MS" panose="030F0902030302020204" pitchFamily="66" charset="0"/>
              </a:rPr>
              <a:t> usata come </a:t>
            </a:r>
            <a:r>
              <a:rPr lang="it-IT" sz="2000" dirty="0" err="1">
                <a:latin typeface="Comic Sans MS" panose="030F0902030302020204" pitchFamily="66" charset="0"/>
              </a:rPr>
              <a:t>Beam</a:t>
            </a:r>
            <a:r>
              <a:rPr lang="it-IT" sz="2000" dirty="0">
                <a:latin typeface="Comic Sans MS" panose="030F0902030302020204" pitchFamily="66" charset="0"/>
              </a:rPr>
              <a:t> Monitor (in </a:t>
            </a:r>
            <a:r>
              <a:rPr lang="it-IT" sz="2000" dirty="0" err="1">
                <a:latin typeface="Comic Sans MS" panose="030F0902030302020204" pitchFamily="66" charset="0"/>
              </a:rPr>
              <a:t>collab</a:t>
            </a:r>
            <a:r>
              <a:rPr lang="it-IT" sz="2000" dirty="0">
                <a:latin typeface="Comic Sans MS" panose="030F0902030302020204" pitchFamily="66" charset="0"/>
              </a:rPr>
              <a:t>. con TIFPA):</a:t>
            </a:r>
          </a:p>
          <a:p>
            <a:pPr marL="857250" lvl="1" indent="-400050">
              <a:spcAft>
                <a:spcPts val="600"/>
              </a:spcAft>
              <a:buFont typeface="+mj-lt"/>
              <a:buAutoNum type="romanUcPeriod"/>
            </a:pPr>
            <a:r>
              <a:rPr lang="it-IT" sz="2000" dirty="0">
                <a:latin typeface="Comic Sans MS" panose="030F0902030302020204" pitchFamily="66" charset="0"/>
              </a:rPr>
              <a:t>Realizzazione sistema di distribuzione gas</a:t>
            </a:r>
          </a:p>
          <a:p>
            <a:pPr marL="857250" lvl="1" indent="-400050">
              <a:spcAft>
                <a:spcPts val="600"/>
              </a:spcAft>
              <a:buFont typeface="+mj-lt"/>
              <a:buAutoNum type="romanUcPeriod"/>
            </a:pPr>
            <a:r>
              <a:rPr lang="it-IT" sz="2000" dirty="0">
                <a:latin typeface="Comic Sans MS" panose="030F0902030302020204" pitchFamily="66" charset="0"/>
              </a:rPr>
              <a:t>Test </a:t>
            </a:r>
            <a:r>
              <a:rPr lang="it-IT" sz="2000" dirty="0" err="1">
                <a:latin typeface="Comic Sans MS" panose="030F0902030302020204" pitchFamily="66" charset="0"/>
              </a:rPr>
              <a:t>beam</a:t>
            </a:r>
            <a:r>
              <a:rPr lang="it-IT" sz="2000" dirty="0">
                <a:latin typeface="Comic Sans MS" panose="030F0902030302020204" pitchFamily="66" charset="0"/>
              </a:rPr>
              <a:t> con protoni a Trento (</a:t>
            </a:r>
            <a:r>
              <a:rPr lang="it-IT" sz="2000" dirty="0" err="1">
                <a:latin typeface="Comic Sans MS" panose="030F0902030302020204" pitchFamily="66" charset="0"/>
              </a:rPr>
              <a:t>Ottobre+Dicembre</a:t>
            </a:r>
            <a:r>
              <a:rPr lang="it-IT" sz="2000" dirty="0">
                <a:latin typeface="Comic Sans MS" panose="030F0902030302020204" pitchFamily="66" charset="0"/>
              </a:rPr>
              <a:t> 2018, Marzo 2019, in </a:t>
            </a:r>
            <a:r>
              <a:rPr lang="it-IT" sz="2000" dirty="0" err="1">
                <a:latin typeface="Comic Sans MS" panose="030F0902030302020204" pitchFamily="66" charset="0"/>
              </a:rPr>
              <a:t>collab</a:t>
            </a:r>
            <a:r>
              <a:rPr lang="it-IT" sz="2000" dirty="0">
                <a:latin typeface="Comic Sans MS" panose="030F0902030302020204" pitchFamily="66" charset="0"/>
              </a:rPr>
              <a:t>. con TIFPA e </a:t>
            </a:r>
            <a:r>
              <a:rPr lang="it-IT" sz="2000" dirty="0" err="1">
                <a:latin typeface="Comic Sans MS" panose="030F0902030302020204" pitchFamily="66" charset="0"/>
              </a:rPr>
              <a:t>Pg</a:t>
            </a:r>
            <a:r>
              <a:rPr lang="it-IT" sz="2000" dirty="0">
                <a:latin typeface="Comic Sans MS" panose="030F0902030302020204" pitchFamily="66" charset="0"/>
              </a:rPr>
              <a:t>)</a:t>
            </a:r>
          </a:p>
          <a:p>
            <a:pPr marL="857250" lvl="1" indent="-400050">
              <a:spcAft>
                <a:spcPts val="600"/>
              </a:spcAft>
              <a:buFont typeface="+mj-lt"/>
              <a:buAutoNum type="romanUcPeriod"/>
            </a:pPr>
            <a:r>
              <a:rPr lang="it-IT" sz="2000" dirty="0">
                <a:latin typeface="Comic Sans MS" panose="030F0902030302020204" pitchFamily="66" charset="0"/>
              </a:rPr>
              <a:t>Software di ricostruzione </a:t>
            </a:r>
            <a:r>
              <a:rPr lang="it-IT" sz="2000" dirty="0" err="1">
                <a:latin typeface="Comic Sans MS" panose="030F0902030302020204" pitchFamily="66" charset="0"/>
              </a:rPr>
              <a:t>Beam</a:t>
            </a:r>
            <a:r>
              <a:rPr lang="it-IT" sz="2000" dirty="0">
                <a:latin typeface="Comic Sans MS" panose="030F0902030302020204" pitchFamily="66" charset="0"/>
              </a:rPr>
              <a:t> Monitor</a:t>
            </a:r>
          </a:p>
          <a:p>
            <a:pPr marL="342900" indent="-342900">
              <a:spcAft>
                <a:spcPts val="600"/>
              </a:spcAft>
              <a:buAutoNum type="arabicParenR"/>
            </a:pPr>
            <a:r>
              <a:rPr lang="it-IT" sz="2000" dirty="0">
                <a:latin typeface="Comic Sans MS" panose="030F0902030302020204" pitchFamily="66" charset="0"/>
              </a:rPr>
              <a:t>Simulazione MC dell’esperimento</a:t>
            </a:r>
          </a:p>
          <a:p>
            <a:pPr marL="342900" indent="-342900">
              <a:spcAft>
                <a:spcPts val="600"/>
              </a:spcAft>
              <a:buAutoNum type="arabicParenR"/>
            </a:pPr>
            <a:r>
              <a:rPr lang="it-IT" sz="2000" dirty="0" err="1">
                <a:latin typeface="Comic Sans MS" panose="030F0902030302020204" pitchFamily="66" charset="0"/>
              </a:rPr>
              <a:t>Coord</a:t>
            </a:r>
            <a:r>
              <a:rPr lang="it-IT" sz="2000" dirty="0">
                <a:latin typeface="Comic Sans MS" panose="030F0902030302020204" pitchFamily="66" charset="0"/>
              </a:rPr>
              <a:t>. Studio delle Performances del detector</a:t>
            </a:r>
          </a:p>
          <a:p>
            <a:pPr marL="342900" indent="-342900">
              <a:spcAft>
                <a:spcPts val="600"/>
              </a:spcAft>
              <a:buAutoNum type="arabicParenR"/>
            </a:pPr>
            <a:r>
              <a:rPr lang="it-IT" sz="2000" dirty="0">
                <a:latin typeface="Comic Sans MS" panose="030F0902030302020204" pitchFamily="66" charset="0"/>
              </a:rPr>
              <a:t>Partecipazione allo sviluppo software di ricostruzione generale</a:t>
            </a:r>
          </a:p>
          <a:p>
            <a:pPr marL="342900" indent="-342900">
              <a:spcAft>
                <a:spcPts val="600"/>
              </a:spcAft>
              <a:buAutoNum type="arabicParenR"/>
            </a:pPr>
            <a:r>
              <a:rPr lang="it-IT" sz="2000" dirty="0">
                <a:latin typeface="Comic Sans MS" panose="030F0902030302020204" pitchFamily="66" charset="0"/>
              </a:rPr>
              <a:t>Partecipazione a presa dati al GSI (Aprile 2019)</a:t>
            </a:r>
          </a:p>
          <a:p>
            <a:pPr marL="342900" indent="-342900">
              <a:spcAft>
                <a:spcPts val="600"/>
              </a:spcAft>
              <a:buAutoNum type="arabicParenR"/>
            </a:pPr>
            <a:r>
              <a:rPr lang="it-IT" sz="2000" dirty="0">
                <a:latin typeface="Comic Sans MS" panose="030F0902030302020204" pitchFamily="66" charset="0"/>
              </a:rPr>
              <a:t>Organizzazione Meeting di Collaborazione (Giugno 2019)</a:t>
            </a:r>
          </a:p>
        </p:txBody>
      </p:sp>
    </p:spTree>
    <p:extLst>
      <p:ext uri="{BB962C8B-B14F-4D97-AF65-F5344CB8AC3E}">
        <p14:creationId xmlns:p14="http://schemas.microsoft.com/office/powerpoint/2010/main" val="62295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0CDD0E99-7998-4506-838E-D7494BB18BBB}"/>
              </a:ext>
            </a:extLst>
          </p:cNvPr>
          <p:cNvPicPr>
            <a:picLocks noChangeAspect="1"/>
          </p:cNvPicPr>
          <p:nvPr/>
        </p:nvPicPr>
        <p:blipFill>
          <a:blip r:embed="rId3">
            <a:lum/>
            <a:alphaModFix/>
          </a:blip>
          <a:srcRect/>
          <a:stretch>
            <a:fillRect/>
          </a:stretch>
        </p:blipFill>
        <p:spPr>
          <a:xfrm>
            <a:off x="107504" y="1052735"/>
            <a:ext cx="3977398" cy="2327983"/>
          </a:xfrm>
          <a:prstGeom prst="rect">
            <a:avLst/>
          </a:prstGeom>
          <a:noFill/>
          <a:ln>
            <a:noFill/>
          </a:ln>
        </p:spPr>
      </p:pic>
      <p:sp>
        <p:nvSpPr>
          <p:cNvPr id="9" name="CasellaDiTesto 8">
            <a:extLst>
              <a:ext uri="{FF2B5EF4-FFF2-40B4-BE49-F238E27FC236}">
                <a16:creationId xmlns:a16="http://schemas.microsoft.com/office/drawing/2014/main" xmlns="" id="{3EA5EFAD-A7B2-4693-8725-2CA24ED49D9C}"/>
              </a:ext>
            </a:extLst>
          </p:cNvPr>
          <p:cNvSpPr txBox="1"/>
          <p:nvPr/>
        </p:nvSpPr>
        <p:spPr>
          <a:xfrm>
            <a:off x="683568" y="73161"/>
            <a:ext cx="7801100" cy="1082910"/>
          </a:xfrm>
          <a:prstGeom prst="rect">
            <a:avLst/>
          </a:prstGeom>
          <a:noFill/>
          <a:ln>
            <a:noFill/>
          </a:ln>
        </p:spPr>
        <p:txBody>
          <a:bodyPr wrap="none" lIns="81635" tIns="40817" rIns="81635" bIns="40817" anchorCtr="0" compatLnSpc="0"/>
          <a:lstStyle/>
          <a:p>
            <a:pPr algn="ctr" hangingPunct="0"/>
            <a:r>
              <a:rPr lang="en-GB" sz="2625" dirty="0">
                <a:solidFill>
                  <a:srgbClr val="FF0000"/>
                </a:solidFill>
                <a:latin typeface="Comic Sans MS" panose="030F0902030302020204" pitchFamily="66" charset="0"/>
                <a:ea typeface="Noto Sans CJK SC Regular" pitchFamily="2"/>
                <a:cs typeface="Lohit Devanagari" pitchFamily="2"/>
              </a:rPr>
              <a:t>Test Beam @Trento:</a:t>
            </a:r>
          </a:p>
          <a:p>
            <a:pPr algn="ctr" hangingPunct="0"/>
            <a:r>
              <a:rPr lang="en-GB" sz="2625" dirty="0">
                <a:solidFill>
                  <a:srgbClr val="FF0000"/>
                </a:solidFill>
                <a:latin typeface="Comic Sans MS" panose="030F0902030302020204" pitchFamily="66" charset="0"/>
                <a:ea typeface="Noto Sans CJK SC Regular" pitchFamily="2"/>
                <a:cs typeface="Lohit Devanagari" pitchFamily="2"/>
              </a:rPr>
              <a:t>BM space-time </a:t>
            </a:r>
            <a:r>
              <a:rPr lang="en-GB" sz="2625" dirty="0" err="1">
                <a:solidFill>
                  <a:srgbClr val="FF0000"/>
                </a:solidFill>
                <a:latin typeface="Comic Sans MS" panose="030F0902030302020204" pitchFamily="66" charset="0"/>
                <a:ea typeface="Noto Sans CJK SC Regular" pitchFamily="2"/>
                <a:cs typeface="Lohit Devanagari" pitchFamily="2"/>
              </a:rPr>
              <a:t>rel</a:t>
            </a:r>
            <a:r>
              <a:rPr lang="en-GB" sz="2625" dirty="0">
                <a:solidFill>
                  <a:srgbClr val="FF0000"/>
                </a:solidFill>
                <a:latin typeface="Comic Sans MS" panose="030F0902030302020204" pitchFamily="66" charset="0"/>
                <a:ea typeface="Noto Sans CJK SC Regular" pitchFamily="2"/>
                <a:cs typeface="Lohit Devanagari" pitchFamily="2"/>
              </a:rPr>
              <a:t> calibration with MSD</a:t>
            </a:r>
          </a:p>
        </p:txBody>
      </p:sp>
      <p:sp>
        <p:nvSpPr>
          <p:cNvPr id="13" name="Segnaposto numero diapositiva 12">
            <a:extLst>
              <a:ext uri="{FF2B5EF4-FFF2-40B4-BE49-F238E27FC236}">
                <a16:creationId xmlns:a16="http://schemas.microsoft.com/office/drawing/2014/main" xmlns="" id="{7360DCBC-F9CC-415E-93F4-49E9B3C3FD8A}"/>
              </a:ext>
            </a:extLst>
          </p:cNvPr>
          <p:cNvSpPr>
            <a:spLocks noGrp="1"/>
          </p:cNvSpPr>
          <p:nvPr>
            <p:ph type="sldNum" sz="quarter" idx="12"/>
          </p:nvPr>
        </p:nvSpPr>
        <p:spPr/>
        <p:txBody>
          <a:bodyPr/>
          <a:lstStyle/>
          <a:p>
            <a:fld id="{9B618960-8005-486C-9A75-10CB2AAC16F9}" type="slidenum">
              <a:rPr lang="en-US" smtClean="0"/>
              <a:t>8</a:t>
            </a:fld>
            <a:endParaRPr lang="en-US"/>
          </a:p>
        </p:txBody>
      </p:sp>
      <p:pic>
        <p:nvPicPr>
          <p:cNvPr id="11" name="Picture 10">
            <a:extLst>
              <a:ext uri="{FF2B5EF4-FFF2-40B4-BE49-F238E27FC236}">
                <a16:creationId xmlns:a16="http://schemas.microsoft.com/office/drawing/2014/main" xmlns="" id="{7B1A522C-179C-DD4E-ACAE-251666F06E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792" y="3526895"/>
            <a:ext cx="3997932" cy="2998449"/>
          </a:xfrm>
          <a:prstGeom prst="rect">
            <a:avLst/>
          </a:prstGeom>
        </p:spPr>
      </p:pic>
      <p:pic>
        <p:nvPicPr>
          <p:cNvPr id="14" name="Immagine 2">
            <a:extLst>
              <a:ext uri="{FF2B5EF4-FFF2-40B4-BE49-F238E27FC236}">
                <a16:creationId xmlns:a16="http://schemas.microsoft.com/office/drawing/2014/main" xmlns="" id="{FE227FAD-491E-0541-8364-EBF630301CA3}"/>
              </a:ext>
            </a:extLst>
          </p:cNvPr>
          <p:cNvPicPr>
            <a:picLocks noChangeAspect="1"/>
          </p:cNvPicPr>
          <p:nvPr/>
        </p:nvPicPr>
        <p:blipFill>
          <a:blip r:embed="rId5">
            <a:lum/>
            <a:alphaModFix/>
          </a:blip>
          <a:srcRect/>
          <a:stretch>
            <a:fillRect/>
          </a:stretch>
        </p:blipFill>
        <p:spPr>
          <a:xfrm>
            <a:off x="4262850" y="1988840"/>
            <a:ext cx="4341597" cy="3784881"/>
          </a:xfrm>
          <a:prstGeom prst="rect">
            <a:avLst/>
          </a:prstGeom>
          <a:noFill/>
          <a:ln>
            <a:noFill/>
          </a:ln>
        </p:spPr>
      </p:pic>
    </p:spTree>
    <p:extLst>
      <p:ext uri="{BB962C8B-B14F-4D97-AF65-F5344CB8AC3E}">
        <p14:creationId xmlns:p14="http://schemas.microsoft.com/office/powerpoint/2010/main" val="247116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4923C-3813-D348-9A16-67CB5C630C9F}"/>
              </a:ext>
            </a:extLst>
          </p:cNvPr>
          <p:cNvSpPr>
            <a:spLocks noGrp="1"/>
          </p:cNvSpPr>
          <p:nvPr>
            <p:ph type="title"/>
          </p:nvPr>
        </p:nvSpPr>
        <p:spPr>
          <a:xfrm>
            <a:off x="457200" y="274638"/>
            <a:ext cx="8229600" cy="443543"/>
          </a:xfrm>
        </p:spPr>
        <p:txBody>
          <a:bodyPr>
            <a:normAutofit fontScale="90000"/>
          </a:bodyPr>
          <a:lstStyle/>
          <a:p>
            <a:r>
              <a:rPr lang="it-IT" sz="4000" dirty="0">
                <a:solidFill>
                  <a:srgbClr val="FF0000"/>
                </a:solidFill>
                <a:latin typeface="Comic Sans MS" panose="030F0902030302020204" pitchFamily="66" charset="0"/>
              </a:rPr>
              <a:t>Data </a:t>
            </a:r>
            <a:r>
              <a:rPr lang="it-IT" sz="4000" dirty="0" err="1">
                <a:solidFill>
                  <a:srgbClr val="FF0000"/>
                </a:solidFill>
                <a:latin typeface="Comic Sans MS" panose="030F0902030302020204" pitchFamily="66" charset="0"/>
              </a:rPr>
              <a:t>Taking</a:t>
            </a:r>
            <a:r>
              <a:rPr lang="it-IT" sz="4000" dirty="0">
                <a:solidFill>
                  <a:srgbClr val="FF0000"/>
                </a:solidFill>
                <a:latin typeface="Comic Sans MS" panose="030F0902030302020204" pitchFamily="66" charset="0"/>
              </a:rPr>
              <a:t> @GSI</a:t>
            </a:r>
          </a:p>
        </p:txBody>
      </p:sp>
      <p:sp>
        <p:nvSpPr>
          <p:cNvPr id="4" name="Slide Number Placeholder 3"/>
          <p:cNvSpPr>
            <a:spLocks noGrp="1"/>
          </p:cNvSpPr>
          <p:nvPr>
            <p:ph type="sldNum" sz="quarter" idx="12"/>
          </p:nvPr>
        </p:nvSpPr>
        <p:spPr/>
        <p:txBody>
          <a:bodyPr/>
          <a:lstStyle/>
          <a:p>
            <a:fld id="{D7A85604-C494-EC48-A02A-C296138535D4}" type="slidenum">
              <a:rPr lang="en-US" smtClean="0"/>
              <a:t>9</a:t>
            </a:fld>
            <a:endParaRPr lang="en-US"/>
          </a:p>
        </p:txBody>
      </p:sp>
      <p:pic>
        <p:nvPicPr>
          <p:cNvPr id="6" name="Picture 5" descr="bbd0bd51f2_start-finish.png"/>
          <p:cNvPicPr>
            <a:picLocks noChangeAspect="1"/>
          </p:cNvPicPr>
          <p:nvPr/>
        </p:nvPicPr>
        <p:blipFill rotWithShape="1">
          <a:blip r:embed="rId2">
            <a:extLst>
              <a:ext uri="{28A0092B-C50C-407E-A947-70E740481C1C}">
                <a14:useLocalDpi xmlns:a14="http://schemas.microsoft.com/office/drawing/2010/main" val="0"/>
              </a:ext>
            </a:extLst>
          </a:blip>
          <a:srcRect t="6862" r="31765" b="28432"/>
          <a:stretch/>
        </p:blipFill>
        <p:spPr>
          <a:xfrm>
            <a:off x="2060862" y="1480184"/>
            <a:ext cx="4766235" cy="1972236"/>
          </a:xfrm>
          <a:prstGeom prst="rect">
            <a:avLst/>
          </a:prstGeom>
        </p:spPr>
      </p:pic>
      <p:sp>
        <p:nvSpPr>
          <p:cNvPr id="7" name="TextBox 6"/>
          <p:cNvSpPr txBox="1"/>
          <p:nvPr/>
        </p:nvSpPr>
        <p:spPr>
          <a:xfrm>
            <a:off x="2060862" y="971905"/>
            <a:ext cx="1373568" cy="523220"/>
          </a:xfrm>
          <a:prstGeom prst="rect">
            <a:avLst/>
          </a:prstGeom>
          <a:noFill/>
        </p:spPr>
        <p:txBody>
          <a:bodyPr wrap="none" rtlCol="0">
            <a:spAutoFit/>
          </a:bodyPr>
          <a:lstStyle/>
          <a:p>
            <a:pPr algn="ctr"/>
            <a:r>
              <a:rPr lang="en-US" sz="2800" b="1" dirty="0">
                <a:solidFill>
                  <a:srgbClr val="FF0000"/>
                </a:solidFill>
              </a:rPr>
              <a:t>4</a:t>
            </a:r>
            <a:r>
              <a:rPr lang="en-US" sz="2800" b="1" baseline="30000" dirty="0">
                <a:solidFill>
                  <a:srgbClr val="FF0000"/>
                </a:solidFill>
              </a:rPr>
              <a:t>th</a:t>
            </a:r>
            <a:r>
              <a:rPr lang="en-US" sz="2800" b="1" dirty="0">
                <a:solidFill>
                  <a:srgbClr val="FF0000"/>
                </a:solidFill>
              </a:rPr>
              <a:t> April</a:t>
            </a:r>
          </a:p>
        </p:txBody>
      </p:sp>
      <p:sp>
        <p:nvSpPr>
          <p:cNvPr id="8" name="TextBox 7"/>
          <p:cNvSpPr txBox="1"/>
          <p:nvPr/>
        </p:nvSpPr>
        <p:spPr>
          <a:xfrm>
            <a:off x="5633152" y="956964"/>
            <a:ext cx="1555559" cy="523220"/>
          </a:xfrm>
          <a:prstGeom prst="rect">
            <a:avLst/>
          </a:prstGeom>
          <a:noFill/>
        </p:spPr>
        <p:txBody>
          <a:bodyPr wrap="none" rtlCol="0">
            <a:spAutoFit/>
          </a:bodyPr>
          <a:lstStyle/>
          <a:p>
            <a:pPr algn="ctr"/>
            <a:r>
              <a:rPr lang="en-US" sz="2800" b="1" dirty="0">
                <a:solidFill>
                  <a:srgbClr val="FF0000"/>
                </a:solidFill>
              </a:rPr>
              <a:t>10</a:t>
            </a:r>
            <a:r>
              <a:rPr lang="en-US" sz="2800" b="1" baseline="30000" dirty="0">
                <a:solidFill>
                  <a:srgbClr val="FF0000"/>
                </a:solidFill>
              </a:rPr>
              <a:t>th</a:t>
            </a:r>
            <a:r>
              <a:rPr lang="en-US" sz="2800" b="1" dirty="0">
                <a:solidFill>
                  <a:srgbClr val="FF0000"/>
                </a:solidFill>
              </a:rPr>
              <a:t> April</a:t>
            </a:r>
          </a:p>
        </p:txBody>
      </p:sp>
      <p:sp>
        <p:nvSpPr>
          <p:cNvPr id="9" name="TextBox 8"/>
          <p:cNvSpPr txBox="1"/>
          <p:nvPr/>
        </p:nvSpPr>
        <p:spPr>
          <a:xfrm>
            <a:off x="283883" y="3815205"/>
            <a:ext cx="8516470" cy="1959832"/>
          </a:xfrm>
          <a:prstGeom prst="rect">
            <a:avLst/>
          </a:prstGeom>
          <a:noFill/>
        </p:spPr>
        <p:txBody>
          <a:bodyPr wrap="square" rtlCol="0">
            <a:spAutoFit/>
          </a:bodyPr>
          <a:lstStyle/>
          <a:p>
            <a:pPr marL="285750" indent="-285750">
              <a:lnSpc>
                <a:spcPct val="110000"/>
              </a:lnSpc>
              <a:buFont typeface="Wingdings" charset="2"/>
              <a:buChar char="§"/>
            </a:pPr>
            <a:r>
              <a:rPr lang="en-US" sz="2800" dirty="0">
                <a:solidFill>
                  <a:srgbClr val="0F36B3"/>
                </a:solidFill>
                <a:latin typeface="Comic Sans MS" panose="030F0902030302020204" pitchFamily="66" charset="0"/>
              </a:rPr>
              <a:t>IBER beam time 2019 ESA</a:t>
            </a:r>
          </a:p>
          <a:p>
            <a:pPr marL="285750" indent="-285750">
              <a:lnSpc>
                <a:spcPct val="110000"/>
              </a:lnSpc>
              <a:buFont typeface="Wingdings" charset="2"/>
              <a:buChar char="§"/>
            </a:pPr>
            <a:r>
              <a:rPr lang="en-US" sz="2800" dirty="0">
                <a:solidFill>
                  <a:srgbClr val="0F36B3"/>
                </a:solidFill>
                <a:latin typeface="Comic Sans MS" panose="030F0902030302020204" pitchFamily="66" charset="0"/>
              </a:rPr>
              <a:t>Expected 16 hours beam time (parasitic beam)</a:t>
            </a:r>
          </a:p>
          <a:p>
            <a:pPr marL="285750" indent="-285750">
              <a:lnSpc>
                <a:spcPct val="110000"/>
              </a:lnSpc>
              <a:buFont typeface="Wingdings" charset="2"/>
              <a:buChar char="§"/>
            </a:pPr>
            <a:r>
              <a:rPr lang="en-US" sz="2800" dirty="0">
                <a:solidFill>
                  <a:srgbClr val="0F36B3"/>
                </a:solidFill>
                <a:latin typeface="Comic Sans MS" panose="030F0902030302020204" pitchFamily="66" charset="0"/>
              </a:rPr>
              <a:t>Oxygen beam (200 and 400 MeV/u), Cave A</a:t>
            </a:r>
          </a:p>
          <a:p>
            <a:pPr marL="285750" indent="-285750">
              <a:lnSpc>
                <a:spcPct val="110000"/>
              </a:lnSpc>
              <a:buFont typeface="Wingdings" charset="2"/>
              <a:buChar char="§"/>
            </a:pPr>
            <a:r>
              <a:rPr lang="en-US" sz="2800" dirty="0">
                <a:solidFill>
                  <a:srgbClr val="0F36B3"/>
                </a:solidFill>
                <a:latin typeface="Comic Sans MS" panose="030F0902030302020204" pitchFamily="66" charset="0"/>
              </a:rPr>
              <a:t>Two setups: Emulsions + Electronic</a:t>
            </a:r>
          </a:p>
        </p:txBody>
      </p:sp>
      <p:sp>
        <p:nvSpPr>
          <p:cNvPr id="10" name="Rectangle 9"/>
          <p:cNvSpPr/>
          <p:nvPr/>
        </p:nvSpPr>
        <p:spPr>
          <a:xfrm>
            <a:off x="6553200" y="2182417"/>
            <a:ext cx="977153" cy="50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83765" y="956964"/>
            <a:ext cx="5946588" cy="2495456"/>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6765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7790</TotalTime>
  <Words>1728</Words>
  <Application>Microsoft Office PowerPoint</Application>
  <PresentationFormat>Presentazione su schermo (4:3)</PresentationFormat>
  <Paragraphs>279</Paragraphs>
  <Slides>23</Slides>
  <Notes>12</Notes>
  <HiddenSlides>0</HiddenSlides>
  <MMClips>0</MMClips>
  <ScaleCrop>false</ScaleCrop>
  <HeadingPairs>
    <vt:vector size="6" baseType="variant">
      <vt:variant>
        <vt:lpstr>Caratteri utilizzati</vt:lpstr>
      </vt:variant>
      <vt:variant>
        <vt:i4>19</vt:i4>
      </vt:variant>
      <vt:variant>
        <vt:lpstr>Tema</vt:lpstr>
      </vt:variant>
      <vt:variant>
        <vt:i4>1</vt:i4>
      </vt:variant>
      <vt:variant>
        <vt:lpstr>Titoli diapositive</vt:lpstr>
      </vt:variant>
      <vt:variant>
        <vt:i4>23</vt:i4>
      </vt:variant>
    </vt:vector>
  </HeadingPairs>
  <TitlesOfParts>
    <vt:vector size="43" baseType="lpstr">
      <vt:lpstr>Arial</vt:lpstr>
      <vt:lpstr>Baskerville Old Face</vt:lpstr>
      <vt:lpstr>Calibri</vt:lpstr>
      <vt:lpstr>Comfortaa Light</vt:lpstr>
      <vt:lpstr>Comic Sans MS</vt:lpstr>
      <vt:lpstr>Coming Soon</vt:lpstr>
      <vt:lpstr>Helvetica Light</vt:lpstr>
      <vt:lpstr>Helvetica Neue</vt:lpstr>
      <vt:lpstr>Helvetica Neue Medium</vt:lpstr>
      <vt:lpstr>Lohit Devanagari</vt:lpstr>
      <vt:lpstr>Lucida Grande</vt:lpstr>
      <vt:lpstr>Noto Sans CJK SC Regular</vt:lpstr>
      <vt:lpstr>Optima</vt:lpstr>
      <vt:lpstr>Palatino</vt:lpstr>
      <vt:lpstr>Rockwell</vt:lpstr>
      <vt:lpstr>Rockwell-Regular</vt:lpstr>
      <vt:lpstr>SignPainter-HouseScript</vt:lpstr>
      <vt:lpstr>Symbol</vt:lpstr>
      <vt:lpstr>Wingdings</vt:lpstr>
      <vt:lpstr>Tema di Office</vt:lpstr>
      <vt:lpstr>FOOT FragmentatiOn Of Target</vt:lpstr>
      <vt:lpstr>Presentazione standard di PowerPoint</vt:lpstr>
      <vt:lpstr>FOOT goals</vt:lpstr>
      <vt:lpstr>Strategies for target fragmentation</vt:lpstr>
      <vt:lpstr>Electronic Detector</vt:lpstr>
      <vt:lpstr>Presentazione standard di PowerPoint</vt:lpstr>
      <vt:lpstr>Presentazione standard di PowerPoint</vt:lpstr>
      <vt:lpstr>Presentazione standard di PowerPoint</vt:lpstr>
      <vt:lpstr>Data Taking @GSI</vt:lpstr>
      <vt:lpstr>Presentazione standard di PowerPoint</vt:lpstr>
      <vt:lpstr>Presentazione standard di PowerPoint</vt:lpstr>
      <vt:lpstr>Presentazione standard di PowerPoint</vt:lpstr>
      <vt:lpstr>All Oxygen Vertices</vt:lpstr>
      <vt:lpstr>Vertexing - Example</vt:lpstr>
      <vt:lpstr>Presentazione standard di PowerPoint</vt:lpstr>
      <vt:lpstr>Primi risultati su Z identification  (ToF+ dE/dx)</vt:lpstr>
      <vt:lpstr>Presentazione standard di PowerPoint</vt:lpstr>
      <vt:lpstr>Presentazione standard di PowerPoint</vt:lpstr>
      <vt:lpstr>Presentazione standard di PowerPoint</vt:lpstr>
      <vt:lpstr>Presentazione standard di PowerPoint</vt:lpstr>
      <vt:lpstr>Backup Slides</vt:lpstr>
      <vt:lpstr>FOOT: Programma minimo di misure</vt:lpstr>
      <vt:lpstr>Signal vs Cosmic Rays Separation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Franco</dc:creator>
  <cp:lastModifiedBy>Alessandra</cp:lastModifiedBy>
  <cp:revision>640</cp:revision>
  <cp:lastPrinted>2019-06-25T15:56:29Z</cp:lastPrinted>
  <dcterms:created xsi:type="dcterms:W3CDTF">2012-06-28T16:18:30Z</dcterms:created>
  <dcterms:modified xsi:type="dcterms:W3CDTF">2019-07-01T16:27:18Z</dcterms:modified>
</cp:coreProperties>
</file>