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258" r:id="rId3"/>
    <p:sldId id="260" r:id="rId4"/>
    <p:sldId id="259" r:id="rId5"/>
    <p:sldId id="261" r:id="rId6"/>
    <p:sldId id="274" r:id="rId7"/>
    <p:sldId id="275" r:id="rId8"/>
    <p:sldId id="262" r:id="rId9"/>
    <p:sldId id="267" r:id="rId10"/>
    <p:sldId id="263" r:id="rId11"/>
    <p:sldId id="264" r:id="rId12"/>
    <p:sldId id="273" r:id="rId13"/>
    <p:sldId id="256" r:id="rId14"/>
    <p:sldId id="272" r:id="rId15"/>
    <p:sldId id="265" r:id="rId16"/>
    <p:sldId id="268" r:id="rId17"/>
    <p:sldId id="269" r:id="rId18"/>
    <p:sldId id="270" r:id="rId19"/>
    <p:sldId id="271" r:id="rId20"/>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7"/>
    <p:restoredTop sz="94747"/>
  </p:normalViewPr>
  <p:slideViewPr>
    <p:cSldViewPr snapToGrid="0">
      <p:cViewPr varScale="1">
        <p:scale>
          <a:sx n="107" d="100"/>
          <a:sy n="107" d="100"/>
        </p:scale>
        <p:origin x="10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6B64B863-951E-4E14-A187-7D7FC47132AD}" type="datetimeFigureOut">
              <a:rPr lang="en-US" smtClean="0"/>
              <a:t>5/6/2019</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EE8657DC-0BA9-444A-AE4F-9E3468C0D1B5}" type="slidenum">
              <a:rPr lang="en-US" smtClean="0"/>
              <a:t>‹N›</a:t>
            </a:fld>
            <a:endParaRPr lang="en-US"/>
          </a:p>
        </p:txBody>
      </p:sp>
    </p:spTree>
    <p:extLst>
      <p:ext uri="{BB962C8B-B14F-4D97-AF65-F5344CB8AC3E}">
        <p14:creationId xmlns:p14="http://schemas.microsoft.com/office/powerpoint/2010/main" val="159522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E8657DC-0BA9-444A-AE4F-9E3468C0D1B5}" type="slidenum">
              <a:rPr lang="en-US" smtClean="0"/>
              <a:t>5</a:t>
            </a:fld>
            <a:endParaRPr lang="en-US"/>
          </a:p>
        </p:txBody>
      </p:sp>
    </p:spTree>
    <p:extLst>
      <p:ext uri="{BB962C8B-B14F-4D97-AF65-F5344CB8AC3E}">
        <p14:creationId xmlns:p14="http://schemas.microsoft.com/office/powerpoint/2010/main" val="414043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8</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9</a:t>
            </a:fld>
            <a:endParaRPr lang="en-US"/>
          </a:p>
        </p:txBody>
      </p:sp>
    </p:spTree>
    <p:extLst>
      <p:ext uri="{BB962C8B-B14F-4D97-AF65-F5344CB8AC3E}">
        <p14:creationId xmlns:p14="http://schemas.microsoft.com/office/powerpoint/2010/main" val="39052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10</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11</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12</a:t>
            </a:fld>
            <a:endParaRPr lang="en-US"/>
          </a:p>
        </p:txBody>
      </p:sp>
    </p:spTree>
    <p:extLst>
      <p:ext uri="{BB962C8B-B14F-4D97-AF65-F5344CB8AC3E}">
        <p14:creationId xmlns:p14="http://schemas.microsoft.com/office/powerpoint/2010/main" val="262118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C9B120E-CC66-4253-AFB6-CAB166E39EE7}"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10207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50057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58928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479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35678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9C9B120E-CC66-4253-AFB6-CAB166E39EE7}" type="datetimeFigureOut">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7996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9C9B120E-CC66-4253-AFB6-CAB166E39EE7}" type="datetimeFigureOut">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193556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C9B120E-CC66-4253-AFB6-CAB166E39EE7}"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91456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C9B120E-CC66-4253-AFB6-CAB166E39EE7}"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03220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C9B120E-CC66-4253-AFB6-CAB166E39EE7}"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8144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C9B120E-CC66-4253-AFB6-CAB166E39EE7}"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70174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C9B120E-CC66-4253-AFB6-CAB166E39EE7}"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0260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C9B120E-CC66-4253-AFB6-CAB166E39EE7}" type="datetimeFigureOut">
              <a:rPr lang="en-US" smtClean="0"/>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77205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9C9B120E-CC66-4253-AFB6-CAB166E39EE7}" type="datetimeFigureOut">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46112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B120E-CC66-4253-AFB6-CAB166E39EE7}" type="datetimeFigureOut">
              <a:rPr lang="en-US" smtClean="0"/>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410179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41952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67728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C9B120E-CC66-4253-AFB6-CAB166E39EE7}" type="datetimeFigureOut">
              <a:rPr lang="en-US" smtClean="0"/>
              <a:t>5/6/2019</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179621E-66DC-4B1C-B0AA-8E64A571CA4F}" type="slidenum">
              <a:rPr lang="en-US" smtClean="0"/>
              <a:t>‹N›</a:t>
            </a:fld>
            <a:endParaRPr lang="en-US"/>
          </a:p>
        </p:txBody>
      </p:sp>
    </p:spTree>
    <p:extLst>
      <p:ext uri="{BB962C8B-B14F-4D97-AF65-F5344CB8AC3E}">
        <p14:creationId xmlns:p14="http://schemas.microsoft.com/office/powerpoint/2010/main" val="20550255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9.png"/><Relationship Id="rId9" Type="http://schemas.openxmlformats.org/officeDocument/2006/relationships/image" Target="../media/image250.png"/></Relationships>
</file>

<file path=ppt/slides/_rels/slide1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0.png"/><Relationship Id="rId5" Type="http://schemas.openxmlformats.org/officeDocument/2006/relationships/image" Target="../media/image40.png"/><Relationship Id="rId4" Type="http://schemas.openxmlformats.org/officeDocument/2006/relationships/image" Target="../media/image360.png"/></Relationships>
</file>

<file path=ppt/slides/_rels/slide12.xml.rels><?xml version="1.0" encoding="UTF-8" standalone="yes"?>
<Relationships xmlns="http://schemas.openxmlformats.org/package/2006/relationships"><Relationship Id="rId3" Type="http://schemas.openxmlformats.org/officeDocument/2006/relationships/image" Target="../media/image390.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0.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emf"/><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3" Type="http://schemas.openxmlformats.org/officeDocument/2006/relationships/image" Target="../media/image110.png"/><Relationship Id="rId7" Type="http://schemas.openxmlformats.org/officeDocument/2006/relationships/image" Target="../media/image12.png"/><Relationship Id="rId1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6.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3.png"/><Relationship Id="rId9" Type="http://schemas.openxmlformats.org/officeDocument/2006/relationships/image" Target="../media/image13.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4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20.png"/><Relationship Id="rId4" Type="http://schemas.openxmlformats.org/officeDocument/2006/relationships/image" Target="../media/image210.png"/></Relationships>
</file>

<file path=ppt/slides/_rels/slide9.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38.png"/><Relationship Id="rId7" Type="http://schemas.openxmlformats.org/officeDocument/2006/relationships/image" Target="../media/image2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270.png"/><Relationship Id="rId4" Type="http://schemas.openxmlformats.org/officeDocument/2006/relationships/image" Target="../media/image2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315"/>
            <a:ext cx="9144000" cy="584775"/>
          </a:xfrm>
          <a:prstGeom prst="rect">
            <a:avLst/>
          </a:prstGeom>
          <a:noFill/>
        </p:spPr>
        <p:txBody>
          <a:bodyPr wrap="square" rtlCol="0">
            <a:spAutoFit/>
          </a:bodyPr>
          <a:lstStyle/>
          <a:p>
            <a:pPr algn="ctr"/>
            <a:r>
              <a:rPr lang="en-US" sz="3200" dirty="0" smtClean="0">
                <a:latin typeface="Candara" panose="020E0502030303020204" pitchFamily="34" charset="0"/>
                <a:cs typeface="Adobe Devanagari" panose="02040503050201020203" pitchFamily="18" charset="0"/>
              </a:rPr>
              <a:t>Experimental activity #1: RF </a:t>
            </a:r>
            <a:r>
              <a:rPr lang="en-US" sz="3200" dirty="0">
                <a:latin typeface="Candara" panose="020E0502030303020204" pitchFamily="34" charset="0"/>
                <a:cs typeface="Adobe Devanagari" panose="02040503050201020203" pitchFamily="18" charset="0"/>
              </a:rPr>
              <a:t>p</a:t>
            </a:r>
            <a:r>
              <a:rPr lang="en-US" sz="3200" dirty="0" smtClean="0">
                <a:latin typeface="Candara" panose="020E0502030303020204" pitchFamily="34" charset="0"/>
                <a:cs typeface="Adobe Devanagari" panose="02040503050201020203" pitchFamily="18" charset="0"/>
              </a:rPr>
              <a:t>ulse </a:t>
            </a:r>
            <a:r>
              <a:rPr lang="en-US" sz="3200" dirty="0">
                <a:latin typeface="Candara" panose="020E0502030303020204" pitchFamily="34" charset="0"/>
                <a:cs typeface="Adobe Devanagari" panose="02040503050201020203" pitchFamily="18" charset="0"/>
              </a:rPr>
              <a:t>c</a:t>
            </a:r>
            <a:r>
              <a:rPr lang="en-US" sz="3200" dirty="0" smtClean="0">
                <a:latin typeface="Candara" panose="020E0502030303020204" pitchFamily="34" charset="0"/>
                <a:cs typeface="Adobe Devanagari" panose="02040503050201020203" pitchFamily="18" charset="0"/>
              </a:rPr>
              <a:t>ompressors</a:t>
            </a:r>
            <a:endParaRPr lang="en-US" sz="3200" dirty="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176189" y="1052290"/>
                <a:ext cx="8791622" cy="5309146"/>
              </a:xfrm>
              <a:prstGeom prst="rect">
                <a:avLst/>
              </a:prstGeom>
              <a:noFill/>
            </p:spPr>
            <p:txBody>
              <a:bodyPr wrap="square" rtlCol="0">
                <a:spAutoFit/>
              </a:bodyPr>
              <a:lstStyle/>
              <a:p>
                <a:pPr algn="ctr">
                  <a:lnSpc>
                    <a:spcPct val="150000"/>
                  </a:lnSpc>
                  <a:spcAft>
                    <a:spcPts val="1200"/>
                  </a:spcAft>
                </a:pPr>
                <a:r>
                  <a:rPr lang="en-US" sz="2400" u="sng" dirty="0" smtClean="0">
                    <a:latin typeface="Candara" panose="020E0502030303020204" pitchFamily="34" charset="0"/>
                    <a:cs typeface="Adobe Devanagari" panose="02040503050201020203" pitchFamily="18" charset="0"/>
                  </a:rPr>
                  <a:t>Why do we need pulse compressors?</a:t>
                </a:r>
                <a:endParaRPr lang="en-US" sz="2400" u="sng" dirty="0">
                  <a:latin typeface="Candara" panose="020E0502030303020204" pitchFamily="34" charset="0"/>
                  <a:cs typeface="Adobe Devanagari" panose="02040503050201020203" pitchFamily="18" charset="0"/>
                </a:endParaRPr>
              </a:p>
              <a:p>
                <a:pPr marL="285750" indent="-285750" algn="just">
                  <a:lnSpc>
                    <a:spcPct val="150000"/>
                  </a:lnSpc>
                  <a:spcAft>
                    <a:spcPts val="1200"/>
                  </a:spcAft>
                  <a:buFont typeface="Arial" panose="020B0604020202020204" pitchFamily="34" charset="0"/>
                  <a:buChar char="•"/>
                </a:pPr>
                <a:r>
                  <a:rPr lang="en-US" dirty="0" smtClean="0">
                    <a:latin typeface="Candara" panose="020E0502030303020204" pitchFamily="34" charset="0"/>
                    <a:cs typeface="Adobe Devanagari" panose="02040503050201020203" pitchFamily="18" charset="0"/>
                  </a:rPr>
                  <a:t>Real devices widely used in electron </a:t>
                </a:r>
                <a:r>
                  <a:rPr lang="en-US" dirty="0" err="1" smtClean="0">
                    <a:latin typeface="Candara" panose="020E0502030303020204" pitchFamily="34" charset="0"/>
                    <a:cs typeface="Adobe Devanagari" panose="02040503050201020203" pitchFamily="18" charset="0"/>
                  </a:rPr>
                  <a:t>linacs</a:t>
                </a:r>
                <a:r>
                  <a:rPr lang="en-US" dirty="0" smtClean="0">
                    <a:latin typeface="Candara" panose="020E0502030303020204" pitchFamily="34" charset="0"/>
                    <a:cs typeface="Adobe Devanagari" panose="02040503050201020203" pitchFamily="18" charset="0"/>
                  </a:rPr>
                  <a:t> to </a:t>
                </a:r>
                <a:r>
                  <a:rPr lang="en-US" dirty="0" smtClean="0">
                    <a:solidFill>
                      <a:srgbClr val="FF0000"/>
                    </a:solidFill>
                    <a:latin typeface="Candara" panose="020E0502030303020204" pitchFamily="34" charset="0"/>
                    <a:cs typeface="Adobe Devanagari" panose="02040503050201020203" pitchFamily="18" charset="0"/>
                  </a:rPr>
                  <a:t>increase the available peak power</a:t>
                </a:r>
              </a:p>
              <a:p>
                <a:pPr marL="285750" indent="-285750" algn="just">
                  <a:lnSpc>
                    <a:spcPct val="150000"/>
                  </a:lnSpc>
                  <a:spcAft>
                    <a:spcPts val="1200"/>
                  </a:spcAft>
                  <a:buFont typeface="Arial" panose="020B0604020202020204" pitchFamily="34" charset="0"/>
                  <a:buChar char="•"/>
                </a:pPr>
                <a:r>
                  <a:rPr lang="en-US" dirty="0">
                    <a:latin typeface="Candara" panose="020E0502030303020204" pitchFamily="34" charset="0"/>
                    <a:cs typeface="Adobe Devanagari" panose="02040503050201020203" pitchFamily="18" charset="0"/>
                  </a:rPr>
                  <a:t>High accelerating gradients require very high RF power (</a:t>
                </a:r>
                <a:r>
                  <a:rPr lang="en-US" dirty="0">
                    <a:solidFill>
                      <a:srgbClr val="FF0000"/>
                    </a:solidFill>
                    <a:latin typeface="Candara" panose="020E0502030303020204" pitchFamily="34" charset="0"/>
                    <a:cs typeface="Adobe Devanagari" panose="02040503050201020203" pitchFamily="18" charset="0"/>
                  </a:rPr>
                  <a:t>P </a:t>
                </a:r>
                <a14:m>
                  <m:oMath xmlns:m="http://schemas.openxmlformats.org/officeDocument/2006/math">
                    <m:r>
                      <a:rPr lang="en-US" i="1">
                        <a:solidFill>
                          <a:srgbClr val="FF0000"/>
                        </a:solidFill>
                        <a:latin typeface="Cambria Math"/>
                      </a:rPr>
                      <m:t>∝</m:t>
                    </m:r>
                  </m:oMath>
                </a14:m>
                <a:r>
                  <a:rPr lang="en-US" dirty="0">
                    <a:solidFill>
                      <a:srgbClr val="FF0000"/>
                    </a:solidFill>
                    <a:latin typeface="Candara" panose="020E0502030303020204" pitchFamily="34" charset="0"/>
                    <a:cs typeface="Adobe Devanagari" panose="02040503050201020203" pitchFamily="18" charset="0"/>
                  </a:rPr>
                  <a:t> E</a:t>
                </a:r>
                <a:r>
                  <a:rPr lang="en-US" baseline="30000" dirty="0">
                    <a:solidFill>
                      <a:srgbClr val="FF0000"/>
                    </a:solidFill>
                    <a:latin typeface="Candara" panose="020E0502030303020204" pitchFamily="34" charset="0"/>
                    <a:cs typeface="Adobe Devanagari" panose="02040503050201020203" pitchFamily="18" charset="0"/>
                  </a:rPr>
                  <a:t>2</a:t>
                </a:r>
                <a:r>
                  <a:rPr lang="en-US" dirty="0">
                    <a:latin typeface="Candara" panose="020E0502030303020204" pitchFamily="34" charset="0"/>
                    <a:cs typeface="Adobe Devanagari" panose="02040503050201020203" pitchFamily="18" charset="0"/>
                  </a:rPr>
                  <a:t>)</a:t>
                </a:r>
              </a:p>
              <a:p>
                <a:pPr marL="285750" indent="-285750" algn="just">
                  <a:lnSpc>
                    <a:spcPct val="150000"/>
                  </a:lnSpc>
                  <a:spcAft>
                    <a:spcPts val="1200"/>
                  </a:spcAft>
                  <a:buFont typeface="Arial" panose="020B0604020202020204" pitchFamily="34" charset="0"/>
                  <a:buChar char="•"/>
                </a:pPr>
                <a:r>
                  <a:rPr lang="en-US" dirty="0">
                    <a:latin typeface="Candara" panose="020E0502030303020204" pitchFamily="34" charset="0"/>
                    <a:cs typeface="Adobe Devanagari" panose="02040503050201020203" pitchFamily="18" charset="0"/>
                  </a:rPr>
                  <a:t>RF peak power available from klystrons is typically limited to ≈ 50-60 MW.                         The duration of the klystron RF pulses (</a:t>
                </a:r>
                <a14:m>
                  <m:oMath xmlns:m="http://schemas.openxmlformats.org/officeDocument/2006/math">
                    <m:r>
                      <a:rPr lang="it-IT" i="1">
                        <a:latin typeface="Cambria Math"/>
                        <a:ea typeface="Cambria Math"/>
                      </a:rPr>
                      <m:t>≈</m:t>
                    </m:r>
                  </m:oMath>
                </a14:m>
                <a:r>
                  <a:rPr lang="en-US" dirty="0">
                    <a:latin typeface="Candara" panose="020E0502030303020204" pitchFamily="34" charset="0"/>
                    <a:cs typeface="Adobe Devanagari" panose="02040503050201020203" pitchFamily="18" charset="0"/>
                  </a:rPr>
                  <a:t> few </a:t>
                </a:r>
                <a14:m>
                  <m:oMath xmlns:m="http://schemas.openxmlformats.org/officeDocument/2006/math">
                    <m:r>
                      <a:rPr lang="it-IT" i="1">
                        <a:latin typeface="Cambria Math"/>
                        <a:ea typeface="Cambria Math"/>
                      </a:rPr>
                      <m:t>𝜇</m:t>
                    </m:r>
                    <m:r>
                      <a:rPr lang="it-IT" i="1">
                        <a:latin typeface="Cambria Math"/>
                        <a:ea typeface="Cambria Math"/>
                      </a:rPr>
                      <m:t>𝑠</m:t>
                    </m:r>
                  </m:oMath>
                </a14:m>
                <a:r>
                  <a:rPr lang="en-US" dirty="0">
                    <a:latin typeface="Candara" panose="020E0502030303020204" pitchFamily="34" charset="0"/>
                    <a:cs typeface="Adobe Devanagari" panose="02040503050201020203" pitchFamily="18" charset="0"/>
                  </a:rPr>
                  <a:t>) may largely exceed the typical </a:t>
                </a:r>
                <a:r>
                  <a:rPr lang="en-US" dirty="0">
                    <a:solidFill>
                      <a:srgbClr val="FF0000"/>
                    </a:solidFill>
                    <a:latin typeface="Candara" panose="020E0502030303020204" pitchFamily="34" charset="0"/>
                    <a:cs typeface="Adobe Devanagari" panose="02040503050201020203" pitchFamily="18" charset="0"/>
                  </a:rPr>
                  <a:t>filling time </a:t>
                </a:r>
                <a:r>
                  <a:rPr lang="en-US" dirty="0">
                    <a:latin typeface="Candara" panose="020E0502030303020204" pitchFamily="34" charset="0"/>
                    <a:cs typeface="Adobe Devanagari" panose="02040503050201020203" pitchFamily="18" charset="0"/>
                  </a:rPr>
                  <a:t>of an accelerating structure (</a:t>
                </a:r>
                <a14:m>
                  <m:oMath xmlns:m="http://schemas.openxmlformats.org/officeDocument/2006/math">
                    <m:r>
                      <a:rPr lang="it-IT" i="1">
                        <a:latin typeface="Cambria Math"/>
                        <a:ea typeface="Cambria Math"/>
                      </a:rPr>
                      <m:t>&lt;</m:t>
                    </m:r>
                    <m:r>
                      <a:rPr lang="it-IT" i="1">
                        <a:latin typeface="Cambria Math"/>
                      </a:rPr>
                      <m:t>1 </m:t>
                    </m:r>
                    <m:r>
                      <a:rPr lang="it-IT" i="1">
                        <a:latin typeface="Cambria Math"/>
                        <a:ea typeface="Cambria Math"/>
                      </a:rPr>
                      <m:t>𝜇</m:t>
                    </m:r>
                    <m:r>
                      <a:rPr lang="it-IT" i="1">
                        <a:latin typeface="Cambria Math"/>
                        <a:ea typeface="Cambria Math"/>
                      </a:rPr>
                      <m:t>𝑠</m:t>
                    </m:r>
                  </m:oMath>
                </a14:m>
                <a:r>
                  <a:rPr lang="en-US" dirty="0" smtClean="0">
                    <a:latin typeface="Candara" panose="020E0502030303020204" pitchFamily="34" charset="0"/>
                    <a:cs typeface="Adobe Devanagari" panose="02040503050201020203" pitchFamily="18" charset="0"/>
                  </a:rPr>
                  <a:t>)</a:t>
                </a:r>
              </a:p>
              <a:p>
                <a:pPr marL="285750" indent="-285750" algn="just">
                  <a:lnSpc>
                    <a:spcPct val="150000"/>
                  </a:lnSpc>
                  <a:spcAft>
                    <a:spcPts val="1200"/>
                  </a:spcAft>
                  <a:buFont typeface="Arial" panose="020B0604020202020204" pitchFamily="34" charset="0"/>
                  <a:buChar char="•"/>
                </a:pPr>
                <a:endParaRPr lang="en-US" dirty="0" smtClean="0">
                  <a:solidFill>
                    <a:srgbClr val="FF0000"/>
                  </a:solidFill>
                  <a:latin typeface="Candara" panose="020E0502030303020204" pitchFamily="34" charset="0"/>
                  <a:cs typeface="Adobe Devanagari" panose="02040503050201020203" pitchFamily="18" charset="0"/>
                </a:endParaRPr>
              </a:p>
              <a:p>
                <a:pPr marL="285750" indent="-285750" algn="just">
                  <a:lnSpc>
                    <a:spcPct val="150000"/>
                  </a:lnSpc>
                  <a:spcAft>
                    <a:spcPts val="1200"/>
                  </a:spcAft>
                  <a:buFont typeface="Arial" panose="020B0604020202020204" pitchFamily="34" charset="0"/>
                  <a:buChar char="•"/>
                </a:pPr>
                <a:r>
                  <a:rPr lang="en-US" dirty="0" smtClean="0">
                    <a:latin typeface="Candara" panose="020E0502030303020204" pitchFamily="34" charset="0"/>
                    <a:cs typeface="Adobe Devanagari" panose="02040503050201020203" pitchFamily="18" charset="0"/>
                  </a:rPr>
                  <a:t>Based on RF </a:t>
                </a:r>
                <a:r>
                  <a:rPr lang="en-US" dirty="0" smtClean="0">
                    <a:solidFill>
                      <a:srgbClr val="FF0000"/>
                    </a:solidFill>
                    <a:latin typeface="Candara" panose="020E0502030303020204" pitchFamily="34" charset="0"/>
                    <a:cs typeface="Adobe Devanagari" panose="02040503050201020203" pitchFamily="18" charset="0"/>
                  </a:rPr>
                  <a:t>response of resonant cavities</a:t>
                </a:r>
                <a:r>
                  <a:rPr lang="en-US" dirty="0" smtClean="0">
                    <a:latin typeface="Candara" panose="020E0502030303020204" pitchFamily="34" charset="0"/>
                    <a:cs typeface="Adobe Devanagari" panose="02040503050201020203" pitchFamily="18" charset="0"/>
                  </a:rPr>
                  <a:t> and other connection devices (hybrid couplers or circulators)</a:t>
                </a:r>
              </a:p>
              <a:p>
                <a:pPr marL="285750" indent="-285750" algn="just">
                  <a:lnSpc>
                    <a:spcPct val="150000"/>
                  </a:lnSpc>
                  <a:spcAft>
                    <a:spcPts val="1200"/>
                  </a:spcAft>
                  <a:buFont typeface="Arial" panose="020B0604020202020204" pitchFamily="34" charset="0"/>
                  <a:buChar char="•"/>
                </a:pPr>
                <a:r>
                  <a:rPr lang="en-US" dirty="0">
                    <a:latin typeface="Candara" panose="020E0502030303020204" pitchFamily="34" charset="0"/>
                    <a:cs typeface="Adobe Devanagari" panose="02040503050201020203" pitchFamily="18" charset="0"/>
                  </a:rPr>
                  <a:t>Also very instructive, suitable for an RF lab </a:t>
                </a:r>
                <a:r>
                  <a:rPr lang="en-US" dirty="0" smtClean="0">
                    <a:latin typeface="Candara" panose="020E0502030303020204" pitchFamily="34" charset="0"/>
                    <a:cs typeface="Adobe Devanagari" panose="02040503050201020203" pitchFamily="18" charset="0"/>
                  </a:rPr>
                  <a:t>experience!</a:t>
                </a:r>
                <a:endParaRPr lang="en-US" dirty="0">
                  <a:latin typeface="Candara" panose="020E0502030303020204" pitchFamily="34" charset="0"/>
                  <a:cs typeface="Adobe Devanagari" panose="02040503050201020203"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6189" y="1052290"/>
                <a:ext cx="8791622" cy="5309146"/>
              </a:xfrm>
              <a:prstGeom prst="rect">
                <a:avLst/>
              </a:prstGeom>
              <a:blipFill>
                <a:blip r:embed="rId2"/>
                <a:stretch>
                  <a:fillRect l="-485" r="-555" b="-115"/>
                </a:stretch>
              </a:blipFill>
            </p:spPr>
            <p:txBody>
              <a:bodyPr/>
              <a:lstStyle/>
              <a:p>
                <a:r>
                  <a:rPr lang="it-IT">
                    <a:noFill/>
                  </a:rPr>
                  <a:t> </a:t>
                </a:r>
              </a:p>
            </p:txBody>
          </p:sp>
        </mc:Fallback>
      </mc:AlternateContent>
    </p:spTree>
    <p:extLst>
      <p:ext uri="{BB962C8B-B14F-4D97-AF65-F5344CB8AC3E}">
        <p14:creationId xmlns:p14="http://schemas.microsoft.com/office/powerpoint/2010/main" val="359377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3454"/>
            <a:ext cx="8660180" cy="784830"/>
          </a:xfrm>
          <a:prstGeom prst="rect">
            <a:avLst/>
          </a:prstGeom>
          <a:noFill/>
        </p:spPr>
        <p:txBody>
          <a:bodyPr wrap="square" rtlCol="0">
            <a:spAutoFit/>
          </a:bodyPr>
          <a:lstStyle/>
          <a:p>
            <a:pPr algn="ctr">
              <a:lnSpc>
                <a:spcPct val="150000"/>
              </a:lnSpc>
              <a:spcAft>
                <a:spcPts val="1200"/>
              </a:spcAft>
            </a:pPr>
            <a:r>
              <a:rPr lang="en-US" sz="3000" dirty="0" smtClean="0">
                <a:latin typeface="Candara" panose="020E0502030303020204" pitchFamily="34" charset="0"/>
                <a:cs typeface="Adobe Devanagari" panose="02040503050201020203" pitchFamily="18" charset="0"/>
              </a:rPr>
              <a:t>RF step pulse reflected by a resonant cavity</a:t>
            </a:r>
            <a:endParaRPr lang="en-US" sz="3000" dirty="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883730" y="2022050"/>
                <a:ext cx="2892715"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FWD</m:t>
                        </m:r>
                      </m:sub>
                    </m:sSub>
                    <m:r>
                      <a:rPr lang="it-IT" sz="1600" b="0" i="0" smtClean="0">
                        <a:latin typeface="Cambria Math"/>
                      </a:rPr>
                      <m:t>(</m:t>
                    </m:r>
                    <m:r>
                      <m:rPr>
                        <m:sty m:val="p"/>
                      </m:rPr>
                      <a:rPr lang="it-IT" sz="1600" b="0" i="0" smtClean="0">
                        <a:latin typeface="Cambria Math"/>
                      </a:rPr>
                      <m:t>t</m:t>
                    </m:r>
                    <m:r>
                      <a:rPr lang="it-IT" sz="1600" b="0" i="0" smtClean="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a:rPr lang="it-IT" sz="1600" b="0" i="0" smtClean="0">
                            <a:latin typeface="Cambria Math"/>
                          </a:rPr>
                          <m:t>0</m:t>
                        </m:r>
                      </m:sub>
                    </m:sSub>
                    <m:r>
                      <a:rPr lang="it-IT" sz="1600" b="0" i="0" smtClean="0">
                        <a:latin typeface="Cambria Math"/>
                        <a:ea typeface="Cambria Math"/>
                      </a:rPr>
                      <m:t>∙</m:t>
                    </m:r>
                    <m:r>
                      <a:rPr lang="it-IT" sz="1600" i="0" smtClean="0">
                        <a:latin typeface="Cambria Math"/>
                      </a:rPr>
                      <m:t>1</m:t>
                    </m:r>
                    <m:r>
                      <a:rPr lang="it-IT" sz="1600" b="0" i="0" smtClean="0">
                        <a:latin typeface="Cambria Math"/>
                      </a:rPr>
                      <m:t>(</m:t>
                    </m:r>
                    <m:r>
                      <m:rPr>
                        <m:sty m:val="p"/>
                      </m:rPr>
                      <a:rPr lang="it-IT" sz="1600" b="0" i="0" smtClean="0">
                        <a:latin typeface="Cambria Math"/>
                      </a:rPr>
                      <m:t>t</m:t>
                    </m:r>
                    <m:r>
                      <a:rPr lang="it-IT" sz="1600" b="0" i="0" smtClean="0">
                        <a:latin typeface="Cambria Math"/>
                      </a:rPr>
                      <m:t>)∙</m:t>
                    </m:r>
                    <m:r>
                      <m:rPr>
                        <m:sty m:val="p"/>
                      </m:rPr>
                      <a:rPr lang="it-IT" sz="1600" b="0" i="0" smtClean="0">
                        <a:latin typeface="Cambria Math"/>
                        <a:ea typeface="Cambria Math"/>
                      </a:rPr>
                      <m:t>cos</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m:rPr>
                                <m:sty m:val="p"/>
                              </m:rPr>
                              <a:rPr lang="it-IT" sz="1600" b="0" i="0" smtClean="0">
                                <a:latin typeface="Cambria Math"/>
                                <a:ea typeface="Cambria Math"/>
                              </a:rPr>
                              <m:t>ω</m:t>
                            </m:r>
                          </m:e>
                          <m:sub>
                            <m:r>
                              <a:rPr lang="it-IT" sz="1600" b="0" i="0" smtClean="0">
                                <a:latin typeface="Cambria Math"/>
                                <a:ea typeface="Cambria Math"/>
                              </a:rPr>
                              <m:t>0</m:t>
                            </m:r>
                          </m:sub>
                        </m:sSub>
                        <m:r>
                          <m:rPr>
                            <m:sty m:val="p"/>
                          </m:rPr>
                          <a:rPr lang="it-IT" sz="1600" b="0" i="0" smtClean="0">
                            <a:latin typeface="Cambria Math"/>
                            <a:ea typeface="Cambria Math"/>
                          </a:rPr>
                          <m:t>t</m:t>
                        </m:r>
                      </m:e>
                    </m:d>
                  </m:oMath>
                </a14:m>
                <a:r>
                  <a:rPr lang="en-US" sz="1600" dirty="0" smtClean="0">
                    <a:latin typeface="Candara" panose="020E0502030303020204" pitchFamily="34" charset="0"/>
                  </a:rPr>
                  <a:t>;</a:t>
                </a:r>
                <a:endParaRPr lang="en-US" sz="1600" dirty="0">
                  <a:latin typeface="Candara" panose="020E0502030303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883730" y="2022050"/>
                <a:ext cx="2892715" cy="338554"/>
              </a:xfrm>
              <a:prstGeom prst="rect">
                <a:avLst/>
              </a:prstGeom>
              <a:blipFill>
                <a:blip r:embed="rId3"/>
                <a:stretch>
                  <a:fillRect t="-5455" b="-23636"/>
                </a:stretch>
              </a:blipFill>
            </p:spPr>
            <p:txBody>
              <a:bodyPr/>
              <a:lstStyle/>
              <a:p>
                <a:r>
                  <a:rPr lang="it-IT">
                    <a:noFill/>
                  </a:rPr>
                  <a:t> </a:t>
                </a:r>
              </a:p>
            </p:txBody>
          </p:sp>
        </mc:Fallback>
      </mc:AlternateContent>
      <p:grpSp>
        <p:nvGrpSpPr>
          <p:cNvPr id="11" name="Gruppo 10"/>
          <p:cNvGrpSpPr/>
          <p:nvPr/>
        </p:nvGrpSpPr>
        <p:grpSpPr>
          <a:xfrm>
            <a:off x="280860" y="3206659"/>
            <a:ext cx="8425408" cy="3514837"/>
            <a:chOff x="59831" y="2438908"/>
            <a:chExt cx="9119253" cy="4256860"/>
          </a:xfrm>
        </p:grpSpPr>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l="9193" r="8065"/>
            <a:stretch/>
          </p:blipFill>
          <p:spPr>
            <a:xfrm>
              <a:off x="59831" y="2438908"/>
              <a:ext cx="6655188" cy="425686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6779214" y="2995170"/>
                  <a:ext cx="2196874" cy="410027"/>
                </a:xfrm>
                <a:prstGeom prst="rect">
                  <a:avLst/>
                </a:prstGeom>
                <a:noFill/>
              </p:spPr>
              <p:txBody>
                <a:bodyPr wrap="none" rtlCol="0">
                  <a:spAutoFit/>
                </a:bodyPr>
                <a:lstStyle/>
                <a:p>
                  <a:r>
                    <a:rPr lang="it-IT" sz="1600" i="1" dirty="0" smtClean="0">
                      <a:latin typeface="Candara" panose="020E0502030303020204" pitchFamily="34" charset="0"/>
                    </a:rPr>
                    <a:t>Under-</a:t>
                  </a:r>
                  <a:r>
                    <a:rPr lang="it-IT" sz="1600" i="1" dirty="0" err="1" smtClean="0">
                      <a:latin typeface="Candara" panose="020E0502030303020204" pitchFamily="34" charset="0"/>
                    </a:rPr>
                    <a:t>coupled</a:t>
                  </a:r>
                  <a:r>
                    <a:rPr lang="it-IT" sz="1600" i="1" dirty="0" smtClean="0">
                      <a:latin typeface="Candara" panose="020E0502030303020204" pitchFamily="34" charset="0"/>
                    </a:rPr>
                    <a:t>: </a:t>
                  </a:r>
                  <a14:m>
                    <m:oMath xmlns:m="http://schemas.openxmlformats.org/officeDocument/2006/math">
                      <m:r>
                        <a:rPr lang="it-IT" sz="1600" i="1" smtClean="0">
                          <a:latin typeface="Cambria Math"/>
                          <a:ea typeface="Cambria Math"/>
                        </a:rPr>
                        <m:t>𝛽</m:t>
                      </m:r>
                      <m:r>
                        <a:rPr lang="it-IT" sz="1600" b="0" i="1" smtClean="0">
                          <a:latin typeface="Cambria Math"/>
                          <a:ea typeface="Cambria Math"/>
                        </a:rPr>
                        <m:t>&lt;1</m:t>
                      </m:r>
                    </m:oMath>
                  </a14:m>
                  <a:endParaRPr lang="en-US" sz="1600" i="1" dirty="0">
                    <a:latin typeface="Candara" panose="020E0502030303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779214" y="2995170"/>
                  <a:ext cx="2196874" cy="410027"/>
                </a:xfrm>
                <a:prstGeom prst="rect">
                  <a:avLst/>
                </a:prstGeom>
                <a:blipFill>
                  <a:blip r:embed="rId5"/>
                  <a:stretch>
                    <a:fillRect l="-1502" t="-5357" b="-2142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779214" y="4275845"/>
                  <a:ext cx="2399870" cy="410027"/>
                </a:xfrm>
                <a:prstGeom prst="rect">
                  <a:avLst/>
                </a:prstGeom>
                <a:noFill/>
              </p:spPr>
              <p:txBody>
                <a:bodyPr wrap="none" rtlCol="0">
                  <a:spAutoFit/>
                </a:bodyPr>
                <a:lstStyle/>
                <a:p>
                  <a:r>
                    <a:rPr lang="it-IT" sz="1600" i="1" dirty="0" err="1" smtClean="0">
                      <a:latin typeface="Candara" panose="020E0502030303020204" pitchFamily="34" charset="0"/>
                    </a:rPr>
                    <a:t>Critically</a:t>
                  </a:r>
                  <a:r>
                    <a:rPr lang="it-IT" sz="1600" i="1" dirty="0" smtClean="0">
                      <a:latin typeface="Candara" panose="020E0502030303020204" pitchFamily="34" charset="0"/>
                    </a:rPr>
                    <a:t> </a:t>
                  </a:r>
                  <a:r>
                    <a:rPr lang="it-IT" sz="1600" i="1" dirty="0" err="1" smtClean="0">
                      <a:latin typeface="Candara" panose="020E0502030303020204" pitchFamily="34" charset="0"/>
                    </a:rPr>
                    <a:t>coupled</a:t>
                  </a:r>
                  <a:r>
                    <a:rPr lang="it-IT" sz="1600" i="1" dirty="0" smtClean="0">
                      <a:latin typeface="Candara" panose="020E0502030303020204" pitchFamily="34" charset="0"/>
                    </a:rPr>
                    <a:t>: </a:t>
                  </a:r>
                  <a14:m>
                    <m:oMath xmlns:m="http://schemas.openxmlformats.org/officeDocument/2006/math">
                      <m:r>
                        <a:rPr lang="it-IT" sz="1600" i="1" smtClean="0">
                          <a:latin typeface="Cambria Math"/>
                          <a:ea typeface="Cambria Math"/>
                        </a:rPr>
                        <m:t>𝛽</m:t>
                      </m:r>
                      <m:r>
                        <a:rPr lang="it-IT" sz="1600" b="0" i="1" smtClean="0">
                          <a:latin typeface="Cambria Math"/>
                          <a:ea typeface="Cambria Math"/>
                        </a:rPr>
                        <m:t>=1</m:t>
                      </m:r>
                    </m:oMath>
                  </a14:m>
                  <a:endParaRPr lang="en-US" sz="1600" i="1" dirty="0">
                    <a:latin typeface="Candara" panose="020E050203030302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779214" y="4275845"/>
                  <a:ext cx="2399870" cy="410027"/>
                </a:xfrm>
                <a:prstGeom prst="rect">
                  <a:avLst/>
                </a:prstGeom>
                <a:blipFill>
                  <a:blip r:embed="rId6"/>
                  <a:stretch>
                    <a:fillRect l="-1374" t="-5455" b="-2363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779214" y="5556519"/>
                  <a:ext cx="2068483" cy="410027"/>
                </a:xfrm>
                <a:prstGeom prst="rect">
                  <a:avLst/>
                </a:prstGeom>
                <a:noFill/>
              </p:spPr>
              <p:txBody>
                <a:bodyPr wrap="none" rtlCol="0">
                  <a:spAutoFit/>
                </a:bodyPr>
                <a:lstStyle/>
                <a:p>
                  <a:r>
                    <a:rPr lang="it-IT" sz="1600" i="1" dirty="0" smtClean="0">
                      <a:latin typeface="Candara" panose="020E0502030303020204" pitchFamily="34" charset="0"/>
                    </a:rPr>
                    <a:t>Over-</a:t>
                  </a:r>
                  <a:r>
                    <a:rPr lang="it-IT" sz="1600" i="1" dirty="0" err="1" smtClean="0">
                      <a:latin typeface="Candara" panose="020E0502030303020204" pitchFamily="34" charset="0"/>
                    </a:rPr>
                    <a:t>coupled</a:t>
                  </a:r>
                  <a:r>
                    <a:rPr lang="it-IT" sz="1600" i="1" dirty="0" smtClean="0">
                      <a:latin typeface="Candara" panose="020E0502030303020204" pitchFamily="34" charset="0"/>
                    </a:rPr>
                    <a:t>: </a:t>
                  </a:r>
                  <a14:m>
                    <m:oMath xmlns:m="http://schemas.openxmlformats.org/officeDocument/2006/math">
                      <m:r>
                        <a:rPr lang="it-IT" sz="1600" i="1" smtClean="0">
                          <a:latin typeface="Cambria Math"/>
                          <a:ea typeface="Cambria Math"/>
                        </a:rPr>
                        <m:t>𝛽</m:t>
                      </m:r>
                      <m:r>
                        <a:rPr lang="it-IT" sz="1600" b="0" i="1" smtClean="0">
                          <a:latin typeface="Cambria Math"/>
                          <a:ea typeface="Cambria Math"/>
                        </a:rPr>
                        <m:t>&gt;1</m:t>
                      </m:r>
                    </m:oMath>
                  </a14:m>
                  <a:endParaRPr lang="en-US" sz="1600" i="1" dirty="0">
                    <a:latin typeface="Candara" panose="020E0502030303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779214" y="5556519"/>
                  <a:ext cx="2068483" cy="410027"/>
                </a:xfrm>
                <a:prstGeom prst="rect">
                  <a:avLst/>
                </a:prstGeom>
                <a:blipFill>
                  <a:blip r:embed="rId7"/>
                  <a:stretch>
                    <a:fillRect l="-1592" t="-5357" b="-21429"/>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15" name="Rectangle 33"/>
              <p:cNvSpPr/>
              <p:nvPr/>
            </p:nvSpPr>
            <p:spPr>
              <a:xfrm>
                <a:off x="2062064" y="1272187"/>
                <a:ext cx="4536049"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REF</m:t>
                          </m:r>
                        </m:sub>
                      </m:sSub>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m:rPr>
                              <m:sty m:val="p"/>
                            </m:rPr>
                            <a:rPr lang="it-IT" sz="1600" b="0" i="0" smtClean="0">
                              <a:latin typeface="Cambria Math"/>
                            </a:rPr>
                            <m:t>FWD</m:t>
                          </m:r>
                        </m:sub>
                      </m:sSub>
                      <m:d>
                        <m:dPr>
                          <m:begChr m:val="["/>
                          <m:endChr m:val="]"/>
                          <m:ctrlPr>
                            <a:rPr lang="it-IT" sz="1600" i="1" smtClean="0">
                              <a:latin typeface="Cambria Math" panose="02040503050406030204" pitchFamily="18" charset="0"/>
                            </a:rPr>
                          </m:ctrlPr>
                        </m:dPr>
                        <m:e>
                          <m:f>
                            <m:fPr>
                              <m:ctrlPr>
                                <a:rPr lang="it-IT" sz="1600" i="1" smtClean="0">
                                  <a:latin typeface="Cambria Math" panose="02040503050406030204" pitchFamily="18" charset="0"/>
                                </a:rPr>
                              </m:ctrlPr>
                            </m:fPr>
                            <m:num>
                              <m:r>
                                <a:rPr lang="it-IT" sz="1600" b="0" i="0" smtClean="0">
                                  <a:latin typeface="Cambria Math"/>
                                </a:rPr>
                                <m:t>2</m:t>
                              </m:r>
                              <m:r>
                                <m:rPr>
                                  <m:sty m:val="p"/>
                                </m:rPr>
                                <a:rPr lang="it-IT" sz="1600" i="0">
                                  <a:latin typeface="Cambria Math"/>
                                  <a:ea typeface="Cambria Math"/>
                                </a:rPr>
                                <m:t>β</m:t>
                              </m:r>
                            </m:num>
                            <m:den>
                              <m:r>
                                <m:rPr>
                                  <m:sty m:val="p"/>
                                </m:rPr>
                                <a:rPr lang="it-IT" sz="1600" i="0">
                                  <a:latin typeface="Cambria Math"/>
                                  <a:ea typeface="Cambria Math"/>
                                </a:rPr>
                                <m:t>β</m:t>
                              </m:r>
                              <m:r>
                                <a:rPr lang="it-IT" sz="1600" b="0" i="0" smtClean="0">
                                  <a:latin typeface="Cambria Math"/>
                                  <a:ea typeface="Cambria Math"/>
                                </a:rPr>
                                <m:t>+1</m:t>
                              </m:r>
                            </m:den>
                          </m:f>
                          <m:r>
                            <a:rPr lang="it-IT" sz="1600" b="0" i="0" smtClean="0">
                              <a:latin typeface="Cambria Math"/>
                            </a:rPr>
                            <m:t> </m:t>
                          </m:r>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den>
                                      </m:f>
                                    </m:e>
                                  </m:d>
                                </m:e>
                                <m:sup>
                                  <m:r>
                                    <a:rPr lang="it-IT" sz="1600" i="0">
                                      <a:latin typeface="Cambria Math"/>
                                    </a:rPr>
                                    <m:t>2</m:t>
                                  </m:r>
                                </m:sup>
                              </m:sSup>
                              <m:r>
                                <a:rPr lang="it-IT" sz="1600" i="0">
                                  <a:latin typeface="Cambria Math"/>
                                </a:rPr>
                                <m:t>+</m:t>
                              </m:r>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r>
                                <a:rPr lang="it-IT" sz="1600" i="0">
                                  <a:latin typeface="Cambria Math"/>
                                </a:rPr>
                                <m:t>+1</m:t>
                              </m:r>
                            </m:den>
                          </m:f>
                          <m:r>
                            <a:rPr lang="it-IT" sz="1600" b="0" i="0" smtClean="0">
                              <a:latin typeface="Cambria Math"/>
                            </a:rPr>
                            <m:t> −1</m:t>
                          </m:r>
                        </m:e>
                      </m:d>
                    </m:oMath>
                  </m:oMathPara>
                </a14:m>
                <a:endParaRPr lang="en-US" sz="1600" dirty="0">
                  <a:latin typeface="Candara" panose="020E0502030303020204" pitchFamily="34" charset="0"/>
                </a:endParaRPr>
              </a:p>
            </p:txBody>
          </p:sp>
        </mc:Choice>
        <mc:Fallback xmlns="">
          <p:sp>
            <p:nvSpPr>
              <p:cNvPr id="15" name="Rectangle 33"/>
              <p:cNvSpPr>
                <a:spLocks noRot="1" noChangeAspect="1" noMove="1" noResize="1" noEditPoints="1" noAdjustHandles="1" noChangeArrowheads="1" noChangeShapeType="1" noTextEdit="1"/>
              </p:cNvSpPr>
              <p:nvPr/>
            </p:nvSpPr>
            <p:spPr>
              <a:xfrm>
                <a:off x="2062064" y="1272187"/>
                <a:ext cx="4536049" cy="640303"/>
              </a:xfrm>
              <a:prstGeom prst="rect">
                <a:avLst/>
              </a:prstGeom>
              <a:blipFill>
                <a:blip r:embed="rId8"/>
                <a:stretch>
                  <a:fillRect/>
                </a:stretch>
              </a:blipFill>
            </p:spPr>
            <p:txBody>
              <a:bodyPr/>
              <a:lstStyle/>
              <a:p>
                <a:r>
                  <a:rPr lang="it-IT">
                    <a:noFill/>
                  </a:rPr>
                  <a:t> </a:t>
                </a:r>
              </a:p>
            </p:txBody>
          </p:sp>
        </mc:Fallback>
      </mc:AlternateContent>
      <p:sp>
        <p:nvSpPr>
          <p:cNvPr id="8" name="Rettangolo 7"/>
          <p:cNvSpPr/>
          <p:nvPr/>
        </p:nvSpPr>
        <p:spPr>
          <a:xfrm>
            <a:off x="22515" y="1963783"/>
            <a:ext cx="4572000" cy="461665"/>
          </a:xfrm>
          <a:prstGeom prst="rect">
            <a:avLst/>
          </a:prstGeom>
        </p:spPr>
        <p:txBody>
          <a:bodyPr>
            <a:spAutoFit/>
          </a:bodyPr>
          <a:lstStyle/>
          <a:p>
            <a:pPr algn="just">
              <a:lnSpc>
                <a:spcPct val="150000"/>
              </a:lnSpc>
            </a:pPr>
            <a:r>
              <a:rPr lang="it-IT" sz="1600" dirty="0" smtClean="0">
                <a:latin typeface="Candara" panose="020E0502030303020204" pitchFamily="34" charset="0"/>
                <a:cs typeface="Adobe Devanagari" panose="02040503050201020203" pitchFamily="18" charset="0"/>
              </a:rPr>
              <a:t>In time domain:</a:t>
            </a:r>
            <a:endParaRPr lang="en-US" sz="1600" dirty="0">
              <a:latin typeface="Candara" panose="020E0502030303020204" pitchFamily="34" charset="0"/>
              <a:cs typeface="Adobe Devanagari" panose="02040503050201020203" pitchFamily="18" charset="0"/>
            </a:endParaRPr>
          </a:p>
        </p:txBody>
      </p:sp>
      <p:sp>
        <p:nvSpPr>
          <p:cNvPr id="12" name="Rettangolo 11"/>
          <p:cNvSpPr/>
          <p:nvPr/>
        </p:nvSpPr>
        <p:spPr>
          <a:xfrm>
            <a:off x="-2" y="620131"/>
            <a:ext cx="9144001" cy="461665"/>
          </a:xfrm>
          <a:prstGeom prst="rect">
            <a:avLst/>
          </a:prstGeom>
        </p:spPr>
        <p:txBody>
          <a:bodyPr wrap="square">
            <a:spAutoFit/>
          </a:bodyPr>
          <a:lstStyle/>
          <a:p>
            <a:pPr algn="just">
              <a:lnSpc>
                <a:spcPct val="150000"/>
              </a:lnSpc>
            </a:pPr>
            <a:r>
              <a:rPr lang="it-IT" sz="1600" dirty="0">
                <a:latin typeface="Candara" panose="020E0502030303020204" pitchFamily="34" charset="0"/>
                <a:cs typeface="Adobe Devanagari" panose="02040503050201020203" pitchFamily="18" charset="0"/>
              </a:rPr>
              <a:t>The </a:t>
            </a:r>
            <a:r>
              <a:rPr lang="it-IT" sz="1600" dirty="0" err="1">
                <a:latin typeface="Candara" panose="020E0502030303020204" pitchFamily="34" charset="0"/>
                <a:cs typeface="Adobe Devanagari" panose="02040503050201020203" pitchFamily="18" charset="0"/>
              </a:rPr>
              <a:t>reflected</a:t>
            </a:r>
            <a:r>
              <a:rPr lang="it-IT" sz="1600" dirty="0">
                <a:latin typeface="Candara" panose="020E0502030303020204" pitchFamily="34" charset="0"/>
                <a:cs typeface="Adobe Devanagari" panose="02040503050201020203" pitchFamily="18" charset="0"/>
              </a:rPr>
              <a:t> </a:t>
            </a:r>
            <a:r>
              <a:rPr lang="it-IT" sz="1600" dirty="0" err="1" smtClean="0">
                <a:latin typeface="Candara" panose="020E0502030303020204" pitchFamily="34" charset="0"/>
                <a:cs typeface="Adobe Devanagari" panose="02040503050201020203" pitchFamily="18" charset="0"/>
              </a:rPr>
              <a:t>wave</a:t>
            </a:r>
            <a:r>
              <a:rPr lang="it-IT" sz="1600" dirty="0" smtClean="0">
                <a:latin typeface="Candara" panose="020E0502030303020204" pitchFamily="34" charset="0"/>
                <a:cs typeface="Adobe Devanagari" panose="02040503050201020203" pitchFamily="18" charset="0"/>
              </a:rPr>
              <a:t> of </a:t>
            </a:r>
            <a:r>
              <a:rPr lang="it-IT" sz="1600" dirty="0">
                <a:latin typeface="Candara" panose="020E0502030303020204" pitchFamily="34" charset="0"/>
                <a:cs typeface="Adobe Devanagari" panose="02040503050201020203" pitchFamily="18" charset="0"/>
              </a:rPr>
              <a:t>a </a:t>
            </a:r>
            <a:r>
              <a:rPr lang="it-IT" sz="1600" dirty="0" err="1" smtClean="0">
                <a:latin typeface="Candara" panose="020E0502030303020204" pitchFamily="34" charset="0"/>
                <a:cs typeface="Adobe Devanagari" panose="02040503050201020203" pitchFamily="18" charset="0"/>
              </a:rPr>
              <a:t>resonant</a:t>
            </a:r>
            <a:r>
              <a:rPr lang="it-IT" sz="1600" dirty="0" smtClean="0">
                <a:latin typeface="Candara" panose="020E0502030303020204" pitchFamily="34" charset="0"/>
                <a:cs typeface="Adobe Devanagari" panose="02040503050201020203" pitchFamily="18" charset="0"/>
              </a:rPr>
              <a:t> </a:t>
            </a:r>
            <a:r>
              <a:rPr lang="it-IT" sz="1600" dirty="0" err="1" smtClean="0">
                <a:latin typeface="Candara" panose="020E0502030303020204" pitchFamily="34" charset="0"/>
                <a:cs typeface="Adobe Devanagari" panose="02040503050201020203" pitchFamily="18" charset="0"/>
              </a:rPr>
              <a:t>cavity</a:t>
            </a:r>
            <a:r>
              <a:rPr lang="it-IT" sz="1600" dirty="0" smtClean="0">
                <a:latin typeface="Candara" panose="020E0502030303020204" pitchFamily="34" charset="0"/>
                <a:cs typeface="Adobe Devanagari" panose="02040503050201020203" pitchFamily="18" charset="0"/>
              </a:rPr>
              <a:t> to </a:t>
            </a:r>
            <a:r>
              <a:rPr lang="it-IT" sz="1600" dirty="0">
                <a:latin typeface="Candara" panose="020E0502030303020204" pitchFamily="34" charset="0"/>
                <a:cs typeface="Adobe Devanagari" panose="02040503050201020203" pitchFamily="18" charset="0"/>
              </a:rPr>
              <a:t>an RF </a:t>
            </a:r>
            <a:r>
              <a:rPr lang="it-IT" sz="1600" dirty="0" err="1">
                <a:latin typeface="Candara" panose="020E0502030303020204" pitchFamily="34" charset="0"/>
                <a:cs typeface="Adobe Devanagari" panose="02040503050201020203" pitchFamily="18" charset="0"/>
              </a:rPr>
              <a:t>step</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pulse</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has</a:t>
            </a:r>
            <a:r>
              <a:rPr lang="it-IT" sz="1600" dirty="0">
                <a:latin typeface="Candara" panose="020E0502030303020204" pitchFamily="34" charset="0"/>
                <a:cs typeface="Adobe Devanagari" panose="02040503050201020203" pitchFamily="18" charset="0"/>
              </a:rPr>
              <a:t> the </a:t>
            </a:r>
            <a:r>
              <a:rPr lang="it-IT" sz="1600" dirty="0" err="1">
                <a:latin typeface="Candara" panose="020E0502030303020204" pitchFamily="34" charset="0"/>
                <a:cs typeface="Adobe Devanagari" panose="02040503050201020203" pitchFamily="18" charset="0"/>
              </a:rPr>
              <a:t>following</a:t>
            </a:r>
            <a:r>
              <a:rPr lang="it-IT" sz="1600" dirty="0">
                <a:latin typeface="Candara" panose="020E0502030303020204" pitchFamily="34" charset="0"/>
                <a:cs typeface="Adobe Devanagari" panose="02040503050201020203" pitchFamily="18" charset="0"/>
              </a:rPr>
              <a:t> transfer </a:t>
            </a:r>
            <a:r>
              <a:rPr lang="it-IT" sz="1600" dirty="0" err="1">
                <a:latin typeface="Candara" panose="020E0502030303020204" pitchFamily="34" charset="0"/>
                <a:cs typeface="Adobe Devanagari" panose="02040503050201020203" pitchFamily="18" charset="0"/>
              </a:rPr>
              <a:t>function</a:t>
            </a:r>
            <a:r>
              <a:rPr lang="it-IT" sz="1600" dirty="0">
                <a:latin typeface="Candara" panose="020E0502030303020204" pitchFamily="34" charset="0"/>
                <a:cs typeface="Adobe Devanagari" panose="02040503050201020203" pitchFamily="18" charset="0"/>
              </a:rPr>
              <a:t>: </a:t>
            </a:r>
            <a:endParaRPr lang="en-US" sz="1600" dirty="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532496" y="2480740"/>
                <a:ext cx="5595185" cy="71724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m:t>
                          </m:r>
                          <m:r>
                            <m:rPr>
                              <m:sty m:val="p"/>
                            </m:rPr>
                            <a:rPr lang="it-IT" sz="1600" b="0" i="0" smtClean="0">
                              <a:latin typeface="Cambria Math" charset="0"/>
                            </a:rPr>
                            <m:t>E</m:t>
                          </m:r>
                          <m:r>
                            <m:rPr>
                              <m:sty m:val="p"/>
                            </m:rPr>
                            <a:rPr lang="it-IT" sz="1600" b="0" i="0" smtClean="0">
                              <a:latin typeface="Cambria Math"/>
                            </a:rPr>
                            <m:t>F</m:t>
                          </m:r>
                        </m:sub>
                      </m:sSub>
                      <m:d>
                        <m:dPr>
                          <m:ctrlPr>
                            <a:rPr lang="it-IT" sz="1600" b="0" i="1" smtClean="0">
                              <a:latin typeface="Cambria Math" panose="02040503050406030204" pitchFamily="18" charset="0"/>
                            </a:rPr>
                          </m:ctrlPr>
                        </m:dPr>
                        <m:e>
                          <m:r>
                            <m:rPr>
                              <m:sty m:val="p"/>
                            </m:rPr>
                            <a:rPr lang="it-IT" sz="1600" b="0" i="0" smtClean="0">
                              <a:latin typeface="Cambria Math"/>
                            </a:rPr>
                            <m:t>t</m:t>
                          </m:r>
                        </m:e>
                      </m:d>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a:rPr lang="it-IT" sz="1600" b="0" i="0" smtClean="0">
                              <a:latin typeface="Cambria Math"/>
                            </a:rPr>
                            <m:t>0</m:t>
                          </m:r>
                        </m:sub>
                      </m:sSub>
                      <m:r>
                        <a:rPr lang="it-IT" sz="1600" b="0" i="0" smtClean="0">
                          <a:latin typeface="Cambria Math"/>
                          <a:ea typeface="Cambria Math"/>
                        </a:rPr>
                        <m:t>∙</m:t>
                      </m:r>
                      <m:r>
                        <a:rPr lang="it-IT" sz="1600" i="0" smtClean="0">
                          <a:latin typeface="Cambria Math"/>
                        </a:rPr>
                        <m:t>1</m:t>
                      </m:r>
                      <m:d>
                        <m:dPr>
                          <m:ctrlPr>
                            <a:rPr lang="it-IT" sz="1600" b="0" i="1" smtClean="0">
                              <a:latin typeface="Cambria Math" panose="02040503050406030204" pitchFamily="18" charset="0"/>
                            </a:rPr>
                          </m:ctrlPr>
                        </m:dPr>
                        <m:e>
                          <m:r>
                            <m:rPr>
                              <m:sty m:val="p"/>
                            </m:rPr>
                            <a:rPr lang="it-IT" sz="1600" b="0" i="0" smtClean="0">
                              <a:latin typeface="Cambria Math"/>
                            </a:rPr>
                            <m:t>t</m:t>
                          </m:r>
                        </m:e>
                      </m:d>
                      <m:r>
                        <a:rPr lang="it-IT" sz="1600" b="0" i="0" smtClean="0">
                          <a:latin typeface="Cambria Math"/>
                          <a:ea typeface="Cambria Math"/>
                        </a:rPr>
                        <m:t>∙</m:t>
                      </m:r>
                      <m:r>
                        <m:rPr>
                          <m:sty m:val="p"/>
                        </m:rPr>
                        <a:rPr lang="it-IT" sz="1600" b="0" i="0" smtClean="0">
                          <a:latin typeface="Cambria Math"/>
                          <a:ea typeface="Cambria Math"/>
                        </a:rPr>
                        <m:t>cos</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m:rPr>
                                  <m:sty m:val="p"/>
                                </m:rPr>
                                <a:rPr lang="it-IT" sz="1600" b="0" i="0" smtClean="0">
                                  <a:latin typeface="Cambria Math"/>
                                  <a:ea typeface="Cambria Math"/>
                                </a:rPr>
                                <m:t>ω</m:t>
                              </m:r>
                            </m:e>
                            <m:sub>
                              <m:r>
                                <a:rPr lang="it-IT" sz="1600" b="0" i="0" smtClean="0">
                                  <a:latin typeface="Cambria Math"/>
                                  <a:ea typeface="Cambria Math"/>
                                </a:rPr>
                                <m:t>0</m:t>
                              </m:r>
                            </m:sub>
                          </m:sSub>
                          <m:r>
                            <m:rPr>
                              <m:sty m:val="p"/>
                            </m:rPr>
                            <a:rPr lang="it-IT" sz="1600" b="0" i="0" smtClean="0">
                              <a:latin typeface="Cambria Math"/>
                              <a:ea typeface="Cambria Math"/>
                            </a:rPr>
                            <m:t>t</m:t>
                          </m:r>
                        </m:e>
                      </m:d>
                      <m:r>
                        <a:rPr lang="it-IT" sz="1600" b="0" i="0" smtClean="0">
                          <a:latin typeface="Cambria Math"/>
                          <a:ea typeface="Cambria Math"/>
                        </a:rPr>
                        <m:t>∙</m:t>
                      </m:r>
                      <m:d>
                        <m:dPr>
                          <m:begChr m:val="["/>
                          <m:endChr m:val="]"/>
                          <m:ctrlPr>
                            <a:rPr lang="it-IT" sz="1600" b="0" i="1" smtClean="0">
                              <a:latin typeface="Cambria Math" panose="02040503050406030204" pitchFamily="18" charset="0"/>
                              <a:ea typeface="Cambria Math"/>
                            </a:rPr>
                          </m:ctrlPr>
                        </m:dPr>
                        <m:e>
                          <m:f>
                            <m:fPr>
                              <m:ctrlPr>
                                <a:rPr lang="it-IT" sz="1600" b="0" i="1" smtClean="0">
                                  <a:latin typeface="Cambria Math" panose="02040503050406030204" pitchFamily="18" charset="0"/>
                                  <a:ea typeface="Cambria Math"/>
                                </a:rPr>
                              </m:ctrlPr>
                            </m:fPr>
                            <m:num>
                              <m:r>
                                <a:rPr lang="it-IT" sz="1600" b="0" i="0" smtClean="0">
                                  <a:latin typeface="Cambria Math"/>
                                  <a:ea typeface="Cambria Math"/>
                                </a:rPr>
                                <m:t>2</m:t>
                              </m:r>
                              <m:r>
                                <m:rPr>
                                  <m:sty m:val="p"/>
                                </m:rPr>
                                <a:rPr lang="it-IT" sz="1600" b="0" i="0" smtClean="0">
                                  <a:latin typeface="Cambria Math"/>
                                  <a:ea typeface="Cambria Math"/>
                                </a:rPr>
                                <m:t>β</m:t>
                              </m:r>
                            </m:num>
                            <m:den>
                              <m:r>
                                <m:rPr>
                                  <m:sty m:val="p"/>
                                </m:rPr>
                                <a:rPr lang="it-IT" sz="1600" b="0" i="0" smtClean="0">
                                  <a:latin typeface="Cambria Math"/>
                                  <a:ea typeface="Cambria Math"/>
                                </a:rPr>
                                <m:t>β</m:t>
                              </m:r>
                              <m:r>
                                <a:rPr lang="it-IT" sz="1600" b="0" i="0" smtClean="0">
                                  <a:latin typeface="Cambria Math"/>
                                  <a:ea typeface="Cambria Math"/>
                                </a:rPr>
                                <m:t>+1</m:t>
                              </m:r>
                            </m:den>
                          </m:f>
                          <m:d>
                            <m:dPr>
                              <m:ctrlPr>
                                <a:rPr lang="it-IT" sz="1600" i="1">
                                  <a:latin typeface="Cambria Math" panose="02040503050406030204" pitchFamily="18" charset="0"/>
                                  <a:ea typeface="Cambria Math"/>
                                </a:rPr>
                              </m:ctrlPr>
                            </m:dPr>
                            <m:e>
                              <m:r>
                                <a:rPr lang="it-IT" sz="1600" i="0">
                                  <a:latin typeface="Cambria Math"/>
                                  <a:ea typeface="Cambria Math"/>
                                </a:rPr>
                                <m:t>1−</m:t>
                              </m:r>
                              <m:sSup>
                                <m:sSupPr>
                                  <m:ctrlPr>
                                    <a:rPr lang="it-IT" sz="1600" i="1">
                                      <a:latin typeface="Cambria Math" panose="02040503050406030204" pitchFamily="18" charset="0"/>
                                      <a:ea typeface="Cambria Math"/>
                                    </a:rPr>
                                  </m:ctrlPr>
                                </m:sSupPr>
                                <m:e>
                                  <m:r>
                                    <m:rPr>
                                      <m:sty m:val="p"/>
                                    </m:rPr>
                                    <a:rPr lang="it-IT" sz="1600" i="0">
                                      <a:latin typeface="Cambria Math"/>
                                      <a:ea typeface="Cambria Math"/>
                                    </a:rPr>
                                    <m:t>e</m:t>
                                  </m:r>
                                </m:e>
                                <m:sup>
                                  <m:r>
                                    <a:rPr lang="it-IT" sz="1600" i="0">
                                      <a:latin typeface="Cambria Math"/>
                                      <a:ea typeface="Cambria Math"/>
                                    </a:rPr>
                                    <m:t>−</m:t>
                                  </m:r>
                                  <m:r>
                                    <a:rPr lang="it-IT" sz="1600" b="0" i="0" smtClean="0">
                                      <a:latin typeface="Cambria Math" panose="02040503050406030204" pitchFamily="18" charset="0"/>
                                      <a:ea typeface="Cambria Math"/>
                                    </a:rPr>
                                    <m:t>(</m:t>
                                  </m:r>
                                  <m:f>
                                    <m:fPr>
                                      <m:type m:val="lin"/>
                                      <m:ctrlPr>
                                        <a:rPr lang="it-IT" sz="1600" i="1">
                                          <a:latin typeface="Cambria Math" panose="02040503050406030204" pitchFamily="18" charset="0"/>
                                          <a:ea typeface="Cambria Math"/>
                                        </a:rPr>
                                      </m:ctrlPr>
                                    </m:fPr>
                                    <m:num>
                                      <m:r>
                                        <m:rPr>
                                          <m:sty m:val="p"/>
                                        </m:rPr>
                                        <a:rPr lang="it-IT" sz="1600" i="0">
                                          <a:latin typeface="Cambria Math"/>
                                          <a:ea typeface="Cambria Math"/>
                                        </a:rPr>
                                        <m:t>t</m:t>
                                      </m:r>
                                      <m:r>
                                        <a:rPr lang="it-IT" sz="1600" b="0" i="0" smtClean="0">
                                          <a:latin typeface="Cambria Math" panose="02040503050406030204" pitchFamily="18" charset="0"/>
                                          <a:ea typeface="Cambria Math"/>
                                        </a:rPr>
                                        <m:t>−</m:t>
                                      </m:r>
                                      <m:r>
                                        <m:rPr>
                                          <m:sty m:val="p"/>
                                        </m:rPr>
                                        <a:rPr lang="it-IT" sz="1600" b="0" i="0" smtClean="0">
                                          <a:latin typeface="Cambria Math" panose="02040503050406030204" pitchFamily="18" charset="0"/>
                                          <a:ea typeface="Cambria Math"/>
                                        </a:rPr>
                                        <m:t>Tstart</m:t>
                                      </m:r>
                                      <m:r>
                                        <a:rPr lang="it-IT" sz="1600" b="0" i="0" smtClean="0">
                                          <a:latin typeface="Cambria Math" panose="02040503050406030204" pitchFamily="18" charset="0"/>
                                          <a:ea typeface="Cambria Math"/>
                                        </a:rPr>
                                        <m:t>)</m:t>
                                      </m:r>
                                    </m:num>
                                    <m:den>
                                      <m:r>
                                        <m:rPr>
                                          <m:sty m:val="p"/>
                                        </m:rPr>
                                        <a:rPr lang="it-IT" sz="1600" i="0">
                                          <a:latin typeface="Cambria Math"/>
                                          <a:ea typeface="Cambria Math"/>
                                        </a:rPr>
                                        <m:t>τ</m:t>
                                      </m:r>
                                    </m:den>
                                  </m:f>
                                </m:sup>
                              </m:sSup>
                            </m:e>
                          </m:d>
                          <m:r>
                            <a:rPr lang="it-IT" sz="1600" b="0" i="0" smtClean="0">
                              <a:latin typeface="Cambria Math"/>
                              <a:ea typeface="Cambria Math"/>
                            </a:rPr>
                            <m:t>−1</m:t>
                          </m:r>
                        </m:e>
                      </m:d>
                    </m:oMath>
                  </m:oMathPara>
                </a14:m>
                <a:endParaRPr lang="it-IT" sz="1600" b="0" dirty="0" smtClean="0">
                  <a:latin typeface="Candara" panose="020E0502030303020204" pitchFamily="34" charset="0"/>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1532496" y="2480740"/>
                <a:ext cx="5595185" cy="717248"/>
              </a:xfrm>
              <a:prstGeom prst="rect">
                <a:avLst/>
              </a:prstGeom>
              <a:blipFill>
                <a:blip r:embed="rId9"/>
                <a:stretch>
                  <a:fillRect/>
                </a:stretch>
              </a:blipFill>
            </p:spPr>
            <p:txBody>
              <a:bodyPr/>
              <a:lstStyle/>
              <a:p>
                <a:r>
                  <a:rPr lang="it-IT">
                    <a:noFill/>
                  </a:rPr>
                  <a:t> </a:t>
                </a:r>
              </a:p>
            </p:txBody>
          </p:sp>
        </mc:Fallback>
      </mc:AlternateContent>
      <p:sp>
        <p:nvSpPr>
          <p:cNvPr id="16" name="Rettangolo 15"/>
          <p:cNvSpPr/>
          <p:nvPr/>
        </p:nvSpPr>
        <p:spPr>
          <a:xfrm>
            <a:off x="2066872" y="1204799"/>
            <a:ext cx="4536049" cy="7513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1"/>
          <p:cNvSpPr txBox="1"/>
          <p:nvPr/>
        </p:nvSpPr>
        <p:spPr>
          <a:xfrm>
            <a:off x="2651104" y="5977520"/>
            <a:ext cx="1713931" cy="307777"/>
          </a:xfrm>
          <a:prstGeom prst="rect">
            <a:avLst/>
          </a:prstGeom>
          <a:noFill/>
        </p:spPr>
        <p:txBody>
          <a:bodyPr wrap="none" rtlCol="0">
            <a:spAutoFit/>
          </a:bodyPr>
          <a:lstStyle/>
          <a:p>
            <a:r>
              <a:rPr lang="it-IT" sz="1400" b="1" dirty="0" smtClean="0">
                <a:solidFill>
                  <a:srgbClr val="FF0000"/>
                </a:solidFill>
                <a:latin typeface="Candara" panose="020E0502030303020204" pitchFamily="34" charset="0"/>
              </a:rPr>
              <a:t>180° </a:t>
            </a:r>
            <a:r>
              <a:rPr lang="it-IT" sz="1400" b="1" dirty="0" err="1" smtClean="0">
                <a:solidFill>
                  <a:srgbClr val="FF0000"/>
                </a:solidFill>
                <a:latin typeface="Candara" panose="020E0502030303020204" pitchFamily="34" charset="0"/>
              </a:rPr>
              <a:t>phase</a:t>
            </a:r>
            <a:r>
              <a:rPr lang="it-IT" sz="1400" b="1" dirty="0" smtClean="0">
                <a:solidFill>
                  <a:srgbClr val="FF0000"/>
                </a:solidFill>
                <a:latin typeface="Candara" panose="020E0502030303020204" pitchFamily="34" charset="0"/>
              </a:rPr>
              <a:t> </a:t>
            </a:r>
            <a:r>
              <a:rPr lang="it-IT" sz="1400" b="1" dirty="0" err="1" smtClean="0">
                <a:solidFill>
                  <a:srgbClr val="FF0000"/>
                </a:solidFill>
                <a:latin typeface="Candara" panose="020E0502030303020204" pitchFamily="34" charset="0"/>
              </a:rPr>
              <a:t>inversion</a:t>
            </a:r>
            <a:endParaRPr lang="en-US" sz="1400" b="1" dirty="0">
              <a:solidFill>
                <a:srgbClr val="FF0000"/>
              </a:solidFill>
              <a:latin typeface="Candara" panose="020E0502030303020204" pitchFamily="34" charset="0"/>
            </a:endParaRPr>
          </a:p>
        </p:txBody>
      </p:sp>
      <p:cxnSp>
        <p:nvCxnSpPr>
          <p:cNvPr id="4" name="Connettore 2 3"/>
          <p:cNvCxnSpPr>
            <a:stCxn id="14" idx="1"/>
          </p:cNvCxnSpPr>
          <p:nvPr/>
        </p:nvCxnSpPr>
        <p:spPr>
          <a:xfrm flipH="1" flipV="1">
            <a:off x="2204185" y="5977520"/>
            <a:ext cx="446919" cy="1538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o 20"/>
          <p:cNvGrpSpPr/>
          <p:nvPr/>
        </p:nvGrpSpPr>
        <p:grpSpPr>
          <a:xfrm>
            <a:off x="6598113" y="1121904"/>
            <a:ext cx="2484913" cy="1056283"/>
            <a:chOff x="6192533" y="785085"/>
            <a:chExt cx="2484913" cy="1056283"/>
          </a:xfrm>
        </p:grpSpPr>
        <p:grpSp>
          <p:nvGrpSpPr>
            <p:cNvPr id="22" name="Gruppo 21"/>
            <p:cNvGrpSpPr/>
            <p:nvPr/>
          </p:nvGrpSpPr>
          <p:grpSpPr>
            <a:xfrm>
              <a:off x="6192533" y="785085"/>
              <a:ext cx="2484913" cy="1056283"/>
              <a:chOff x="6192533" y="640710"/>
              <a:chExt cx="2484913" cy="1056283"/>
            </a:xfrm>
          </p:grpSpPr>
          <p:grpSp>
            <p:nvGrpSpPr>
              <p:cNvPr id="25" name="Gruppo 24"/>
              <p:cNvGrpSpPr/>
              <p:nvPr/>
            </p:nvGrpSpPr>
            <p:grpSpPr>
              <a:xfrm>
                <a:off x="6381549" y="640710"/>
                <a:ext cx="2295897" cy="862210"/>
                <a:chOff x="6381549" y="640710"/>
                <a:chExt cx="2295897" cy="862210"/>
              </a:xfrm>
            </p:grpSpPr>
            <p:cxnSp>
              <p:nvCxnSpPr>
                <p:cNvPr id="29" name="Connettore 2 28"/>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Connettore 1 19"/>
              <p:cNvCxnSpPr/>
              <p:nvPr/>
            </p:nvCxnSpPr>
            <p:spPr>
              <a:xfrm>
                <a:off x="6410423" y="105608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6192533" y="935331"/>
                <a:ext cx="263214" cy="276999"/>
              </a:xfrm>
              <a:prstGeom prst="rect">
                <a:avLst/>
              </a:prstGeom>
              <a:noFill/>
            </p:spPr>
            <p:txBody>
              <a:bodyPr wrap="none" rtlCol="0">
                <a:spAutoFit/>
              </a:bodyPr>
              <a:lstStyle/>
              <a:p>
                <a:r>
                  <a:rPr lang="en-US" sz="1200" dirty="0" smtClean="0"/>
                  <a:t>1</a:t>
                </a:r>
                <a:endParaRPr lang="en-US" sz="1200" dirty="0"/>
              </a:p>
            </p:txBody>
          </p:sp>
          <p:sp>
            <p:nvSpPr>
              <p:cNvPr id="28" name="CasellaDiTesto 27"/>
              <p:cNvSpPr txBox="1"/>
              <p:nvPr/>
            </p:nvSpPr>
            <p:spPr>
              <a:xfrm>
                <a:off x="6652941" y="1419994"/>
                <a:ext cx="438453" cy="276999"/>
              </a:xfrm>
              <a:prstGeom prst="rect">
                <a:avLst/>
              </a:prstGeom>
              <a:noFill/>
            </p:spPr>
            <p:txBody>
              <a:bodyPr wrap="none" rtlCol="0">
                <a:spAutoFit/>
              </a:bodyPr>
              <a:lstStyle/>
              <a:p>
                <a:r>
                  <a:rPr lang="en-US" sz="1200" dirty="0" err="1" smtClean="0"/>
                  <a:t>T</a:t>
                </a:r>
                <a:r>
                  <a:rPr lang="en-US" sz="1200" baseline="-25000" dirty="0" err="1" smtClean="0"/>
                  <a:t>start</a:t>
                </a:r>
                <a:endParaRPr lang="en-US" sz="1200" baseline="-25000" dirty="0"/>
              </a:p>
            </p:txBody>
          </p:sp>
          <p:cxnSp>
            <p:nvCxnSpPr>
              <p:cNvPr id="24" name="Connettore 4 23"/>
              <p:cNvCxnSpPr/>
              <p:nvPr/>
            </p:nvCxnSpPr>
            <p:spPr>
              <a:xfrm flipV="1">
                <a:off x="6474976" y="1069813"/>
                <a:ext cx="1874419" cy="361810"/>
              </a:xfrm>
              <a:prstGeom prst="bentConnector3">
                <a:avLst>
                  <a:gd name="adj1" fmla="val 15766"/>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3" name="Connettore 1 32"/>
            <p:cNvCxnSpPr/>
            <p:nvPr/>
          </p:nvCxnSpPr>
          <p:spPr>
            <a:xfrm>
              <a:off x="7676830" y="1212878"/>
              <a:ext cx="932447"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5616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286"/>
            <a:ext cx="9144000" cy="738664"/>
          </a:xfrm>
          <a:prstGeom prst="rect">
            <a:avLst/>
          </a:prstGeom>
          <a:noFill/>
        </p:spPr>
        <p:txBody>
          <a:bodyPr wrap="square" rtlCol="0">
            <a:spAutoFit/>
          </a:bodyPr>
          <a:lstStyle/>
          <a:p>
            <a:pPr algn="ctr">
              <a:lnSpc>
                <a:spcPct val="150000"/>
              </a:lnSpc>
              <a:spcAft>
                <a:spcPts val="1200"/>
              </a:spcAft>
            </a:pPr>
            <a:r>
              <a:rPr lang="en-US" sz="2800" dirty="0" smtClean="0">
                <a:latin typeface="Candara" panose="020E0502030303020204" pitchFamily="34" charset="0"/>
                <a:cs typeface="Adobe Devanagari" panose="02040503050201020203" pitchFamily="18" charset="0"/>
              </a:rPr>
              <a:t>RF pulse reflected by an </a:t>
            </a:r>
            <a:r>
              <a:rPr lang="en-US" sz="2800" dirty="0" smtClean="0">
                <a:solidFill>
                  <a:srgbClr val="00B0F0"/>
                </a:solidFill>
                <a:latin typeface="Candara" panose="020E0502030303020204" pitchFamily="34" charset="0"/>
                <a:cs typeface="Adobe Devanagari" panose="02040503050201020203" pitchFamily="18" charset="0"/>
              </a:rPr>
              <a:t>over-coupled</a:t>
            </a:r>
            <a:r>
              <a:rPr lang="en-US" sz="2800" dirty="0" smtClean="0">
                <a:latin typeface="Candara" panose="020E0502030303020204" pitchFamily="34" charset="0"/>
                <a:cs typeface="Adobe Devanagari" panose="02040503050201020203" pitchFamily="18" charset="0"/>
              </a:rPr>
              <a:t> resonant cavity</a:t>
            </a:r>
          </a:p>
        </p:txBody>
      </p:sp>
      <mc:AlternateContent xmlns:mc="http://schemas.openxmlformats.org/markup-compatibility/2006" xmlns:a14="http://schemas.microsoft.com/office/drawing/2010/main">
        <mc:Choice Requires="a14">
          <p:sp>
            <p:nvSpPr>
              <p:cNvPr id="9" name="Rectangle 8"/>
              <p:cNvSpPr/>
              <p:nvPr/>
            </p:nvSpPr>
            <p:spPr>
              <a:xfrm>
                <a:off x="2653712" y="2056502"/>
                <a:ext cx="3676969" cy="339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it-IT" sz="1400" b="0" i="0" smtClean="0">
                              <a:latin typeface="Cambria Math"/>
                            </a:rPr>
                            <m:t>V</m:t>
                          </m:r>
                        </m:e>
                        <m:sub>
                          <m:r>
                            <m:rPr>
                              <m:sty m:val="p"/>
                            </m:rPr>
                            <a:rPr lang="it-IT" sz="1400" b="0" i="0" smtClean="0">
                              <a:latin typeface="Cambria Math"/>
                            </a:rPr>
                            <m:t>FWD</m:t>
                          </m:r>
                        </m:sub>
                      </m:sSub>
                      <m:r>
                        <a:rPr lang="it-IT" sz="1400" b="0" i="0" smtClean="0">
                          <a:latin typeface="Cambria Math"/>
                        </a:rPr>
                        <m:t>(</m:t>
                      </m:r>
                      <m:r>
                        <m:rPr>
                          <m:sty m:val="p"/>
                        </m:rPr>
                        <a:rPr lang="it-IT" sz="1400" b="0" i="0" smtClean="0">
                          <a:latin typeface="Cambria Math"/>
                        </a:rPr>
                        <m:t>t</m:t>
                      </m:r>
                      <m:r>
                        <a:rPr lang="it-IT" sz="1400" b="0" i="0" smtClean="0">
                          <a:latin typeface="Cambria Math"/>
                        </a:rPr>
                        <m:t>)=</m:t>
                      </m:r>
                      <m:sSub>
                        <m:sSubPr>
                          <m:ctrlPr>
                            <a:rPr lang="en-US" sz="1400" i="1">
                              <a:latin typeface="Cambria Math" panose="02040503050406030204" pitchFamily="18" charset="0"/>
                            </a:rPr>
                          </m:ctrlPr>
                        </m:sSubPr>
                        <m:e>
                          <m:r>
                            <m:rPr>
                              <m:sty m:val="p"/>
                            </m:rPr>
                            <a:rPr lang="it-IT" sz="1400" i="0">
                              <a:latin typeface="Cambria Math"/>
                            </a:rPr>
                            <m:t>V</m:t>
                          </m:r>
                        </m:e>
                        <m:sub>
                          <m:r>
                            <a:rPr lang="it-IT" sz="1400" b="0" i="0" smtClean="0">
                              <a:latin typeface="Cambria Math"/>
                            </a:rPr>
                            <m:t>0</m:t>
                          </m:r>
                        </m:sub>
                      </m:sSub>
                      <m:r>
                        <a:rPr lang="it-IT" sz="1400" b="0" i="0" smtClean="0">
                          <a:latin typeface="Cambria Math"/>
                        </a:rPr>
                        <m:t>∙</m:t>
                      </m:r>
                      <m:r>
                        <m:rPr>
                          <m:sty m:val="p"/>
                        </m:rPr>
                        <a:rPr lang="it-IT" sz="1400" b="0" i="0" smtClean="0">
                          <a:latin typeface="Cambria Math"/>
                          <a:ea typeface="Cambria Math"/>
                        </a:rPr>
                        <m:t>cos</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m:rPr>
                                  <m:sty m:val="p"/>
                                </m:rPr>
                                <a:rPr lang="it-IT" sz="1400" b="0" i="0" smtClean="0">
                                  <a:latin typeface="Cambria Math"/>
                                  <a:ea typeface="Cambria Math"/>
                                </a:rPr>
                                <m:t>ω</m:t>
                              </m:r>
                            </m:e>
                            <m:sub>
                              <m:r>
                                <a:rPr lang="it-IT" sz="1400" b="0" i="0" smtClean="0">
                                  <a:latin typeface="Cambria Math"/>
                                  <a:ea typeface="Cambria Math"/>
                                </a:rPr>
                                <m:t>0</m:t>
                              </m:r>
                            </m:sub>
                          </m:sSub>
                          <m:r>
                            <m:rPr>
                              <m:sty m:val="p"/>
                            </m:rPr>
                            <a:rPr lang="it-IT" sz="1400" b="0" i="0" smtClean="0">
                              <a:latin typeface="Cambria Math"/>
                              <a:ea typeface="Cambria Math"/>
                            </a:rPr>
                            <m:t>t</m:t>
                          </m:r>
                        </m:e>
                      </m:d>
                      <m:r>
                        <a:rPr lang="it-IT" sz="1400" i="0">
                          <a:latin typeface="Cambria Math"/>
                          <a:ea typeface="Cambria Math"/>
                        </a:rPr>
                        <m:t>∙</m:t>
                      </m:r>
                      <m:d>
                        <m:dPr>
                          <m:begChr m:val="["/>
                          <m:endChr m:val="]"/>
                          <m:ctrlPr>
                            <a:rPr lang="it-IT" sz="1400" i="1" smtClean="0">
                              <a:latin typeface="Cambria Math" panose="02040503050406030204" pitchFamily="18" charset="0"/>
                              <a:ea typeface="Cambria Math"/>
                            </a:rPr>
                          </m:ctrlPr>
                        </m:dPr>
                        <m:e>
                          <m:r>
                            <a:rPr lang="it-IT" sz="1400" i="0">
                              <a:latin typeface="Cambria Math"/>
                            </a:rPr>
                            <m:t>1</m:t>
                          </m:r>
                          <m:d>
                            <m:dPr>
                              <m:ctrlPr>
                                <a:rPr lang="it-IT" sz="1400" i="1">
                                  <a:latin typeface="Cambria Math" panose="02040503050406030204" pitchFamily="18" charset="0"/>
                                </a:rPr>
                              </m:ctrlPr>
                            </m:dPr>
                            <m:e>
                              <m:r>
                                <m:rPr>
                                  <m:sty m:val="p"/>
                                </m:rPr>
                                <a:rPr lang="it-IT" sz="1400" i="0">
                                  <a:latin typeface="Cambria Math"/>
                                </a:rPr>
                                <m:t>t</m:t>
                              </m:r>
                            </m:e>
                          </m:d>
                          <m:r>
                            <m:rPr>
                              <m:nor/>
                            </m:rPr>
                            <a:rPr lang="en-US" sz="1400" dirty="0">
                              <a:latin typeface="Candara" panose="020E0502030303020204" pitchFamily="34" charset="0"/>
                            </a:rPr>
                            <m:t> </m:t>
                          </m:r>
                          <m:r>
                            <a:rPr lang="it-IT" sz="1400" b="0" i="0" dirty="0" smtClean="0">
                              <a:latin typeface="Cambria Math"/>
                            </a:rPr>
                            <m:t>−</m:t>
                          </m:r>
                          <m:r>
                            <a:rPr lang="it-IT" sz="1400" i="0">
                              <a:latin typeface="Cambria Math"/>
                            </a:rPr>
                            <m:t>1(</m:t>
                          </m:r>
                          <m:r>
                            <m:rPr>
                              <m:sty m:val="p"/>
                            </m:rPr>
                            <a:rPr lang="it-IT" sz="1400" i="0">
                              <a:latin typeface="Cambria Math"/>
                            </a:rPr>
                            <m:t>t</m:t>
                          </m:r>
                          <m:r>
                            <a:rPr lang="it-IT" sz="1400" b="0" i="0" smtClean="0">
                              <a:latin typeface="Cambria Math"/>
                            </a:rPr>
                            <m:t>−</m:t>
                          </m:r>
                          <m:sSub>
                            <m:sSubPr>
                              <m:ctrlPr>
                                <a:rPr lang="it-IT" sz="1400" b="0" i="1" smtClean="0">
                                  <a:latin typeface="Cambria Math" panose="02040503050406030204" pitchFamily="18" charset="0"/>
                                </a:rPr>
                              </m:ctrlPr>
                            </m:sSubPr>
                            <m:e>
                              <m:r>
                                <m:rPr>
                                  <m:sty m:val="p"/>
                                </m:rPr>
                                <a:rPr lang="it-IT" sz="1400" b="0" i="0" smtClean="0">
                                  <a:latin typeface="Cambria Math"/>
                                </a:rPr>
                                <m:t>T</m:t>
                              </m:r>
                            </m:e>
                            <m:sub>
                              <m:r>
                                <m:rPr>
                                  <m:sty m:val="p"/>
                                </m:rPr>
                                <a:rPr lang="it-IT" sz="1400" b="0" i="0" smtClean="0">
                                  <a:latin typeface="Cambria Math"/>
                                </a:rPr>
                                <m:t>p</m:t>
                              </m:r>
                            </m:sub>
                          </m:sSub>
                          <m:r>
                            <a:rPr lang="it-IT" sz="1400" i="0">
                              <a:latin typeface="Cambria Math"/>
                            </a:rPr>
                            <m:t>)</m:t>
                          </m:r>
                          <m:r>
                            <m:rPr>
                              <m:nor/>
                            </m:rPr>
                            <a:rPr lang="en-US" sz="1400" dirty="0">
                              <a:latin typeface="Candara" panose="020E0502030303020204" pitchFamily="34" charset="0"/>
                            </a:rPr>
                            <m:t> </m:t>
                          </m:r>
                        </m:e>
                      </m:d>
                    </m:oMath>
                  </m:oMathPara>
                </a14:m>
                <a:endParaRPr lang="en-US" sz="1400" dirty="0">
                  <a:latin typeface="Candara" panose="020E0502030303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653712" y="2056502"/>
                <a:ext cx="3676969" cy="339773"/>
              </a:xfrm>
              <a:prstGeom prst="rect">
                <a:avLst/>
              </a:prstGeom>
              <a:blipFill>
                <a:blip r:embed="rId3"/>
                <a:stretch>
                  <a:fillRect b="-178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70382" y="2858855"/>
                <a:ext cx="7603235" cy="64985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it-IT" sz="1400" b="0" i="0" smtClean="0">
                              <a:latin typeface="Cambria Math"/>
                            </a:rPr>
                            <m:t>V</m:t>
                          </m:r>
                        </m:e>
                        <m:sub>
                          <m:r>
                            <m:rPr>
                              <m:sty m:val="p"/>
                            </m:rPr>
                            <a:rPr lang="it-IT" sz="1400" b="0" i="0" smtClean="0">
                              <a:latin typeface="Cambria Math"/>
                            </a:rPr>
                            <m:t>RFL</m:t>
                          </m:r>
                        </m:sub>
                      </m:sSub>
                      <m:d>
                        <m:dPr>
                          <m:ctrlPr>
                            <a:rPr lang="it-IT" sz="1400" b="0" i="1" smtClean="0">
                              <a:latin typeface="Cambria Math" panose="02040503050406030204" pitchFamily="18" charset="0"/>
                            </a:rPr>
                          </m:ctrlPr>
                        </m:dPr>
                        <m:e>
                          <m:r>
                            <m:rPr>
                              <m:sty m:val="p"/>
                            </m:rPr>
                            <a:rPr lang="it-IT" sz="1400" b="0" i="0" smtClean="0">
                              <a:latin typeface="Cambria Math"/>
                            </a:rPr>
                            <m:t>t</m:t>
                          </m:r>
                        </m:e>
                      </m:d>
                      <m:r>
                        <a:rPr lang="it-IT" sz="1400" i="0">
                          <a:latin typeface="Cambria Math"/>
                        </a:rPr>
                        <m:t>=</m:t>
                      </m:r>
                      <m:sSub>
                        <m:sSubPr>
                          <m:ctrlPr>
                            <a:rPr lang="en-US" sz="1400" i="1">
                              <a:latin typeface="Cambria Math" panose="02040503050406030204" pitchFamily="18" charset="0"/>
                            </a:rPr>
                          </m:ctrlPr>
                        </m:sSubPr>
                        <m:e>
                          <m:r>
                            <m:rPr>
                              <m:sty m:val="p"/>
                            </m:rPr>
                            <a:rPr lang="it-IT" sz="1400" i="0">
                              <a:latin typeface="Cambria Math"/>
                            </a:rPr>
                            <m:t>V</m:t>
                          </m:r>
                        </m:e>
                        <m:sub>
                          <m:r>
                            <a:rPr lang="it-IT" sz="1400" b="0" i="0" smtClean="0">
                              <a:latin typeface="Cambria Math"/>
                            </a:rPr>
                            <m:t>0</m:t>
                          </m:r>
                        </m:sub>
                      </m:sSub>
                      <m:r>
                        <a:rPr lang="it-IT" sz="1400" b="0" i="0" smtClean="0">
                          <a:latin typeface="Cambria Math"/>
                          <a:ea typeface="Cambria Math"/>
                        </a:rPr>
                        <m:t>∙</m:t>
                      </m:r>
                      <m:r>
                        <m:rPr>
                          <m:sty m:val="p"/>
                        </m:rPr>
                        <a:rPr lang="it-IT" sz="1400" b="0" i="0" smtClean="0">
                          <a:latin typeface="Cambria Math"/>
                          <a:ea typeface="Cambria Math"/>
                        </a:rPr>
                        <m:t>cos</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m:rPr>
                                  <m:sty m:val="p"/>
                                </m:rPr>
                                <a:rPr lang="it-IT" sz="1400" b="0" i="0" smtClean="0">
                                  <a:latin typeface="Cambria Math"/>
                                  <a:ea typeface="Cambria Math"/>
                                </a:rPr>
                                <m:t>ω</m:t>
                              </m:r>
                            </m:e>
                            <m:sub>
                              <m:r>
                                <a:rPr lang="it-IT" sz="1400" b="0" i="0" smtClean="0">
                                  <a:latin typeface="Cambria Math"/>
                                  <a:ea typeface="Cambria Math"/>
                                </a:rPr>
                                <m:t>0</m:t>
                              </m:r>
                            </m:sub>
                          </m:sSub>
                          <m:r>
                            <m:rPr>
                              <m:sty m:val="p"/>
                            </m:rPr>
                            <a:rPr lang="it-IT" sz="1400" b="0" i="0" smtClean="0">
                              <a:latin typeface="Cambria Math"/>
                              <a:ea typeface="Cambria Math"/>
                            </a:rPr>
                            <m:t>t</m:t>
                          </m:r>
                        </m:e>
                      </m:d>
                      <m:r>
                        <a:rPr lang="it-IT" sz="1400" b="0" i="0" smtClean="0">
                          <a:latin typeface="Cambria Math"/>
                          <a:ea typeface="Cambria Math"/>
                        </a:rPr>
                        <m:t>∙</m:t>
                      </m:r>
                      <m:d>
                        <m:dPr>
                          <m:begChr m:val="{"/>
                          <m:endChr m:val="}"/>
                          <m:ctrlPr>
                            <a:rPr lang="it-IT" sz="1400" b="0" i="1" smtClean="0">
                              <a:latin typeface="Cambria Math" panose="02040503050406030204" pitchFamily="18" charset="0"/>
                              <a:ea typeface="Cambria Math"/>
                            </a:rPr>
                          </m:ctrlPr>
                        </m:dPr>
                        <m:e>
                          <m:r>
                            <a:rPr lang="it-IT" sz="1400" i="0" smtClean="0">
                              <a:solidFill>
                                <a:srgbClr val="00B0F0"/>
                              </a:solidFill>
                              <a:latin typeface="Cambria Math"/>
                            </a:rPr>
                            <m:t>1</m:t>
                          </m:r>
                          <m:d>
                            <m:dPr>
                              <m:ctrlPr>
                                <a:rPr lang="it-IT" sz="1400" i="1">
                                  <a:solidFill>
                                    <a:srgbClr val="00B0F0"/>
                                  </a:solidFill>
                                  <a:latin typeface="Cambria Math" panose="02040503050406030204" pitchFamily="18" charset="0"/>
                                </a:rPr>
                              </m:ctrlPr>
                            </m:dPr>
                            <m:e>
                              <m:r>
                                <m:rPr>
                                  <m:sty m:val="p"/>
                                </m:rPr>
                                <a:rPr lang="it-IT" sz="1400" i="0">
                                  <a:solidFill>
                                    <a:srgbClr val="00B0F0"/>
                                  </a:solidFill>
                                  <a:latin typeface="Cambria Math"/>
                                </a:rPr>
                                <m:t>t</m:t>
                              </m:r>
                            </m:e>
                          </m:d>
                          <m:d>
                            <m:dPr>
                              <m:begChr m:val="["/>
                              <m:endChr m:val="]"/>
                              <m:ctrlPr>
                                <a:rPr lang="it-IT" sz="1400" i="1">
                                  <a:solidFill>
                                    <a:srgbClr val="00B0F0"/>
                                  </a:solidFill>
                                  <a:latin typeface="Cambria Math" panose="02040503050406030204" pitchFamily="18" charset="0"/>
                                  <a:ea typeface="Cambria Math"/>
                                </a:rPr>
                              </m:ctrlPr>
                            </m:dPr>
                            <m:e>
                              <m:f>
                                <m:fPr>
                                  <m:ctrlPr>
                                    <a:rPr lang="it-IT" sz="1400" i="1">
                                      <a:solidFill>
                                        <a:srgbClr val="00B0F0"/>
                                      </a:solidFill>
                                      <a:latin typeface="Cambria Math" panose="02040503050406030204" pitchFamily="18" charset="0"/>
                                      <a:ea typeface="Cambria Math"/>
                                    </a:rPr>
                                  </m:ctrlPr>
                                </m:fPr>
                                <m:num>
                                  <m:r>
                                    <a:rPr lang="it-IT" sz="1400" i="0">
                                      <a:solidFill>
                                        <a:srgbClr val="00B0F0"/>
                                      </a:solidFill>
                                      <a:latin typeface="Cambria Math"/>
                                      <a:ea typeface="Cambria Math"/>
                                    </a:rPr>
                                    <m:t>2</m:t>
                                  </m:r>
                                  <m:r>
                                    <m:rPr>
                                      <m:sty m:val="p"/>
                                    </m:rPr>
                                    <a:rPr lang="it-IT" sz="1400" i="0">
                                      <a:solidFill>
                                        <a:srgbClr val="00B0F0"/>
                                      </a:solidFill>
                                      <a:latin typeface="Cambria Math"/>
                                      <a:ea typeface="Cambria Math"/>
                                    </a:rPr>
                                    <m:t>β</m:t>
                                  </m:r>
                                </m:num>
                                <m:den>
                                  <m:r>
                                    <m:rPr>
                                      <m:sty m:val="p"/>
                                    </m:rPr>
                                    <a:rPr lang="it-IT" sz="1400" i="0">
                                      <a:solidFill>
                                        <a:srgbClr val="00B0F0"/>
                                      </a:solidFill>
                                      <a:latin typeface="Cambria Math"/>
                                      <a:ea typeface="Cambria Math"/>
                                    </a:rPr>
                                    <m:t>β</m:t>
                                  </m:r>
                                  <m:r>
                                    <a:rPr lang="it-IT" sz="1400" i="0">
                                      <a:solidFill>
                                        <a:srgbClr val="00B0F0"/>
                                      </a:solidFill>
                                      <a:latin typeface="Cambria Math"/>
                                      <a:ea typeface="Cambria Math"/>
                                    </a:rPr>
                                    <m:t>+1</m:t>
                                  </m:r>
                                </m:den>
                              </m:f>
                              <m:d>
                                <m:dPr>
                                  <m:ctrlPr>
                                    <a:rPr lang="it-IT" sz="1400" i="1">
                                      <a:solidFill>
                                        <a:srgbClr val="00B0F0"/>
                                      </a:solidFill>
                                      <a:latin typeface="Cambria Math" panose="02040503050406030204" pitchFamily="18" charset="0"/>
                                      <a:ea typeface="Cambria Math"/>
                                    </a:rPr>
                                  </m:ctrlPr>
                                </m:dPr>
                                <m:e>
                                  <m:r>
                                    <a:rPr lang="it-IT" sz="1400" i="0">
                                      <a:solidFill>
                                        <a:srgbClr val="00B0F0"/>
                                      </a:solidFill>
                                      <a:latin typeface="Cambria Math"/>
                                      <a:ea typeface="Cambria Math"/>
                                    </a:rPr>
                                    <m:t>1−</m:t>
                                  </m:r>
                                  <m:sSup>
                                    <m:sSupPr>
                                      <m:ctrlPr>
                                        <a:rPr lang="it-IT" sz="1400" i="1">
                                          <a:solidFill>
                                            <a:srgbClr val="00B0F0"/>
                                          </a:solidFill>
                                          <a:latin typeface="Cambria Math" panose="02040503050406030204" pitchFamily="18" charset="0"/>
                                          <a:ea typeface="Cambria Math"/>
                                        </a:rPr>
                                      </m:ctrlPr>
                                    </m:sSupPr>
                                    <m:e>
                                      <m:r>
                                        <m:rPr>
                                          <m:sty m:val="p"/>
                                        </m:rPr>
                                        <a:rPr lang="it-IT" sz="1400" i="0">
                                          <a:solidFill>
                                            <a:srgbClr val="00B0F0"/>
                                          </a:solidFill>
                                          <a:latin typeface="Cambria Math"/>
                                          <a:ea typeface="Cambria Math"/>
                                        </a:rPr>
                                        <m:t>e</m:t>
                                      </m:r>
                                    </m:e>
                                    <m:sup>
                                      <m:r>
                                        <a:rPr lang="it-IT" sz="1400" i="0">
                                          <a:solidFill>
                                            <a:srgbClr val="00B0F0"/>
                                          </a:solidFill>
                                          <a:latin typeface="Cambria Math"/>
                                          <a:ea typeface="Cambria Math"/>
                                        </a:rPr>
                                        <m:t>−</m:t>
                                      </m:r>
                                      <m:f>
                                        <m:fPr>
                                          <m:type m:val="lin"/>
                                          <m:ctrlPr>
                                            <a:rPr lang="it-IT" sz="1400" i="1">
                                              <a:solidFill>
                                                <a:srgbClr val="00B0F0"/>
                                              </a:solidFill>
                                              <a:latin typeface="Cambria Math" panose="02040503050406030204" pitchFamily="18" charset="0"/>
                                              <a:ea typeface="Cambria Math"/>
                                            </a:rPr>
                                          </m:ctrlPr>
                                        </m:fPr>
                                        <m:num>
                                          <m:r>
                                            <m:rPr>
                                              <m:sty m:val="p"/>
                                            </m:rPr>
                                            <a:rPr lang="it-IT" sz="1400" i="0">
                                              <a:solidFill>
                                                <a:srgbClr val="00B0F0"/>
                                              </a:solidFill>
                                              <a:latin typeface="Cambria Math"/>
                                              <a:ea typeface="Cambria Math"/>
                                            </a:rPr>
                                            <m:t>t</m:t>
                                          </m:r>
                                        </m:num>
                                        <m:den>
                                          <m:r>
                                            <m:rPr>
                                              <m:sty m:val="p"/>
                                            </m:rPr>
                                            <a:rPr lang="it-IT" sz="1400" i="0">
                                              <a:solidFill>
                                                <a:srgbClr val="00B0F0"/>
                                              </a:solidFill>
                                              <a:latin typeface="Cambria Math"/>
                                              <a:ea typeface="Cambria Math"/>
                                            </a:rPr>
                                            <m:t>τ</m:t>
                                          </m:r>
                                        </m:den>
                                      </m:f>
                                    </m:sup>
                                  </m:sSup>
                                </m:e>
                              </m:d>
                              <m:r>
                                <a:rPr lang="it-IT" sz="1400" i="0">
                                  <a:solidFill>
                                    <a:srgbClr val="00B0F0"/>
                                  </a:solidFill>
                                  <a:latin typeface="Cambria Math"/>
                                  <a:ea typeface="Cambria Math"/>
                                </a:rPr>
                                <m:t>−1</m:t>
                              </m:r>
                            </m:e>
                          </m:d>
                          <m:r>
                            <a:rPr lang="it-IT" sz="1400" b="0" i="0" smtClean="0">
                              <a:latin typeface="Cambria Math"/>
                              <a:ea typeface="Cambria Math"/>
                            </a:rPr>
                            <m:t>−</m:t>
                          </m:r>
                          <m:r>
                            <a:rPr lang="it-IT" sz="1400" i="0" smtClean="0">
                              <a:solidFill>
                                <a:srgbClr val="FFFF00"/>
                              </a:solidFill>
                              <a:latin typeface="Cambria Math"/>
                            </a:rPr>
                            <m:t>1</m:t>
                          </m:r>
                          <m:d>
                            <m:dPr>
                              <m:ctrlPr>
                                <a:rPr lang="it-IT" sz="1400" i="1">
                                  <a:solidFill>
                                    <a:srgbClr val="FFFF00"/>
                                  </a:solidFill>
                                  <a:latin typeface="Cambria Math" panose="02040503050406030204" pitchFamily="18" charset="0"/>
                                </a:rPr>
                              </m:ctrlPr>
                            </m:dPr>
                            <m:e>
                              <m:r>
                                <m:rPr>
                                  <m:sty m:val="p"/>
                                </m:rPr>
                                <a:rPr lang="it-IT" sz="1400" i="0">
                                  <a:solidFill>
                                    <a:srgbClr val="FFFF00"/>
                                  </a:solidFill>
                                  <a:latin typeface="Cambria Math"/>
                                </a:rPr>
                                <m:t>t</m:t>
                              </m:r>
                              <m:r>
                                <a:rPr lang="it-IT" sz="1400" b="0" i="0" smtClean="0">
                                  <a:solidFill>
                                    <a:srgbClr val="FFFF00"/>
                                  </a:solidFill>
                                  <a:latin typeface="Cambria Math"/>
                                </a:rPr>
                                <m:t>−</m:t>
                              </m:r>
                              <m:sSub>
                                <m:sSubPr>
                                  <m:ctrlPr>
                                    <a:rPr lang="it-IT" sz="1400" b="0" i="1" smtClean="0">
                                      <a:solidFill>
                                        <a:srgbClr val="FFFF00"/>
                                      </a:solidFill>
                                      <a:latin typeface="Cambria Math" panose="02040503050406030204" pitchFamily="18" charset="0"/>
                                    </a:rPr>
                                  </m:ctrlPr>
                                </m:sSubPr>
                                <m:e>
                                  <m:r>
                                    <m:rPr>
                                      <m:sty m:val="p"/>
                                    </m:rPr>
                                    <a:rPr lang="it-IT" sz="1400" b="0" i="0" smtClean="0">
                                      <a:solidFill>
                                        <a:srgbClr val="FFFF00"/>
                                      </a:solidFill>
                                      <a:latin typeface="Cambria Math"/>
                                    </a:rPr>
                                    <m:t>T</m:t>
                                  </m:r>
                                </m:e>
                                <m:sub>
                                  <m:r>
                                    <m:rPr>
                                      <m:sty m:val="p"/>
                                    </m:rPr>
                                    <a:rPr lang="it-IT" sz="1400" b="0" i="0" smtClean="0">
                                      <a:solidFill>
                                        <a:srgbClr val="FFFF00"/>
                                      </a:solidFill>
                                      <a:latin typeface="Cambria Math"/>
                                    </a:rPr>
                                    <m:t>p</m:t>
                                  </m:r>
                                </m:sub>
                              </m:sSub>
                            </m:e>
                          </m:d>
                          <m:d>
                            <m:dPr>
                              <m:begChr m:val="["/>
                              <m:endChr m:val="]"/>
                              <m:ctrlPr>
                                <a:rPr lang="it-IT" sz="1400" i="1">
                                  <a:solidFill>
                                    <a:srgbClr val="FFFF00"/>
                                  </a:solidFill>
                                  <a:latin typeface="Cambria Math" panose="02040503050406030204" pitchFamily="18" charset="0"/>
                                  <a:ea typeface="Cambria Math"/>
                                </a:rPr>
                              </m:ctrlPr>
                            </m:dPr>
                            <m:e>
                              <m:f>
                                <m:fPr>
                                  <m:ctrlPr>
                                    <a:rPr lang="it-IT" sz="1400" i="1">
                                      <a:solidFill>
                                        <a:srgbClr val="FFFF00"/>
                                      </a:solidFill>
                                      <a:latin typeface="Cambria Math" panose="02040503050406030204" pitchFamily="18" charset="0"/>
                                      <a:ea typeface="Cambria Math"/>
                                    </a:rPr>
                                  </m:ctrlPr>
                                </m:fPr>
                                <m:num>
                                  <m:r>
                                    <a:rPr lang="it-IT" sz="1400" i="0">
                                      <a:solidFill>
                                        <a:srgbClr val="FFFF00"/>
                                      </a:solidFill>
                                      <a:latin typeface="Cambria Math"/>
                                      <a:ea typeface="Cambria Math"/>
                                    </a:rPr>
                                    <m:t>2</m:t>
                                  </m:r>
                                  <m:r>
                                    <m:rPr>
                                      <m:sty m:val="p"/>
                                    </m:rPr>
                                    <a:rPr lang="it-IT" sz="1400" i="0">
                                      <a:solidFill>
                                        <a:srgbClr val="FFFF00"/>
                                      </a:solidFill>
                                      <a:latin typeface="Cambria Math"/>
                                      <a:ea typeface="Cambria Math"/>
                                    </a:rPr>
                                    <m:t>β</m:t>
                                  </m:r>
                                </m:num>
                                <m:den>
                                  <m:r>
                                    <m:rPr>
                                      <m:sty m:val="p"/>
                                    </m:rPr>
                                    <a:rPr lang="it-IT" sz="1400" i="0">
                                      <a:solidFill>
                                        <a:srgbClr val="FFFF00"/>
                                      </a:solidFill>
                                      <a:latin typeface="Cambria Math"/>
                                      <a:ea typeface="Cambria Math"/>
                                    </a:rPr>
                                    <m:t>β</m:t>
                                  </m:r>
                                  <m:r>
                                    <a:rPr lang="it-IT" sz="1400" i="0">
                                      <a:solidFill>
                                        <a:srgbClr val="FFFF00"/>
                                      </a:solidFill>
                                      <a:latin typeface="Cambria Math"/>
                                      <a:ea typeface="Cambria Math"/>
                                    </a:rPr>
                                    <m:t>+1</m:t>
                                  </m:r>
                                </m:den>
                              </m:f>
                              <m:d>
                                <m:dPr>
                                  <m:ctrlPr>
                                    <a:rPr lang="it-IT" sz="1400" i="1">
                                      <a:solidFill>
                                        <a:srgbClr val="FFFF00"/>
                                      </a:solidFill>
                                      <a:latin typeface="Cambria Math" panose="02040503050406030204" pitchFamily="18" charset="0"/>
                                      <a:ea typeface="Cambria Math"/>
                                    </a:rPr>
                                  </m:ctrlPr>
                                </m:dPr>
                                <m:e>
                                  <m:r>
                                    <a:rPr lang="it-IT" sz="1400" i="0">
                                      <a:solidFill>
                                        <a:srgbClr val="FFFF00"/>
                                      </a:solidFill>
                                      <a:latin typeface="Cambria Math"/>
                                      <a:ea typeface="Cambria Math"/>
                                    </a:rPr>
                                    <m:t>1−</m:t>
                                  </m:r>
                                  <m:sSup>
                                    <m:sSupPr>
                                      <m:ctrlPr>
                                        <a:rPr lang="it-IT" sz="1400" i="1">
                                          <a:solidFill>
                                            <a:srgbClr val="FFFF00"/>
                                          </a:solidFill>
                                          <a:latin typeface="Cambria Math" panose="02040503050406030204" pitchFamily="18" charset="0"/>
                                          <a:ea typeface="Cambria Math"/>
                                        </a:rPr>
                                      </m:ctrlPr>
                                    </m:sSupPr>
                                    <m:e>
                                      <m:r>
                                        <m:rPr>
                                          <m:sty m:val="p"/>
                                        </m:rPr>
                                        <a:rPr lang="it-IT" sz="1400" i="0">
                                          <a:solidFill>
                                            <a:srgbClr val="FFFF00"/>
                                          </a:solidFill>
                                          <a:latin typeface="Cambria Math"/>
                                          <a:ea typeface="Cambria Math"/>
                                        </a:rPr>
                                        <m:t>e</m:t>
                                      </m:r>
                                    </m:e>
                                    <m:sup>
                                      <m:r>
                                        <a:rPr lang="it-IT" sz="1400" i="0">
                                          <a:solidFill>
                                            <a:srgbClr val="FFFF00"/>
                                          </a:solidFill>
                                          <a:latin typeface="Cambria Math"/>
                                          <a:ea typeface="Cambria Math"/>
                                        </a:rPr>
                                        <m:t>−</m:t>
                                      </m:r>
                                      <m:f>
                                        <m:fPr>
                                          <m:type m:val="lin"/>
                                          <m:ctrlPr>
                                            <a:rPr lang="it-IT" sz="1400" i="1">
                                              <a:solidFill>
                                                <a:srgbClr val="FFFF00"/>
                                              </a:solidFill>
                                              <a:latin typeface="Cambria Math" panose="02040503050406030204" pitchFamily="18" charset="0"/>
                                              <a:ea typeface="Cambria Math"/>
                                            </a:rPr>
                                          </m:ctrlPr>
                                        </m:fPr>
                                        <m:num>
                                          <m:d>
                                            <m:dPr>
                                              <m:ctrlPr>
                                                <a:rPr lang="it-IT" sz="1400" i="1" smtClean="0">
                                                  <a:solidFill>
                                                    <a:srgbClr val="FFFF00"/>
                                                  </a:solidFill>
                                                  <a:latin typeface="Cambria Math" panose="02040503050406030204" pitchFamily="18" charset="0"/>
                                                  <a:ea typeface="Cambria Math"/>
                                                </a:rPr>
                                              </m:ctrlPr>
                                            </m:dPr>
                                            <m:e>
                                              <m:r>
                                                <m:rPr>
                                                  <m:sty m:val="p"/>
                                                </m:rPr>
                                                <a:rPr lang="it-IT" sz="1400" b="0" i="0" smtClean="0">
                                                  <a:solidFill>
                                                    <a:srgbClr val="FFFF00"/>
                                                  </a:solidFill>
                                                  <a:latin typeface="Cambria Math"/>
                                                  <a:ea typeface="Cambria Math"/>
                                                </a:rPr>
                                                <m:t>t</m:t>
                                              </m:r>
                                              <m:r>
                                                <a:rPr lang="it-IT" sz="1400" b="0" i="0" smtClean="0">
                                                  <a:solidFill>
                                                    <a:srgbClr val="FFFF00"/>
                                                  </a:solidFill>
                                                  <a:latin typeface="Cambria Math"/>
                                                  <a:ea typeface="Cambria Math"/>
                                                </a:rPr>
                                                <m:t>−</m:t>
                                              </m:r>
                                              <m:sSub>
                                                <m:sSubPr>
                                                  <m:ctrlPr>
                                                    <a:rPr lang="it-IT" sz="1400" b="0" i="1" smtClean="0">
                                                      <a:solidFill>
                                                        <a:srgbClr val="FFFF00"/>
                                                      </a:solidFill>
                                                      <a:latin typeface="Cambria Math" panose="02040503050406030204" pitchFamily="18" charset="0"/>
                                                      <a:ea typeface="Cambria Math"/>
                                                    </a:rPr>
                                                  </m:ctrlPr>
                                                </m:sSubPr>
                                                <m:e>
                                                  <m:r>
                                                    <m:rPr>
                                                      <m:sty m:val="p"/>
                                                    </m:rPr>
                                                    <a:rPr lang="it-IT" sz="1400" b="0" i="0" smtClean="0">
                                                      <a:solidFill>
                                                        <a:srgbClr val="FFFF00"/>
                                                      </a:solidFill>
                                                      <a:latin typeface="Cambria Math"/>
                                                      <a:ea typeface="Cambria Math"/>
                                                    </a:rPr>
                                                    <m:t>T</m:t>
                                                  </m:r>
                                                </m:e>
                                                <m:sub>
                                                  <m:r>
                                                    <m:rPr>
                                                      <m:sty m:val="p"/>
                                                    </m:rPr>
                                                    <a:rPr lang="it-IT" sz="1400" b="0" i="0" smtClean="0">
                                                      <a:solidFill>
                                                        <a:srgbClr val="FFFF00"/>
                                                      </a:solidFill>
                                                      <a:latin typeface="Cambria Math"/>
                                                      <a:ea typeface="Cambria Math"/>
                                                    </a:rPr>
                                                    <m:t>p</m:t>
                                                  </m:r>
                                                </m:sub>
                                              </m:sSub>
                                            </m:e>
                                          </m:d>
                                        </m:num>
                                        <m:den>
                                          <m:r>
                                            <m:rPr>
                                              <m:sty m:val="p"/>
                                            </m:rPr>
                                            <a:rPr lang="it-IT" sz="1400" i="0">
                                              <a:solidFill>
                                                <a:srgbClr val="FFFF00"/>
                                              </a:solidFill>
                                              <a:latin typeface="Cambria Math"/>
                                              <a:ea typeface="Cambria Math"/>
                                            </a:rPr>
                                            <m:t>τ</m:t>
                                          </m:r>
                                        </m:den>
                                      </m:f>
                                    </m:sup>
                                  </m:sSup>
                                </m:e>
                              </m:d>
                              <m:r>
                                <a:rPr lang="it-IT" sz="1400" i="0">
                                  <a:solidFill>
                                    <a:srgbClr val="FFFF00"/>
                                  </a:solidFill>
                                  <a:latin typeface="Cambria Math"/>
                                  <a:ea typeface="Cambria Math"/>
                                </a:rPr>
                                <m:t>−1</m:t>
                              </m:r>
                            </m:e>
                          </m:d>
                        </m:e>
                      </m:d>
                    </m:oMath>
                  </m:oMathPara>
                </a14:m>
                <a:endParaRPr lang="it-IT" sz="1400" b="0" dirty="0" smtClean="0">
                  <a:latin typeface="Candara" panose="020E0502030303020204" pitchFamily="34" charset="0"/>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770382" y="2858855"/>
                <a:ext cx="7603235" cy="649858"/>
              </a:xfrm>
              <a:prstGeom prst="rect">
                <a:avLst/>
              </a:prstGeom>
              <a:blipFill>
                <a:blip r:embed="rId4"/>
                <a:stretch>
                  <a:fillRect/>
                </a:stretch>
              </a:blipFill>
            </p:spPr>
            <p:txBody>
              <a:bodyPr/>
              <a:lstStyle/>
              <a:p>
                <a:r>
                  <a:rPr lang="it-IT">
                    <a:noFill/>
                  </a:rPr>
                  <a:t> </a:t>
                </a:r>
              </a:p>
            </p:txBody>
          </p:sp>
        </mc:Fallback>
      </mc:AlternateContent>
      <p:sp>
        <p:nvSpPr>
          <p:cNvPr id="6" name="Right Arrow 5"/>
          <p:cNvSpPr/>
          <p:nvPr/>
        </p:nvSpPr>
        <p:spPr>
          <a:xfrm rot="16200000" flipH="1" flipV="1">
            <a:off x="4344096" y="2143247"/>
            <a:ext cx="296203" cy="101278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8" name="Rectangle 7"/>
          <p:cNvSpPr/>
          <p:nvPr/>
        </p:nvSpPr>
        <p:spPr>
          <a:xfrm>
            <a:off x="5293898" y="4517165"/>
            <a:ext cx="3662432" cy="954107"/>
          </a:xfrm>
          <a:prstGeom prst="rect">
            <a:avLst/>
          </a:prstGeom>
        </p:spPr>
        <p:txBody>
          <a:bodyPr wrap="square">
            <a:spAutoFit/>
          </a:bodyPr>
          <a:lstStyle/>
          <a:p>
            <a:pPr algn="just"/>
            <a:r>
              <a:rPr lang="en-US" sz="1400" dirty="0" smtClean="0">
                <a:latin typeface="Candara" panose="020E0502030303020204" pitchFamily="34" charset="0"/>
                <a:cs typeface="Adobe Devanagari" panose="02040503050201020203" pitchFamily="18" charset="0"/>
              </a:rPr>
              <a:t>The RFL peak field is maximum at the end of the FWD pulse (the </a:t>
            </a:r>
            <a:r>
              <a:rPr lang="en-US" sz="1400" dirty="0" smtClean="0">
                <a:solidFill>
                  <a:srgbClr val="FFFF00"/>
                </a:solidFill>
                <a:latin typeface="Candara" panose="020E0502030303020204" pitchFamily="34" charset="0"/>
                <a:cs typeface="Adobe Devanagari" panose="02040503050201020203" pitchFamily="18" charset="0"/>
              </a:rPr>
              <a:t>negative step </a:t>
            </a:r>
            <a:r>
              <a:rPr lang="en-US" sz="1400" dirty="0" smtClean="0">
                <a:latin typeface="Candara" panose="020E0502030303020204" pitchFamily="34" charset="0"/>
                <a:cs typeface="Adobe Devanagari" panose="02040503050201020203" pitchFamily="18" charset="0"/>
              </a:rPr>
              <a:t>sums in phase with the reflected wave) -&gt; its value is larger than the peak of the FWD itself.</a:t>
            </a:r>
            <a:endParaRPr lang="en-US" sz="1400" dirty="0">
              <a:latin typeface="Candara" panose="020E0502030303020204" pitchFamily="34" charset="0"/>
              <a:cs typeface="Adobe Devanagari" panose="02040503050201020203" pitchFamily="18" charset="0"/>
            </a:endParaRPr>
          </a:p>
        </p:txBody>
      </p:sp>
      <p:sp>
        <p:nvSpPr>
          <p:cNvPr id="2" name="Rettangolo 1"/>
          <p:cNvSpPr/>
          <p:nvPr/>
        </p:nvSpPr>
        <p:spPr>
          <a:xfrm>
            <a:off x="0" y="690499"/>
            <a:ext cx="9144000" cy="369332"/>
          </a:xfrm>
          <a:prstGeom prst="rect">
            <a:avLst/>
          </a:prstGeom>
        </p:spPr>
        <p:txBody>
          <a:bodyPr wrap="square">
            <a:spAutoFit/>
          </a:bodyPr>
          <a:lstStyle/>
          <a:p>
            <a:pPr algn="ctr"/>
            <a:r>
              <a:rPr lang="en-US" dirty="0">
                <a:latin typeface="Candara" panose="020E0502030303020204" pitchFamily="34" charset="0"/>
                <a:cs typeface="Adobe Devanagari" panose="02040503050201020203" pitchFamily="18" charset="0"/>
              </a:rPr>
              <a:t>The wave reflected by an </a:t>
            </a:r>
            <a:r>
              <a:rPr lang="en-US" dirty="0" smtClean="0">
                <a:latin typeface="Candara" panose="020E0502030303020204" pitchFamily="34" charset="0"/>
                <a:cs typeface="Adobe Devanagari" panose="02040503050201020203" pitchFamily="18" charset="0"/>
              </a:rPr>
              <a:t>over-coupled </a:t>
            </a:r>
            <a:r>
              <a:rPr lang="en-US" dirty="0">
                <a:latin typeface="Candara" panose="020E0502030303020204" pitchFamily="34" charset="0"/>
                <a:cs typeface="Adobe Devanagari" panose="02040503050201020203" pitchFamily="18" charset="0"/>
              </a:rPr>
              <a:t>cavity excited by a rectangular RF pulse is: </a:t>
            </a:r>
          </a:p>
        </p:txBody>
      </p:sp>
      <p:grpSp>
        <p:nvGrpSpPr>
          <p:cNvPr id="21" name="Gruppo 20"/>
          <p:cNvGrpSpPr/>
          <p:nvPr/>
        </p:nvGrpSpPr>
        <p:grpSpPr>
          <a:xfrm>
            <a:off x="3329542" y="1085164"/>
            <a:ext cx="2484913" cy="892658"/>
            <a:chOff x="6336912" y="908565"/>
            <a:chExt cx="2484913" cy="892658"/>
          </a:xfrm>
        </p:grpSpPr>
        <p:grpSp>
          <p:nvGrpSpPr>
            <p:cNvPr id="23" name="Gruppo 22"/>
            <p:cNvGrpSpPr/>
            <p:nvPr/>
          </p:nvGrpSpPr>
          <p:grpSpPr>
            <a:xfrm>
              <a:off x="6525928" y="908565"/>
              <a:ext cx="2295897" cy="720000"/>
              <a:chOff x="6381549" y="804335"/>
              <a:chExt cx="2295897" cy="720000"/>
            </a:xfrm>
          </p:grpSpPr>
          <p:cxnSp>
            <p:nvCxnSpPr>
              <p:cNvPr id="29" name="Connettore 2 28"/>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6446101" y="804335"/>
                <a:ext cx="0" cy="7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Connettore 1 24"/>
            <p:cNvCxnSpPr/>
            <p:nvPr/>
          </p:nvCxnSpPr>
          <p:spPr>
            <a:xfrm>
              <a:off x="6554802" y="116031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336912" y="1039561"/>
              <a:ext cx="263214" cy="276999"/>
            </a:xfrm>
            <a:prstGeom prst="rect">
              <a:avLst/>
            </a:prstGeom>
            <a:noFill/>
          </p:spPr>
          <p:txBody>
            <a:bodyPr wrap="none" rtlCol="0">
              <a:spAutoFit/>
            </a:bodyPr>
            <a:lstStyle/>
            <a:p>
              <a:r>
                <a:rPr lang="en-US" sz="1200" dirty="0" smtClean="0"/>
                <a:t>1</a:t>
              </a:r>
              <a:endParaRPr lang="en-US" sz="1200" dirty="0"/>
            </a:p>
          </p:txBody>
        </p:sp>
        <p:sp>
          <p:nvSpPr>
            <p:cNvPr id="26" name="CasellaDiTesto 25"/>
            <p:cNvSpPr txBox="1"/>
            <p:nvPr/>
          </p:nvSpPr>
          <p:spPr>
            <a:xfrm>
              <a:off x="7018702" y="1524224"/>
              <a:ext cx="263214" cy="276999"/>
            </a:xfrm>
            <a:prstGeom prst="rect">
              <a:avLst/>
            </a:prstGeom>
            <a:noFill/>
          </p:spPr>
          <p:txBody>
            <a:bodyPr wrap="none" rtlCol="0">
              <a:spAutoFit/>
            </a:bodyPr>
            <a:lstStyle/>
            <a:p>
              <a:r>
                <a:rPr lang="en-US" sz="1200" dirty="0"/>
                <a:t>0</a:t>
              </a:r>
              <a:endParaRPr lang="en-US" sz="1200" baseline="-25000" dirty="0"/>
            </a:p>
          </p:txBody>
        </p:sp>
        <p:sp>
          <p:nvSpPr>
            <p:cNvPr id="28" name="CasellaDiTesto 27"/>
            <p:cNvSpPr txBox="1"/>
            <p:nvPr/>
          </p:nvSpPr>
          <p:spPr>
            <a:xfrm>
              <a:off x="7637275" y="1524223"/>
              <a:ext cx="340158" cy="276999"/>
            </a:xfrm>
            <a:prstGeom prst="rect">
              <a:avLst/>
            </a:prstGeom>
            <a:noFill/>
          </p:spPr>
          <p:txBody>
            <a:bodyPr wrap="none" rtlCol="0">
              <a:spAutoFit/>
            </a:bodyPr>
            <a:lstStyle/>
            <a:p>
              <a:r>
                <a:rPr lang="en-US" sz="1200" dirty="0" err="1" smtClean="0"/>
                <a:t>T</a:t>
              </a:r>
              <a:r>
                <a:rPr lang="en-US" sz="1200" baseline="-25000" dirty="0" err="1" smtClean="0"/>
                <a:t>p</a:t>
              </a:r>
              <a:endParaRPr lang="en-US" sz="1200" baseline="-25000" dirty="0"/>
            </a:p>
          </p:txBody>
        </p:sp>
        <p:cxnSp>
          <p:nvCxnSpPr>
            <p:cNvPr id="22" name="Connettore 4 21"/>
            <p:cNvCxnSpPr/>
            <p:nvPr/>
          </p:nvCxnSpPr>
          <p:spPr>
            <a:xfrm flipV="1">
              <a:off x="6619355" y="1165531"/>
              <a:ext cx="1089609" cy="37032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Connettore 4 26"/>
            <p:cNvCxnSpPr/>
            <p:nvPr/>
          </p:nvCxnSpPr>
          <p:spPr>
            <a:xfrm>
              <a:off x="7708693" y="1166521"/>
              <a:ext cx="934896" cy="368341"/>
            </a:xfrm>
            <a:prstGeom prst="bentConnector3">
              <a:avLst>
                <a:gd name="adj1" fmla="val 1611"/>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308013" y="3707936"/>
            <a:ext cx="4629751" cy="2762541"/>
            <a:chOff x="715238" y="2479376"/>
            <a:chExt cx="3630444" cy="1844191"/>
          </a:xfrm>
        </p:grpSpPr>
        <p:pic>
          <p:nvPicPr>
            <p:cNvPr id="5" name="Immagine 4"/>
            <p:cNvPicPr>
              <a:picLocks noChangeAspect="1"/>
            </p:cNvPicPr>
            <p:nvPr/>
          </p:nvPicPr>
          <p:blipFill rotWithShape="1">
            <a:blip r:embed="rId5">
              <a:extLst>
                <a:ext uri="{28A0092B-C50C-407E-A947-70E740481C1C}">
                  <a14:useLocalDpi xmlns:a14="http://schemas.microsoft.com/office/drawing/2010/main" val="0"/>
                </a:ext>
              </a:extLst>
            </a:blip>
            <a:srcRect l="6272" r="6695"/>
            <a:stretch/>
          </p:blipFill>
          <p:spPr>
            <a:xfrm>
              <a:off x="715238" y="2479376"/>
              <a:ext cx="3630444" cy="1844191"/>
            </a:xfrm>
            <a:prstGeom prst="rect">
              <a:avLst/>
            </a:prstGeom>
          </p:spPr>
        </p:pic>
        <p:cxnSp>
          <p:nvCxnSpPr>
            <p:cNvPr id="13" name="Straight Arrow Connector 12"/>
            <p:cNvCxnSpPr/>
            <p:nvPr/>
          </p:nvCxnSpPr>
          <p:spPr>
            <a:xfrm>
              <a:off x="1158013" y="2721561"/>
              <a:ext cx="1292519" cy="0"/>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556151" y="2750136"/>
                  <a:ext cx="462983" cy="324384"/>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a:rPr>
                              <m:t>p</m:t>
                            </m:r>
                          </m:sub>
                        </m:sSub>
                      </m:oMath>
                    </m:oMathPara>
                  </a14:m>
                  <a:endParaRPr lang="en-US" sz="1400" dirty="0">
                    <a:solidFill>
                      <a:srgbClr val="00B0F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556151" y="2750136"/>
                  <a:ext cx="462983" cy="324384"/>
                </a:xfrm>
                <a:prstGeom prst="rect">
                  <a:avLst/>
                </a:prstGeom>
                <a:blipFill>
                  <a:blip r:embed="rId6"/>
                  <a:stretch>
                    <a:fillRect/>
                  </a:stretch>
                </a:blipFill>
              </p:spPr>
              <p:txBody>
                <a:bodyPr/>
                <a:lstStyle/>
                <a:p>
                  <a:r>
                    <a:rPr lang="it-IT">
                      <a:noFill/>
                    </a:rPr>
                    <a:t> </a:t>
                  </a:r>
                </a:p>
              </p:txBody>
            </p:sp>
          </mc:Fallback>
        </mc:AlternateContent>
        <p:cxnSp>
          <p:nvCxnSpPr>
            <p:cNvPr id="31" name="Straight Connector 6"/>
            <p:cNvCxnSpPr/>
            <p:nvPr/>
          </p:nvCxnSpPr>
          <p:spPr>
            <a:xfrm>
              <a:off x="1156407" y="2606736"/>
              <a:ext cx="1606" cy="1494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6"/>
            <p:cNvCxnSpPr/>
            <p:nvPr/>
          </p:nvCxnSpPr>
          <p:spPr>
            <a:xfrm>
              <a:off x="2449730" y="2614314"/>
              <a:ext cx="1606" cy="1494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4" name="Connettore 2 33"/>
          <p:cNvCxnSpPr>
            <a:stCxn id="8" idx="1"/>
          </p:cNvCxnSpPr>
          <p:nvPr/>
        </p:nvCxnSpPr>
        <p:spPr>
          <a:xfrm flipH="1" flipV="1">
            <a:off x="2518964" y="4321741"/>
            <a:ext cx="2774934" cy="67247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2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286"/>
            <a:ext cx="9144000" cy="738664"/>
          </a:xfrm>
          <a:prstGeom prst="rect">
            <a:avLst/>
          </a:prstGeom>
          <a:noFill/>
        </p:spPr>
        <p:txBody>
          <a:bodyPr wrap="square" rtlCol="0">
            <a:spAutoFit/>
          </a:bodyPr>
          <a:lstStyle/>
          <a:p>
            <a:pPr algn="ctr">
              <a:lnSpc>
                <a:spcPct val="150000"/>
              </a:lnSpc>
              <a:spcAft>
                <a:spcPts val="1200"/>
              </a:spcAft>
            </a:pPr>
            <a:r>
              <a:rPr lang="en-US" sz="2800" dirty="0" smtClean="0">
                <a:latin typeface="Candara" panose="020E0502030303020204" pitchFamily="34" charset="0"/>
                <a:cs typeface="Adobe Devanagari" panose="02040503050201020203" pitchFamily="18" charset="0"/>
              </a:rPr>
              <a:t>RF pulse reflected by an </a:t>
            </a:r>
            <a:r>
              <a:rPr lang="en-US" sz="2800" dirty="0" smtClean="0">
                <a:solidFill>
                  <a:srgbClr val="00B0F0"/>
                </a:solidFill>
                <a:latin typeface="Candara" panose="020E0502030303020204" pitchFamily="34" charset="0"/>
                <a:cs typeface="Adobe Devanagari" panose="02040503050201020203" pitchFamily="18" charset="0"/>
              </a:rPr>
              <a:t>over-coupled</a:t>
            </a:r>
            <a:r>
              <a:rPr lang="en-US" sz="2800" dirty="0" smtClean="0">
                <a:latin typeface="Candara" panose="020E0502030303020204" pitchFamily="34" charset="0"/>
                <a:cs typeface="Adobe Devanagari" panose="02040503050201020203" pitchFamily="18" charset="0"/>
              </a:rPr>
              <a:t> resonant cavity</a:t>
            </a:r>
          </a:p>
        </p:txBody>
      </p:sp>
      <p:sp>
        <p:nvSpPr>
          <p:cNvPr id="38" name="Rectangle 37"/>
          <p:cNvSpPr/>
          <p:nvPr/>
        </p:nvSpPr>
        <p:spPr>
          <a:xfrm>
            <a:off x="35762" y="876534"/>
            <a:ext cx="5152256" cy="1384995"/>
          </a:xfrm>
          <a:prstGeom prst="rect">
            <a:avLst/>
          </a:prstGeom>
        </p:spPr>
        <p:txBody>
          <a:bodyPr wrap="square">
            <a:spAutoFit/>
          </a:bodyPr>
          <a:lstStyle/>
          <a:p>
            <a:pPr algn="just"/>
            <a:r>
              <a:rPr lang="en-US" sz="1400" dirty="0" smtClean="0">
                <a:latin typeface="Candara" panose="020E0502030303020204" pitchFamily="34" charset="0"/>
                <a:cs typeface="Adobe Devanagari" panose="02040503050201020203" pitchFamily="18" charset="0"/>
              </a:rPr>
              <a:t>This  effect can be enhanced by forcing a 180° phase jump in the driving pulse at a certain time (</a:t>
            </a:r>
            <a:r>
              <a:rPr lang="en-US" sz="1400" dirty="0" err="1" smtClean="0">
                <a:solidFill>
                  <a:srgbClr val="FF0000"/>
                </a:solidFill>
                <a:latin typeface="Candara" panose="020E0502030303020204" pitchFamily="34" charset="0"/>
                <a:cs typeface="Adobe Devanagari" panose="02040503050201020203" pitchFamily="18" charset="0"/>
              </a:rPr>
              <a:t>Ts</a:t>
            </a:r>
            <a:r>
              <a:rPr lang="en-US" sz="1400" dirty="0" smtClean="0">
                <a:latin typeface="Candara" panose="020E0502030303020204" pitchFamily="34" charset="0"/>
                <a:cs typeface="Adobe Devanagari" panose="02040503050201020203" pitchFamily="18" charset="0"/>
              </a:rPr>
              <a:t>) before the end of the pulse.</a:t>
            </a:r>
          </a:p>
          <a:p>
            <a:pPr algn="just"/>
            <a:r>
              <a:rPr lang="en-US" sz="1400" dirty="0" smtClean="0">
                <a:latin typeface="Candara" panose="020E0502030303020204" pitchFamily="34" charset="0"/>
                <a:cs typeface="Adobe Devanagari" panose="02040503050201020203" pitchFamily="18" charset="0"/>
              </a:rPr>
              <a:t> </a:t>
            </a:r>
          </a:p>
          <a:p>
            <a:pPr algn="just"/>
            <a:r>
              <a:rPr lang="en-US" sz="1400" dirty="0" smtClean="0">
                <a:latin typeface="Candara" panose="020E0502030303020204" pitchFamily="34" charset="0"/>
                <a:cs typeface="Adobe Devanagari" panose="02040503050201020203" pitchFamily="18" charset="0"/>
              </a:rPr>
              <a:t>Thus we induce an equivalent step in the driving signal of double amplitude which adds in phase with the signal originated by the first rising front of the driving RF pulse. </a:t>
            </a:r>
            <a:endParaRPr lang="en-US" sz="1400" dirty="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49" name="Rectangle 48"/>
              <p:cNvSpPr/>
              <p:nvPr/>
            </p:nvSpPr>
            <p:spPr>
              <a:xfrm>
                <a:off x="-108095" y="3312013"/>
                <a:ext cx="9360190" cy="581249"/>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it-IT" sz="1200" b="0" i="1" smtClean="0">
                              <a:latin typeface="Cambria Math"/>
                            </a:rPr>
                            <m:t>𝑉</m:t>
                          </m:r>
                        </m:e>
                        <m:sub>
                          <m:r>
                            <a:rPr lang="it-IT" sz="1200" b="0" i="1" smtClean="0">
                              <a:latin typeface="Cambria Math"/>
                            </a:rPr>
                            <m:t>𝑅𝐹𝐿</m:t>
                          </m:r>
                        </m:sub>
                      </m:sSub>
                      <m:d>
                        <m:dPr>
                          <m:ctrlPr>
                            <a:rPr lang="it-IT" sz="1200" b="0" i="1" smtClean="0">
                              <a:latin typeface="Cambria Math" panose="02040503050406030204" pitchFamily="18" charset="0"/>
                            </a:rPr>
                          </m:ctrlPr>
                        </m:dPr>
                        <m:e>
                          <m:r>
                            <a:rPr lang="it-IT" sz="1200" b="0" i="1" smtClean="0">
                              <a:latin typeface="Cambria Math"/>
                            </a:rPr>
                            <m:t>𝑡</m:t>
                          </m:r>
                        </m:e>
                      </m:d>
                      <m:r>
                        <a:rPr lang="it-IT" sz="1200" i="1">
                          <a:latin typeface="Cambria Math"/>
                        </a:rPr>
                        <m:t>=</m:t>
                      </m:r>
                      <m:sSub>
                        <m:sSubPr>
                          <m:ctrlPr>
                            <a:rPr lang="en-US" sz="1200" i="1">
                              <a:latin typeface="Cambria Math" panose="02040503050406030204" pitchFamily="18" charset="0"/>
                            </a:rPr>
                          </m:ctrlPr>
                        </m:sSubPr>
                        <m:e>
                          <m:r>
                            <a:rPr lang="it-IT" sz="1200" i="1">
                              <a:latin typeface="Cambria Math"/>
                            </a:rPr>
                            <m:t>𝑉</m:t>
                          </m:r>
                        </m:e>
                        <m:sub>
                          <m:r>
                            <a:rPr lang="it-IT" sz="1200" b="0" i="1" smtClean="0">
                              <a:latin typeface="Cambria Math"/>
                            </a:rPr>
                            <m:t>0</m:t>
                          </m:r>
                        </m:sub>
                      </m:sSub>
                      <m:r>
                        <a:rPr lang="it-IT" sz="1200" b="0" i="1" smtClean="0">
                          <a:latin typeface="Cambria Math"/>
                          <a:ea typeface="Cambria Math"/>
                        </a:rPr>
                        <m:t>∙</m:t>
                      </m:r>
                      <m:r>
                        <a:rPr lang="it-IT" sz="1200" b="0" i="1" smtClean="0">
                          <a:latin typeface="Cambria Math"/>
                          <a:ea typeface="Cambria Math"/>
                        </a:rPr>
                        <m:t>𝑐𝑜𝑠</m:t>
                      </m:r>
                      <m:d>
                        <m:dPr>
                          <m:ctrlPr>
                            <a:rPr lang="it-IT" sz="1200" b="0" i="1" smtClean="0">
                              <a:latin typeface="Cambria Math" panose="02040503050406030204" pitchFamily="18" charset="0"/>
                              <a:ea typeface="Cambria Math"/>
                            </a:rPr>
                          </m:ctrlPr>
                        </m:dPr>
                        <m:e>
                          <m:sSub>
                            <m:sSubPr>
                              <m:ctrlPr>
                                <a:rPr lang="it-IT" sz="1200" b="0" i="1" smtClean="0">
                                  <a:latin typeface="Cambria Math" panose="02040503050406030204" pitchFamily="18" charset="0"/>
                                  <a:ea typeface="Cambria Math"/>
                                </a:rPr>
                              </m:ctrlPr>
                            </m:sSubPr>
                            <m:e>
                              <m:r>
                                <a:rPr lang="it-IT" sz="1200" b="0" i="1" smtClean="0">
                                  <a:latin typeface="Cambria Math"/>
                                  <a:ea typeface="Cambria Math"/>
                                </a:rPr>
                                <m:t>𝜔</m:t>
                              </m:r>
                            </m:e>
                            <m:sub>
                              <m:r>
                                <a:rPr lang="it-IT" sz="1200" b="0" i="1" smtClean="0">
                                  <a:latin typeface="Cambria Math"/>
                                  <a:ea typeface="Cambria Math"/>
                                </a:rPr>
                                <m:t>0</m:t>
                              </m:r>
                            </m:sub>
                          </m:sSub>
                          <m:r>
                            <a:rPr lang="it-IT" sz="1200" b="0" i="1" smtClean="0">
                              <a:latin typeface="Cambria Math"/>
                              <a:ea typeface="Cambria Math"/>
                            </a:rPr>
                            <m:t>𝑡</m:t>
                          </m:r>
                        </m:e>
                      </m:d>
                      <m:r>
                        <a:rPr lang="it-IT" sz="1200" b="0" i="1" smtClean="0">
                          <a:latin typeface="Cambria Math"/>
                          <a:ea typeface="Cambria Math"/>
                        </a:rPr>
                        <m:t>∙</m:t>
                      </m:r>
                      <m:d>
                        <m:dPr>
                          <m:begChr m:val="{"/>
                          <m:endChr m:val="}"/>
                          <m:ctrlPr>
                            <a:rPr lang="it-IT" sz="1200" b="0" i="1" smtClean="0">
                              <a:latin typeface="Cambria Math" panose="02040503050406030204" pitchFamily="18" charset="0"/>
                              <a:ea typeface="Cambria Math"/>
                            </a:rPr>
                          </m:ctrlPr>
                        </m:dPr>
                        <m:e>
                          <m:r>
                            <a:rPr lang="it-IT" sz="1200" i="1" smtClean="0">
                              <a:solidFill>
                                <a:srgbClr val="00B0F0"/>
                              </a:solidFill>
                              <a:latin typeface="Cambria Math"/>
                            </a:rPr>
                            <m:t>1</m:t>
                          </m:r>
                          <m:d>
                            <m:dPr>
                              <m:ctrlPr>
                                <a:rPr lang="it-IT" sz="1200" i="1">
                                  <a:solidFill>
                                    <a:srgbClr val="00B0F0"/>
                                  </a:solidFill>
                                  <a:latin typeface="Cambria Math" panose="02040503050406030204" pitchFamily="18" charset="0"/>
                                </a:rPr>
                              </m:ctrlPr>
                            </m:dPr>
                            <m:e>
                              <m:r>
                                <a:rPr lang="it-IT" sz="1200" i="1">
                                  <a:solidFill>
                                    <a:srgbClr val="00B0F0"/>
                                  </a:solidFill>
                                  <a:latin typeface="Cambria Math"/>
                                </a:rPr>
                                <m:t>𝑡</m:t>
                              </m:r>
                            </m:e>
                          </m:d>
                          <m:d>
                            <m:dPr>
                              <m:begChr m:val="["/>
                              <m:endChr m:val="]"/>
                              <m:ctrlPr>
                                <a:rPr lang="it-IT" sz="1200" i="1">
                                  <a:solidFill>
                                    <a:srgbClr val="00B0F0"/>
                                  </a:solidFill>
                                  <a:latin typeface="Cambria Math" panose="02040503050406030204" pitchFamily="18" charset="0"/>
                                  <a:ea typeface="Cambria Math"/>
                                </a:rPr>
                              </m:ctrlPr>
                            </m:dPr>
                            <m:e>
                              <m:f>
                                <m:fPr>
                                  <m:ctrlPr>
                                    <a:rPr lang="it-IT" sz="1200" i="1">
                                      <a:solidFill>
                                        <a:srgbClr val="00B0F0"/>
                                      </a:solidFill>
                                      <a:latin typeface="Cambria Math" panose="02040503050406030204" pitchFamily="18" charset="0"/>
                                      <a:ea typeface="Cambria Math"/>
                                    </a:rPr>
                                  </m:ctrlPr>
                                </m:fPr>
                                <m:num>
                                  <m:r>
                                    <a:rPr lang="it-IT" sz="1200" i="1">
                                      <a:solidFill>
                                        <a:srgbClr val="00B0F0"/>
                                      </a:solidFill>
                                      <a:latin typeface="Cambria Math"/>
                                      <a:ea typeface="Cambria Math"/>
                                    </a:rPr>
                                    <m:t>2</m:t>
                                  </m:r>
                                  <m:r>
                                    <a:rPr lang="it-IT" sz="1200" i="1">
                                      <a:solidFill>
                                        <a:srgbClr val="00B0F0"/>
                                      </a:solidFill>
                                      <a:latin typeface="Cambria Math"/>
                                      <a:ea typeface="Cambria Math"/>
                                    </a:rPr>
                                    <m:t>𝛽</m:t>
                                  </m:r>
                                </m:num>
                                <m:den>
                                  <m:r>
                                    <a:rPr lang="it-IT" sz="1200" i="1">
                                      <a:solidFill>
                                        <a:srgbClr val="00B0F0"/>
                                      </a:solidFill>
                                      <a:latin typeface="Cambria Math"/>
                                      <a:ea typeface="Cambria Math"/>
                                    </a:rPr>
                                    <m:t>𝛽</m:t>
                                  </m:r>
                                  <m:r>
                                    <a:rPr lang="it-IT" sz="1200" i="1">
                                      <a:solidFill>
                                        <a:srgbClr val="00B0F0"/>
                                      </a:solidFill>
                                      <a:latin typeface="Cambria Math"/>
                                      <a:ea typeface="Cambria Math"/>
                                    </a:rPr>
                                    <m:t>+1</m:t>
                                  </m:r>
                                </m:den>
                              </m:f>
                              <m:d>
                                <m:dPr>
                                  <m:ctrlPr>
                                    <a:rPr lang="it-IT" sz="1200" i="1">
                                      <a:solidFill>
                                        <a:srgbClr val="00B0F0"/>
                                      </a:solidFill>
                                      <a:latin typeface="Cambria Math" panose="02040503050406030204" pitchFamily="18" charset="0"/>
                                      <a:ea typeface="Cambria Math"/>
                                    </a:rPr>
                                  </m:ctrlPr>
                                </m:dPr>
                                <m:e>
                                  <m:r>
                                    <a:rPr lang="it-IT" sz="1200" i="1">
                                      <a:solidFill>
                                        <a:srgbClr val="00B0F0"/>
                                      </a:solidFill>
                                      <a:latin typeface="Cambria Math"/>
                                      <a:ea typeface="Cambria Math"/>
                                    </a:rPr>
                                    <m:t>1−</m:t>
                                  </m:r>
                                  <m:sSup>
                                    <m:sSupPr>
                                      <m:ctrlPr>
                                        <a:rPr lang="it-IT" sz="1200" i="1">
                                          <a:solidFill>
                                            <a:srgbClr val="00B0F0"/>
                                          </a:solidFill>
                                          <a:latin typeface="Cambria Math" panose="02040503050406030204" pitchFamily="18" charset="0"/>
                                          <a:ea typeface="Cambria Math"/>
                                        </a:rPr>
                                      </m:ctrlPr>
                                    </m:sSupPr>
                                    <m:e>
                                      <m:r>
                                        <a:rPr lang="it-IT" sz="1200" i="1">
                                          <a:solidFill>
                                            <a:srgbClr val="00B0F0"/>
                                          </a:solidFill>
                                          <a:latin typeface="Cambria Math"/>
                                          <a:ea typeface="Cambria Math"/>
                                        </a:rPr>
                                        <m:t>𝑒</m:t>
                                      </m:r>
                                    </m:e>
                                    <m:sup>
                                      <m:r>
                                        <a:rPr lang="it-IT" sz="1200" i="1">
                                          <a:solidFill>
                                            <a:srgbClr val="00B0F0"/>
                                          </a:solidFill>
                                          <a:latin typeface="Cambria Math"/>
                                          <a:ea typeface="Cambria Math"/>
                                        </a:rPr>
                                        <m:t>−</m:t>
                                      </m:r>
                                      <m:f>
                                        <m:fPr>
                                          <m:type m:val="lin"/>
                                          <m:ctrlPr>
                                            <a:rPr lang="it-IT" sz="1200" i="1">
                                              <a:solidFill>
                                                <a:srgbClr val="00B0F0"/>
                                              </a:solidFill>
                                              <a:latin typeface="Cambria Math" panose="02040503050406030204" pitchFamily="18" charset="0"/>
                                              <a:ea typeface="Cambria Math"/>
                                            </a:rPr>
                                          </m:ctrlPr>
                                        </m:fPr>
                                        <m:num>
                                          <m:r>
                                            <a:rPr lang="it-IT" sz="1200" i="1">
                                              <a:solidFill>
                                                <a:srgbClr val="00B0F0"/>
                                              </a:solidFill>
                                              <a:latin typeface="Cambria Math"/>
                                              <a:ea typeface="Cambria Math"/>
                                            </a:rPr>
                                            <m:t>𝑡</m:t>
                                          </m:r>
                                        </m:num>
                                        <m:den>
                                          <m:r>
                                            <a:rPr lang="it-IT" sz="1200" i="1">
                                              <a:solidFill>
                                                <a:srgbClr val="00B0F0"/>
                                              </a:solidFill>
                                              <a:latin typeface="Cambria Math"/>
                                              <a:ea typeface="Cambria Math"/>
                                            </a:rPr>
                                            <m:t>𝜏</m:t>
                                          </m:r>
                                        </m:den>
                                      </m:f>
                                    </m:sup>
                                  </m:sSup>
                                </m:e>
                              </m:d>
                              <m:r>
                                <a:rPr lang="it-IT" sz="1200" i="1">
                                  <a:solidFill>
                                    <a:srgbClr val="00B0F0"/>
                                  </a:solidFill>
                                  <a:latin typeface="Cambria Math"/>
                                  <a:ea typeface="Cambria Math"/>
                                </a:rPr>
                                <m:t>−1</m:t>
                              </m:r>
                            </m:e>
                          </m:d>
                          <m:r>
                            <a:rPr lang="it-IT" sz="1200" b="0" i="1" smtClean="0">
                              <a:latin typeface="Cambria Math"/>
                              <a:ea typeface="Cambria Math"/>
                            </a:rPr>
                            <m:t>−</m:t>
                          </m:r>
                          <m:r>
                            <a:rPr lang="it-IT" sz="1200" b="0" i="1" smtClean="0">
                              <a:solidFill>
                                <a:srgbClr val="FF0000"/>
                              </a:solidFill>
                              <a:latin typeface="Cambria Math"/>
                              <a:ea typeface="Cambria Math"/>
                            </a:rPr>
                            <m:t>2∙</m:t>
                          </m:r>
                          <m:r>
                            <a:rPr lang="it-IT" sz="1200" i="1">
                              <a:solidFill>
                                <a:srgbClr val="FF0000"/>
                              </a:solidFill>
                              <a:latin typeface="Cambria Math"/>
                            </a:rPr>
                            <m:t>1</m:t>
                          </m:r>
                          <m:d>
                            <m:dPr>
                              <m:ctrlPr>
                                <a:rPr lang="it-IT" sz="1200" i="1">
                                  <a:solidFill>
                                    <a:srgbClr val="FF0000"/>
                                  </a:solidFill>
                                  <a:latin typeface="Cambria Math" panose="02040503050406030204" pitchFamily="18" charset="0"/>
                                </a:rPr>
                              </m:ctrlPr>
                            </m:dPr>
                            <m:e>
                              <m:r>
                                <a:rPr lang="it-IT" sz="1200" i="1">
                                  <a:solidFill>
                                    <a:srgbClr val="FF0000"/>
                                  </a:solidFill>
                                  <a:latin typeface="Cambria Math"/>
                                </a:rPr>
                                <m:t>𝑡</m:t>
                              </m:r>
                              <m:r>
                                <a:rPr lang="it-IT" sz="1200" i="1">
                                  <a:solidFill>
                                    <a:srgbClr val="FF0000"/>
                                  </a:solidFill>
                                  <a:latin typeface="Cambria Math"/>
                                </a:rPr>
                                <m:t>−</m:t>
                              </m:r>
                              <m:sSub>
                                <m:sSubPr>
                                  <m:ctrlPr>
                                    <a:rPr lang="it-IT" sz="1200" i="1">
                                      <a:solidFill>
                                        <a:srgbClr val="FF0000"/>
                                      </a:solidFill>
                                      <a:latin typeface="Cambria Math" panose="02040503050406030204" pitchFamily="18" charset="0"/>
                                    </a:rPr>
                                  </m:ctrlPr>
                                </m:sSubPr>
                                <m:e>
                                  <m:r>
                                    <a:rPr lang="it-IT" sz="1200" i="1">
                                      <a:solidFill>
                                        <a:srgbClr val="FF0000"/>
                                      </a:solidFill>
                                      <a:latin typeface="Cambria Math"/>
                                    </a:rPr>
                                    <m:t>𝑇</m:t>
                                  </m:r>
                                </m:e>
                                <m:sub>
                                  <m:r>
                                    <a:rPr lang="it-IT" sz="1200" b="0" i="1" smtClean="0">
                                      <a:solidFill>
                                        <a:srgbClr val="FF0000"/>
                                      </a:solidFill>
                                      <a:latin typeface="Cambria Math"/>
                                    </a:rPr>
                                    <m:t>𝑠</m:t>
                                  </m:r>
                                </m:sub>
                              </m:sSub>
                            </m:e>
                          </m:d>
                          <m:d>
                            <m:dPr>
                              <m:begChr m:val="["/>
                              <m:endChr m:val="]"/>
                              <m:ctrlPr>
                                <a:rPr lang="it-IT" sz="1200" i="1">
                                  <a:solidFill>
                                    <a:srgbClr val="FF0000"/>
                                  </a:solidFill>
                                  <a:latin typeface="Cambria Math" panose="02040503050406030204" pitchFamily="18" charset="0"/>
                                  <a:ea typeface="Cambria Math"/>
                                </a:rPr>
                              </m:ctrlPr>
                            </m:dPr>
                            <m:e>
                              <m:f>
                                <m:fPr>
                                  <m:ctrlPr>
                                    <a:rPr lang="it-IT" sz="1200" i="1">
                                      <a:solidFill>
                                        <a:srgbClr val="FF0000"/>
                                      </a:solidFill>
                                      <a:latin typeface="Cambria Math" panose="02040503050406030204" pitchFamily="18" charset="0"/>
                                      <a:ea typeface="Cambria Math"/>
                                    </a:rPr>
                                  </m:ctrlPr>
                                </m:fPr>
                                <m:num>
                                  <m:r>
                                    <a:rPr lang="it-IT" sz="1200" i="1">
                                      <a:solidFill>
                                        <a:srgbClr val="FF0000"/>
                                      </a:solidFill>
                                      <a:latin typeface="Cambria Math"/>
                                      <a:ea typeface="Cambria Math"/>
                                    </a:rPr>
                                    <m:t>2</m:t>
                                  </m:r>
                                  <m:r>
                                    <a:rPr lang="it-IT" sz="1200" i="1">
                                      <a:solidFill>
                                        <a:srgbClr val="FF0000"/>
                                      </a:solidFill>
                                      <a:latin typeface="Cambria Math"/>
                                      <a:ea typeface="Cambria Math"/>
                                    </a:rPr>
                                    <m:t>𝛽</m:t>
                                  </m:r>
                                </m:num>
                                <m:den>
                                  <m:r>
                                    <a:rPr lang="it-IT" sz="1200" i="1">
                                      <a:solidFill>
                                        <a:srgbClr val="FF0000"/>
                                      </a:solidFill>
                                      <a:latin typeface="Cambria Math"/>
                                      <a:ea typeface="Cambria Math"/>
                                    </a:rPr>
                                    <m:t>𝛽</m:t>
                                  </m:r>
                                  <m:r>
                                    <a:rPr lang="it-IT" sz="1200" i="1">
                                      <a:solidFill>
                                        <a:srgbClr val="FF0000"/>
                                      </a:solidFill>
                                      <a:latin typeface="Cambria Math"/>
                                      <a:ea typeface="Cambria Math"/>
                                    </a:rPr>
                                    <m:t>+1</m:t>
                                  </m:r>
                                </m:den>
                              </m:f>
                              <m:d>
                                <m:dPr>
                                  <m:ctrlPr>
                                    <a:rPr lang="it-IT" sz="1200" i="1">
                                      <a:solidFill>
                                        <a:srgbClr val="FF0000"/>
                                      </a:solidFill>
                                      <a:latin typeface="Cambria Math" panose="02040503050406030204" pitchFamily="18" charset="0"/>
                                      <a:ea typeface="Cambria Math"/>
                                    </a:rPr>
                                  </m:ctrlPr>
                                </m:dPr>
                                <m:e>
                                  <m:r>
                                    <a:rPr lang="it-IT" sz="1200" i="1">
                                      <a:solidFill>
                                        <a:srgbClr val="FF0000"/>
                                      </a:solidFill>
                                      <a:latin typeface="Cambria Math"/>
                                      <a:ea typeface="Cambria Math"/>
                                    </a:rPr>
                                    <m:t>1−</m:t>
                                  </m:r>
                                  <m:sSup>
                                    <m:sSupPr>
                                      <m:ctrlPr>
                                        <a:rPr lang="it-IT" sz="1200" i="1">
                                          <a:solidFill>
                                            <a:srgbClr val="FF0000"/>
                                          </a:solidFill>
                                          <a:latin typeface="Cambria Math" panose="02040503050406030204" pitchFamily="18" charset="0"/>
                                          <a:ea typeface="Cambria Math"/>
                                        </a:rPr>
                                      </m:ctrlPr>
                                    </m:sSupPr>
                                    <m:e>
                                      <m:r>
                                        <a:rPr lang="it-IT" sz="1200" i="1">
                                          <a:solidFill>
                                            <a:srgbClr val="FF0000"/>
                                          </a:solidFill>
                                          <a:latin typeface="Cambria Math"/>
                                          <a:ea typeface="Cambria Math"/>
                                        </a:rPr>
                                        <m:t>𝑒</m:t>
                                      </m:r>
                                    </m:e>
                                    <m:sup>
                                      <m:r>
                                        <a:rPr lang="it-IT" sz="1200" i="1">
                                          <a:solidFill>
                                            <a:srgbClr val="FF0000"/>
                                          </a:solidFill>
                                          <a:latin typeface="Cambria Math"/>
                                          <a:ea typeface="Cambria Math"/>
                                        </a:rPr>
                                        <m:t>−</m:t>
                                      </m:r>
                                      <m:f>
                                        <m:fPr>
                                          <m:type m:val="lin"/>
                                          <m:ctrlPr>
                                            <a:rPr lang="it-IT" sz="1200" i="1">
                                              <a:solidFill>
                                                <a:srgbClr val="FF0000"/>
                                              </a:solidFill>
                                              <a:latin typeface="Cambria Math" panose="02040503050406030204" pitchFamily="18" charset="0"/>
                                              <a:ea typeface="Cambria Math"/>
                                            </a:rPr>
                                          </m:ctrlPr>
                                        </m:fPr>
                                        <m:num>
                                          <m:d>
                                            <m:dPr>
                                              <m:ctrlPr>
                                                <a:rPr lang="it-IT" sz="1200" i="1">
                                                  <a:solidFill>
                                                    <a:srgbClr val="FF0000"/>
                                                  </a:solidFill>
                                                  <a:latin typeface="Cambria Math" panose="02040503050406030204" pitchFamily="18" charset="0"/>
                                                  <a:ea typeface="Cambria Math"/>
                                                </a:rPr>
                                              </m:ctrlPr>
                                            </m:dPr>
                                            <m:e>
                                              <m:r>
                                                <a:rPr lang="it-IT" sz="1200" i="1">
                                                  <a:solidFill>
                                                    <a:srgbClr val="FF0000"/>
                                                  </a:solidFill>
                                                  <a:latin typeface="Cambria Math"/>
                                                  <a:ea typeface="Cambria Math"/>
                                                </a:rPr>
                                                <m:t>𝑡</m:t>
                                              </m:r>
                                              <m:r>
                                                <a:rPr lang="it-IT" sz="1200" i="1">
                                                  <a:solidFill>
                                                    <a:srgbClr val="FF0000"/>
                                                  </a:solidFill>
                                                  <a:latin typeface="Cambria Math"/>
                                                  <a:ea typeface="Cambria Math"/>
                                                </a:rPr>
                                                <m:t>−</m:t>
                                              </m:r>
                                              <m:sSub>
                                                <m:sSubPr>
                                                  <m:ctrlPr>
                                                    <a:rPr lang="it-IT" sz="1200" i="1">
                                                      <a:solidFill>
                                                        <a:srgbClr val="FF0000"/>
                                                      </a:solidFill>
                                                      <a:latin typeface="Cambria Math" panose="02040503050406030204" pitchFamily="18" charset="0"/>
                                                      <a:ea typeface="Cambria Math"/>
                                                    </a:rPr>
                                                  </m:ctrlPr>
                                                </m:sSubPr>
                                                <m:e>
                                                  <m:r>
                                                    <a:rPr lang="it-IT" sz="1200" i="1">
                                                      <a:solidFill>
                                                        <a:srgbClr val="FF0000"/>
                                                      </a:solidFill>
                                                      <a:latin typeface="Cambria Math"/>
                                                      <a:ea typeface="Cambria Math"/>
                                                    </a:rPr>
                                                    <m:t>𝑇</m:t>
                                                  </m:r>
                                                </m:e>
                                                <m:sub>
                                                  <m:r>
                                                    <a:rPr lang="it-IT" sz="1200" b="0" i="1" smtClean="0">
                                                      <a:solidFill>
                                                        <a:srgbClr val="FF0000"/>
                                                      </a:solidFill>
                                                      <a:latin typeface="Cambria Math"/>
                                                      <a:ea typeface="Cambria Math"/>
                                                    </a:rPr>
                                                    <m:t>𝑠</m:t>
                                                  </m:r>
                                                </m:sub>
                                              </m:sSub>
                                            </m:e>
                                          </m:d>
                                        </m:num>
                                        <m:den>
                                          <m:r>
                                            <a:rPr lang="it-IT" sz="1200" i="1">
                                              <a:solidFill>
                                                <a:srgbClr val="FF0000"/>
                                              </a:solidFill>
                                              <a:latin typeface="Cambria Math"/>
                                              <a:ea typeface="Cambria Math"/>
                                            </a:rPr>
                                            <m:t>𝜏</m:t>
                                          </m:r>
                                        </m:den>
                                      </m:f>
                                    </m:sup>
                                  </m:sSup>
                                </m:e>
                              </m:d>
                              <m:r>
                                <a:rPr lang="it-IT" sz="1200" i="1">
                                  <a:solidFill>
                                    <a:srgbClr val="FF0000"/>
                                  </a:solidFill>
                                  <a:latin typeface="Cambria Math"/>
                                  <a:ea typeface="Cambria Math"/>
                                </a:rPr>
                                <m:t>−1</m:t>
                              </m:r>
                            </m:e>
                          </m:d>
                          <m:r>
                            <a:rPr lang="it-IT" sz="1200" b="0" i="1" smtClean="0">
                              <a:latin typeface="Cambria Math"/>
                              <a:ea typeface="Cambria Math"/>
                            </a:rPr>
                            <m:t>+</m:t>
                          </m:r>
                          <m:r>
                            <a:rPr lang="it-IT" sz="1200" i="1" smtClean="0">
                              <a:solidFill>
                                <a:srgbClr val="FFFF00"/>
                              </a:solidFill>
                              <a:latin typeface="Cambria Math"/>
                            </a:rPr>
                            <m:t>1</m:t>
                          </m:r>
                          <m:d>
                            <m:dPr>
                              <m:ctrlPr>
                                <a:rPr lang="it-IT" sz="1200" i="1">
                                  <a:solidFill>
                                    <a:srgbClr val="FFFF00"/>
                                  </a:solidFill>
                                  <a:latin typeface="Cambria Math" panose="02040503050406030204" pitchFamily="18" charset="0"/>
                                </a:rPr>
                              </m:ctrlPr>
                            </m:dPr>
                            <m:e>
                              <m:r>
                                <a:rPr lang="it-IT" sz="1200" i="1">
                                  <a:solidFill>
                                    <a:srgbClr val="FFFF00"/>
                                  </a:solidFill>
                                  <a:latin typeface="Cambria Math"/>
                                </a:rPr>
                                <m:t>𝑡</m:t>
                              </m:r>
                              <m:r>
                                <a:rPr lang="it-IT" sz="1200" b="0" i="1" smtClean="0">
                                  <a:solidFill>
                                    <a:srgbClr val="FFFF00"/>
                                  </a:solidFill>
                                  <a:latin typeface="Cambria Math"/>
                                </a:rPr>
                                <m:t>−</m:t>
                              </m:r>
                              <m:sSub>
                                <m:sSubPr>
                                  <m:ctrlPr>
                                    <a:rPr lang="it-IT" sz="1200" b="0" i="1" smtClean="0">
                                      <a:solidFill>
                                        <a:srgbClr val="FFFF00"/>
                                      </a:solidFill>
                                      <a:latin typeface="Cambria Math" panose="02040503050406030204" pitchFamily="18" charset="0"/>
                                    </a:rPr>
                                  </m:ctrlPr>
                                </m:sSubPr>
                                <m:e>
                                  <m:r>
                                    <a:rPr lang="it-IT" sz="1200" b="0" i="1" smtClean="0">
                                      <a:solidFill>
                                        <a:srgbClr val="FFFF00"/>
                                      </a:solidFill>
                                      <a:latin typeface="Cambria Math"/>
                                    </a:rPr>
                                    <m:t>𝑇</m:t>
                                  </m:r>
                                </m:e>
                                <m:sub>
                                  <m:r>
                                    <a:rPr lang="it-IT" sz="1200" b="0" i="1" smtClean="0">
                                      <a:solidFill>
                                        <a:srgbClr val="FFFF00"/>
                                      </a:solidFill>
                                      <a:latin typeface="Cambria Math"/>
                                    </a:rPr>
                                    <m:t>𝑝</m:t>
                                  </m:r>
                                </m:sub>
                              </m:sSub>
                            </m:e>
                          </m:d>
                          <m:d>
                            <m:dPr>
                              <m:begChr m:val="["/>
                              <m:endChr m:val="]"/>
                              <m:ctrlPr>
                                <a:rPr lang="it-IT" sz="1200" i="1">
                                  <a:solidFill>
                                    <a:srgbClr val="FFFF00"/>
                                  </a:solidFill>
                                  <a:latin typeface="Cambria Math" panose="02040503050406030204" pitchFamily="18" charset="0"/>
                                  <a:ea typeface="Cambria Math"/>
                                </a:rPr>
                              </m:ctrlPr>
                            </m:dPr>
                            <m:e>
                              <m:f>
                                <m:fPr>
                                  <m:ctrlPr>
                                    <a:rPr lang="it-IT" sz="1200" i="1">
                                      <a:solidFill>
                                        <a:srgbClr val="FFFF00"/>
                                      </a:solidFill>
                                      <a:latin typeface="Cambria Math" panose="02040503050406030204" pitchFamily="18" charset="0"/>
                                      <a:ea typeface="Cambria Math"/>
                                    </a:rPr>
                                  </m:ctrlPr>
                                </m:fPr>
                                <m:num>
                                  <m:r>
                                    <a:rPr lang="it-IT" sz="1200" i="1">
                                      <a:solidFill>
                                        <a:srgbClr val="FFFF00"/>
                                      </a:solidFill>
                                      <a:latin typeface="Cambria Math"/>
                                      <a:ea typeface="Cambria Math"/>
                                    </a:rPr>
                                    <m:t>2</m:t>
                                  </m:r>
                                  <m:r>
                                    <a:rPr lang="it-IT" sz="1200" i="1">
                                      <a:solidFill>
                                        <a:srgbClr val="FFFF00"/>
                                      </a:solidFill>
                                      <a:latin typeface="Cambria Math"/>
                                      <a:ea typeface="Cambria Math"/>
                                    </a:rPr>
                                    <m:t>𝛽</m:t>
                                  </m:r>
                                </m:num>
                                <m:den>
                                  <m:r>
                                    <a:rPr lang="it-IT" sz="1200" i="1">
                                      <a:solidFill>
                                        <a:srgbClr val="FFFF00"/>
                                      </a:solidFill>
                                      <a:latin typeface="Cambria Math"/>
                                      <a:ea typeface="Cambria Math"/>
                                    </a:rPr>
                                    <m:t>𝛽</m:t>
                                  </m:r>
                                  <m:r>
                                    <a:rPr lang="it-IT" sz="1200" i="1">
                                      <a:solidFill>
                                        <a:srgbClr val="FFFF00"/>
                                      </a:solidFill>
                                      <a:latin typeface="Cambria Math"/>
                                      <a:ea typeface="Cambria Math"/>
                                    </a:rPr>
                                    <m:t>+1</m:t>
                                  </m:r>
                                </m:den>
                              </m:f>
                              <m:d>
                                <m:dPr>
                                  <m:ctrlPr>
                                    <a:rPr lang="it-IT" sz="1200" i="1">
                                      <a:solidFill>
                                        <a:srgbClr val="FFFF00"/>
                                      </a:solidFill>
                                      <a:latin typeface="Cambria Math" panose="02040503050406030204" pitchFamily="18" charset="0"/>
                                      <a:ea typeface="Cambria Math"/>
                                    </a:rPr>
                                  </m:ctrlPr>
                                </m:dPr>
                                <m:e>
                                  <m:r>
                                    <a:rPr lang="it-IT" sz="1200" i="1">
                                      <a:solidFill>
                                        <a:srgbClr val="FFFF00"/>
                                      </a:solidFill>
                                      <a:latin typeface="Cambria Math"/>
                                      <a:ea typeface="Cambria Math"/>
                                    </a:rPr>
                                    <m:t>1−</m:t>
                                  </m:r>
                                  <m:sSup>
                                    <m:sSupPr>
                                      <m:ctrlPr>
                                        <a:rPr lang="it-IT" sz="1200" i="1">
                                          <a:solidFill>
                                            <a:srgbClr val="FFFF00"/>
                                          </a:solidFill>
                                          <a:latin typeface="Cambria Math" panose="02040503050406030204" pitchFamily="18" charset="0"/>
                                          <a:ea typeface="Cambria Math"/>
                                        </a:rPr>
                                      </m:ctrlPr>
                                    </m:sSupPr>
                                    <m:e>
                                      <m:r>
                                        <a:rPr lang="it-IT" sz="1200" i="1">
                                          <a:solidFill>
                                            <a:srgbClr val="FFFF00"/>
                                          </a:solidFill>
                                          <a:latin typeface="Cambria Math"/>
                                          <a:ea typeface="Cambria Math"/>
                                        </a:rPr>
                                        <m:t>𝑒</m:t>
                                      </m:r>
                                    </m:e>
                                    <m:sup>
                                      <m:r>
                                        <a:rPr lang="it-IT" sz="1200" i="1">
                                          <a:solidFill>
                                            <a:srgbClr val="FFFF00"/>
                                          </a:solidFill>
                                          <a:latin typeface="Cambria Math"/>
                                          <a:ea typeface="Cambria Math"/>
                                        </a:rPr>
                                        <m:t>−</m:t>
                                      </m:r>
                                      <m:f>
                                        <m:fPr>
                                          <m:type m:val="lin"/>
                                          <m:ctrlPr>
                                            <a:rPr lang="it-IT" sz="1200" i="1">
                                              <a:solidFill>
                                                <a:srgbClr val="FFFF00"/>
                                              </a:solidFill>
                                              <a:latin typeface="Cambria Math" panose="02040503050406030204" pitchFamily="18" charset="0"/>
                                              <a:ea typeface="Cambria Math"/>
                                            </a:rPr>
                                          </m:ctrlPr>
                                        </m:fPr>
                                        <m:num>
                                          <m:d>
                                            <m:dPr>
                                              <m:ctrlPr>
                                                <a:rPr lang="it-IT" sz="1200" i="1" smtClean="0">
                                                  <a:solidFill>
                                                    <a:srgbClr val="FFFF00"/>
                                                  </a:solidFill>
                                                  <a:latin typeface="Cambria Math" panose="02040503050406030204" pitchFamily="18" charset="0"/>
                                                  <a:ea typeface="Cambria Math"/>
                                                </a:rPr>
                                              </m:ctrlPr>
                                            </m:dPr>
                                            <m:e>
                                              <m:r>
                                                <a:rPr lang="it-IT" sz="1200" b="0" i="1" smtClean="0">
                                                  <a:solidFill>
                                                    <a:srgbClr val="FFFF00"/>
                                                  </a:solidFill>
                                                  <a:latin typeface="Cambria Math"/>
                                                  <a:ea typeface="Cambria Math"/>
                                                </a:rPr>
                                                <m:t>𝑡</m:t>
                                              </m:r>
                                              <m:r>
                                                <a:rPr lang="it-IT" sz="1200" b="0" i="1" smtClean="0">
                                                  <a:solidFill>
                                                    <a:srgbClr val="FFFF00"/>
                                                  </a:solidFill>
                                                  <a:latin typeface="Cambria Math"/>
                                                  <a:ea typeface="Cambria Math"/>
                                                </a:rPr>
                                                <m:t>−</m:t>
                                              </m:r>
                                              <m:sSub>
                                                <m:sSubPr>
                                                  <m:ctrlPr>
                                                    <a:rPr lang="it-IT" sz="1200" b="0" i="1" smtClean="0">
                                                      <a:solidFill>
                                                        <a:srgbClr val="FFFF00"/>
                                                      </a:solidFill>
                                                      <a:latin typeface="Cambria Math" panose="02040503050406030204" pitchFamily="18" charset="0"/>
                                                      <a:ea typeface="Cambria Math"/>
                                                    </a:rPr>
                                                  </m:ctrlPr>
                                                </m:sSubPr>
                                                <m:e>
                                                  <m:r>
                                                    <a:rPr lang="it-IT" sz="1200" b="0" i="1" smtClean="0">
                                                      <a:solidFill>
                                                        <a:srgbClr val="FFFF00"/>
                                                      </a:solidFill>
                                                      <a:latin typeface="Cambria Math"/>
                                                      <a:ea typeface="Cambria Math"/>
                                                    </a:rPr>
                                                    <m:t>𝑇</m:t>
                                                  </m:r>
                                                </m:e>
                                                <m:sub>
                                                  <m:r>
                                                    <a:rPr lang="it-IT" sz="1200" b="0" i="1" smtClean="0">
                                                      <a:solidFill>
                                                        <a:srgbClr val="FFFF00"/>
                                                      </a:solidFill>
                                                      <a:latin typeface="Cambria Math"/>
                                                      <a:ea typeface="Cambria Math"/>
                                                    </a:rPr>
                                                    <m:t>𝑝</m:t>
                                                  </m:r>
                                                </m:sub>
                                              </m:sSub>
                                            </m:e>
                                          </m:d>
                                        </m:num>
                                        <m:den>
                                          <m:r>
                                            <a:rPr lang="it-IT" sz="1200" i="1">
                                              <a:solidFill>
                                                <a:srgbClr val="FFFF00"/>
                                              </a:solidFill>
                                              <a:latin typeface="Cambria Math"/>
                                              <a:ea typeface="Cambria Math"/>
                                            </a:rPr>
                                            <m:t>𝜏</m:t>
                                          </m:r>
                                        </m:den>
                                      </m:f>
                                    </m:sup>
                                  </m:sSup>
                                </m:e>
                              </m:d>
                              <m:r>
                                <a:rPr lang="it-IT" sz="1200" i="1">
                                  <a:solidFill>
                                    <a:srgbClr val="FFFF00"/>
                                  </a:solidFill>
                                  <a:latin typeface="Cambria Math"/>
                                  <a:ea typeface="Cambria Math"/>
                                </a:rPr>
                                <m:t>−1</m:t>
                              </m:r>
                            </m:e>
                          </m:d>
                        </m:e>
                      </m:d>
                    </m:oMath>
                  </m:oMathPara>
                </a14:m>
                <a:endParaRPr lang="it-IT" sz="1200" b="0" dirty="0" smtClean="0">
                  <a:latin typeface="Candara" panose="020E0502030303020204" pitchFamily="34" charset="0"/>
                  <a:ea typeface="Cambria Math"/>
                </a:endParaRPr>
              </a:p>
            </p:txBody>
          </p:sp>
        </mc:Choice>
        <mc:Fallback xmlns="">
          <p:sp>
            <p:nvSpPr>
              <p:cNvPr id="49" name="Rectangle 48"/>
              <p:cNvSpPr>
                <a:spLocks noRot="1" noChangeAspect="1" noMove="1" noResize="1" noEditPoints="1" noAdjustHandles="1" noChangeArrowheads="1" noChangeShapeType="1" noTextEdit="1"/>
              </p:cNvSpPr>
              <p:nvPr/>
            </p:nvSpPr>
            <p:spPr>
              <a:xfrm>
                <a:off x="-108095" y="3312013"/>
                <a:ext cx="9360190" cy="581249"/>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2323260" y="2439175"/>
                <a:ext cx="4811830" cy="339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b="0" i="1" smtClean="0">
                              <a:latin typeface="Cambria Math"/>
                            </a:rPr>
                            <m:t>𝑉</m:t>
                          </m:r>
                        </m:e>
                        <m:sub>
                          <m:r>
                            <a:rPr lang="it-IT" sz="1400" b="0" i="1" smtClean="0">
                              <a:latin typeface="Cambria Math"/>
                            </a:rPr>
                            <m:t>𝐹𝑊𝐷</m:t>
                          </m:r>
                        </m:sub>
                      </m:sSub>
                      <m:r>
                        <a:rPr lang="it-IT" sz="1400" b="0" i="1" smtClean="0">
                          <a:latin typeface="Cambria Math"/>
                        </a:rPr>
                        <m:t>(</m:t>
                      </m:r>
                      <m:r>
                        <a:rPr lang="it-IT" sz="1400" b="0" i="1" smtClean="0">
                          <a:latin typeface="Cambria Math"/>
                        </a:rPr>
                        <m:t>𝑡</m:t>
                      </m:r>
                      <m:r>
                        <a:rPr lang="it-IT" sz="1400" b="0" i="1" smtClean="0">
                          <a:latin typeface="Cambria Math"/>
                        </a:rPr>
                        <m:t>)=</m:t>
                      </m:r>
                      <m:sSub>
                        <m:sSubPr>
                          <m:ctrlPr>
                            <a:rPr lang="en-US" sz="1400" i="1">
                              <a:latin typeface="Cambria Math" panose="02040503050406030204" pitchFamily="18" charset="0"/>
                            </a:rPr>
                          </m:ctrlPr>
                        </m:sSubPr>
                        <m:e>
                          <m:r>
                            <a:rPr lang="it-IT" sz="1400" i="1">
                              <a:latin typeface="Cambria Math"/>
                            </a:rPr>
                            <m:t>𝑉</m:t>
                          </m:r>
                        </m:e>
                        <m:sub>
                          <m:r>
                            <a:rPr lang="it-IT" sz="1400" b="0" i="1" smtClean="0">
                              <a:latin typeface="Cambria Math"/>
                            </a:rPr>
                            <m:t>0</m:t>
                          </m:r>
                        </m:sub>
                      </m:sSub>
                      <m:r>
                        <a:rPr lang="it-IT" sz="1400" b="0" i="1" smtClean="0">
                          <a:latin typeface="Cambria Math"/>
                        </a:rPr>
                        <m:t>∙</m:t>
                      </m:r>
                      <m:r>
                        <a:rPr lang="it-IT" sz="1400" b="0" i="1" smtClean="0">
                          <a:latin typeface="Cambria Math"/>
                          <a:ea typeface="Cambria Math"/>
                        </a:rPr>
                        <m:t>𝑐𝑜𝑠</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a:rPr lang="it-IT" sz="1400" b="0" i="1" smtClean="0">
                                  <a:latin typeface="Cambria Math"/>
                                  <a:ea typeface="Cambria Math"/>
                                </a:rPr>
                                <m:t>𝜔</m:t>
                              </m:r>
                            </m:e>
                            <m:sub>
                              <m:r>
                                <a:rPr lang="it-IT" sz="1400" b="0" i="1" smtClean="0">
                                  <a:latin typeface="Cambria Math"/>
                                  <a:ea typeface="Cambria Math"/>
                                </a:rPr>
                                <m:t>0</m:t>
                              </m:r>
                            </m:sub>
                          </m:sSub>
                          <m:r>
                            <a:rPr lang="it-IT" sz="1400" b="0" i="1" smtClean="0">
                              <a:latin typeface="Cambria Math"/>
                              <a:ea typeface="Cambria Math"/>
                            </a:rPr>
                            <m:t>𝑡</m:t>
                          </m:r>
                        </m:e>
                      </m:d>
                      <m:r>
                        <a:rPr lang="it-IT" sz="1400" i="1">
                          <a:latin typeface="Cambria Math"/>
                          <a:ea typeface="Cambria Math"/>
                        </a:rPr>
                        <m:t>∙</m:t>
                      </m:r>
                      <m:d>
                        <m:dPr>
                          <m:begChr m:val="["/>
                          <m:endChr m:val="]"/>
                          <m:ctrlPr>
                            <a:rPr lang="it-IT" sz="1400" i="1" smtClean="0">
                              <a:latin typeface="Cambria Math" panose="02040503050406030204" pitchFamily="18" charset="0"/>
                              <a:ea typeface="Cambria Math"/>
                            </a:rPr>
                          </m:ctrlPr>
                        </m:dPr>
                        <m:e>
                          <m:r>
                            <a:rPr lang="it-IT" sz="1400" i="1" smtClean="0">
                              <a:solidFill>
                                <a:srgbClr val="00B0F0"/>
                              </a:solidFill>
                              <a:latin typeface="Cambria Math"/>
                            </a:rPr>
                            <m:t>1</m:t>
                          </m:r>
                          <m:d>
                            <m:dPr>
                              <m:ctrlPr>
                                <a:rPr lang="it-IT" sz="1400" i="1">
                                  <a:solidFill>
                                    <a:srgbClr val="00B0F0"/>
                                  </a:solidFill>
                                  <a:latin typeface="Cambria Math" panose="02040503050406030204" pitchFamily="18" charset="0"/>
                                </a:rPr>
                              </m:ctrlPr>
                            </m:dPr>
                            <m:e>
                              <m:r>
                                <a:rPr lang="it-IT" sz="1400" i="1">
                                  <a:solidFill>
                                    <a:srgbClr val="00B0F0"/>
                                  </a:solidFill>
                                  <a:latin typeface="Cambria Math"/>
                                </a:rPr>
                                <m:t>𝑡</m:t>
                              </m:r>
                            </m:e>
                          </m:d>
                          <m:r>
                            <m:rPr>
                              <m:nor/>
                            </m:rPr>
                            <a:rPr lang="en-US" sz="1400" dirty="0">
                              <a:latin typeface="Candara" panose="020E0502030303020204" pitchFamily="34" charset="0"/>
                            </a:rPr>
                            <m:t> </m:t>
                          </m:r>
                          <m:r>
                            <a:rPr lang="it-IT" sz="1400" b="0" i="1" dirty="0" smtClean="0">
                              <a:latin typeface="Cambria Math"/>
                            </a:rPr>
                            <m:t>−</m:t>
                          </m:r>
                          <m:r>
                            <a:rPr lang="it-IT" sz="1400" b="0" i="1" dirty="0" smtClean="0">
                              <a:solidFill>
                                <a:srgbClr val="FF0000"/>
                              </a:solidFill>
                              <a:latin typeface="Cambria Math"/>
                            </a:rPr>
                            <m:t>2</m:t>
                          </m:r>
                          <m:r>
                            <a:rPr lang="it-IT" sz="1400" b="0" i="1" dirty="0" smtClean="0">
                              <a:solidFill>
                                <a:srgbClr val="FF0000"/>
                              </a:solidFill>
                              <a:latin typeface="Cambria Math"/>
                              <a:ea typeface="Cambria Math"/>
                            </a:rPr>
                            <m:t>∙</m:t>
                          </m:r>
                          <m:r>
                            <a:rPr lang="it-IT" sz="1400" i="1">
                              <a:solidFill>
                                <a:srgbClr val="FF0000"/>
                              </a:solidFill>
                              <a:latin typeface="Cambria Math"/>
                            </a:rPr>
                            <m:t>1</m:t>
                          </m:r>
                          <m:d>
                            <m:dPr>
                              <m:ctrlPr>
                                <a:rPr lang="it-IT" sz="1400" i="1">
                                  <a:solidFill>
                                    <a:srgbClr val="FF0000"/>
                                  </a:solidFill>
                                  <a:latin typeface="Cambria Math" panose="02040503050406030204" pitchFamily="18" charset="0"/>
                                </a:rPr>
                              </m:ctrlPr>
                            </m:dPr>
                            <m:e>
                              <m:r>
                                <a:rPr lang="it-IT" sz="1400" i="1">
                                  <a:solidFill>
                                    <a:srgbClr val="FF0000"/>
                                  </a:solidFill>
                                  <a:latin typeface="Cambria Math"/>
                                </a:rPr>
                                <m:t>𝑡</m:t>
                              </m:r>
                              <m:r>
                                <a:rPr lang="it-IT" sz="1400" i="1">
                                  <a:solidFill>
                                    <a:srgbClr val="FF0000"/>
                                  </a:solidFill>
                                  <a:latin typeface="Cambria Math"/>
                                </a:rPr>
                                <m:t>−</m:t>
                              </m:r>
                              <m:sSub>
                                <m:sSubPr>
                                  <m:ctrlPr>
                                    <a:rPr lang="it-IT" sz="1400" i="1">
                                      <a:solidFill>
                                        <a:srgbClr val="FF0000"/>
                                      </a:solidFill>
                                      <a:latin typeface="Cambria Math" panose="02040503050406030204" pitchFamily="18" charset="0"/>
                                    </a:rPr>
                                  </m:ctrlPr>
                                </m:sSubPr>
                                <m:e>
                                  <m:r>
                                    <a:rPr lang="it-IT" sz="1400" i="1">
                                      <a:solidFill>
                                        <a:srgbClr val="FF0000"/>
                                      </a:solidFill>
                                      <a:latin typeface="Cambria Math"/>
                                    </a:rPr>
                                    <m:t>𝑇</m:t>
                                  </m:r>
                                </m:e>
                                <m:sub>
                                  <m:r>
                                    <a:rPr lang="it-IT" sz="1400" b="0" i="1" smtClean="0">
                                      <a:solidFill>
                                        <a:srgbClr val="FF0000"/>
                                      </a:solidFill>
                                      <a:latin typeface="Cambria Math"/>
                                    </a:rPr>
                                    <m:t>𝑠</m:t>
                                  </m:r>
                                </m:sub>
                              </m:sSub>
                            </m:e>
                          </m:d>
                          <m:r>
                            <a:rPr lang="it-IT" sz="1400" b="0" i="1" smtClean="0">
                              <a:latin typeface="Cambria Math"/>
                            </a:rPr>
                            <m:t>+</m:t>
                          </m:r>
                          <m:r>
                            <a:rPr lang="it-IT" sz="1400" i="1" smtClean="0">
                              <a:solidFill>
                                <a:srgbClr val="FFFF00"/>
                              </a:solidFill>
                              <a:latin typeface="Cambria Math"/>
                            </a:rPr>
                            <m:t>1(</m:t>
                          </m:r>
                          <m:r>
                            <a:rPr lang="it-IT" sz="1400" i="1" smtClean="0">
                              <a:solidFill>
                                <a:srgbClr val="FFFF00"/>
                              </a:solidFill>
                              <a:latin typeface="Cambria Math"/>
                            </a:rPr>
                            <m:t>𝑡</m:t>
                          </m:r>
                          <m:r>
                            <a:rPr lang="it-IT" sz="1400" b="0" i="1" smtClean="0">
                              <a:solidFill>
                                <a:srgbClr val="FFFF00"/>
                              </a:solidFill>
                              <a:latin typeface="Cambria Math"/>
                            </a:rPr>
                            <m:t>−</m:t>
                          </m:r>
                          <m:sSub>
                            <m:sSubPr>
                              <m:ctrlPr>
                                <a:rPr lang="it-IT" sz="1400" b="0" i="1" smtClean="0">
                                  <a:solidFill>
                                    <a:srgbClr val="FFFF00"/>
                                  </a:solidFill>
                                  <a:latin typeface="Cambria Math" panose="02040503050406030204" pitchFamily="18" charset="0"/>
                                </a:rPr>
                              </m:ctrlPr>
                            </m:sSubPr>
                            <m:e>
                              <m:r>
                                <a:rPr lang="it-IT" sz="1400" b="0" i="1" smtClean="0">
                                  <a:solidFill>
                                    <a:srgbClr val="FFFF00"/>
                                  </a:solidFill>
                                  <a:latin typeface="Cambria Math"/>
                                </a:rPr>
                                <m:t>𝑇</m:t>
                              </m:r>
                            </m:e>
                            <m:sub>
                              <m:r>
                                <a:rPr lang="it-IT" sz="1400" b="0" i="1" smtClean="0">
                                  <a:solidFill>
                                    <a:srgbClr val="FFFF00"/>
                                  </a:solidFill>
                                  <a:latin typeface="Cambria Math"/>
                                </a:rPr>
                                <m:t>𝑝</m:t>
                              </m:r>
                            </m:sub>
                          </m:sSub>
                          <m:r>
                            <a:rPr lang="it-IT" sz="1400" i="1">
                              <a:solidFill>
                                <a:srgbClr val="FFFF00"/>
                              </a:solidFill>
                              <a:latin typeface="Cambria Math"/>
                            </a:rPr>
                            <m:t>)</m:t>
                          </m:r>
                          <m:r>
                            <m:rPr>
                              <m:nor/>
                            </m:rPr>
                            <a:rPr lang="en-US" sz="1400" dirty="0">
                              <a:solidFill>
                                <a:srgbClr val="FFFF00"/>
                              </a:solidFill>
                              <a:latin typeface="Candara" panose="020E0502030303020204" pitchFamily="34" charset="0"/>
                            </a:rPr>
                            <m:t> </m:t>
                          </m:r>
                        </m:e>
                      </m:d>
                    </m:oMath>
                  </m:oMathPara>
                </a14:m>
                <a:endParaRPr lang="en-US" sz="1400" dirty="0">
                  <a:latin typeface="Candara" panose="020E050203030302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2323260" y="2439175"/>
                <a:ext cx="4811830" cy="339773"/>
              </a:xfrm>
              <a:prstGeom prst="rect">
                <a:avLst/>
              </a:prstGeom>
              <a:blipFill>
                <a:blip r:embed="rId4"/>
                <a:stretch>
                  <a:fillRect b="-1786"/>
                </a:stretch>
              </a:blipFill>
            </p:spPr>
            <p:txBody>
              <a:bodyPr/>
              <a:lstStyle/>
              <a:p>
                <a:r>
                  <a:rPr lang="it-IT">
                    <a:noFill/>
                  </a:rPr>
                  <a:t> </a:t>
                </a:r>
              </a:p>
            </p:txBody>
          </p:sp>
        </mc:Fallback>
      </mc:AlternateContent>
      <p:sp>
        <p:nvSpPr>
          <p:cNvPr id="59" name="Right Arrow 58"/>
          <p:cNvSpPr/>
          <p:nvPr/>
        </p:nvSpPr>
        <p:spPr>
          <a:xfrm rot="16200000" flipH="1" flipV="1">
            <a:off x="4423898" y="2542718"/>
            <a:ext cx="296203" cy="1012789"/>
          </a:xfrm>
          <a:prstGeom prst="rightArrow">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uppo 77"/>
          <p:cNvGrpSpPr/>
          <p:nvPr/>
        </p:nvGrpSpPr>
        <p:grpSpPr>
          <a:xfrm>
            <a:off x="1987616" y="4008061"/>
            <a:ext cx="5168766" cy="2786011"/>
            <a:chOff x="751172" y="4225660"/>
            <a:chExt cx="3556298" cy="1844192"/>
          </a:xfrm>
        </p:grpSpPr>
        <p:pic>
          <p:nvPicPr>
            <p:cNvPr id="16" name="Immagine 15"/>
            <p:cNvPicPr>
              <a:picLocks noChangeAspect="1"/>
            </p:cNvPicPr>
            <p:nvPr/>
          </p:nvPicPr>
          <p:blipFill rotWithShape="1">
            <a:blip r:embed="rId5">
              <a:extLst>
                <a:ext uri="{28A0092B-C50C-407E-A947-70E740481C1C}">
                  <a14:useLocalDpi xmlns:a14="http://schemas.microsoft.com/office/drawing/2010/main" val="0"/>
                </a:ext>
              </a:extLst>
            </a:blip>
            <a:srcRect l="7135" r="7611"/>
            <a:stretch/>
          </p:blipFill>
          <p:spPr>
            <a:xfrm>
              <a:off x="751172" y="4225660"/>
              <a:ext cx="3556298" cy="1844192"/>
            </a:xfrm>
            <a:prstGeom prst="rect">
              <a:avLst/>
            </a:prstGeom>
          </p:spPr>
        </p:pic>
        <p:cxnSp>
          <p:nvCxnSpPr>
            <p:cNvPr id="7" name="Straight Connector 6"/>
            <p:cNvCxnSpPr/>
            <p:nvPr/>
          </p:nvCxnSpPr>
          <p:spPr>
            <a:xfrm flipH="1">
              <a:off x="1151392" y="4363072"/>
              <a:ext cx="0" cy="1512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121051" y="4359810"/>
              <a:ext cx="0" cy="133448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165015" y="4712331"/>
              <a:ext cx="949415" cy="0"/>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1501467" y="4505636"/>
                  <a:ext cx="269511" cy="203732"/>
                </a:xfrm>
                <a:prstGeom prst="rect">
                  <a:avLst/>
                </a:prstGeom>
                <a:solidFill>
                  <a:schemeClr val="tx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a:rPr>
                              <m:t>s</m:t>
                            </m:r>
                          </m:sub>
                        </m:sSub>
                      </m:oMath>
                    </m:oMathPara>
                  </a14:m>
                  <a:endParaRPr lang="en-US" sz="1400" dirty="0">
                    <a:solidFill>
                      <a:srgbClr val="00B0F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501467" y="4505636"/>
                  <a:ext cx="269511" cy="203732"/>
                </a:xfrm>
                <a:prstGeom prst="rect">
                  <a:avLst/>
                </a:prstGeom>
                <a:blipFill>
                  <a:blip r:embed="rId6"/>
                  <a:stretch>
                    <a:fillRect/>
                  </a:stretch>
                </a:blipFill>
                <a:ln>
                  <a:noFill/>
                </a:ln>
              </p:spPr>
              <p:txBody>
                <a:bodyPr/>
                <a:lstStyle/>
                <a:p>
                  <a:r>
                    <a:rPr lang="it-IT">
                      <a:noFill/>
                    </a:rPr>
                    <a:t> </a:t>
                  </a:r>
                </a:p>
              </p:txBody>
            </p:sp>
          </mc:Fallback>
        </mc:AlternateContent>
        <p:cxnSp>
          <p:nvCxnSpPr>
            <p:cNvPr id="58" name="Straight Connector 6"/>
            <p:cNvCxnSpPr/>
            <p:nvPr/>
          </p:nvCxnSpPr>
          <p:spPr>
            <a:xfrm flipH="1">
              <a:off x="2446195" y="4363072"/>
              <a:ext cx="0" cy="1512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41"/>
            <p:cNvCxnSpPr/>
            <p:nvPr/>
          </p:nvCxnSpPr>
          <p:spPr>
            <a:xfrm flipV="1">
              <a:off x="1168038" y="5761660"/>
              <a:ext cx="1271535" cy="3973"/>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47"/>
                <p:cNvSpPr txBox="1"/>
                <p:nvPr/>
              </p:nvSpPr>
              <p:spPr>
                <a:xfrm>
                  <a:off x="1661284" y="5507241"/>
                  <a:ext cx="281643" cy="216423"/>
                </a:xfrm>
                <a:prstGeom prst="rect">
                  <a:avLst/>
                </a:prstGeom>
                <a:solidFill>
                  <a:schemeClr val="tx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panose="02040503050406030204" pitchFamily="18" charset="0"/>
                              </a:rPr>
                              <m:t>p</m:t>
                            </m:r>
                          </m:sub>
                        </m:sSub>
                      </m:oMath>
                    </m:oMathPara>
                  </a14:m>
                  <a:endParaRPr lang="en-US" sz="1400" dirty="0">
                    <a:solidFill>
                      <a:srgbClr val="00B0F0"/>
                    </a:solidFill>
                  </a:endParaRPr>
                </a:p>
              </p:txBody>
            </p:sp>
          </mc:Choice>
          <mc:Fallback xmlns="">
            <p:sp>
              <p:nvSpPr>
                <p:cNvPr id="61" name="TextBox 47"/>
                <p:cNvSpPr txBox="1">
                  <a:spLocks noRot="1" noChangeAspect="1" noMove="1" noResize="1" noEditPoints="1" noAdjustHandles="1" noChangeArrowheads="1" noChangeShapeType="1" noTextEdit="1"/>
                </p:cNvSpPr>
                <p:nvPr/>
              </p:nvSpPr>
              <p:spPr>
                <a:xfrm>
                  <a:off x="1661284" y="5507241"/>
                  <a:ext cx="281643" cy="216423"/>
                </a:xfrm>
                <a:prstGeom prst="rect">
                  <a:avLst/>
                </a:prstGeom>
                <a:blipFill>
                  <a:blip r:embed="rId7"/>
                  <a:stretch>
                    <a:fillRect/>
                  </a:stretch>
                </a:blipFill>
                <a:ln>
                  <a:noFill/>
                </a:ln>
              </p:spPr>
              <p:txBody>
                <a:bodyPr/>
                <a:lstStyle/>
                <a:p>
                  <a:r>
                    <a:rPr lang="it-IT">
                      <a:noFill/>
                    </a:rPr>
                    <a:t> </a:t>
                  </a:r>
                </a:p>
              </p:txBody>
            </p:sp>
          </mc:Fallback>
        </mc:AlternateContent>
      </p:grpSp>
      <p:grpSp>
        <p:nvGrpSpPr>
          <p:cNvPr id="77" name="Gruppo 76"/>
          <p:cNvGrpSpPr/>
          <p:nvPr/>
        </p:nvGrpSpPr>
        <p:grpSpPr>
          <a:xfrm>
            <a:off x="6179377" y="931591"/>
            <a:ext cx="2484913" cy="1152000"/>
            <a:chOff x="3154346" y="1830641"/>
            <a:chExt cx="2484913" cy="1152000"/>
          </a:xfrm>
        </p:grpSpPr>
        <p:grpSp>
          <p:nvGrpSpPr>
            <p:cNvPr id="47" name="Gruppo 46"/>
            <p:cNvGrpSpPr/>
            <p:nvPr/>
          </p:nvGrpSpPr>
          <p:grpSpPr>
            <a:xfrm>
              <a:off x="3343362" y="1830641"/>
              <a:ext cx="2295897" cy="1152000"/>
              <a:chOff x="6381549" y="804335"/>
              <a:chExt cx="2295897" cy="1152000"/>
            </a:xfrm>
          </p:grpSpPr>
          <p:cxnSp>
            <p:nvCxnSpPr>
              <p:cNvPr id="56" name="Connettore 2 55"/>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flipH="1" flipV="1">
                <a:off x="6446101" y="804335"/>
                <a:ext cx="0" cy="115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Connettore 1 24"/>
            <p:cNvCxnSpPr/>
            <p:nvPr/>
          </p:nvCxnSpPr>
          <p:spPr>
            <a:xfrm>
              <a:off x="3372236" y="2082392"/>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3154346" y="1961637"/>
              <a:ext cx="263214" cy="276999"/>
            </a:xfrm>
            <a:prstGeom prst="rect">
              <a:avLst/>
            </a:prstGeom>
            <a:noFill/>
          </p:spPr>
          <p:txBody>
            <a:bodyPr wrap="none" rtlCol="0">
              <a:spAutoFit/>
            </a:bodyPr>
            <a:lstStyle/>
            <a:p>
              <a:r>
                <a:rPr lang="en-US" sz="1200" dirty="0" smtClean="0"/>
                <a:t>1</a:t>
              </a:r>
              <a:endParaRPr lang="en-US" sz="1200" dirty="0"/>
            </a:p>
          </p:txBody>
        </p:sp>
        <p:sp>
          <p:nvSpPr>
            <p:cNvPr id="52" name="CasellaDiTesto 51"/>
            <p:cNvSpPr txBox="1"/>
            <p:nvPr/>
          </p:nvSpPr>
          <p:spPr>
            <a:xfrm>
              <a:off x="3836136" y="2446300"/>
              <a:ext cx="263214" cy="276999"/>
            </a:xfrm>
            <a:prstGeom prst="rect">
              <a:avLst/>
            </a:prstGeom>
            <a:noFill/>
          </p:spPr>
          <p:txBody>
            <a:bodyPr wrap="none" rtlCol="0">
              <a:spAutoFit/>
            </a:bodyPr>
            <a:lstStyle/>
            <a:p>
              <a:r>
                <a:rPr lang="en-US" sz="1200" dirty="0" smtClean="0"/>
                <a:t>0</a:t>
              </a:r>
              <a:endParaRPr lang="en-US" sz="1200" baseline="-25000" dirty="0"/>
            </a:p>
          </p:txBody>
        </p:sp>
        <p:sp>
          <p:nvSpPr>
            <p:cNvPr id="55" name="CasellaDiTesto 54"/>
            <p:cNvSpPr txBox="1"/>
            <p:nvPr/>
          </p:nvSpPr>
          <p:spPr>
            <a:xfrm>
              <a:off x="4605293" y="2442211"/>
              <a:ext cx="340158" cy="276999"/>
            </a:xfrm>
            <a:prstGeom prst="rect">
              <a:avLst/>
            </a:prstGeom>
            <a:noFill/>
          </p:spPr>
          <p:txBody>
            <a:bodyPr wrap="none" rtlCol="0">
              <a:spAutoFit/>
            </a:bodyPr>
            <a:lstStyle/>
            <a:p>
              <a:r>
                <a:rPr lang="en-US" sz="1200" dirty="0" err="1" smtClean="0"/>
                <a:t>T</a:t>
              </a:r>
              <a:r>
                <a:rPr lang="en-US" sz="1200" baseline="-25000" dirty="0" err="1" smtClean="0"/>
                <a:t>p</a:t>
              </a:r>
              <a:endParaRPr lang="en-US" sz="1200" baseline="-25000" dirty="0"/>
            </a:p>
          </p:txBody>
        </p:sp>
        <p:sp>
          <p:nvSpPr>
            <p:cNvPr id="76" name="CasellaDiTesto 75"/>
            <p:cNvSpPr txBox="1"/>
            <p:nvPr/>
          </p:nvSpPr>
          <p:spPr>
            <a:xfrm>
              <a:off x="4121135" y="2445778"/>
              <a:ext cx="318036" cy="276999"/>
            </a:xfrm>
            <a:prstGeom prst="rect">
              <a:avLst/>
            </a:prstGeom>
            <a:noFill/>
          </p:spPr>
          <p:txBody>
            <a:bodyPr wrap="none" rtlCol="0">
              <a:spAutoFit/>
            </a:bodyPr>
            <a:lstStyle/>
            <a:p>
              <a:r>
                <a:rPr lang="en-US" sz="1200" dirty="0" err="1" smtClean="0"/>
                <a:t>T</a:t>
              </a:r>
              <a:r>
                <a:rPr lang="en-US" sz="1200" baseline="-25000" dirty="0" err="1"/>
                <a:t>s</a:t>
              </a:r>
              <a:endParaRPr lang="en-US" sz="1200" baseline="-25000" dirty="0"/>
            </a:p>
          </p:txBody>
        </p:sp>
        <p:cxnSp>
          <p:nvCxnSpPr>
            <p:cNvPr id="46" name="Connettore 4 45"/>
            <p:cNvCxnSpPr/>
            <p:nvPr/>
          </p:nvCxnSpPr>
          <p:spPr>
            <a:xfrm flipV="1">
              <a:off x="3436789" y="2082287"/>
              <a:ext cx="996440" cy="37564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Connettore 4 52"/>
            <p:cNvCxnSpPr/>
            <p:nvPr/>
          </p:nvCxnSpPr>
          <p:spPr>
            <a:xfrm flipV="1">
              <a:off x="4506877" y="2446300"/>
              <a:ext cx="583507" cy="443776"/>
            </a:xfrm>
            <a:prstGeom prst="bentConnector3">
              <a:avLst>
                <a:gd name="adj1" fmla="val 5462"/>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Connettore 4 61"/>
            <p:cNvCxnSpPr/>
            <p:nvPr/>
          </p:nvCxnSpPr>
          <p:spPr>
            <a:xfrm rot="16200000" flipH="1">
              <a:off x="4063453" y="2452169"/>
              <a:ext cx="807260" cy="67704"/>
            </a:xfrm>
            <a:prstGeom prst="bentConnector2">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9" name="Rectangle 7"/>
          <p:cNvSpPr/>
          <p:nvPr/>
        </p:nvSpPr>
        <p:spPr>
          <a:xfrm>
            <a:off x="4523602" y="4323297"/>
            <a:ext cx="1615226" cy="523220"/>
          </a:xfrm>
          <a:prstGeom prst="rect">
            <a:avLst/>
          </a:prstGeom>
        </p:spPr>
        <p:txBody>
          <a:bodyPr wrap="square">
            <a:spAutoFit/>
          </a:bodyPr>
          <a:lstStyle/>
          <a:p>
            <a:pPr algn="ctr"/>
            <a:r>
              <a:rPr lang="en-US" sz="1400" dirty="0" smtClean="0">
                <a:solidFill>
                  <a:srgbClr val="FF0000"/>
                </a:solidFill>
                <a:latin typeface="Candara" panose="020E0502030303020204" pitchFamily="34" charset="0"/>
                <a:cs typeface="Adobe Devanagari" panose="02040503050201020203" pitchFamily="18" charset="0"/>
              </a:rPr>
              <a:t>Max theoretical amplitude gain = 3</a:t>
            </a:r>
            <a:endParaRPr lang="en-US" sz="1400" dirty="0">
              <a:solidFill>
                <a:srgbClr val="FF0000"/>
              </a:solidFill>
              <a:latin typeface="Candara" panose="020E0502030303020204" pitchFamily="34" charset="0"/>
              <a:cs typeface="Adobe Devanagari" panose="02040503050201020203" pitchFamily="18" charset="0"/>
            </a:endParaRPr>
          </a:p>
        </p:txBody>
      </p:sp>
      <p:sp>
        <p:nvSpPr>
          <p:cNvPr id="29" name="CasellaDiTesto 28"/>
          <p:cNvSpPr txBox="1"/>
          <p:nvPr/>
        </p:nvSpPr>
        <p:spPr>
          <a:xfrm>
            <a:off x="6124847" y="1842704"/>
            <a:ext cx="308098" cy="276999"/>
          </a:xfrm>
          <a:prstGeom prst="rect">
            <a:avLst/>
          </a:prstGeom>
          <a:noFill/>
        </p:spPr>
        <p:txBody>
          <a:bodyPr wrap="none" rtlCol="0">
            <a:spAutoFit/>
          </a:bodyPr>
          <a:lstStyle/>
          <a:p>
            <a:r>
              <a:rPr lang="en-US" sz="1200" dirty="0" smtClean="0"/>
              <a:t>-1</a:t>
            </a:r>
            <a:endParaRPr lang="en-US" sz="1200" dirty="0"/>
          </a:p>
        </p:txBody>
      </p:sp>
      <p:cxnSp>
        <p:nvCxnSpPr>
          <p:cNvPr id="30" name="Connettore 1 24"/>
          <p:cNvCxnSpPr/>
          <p:nvPr/>
        </p:nvCxnSpPr>
        <p:spPr>
          <a:xfrm>
            <a:off x="6397262" y="1981204"/>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9" grpId="0"/>
      <p:bldP spid="54" grpId="0"/>
      <p:bldP spid="59" grpId="0" animBg="1"/>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03" y="2938252"/>
            <a:ext cx="2371483" cy="172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2"/>
          <p:cNvSpPr txBox="1">
            <a:spLocks noChangeArrowheads="1"/>
          </p:cNvSpPr>
          <p:nvPr/>
        </p:nvSpPr>
        <p:spPr bwMode="auto">
          <a:xfrm>
            <a:off x="1" y="1288856"/>
            <a:ext cx="46044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b="1" dirty="0">
                <a:solidFill>
                  <a:srgbClr val="FF0000"/>
                </a:solidFill>
                <a:latin typeface="Candara" panose="020E0502030303020204" pitchFamily="34" charset="0"/>
                <a:cs typeface="Adobe Devanagari" panose="02040503050201020203" pitchFamily="18" charset="0"/>
              </a:rPr>
              <a:t>Circulators</a:t>
            </a:r>
            <a:r>
              <a:rPr lang="en-US" altLang="en-US" sz="1600" dirty="0">
                <a:latin typeface="Candara" panose="020E0502030303020204" pitchFamily="34" charset="0"/>
                <a:cs typeface="Adobe Devanagari" panose="02040503050201020203" pitchFamily="18" charset="0"/>
              </a:rPr>
              <a:t> are </a:t>
            </a:r>
            <a:r>
              <a:rPr lang="en-US" altLang="en-US" sz="1600" b="1" dirty="0">
                <a:solidFill>
                  <a:srgbClr val="FF0000"/>
                </a:solidFill>
                <a:latin typeface="Candara" panose="020E0502030303020204" pitchFamily="34" charset="0"/>
                <a:cs typeface="Adobe Devanagari" panose="02040503050201020203" pitchFamily="18" charset="0"/>
              </a:rPr>
              <a:t>non-reciprocal</a:t>
            </a:r>
            <a:r>
              <a:rPr lang="en-US" altLang="en-US" sz="1600" b="1" dirty="0">
                <a:latin typeface="Candara" panose="020E0502030303020204" pitchFamily="34" charset="0"/>
                <a:cs typeface="Adobe Devanagari" panose="02040503050201020203" pitchFamily="18" charset="0"/>
              </a:rPr>
              <a:t> </a:t>
            </a:r>
            <a:r>
              <a:rPr lang="en-US" altLang="en-US" sz="1600" dirty="0">
                <a:latin typeface="Candara" panose="020E0502030303020204" pitchFamily="34" charset="0"/>
                <a:cs typeface="Adobe Devanagari" panose="02040503050201020203" pitchFamily="18" charset="0"/>
              </a:rPr>
              <a:t>(typically) </a:t>
            </a:r>
            <a:r>
              <a:rPr lang="en-US" altLang="en-US" sz="1600" b="1" dirty="0" smtClean="0">
                <a:latin typeface="Candara" panose="020E0502030303020204" pitchFamily="34" charset="0"/>
                <a:cs typeface="Adobe Devanagari" panose="02040503050201020203" pitchFamily="18" charset="0"/>
              </a:rPr>
              <a:t>3-ports </a:t>
            </a:r>
            <a:r>
              <a:rPr lang="en-US" altLang="en-US" sz="1600" dirty="0" smtClean="0">
                <a:latin typeface="Candara" panose="020E0502030303020204" pitchFamily="34" charset="0"/>
                <a:cs typeface="Adobe Devanagari" panose="02040503050201020203" pitchFamily="18" charset="0"/>
              </a:rPr>
              <a:t>devices </a:t>
            </a:r>
            <a:r>
              <a:rPr lang="en-US" altLang="en-US" sz="1600" dirty="0">
                <a:latin typeface="Candara" panose="020E0502030303020204" pitchFamily="34" charset="0"/>
                <a:cs typeface="Adobe Devanagari" panose="02040503050201020203" pitchFamily="18" charset="0"/>
              </a:rPr>
              <a:t>whose scattering matrix is ideally given by:</a:t>
            </a:r>
          </a:p>
        </p:txBody>
      </p:sp>
      <p:sp>
        <p:nvSpPr>
          <p:cNvPr id="12" name="TextBox 2"/>
          <p:cNvSpPr txBox="1"/>
          <p:nvPr/>
        </p:nvSpPr>
        <p:spPr>
          <a:xfrm>
            <a:off x="1" y="-65455"/>
            <a:ext cx="9143999" cy="784830"/>
          </a:xfrm>
          <a:prstGeom prst="rect">
            <a:avLst/>
          </a:prstGeom>
          <a:noFill/>
        </p:spPr>
        <p:txBody>
          <a:bodyPr wrap="square" rtlCol="0">
            <a:spAutoFit/>
          </a:bodyPr>
          <a:lstStyle/>
          <a:p>
            <a:pPr algn="ctr">
              <a:lnSpc>
                <a:spcPct val="150000"/>
              </a:lnSpc>
              <a:spcAft>
                <a:spcPts val="1200"/>
              </a:spcAft>
            </a:pPr>
            <a:r>
              <a:rPr lang="en-US" sz="3000" dirty="0" smtClean="0">
                <a:latin typeface="Candara" panose="020E0502030303020204" pitchFamily="34" charset="0"/>
                <a:cs typeface="Adobe Devanagari" panose="02040503050201020203" pitchFamily="18" charset="0"/>
              </a:rPr>
              <a:t>How to route the power flow towards the accelerator</a:t>
            </a:r>
          </a:p>
        </p:txBody>
      </p:sp>
      <p:sp>
        <p:nvSpPr>
          <p:cNvPr id="13" name="CasellaDiTesto 2"/>
          <p:cNvSpPr txBox="1">
            <a:spLocks noChangeArrowheads="1"/>
          </p:cNvSpPr>
          <p:nvPr/>
        </p:nvSpPr>
        <p:spPr bwMode="auto">
          <a:xfrm>
            <a:off x="4572000" y="1288856"/>
            <a:ext cx="455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b="1" dirty="0" smtClean="0">
                <a:solidFill>
                  <a:srgbClr val="FF0000"/>
                </a:solidFill>
                <a:latin typeface="Candara" panose="020E0502030303020204" pitchFamily="34" charset="0"/>
                <a:cs typeface="Adobe Devanagari" panose="02040503050201020203" pitchFamily="18" charset="0"/>
              </a:rPr>
              <a:t>90° hybrids </a:t>
            </a:r>
            <a:r>
              <a:rPr lang="en-US" altLang="en-US" sz="1600" dirty="0" smtClean="0">
                <a:latin typeface="Candara" panose="020E0502030303020204" pitchFamily="34" charset="0"/>
                <a:cs typeface="Adobe Devanagari" panose="02040503050201020203" pitchFamily="18" charset="0"/>
              </a:rPr>
              <a:t>are </a:t>
            </a:r>
            <a:r>
              <a:rPr lang="en-US" altLang="en-US" sz="1600" b="1" dirty="0">
                <a:solidFill>
                  <a:srgbClr val="FF0000"/>
                </a:solidFill>
                <a:latin typeface="Candara" panose="020E0502030303020204" pitchFamily="34" charset="0"/>
                <a:cs typeface="Adobe Devanagari" panose="02040503050201020203" pitchFamily="18" charset="0"/>
              </a:rPr>
              <a:t>non-reciprocal</a:t>
            </a:r>
            <a:r>
              <a:rPr lang="en-US" altLang="en-US" sz="1600" b="1" dirty="0">
                <a:latin typeface="Candara" panose="020E0502030303020204" pitchFamily="34" charset="0"/>
                <a:cs typeface="Adobe Devanagari" panose="02040503050201020203" pitchFamily="18" charset="0"/>
              </a:rPr>
              <a:t> </a:t>
            </a:r>
            <a:r>
              <a:rPr lang="en-US" altLang="en-US" sz="1600" dirty="0">
                <a:latin typeface="Candara" panose="020E0502030303020204" pitchFamily="34" charset="0"/>
                <a:cs typeface="Adobe Devanagari" panose="02040503050201020203" pitchFamily="18" charset="0"/>
              </a:rPr>
              <a:t>(typically) </a:t>
            </a:r>
            <a:r>
              <a:rPr lang="en-US" altLang="en-US" sz="1600" b="1" dirty="0" smtClean="0">
                <a:latin typeface="Candara" panose="020E0502030303020204" pitchFamily="34" charset="0"/>
                <a:cs typeface="Adobe Devanagari" panose="02040503050201020203" pitchFamily="18" charset="0"/>
              </a:rPr>
              <a:t>4-ports </a:t>
            </a:r>
            <a:r>
              <a:rPr lang="en-US" altLang="en-US" sz="1600" dirty="0" smtClean="0">
                <a:latin typeface="Candara" panose="020E0502030303020204" pitchFamily="34" charset="0"/>
                <a:cs typeface="Adobe Devanagari" panose="02040503050201020203" pitchFamily="18" charset="0"/>
              </a:rPr>
              <a:t>devices </a:t>
            </a:r>
            <a:r>
              <a:rPr lang="en-US" altLang="en-US" sz="1600" dirty="0">
                <a:latin typeface="Candara" panose="020E0502030303020204" pitchFamily="34" charset="0"/>
                <a:cs typeface="Adobe Devanagari" panose="02040503050201020203" pitchFamily="18" charset="0"/>
              </a:rPr>
              <a:t>whose scattering matrix is ideally given by:</a:t>
            </a:r>
          </a:p>
        </p:txBody>
      </p:sp>
      <p:grpSp>
        <p:nvGrpSpPr>
          <p:cNvPr id="7" name="Gruppo 6"/>
          <p:cNvGrpSpPr/>
          <p:nvPr/>
        </p:nvGrpSpPr>
        <p:grpSpPr>
          <a:xfrm>
            <a:off x="5521452" y="3508012"/>
            <a:ext cx="2532315" cy="2687590"/>
            <a:chOff x="5970368" y="4666387"/>
            <a:chExt cx="1806168" cy="2002313"/>
          </a:xfrm>
        </p:grpSpPr>
        <p:pic>
          <p:nvPicPr>
            <p:cNvPr id="44" name="Immagin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368" y="4666387"/>
              <a:ext cx="1806168" cy="2002313"/>
            </a:xfrm>
            <a:prstGeom prst="rect">
              <a:avLst/>
            </a:prstGeom>
            <a:ln>
              <a:solidFill>
                <a:schemeClr val="tx1"/>
              </a:solidFill>
            </a:ln>
          </p:spPr>
        </p:pic>
        <p:sp>
          <p:nvSpPr>
            <p:cNvPr id="64" name="CasellaDiTesto 63"/>
            <p:cNvSpPr txBox="1"/>
            <p:nvPr/>
          </p:nvSpPr>
          <p:spPr>
            <a:xfrm>
              <a:off x="6282453" y="4882000"/>
              <a:ext cx="288862" cy="338554"/>
            </a:xfrm>
            <a:prstGeom prst="rect">
              <a:avLst/>
            </a:prstGeom>
            <a:noFill/>
            <a:ln>
              <a:noFill/>
            </a:ln>
          </p:spPr>
          <p:txBody>
            <a:bodyPr wrap="none" rtlCol="0">
              <a:spAutoFit/>
            </a:bodyPr>
            <a:lstStyle/>
            <a:p>
              <a:r>
                <a:rPr lang="en-US" sz="1600" dirty="0" smtClean="0"/>
                <a:t>1</a:t>
              </a:r>
              <a:endParaRPr lang="en-US" sz="1600" dirty="0"/>
            </a:p>
          </p:txBody>
        </p:sp>
        <p:sp>
          <p:nvSpPr>
            <p:cNvPr id="65" name="CasellaDiTesto 64"/>
            <p:cNvSpPr txBox="1"/>
            <p:nvPr/>
          </p:nvSpPr>
          <p:spPr>
            <a:xfrm>
              <a:off x="7163530" y="4851807"/>
              <a:ext cx="288862" cy="338554"/>
            </a:xfrm>
            <a:prstGeom prst="rect">
              <a:avLst/>
            </a:prstGeom>
            <a:noFill/>
            <a:ln>
              <a:noFill/>
            </a:ln>
          </p:spPr>
          <p:txBody>
            <a:bodyPr wrap="none" rtlCol="0">
              <a:spAutoFit/>
            </a:bodyPr>
            <a:lstStyle/>
            <a:p>
              <a:r>
                <a:rPr lang="en-US" sz="1600" dirty="0"/>
                <a:t>2</a:t>
              </a:r>
            </a:p>
          </p:txBody>
        </p:sp>
        <p:sp>
          <p:nvSpPr>
            <p:cNvPr id="66" name="CasellaDiTesto 65"/>
            <p:cNvSpPr txBox="1"/>
            <p:nvPr/>
          </p:nvSpPr>
          <p:spPr>
            <a:xfrm>
              <a:off x="6282453" y="6102560"/>
              <a:ext cx="288862" cy="338554"/>
            </a:xfrm>
            <a:prstGeom prst="rect">
              <a:avLst/>
            </a:prstGeom>
            <a:noFill/>
            <a:ln>
              <a:noFill/>
            </a:ln>
          </p:spPr>
          <p:txBody>
            <a:bodyPr wrap="none" rtlCol="0">
              <a:spAutoFit/>
            </a:bodyPr>
            <a:lstStyle/>
            <a:p>
              <a:r>
                <a:rPr lang="en-US" sz="1600" dirty="0"/>
                <a:t>3</a:t>
              </a:r>
            </a:p>
          </p:txBody>
        </p:sp>
        <p:sp>
          <p:nvSpPr>
            <p:cNvPr id="67" name="CasellaDiTesto 66"/>
            <p:cNvSpPr txBox="1"/>
            <p:nvPr/>
          </p:nvSpPr>
          <p:spPr>
            <a:xfrm>
              <a:off x="7163530" y="6109399"/>
              <a:ext cx="288862" cy="338554"/>
            </a:xfrm>
            <a:prstGeom prst="rect">
              <a:avLst/>
            </a:prstGeom>
            <a:noFill/>
            <a:ln>
              <a:noFill/>
            </a:ln>
          </p:spPr>
          <p:txBody>
            <a:bodyPr wrap="none" rtlCol="0">
              <a:spAutoFit/>
            </a:bodyPr>
            <a:lstStyle/>
            <a:p>
              <a:r>
                <a:rPr lang="en-US" sz="1600" dirty="0"/>
                <a:t>4</a:t>
              </a:r>
            </a:p>
          </p:txBody>
        </p:sp>
      </p:grpSp>
      <mc:AlternateContent xmlns:mc="http://schemas.openxmlformats.org/markup-compatibility/2006" xmlns:a14="http://schemas.microsoft.com/office/drawing/2010/main">
        <mc:Choice Requires="a14">
          <p:sp>
            <p:nvSpPr>
              <p:cNvPr id="2" name="CasellaDiTesto 1"/>
              <p:cNvSpPr txBox="1"/>
              <p:nvPr/>
            </p:nvSpPr>
            <p:spPr>
              <a:xfrm>
                <a:off x="1200220" y="2059052"/>
                <a:ext cx="1332095" cy="693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𝑆</m:t>
                      </m:r>
                      <m:r>
                        <a:rPr lang="it-IT" b="0" i="1" smtClean="0">
                          <a:latin typeface="Cambria Math" panose="02040503050406030204" pitchFamily="18" charset="0"/>
                        </a:rPr>
                        <m:t>=</m:t>
                      </m:r>
                      <m:d>
                        <m:dPr>
                          <m:ctrlPr>
                            <a:rPr lang="it-IT" i="1" smtClean="0">
                              <a:latin typeface="Cambria Math" panose="02040503050406030204" pitchFamily="18" charset="0"/>
                            </a:rPr>
                          </m:ctrlPr>
                        </m:dPr>
                        <m:e>
                          <m:f>
                            <m:fPr>
                              <m:type m:val="noBar"/>
                              <m:ctrlPr>
                                <a:rPr lang="it-IT" i="1" smtClean="0">
                                  <a:latin typeface="Cambria Math" panose="02040503050406030204" pitchFamily="18" charset="0"/>
                                </a:rPr>
                              </m:ctrlPr>
                            </m:fPr>
                            <m:num>
                              <m:r>
                                <a:rPr lang="it-IT" b="0" i="1" smtClean="0">
                                  <a:latin typeface="Cambria Math" panose="02040503050406030204" pitchFamily="18" charset="0"/>
                                </a:rPr>
                                <m:t>0  0  1</m:t>
                              </m:r>
                            </m:num>
                            <m:den>
                              <m:eqArr>
                                <m:eqArrPr>
                                  <m:ctrlPr>
                                    <a:rPr lang="it-IT" b="0" i="1" smtClean="0">
                                      <a:latin typeface="Cambria Math" panose="02040503050406030204" pitchFamily="18" charset="0"/>
                                    </a:rPr>
                                  </m:ctrlPr>
                                </m:eqArrPr>
                                <m:e>
                                  <m:r>
                                    <a:rPr lang="it-IT" b="0" i="1" smtClean="0">
                                      <a:latin typeface="Cambria Math" panose="02040503050406030204" pitchFamily="18" charset="0"/>
                                    </a:rPr>
                                    <m:t>1  0  0</m:t>
                                  </m:r>
                                </m:e>
                                <m:e>
                                  <m:r>
                                    <a:rPr lang="it-IT" b="0" i="1" smtClean="0">
                                      <a:latin typeface="Cambria Math" panose="02040503050406030204" pitchFamily="18" charset="0"/>
                                    </a:rPr>
                                    <m:t>0  1  0</m:t>
                                  </m:r>
                                </m:e>
                              </m:eqArr>
                            </m:den>
                          </m:f>
                        </m:e>
                      </m:d>
                    </m:oMath>
                  </m:oMathPara>
                </a14:m>
                <a:endParaRPr lang="it-IT" dirty="0">
                  <a:latin typeface="Candara" panose="020E0502030303020204" pitchFamily="34" charset="0"/>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1200220" y="2059052"/>
                <a:ext cx="1332095" cy="69378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p:cNvSpPr txBox="1"/>
              <p:nvPr/>
            </p:nvSpPr>
            <p:spPr>
              <a:xfrm>
                <a:off x="5521452" y="1955605"/>
                <a:ext cx="2176942" cy="1079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𝑆</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2</m:t>
                              </m:r>
                            </m:e>
                          </m:rad>
                        </m:den>
                      </m:f>
                      <m:d>
                        <m:dPr>
                          <m:ctrlPr>
                            <a:rPr lang="it-IT" i="1" smtClean="0">
                              <a:latin typeface="Cambria Math" panose="02040503050406030204" pitchFamily="18" charset="0"/>
                            </a:rPr>
                          </m:ctrlPr>
                        </m:dPr>
                        <m:e>
                          <m:f>
                            <m:fPr>
                              <m:type m:val="noBar"/>
                              <m:ctrlPr>
                                <a:rPr lang="it-IT" i="1" smtClean="0">
                                  <a:latin typeface="Cambria Math" panose="02040503050406030204" pitchFamily="18" charset="0"/>
                                </a:rPr>
                              </m:ctrlPr>
                            </m:fPr>
                            <m:num>
                              <m:r>
                                <a:rPr lang="it-IT" b="0" i="1" smtClean="0">
                                  <a:latin typeface="Cambria Math" panose="02040503050406030204" pitchFamily="18" charset="0"/>
                                </a:rPr>
                                <m:t>0  0  </m:t>
                              </m:r>
                              <m:r>
                                <a:rPr lang="it-IT" b="0" i="1" smtClean="0">
                                  <a:latin typeface="Cambria Math" panose="02040503050406030204" pitchFamily="18" charset="0"/>
                                </a:rPr>
                                <m:t>𝑗</m:t>
                              </m:r>
                              <m:r>
                                <a:rPr lang="it-IT" b="0" i="1" smtClean="0">
                                  <a:latin typeface="Cambria Math" panose="02040503050406030204" pitchFamily="18" charset="0"/>
                                </a:rPr>
                                <m:t>  1 </m:t>
                              </m:r>
                            </m:num>
                            <m:den>
                              <m:eqArr>
                                <m:eqArrPr>
                                  <m:ctrlPr>
                                    <a:rPr lang="it-IT" b="0" i="1" smtClean="0">
                                      <a:latin typeface="Cambria Math" panose="02040503050406030204" pitchFamily="18" charset="0"/>
                                    </a:rPr>
                                  </m:ctrlPr>
                                </m:eqArrPr>
                                <m:e>
                                  <m:r>
                                    <a:rPr lang="it-IT" b="0" i="1" smtClean="0">
                                      <a:latin typeface="Cambria Math" panose="02040503050406030204" pitchFamily="18" charset="0"/>
                                    </a:rPr>
                                    <m:t>0  0  1  </m:t>
                                  </m:r>
                                  <m:r>
                                    <a:rPr lang="it-IT" b="0" i="1" smtClean="0">
                                      <a:latin typeface="Cambria Math" panose="02040503050406030204" pitchFamily="18" charset="0"/>
                                    </a:rPr>
                                    <m:t>𝑗</m:t>
                                  </m:r>
                                  <m:r>
                                    <a:rPr lang="it-IT" b="0" i="1" smtClean="0">
                                      <a:latin typeface="Cambria Math" panose="02040503050406030204" pitchFamily="18" charset="0"/>
                                    </a:rPr>
                                    <m:t> </m:t>
                                  </m:r>
                                </m:e>
                                <m:e>
                                  <m:r>
                                    <a:rPr lang="it-IT" b="0" i="1" smtClean="0">
                                      <a:latin typeface="Cambria Math" panose="02040503050406030204" pitchFamily="18" charset="0"/>
                                    </a:rPr>
                                    <m:t>𝑗</m:t>
                                  </m:r>
                                  <m:r>
                                    <a:rPr lang="it-IT" b="0" i="1" smtClean="0">
                                      <a:latin typeface="Cambria Math" panose="02040503050406030204" pitchFamily="18" charset="0"/>
                                    </a:rPr>
                                    <m:t>  1  0  0 </m:t>
                                  </m:r>
                                </m:e>
                                <m:e>
                                  <m:r>
                                    <a:rPr lang="it-IT" b="0" i="1" smtClean="0">
                                      <a:latin typeface="Cambria Math" panose="02040503050406030204" pitchFamily="18" charset="0"/>
                                    </a:rPr>
                                    <m:t>1  </m:t>
                                  </m:r>
                                  <m:r>
                                    <a:rPr lang="it-IT" b="0" i="1" smtClean="0">
                                      <a:latin typeface="Cambria Math" panose="02040503050406030204" pitchFamily="18" charset="0"/>
                                    </a:rPr>
                                    <m:t>𝑗</m:t>
                                  </m:r>
                                  <m:r>
                                    <a:rPr lang="it-IT" b="0" i="1" smtClean="0">
                                      <a:latin typeface="Cambria Math" panose="02040503050406030204" pitchFamily="18" charset="0"/>
                                    </a:rPr>
                                    <m:t>  0  0 </m:t>
                                  </m:r>
                                </m:e>
                              </m:eqArr>
                            </m:den>
                          </m:f>
                        </m:e>
                      </m:d>
                    </m:oMath>
                  </m:oMathPara>
                </a14:m>
                <a:endParaRPr lang="it-IT" dirty="0">
                  <a:latin typeface="Candara" panose="020E0502030303020204" pitchFamily="34" charset="0"/>
                </a:endParaRPr>
              </a:p>
            </p:txBody>
          </p:sp>
        </mc:Choice>
        <mc:Fallback xmlns="">
          <p:sp>
            <p:nvSpPr>
              <p:cNvPr id="18" name="CasellaDiTesto 17"/>
              <p:cNvSpPr txBox="1">
                <a:spLocks noRot="1" noChangeAspect="1" noMove="1" noResize="1" noEditPoints="1" noAdjustHandles="1" noChangeArrowheads="1" noChangeShapeType="1" noTextEdit="1"/>
              </p:cNvSpPr>
              <p:nvPr/>
            </p:nvSpPr>
            <p:spPr>
              <a:xfrm>
                <a:off x="5521452" y="1955605"/>
                <a:ext cx="2176942" cy="1079463"/>
              </a:xfrm>
              <a:prstGeom prst="rect">
                <a:avLst/>
              </a:prstGeom>
              <a:blipFill>
                <a:blip r:embed="rId5"/>
                <a:stretch>
                  <a:fillRect/>
                </a:stretch>
              </a:blipFill>
            </p:spPr>
            <p:txBody>
              <a:bodyPr/>
              <a:lstStyle/>
              <a:p>
                <a:r>
                  <a:rPr lang="it-IT">
                    <a:noFill/>
                  </a:rPr>
                  <a:t> </a:t>
                </a:r>
              </a:p>
            </p:txBody>
          </p:sp>
        </mc:Fallback>
      </mc:AlternateContent>
      <p:sp>
        <p:nvSpPr>
          <p:cNvPr id="3" name="Rettangolo 2"/>
          <p:cNvSpPr/>
          <p:nvPr/>
        </p:nvSpPr>
        <p:spPr>
          <a:xfrm>
            <a:off x="2784491" y="364771"/>
            <a:ext cx="3575018" cy="738664"/>
          </a:xfrm>
          <a:prstGeom prst="rect">
            <a:avLst/>
          </a:prstGeom>
        </p:spPr>
        <p:txBody>
          <a:bodyPr wrap="none">
            <a:spAutoFit/>
          </a:bodyPr>
          <a:lstStyle/>
          <a:p>
            <a:pPr algn="ctr">
              <a:lnSpc>
                <a:spcPct val="150000"/>
              </a:lnSpc>
              <a:spcAft>
                <a:spcPts val="1200"/>
              </a:spcAft>
            </a:pPr>
            <a:r>
              <a:rPr lang="en-US" dirty="0">
                <a:latin typeface="Candara" panose="020E0502030303020204" pitchFamily="34" charset="0"/>
                <a:cs typeface="Adobe Devanagari" panose="02040503050201020203" pitchFamily="18" charset="0"/>
              </a:rPr>
              <a:t>(and not towards the klystrons…)</a:t>
            </a:r>
            <a:r>
              <a:rPr lang="en-US" sz="2800" dirty="0">
                <a:latin typeface="Candara" panose="020E0502030303020204" pitchFamily="34" charset="0"/>
                <a:cs typeface="Adobe Devanagari" panose="02040503050201020203" pitchFamily="18" charset="0"/>
              </a:rPr>
              <a:t> </a:t>
            </a:r>
          </a:p>
        </p:txBody>
      </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302" y="4851807"/>
            <a:ext cx="2371484" cy="1826369"/>
          </a:xfrm>
          <a:prstGeom prst="rect">
            <a:avLst/>
          </a:prstGeom>
        </p:spPr>
      </p:pic>
    </p:spTree>
    <p:extLst>
      <p:ext uri="{BB962C8B-B14F-4D97-AF65-F5344CB8AC3E}">
        <p14:creationId xmlns:p14="http://schemas.microsoft.com/office/powerpoint/2010/main" val="19951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CasellaDiTesto 37"/>
              <p:cNvSpPr txBox="1"/>
              <p:nvPr/>
            </p:nvSpPr>
            <p:spPr>
              <a:xfrm>
                <a:off x="6697857" y="1168460"/>
                <a:ext cx="2176942" cy="1079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𝑆</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2</m:t>
                              </m:r>
                            </m:e>
                          </m:rad>
                        </m:den>
                      </m:f>
                      <m:d>
                        <m:dPr>
                          <m:ctrlPr>
                            <a:rPr lang="it-IT" i="1" smtClean="0">
                              <a:latin typeface="Cambria Math" panose="02040503050406030204" pitchFamily="18" charset="0"/>
                            </a:rPr>
                          </m:ctrlPr>
                        </m:dPr>
                        <m:e>
                          <m:f>
                            <m:fPr>
                              <m:type m:val="noBar"/>
                              <m:ctrlPr>
                                <a:rPr lang="it-IT" i="1" smtClean="0">
                                  <a:latin typeface="Cambria Math" panose="02040503050406030204" pitchFamily="18" charset="0"/>
                                </a:rPr>
                              </m:ctrlPr>
                            </m:fPr>
                            <m:num>
                              <m:r>
                                <a:rPr lang="it-IT" b="0" i="1" smtClean="0">
                                  <a:latin typeface="Cambria Math" panose="02040503050406030204" pitchFamily="18" charset="0"/>
                                </a:rPr>
                                <m:t>0  0  </m:t>
                              </m:r>
                              <m:r>
                                <a:rPr lang="it-IT" b="0" i="1" smtClean="0">
                                  <a:latin typeface="Cambria Math" panose="02040503050406030204" pitchFamily="18" charset="0"/>
                                </a:rPr>
                                <m:t>𝑗</m:t>
                              </m:r>
                              <m:r>
                                <a:rPr lang="it-IT" b="0" i="1" smtClean="0">
                                  <a:latin typeface="Cambria Math" panose="02040503050406030204" pitchFamily="18" charset="0"/>
                                </a:rPr>
                                <m:t>  1 </m:t>
                              </m:r>
                            </m:num>
                            <m:den>
                              <m:eqArr>
                                <m:eqArrPr>
                                  <m:ctrlPr>
                                    <a:rPr lang="it-IT" b="0" i="1" smtClean="0">
                                      <a:latin typeface="Cambria Math" panose="02040503050406030204" pitchFamily="18" charset="0"/>
                                    </a:rPr>
                                  </m:ctrlPr>
                                </m:eqArrPr>
                                <m:e>
                                  <m:r>
                                    <a:rPr lang="it-IT" b="0" i="1" smtClean="0">
                                      <a:latin typeface="Cambria Math" panose="02040503050406030204" pitchFamily="18" charset="0"/>
                                    </a:rPr>
                                    <m:t>0  0  1  </m:t>
                                  </m:r>
                                  <m:r>
                                    <a:rPr lang="it-IT" b="0" i="1" smtClean="0">
                                      <a:latin typeface="Cambria Math" panose="02040503050406030204" pitchFamily="18" charset="0"/>
                                    </a:rPr>
                                    <m:t>𝑗</m:t>
                                  </m:r>
                                  <m:r>
                                    <a:rPr lang="it-IT" b="0" i="1" smtClean="0">
                                      <a:latin typeface="Cambria Math" panose="02040503050406030204" pitchFamily="18" charset="0"/>
                                    </a:rPr>
                                    <m:t> </m:t>
                                  </m:r>
                                </m:e>
                                <m:e>
                                  <m:r>
                                    <a:rPr lang="it-IT" b="0" i="1" smtClean="0">
                                      <a:latin typeface="Cambria Math" panose="02040503050406030204" pitchFamily="18" charset="0"/>
                                    </a:rPr>
                                    <m:t>𝑗</m:t>
                                  </m:r>
                                  <m:r>
                                    <a:rPr lang="it-IT" b="0" i="1" smtClean="0">
                                      <a:latin typeface="Cambria Math" panose="02040503050406030204" pitchFamily="18" charset="0"/>
                                    </a:rPr>
                                    <m:t>  1  0  0 </m:t>
                                  </m:r>
                                </m:e>
                                <m:e>
                                  <m:r>
                                    <a:rPr lang="it-IT" b="0" i="1" smtClean="0">
                                      <a:latin typeface="Cambria Math" panose="02040503050406030204" pitchFamily="18" charset="0"/>
                                    </a:rPr>
                                    <m:t>1  </m:t>
                                  </m:r>
                                  <m:r>
                                    <a:rPr lang="it-IT" b="0" i="1" smtClean="0">
                                      <a:latin typeface="Cambria Math" panose="02040503050406030204" pitchFamily="18" charset="0"/>
                                    </a:rPr>
                                    <m:t>𝑗</m:t>
                                  </m:r>
                                  <m:r>
                                    <a:rPr lang="it-IT" b="0" i="1" smtClean="0">
                                      <a:latin typeface="Cambria Math" panose="02040503050406030204" pitchFamily="18" charset="0"/>
                                    </a:rPr>
                                    <m:t>  0  0 </m:t>
                                  </m:r>
                                </m:e>
                              </m:eqArr>
                            </m:den>
                          </m:f>
                        </m:e>
                      </m:d>
                    </m:oMath>
                  </m:oMathPara>
                </a14:m>
                <a:endParaRPr lang="it-IT" dirty="0">
                  <a:latin typeface="Candara" panose="020E0502030303020204" pitchFamily="34" charset="0"/>
                </a:endParaRPr>
              </a:p>
            </p:txBody>
          </p:sp>
        </mc:Choice>
        <mc:Fallback xmlns="">
          <p:sp>
            <p:nvSpPr>
              <p:cNvPr id="38" name="CasellaDiTesto 37"/>
              <p:cNvSpPr txBox="1">
                <a:spLocks noRot="1" noChangeAspect="1" noMove="1" noResize="1" noEditPoints="1" noAdjustHandles="1" noChangeArrowheads="1" noChangeShapeType="1" noTextEdit="1"/>
              </p:cNvSpPr>
              <p:nvPr/>
            </p:nvSpPr>
            <p:spPr>
              <a:xfrm>
                <a:off x="6697857" y="1168460"/>
                <a:ext cx="2176942" cy="1079463"/>
              </a:xfrm>
              <a:prstGeom prst="rect">
                <a:avLst/>
              </a:prstGeom>
              <a:blipFill>
                <a:blip r:embed="rId2"/>
                <a:stretch>
                  <a:fillRect/>
                </a:stretch>
              </a:blipFill>
            </p:spPr>
            <p:txBody>
              <a:bodyPr/>
              <a:lstStyle/>
              <a:p>
                <a:r>
                  <a:rPr lang="it-IT">
                    <a:noFill/>
                  </a:rPr>
                  <a:t> </a:t>
                </a:r>
              </a:p>
            </p:txBody>
          </p:sp>
        </mc:Fallback>
      </mc:AlternateContent>
      <p:sp>
        <p:nvSpPr>
          <p:cNvPr id="12" name="TextBox 2"/>
          <p:cNvSpPr txBox="1"/>
          <p:nvPr/>
        </p:nvSpPr>
        <p:spPr>
          <a:xfrm>
            <a:off x="1" y="-65455"/>
            <a:ext cx="9143999" cy="784830"/>
          </a:xfrm>
          <a:prstGeom prst="rect">
            <a:avLst/>
          </a:prstGeom>
          <a:noFill/>
        </p:spPr>
        <p:txBody>
          <a:bodyPr wrap="square" rtlCol="0">
            <a:spAutoFit/>
          </a:bodyPr>
          <a:lstStyle/>
          <a:p>
            <a:pPr algn="ctr">
              <a:lnSpc>
                <a:spcPct val="150000"/>
              </a:lnSpc>
              <a:spcAft>
                <a:spcPts val="1200"/>
              </a:spcAft>
            </a:pPr>
            <a:r>
              <a:rPr lang="en-US" sz="3000" dirty="0" smtClean="0">
                <a:latin typeface="Candara" panose="020E0502030303020204" pitchFamily="34" charset="0"/>
                <a:cs typeface="Adobe Devanagari" panose="02040503050201020203" pitchFamily="18" charset="0"/>
              </a:rPr>
              <a:t>How to route the power flow towards the accelerator</a:t>
            </a:r>
          </a:p>
        </p:txBody>
      </p:sp>
      <p:sp>
        <p:nvSpPr>
          <p:cNvPr id="73" name="Rettangolo arrotondato 72"/>
          <p:cNvSpPr/>
          <p:nvPr/>
        </p:nvSpPr>
        <p:spPr>
          <a:xfrm>
            <a:off x="8492165" y="1168459"/>
            <a:ext cx="159327" cy="107946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uppo 50"/>
          <p:cNvGrpSpPr/>
          <p:nvPr/>
        </p:nvGrpSpPr>
        <p:grpSpPr>
          <a:xfrm>
            <a:off x="55119" y="3912926"/>
            <a:ext cx="5538856" cy="1231106"/>
            <a:chOff x="55119" y="4321219"/>
            <a:chExt cx="5538856" cy="1231106"/>
          </a:xfrm>
        </p:grpSpPr>
        <p:sp>
          <p:nvSpPr>
            <p:cNvPr id="70" name="CasellaDiTesto 2"/>
            <p:cNvSpPr txBox="1">
              <a:spLocks noChangeArrowheads="1"/>
            </p:cNvSpPr>
            <p:nvPr/>
          </p:nvSpPr>
          <p:spPr bwMode="auto">
            <a:xfrm>
              <a:off x="55119" y="4321219"/>
              <a:ext cx="538915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dirty="0">
                  <a:latin typeface="Candara" panose="020E0502030303020204" pitchFamily="34" charset="0"/>
                  <a:cs typeface="Adobe Devanagari" panose="02040503050201020203" pitchFamily="18" charset="0"/>
                </a:rPr>
                <a:t>R</a:t>
              </a:r>
              <a:r>
                <a:rPr lang="en-US" altLang="en-US" sz="1600" dirty="0" smtClean="0">
                  <a:latin typeface="Candara" panose="020E0502030303020204" pitchFamily="34" charset="0"/>
                  <a:cs typeface="Adobe Devanagari" panose="02040503050201020203" pitchFamily="18" charset="0"/>
                </a:rPr>
                <a:t>eflected </a:t>
              </a:r>
              <a:r>
                <a:rPr lang="en-US" altLang="en-US" sz="1600" dirty="0">
                  <a:latin typeface="Candara" panose="020E0502030303020204" pitchFamily="34" charset="0"/>
                  <a:cs typeface="Adobe Devanagari" panose="02040503050201020203" pitchFamily="18" charset="0"/>
                </a:rPr>
                <a:t>power from cavity </a:t>
              </a:r>
              <a:r>
                <a:rPr lang="en-US" altLang="en-US" sz="1600" dirty="0" smtClean="0">
                  <a:latin typeface="Candara" panose="020E0502030303020204" pitchFamily="34" charset="0"/>
                  <a:cs typeface="Adobe Devanagari" panose="02040503050201020203" pitchFamily="18" charset="0"/>
                </a:rPr>
                <a:t>2:</a:t>
              </a:r>
              <a:endParaRPr lang="en-US" altLang="en-US" sz="1400" dirty="0" smtClean="0">
                <a:latin typeface="Candara" panose="020E0502030303020204" pitchFamily="34" charset="0"/>
                <a:cs typeface="Adobe Devanagari" panose="02040503050201020203" pitchFamily="18" charset="0"/>
              </a:endParaRPr>
            </a:p>
            <a:p>
              <a:pPr algn="just" eaLnBrk="1" hangingPunct="1"/>
              <a:endParaRPr lang="en-US" altLang="en-US" sz="1400" dirty="0">
                <a:latin typeface="Candara" panose="020E0502030303020204" pitchFamily="34" charset="0"/>
                <a:cs typeface="Adobe Devanagari" panose="02040503050201020203" pitchFamily="18" charset="0"/>
              </a:endParaRPr>
            </a:p>
            <a:p>
              <a:pPr marL="285750" indent="-285750" algn="just" eaLnBrk="1" hangingPunct="1">
                <a:buFont typeface="Arial" panose="020B0604020202020204" pitchFamily="34" charset="0"/>
                <a:buChar char="•"/>
              </a:pPr>
              <a:r>
                <a:rPr lang="en-US" altLang="en-US" sz="1400" dirty="0" smtClean="0">
                  <a:latin typeface="Candara" panose="020E0502030303020204" pitchFamily="34" charset="0"/>
                  <a:cs typeface="Adobe Devanagari" panose="02040503050201020203" pitchFamily="18" charset="0"/>
                </a:rPr>
                <a:t>No </a:t>
              </a:r>
              <a:r>
                <a:rPr lang="en-US" altLang="en-US" sz="1400" dirty="0">
                  <a:latin typeface="Candara" panose="020E0502030303020204" pitchFamily="34" charset="0"/>
                  <a:cs typeface="Adobe Devanagari" panose="02040503050201020203" pitchFamily="18" charset="0"/>
                </a:rPr>
                <a:t>power emerging from port </a:t>
              </a:r>
              <a:r>
                <a:rPr lang="en-US" altLang="en-US" sz="1400" dirty="0" smtClean="0">
                  <a:latin typeface="Candara" panose="020E0502030303020204" pitchFamily="34" charset="0"/>
                  <a:cs typeface="Adobe Devanagari" panose="02040503050201020203" pitchFamily="18" charset="0"/>
                </a:rPr>
                <a:t>3 			S</a:t>
              </a:r>
              <a:r>
                <a:rPr lang="en-US" altLang="en-US" sz="1400" baseline="-25000" dirty="0" smtClean="0">
                  <a:latin typeface="Candara" panose="020E0502030303020204" pitchFamily="34" charset="0"/>
                  <a:cs typeface="Adobe Devanagari" panose="02040503050201020203" pitchFamily="18" charset="0"/>
                </a:rPr>
                <a:t>34</a:t>
              </a:r>
              <a:r>
                <a:rPr lang="en-US" altLang="en-US" sz="1400" dirty="0" smtClean="0">
                  <a:latin typeface="Candara" panose="020E0502030303020204" pitchFamily="34" charset="0"/>
                  <a:cs typeface="Adobe Devanagari" panose="02040503050201020203" pitchFamily="18" charset="0"/>
                </a:rPr>
                <a:t>=0</a:t>
              </a:r>
              <a:endParaRPr lang="en-US" altLang="en-US" sz="1400" dirty="0">
                <a:latin typeface="Candara" panose="020E0502030303020204" pitchFamily="34" charset="0"/>
                <a:cs typeface="Adobe Devanagari" panose="02040503050201020203" pitchFamily="18" charset="0"/>
              </a:endParaRPr>
            </a:p>
            <a:p>
              <a:pPr marL="285750" indent="-285750" algn="just" eaLnBrk="1" hangingPunct="1">
                <a:buFont typeface="Arial" panose="020B0604020202020204" pitchFamily="34" charset="0"/>
                <a:buChar char="•"/>
              </a:pPr>
              <a:r>
                <a:rPr lang="en-US" altLang="en-US" sz="1400" dirty="0">
                  <a:latin typeface="Candara" panose="020E0502030303020204" pitchFamily="34" charset="0"/>
                  <a:cs typeface="Adobe Devanagari" panose="02040503050201020203" pitchFamily="18" charset="0"/>
                </a:rPr>
                <a:t>Half emerges from port 1 </a:t>
              </a:r>
              <a:r>
                <a:rPr lang="en-US" altLang="en-US" sz="1400" dirty="0" smtClean="0">
                  <a:latin typeface="Candara" panose="020E0502030303020204" pitchFamily="34" charset="0"/>
                  <a:cs typeface="Adobe Devanagari" panose="02040503050201020203" pitchFamily="18" charset="0"/>
                </a:rPr>
                <a:t>in </a:t>
              </a:r>
              <a:r>
                <a:rPr lang="en-US" altLang="en-US" sz="1400" dirty="0">
                  <a:latin typeface="Candara" panose="020E0502030303020204" pitchFamily="34" charset="0"/>
                  <a:cs typeface="Adobe Devanagari" panose="02040503050201020203" pitchFamily="18" charset="0"/>
                </a:rPr>
                <a:t>phase </a:t>
              </a:r>
              <a:r>
                <a:rPr lang="en-US" altLang="en-US" sz="1400" dirty="0" smtClean="0">
                  <a:latin typeface="Candara" panose="020E0502030303020204" pitchFamily="34" charset="0"/>
                  <a:cs typeface="Adobe Devanagari" panose="02040503050201020203" pitchFamily="18" charset="0"/>
                </a:rPr>
                <a:t>		S</a:t>
              </a:r>
              <a:r>
                <a:rPr lang="en-US" altLang="en-US" sz="1400" baseline="-25000" dirty="0" smtClean="0">
                  <a:latin typeface="Candara" panose="020E0502030303020204" pitchFamily="34" charset="0"/>
                  <a:cs typeface="Adobe Devanagari" panose="02040503050201020203" pitchFamily="18" charset="0"/>
                </a:rPr>
                <a:t>14</a:t>
              </a:r>
              <a:r>
                <a:rPr lang="en-US" altLang="en-US" sz="1400" dirty="0" smtClean="0">
                  <a:latin typeface="Candara" panose="020E0502030303020204" pitchFamily="34" charset="0"/>
                  <a:cs typeface="Adobe Devanagari" panose="02040503050201020203" pitchFamily="18" charset="0"/>
                </a:rPr>
                <a:t>= 1/</a:t>
              </a:r>
              <a:r>
                <a:rPr lang="en-US" altLang="en-US" sz="1400" dirty="0">
                  <a:latin typeface="Candara" panose="020E0502030303020204" pitchFamily="34" charset="0"/>
                  <a:cs typeface="Calibri" panose="020F0502020204030204" pitchFamily="34" charset="0"/>
                </a:rPr>
                <a:t>√</a:t>
              </a:r>
              <a:r>
                <a:rPr lang="en-US" altLang="en-US" sz="1400" dirty="0">
                  <a:latin typeface="Candara" panose="020E0502030303020204" pitchFamily="34" charset="0"/>
                  <a:cs typeface="Adobe Devanagari" panose="02040503050201020203" pitchFamily="18" charset="0"/>
                </a:rPr>
                <a:t>2</a:t>
              </a:r>
            </a:p>
            <a:p>
              <a:pPr marL="285750" indent="-285750" algn="just" eaLnBrk="1" hangingPunct="1">
                <a:buFont typeface="Arial" panose="020B0604020202020204" pitchFamily="34" charset="0"/>
                <a:buChar char="•"/>
              </a:pPr>
              <a:r>
                <a:rPr lang="en-US" altLang="en-US" sz="1400" dirty="0">
                  <a:latin typeface="Candara" panose="020E0502030303020204" pitchFamily="34" charset="0"/>
                  <a:cs typeface="Adobe Devanagari" panose="02040503050201020203" pitchFamily="18" charset="0"/>
                </a:rPr>
                <a:t>Half emerges from port </a:t>
              </a:r>
              <a:r>
                <a:rPr lang="en-US" altLang="en-US" sz="1400" dirty="0" smtClean="0">
                  <a:latin typeface="Candara" panose="020E0502030303020204" pitchFamily="34" charset="0"/>
                  <a:cs typeface="Adobe Devanagari" panose="02040503050201020203" pitchFamily="18" charset="0"/>
                </a:rPr>
                <a:t>2 </a:t>
              </a:r>
              <a:r>
                <a:rPr lang="en-US" altLang="en-US" sz="1400" dirty="0">
                  <a:latin typeface="Candara" panose="020E0502030303020204" pitchFamily="34" charset="0"/>
                  <a:cs typeface="Adobe Devanagari" panose="02040503050201020203" pitchFamily="18" charset="0"/>
                </a:rPr>
                <a:t>with </a:t>
              </a:r>
              <a:r>
                <a:rPr lang="en-US" altLang="en-US" sz="1400" dirty="0" smtClean="0">
                  <a:latin typeface="Candara" panose="020E0502030303020204" pitchFamily="34" charset="0"/>
                  <a:cs typeface="Adobe Devanagari" panose="02040503050201020203" pitchFamily="18" charset="0"/>
                </a:rPr>
                <a:t>90</a:t>
              </a:r>
              <a:r>
                <a:rPr lang="en-US" altLang="en-US" sz="1400" dirty="0">
                  <a:latin typeface="Candara" panose="020E0502030303020204" pitchFamily="34" charset="0"/>
                  <a:cs typeface="Adobe Devanagari" panose="02040503050201020203" pitchFamily="18" charset="0"/>
                </a:rPr>
                <a:t>° phase shift </a:t>
              </a:r>
              <a:r>
                <a:rPr lang="en-US" altLang="en-US" sz="1400" dirty="0" smtClean="0">
                  <a:latin typeface="Candara" panose="020E0502030303020204" pitchFamily="34" charset="0"/>
                  <a:cs typeface="Adobe Devanagari" panose="02040503050201020203" pitchFamily="18" charset="0"/>
                </a:rPr>
                <a:t>	S</a:t>
              </a:r>
              <a:r>
                <a:rPr lang="en-US" altLang="en-US" sz="1400" baseline="-25000" dirty="0" smtClean="0">
                  <a:latin typeface="Candara" panose="020E0502030303020204" pitchFamily="34" charset="0"/>
                  <a:cs typeface="Adobe Devanagari" panose="02040503050201020203" pitchFamily="18" charset="0"/>
                </a:rPr>
                <a:t>24</a:t>
              </a:r>
              <a:r>
                <a:rPr lang="en-US" altLang="en-US" sz="1400" dirty="0" smtClean="0">
                  <a:latin typeface="Candara" panose="020E0502030303020204" pitchFamily="34" charset="0"/>
                  <a:cs typeface="Adobe Devanagari" panose="02040503050201020203" pitchFamily="18" charset="0"/>
                </a:rPr>
                <a:t>= </a:t>
              </a:r>
              <a:r>
                <a:rPr lang="en-US" altLang="en-US" sz="1400" dirty="0">
                  <a:latin typeface="Candara" panose="020E0502030303020204" pitchFamily="34" charset="0"/>
                  <a:cs typeface="Adobe Devanagari" panose="02040503050201020203" pitchFamily="18" charset="0"/>
                </a:rPr>
                <a:t>j/</a:t>
              </a:r>
              <a:r>
                <a:rPr lang="en-US" altLang="en-US" sz="1400" dirty="0">
                  <a:latin typeface="Candara" panose="020E0502030303020204" pitchFamily="34" charset="0"/>
                  <a:cs typeface="Calibri" panose="020F0502020204030204" pitchFamily="34" charset="0"/>
                </a:rPr>
                <a:t>√</a:t>
              </a:r>
              <a:r>
                <a:rPr lang="en-US" altLang="en-US" sz="1400" dirty="0" smtClean="0">
                  <a:latin typeface="Candara" panose="020E0502030303020204" pitchFamily="34" charset="0"/>
                  <a:cs typeface="Adobe Devanagari" panose="02040503050201020203" pitchFamily="18" charset="0"/>
                </a:rPr>
                <a:t>2</a:t>
              </a:r>
            </a:p>
          </p:txBody>
        </p:sp>
        <p:sp>
          <p:nvSpPr>
            <p:cNvPr id="76" name="Rettangolo arrotondato 75"/>
            <p:cNvSpPr/>
            <p:nvPr/>
          </p:nvSpPr>
          <p:spPr>
            <a:xfrm>
              <a:off x="74319" y="4344968"/>
              <a:ext cx="5519656" cy="119855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49" name="Gruppo 48"/>
          <p:cNvGrpSpPr/>
          <p:nvPr/>
        </p:nvGrpSpPr>
        <p:grpSpPr>
          <a:xfrm>
            <a:off x="19402" y="2499448"/>
            <a:ext cx="6512190" cy="1268169"/>
            <a:chOff x="19402" y="2669783"/>
            <a:chExt cx="6512190" cy="1268169"/>
          </a:xfrm>
        </p:grpSpPr>
        <p:sp>
          <p:nvSpPr>
            <p:cNvPr id="3" name="Rettangolo 2"/>
            <p:cNvSpPr/>
            <p:nvPr/>
          </p:nvSpPr>
          <p:spPr>
            <a:xfrm>
              <a:off x="19402" y="2706846"/>
              <a:ext cx="6512190" cy="1231106"/>
            </a:xfrm>
            <a:prstGeom prst="rect">
              <a:avLst/>
            </a:prstGeom>
          </p:spPr>
          <p:txBody>
            <a:bodyPr wrap="square">
              <a:spAutoFit/>
            </a:bodyPr>
            <a:lstStyle/>
            <a:p>
              <a:pPr algn="just"/>
              <a:r>
                <a:rPr lang="en-US" altLang="en-US" sz="1600" dirty="0">
                  <a:latin typeface="Candara" panose="020E0502030303020204" pitchFamily="34" charset="0"/>
                  <a:cs typeface="Adobe Devanagari" panose="02040503050201020203" pitchFamily="18" charset="0"/>
                </a:rPr>
                <a:t>R</a:t>
              </a:r>
              <a:r>
                <a:rPr lang="en-US" altLang="en-US" sz="1600" dirty="0" smtClean="0">
                  <a:latin typeface="Candara" panose="020E0502030303020204" pitchFamily="34" charset="0"/>
                  <a:cs typeface="Adobe Devanagari" panose="02040503050201020203" pitchFamily="18" charset="0"/>
                </a:rPr>
                <a:t>eflected </a:t>
              </a:r>
              <a:r>
                <a:rPr lang="en-US" altLang="en-US" sz="1600" dirty="0">
                  <a:latin typeface="Candara" panose="020E0502030303020204" pitchFamily="34" charset="0"/>
                  <a:cs typeface="Adobe Devanagari" panose="02040503050201020203" pitchFamily="18" charset="0"/>
                </a:rPr>
                <a:t>power from cavity 1</a:t>
              </a:r>
              <a:r>
                <a:rPr lang="en-US" altLang="en-US" sz="1600" dirty="0" smtClean="0">
                  <a:latin typeface="Candara" panose="020E0502030303020204" pitchFamily="34" charset="0"/>
                  <a:cs typeface="Adobe Devanagari" panose="02040503050201020203" pitchFamily="18" charset="0"/>
                </a:rPr>
                <a:t>:</a:t>
              </a:r>
              <a:endParaRPr lang="en-US" altLang="en-US" sz="1400" dirty="0" smtClean="0">
                <a:latin typeface="Candara" panose="020E0502030303020204" pitchFamily="34" charset="0"/>
                <a:cs typeface="Adobe Devanagari" panose="02040503050201020203" pitchFamily="18" charset="0"/>
              </a:endParaRPr>
            </a:p>
            <a:p>
              <a:pPr algn="just"/>
              <a:endParaRPr lang="en-US" altLang="en-US" sz="1400" dirty="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US" altLang="en-US" sz="1400" dirty="0">
                  <a:latin typeface="Candara" panose="020E0502030303020204" pitchFamily="34" charset="0"/>
                  <a:cs typeface="Adobe Devanagari" panose="02040503050201020203" pitchFamily="18" charset="0"/>
                </a:rPr>
                <a:t>No power </a:t>
              </a:r>
              <a:r>
                <a:rPr lang="en-US" altLang="en-US" sz="1400" dirty="0" smtClean="0">
                  <a:latin typeface="Candara" panose="020E0502030303020204" pitchFamily="34" charset="0"/>
                  <a:cs typeface="Adobe Devanagari" panose="02040503050201020203" pitchFamily="18" charset="0"/>
                </a:rPr>
                <a:t>emerges </a:t>
              </a:r>
              <a:r>
                <a:rPr lang="en-US" altLang="en-US" sz="1400" dirty="0">
                  <a:latin typeface="Candara" panose="020E0502030303020204" pitchFamily="34" charset="0"/>
                  <a:cs typeface="Adobe Devanagari" panose="02040503050201020203" pitchFamily="18" charset="0"/>
                </a:rPr>
                <a:t>from port 4 </a:t>
              </a:r>
              <a:r>
                <a:rPr lang="en-US" altLang="en-US" sz="1400" dirty="0" smtClean="0">
                  <a:latin typeface="Candara" panose="020E0502030303020204" pitchFamily="34" charset="0"/>
                  <a:cs typeface="Adobe Devanagari" panose="02040503050201020203" pitchFamily="18" charset="0"/>
                </a:rPr>
                <a:t>			S</a:t>
              </a:r>
              <a:r>
                <a:rPr lang="en-US" altLang="en-US" sz="1400" baseline="-25000" dirty="0" smtClean="0">
                  <a:latin typeface="Candara" panose="020E0502030303020204" pitchFamily="34" charset="0"/>
                  <a:cs typeface="Adobe Devanagari" panose="02040503050201020203" pitchFamily="18" charset="0"/>
                </a:rPr>
                <a:t>43</a:t>
              </a:r>
              <a:r>
                <a:rPr lang="en-US" altLang="en-US" sz="1400" dirty="0" smtClean="0">
                  <a:latin typeface="Candara" panose="020E0502030303020204" pitchFamily="34" charset="0"/>
                  <a:cs typeface="Adobe Devanagari" panose="02040503050201020203" pitchFamily="18" charset="0"/>
                </a:rPr>
                <a:t>=0</a:t>
              </a:r>
              <a:endParaRPr lang="en-US" altLang="en-US" sz="1400" dirty="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US" altLang="en-US" sz="1400" dirty="0">
                  <a:latin typeface="Candara" panose="020E0502030303020204" pitchFamily="34" charset="0"/>
                  <a:cs typeface="Adobe Devanagari" panose="02040503050201020203" pitchFamily="18" charset="0"/>
                </a:rPr>
                <a:t>Half emerges from port 1 with another 90° phase </a:t>
              </a:r>
              <a:r>
                <a:rPr lang="en-US" altLang="en-US" sz="1400" dirty="0" smtClean="0">
                  <a:latin typeface="Candara" panose="020E0502030303020204" pitchFamily="34" charset="0"/>
                  <a:cs typeface="Adobe Devanagari" panose="02040503050201020203" pitchFamily="18" charset="0"/>
                </a:rPr>
                <a:t>shift	S</a:t>
              </a:r>
              <a:r>
                <a:rPr lang="en-US" altLang="en-US" sz="1400" baseline="-25000" dirty="0" smtClean="0">
                  <a:latin typeface="Candara" panose="020E0502030303020204" pitchFamily="34" charset="0"/>
                  <a:cs typeface="Adobe Devanagari" panose="02040503050201020203" pitchFamily="18" charset="0"/>
                </a:rPr>
                <a:t>13</a:t>
              </a:r>
              <a:r>
                <a:rPr lang="en-US" altLang="en-US" sz="1400" dirty="0">
                  <a:latin typeface="Candara" panose="020E0502030303020204" pitchFamily="34" charset="0"/>
                  <a:cs typeface="Adobe Devanagari" panose="02040503050201020203" pitchFamily="18" charset="0"/>
                </a:rPr>
                <a:t>= </a:t>
              </a:r>
              <a:r>
                <a:rPr lang="en-US" altLang="en-US" sz="1400" dirty="0" smtClean="0">
                  <a:latin typeface="Candara" panose="020E0502030303020204" pitchFamily="34" charset="0"/>
                  <a:cs typeface="Adobe Devanagari" panose="02040503050201020203" pitchFamily="18" charset="0"/>
                </a:rPr>
                <a:t>j</a:t>
              </a:r>
              <a:r>
                <a:rPr lang="en-US" altLang="en-US" sz="1400" dirty="0">
                  <a:latin typeface="Candara" panose="020E0502030303020204" pitchFamily="34" charset="0"/>
                  <a:cs typeface="Adobe Devanagari" panose="02040503050201020203" pitchFamily="18" charset="0"/>
                </a:rPr>
                <a:t>/</a:t>
              </a:r>
              <a:r>
                <a:rPr lang="en-US" altLang="en-US" sz="1400" dirty="0">
                  <a:latin typeface="Candara" panose="020E0502030303020204" pitchFamily="34" charset="0"/>
                  <a:cs typeface="Calibri" panose="020F0502020204030204" pitchFamily="34" charset="0"/>
                </a:rPr>
                <a:t>√</a:t>
              </a:r>
              <a:r>
                <a:rPr lang="en-US" altLang="en-US" sz="1400" dirty="0" smtClean="0">
                  <a:latin typeface="Candara" panose="020E0502030303020204" pitchFamily="34" charset="0"/>
                  <a:cs typeface="Adobe Devanagari" panose="02040503050201020203" pitchFamily="18" charset="0"/>
                </a:rPr>
                <a:t>2</a:t>
              </a:r>
              <a:endParaRPr lang="en-US" altLang="en-US" sz="1400" dirty="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US" altLang="en-US" sz="1400" dirty="0">
                  <a:latin typeface="Candara" panose="020E0502030303020204" pitchFamily="34" charset="0"/>
                  <a:cs typeface="Adobe Devanagari" panose="02040503050201020203" pitchFamily="18" charset="0"/>
                </a:rPr>
                <a:t>Half emerges from port 2 in phase </a:t>
              </a:r>
              <a:r>
                <a:rPr lang="en-US" altLang="en-US" sz="1400" dirty="0" smtClean="0">
                  <a:latin typeface="Candara" panose="020E0502030303020204" pitchFamily="34" charset="0"/>
                  <a:cs typeface="Adobe Devanagari" panose="02040503050201020203" pitchFamily="18" charset="0"/>
                </a:rPr>
                <a:t>		S</a:t>
              </a:r>
              <a:r>
                <a:rPr lang="en-US" altLang="en-US" sz="1400" baseline="-25000" dirty="0" smtClean="0">
                  <a:latin typeface="Candara" panose="020E0502030303020204" pitchFamily="34" charset="0"/>
                  <a:cs typeface="Adobe Devanagari" panose="02040503050201020203" pitchFamily="18" charset="0"/>
                </a:rPr>
                <a:t>23</a:t>
              </a:r>
              <a:r>
                <a:rPr lang="en-US" altLang="en-US" sz="1400" dirty="0">
                  <a:latin typeface="Candara" panose="020E0502030303020204" pitchFamily="34" charset="0"/>
                  <a:cs typeface="Adobe Devanagari" panose="02040503050201020203" pitchFamily="18" charset="0"/>
                </a:rPr>
                <a:t>= 1/</a:t>
              </a:r>
              <a:r>
                <a:rPr lang="en-US" altLang="en-US" sz="1400" dirty="0">
                  <a:latin typeface="Candara" panose="020E0502030303020204" pitchFamily="34" charset="0"/>
                  <a:cs typeface="Calibri" panose="020F0502020204030204" pitchFamily="34" charset="0"/>
                </a:rPr>
                <a:t>√</a:t>
              </a:r>
              <a:r>
                <a:rPr lang="en-US" altLang="en-US" sz="1400" dirty="0">
                  <a:latin typeface="Candara" panose="020E0502030303020204" pitchFamily="34" charset="0"/>
                  <a:cs typeface="Adobe Devanagari" panose="02040503050201020203" pitchFamily="18" charset="0"/>
                </a:rPr>
                <a:t>2</a:t>
              </a:r>
            </a:p>
          </p:txBody>
        </p:sp>
        <p:sp>
          <p:nvSpPr>
            <p:cNvPr id="75" name="Rettangolo arrotondato 74"/>
            <p:cNvSpPr/>
            <p:nvPr/>
          </p:nvSpPr>
          <p:spPr>
            <a:xfrm>
              <a:off x="74319" y="2669783"/>
              <a:ext cx="5519656" cy="126816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 name="Rettangolo 3"/>
          <p:cNvSpPr/>
          <p:nvPr/>
        </p:nvSpPr>
        <p:spPr>
          <a:xfrm>
            <a:off x="48128" y="5739382"/>
            <a:ext cx="5338428" cy="861774"/>
          </a:xfrm>
          <a:prstGeom prst="rect">
            <a:avLst/>
          </a:prstGeom>
        </p:spPr>
        <p:txBody>
          <a:bodyPr wrap="square">
            <a:spAutoFit/>
          </a:bodyPr>
          <a:lstStyle/>
          <a:p>
            <a:pPr algn="just"/>
            <a:r>
              <a:rPr lang="en-US" altLang="en-US" sz="1600" dirty="0" smtClean="0">
                <a:latin typeface="Candara" panose="020E0502030303020204" pitchFamily="34" charset="0"/>
                <a:cs typeface="Adobe Devanagari" panose="02040503050201020203" pitchFamily="18" charset="0"/>
              </a:rPr>
              <a:t>Tot. power towards klystron (port 1): </a:t>
            </a:r>
          </a:p>
          <a:p>
            <a:pPr algn="just"/>
            <a:endParaRPr lang="en-US" altLang="en-US" dirty="0" smtClean="0">
              <a:latin typeface="Candara" panose="020E0502030303020204" pitchFamily="34" charset="0"/>
              <a:cs typeface="Adobe Devanagari" panose="02040503050201020203" pitchFamily="18" charset="0"/>
            </a:endParaRPr>
          </a:p>
          <a:p>
            <a:pPr algn="just"/>
            <a:r>
              <a:rPr lang="en-US" altLang="en-US" sz="1600" dirty="0" smtClean="0">
                <a:latin typeface="Candara" panose="020E0502030303020204" pitchFamily="34" charset="0"/>
                <a:cs typeface="Adobe Devanagari" panose="02040503050201020203" pitchFamily="18" charset="0"/>
              </a:rPr>
              <a:t>Tot. power towards </a:t>
            </a:r>
            <a:r>
              <a:rPr lang="en-US" altLang="en-US" sz="1600" dirty="0" err="1" smtClean="0">
                <a:latin typeface="Candara" panose="020E0502030303020204" pitchFamily="34" charset="0"/>
                <a:cs typeface="Adobe Devanagari" panose="02040503050201020203" pitchFamily="18" charset="0"/>
              </a:rPr>
              <a:t>accel</a:t>
            </a:r>
            <a:r>
              <a:rPr lang="en-US" altLang="en-US" sz="1600" dirty="0" smtClean="0">
                <a:latin typeface="Candara" panose="020E0502030303020204" pitchFamily="34" charset="0"/>
                <a:cs typeface="Adobe Devanagari" panose="02040503050201020203" pitchFamily="18" charset="0"/>
              </a:rPr>
              <a:t>. structure (port 2):</a:t>
            </a:r>
            <a:endParaRPr lang="en-US" altLang="en-US" sz="1600" dirty="0">
              <a:latin typeface="Candara" panose="020E0502030303020204" pitchFamily="34" charset="0"/>
              <a:cs typeface="Adobe Devanagari" panose="02040503050201020203" pitchFamily="18" charset="0"/>
            </a:endParaRPr>
          </a:p>
        </p:txBody>
      </p:sp>
      <p:sp>
        <p:nvSpPr>
          <p:cNvPr id="18" name="Rettangolo 17"/>
          <p:cNvSpPr/>
          <p:nvPr/>
        </p:nvSpPr>
        <p:spPr>
          <a:xfrm>
            <a:off x="3847726" y="5721452"/>
            <a:ext cx="490840" cy="369332"/>
          </a:xfrm>
          <a:prstGeom prst="rect">
            <a:avLst/>
          </a:prstGeom>
        </p:spPr>
        <p:txBody>
          <a:bodyPr wrap="none">
            <a:spAutoFit/>
          </a:bodyPr>
          <a:lstStyle/>
          <a:p>
            <a:r>
              <a:rPr lang="en-US" altLang="en-US" dirty="0">
                <a:solidFill>
                  <a:srgbClr val="00B0F0"/>
                </a:solidFill>
                <a:latin typeface="Candara" panose="020E0502030303020204" pitchFamily="34" charset="0"/>
                <a:cs typeface="Adobe Devanagari" panose="02040503050201020203" pitchFamily="18" charset="0"/>
              </a:rPr>
              <a:t>-</a:t>
            </a:r>
            <a:r>
              <a:rPr lang="en-US" altLang="en-US" dirty="0" smtClean="0">
                <a:solidFill>
                  <a:srgbClr val="00B0F0"/>
                </a:solidFill>
                <a:latin typeface="Candara" panose="020E0502030303020204" pitchFamily="34" charset="0"/>
                <a:cs typeface="Adobe Devanagari" panose="02040503050201020203" pitchFamily="18" charset="0"/>
              </a:rPr>
              <a:t>1/2</a:t>
            </a:r>
            <a:endParaRPr lang="en-US" dirty="0">
              <a:solidFill>
                <a:srgbClr val="00B0F0"/>
              </a:solidFill>
              <a:latin typeface="Candara" panose="020E0502030303020204" pitchFamily="34" charset="0"/>
            </a:endParaRPr>
          </a:p>
        </p:txBody>
      </p:sp>
      <p:sp>
        <p:nvSpPr>
          <p:cNvPr id="19" name="Rettangolo 18"/>
          <p:cNvSpPr/>
          <p:nvPr/>
        </p:nvSpPr>
        <p:spPr>
          <a:xfrm>
            <a:off x="4201545" y="5719058"/>
            <a:ext cx="942887" cy="369332"/>
          </a:xfrm>
          <a:prstGeom prst="rect">
            <a:avLst/>
          </a:prstGeom>
        </p:spPr>
        <p:txBody>
          <a:bodyPr wrap="none">
            <a:spAutoFit/>
          </a:bodyPr>
          <a:lstStyle/>
          <a:p>
            <a:pPr algn="just"/>
            <a:r>
              <a:rPr lang="en-US" altLang="en-US" dirty="0">
                <a:latin typeface="Candara" panose="020E0502030303020204" pitchFamily="34" charset="0"/>
                <a:cs typeface="Adobe Devanagari" panose="02040503050201020203" pitchFamily="18" charset="0"/>
              </a:rPr>
              <a:t>+</a:t>
            </a:r>
            <a:r>
              <a:rPr lang="en-US" altLang="en-US" dirty="0">
                <a:solidFill>
                  <a:schemeClr val="accent5">
                    <a:lumMod val="75000"/>
                  </a:schemeClr>
                </a:solidFill>
                <a:latin typeface="Candara" panose="020E0502030303020204" pitchFamily="34" charset="0"/>
                <a:cs typeface="Adobe Devanagari" panose="02040503050201020203" pitchFamily="18" charset="0"/>
              </a:rPr>
              <a:t> </a:t>
            </a:r>
            <a:r>
              <a:rPr lang="en-US" altLang="en-US" dirty="0" smtClean="0">
                <a:solidFill>
                  <a:srgbClr val="FFC000"/>
                </a:solidFill>
                <a:latin typeface="Candara" panose="020E0502030303020204" pitchFamily="34" charset="0"/>
                <a:cs typeface="Adobe Devanagari" panose="02040503050201020203" pitchFamily="18" charset="0"/>
              </a:rPr>
              <a:t>1/2 </a:t>
            </a:r>
            <a:r>
              <a:rPr lang="en-US" altLang="en-US" dirty="0">
                <a:latin typeface="Candara" panose="020E0502030303020204" pitchFamily="34" charset="0"/>
                <a:cs typeface="Adobe Devanagari" panose="02040503050201020203" pitchFamily="18" charset="0"/>
              </a:rPr>
              <a:t>= 0</a:t>
            </a:r>
          </a:p>
        </p:txBody>
      </p:sp>
      <p:sp>
        <p:nvSpPr>
          <p:cNvPr id="20" name="Rettangolo 19"/>
          <p:cNvSpPr/>
          <p:nvPr/>
        </p:nvSpPr>
        <p:spPr>
          <a:xfrm>
            <a:off x="3917888" y="6245282"/>
            <a:ext cx="452368" cy="369332"/>
          </a:xfrm>
          <a:prstGeom prst="rect">
            <a:avLst/>
          </a:prstGeom>
        </p:spPr>
        <p:txBody>
          <a:bodyPr wrap="none">
            <a:spAutoFit/>
          </a:bodyPr>
          <a:lstStyle/>
          <a:p>
            <a:r>
              <a:rPr lang="en-US" altLang="en-US" dirty="0" smtClean="0">
                <a:solidFill>
                  <a:srgbClr val="00B0F0"/>
                </a:solidFill>
                <a:latin typeface="Candara" panose="020E0502030303020204" pitchFamily="34" charset="0"/>
                <a:cs typeface="Adobe Devanagari" panose="02040503050201020203" pitchFamily="18" charset="0"/>
              </a:rPr>
              <a:t>j/2 </a:t>
            </a:r>
            <a:endParaRPr lang="en-US" dirty="0">
              <a:solidFill>
                <a:srgbClr val="00B0F0"/>
              </a:solidFill>
              <a:latin typeface="Candara" panose="020E0502030303020204" pitchFamily="34" charset="0"/>
            </a:endParaRPr>
          </a:p>
        </p:txBody>
      </p:sp>
      <p:sp>
        <p:nvSpPr>
          <p:cNvPr id="21" name="Rettangolo 20"/>
          <p:cNvSpPr/>
          <p:nvPr/>
        </p:nvSpPr>
        <p:spPr>
          <a:xfrm>
            <a:off x="4201545" y="6251853"/>
            <a:ext cx="619080" cy="369332"/>
          </a:xfrm>
          <a:prstGeom prst="rect">
            <a:avLst/>
          </a:prstGeom>
        </p:spPr>
        <p:txBody>
          <a:bodyPr wrap="none">
            <a:spAutoFit/>
          </a:bodyPr>
          <a:lstStyle/>
          <a:p>
            <a:r>
              <a:rPr lang="en-US" altLang="en-US" dirty="0">
                <a:latin typeface="Candara" panose="020E0502030303020204" pitchFamily="34" charset="0"/>
                <a:cs typeface="Adobe Devanagari" panose="02040503050201020203" pitchFamily="18" charset="0"/>
              </a:rPr>
              <a:t>+</a:t>
            </a:r>
            <a:r>
              <a:rPr lang="en-US" altLang="en-US" dirty="0">
                <a:solidFill>
                  <a:schemeClr val="accent5">
                    <a:lumMod val="75000"/>
                  </a:schemeClr>
                </a:solidFill>
                <a:latin typeface="Candara" panose="020E0502030303020204" pitchFamily="34" charset="0"/>
                <a:cs typeface="Adobe Devanagari" panose="02040503050201020203" pitchFamily="18" charset="0"/>
              </a:rPr>
              <a:t> </a:t>
            </a:r>
            <a:r>
              <a:rPr lang="en-US" altLang="en-US" dirty="0" smtClean="0">
                <a:solidFill>
                  <a:srgbClr val="FFC000"/>
                </a:solidFill>
                <a:latin typeface="Candara" panose="020E0502030303020204" pitchFamily="34" charset="0"/>
                <a:cs typeface="Adobe Devanagari" panose="02040503050201020203" pitchFamily="18" charset="0"/>
              </a:rPr>
              <a:t>j/2</a:t>
            </a:r>
            <a:r>
              <a:rPr lang="en-US" altLang="en-US" dirty="0" smtClean="0">
                <a:latin typeface="Candara" panose="020E0502030303020204" pitchFamily="34" charset="0"/>
                <a:cs typeface="Adobe Devanagari" panose="02040503050201020203" pitchFamily="18" charset="0"/>
              </a:rPr>
              <a:t> </a:t>
            </a:r>
            <a:endParaRPr lang="en-US" dirty="0">
              <a:latin typeface="Candara" panose="020E0502030303020204" pitchFamily="34" charset="0"/>
            </a:endParaRPr>
          </a:p>
        </p:txBody>
      </p:sp>
      <p:sp>
        <p:nvSpPr>
          <p:cNvPr id="39" name="Rettangolo arrotondato 38"/>
          <p:cNvSpPr/>
          <p:nvPr/>
        </p:nvSpPr>
        <p:spPr>
          <a:xfrm>
            <a:off x="7829039" y="1168459"/>
            <a:ext cx="159327" cy="107946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ttangolo arrotondato 39"/>
          <p:cNvSpPr/>
          <p:nvPr/>
        </p:nvSpPr>
        <p:spPr>
          <a:xfrm>
            <a:off x="8268858" y="1168459"/>
            <a:ext cx="159327" cy="107946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ttangolo 33"/>
          <p:cNvSpPr/>
          <p:nvPr/>
        </p:nvSpPr>
        <p:spPr>
          <a:xfrm>
            <a:off x="2784491" y="364771"/>
            <a:ext cx="3575018" cy="738664"/>
          </a:xfrm>
          <a:prstGeom prst="rect">
            <a:avLst/>
          </a:prstGeom>
        </p:spPr>
        <p:txBody>
          <a:bodyPr wrap="none">
            <a:spAutoFit/>
          </a:bodyPr>
          <a:lstStyle/>
          <a:p>
            <a:pPr algn="ctr">
              <a:lnSpc>
                <a:spcPct val="150000"/>
              </a:lnSpc>
              <a:spcAft>
                <a:spcPts val="1200"/>
              </a:spcAft>
            </a:pPr>
            <a:r>
              <a:rPr lang="en-US" dirty="0">
                <a:latin typeface="Candara" panose="020E0502030303020204" pitchFamily="34" charset="0"/>
                <a:cs typeface="Adobe Devanagari" panose="02040503050201020203" pitchFamily="18" charset="0"/>
              </a:rPr>
              <a:t>(and not towards the klystrons…)</a:t>
            </a:r>
            <a:r>
              <a:rPr lang="en-US" sz="2800" dirty="0">
                <a:latin typeface="Candara" panose="020E0502030303020204" pitchFamily="34" charset="0"/>
                <a:cs typeface="Adobe Devanagari" panose="02040503050201020203" pitchFamily="18" charset="0"/>
              </a:rPr>
              <a:t> </a:t>
            </a:r>
          </a:p>
        </p:txBody>
      </p:sp>
      <p:grpSp>
        <p:nvGrpSpPr>
          <p:cNvPr id="50" name="Gruppo 49"/>
          <p:cNvGrpSpPr/>
          <p:nvPr/>
        </p:nvGrpSpPr>
        <p:grpSpPr>
          <a:xfrm>
            <a:off x="19266" y="1072738"/>
            <a:ext cx="6678591" cy="1259485"/>
            <a:chOff x="19266" y="1090668"/>
            <a:chExt cx="6678591" cy="1259485"/>
          </a:xfrm>
        </p:grpSpPr>
        <p:sp>
          <p:nvSpPr>
            <p:cNvPr id="2" name="Rettangolo 1"/>
            <p:cNvSpPr/>
            <p:nvPr/>
          </p:nvSpPr>
          <p:spPr>
            <a:xfrm>
              <a:off x="19266" y="1092473"/>
              <a:ext cx="6678591" cy="1231106"/>
            </a:xfrm>
            <a:prstGeom prst="rect">
              <a:avLst/>
            </a:prstGeom>
          </p:spPr>
          <p:txBody>
            <a:bodyPr wrap="square">
              <a:spAutoFit/>
            </a:bodyPr>
            <a:lstStyle/>
            <a:p>
              <a:pPr algn="just"/>
              <a:r>
                <a:rPr lang="en-US" altLang="en-US" sz="1600" dirty="0">
                  <a:latin typeface="Candara" panose="020E0502030303020204" pitchFamily="34" charset="0"/>
                  <a:cs typeface="Adobe Devanagari" panose="02040503050201020203" pitchFamily="18" charset="0"/>
                </a:rPr>
                <a:t>If we </a:t>
              </a:r>
              <a:r>
                <a:rPr lang="en-US" altLang="en-US" sz="1600" dirty="0" smtClean="0">
                  <a:latin typeface="Candara" panose="020E0502030303020204" pitchFamily="34" charset="0"/>
                  <a:cs typeface="Adobe Devanagari" panose="02040503050201020203" pitchFamily="18" charset="0"/>
                </a:rPr>
                <a:t>feed RF power </a:t>
              </a:r>
              <a:r>
                <a:rPr lang="en-US" altLang="en-US" sz="1600" dirty="0">
                  <a:latin typeface="Candara" panose="020E0502030303020204" pitchFamily="34" charset="0"/>
                  <a:cs typeface="Adobe Devanagari" panose="02040503050201020203" pitchFamily="18" charset="0"/>
                </a:rPr>
                <a:t>from port 1 (klystron</a:t>
              </a:r>
              <a:r>
                <a:rPr lang="en-US" altLang="en-US" sz="1600" dirty="0" smtClean="0">
                  <a:latin typeface="Candara" panose="020E0502030303020204" pitchFamily="34" charset="0"/>
                  <a:cs typeface="Adobe Devanagari" panose="02040503050201020203" pitchFamily="18" charset="0"/>
                </a:rPr>
                <a:t>):</a:t>
              </a:r>
            </a:p>
            <a:p>
              <a:pPr algn="just"/>
              <a:endParaRPr lang="en-US" altLang="en-US" sz="1400" dirty="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US" altLang="en-US" sz="1400" dirty="0">
                  <a:latin typeface="Candara" panose="020E0502030303020204" pitchFamily="34" charset="0"/>
                  <a:cs typeface="Adobe Devanagari" panose="02040503050201020203" pitchFamily="18" charset="0"/>
                </a:rPr>
                <a:t>N</a:t>
              </a:r>
              <a:r>
                <a:rPr lang="en-US" altLang="en-US" sz="1400" dirty="0" smtClean="0">
                  <a:latin typeface="Candara" panose="020E0502030303020204" pitchFamily="34" charset="0"/>
                  <a:cs typeface="Adobe Devanagari" panose="02040503050201020203" pitchFamily="18" charset="0"/>
                </a:rPr>
                <a:t>o </a:t>
              </a:r>
              <a:r>
                <a:rPr lang="en-US" altLang="en-US" sz="1400" dirty="0">
                  <a:latin typeface="Candara" panose="020E0502030303020204" pitchFamily="34" charset="0"/>
                  <a:cs typeface="Adobe Devanagari" panose="02040503050201020203" pitchFamily="18" charset="0"/>
                </a:rPr>
                <a:t>power </a:t>
              </a:r>
              <a:r>
                <a:rPr lang="en-US" altLang="en-US" sz="1400" dirty="0" smtClean="0">
                  <a:latin typeface="Candara" panose="020E0502030303020204" pitchFamily="34" charset="0"/>
                  <a:cs typeface="Adobe Devanagari" panose="02040503050201020203" pitchFamily="18" charset="0"/>
                </a:rPr>
                <a:t>emerges </a:t>
              </a:r>
              <a:r>
                <a:rPr lang="en-US" altLang="en-US" sz="1400" dirty="0">
                  <a:latin typeface="Candara" panose="020E0502030303020204" pitchFamily="34" charset="0"/>
                  <a:cs typeface="Adobe Devanagari" panose="02040503050201020203" pitchFamily="18" charset="0"/>
                </a:rPr>
                <a:t>from port </a:t>
              </a:r>
              <a:r>
                <a:rPr lang="en-US" altLang="en-US" sz="1400" dirty="0" smtClean="0">
                  <a:latin typeface="Candara" panose="020E0502030303020204" pitchFamily="34" charset="0"/>
                  <a:cs typeface="Adobe Devanagari" panose="02040503050201020203" pitchFamily="18" charset="0"/>
                </a:rPr>
                <a:t>2	 		S</a:t>
              </a:r>
              <a:r>
                <a:rPr lang="en-US" altLang="en-US" sz="1400" baseline="-25000" dirty="0" smtClean="0">
                  <a:latin typeface="Candara" panose="020E0502030303020204" pitchFamily="34" charset="0"/>
                  <a:cs typeface="Adobe Devanagari" panose="02040503050201020203" pitchFamily="18" charset="0"/>
                </a:rPr>
                <a:t>21</a:t>
              </a:r>
              <a:r>
                <a:rPr lang="en-US" altLang="en-US" sz="1400" dirty="0" smtClean="0">
                  <a:latin typeface="Candara" panose="020E0502030303020204" pitchFamily="34" charset="0"/>
                  <a:cs typeface="Adobe Devanagari" panose="02040503050201020203" pitchFamily="18" charset="0"/>
                </a:rPr>
                <a:t>=0</a:t>
              </a:r>
              <a:endParaRPr lang="en-US" altLang="en-US" sz="1400" dirty="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US" altLang="en-US" sz="1400" dirty="0">
                  <a:latin typeface="Candara" panose="020E0502030303020204" pitchFamily="34" charset="0"/>
                  <a:cs typeface="Adobe Devanagari" panose="02040503050201020203" pitchFamily="18" charset="0"/>
                </a:rPr>
                <a:t>Half power emerges from port 3 (90° phase shift) </a:t>
              </a:r>
              <a:r>
                <a:rPr lang="en-US" altLang="en-US" sz="1400" dirty="0" smtClean="0">
                  <a:latin typeface="Candara" panose="020E0502030303020204" pitchFamily="34" charset="0"/>
                  <a:cs typeface="Adobe Devanagari" panose="02040503050201020203" pitchFamily="18" charset="0"/>
                </a:rPr>
                <a:t>	S</a:t>
              </a:r>
              <a:r>
                <a:rPr lang="en-US" altLang="en-US" sz="1400" baseline="-25000" dirty="0" smtClean="0">
                  <a:latin typeface="Candara" panose="020E0502030303020204" pitchFamily="34" charset="0"/>
                  <a:cs typeface="Adobe Devanagari" panose="02040503050201020203" pitchFamily="18" charset="0"/>
                </a:rPr>
                <a:t>31</a:t>
              </a:r>
              <a:r>
                <a:rPr lang="en-US" altLang="en-US" sz="1400" dirty="0">
                  <a:latin typeface="Candara" panose="020E0502030303020204" pitchFamily="34" charset="0"/>
                  <a:cs typeface="Adobe Devanagari" panose="02040503050201020203" pitchFamily="18" charset="0"/>
                </a:rPr>
                <a:t>= j/</a:t>
              </a:r>
              <a:r>
                <a:rPr lang="en-US" altLang="en-US" sz="1400" dirty="0">
                  <a:latin typeface="Candara" panose="020E0502030303020204" pitchFamily="34" charset="0"/>
                  <a:cs typeface="Calibri" panose="020F0502020204030204" pitchFamily="34" charset="0"/>
                </a:rPr>
                <a:t>√</a:t>
              </a:r>
              <a:r>
                <a:rPr lang="en-US" altLang="en-US" sz="1400" dirty="0">
                  <a:latin typeface="Candara" panose="020E0502030303020204" pitchFamily="34" charset="0"/>
                  <a:cs typeface="Adobe Devanagari" panose="02040503050201020203" pitchFamily="18" charset="0"/>
                </a:rPr>
                <a:t>2</a:t>
              </a:r>
            </a:p>
            <a:p>
              <a:pPr marL="285750" indent="-285750" algn="just">
                <a:buFont typeface="Arial" panose="020B0604020202020204" pitchFamily="34" charset="0"/>
                <a:buChar char="•"/>
              </a:pPr>
              <a:r>
                <a:rPr lang="en-US" altLang="en-US" sz="1400" dirty="0">
                  <a:latin typeface="Candara" panose="020E0502030303020204" pitchFamily="34" charset="0"/>
                  <a:cs typeface="Adobe Devanagari" panose="02040503050201020203" pitchFamily="18" charset="0"/>
                </a:rPr>
                <a:t>Half power emerges from port 4 (in phase) </a:t>
              </a:r>
              <a:r>
                <a:rPr lang="en-US" altLang="en-US" sz="1400" dirty="0" smtClean="0">
                  <a:latin typeface="Candara" panose="020E0502030303020204" pitchFamily="34" charset="0"/>
                  <a:cs typeface="Adobe Devanagari" panose="02040503050201020203" pitchFamily="18" charset="0"/>
                </a:rPr>
                <a:t>		S</a:t>
              </a:r>
              <a:r>
                <a:rPr lang="en-US" altLang="en-US" sz="1400" baseline="-25000" dirty="0" smtClean="0">
                  <a:latin typeface="Candara" panose="020E0502030303020204" pitchFamily="34" charset="0"/>
                  <a:cs typeface="Adobe Devanagari" panose="02040503050201020203" pitchFamily="18" charset="0"/>
                </a:rPr>
                <a:t>41</a:t>
              </a:r>
              <a:r>
                <a:rPr lang="en-US" altLang="en-US" sz="1400" dirty="0">
                  <a:latin typeface="Candara" panose="020E0502030303020204" pitchFamily="34" charset="0"/>
                  <a:cs typeface="Adobe Devanagari" panose="02040503050201020203" pitchFamily="18" charset="0"/>
                </a:rPr>
                <a:t>= 1/</a:t>
              </a:r>
              <a:r>
                <a:rPr lang="en-US" altLang="en-US" sz="1400" dirty="0">
                  <a:latin typeface="Candara" panose="020E0502030303020204" pitchFamily="34" charset="0"/>
                  <a:cs typeface="Calibri" panose="020F0502020204030204" pitchFamily="34" charset="0"/>
                </a:rPr>
                <a:t>√</a:t>
              </a:r>
              <a:r>
                <a:rPr lang="en-US" altLang="en-US" sz="1400" dirty="0" smtClean="0">
                  <a:latin typeface="Candara" panose="020E0502030303020204" pitchFamily="34" charset="0"/>
                  <a:cs typeface="Adobe Devanagari" panose="02040503050201020203" pitchFamily="18" charset="0"/>
                </a:rPr>
                <a:t>2</a:t>
              </a:r>
            </a:p>
          </p:txBody>
        </p:sp>
        <p:sp>
          <p:nvSpPr>
            <p:cNvPr id="74" name="Rettangolo arrotondato 73"/>
            <p:cNvSpPr/>
            <p:nvPr/>
          </p:nvSpPr>
          <p:spPr>
            <a:xfrm>
              <a:off x="48128" y="1090668"/>
              <a:ext cx="5545847" cy="125948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5" name="CasellaDiTesto 44"/>
          <p:cNvSpPr txBox="1"/>
          <p:nvPr/>
        </p:nvSpPr>
        <p:spPr>
          <a:xfrm>
            <a:off x="6919564" y="2572196"/>
            <a:ext cx="1245600" cy="523220"/>
          </a:xfrm>
          <a:prstGeom prst="rect">
            <a:avLst/>
          </a:prstGeom>
          <a:solidFill>
            <a:srgbClr val="00B05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solidFill>
                  <a:schemeClr val="bg1"/>
                </a:solidFill>
                <a:latin typeface="Candara" panose="020E0502030303020204" pitchFamily="34" charset="0"/>
                <a:cs typeface="Adobe Devanagari" panose="02040503050201020203" pitchFamily="18" charset="0"/>
              </a:rPr>
              <a:t>RF source</a:t>
            </a:r>
          </a:p>
          <a:p>
            <a:pPr algn="ctr"/>
            <a:r>
              <a:rPr lang="en-US" sz="1400" dirty="0" smtClean="0">
                <a:solidFill>
                  <a:schemeClr val="bg1"/>
                </a:solidFill>
                <a:latin typeface="Candara" panose="020E0502030303020204" pitchFamily="34" charset="0"/>
                <a:cs typeface="Adobe Devanagari" panose="02040503050201020203" pitchFamily="18" charset="0"/>
              </a:rPr>
              <a:t>(klystron)</a:t>
            </a:r>
            <a:endParaRPr lang="en-US" sz="1400" dirty="0">
              <a:solidFill>
                <a:schemeClr val="bg1"/>
              </a:solidFill>
              <a:latin typeface="Candara" panose="020E0502030303020204" pitchFamily="34" charset="0"/>
              <a:cs typeface="Adobe Devanagari" panose="02040503050201020203" pitchFamily="18" charset="0"/>
            </a:endParaRPr>
          </a:p>
        </p:txBody>
      </p:sp>
      <p:sp>
        <p:nvSpPr>
          <p:cNvPr id="53" name="CasellaDiTesto 52"/>
          <p:cNvSpPr txBox="1"/>
          <p:nvPr/>
        </p:nvSpPr>
        <p:spPr>
          <a:xfrm>
            <a:off x="7700235" y="3254515"/>
            <a:ext cx="1244401" cy="523220"/>
          </a:xfrm>
          <a:prstGeom prst="rect">
            <a:avLst/>
          </a:prstGeom>
          <a:solidFill>
            <a:srgbClr val="FF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solidFill>
                  <a:schemeClr val="bg1"/>
                </a:solidFill>
                <a:latin typeface="Candara" panose="020E0502030303020204" pitchFamily="34" charset="0"/>
                <a:cs typeface="Adobe Devanagari" panose="02040503050201020203" pitchFamily="18" charset="0"/>
              </a:rPr>
              <a:t>Accelerating structure</a:t>
            </a:r>
            <a:endParaRPr lang="en-US" sz="1400" dirty="0">
              <a:solidFill>
                <a:schemeClr val="bg1"/>
              </a:solidFill>
              <a:latin typeface="Candara" panose="020E0502030303020204" pitchFamily="34" charset="0"/>
              <a:cs typeface="Adobe Devanagari" panose="02040503050201020203" pitchFamily="18" charset="0"/>
            </a:endParaRPr>
          </a:p>
        </p:txBody>
      </p:sp>
      <p:sp>
        <p:nvSpPr>
          <p:cNvPr id="59" name="CasellaDiTesto 58"/>
          <p:cNvSpPr txBox="1"/>
          <p:nvPr/>
        </p:nvSpPr>
        <p:spPr>
          <a:xfrm>
            <a:off x="6872768" y="6300025"/>
            <a:ext cx="1010233"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solidFill>
                  <a:schemeClr val="bg1"/>
                </a:solidFill>
                <a:latin typeface="Candara" panose="020E0502030303020204" pitchFamily="34" charset="0"/>
                <a:cs typeface="Adobe Devanagari" panose="02040503050201020203" pitchFamily="18" charset="0"/>
              </a:rPr>
              <a:t>RF cavity 1</a:t>
            </a:r>
          </a:p>
        </p:txBody>
      </p:sp>
      <p:sp>
        <p:nvSpPr>
          <p:cNvPr id="60" name="CasellaDiTesto 59"/>
          <p:cNvSpPr txBox="1"/>
          <p:nvPr/>
        </p:nvSpPr>
        <p:spPr>
          <a:xfrm>
            <a:off x="7967227" y="6299633"/>
            <a:ext cx="977409" cy="307777"/>
          </a:xfrm>
          <a:prstGeom prst="rect">
            <a:avLst/>
          </a:prstGeom>
          <a:solidFill>
            <a:srgbClr val="FFC00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solidFill>
                  <a:schemeClr val="bg1"/>
                </a:solidFill>
                <a:latin typeface="Candara" panose="020E0502030303020204" pitchFamily="34" charset="0"/>
                <a:cs typeface="Adobe Devanagari" panose="02040503050201020203" pitchFamily="18" charset="0"/>
              </a:rPr>
              <a:t>RF cavity 2</a:t>
            </a:r>
          </a:p>
        </p:txBody>
      </p:sp>
      <p:grpSp>
        <p:nvGrpSpPr>
          <p:cNvPr id="92" name="Gruppo 91"/>
          <p:cNvGrpSpPr/>
          <p:nvPr/>
        </p:nvGrpSpPr>
        <p:grpSpPr>
          <a:xfrm>
            <a:off x="7096108" y="4138167"/>
            <a:ext cx="1714203" cy="1900361"/>
            <a:chOff x="7096108" y="4138167"/>
            <a:chExt cx="1714203" cy="1900361"/>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799" y="4522227"/>
              <a:ext cx="1417245" cy="113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Immagin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108" y="4138167"/>
              <a:ext cx="1714203" cy="1900361"/>
            </a:xfrm>
            <a:prstGeom prst="rect">
              <a:avLst/>
            </a:prstGeom>
            <a:ln>
              <a:solidFill>
                <a:schemeClr val="tx1"/>
              </a:solidFill>
            </a:ln>
          </p:spPr>
        </p:pic>
        <p:sp>
          <p:nvSpPr>
            <p:cNvPr id="64" name="CasellaDiTesto 63"/>
            <p:cNvSpPr txBox="1"/>
            <p:nvPr/>
          </p:nvSpPr>
          <p:spPr>
            <a:xfrm>
              <a:off x="7419252" y="4277065"/>
              <a:ext cx="256802" cy="338554"/>
            </a:xfrm>
            <a:prstGeom prst="rect">
              <a:avLst/>
            </a:prstGeom>
            <a:noFill/>
          </p:spPr>
          <p:txBody>
            <a:bodyPr wrap="none" rtlCol="0">
              <a:spAutoFit/>
            </a:bodyPr>
            <a:lstStyle/>
            <a:p>
              <a:r>
                <a:rPr lang="en-US" sz="1600" b="1" dirty="0" smtClean="0">
                  <a:solidFill>
                    <a:schemeClr val="bg1"/>
                  </a:solidFill>
                  <a:latin typeface="Candara" panose="020E0502030303020204" pitchFamily="34" charset="0"/>
                </a:rPr>
                <a:t>1</a:t>
              </a:r>
              <a:endParaRPr lang="en-US" sz="1600" b="1" dirty="0">
                <a:solidFill>
                  <a:schemeClr val="bg1"/>
                </a:solidFill>
                <a:latin typeface="Candara" panose="020E0502030303020204" pitchFamily="34" charset="0"/>
              </a:endParaRPr>
            </a:p>
          </p:txBody>
        </p:sp>
        <p:sp>
          <p:nvSpPr>
            <p:cNvPr id="65" name="CasellaDiTesto 64"/>
            <p:cNvSpPr txBox="1"/>
            <p:nvPr/>
          </p:nvSpPr>
          <p:spPr>
            <a:xfrm>
              <a:off x="8182169" y="4282506"/>
              <a:ext cx="282450"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2</a:t>
              </a:r>
            </a:p>
          </p:txBody>
        </p:sp>
        <p:sp>
          <p:nvSpPr>
            <p:cNvPr id="66" name="CasellaDiTesto 65"/>
            <p:cNvSpPr txBox="1"/>
            <p:nvPr/>
          </p:nvSpPr>
          <p:spPr>
            <a:xfrm>
              <a:off x="7400121" y="5540816"/>
              <a:ext cx="284052"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3</a:t>
              </a:r>
            </a:p>
          </p:txBody>
        </p:sp>
        <p:sp>
          <p:nvSpPr>
            <p:cNvPr id="67" name="CasellaDiTesto 66"/>
            <p:cNvSpPr txBox="1"/>
            <p:nvPr/>
          </p:nvSpPr>
          <p:spPr>
            <a:xfrm>
              <a:off x="8176559" y="5540816"/>
              <a:ext cx="293670"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4</a:t>
              </a:r>
            </a:p>
          </p:txBody>
        </p:sp>
      </p:grpSp>
      <p:cxnSp>
        <p:nvCxnSpPr>
          <p:cNvPr id="57" name="Connettore 2 56"/>
          <p:cNvCxnSpPr>
            <a:endCxn id="59" idx="0"/>
          </p:cNvCxnSpPr>
          <p:nvPr/>
        </p:nvCxnSpPr>
        <p:spPr>
          <a:xfrm>
            <a:off x="7377884" y="5737380"/>
            <a:ext cx="1" cy="562645"/>
          </a:xfrm>
          <a:prstGeom prst="straightConnector1">
            <a:avLst/>
          </a:prstGeom>
          <a:ln w="5715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H="1">
            <a:off x="8455932" y="5719058"/>
            <a:ext cx="0" cy="561600"/>
          </a:xfrm>
          <a:prstGeom prst="straightConnector1">
            <a:avLst/>
          </a:prstGeom>
          <a:ln w="5715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onnettore 2 80"/>
          <p:cNvCxnSpPr>
            <a:stCxn id="45" idx="2"/>
            <a:endCxn id="64" idx="0"/>
          </p:cNvCxnSpPr>
          <p:nvPr/>
        </p:nvCxnSpPr>
        <p:spPr>
          <a:xfrm>
            <a:off x="7542364" y="3095416"/>
            <a:ext cx="5289" cy="1181649"/>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onnettore 2 83"/>
          <p:cNvCxnSpPr>
            <a:stCxn id="53" idx="2"/>
          </p:cNvCxnSpPr>
          <p:nvPr/>
        </p:nvCxnSpPr>
        <p:spPr>
          <a:xfrm>
            <a:off x="8322436" y="3777735"/>
            <a:ext cx="3838" cy="565662"/>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Connettore 2 114"/>
          <p:cNvCxnSpPr>
            <a:endCxn id="66" idx="0"/>
          </p:cNvCxnSpPr>
          <p:nvPr/>
        </p:nvCxnSpPr>
        <p:spPr>
          <a:xfrm>
            <a:off x="7520758" y="4588724"/>
            <a:ext cx="0" cy="952092"/>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7" name="Connettore 4 116"/>
          <p:cNvCxnSpPr/>
          <p:nvPr/>
        </p:nvCxnSpPr>
        <p:spPr>
          <a:xfrm rot="16200000" flipH="1">
            <a:off x="7477408" y="4712759"/>
            <a:ext cx="1005883" cy="739880"/>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ttore 2 129"/>
          <p:cNvCxnSpPr/>
          <p:nvPr/>
        </p:nvCxnSpPr>
        <p:spPr>
          <a:xfrm>
            <a:off x="7493863" y="4525967"/>
            <a:ext cx="0" cy="1008000"/>
          </a:xfrm>
          <a:prstGeom prst="straightConnector1">
            <a:avLst/>
          </a:prstGeom>
          <a:ln w="38100">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Connettore 4 130"/>
          <p:cNvCxnSpPr/>
          <p:nvPr/>
        </p:nvCxnSpPr>
        <p:spPr>
          <a:xfrm rot="5400000" flipH="1" flipV="1">
            <a:off x="7464958" y="4655228"/>
            <a:ext cx="1005883" cy="739880"/>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ttore 4 131"/>
          <p:cNvCxnSpPr/>
          <p:nvPr/>
        </p:nvCxnSpPr>
        <p:spPr>
          <a:xfrm rot="16200000" flipV="1">
            <a:off x="7464959" y="4664193"/>
            <a:ext cx="1005883" cy="739880"/>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ttore 2 132"/>
          <p:cNvCxnSpPr/>
          <p:nvPr/>
        </p:nvCxnSpPr>
        <p:spPr>
          <a:xfrm>
            <a:off x="8238683" y="4522226"/>
            <a:ext cx="0" cy="1008000"/>
          </a:xfrm>
          <a:prstGeom prst="straightConnector1">
            <a:avLst/>
          </a:prstGeom>
          <a:ln w="38100">
            <a:solidFill>
              <a:srgbClr val="FFC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9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 grpId="0"/>
      <p:bldP spid="18" grpId="0"/>
      <p:bldP spid="19" grpId="0"/>
      <p:bldP spid="20" grpId="0"/>
      <p:bldP spid="21" grpId="0"/>
      <p:bldP spid="39" grpId="0" animBg="1"/>
      <p:bldP spid="40" grpId="0" animBg="1"/>
      <p:bldP spid="45" grpId="0" animBg="1"/>
      <p:bldP spid="53" grpId="0" animBg="1"/>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21169" t="2269" r="2491" b="8993"/>
          <a:stretch/>
        </p:blipFill>
        <p:spPr>
          <a:xfrm rot="5400000">
            <a:off x="4137945" y="1765532"/>
            <a:ext cx="5235390" cy="4564279"/>
          </a:xfrm>
          <a:prstGeom prst="rect">
            <a:avLst/>
          </a:prstGeom>
        </p:spPr>
      </p:pic>
      <p:sp>
        <p:nvSpPr>
          <p:cNvPr id="2" name="Titolo 1"/>
          <p:cNvSpPr>
            <a:spLocks noGrp="1"/>
          </p:cNvSpPr>
          <p:nvPr>
            <p:ph type="title"/>
          </p:nvPr>
        </p:nvSpPr>
        <p:spPr>
          <a:xfrm>
            <a:off x="491953" y="-217175"/>
            <a:ext cx="8229600" cy="1143000"/>
          </a:xfrm>
        </p:spPr>
        <p:txBody>
          <a:bodyPr>
            <a:normAutofit/>
          </a:bodyPr>
          <a:lstStyle/>
          <a:p>
            <a:r>
              <a:rPr lang="en-US" sz="3000" dirty="0" smtClean="0">
                <a:solidFill>
                  <a:schemeClr val="tx1"/>
                </a:solidFill>
                <a:latin typeface="Candara" panose="020E0502030303020204" pitchFamily="34" charset="0"/>
                <a:cs typeface="Adobe Devanagari" panose="02040503050201020203" pitchFamily="18" charset="0"/>
              </a:rPr>
              <a:t>Experimental activity #1</a:t>
            </a:r>
            <a:endParaRPr lang="en-US" sz="3000" dirty="0">
              <a:solidFill>
                <a:schemeClr val="tx1"/>
              </a:solidFill>
              <a:latin typeface="Candara" panose="020E0502030303020204" pitchFamily="34" charset="0"/>
              <a:cs typeface="Adobe Devanagari" panose="02040503050201020203" pitchFamily="18" charset="0"/>
            </a:endParaRPr>
          </a:p>
        </p:txBody>
      </p:sp>
      <p:sp>
        <p:nvSpPr>
          <p:cNvPr id="3" name="Segnaposto contenuto 2"/>
          <p:cNvSpPr>
            <a:spLocks noGrp="1"/>
          </p:cNvSpPr>
          <p:nvPr>
            <p:ph idx="1"/>
          </p:nvPr>
        </p:nvSpPr>
        <p:spPr>
          <a:xfrm>
            <a:off x="-95954" y="645930"/>
            <a:ext cx="5605074" cy="6122423"/>
          </a:xfrm>
        </p:spPr>
        <p:txBody>
          <a:bodyPr>
            <a:normAutofit fontScale="70000" lnSpcReduction="20000"/>
          </a:bodyPr>
          <a:lstStyle/>
          <a:p>
            <a:pPr marL="36900" indent="0">
              <a:buNone/>
            </a:pPr>
            <a:r>
              <a:rPr lang="en-US" u="sng" dirty="0" smtClean="0">
                <a:solidFill>
                  <a:schemeClr val="tx1"/>
                </a:solidFill>
                <a:latin typeface="Candara" panose="020E0502030303020204" pitchFamily="34" charset="0"/>
                <a:cs typeface="Adobe Devanagari" panose="02040503050201020203" pitchFamily="18" charset="0"/>
              </a:rPr>
              <a:t>Introduction</a:t>
            </a:r>
            <a:r>
              <a:rPr lang="en-US" dirty="0" smtClean="0">
                <a:solidFill>
                  <a:schemeClr val="tx1"/>
                </a:solidFill>
                <a:latin typeface="Candara" panose="020E0502030303020204" pitchFamily="34" charset="0"/>
                <a:cs typeface="Adobe Devanagari" panose="02040503050201020203" pitchFamily="18" charset="0"/>
              </a:rPr>
              <a:t>: </a:t>
            </a:r>
          </a:p>
          <a:p>
            <a:pPr marL="450000" lvl="1" indent="0">
              <a:buNone/>
            </a:pPr>
            <a:r>
              <a:rPr lang="en-US" sz="1700" dirty="0" smtClean="0">
                <a:solidFill>
                  <a:schemeClr val="tx1"/>
                </a:solidFill>
                <a:latin typeface="Candara" panose="020E0502030303020204" pitchFamily="34" charset="0"/>
                <a:cs typeface="Adobe Devanagari" panose="02040503050201020203" pitchFamily="18" charset="0"/>
              </a:rPr>
              <a:t>Measure environmental conditions and calculate SLED tuning frequency (working temperature </a:t>
            </a:r>
            <a:r>
              <a:rPr lang="en-US" sz="1700" u="sng" dirty="0" smtClean="0">
                <a:solidFill>
                  <a:schemeClr val="tx1"/>
                </a:solidFill>
                <a:latin typeface="Candara" panose="020E0502030303020204" pitchFamily="34" charset="0"/>
                <a:cs typeface="Adobe Devanagari" panose="02040503050201020203" pitchFamily="18" charset="0"/>
              </a:rPr>
              <a:t>T</a:t>
            </a:r>
            <a:r>
              <a:rPr lang="en-US" sz="1700" u="sng" baseline="-25000" dirty="0" smtClean="0">
                <a:solidFill>
                  <a:schemeClr val="tx1"/>
                </a:solidFill>
                <a:latin typeface="Candara" panose="020E0502030303020204" pitchFamily="34" charset="0"/>
                <a:cs typeface="Adobe Devanagari" panose="02040503050201020203" pitchFamily="18" charset="0"/>
              </a:rPr>
              <a:t>op</a:t>
            </a:r>
            <a:r>
              <a:rPr lang="en-US" sz="1700" dirty="0" smtClean="0">
                <a:solidFill>
                  <a:schemeClr val="tx1"/>
                </a:solidFill>
                <a:latin typeface="Candara" panose="020E0502030303020204" pitchFamily="34" charset="0"/>
                <a:cs typeface="Adobe Devanagari" panose="02040503050201020203" pitchFamily="18" charset="0"/>
              </a:rPr>
              <a:t> = 40 °C, and nominal frequency </a:t>
            </a:r>
            <a:r>
              <a:rPr lang="en-US" sz="1700" dirty="0" err="1" smtClean="0">
                <a:solidFill>
                  <a:schemeClr val="tx1"/>
                </a:solidFill>
                <a:latin typeface="Candara" panose="020E0502030303020204" pitchFamily="34" charset="0"/>
                <a:cs typeface="Adobe Devanagari" panose="02040503050201020203" pitchFamily="18" charset="0"/>
              </a:rPr>
              <a:t>f</a:t>
            </a:r>
            <a:r>
              <a:rPr lang="en-US" sz="1700" baseline="-25000" dirty="0" err="1" smtClean="0">
                <a:solidFill>
                  <a:schemeClr val="tx1"/>
                </a:solidFill>
                <a:latin typeface="Candara" panose="020E0502030303020204" pitchFamily="34" charset="0"/>
                <a:cs typeface="Adobe Devanagari" panose="02040503050201020203" pitchFamily="18" charset="0"/>
              </a:rPr>
              <a:t>RF</a:t>
            </a:r>
            <a:r>
              <a:rPr lang="en-US" sz="1700" dirty="0" smtClean="0">
                <a:solidFill>
                  <a:schemeClr val="tx1"/>
                </a:solidFill>
                <a:latin typeface="Candara" panose="020E0502030303020204" pitchFamily="34" charset="0"/>
                <a:cs typeface="Adobe Devanagari" panose="02040503050201020203" pitchFamily="18" charset="0"/>
              </a:rPr>
              <a:t> = 2856 MHz)</a:t>
            </a:r>
          </a:p>
          <a:p>
            <a:pPr marL="36900" indent="0">
              <a:buNone/>
            </a:pPr>
            <a:r>
              <a:rPr lang="en-US" u="sng" dirty="0" smtClean="0">
                <a:solidFill>
                  <a:srgbClr val="00B0F0"/>
                </a:solidFill>
                <a:latin typeface="Candara" panose="020E0502030303020204" pitchFamily="34" charset="0"/>
                <a:cs typeface="Adobe Devanagari" panose="02040503050201020203" pitchFamily="18" charset="0"/>
              </a:rPr>
              <a:t>Time </a:t>
            </a:r>
            <a:r>
              <a:rPr lang="en-US" u="sng" dirty="0">
                <a:solidFill>
                  <a:srgbClr val="00B0F0"/>
                </a:solidFill>
                <a:latin typeface="Candara" panose="020E0502030303020204" pitchFamily="34" charset="0"/>
                <a:cs typeface="Adobe Devanagari" panose="02040503050201020203" pitchFamily="18" charset="0"/>
              </a:rPr>
              <a:t>domain</a:t>
            </a:r>
            <a:r>
              <a:rPr lang="en-US" dirty="0">
                <a:solidFill>
                  <a:srgbClr val="00B0F0"/>
                </a:solidFill>
                <a:effectLst/>
                <a:latin typeface="Candara" panose="020E0502030303020204" pitchFamily="34" charset="0"/>
                <a:cs typeface="Adobe Devanagari" panose="02040503050201020203" pitchFamily="18" charset="0"/>
              </a:rPr>
              <a:t>: set-up of the RF pulse</a:t>
            </a:r>
          </a:p>
          <a:p>
            <a:pPr marL="450000" lvl="1" indent="0">
              <a:buNone/>
            </a:pPr>
            <a:r>
              <a:rPr lang="en-US" sz="1700" dirty="0">
                <a:solidFill>
                  <a:srgbClr val="00B0F0"/>
                </a:solidFill>
                <a:latin typeface="Candara" panose="020E0502030303020204" pitchFamily="34" charset="0"/>
                <a:cs typeface="Adobe Devanagari" panose="02040503050201020203" pitchFamily="18" charset="0"/>
              </a:rPr>
              <a:t>CW signal at </a:t>
            </a:r>
            <a:r>
              <a:rPr lang="en-US" sz="1700" dirty="0" err="1" smtClean="0">
                <a:solidFill>
                  <a:srgbClr val="00B0F0"/>
                </a:solidFill>
                <a:latin typeface="Candara" panose="020E0502030303020204" pitchFamily="34" charset="0"/>
                <a:cs typeface="Adobe Devanagari" panose="02040503050201020203" pitchFamily="18" charset="0"/>
              </a:rPr>
              <a:t>f</a:t>
            </a:r>
            <a:r>
              <a:rPr lang="en-US" sz="1700" baseline="-25000" dirty="0" err="1" smtClean="0">
                <a:solidFill>
                  <a:srgbClr val="00B0F0"/>
                </a:solidFill>
                <a:latin typeface="Candara" panose="020E0502030303020204" pitchFamily="34" charset="0"/>
                <a:cs typeface="Adobe Devanagari" panose="02040503050201020203" pitchFamily="18" charset="0"/>
              </a:rPr>
              <a:t>LP</a:t>
            </a:r>
            <a:r>
              <a:rPr lang="en-US" sz="1700" baseline="-25000" dirty="0" smtClean="0">
                <a:solidFill>
                  <a:srgbClr val="00B0F0"/>
                </a:solidFill>
                <a:latin typeface="Candara" panose="020E0502030303020204" pitchFamily="34" charset="0"/>
                <a:cs typeface="Adobe Devanagari" panose="02040503050201020203" pitchFamily="18" charset="0"/>
              </a:rPr>
              <a:t> </a:t>
            </a:r>
            <a:r>
              <a:rPr lang="en-US" sz="1700" dirty="0" smtClean="0">
                <a:solidFill>
                  <a:srgbClr val="00B0F0"/>
                </a:solidFill>
                <a:latin typeface="Candara" panose="020E0502030303020204" pitchFamily="34" charset="0"/>
                <a:cs typeface="Adobe Devanagari" panose="02040503050201020203" pitchFamily="18" charset="0"/>
              </a:rPr>
              <a:t> from signal generator</a:t>
            </a:r>
          </a:p>
          <a:p>
            <a:pPr marL="450000" lvl="1" indent="0">
              <a:buNone/>
            </a:pPr>
            <a:r>
              <a:rPr lang="en-US" sz="1700" dirty="0" smtClean="0">
                <a:solidFill>
                  <a:srgbClr val="00B0F0"/>
                </a:solidFill>
                <a:latin typeface="Candara" panose="020E0502030303020204" pitchFamily="34" charset="0"/>
                <a:cs typeface="Adobe Devanagari" panose="02040503050201020203" pitchFamily="18" charset="0"/>
              </a:rPr>
              <a:t>Stanford digital delay setup (5 us, 100 Hz, TTL </a:t>
            </a:r>
            <a:r>
              <a:rPr lang="en-US" sz="1700" dirty="0" err="1" smtClean="0">
                <a:solidFill>
                  <a:srgbClr val="00B0F0"/>
                </a:solidFill>
                <a:latin typeface="Candara" panose="020E0502030303020204" pitchFamily="34" charset="0"/>
                <a:cs typeface="Adobe Devanagari" panose="02040503050201020203" pitchFamily="18" charset="0"/>
              </a:rPr>
              <a:t>HighZ</a:t>
            </a:r>
            <a:r>
              <a:rPr lang="en-US" sz="1700" dirty="0" smtClean="0">
                <a:solidFill>
                  <a:srgbClr val="00B0F0"/>
                </a:solidFill>
                <a:latin typeface="Candara" panose="020E0502030303020204" pitchFamily="34" charset="0"/>
                <a:cs typeface="Adobe Devanagari" panose="02040503050201020203" pitchFamily="18" charset="0"/>
              </a:rPr>
              <a:t>)</a:t>
            </a:r>
          </a:p>
          <a:p>
            <a:pPr marL="450000" lvl="1" indent="0">
              <a:buNone/>
            </a:pPr>
            <a:r>
              <a:rPr lang="en-US" sz="1700" dirty="0" smtClean="0">
                <a:solidFill>
                  <a:srgbClr val="00B0F0"/>
                </a:solidFill>
                <a:latin typeface="Candara" panose="020E0502030303020204" pitchFamily="34" charset="0"/>
                <a:cs typeface="Adobe Devanagari" panose="02040503050201020203" pitchFamily="18" charset="0"/>
              </a:rPr>
              <a:t>RF Switch setup</a:t>
            </a:r>
          </a:p>
          <a:p>
            <a:pPr marL="450000" lvl="1" indent="0">
              <a:buNone/>
            </a:pPr>
            <a:r>
              <a:rPr lang="en-US" sz="1700" dirty="0" smtClean="0">
                <a:solidFill>
                  <a:srgbClr val="00B0F0"/>
                </a:solidFill>
                <a:latin typeface="Candara" panose="020E0502030303020204" pitchFamily="34" charset="0"/>
                <a:cs typeface="Adobe Devanagari" panose="02040503050201020203" pitchFamily="18" charset="0"/>
              </a:rPr>
              <a:t>Oscilloscope cross-check</a:t>
            </a:r>
          </a:p>
          <a:p>
            <a:pPr marL="36900" indent="0">
              <a:buNone/>
            </a:pPr>
            <a:r>
              <a:rPr lang="en-US" u="sng" dirty="0" smtClean="0">
                <a:solidFill>
                  <a:srgbClr val="FF0000"/>
                </a:solidFill>
                <a:latin typeface="Candara" panose="020E0502030303020204" pitchFamily="34" charset="0"/>
                <a:cs typeface="Adobe Devanagari" panose="02040503050201020203" pitchFamily="18" charset="0"/>
              </a:rPr>
              <a:t>Frequency domain</a:t>
            </a:r>
            <a:r>
              <a:rPr lang="en-US" dirty="0" smtClean="0">
                <a:solidFill>
                  <a:srgbClr val="FF0000"/>
                </a:solidFill>
                <a:latin typeface="Candara" panose="020E0502030303020204" pitchFamily="34" charset="0"/>
                <a:cs typeface="Adobe Devanagari" panose="02040503050201020203" pitchFamily="18" charset="0"/>
              </a:rPr>
              <a:t>: realization of the 180° phase jump</a:t>
            </a:r>
          </a:p>
          <a:p>
            <a:pPr marL="450000" lvl="1" indent="0">
              <a:buNone/>
            </a:pPr>
            <a:r>
              <a:rPr lang="en-US" sz="1700" dirty="0" smtClean="0">
                <a:solidFill>
                  <a:srgbClr val="FF0000"/>
                </a:solidFill>
                <a:latin typeface="Candara" panose="020E0502030303020204" pitchFamily="34" charset="0"/>
                <a:cs typeface="Adobe Devanagari" panose="02040503050201020203" pitchFamily="18" charset="0"/>
              </a:rPr>
              <a:t>Design of a 180° phase shifting circuit</a:t>
            </a:r>
          </a:p>
          <a:p>
            <a:pPr marL="450000" lvl="1" indent="0">
              <a:buNone/>
            </a:pPr>
            <a:r>
              <a:rPr lang="en-US" sz="1700" dirty="0">
                <a:solidFill>
                  <a:srgbClr val="FF0000"/>
                </a:solidFill>
                <a:latin typeface="Candara" panose="020E0502030303020204" pitchFamily="34" charset="0"/>
                <a:cs typeface="Adobe Devanagari" panose="02040503050201020203" pitchFamily="18" charset="0"/>
              </a:rPr>
              <a:t>F</a:t>
            </a:r>
            <a:r>
              <a:rPr lang="en-US" sz="1700" dirty="0" smtClean="0">
                <a:solidFill>
                  <a:srgbClr val="FF0000"/>
                </a:solidFill>
                <a:latin typeface="Candara" panose="020E0502030303020204" pitchFamily="34" charset="0"/>
                <a:cs typeface="Adobe Devanagari" panose="02040503050201020203" pitchFamily="18" charset="0"/>
              </a:rPr>
              <a:t>unctionality cross-check of the 180° phase shifter provided</a:t>
            </a:r>
          </a:p>
          <a:p>
            <a:pPr marL="450000" lvl="1" indent="0">
              <a:buNone/>
            </a:pPr>
            <a:r>
              <a:rPr lang="en-US" sz="1700" dirty="0">
                <a:solidFill>
                  <a:srgbClr val="FF0000"/>
                </a:solidFill>
                <a:latin typeface="Candara" panose="020E0502030303020204" pitchFamily="34" charset="0"/>
                <a:cs typeface="Adobe Devanagari" panose="02040503050201020203" pitchFamily="18" charset="0"/>
              </a:rPr>
              <a:t>A</a:t>
            </a:r>
            <a:r>
              <a:rPr lang="en-US" sz="1700" dirty="0" smtClean="0">
                <a:solidFill>
                  <a:srgbClr val="FF0000"/>
                </a:solidFill>
                <a:latin typeface="Candara" panose="020E0502030303020204" pitchFamily="34" charset="0"/>
                <a:cs typeface="Adobe Devanagari" panose="02040503050201020203" pitchFamily="18" charset="0"/>
              </a:rPr>
              <a:t>ctual phase shift measurement</a:t>
            </a:r>
          </a:p>
          <a:p>
            <a:pPr marL="450000" lvl="1" indent="0">
              <a:buNone/>
            </a:pPr>
            <a:r>
              <a:rPr lang="en-US" sz="1700" dirty="0" smtClean="0">
                <a:solidFill>
                  <a:srgbClr val="FF0000"/>
                </a:solidFill>
                <a:latin typeface="Candara" panose="020E0502030303020204" pitchFamily="34" charset="0"/>
                <a:cs typeface="Adobe Devanagari" panose="02040503050201020203" pitchFamily="18" charset="0"/>
              </a:rPr>
              <a:t>Generation and timing regulation of the trigger signals</a:t>
            </a:r>
          </a:p>
          <a:p>
            <a:pPr marL="450000" lvl="1" indent="0">
              <a:buNone/>
            </a:pPr>
            <a:r>
              <a:rPr lang="en-US" sz="1700" dirty="0" smtClean="0">
                <a:solidFill>
                  <a:srgbClr val="FF0000"/>
                </a:solidFill>
                <a:latin typeface="Candara" panose="020E0502030303020204" pitchFamily="34" charset="0"/>
                <a:cs typeface="Adobe Devanagari" panose="02040503050201020203" pitchFamily="18" charset="0"/>
              </a:rPr>
              <a:t>Oscilloscope cross check (30 dB att. 500 mV/div) </a:t>
            </a:r>
          </a:p>
          <a:p>
            <a:pPr marL="36900" indent="0">
              <a:buNone/>
            </a:pPr>
            <a:r>
              <a:rPr lang="en-US" u="sng" dirty="0">
                <a:solidFill>
                  <a:srgbClr val="00B0F0"/>
                </a:solidFill>
                <a:latin typeface="Candara" panose="020E0502030303020204" pitchFamily="34" charset="0"/>
                <a:cs typeface="Adobe Devanagari" panose="02040503050201020203" pitchFamily="18" charset="0"/>
              </a:rPr>
              <a:t>Time domain</a:t>
            </a:r>
            <a:r>
              <a:rPr lang="en-US" dirty="0">
                <a:solidFill>
                  <a:srgbClr val="00B0F0"/>
                </a:solidFill>
                <a:latin typeface="Candara" panose="020E0502030303020204" pitchFamily="34" charset="0"/>
                <a:cs typeface="Adobe Devanagari" panose="02040503050201020203" pitchFamily="18" charset="0"/>
              </a:rPr>
              <a:t>: SLED tuning with rectangular input pulse </a:t>
            </a:r>
            <a:r>
              <a:rPr lang="en-US" dirty="0" smtClean="0">
                <a:solidFill>
                  <a:srgbClr val="00B0F0"/>
                </a:solidFill>
                <a:latin typeface="Candara" panose="020E0502030303020204" pitchFamily="34" charset="0"/>
                <a:cs typeface="Adobe Devanagari" panose="02040503050201020203" pitchFamily="18" charset="0"/>
              </a:rPr>
              <a:t>                           (</a:t>
            </a:r>
            <a:r>
              <a:rPr lang="en-US" dirty="0">
                <a:solidFill>
                  <a:srgbClr val="00B0F0"/>
                </a:solidFill>
                <a:latin typeface="Candara" panose="020E0502030303020204" pitchFamily="34" charset="0"/>
                <a:cs typeface="Adobe Devanagari" panose="02040503050201020203" pitchFamily="18" charset="0"/>
              </a:rPr>
              <a:t>no 180° phase jump)</a:t>
            </a:r>
          </a:p>
          <a:p>
            <a:pPr marL="457200" lvl="1" indent="0">
              <a:buNone/>
            </a:pPr>
            <a:r>
              <a:rPr lang="en-US" sz="1700" dirty="0" smtClean="0">
                <a:solidFill>
                  <a:srgbClr val="00B0F0"/>
                </a:solidFill>
                <a:latin typeface="Candara" panose="020E0502030303020204" pitchFamily="34" charset="0"/>
                <a:cs typeface="Adobe Devanagari" panose="02040503050201020203" pitchFamily="18" charset="0"/>
              </a:rPr>
              <a:t>Cavity n.1 optimization </a:t>
            </a:r>
          </a:p>
          <a:p>
            <a:pPr marL="457200" lvl="1" indent="0">
              <a:buNone/>
            </a:pPr>
            <a:r>
              <a:rPr lang="en-US" sz="1700" dirty="0" smtClean="0">
                <a:solidFill>
                  <a:srgbClr val="00B0F0"/>
                </a:solidFill>
                <a:latin typeface="Candara" panose="020E0502030303020204" pitchFamily="34" charset="0"/>
                <a:cs typeface="Adobe Devanagari" panose="02040503050201020203" pitchFamily="18" charset="0"/>
              </a:rPr>
              <a:t>Cavity n.2 optimization</a:t>
            </a:r>
            <a:endParaRPr lang="en-US" sz="1700" dirty="0">
              <a:solidFill>
                <a:srgbClr val="00B0F0"/>
              </a:solidFill>
              <a:latin typeface="Candara" panose="020E0502030303020204" pitchFamily="34" charset="0"/>
              <a:cs typeface="Adobe Devanagari" panose="02040503050201020203" pitchFamily="18" charset="0"/>
            </a:endParaRPr>
          </a:p>
          <a:p>
            <a:pPr marL="457200" lvl="1" indent="0">
              <a:buNone/>
            </a:pPr>
            <a:r>
              <a:rPr lang="en-US" sz="1700" dirty="0" smtClean="0">
                <a:solidFill>
                  <a:srgbClr val="00B0F0"/>
                </a:solidFill>
                <a:latin typeface="Candara" panose="020E0502030303020204" pitchFamily="34" charset="0"/>
                <a:cs typeface="Adobe Devanagari" panose="02040503050201020203" pitchFamily="18" charset="0"/>
              </a:rPr>
              <a:t>Tuning optimizing SLED output</a:t>
            </a:r>
          </a:p>
          <a:p>
            <a:pPr marL="36900" indent="0">
              <a:buNone/>
            </a:pPr>
            <a:r>
              <a:rPr lang="en-US" u="sng" dirty="0" smtClean="0">
                <a:solidFill>
                  <a:srgbClr val="00B0F0"/>
                </a:solidFill>
                <a:latin typeface="Candara" panose="020E0502030303020204" pitchFamily="34" charset="0"/>
                <a:cs typeface="Adobe Devanagari" panose="02040503050201020203" pitchFamily="18" charset="0"/>
              </a:rPr>
              <a:t>Time domain</a:t>
            </a:r>
            <a:r>
              <a:rPr lang="en-US" dirty="0" smtClean="0">
                <a:solidFill>
                  <a:srgbClr val="00B0F0"/>
                </a:solidFill>
                <a:latin typeface="Candara" panose="020E0502030303020204" pitchFamily="34" charset="0"/>
                <a:cs typeface="Adobe Devanagari" panose="02040503050201020203" pitchFamily="18" charset="0"/>
              </a:rPr>
              <a:t>: visualization </a:t>
            </a:r>
            <a:r>
              <a:rPr lang="en-US" dirty="0">
                <a:solidFill>
                  <a:srgbClr val="00B0F0"/>
                </a:solidFill>
                <a:latin typeface="Candara" panose="020E0502030303020204" pitchFamily="34" charset="0"/>
                <a:cs typeface="Adobe Devanagari" panose="02040503050201020203" pitchFamily="18" charset="0"/>
              </a:rPr>
              <a:t>of SLED output pulse </a:t>
            </a:r>
            <a:r>
              <a:rPr lang="en-US" dirty="0" smtClean="0">
                <a:solidFill>
                  <a:srgbClr val="00B0F0"/>
                </a:solidFill>
                <a:latin typeface="Candara" panose="020E0502030303020204" pitchFamily="34" charset="0"/>
                <a:cs typeface="Adobe Devanagari" panose="02040503050201020203" pitchFamily="18" charset="0"/>
              </a:rPr>
              <a:t>with </a:t>
            </a:r>
            <a:r>
              <a:rPr lang="en-US" dirty="0">
                <a:solidFill>
                  <a:srgbClr val="00B0F0"/>
                </a:solidFill>
                <a:latin typeface="Candara" panose="020E0502030303020204" pitchFamily="34" charset="0"/>
                <a:cs typeface="Adobe Devanagari" panose="02040503050201020203" pitchFamily="18" charset="0"/>
              </a:rPr>
              <a:t>180</a:t>
            </a:r>
            <a:r>
              <a:rPr lang="en-US" dirty="0" smtClean="0">
                <a:solidFill>
                  <a:srgbClr val="00B0F0"/>
                </a:solidFill>
                <a:latin typeface="Candara" panose="020E0502030303020204" pitchFamily="34" charset="0"/>
                <a:cs typeface="Adobe Devanagari" panose="02040503050201020203" pitchFamily="18" charset="0"/>
              </a:rPr>
              <a:t>° </a:t>
            </a:r>
            <a:r>
              <a:rPr lang="en-US" dirty="0">
                <a:solidFill>
                  <a:srgbClr val="00B0F0"/>
                </a:solidFill>
                <a:latin typeface="Candara" panose="020E0502030303020204" pitchFamily="34" charset="0"/>
                <a:cs typeface="Adobe Devanagari" panose="02040503050201020203" pitchFamily="18" charset="0"/>
              </a:rPr>
              <a:t>phase </a:t>
            </a:r>
            <a:r>
              <a:rPr lang="en-US" dirty="0" smtClean="0">
                <a:solidFill>
                  <a:srgbClr val="00B0F0"/>
                </a:solidFill>
                <a:latin typeface="Candara" panose="020E0502030303020204" pitchFamily="34" charset="0"/>
                <a:cs typeface="Adobe Devanagari" panose="02040503050201020203" pitchFamily="18" charset="0"/>
              </a:rPr>
              <a:t>jump</a:t>
            </a:r>
          </a:p>
          <a:p>
            <a:pPr marL="457200" lvl="1" indent="0">
              <a:buNone/>
            </a:pPr>
            <a:r>
              <a:rPr lang="en-US" sz="1700" dirty="0" smtClean="0">
                <a:solidFill>
                  <a:srgbClr val="00B0F0"/>
                </a:solidFill>
                <a:latin typeface="Candara" panose="020E0502030303020204" pitchFamily="34" charset="0"/>
                <a:cs typeface="Adobe Devanagari" panose="02040503050201020203" pitchFamily="18" charset="0"/>
              </a:rPr>
              <a:t>Fine frequency tuning of the SLED pulse</a:t>
            </a:r>
          </a:p>
          <a:p>
            <a:pPr marL="457200" lvl="1" indent="0">
              <a:buNone/>
            </a:pPr>
            <a:r>
              <a:rPr lang="en-US" sz="1700" dirty="0" smtClean="0">
                <a:solidFill>
                  <a:srgbClr val="00B0F0"/>
                </a:solidFill>
                <a:latin typeface="Candara" panose="020E0502030303020204" pitchFamily="34" charset="0"/>
                <a:cs typeface="Adobe Devanagari" panose="02040503050201020203" pitchFamily="18" charset="0"/>
              </a:rPr>
              <a:t>Qualitative measurement of energy/power gain</a:t>
            </a:r>
          </a:p>
          <a:p>
            <a:pPr marL="457200" lvl="1" indent="0">
              <a:buNone/>
            </a:pPr>
            <a:r>
              <a:rPr lang="en-US" sz="1700" dirty="0" smtClean="0">
                <a:solidFill>
                  <a:srgbClr val="00B0F0"/>
                </a:solidFill>
                <a:latin typeface="Candara" panose="020E0502030303020204" pitchFamily="34" charset="0"/>
                <a:cs typeface="Adobe Devanagari" panose="02040503050201020203" pitchFamily="18" charset="0"/>
              </a:rPr>
              <a:t>Scan </a:t>
            </a:r>
            <a:r>
              <a:rPr lang="en-US" sz="1700" dirty="0" err="1" smtClean="0">
                <a:solidFill>
                  <a:srgbClr val="00B0F0"/>
                </a:solidFill>
                <a:latin typeface="Candara" panose="020E0502030303020204" pitchFamily="34" charset="0"/>
                <a:cs typeface="Adobe Devanagari" panose="02040503050201020203" pitchFamily="18" charset="0"/>
              </a:rPr>
              <a:t>T</a:t>
            </a:r>
            <a:r>
              <a:rPr lang="en-US" sz="1700" baseline="-25000" dirty="0" err="1" smtClean="0">
                <a:solidFill>
                  <a:srgbClr val="00B0F0"/>
                </a:solidFill>
                <a:latin typeface="Candara" panose="020E0502030303020204" pitchFamily="34" charset="0"/>
                <a:cs typeface="Adobe Devanagari" panose="02040503050201020203" pitchFamily="18" charset="0"/>
              </a:rPr>
              <a:t>jump</a:t>
            </a:r>
            <a:r>
              <a:rPr lang="en-US" sz="1700" dirty="0" smtClean="0">
                <a:solidFill>
                  <a:srgbClr val="00B0F0"/>
                </a:solidFill>
                <a:latin typeface="Candara" panose="020E0502030303020204" pitchFamily="34" charset="0"/>
                <a:cs typeface="Adobe Devanagari" panose="02040503050201020203" pitchFamily="18" charset="0"/>
              </a:rPr>
              <a:t> vs energy gain</a:t>
            </a:r>
            <a:endParaRPr lang="en-US" sz="1700" dirty="0">
              <a:solidFill>
                <a:srgbClr val="00B0F0"/>
              </a:solidFill>
              <a:latin typeface="Candara" panose="020E0502030303020204" pitchFamily="34" charset="0"/>
              <a:cs typeface="Adobe Devanagari" panose="02040503050201020203" pitchFamily="18" charset="0"/>
            </a:endParaRPr>
          </a:p>
          <a:p>
            <a:pPr marL="450000" lvl="1" indent="0">
              <a:buNone/>
            </a:pPr>
            <a:endParaRPr lang="en-US" sz="1400" dirty="0" smtClean="0">
              <a:latin typeface="Candara" panose="020E0502030303020204" pitchFamily="34" charset="0"/>
              <a:cs typeface="Adobe Devanagari" panose="02040503050201020203" pitchFamily="18" charset="0"/>
            </a:endParaRPr>
          </a:p>
        </p:txBody>
      </p:sp>
      <p:cxnSp>
        <p:nvCxnSpPr>
          <p:cNvPr id="6" name="Connettore 2 5"/>
          <p:cNvCxnSpPr>
            <a:stCxn id="19" idx="0"/>
          </p:cNvCxnSpPr>
          <p:nvPr/>
        </p:nvCxnSpPr>
        <p:spPr>
          <a:xfrm flipH="1" flipV="1">
            <a:off x="4702629" y="2314012"/>
            <a:ext cx="900858" cy="656436"/>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a:stCxn id="20" idx="3"/>
          </p:cNvCxnSpPr>
          <p:nvPr/>
        </p:nvCxnSpPr>
        <p:spPr>
          <a:xfrm>
            <a:off x="6755641" y="2467901"/>
            <a:ext cx="739198" cy="406395"/>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24" idx="0"/>
          </p:cNvCxnSpPr>
          <p:nvPr/>
        </p:nvCxnSpPr>
        <p:spPr>
          <a:xfrm flipV="1">
            <a:off x="6556080" y="4491789"/>
            <a:ext cx="494192" cy="1163278"/>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24" idx="0"/>
          </p:cNvCxnSpPr>
          <p:nvPr/>
        </p:nvCxnSpPr>
        <p:spPr>
          <a:xfrm flipV="1">
            <a:off x="6556080" y="4745689"/>
            <a:ext cx="1521120" cy="909378"/>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27" idx="0"/>
          </p:cNvCxnSpPr>
          <p:nvPr/>
        </p:nvCxnSpPr>
        <p:spPr>
          <a:xfrm flipH="1" flipV="1">
            <a:off x="8289654" y="2188029"/>
            <a:ext cx="78312" cy="821673"/>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036967" y="2970448"/>
            <a:ext cx="1133039"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solidFill>
                  <a:schemeClr val="bg1"/>
                </a:solidFill>
                <a:latin typeface="Candara" panose="020E0502030303020204" pitchFamily="34" charset="0"/>
                <a:cs typeface="Adobe Devanagari" panose="02040503050201020203" pitchFamily="18" charset="0"/>
              </a:rPr>
              <a:t>Input port</a:t>
            </a:r>
            <a:endParaRPr lang="en-US" sz="1400" dirty="0">
              <a:solidFill>
                <a:schemeClr val="bg1"/>
              </a:solidFill>
              <a:latin typeface="Candara" panose="020E0502030303020204" pitchFamily="34" charset="0"/>
              <a:cs typeface="Adobe Devanagari" panose="02040503050201020203" pitchFamily="18" charset="0"/>
            </a:endParaRPr>
          </a:p>
        </p:txBody>
      </p:sp>
      <p:sp>
        <p:nvSpPr>
          <p:cNvPr id="20" name="CasellaDiTesto 19"/>
          <p:cNvSpPr txBox="1"/>
          <p:nvPr/>
        </p:nvSpPr>
        <p:spPr>
          <a:xfrm>
            <a:off x="5785504" y="2314012"/>
            <a:ext cx="970137"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sz="1400" dirty="0" smtClean="0">
                <a:solidFill>
                  <a:schemeClr val="bg1"/>
                </a:solidFill>
                <a:latin typeface="Candara" panose="020E0502030303020204" pitchFamily="34" charset="0"/>
                <a:cs typeface="Adobe Devanagari" panose="02040503050201020203" pitchFamily="18" charset="0"/>
              </a:rPr>
              <a:t>90° hybrid</a:t>
            </a:r>
            <a:endParaRPr lang="en-US" sz="1400" dirty="0">
              <a:solidFill>
                <a:schemeClr val="bg1"/>
              </a:solidFill>
              <a:latin typeface="Candara" panose="020E0502030303020204" pitchFamily="34" charset="0"/>
              <a:cs typeface="Adobe Devanagari" panose="02040503050201020203" pitchFamily="18" charset="0"/>
            </a:endParaRPr>
          </a:p>
        </p:txBody>
      </p:sp>
      <p:sp>
        <p:nvSpPr>
          <p:cNvPr id="24" name="CasellaDiTesto 23"/>
          <p:cNvSpPr txBox="1"/>
          <p:nvPr/>
        </p:nvSpPr>
        <p:spPr>
          <a:xfrm>
            <a:off x="5785504" y="5655067"/>
            <a:ext cx="1541152"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solidFill>
                  <a:schemeClr val="bg1"/>
                </a:solidFill>
                <a:latin typeface="Candara" panose="020E0502030303020204" pitchFamily="34" charset="0"/>
                <a:cs typeface="Adobe Devanagari" panose="02040503050201020203" pitchFamily="18" charset="0"/>
              </a:rPr>
              <a:t>High Q cavities</a:t>
            </a:r>
          </a:p>
        </p:txBody>
      </p:sp>
      <p:sp>
        <p:nvSpPr>
          <p:cNvPr id="27" name="CasellaDiTesto 26"/>
          <p:cNvSpPr txBox="1"/>
          <p:nvPr/>
        </p:nvSpPr>
        <p:spPr>
          <a:xfrm>
            <a:off x="7628768" y="3009702"/>
            <a:ext cx="1478396"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solidFill>
                  <a:schemeClr val="bg1"/>
                </a:solidFill>
                <a:latin typeface="Candara" panose="020E0502030303020204" pitchFamily="34" charset="0"/>
                <a:cs typeface="Adobe Devanagari" panose="02040503050201020203" pitchFamily="18" charset="0"/>
              </a:rPr>
              <a:t>Output port</a:t>
            </a:r>
            <a:endParaRPr lang="en-US" sz="1400" dirty="0">
              <a:solidFill>
                <a:schemeClr val="bg1"/>
              </a:solidFill>
              <a:latin typeface="Candara" panose="020E0502030303020204" pitchFamily="34" charset="0"/>
              <a:cs typeface="Adobe Devanagari" panose="02040503050201020203" pitchFamily="18" charset="0"/>
            </a:endParaRPr>
          </a:p>
        </p:txBody>
      </p:sp>
    </p:spTree>
    <p:extLst>
      <p:ext uri="{BB962C8B-B14F-4D97-AF65-F5344CB8AC3E}">
        <p14:creationId xmlns:p14="http://schemas.microsoft.com/office/powerpoint/2010/main" val="2683215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199" y="-209487"/>
            <a:ext cx="8229600" cy="1143000"/>
          </a:xfrm>
        </p:spPr>
        <p:txBody>
          <a:bodyPr>
            <a:normAutofit/>
          </a:bodyPr>
          <a:lstStyle/>
          <a:p>
            <a:r>
              <a:rPr lang="en-US" sz="3000" dirty="0" smtClean="0">
                <a:solidFill>
                  <a:schemeClr val="tx1"/>
                </a:solidFill>
                <a:latin typeface="Candara" panose="020E0502030303020204" pitchFamily="34" charset="0"/>
                <a:cs typeface="Adobe Devanagari" panose="02040503050201020203" pitchFamily="18" charset="0"/>
              </a:rPr>
              <a:t>Hint: SLED tuning</a:t>
            </a:r>
            <a:endParaRPr lang="en-US" sz="3000" dirty="0">
              <a:solidFill>
                <a:schemeClr val="tx1"/>
              </a:solidFill>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322728" y="933513"/>
                <a:ext cx="8498541" cy="5647053"/>
              </a:xfrm>
              <a:ln>
                <a:noFill/>
              </a:ln>
            </p:spPr>
            <p:txBody>
              <a:bodyPr>
                <a:normAutofit fontScale="92500" lnSpcReduction="10000"/>
              </a:bodyPr>
              <a:lstStyle/>
              <a:p>
                <a:pPr marL="0" indent="0" algn="just">
                  <a:buNone/>
                </a:pPr>
                <a:r>
                  <a:rPr lang="en-US" sz="1800" dirty="0" smtClean="0">
                    <a:solidFill>
                      <a:srgbClr val="FF0000"/>
                    </a:solidFill>
                    <a:latin typeface="Candara" panose="020E0502030303020204" pitchFamily="34" charset="0"/>
                    <a:cs typeface="Adobe Devanagari" panose="02040503050201020203" pitchFamily="18" charset="0"/>
                  </a:rPr>
                  <a:t>WHY? </a:t>
                </a:r>
              </a:p>
              <a:p>
                <a:pPr marL="0" indent="0" algn="just">
                  <a:buNone/>
                </a:pPr>
                <a:r>
                  <a:rPr lang="en-US" sz="1800" dirty="0" smtClean="0">
                    <a:solidFill>
                      <a:schemeClr val="tx1"/>
                    </a:solidFill>
                    <a:latin typeface="Candara" panose="020E0502030303020204" pitchFamily="34" charset="0"/>
                    <a:cs typeface="Adobe Devanagari" panose="02040503050201020203" pitchFamily="18" charset="0"/>
                  </a:rPr>
                  <a:t>If the resonant frequencies of the 2 cavities are not the same and/or equal to the operating frequency (2856 MHz for S-band </a:t>
                </a:r>
                <a:r>
                  <a:rPr lang="en-US" sz="1800" dirty="0" err="1" smtClean="0">
                    <a:solidFill>
                      <a:schemeClr val="tx1"/>
                    </a:solidFill>
                    <a:latin typeface="Candara" panose="020E0502030303020204" pitchFamily="34" charset="0"/>
                    <a:cs typeface="Adobe Devanagari" panose="02040503050201020203" pitchFamily="18" charset="0"/>
                  </a:rPr>
                  <a:t>linacs</a:t>
                </a:r>
                <a:r>
                  <a:rPr lang="en-US" sz="1800" dirty="0" smtClean="0">
                    <a:solidFill>
                      <a:schemeClr val="tx1"/>
                    </a:solidFill>
                    <a:latin typeface="Candara" panose="020E0502030303020204" pitchFamily="34" charset="0"/>
                    <a:cs typeface="Adobe Devanagari" panose="02040503050201020203" pitchFamily="18" charset="0"/>
                  </a:rPr>
                  <a:t>) the SLED can produce high reflections at the input port, causing breakdowns in the input waveguide or near the klystron window.</a:t>
                </a: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r>
                  <a:rPr lang="en-US" sz="1800" dirty="0" smtClean="0">
                    <a:solidFill>
                      <a:srgbClr val="FF0000"/>
                    </a:solidFill>
                    <a:latin typeface="Candara" panose="020E0502030303020204" pitchFamily="34" charset="0"/>
                    <a:cs typeface="Adobe Devanagari" panose="02040503050201020203" pitchFamily="18" charset="0"/>
                  </a:rPr>
                  <a:t>HOW?</a:t>
                </a:r>
              </a:p>
              <a:p>
                <a:pPr marL="0" indent="0" algn="just">
                  <a:buNone/>
                </a:pPr>
                <a:r>
                  <a:rPr lang="en-US" sz="1800" dirty="0" smtClean="0">
                    <a:solidFill>
                      <a:schemeClr val="tx1"/>
                    </a:solidFill>
                    <a:latin typeface="Candara" panose="020E0502030303020204" pitchFamily="34" charset="0"/>
                    <a:cs typeface="Adobe Devanagari" panose="02040503050201020203" pitchFamily="18" charset="0"/>
                  </a:rPr>
                  <a:t>Generally frequency tuning is done in air and with low RF power. For this reason the measurement needs to account for several environmental variation with respect to nominal conditions: room temperature, pressure, humidity and air (instead of vacuum). </a:t>
                </a:r>
              </a:p>
              <a:p>
                <a:pPr marL="0" indent="0" algn="just">
                  <a:buNone/>
                </a:pPr>
                <a:endParaRPr lang="it-IT" sz="1800" b="0" i="1" dirty="0" smtClean="0">
                  <a:latin typeface="Candara" panose="020E0502030303020204" pitchFamily="34" charset="0"/>
                  <a:cs typeface="Adobe Devanagari" panose="02040503050201020203"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it-IT" sz="1800" b="0" i="1" smtClean="0">
                              <a:solidFill>
                                <a:schemeClr val="tx1"/>
                              </a:solidFill>
                              <a:latin typeface="Cambria Math" panose="02040503050406030204" pitchFamily="18" charset="0"/>
                            </a:rPr>
                          </m:ctrlPr>
                        </m:sSubPr>
                        <m:e>
                          <m:r>
                            <m:rPr>
                              <m:sty m:val="p"/>
                            </m:rPr>
                            <a:rPr lang="it-IT" sz="1800" b="0" i="0" smtClean="0">
                              <a:solidFill>
                                <a:schemeClr val="tx1"/>
                              </a:solidFill>
                              <a:latin typeface="Cambria Math" panose="02040503050406030204" pitchFamily="18" charset="0"/>
                            </a:rPr>
                            <m:t>f</m:t>
                          </m:r>
                        </m:e>
                        <m:sub>
                          <m:r>
                            <m:rPr>
                              <m:sty m:val="p"/>
                            </m:rPr>
                            <a:rPr lang="it-IT" sz="1800" b="0" i="0" smtClean="0">
                              <a:solidFill>
                                <a:schemeClr val="tx1"/>
                              </a:solidFill>
                              <a:latin typeface="Cambria Math" panose="02040503050406030204" pitchFamily="18" charset="0"/>
                            </a:rPr>
                            <m:t>LP</m:t>
                          </m:r>
                        </m:sub>
                      </m:sSub>
                      <m:d>
                        <m:dPr>
                          <m:ctrlPr>
                            <a:rPr lang="it-IT" sz="1800" b="0" i="1" smtClean="0">
                              <a:solidFill>
                                <a:schemeClr val="tx1"/>
                              </a:solidFill>
                              <a:latin typeface="Cambria Math" panose="02040503050406030204" pitchFamily="18" charset="0"/>
                            </a:rPr>
                          </m:ctrlPr>
                        </m:dPr>
                        <m:e>
                          <m:r>
                            <m:rPr>
                              <m:sty m:val="p"/>
                            </m:rPr>
                            <a:rPr lang="it-IT" sz="1800" b="0" i="0" smtClean="0">
                              <a:solidFill>
                                <a:schemeClr val="tx1"/>
                              </a:solidFill>
                              <a:latin typeface="Cambria Math" panose="02040503050406030204" pitchFamily="18" charset="0"/>
                            </a:rPr>
                            <m:t>MHz</m:t>
                          </m:r>
                        </m:e>
                      </m:d>
                      <m:r>
                        <a:rPr lang="it-IT" sz="1800" b="0" i="0"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m:rPr>
                              <m:sty m:val="p"/>
                            </m:rPr>
                            <a:rPr lang="it-IT" sz="1800" i="0">
                              <a:solidFill>
                                <a:schemeClr val="tx1"/>
                              </a:solidFill>
                              <a:latin typeface="Cambria Math" panose="02040503050406030204" pitchFamily="18" charset="0"/>
                            </a:rPr>
                            <m:t>f</m:t>
                          </m:r>
                        </m:e>
                        <m:sub>
                          <m:r>
                            <m:rPr>
                              <m:sty m:val="p"/>
                            </m:rPr>
                            <a:rPr lang="it-IT" sz="1800" b="0" i="0" smtClean="0">
                              <a:solidFill>
                                <a:schemeClr val="tx1"/>
                              </a:solidFill>
                              <a:latin typeface="Cambria Math" panose="02040503050406030204" pitchFamily="18" charset="0"/>
                            </a:rPr>
                            <m:t>H</m:t>
                          </m:r>
                          <m:r>
                            <m:rPr>
                              <m:sty m:val="p"/>
                            </m:rPr>
                            <a:rPr lang="it-IT" sz="1800" i="0">
                              <a:solidFill>
                                <a:schemeClr val="tx1"/>
                              </a:solidFill>
                              <a:latin typeface="Cambria Math" panose="02040503050406030204" pitchFamily="18" charset="0"/>
                            </a:rPr>
                            <m:t>P</m:t>
                          </m:r>
                        </m:sub>
                      </m:sSub>
                      <m:d>
                        <m:dPr>
                          <m:ctrlPr>
                            <a:rPr lang="it-IT" sz="1800" i="1">
                              <a:solidFill>
                                <a:schemeClr val="tx1"/>
                              </a:solidFill>
                              <a:latin typeface="Cambria Math" panose="02040503050406030204" pitchFamily="18" charset="0"/>
                            </a:rPr>
                          </m:ctrlPr>
                        </m:dPr>
                        <m:e>
                          <m:r>
                            <m:rPr>
                              <m:sty m:val="p"/>
                            </m:rPr>
                            <a:rPr lang="it-IT" sz="1800" i="0">
                              <a:solidFill>
                                <a:schemeClr val="tx1"/>
                              </a:solidFill>
                              <a:latin typeface="Cambria Math" panose="02040503050406030204" pitchFamily="18" charset="0"/>
                            </a:rPr>
                            <m:t>MHz</m:t>
                          </m:r>
                        </m:e>
                      </m:d>
                      <m:r>
                        <a:rPr lang="it-IT" sz="1800" b="0" i="0" smtClean="0">
                          <a:solidFill>
                            <a:schemeClr val="tx1"/>
                          </a:solidFill>
                          <a:latin typeface="Cambria Math" panose="02040503050406030204" pitchFamily="18" charset="0"/>
                        </a:rPr>
                        <m:t>+</m:t>
                      </m:r>
                      <m:r>
                        <a:rPr lang="it-IT" sz="1800" b="0" i="0" smtClean="0">
                          <a:solidFill>
                            <a:schemeClr val="tx1"/>
                          </a:solidFill>
                          <a:latin typeface="Cambria Math" panose="02040503050406030204" pitchFamily="18" charset="0"/>
                          <a:ea typeface="Cambria Math" panose="02040503050406030204" pitchFamily="18" charset="0"/>
                        </a:rPr>
                        <m:t>∆</m:t>
                      </m:r>
                      <m:sSub>
                        <m:sSubPr>
                          <m:ctrlPr>
                            <a:rPr lang="it-IT" sz="1800" b="0" i="1" smtClean="0">
                              <a:solidFill>
                                <a:schemeClr val="tx1"/>
                              </a:solidFill>
                              <a:latin typeface="Cambria Math" panose="02040503050406030204" pitchFamily="18" charset="0"/>
                              <a:ea typeface="Cambria Math" panose="02040503050406030204" pitchFamily="18" charset="0"/>
                            </a:rPr>
                          </m:ctrlPr>
                        </m:sSubPr>
                        <m:e>
                          <m:r>
                            <m:rPr>
                              <m:sty m:val="p"/>
                            </m:rPr>
                            <a:rPr lang="it-IT" sz="1800" b="0" i="0" smtClean="0">
                              <a:solidFill>
                                <a:schemeClr val="tx1"/>
                              </a:solidFill>
                              <a:latin typeface="Cambria Math" panose="02040503050406030204" pitchFamily="18" charset="0"/>
                              <a:ea typeface="Cambria Math" panose="02040503050406030204" pitchFamily="18" charset="0"/>
                            </a:rPr>
                            <m:t>f</m:t>
                          </m:r>
                        </m:e>
                        <m:sub>
                          <m:r>
                            <m:rPr>
                              <m:sty m:val="p"/>
                            </m:rPr>
                            <a:rPr lang="it-IT" sz="1800" b="0" i="0" smtClean="0">
                              <a:solidFill>
                                <a:schemeClr val="tx1"/>
                              </a:solidFill>
                              <a:latin typeface="Cambria Math" panose="02040503050406030204" pitchFamily="18" charset="0"/>
                              <a:ea typeface="Cambria Math" panose="02040503050406030204" pitchFamily="18" charset="0"/>
                            </a:rPr>
                            <m:t>T</m:t>
                          </m:r>
                        </m:sub>
                      </m:sSub>
                      <m:r>
                        <a:rPr lang="it-IT" sz="1800" b="0" i="0" smtClean="0">
                          <a:solidFill>
                            <a:schemeClr val="tx1"/>
                          </a:solidFill>
                          <a:latin typeface="Cambria Math" panose="02040503050406030204" pitchFamily="18" charset="0"/>
                          <a:ea typeface="Cambria Math" panose="02040503050406030204" pitchFamily="18" charset="0"/>
                        </a:rPr>
                        <m:t>(</m:t>
                      </m:r>
                      <m:r>
                        <m:rPr>
                          <m:sty m:val="p"/>
                        </m:rPr>
                        <a:rPr lang="it-IT" sz="1800" b="0" i="0" smtClean="0">
                          <a:solidFill>
                            <a:schemeClr val="tx1"/>
                          </a:solidFill>
                          <a:latin typeface="Cambria Math" panose="02040503050406030204" pitchFamily="18" charset="0"/>
                          <a:ea typeface="Cambria Math" panose="02040503050406030204" pitchFamily="18" charset="0"/>
                        </a:rPr>
                        <m:t>MHz</m:t>
                      </m:r>
                      <m:r>
                        <a:rPr lang="it-IT" sz="1800" b="0" i="0" smtClean="0">
                          <a:solidFill>
                            <a:schemeClr val="tx1"/>
                          </a:solidFill>
                          <a:latin typeface="Cambria Math" panose="02040503050406030204" pitchFamily="18" charset="0"/>
                          <a:ea typeface="Cambria Math" panose="02040503050406030204" pitchFamily="18" charset="0"/>
                        </a:rPr>
                        <m:t>)−∆</m:t>
                      </m:r>
                      <m:sSub>
                        <m:sSubPr>
                          <m:ctrlPr>
                            <a:rPr lang="it-IT" sz="1800" i="1">
                              <a:solidFill>
                                <a:schemeClr val="tx1"/>
                              </a:solidFill>
                              <a:latin typeface="Cambria Math" panose="02040503050406030204" pitchFamily="18" charset="0"/>
                              <a:ea typeface="Cambria Math" panose="02040503050406030204" pitchFamily="18" charset="0"/>
                            </a:rPr>
                          </m:ctrlPr>
                        </m:sSubPr>
                        <m:e>
                          <m:r>
                            <m:rPr>
                              <m:sty m:val="p"/>
                            </m:rPr>
                            <a:rPr lang="it-IT" sz="1800" i="0">
                              <a:solidFill>
                                <a:schemeClr val="tx1"/>
                              </a:solidFill>
                              <a:latin typeface="Cambria Math" panose="02040503050406030204" pitchFamily="18" charset="0"/>
                              <a:ea typeface="Cambria Math" panose="02040503050406030204" pitchFamily="18" charset="0"/>
                            </a:rPr>
                            <m:t>f</m:t>
                          </m:r>
                        </m:e>
                        <m:sub>
                          <m:r>
                            <m:rPr>
                              <m:sty m:val="p"/>
                            </m:rPr>
                            <a:rPr lang="it-IT" sz="1800" b="0" i="0" smtClean="0">
                              <a:solidFill>
                                <a:schemeClr val="tx1"/>
                              </a:solidFill>
                              <a:latin typeface="Cambria Math" panose="02040503050406030204" pitchFamily="18" charset="0"/>
                              <a:ea typeface="Cambria Math" panose="02040503050406030204" pitchFamily="18" charset="0"/>
                            </a:rPr>
                            <m:t>a</m:t>
                          </m:r>
                        </m:sub>
                      </m:sSub>
                      <m:r>
                        <a:rPr lang="it-IT" sz="1800" b="0" i="0" smtClean="0">
                          <a:solidFill>
                            <a:schemeClr val="tx1"/>
                          </a:solidFill>
                          <a:latin typeface="Cambria Math" panose="02040503050406030204" pitchFamily="18" charset="0"/>
                          <a:ea typeface="Cambria Math" panose="02040503050406030204" pitchFamily="18" charset="0"/>
                        </a:rPr>
                        <m:t>(</m:t>
                      </m:r>
                      <m:r>
                        <m:rPr>
                          <m:sty m:val="p"/>
                        </m:rPr>
                        <a:rPr lang="it-IT" sz="1800" b="0" i="0" smtClean="0">
                          <a:solidFill>
                            <a:schemeClr val="tx1"/>
                          </a:solidFill>
                          <a:latin typeface="Cambria Math" panose="02040503050406030204" pitchFamily="18" charset="0"/>
                          <a:ea typeface="Cambria Math" panose="02040503050406030204" pitchFamily="18" charset="0"/>
                        </a:rPr>
                        <m:t>MHz</m:t>
                      </m:r>
                      <m:r>
                        <a:rPr lang="it-IT" sz="1800" b="0" i="0" smtClean="0">
                          <a:solidFill>
                            <a:schemeClr val="tx1"/>
                          </a:solidFill>
                          <a:latin typeface="Cambria Math" panose="02040503050406030204" pitchFamily="18" charset="0"/>
                          <a:ea typeface="Cambria Math" panose="02040503050406030204" pitchFamily="18" charset="0"/>
                        </a:rPr>
                        <m:t>)</m:t>
                      </m:r>
                    </m:oMath>
                  </m:oMathPara>
                </a14:m>
                <a:endParaRPr lang="en-US" sz="1800" dirty="0" smtClean="0">
                  <a:solidFill>
                    <a:schemeClr val="tx1"/>
                  </a:solidFill>
                  <a:latin typeface="Candara" panose="020E0502030303020204" pitchFamily="34" charset="0"/>
                  <a:cs typeface="Adobe Devanagari" panose="02040503050201020203" pitchFamily="18" charset="0"/>
                </a:endParaRPr>
              </a:p>
              <a:p>
                <a:pPr marL="0" indent="0" algn="just">
                  <a:buNone/>
                </a:pPr>
                <a:endParaRPr lang="en-US" sz="1800" dirty="0" smtClean="0">
                  <a:latin typeface="Candara" panose="020E0502030303020204" pitchFamily="34" charset="0"/>
                  <a:cs typeface="Adobe Devanagari" panose="02040503050201020203" pitchFamily="18" charset="0"/>
                </a:endParaRPr>
              </a:p>
              <a:p>
                <a:pPr marL="0" indent="0" algn="just">
                  <a:buNone/>
                </a:pPr>
                <a:r>
                  <a:rPr lang="en-US" sz="1800" dirty="0" smtClean="0">
                    <a:solidFill>
                      <a:schemeClr val="tx1"/>
                    </a:solidFill>
                    <a:latin typeface="Candara" panose="020E0502030303020204" pitchFamily="34" charset="0"/>
                    <a:cs typeface="Adobe Devanagari" panose="02040503050201020203" pitchFamily="18" charset="0"/>
                  </a:rPr>
                  <a:t>Where:</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𝐻</m:t>
                        </m:r>
                        <m:r>
                          <a:rPr lang="it-IT" sz="1800" i="1">
                            <a:solidFill>
                              <a:srgbClr val="00B0F0"/>
                            </a:solidFill>
                            <a:latin typeface="Cambria Math" panose="02040503050406030204" pitchFamily="18" charset="0"/>
                          </a:rPr>
                          <m:t>𝑃</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tx1"/>
                    </a:solidFill>
                    <a:latin typeface="Candara" panose="020E0502030303020204" pitchFamily="34" charset="0"/>
                    <a:cs typeface="Adobe Devanagari" panose="02040503050201020203" pitchFamily="18" charset="0"/>
                  </a:rPr>
                  <a:t>is the SLED </a:t>
                </a:r>
                <a:r>
                  <a:rPr lang="en-US" sz="1800" dirty="0" smtClean="0">
                    <a:solidFill>
                      <a:schemeClr val="tx1"/>
                    </a:solidFill>
                    <a:latin typeface="Candara" panose="020E0502030303020204" pitchFamily="34" charset="0"/>
                    <a:cs typeface="Adobe Devanagari" panose="02040503050201020203" pitchFamily="18" charset="0"/>
                  </a:rPr>
                  <a:t>nominal working frequency = 2856 MHz </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𝐿𝑃</m:t>
                        </m:r>
                      </m:sub>
                    </m:sSub>
                  </m:oMath>
                </a14:m>
                <a:r>
                  <a:rPr lang="en-US" sz="1800" dirty="0" smtClean="0">
                    <a:latin typeface="Candara" panose="020E0502030303020204" pitchFamily="34" charset="0"/>
                    <a:cs typeface="Adobe Devanagari" panose="02040503050201020203" pitchFamily="18" charset="0"/>
                  </a:rPr>
                  <a:t> </a:t>
                </a:r>
                <a:r>
                  <a:rPr lang="en-US" sz="1800" dirty="0" smtClean="0">
                    <a:solidFill>
                      <a:schemeClr val="tx1"/>
                    </a:solidFill>
                    <a:latin typeface="Candara" panose="020E0502030303020204" pitchFamily="34" charset="0"/>
                    <a:cs typeface="Adobe Devanagari" panose="02040503050201020203" pitchFamily="18" charset="0"/>
                  </a:rPr>
                  <a:t>is the SLED resonant frequency to be tuned at low power, room temperature and in air</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smtClean="0">
                            <a:solidFill>
                              <a:srgbClr val="00B0F0"/>
                            </a:solidFill>
                            <a:latin typeface="Cambria Math" panose="02040503050406030204" pitchFamily="18" charset="0"/>
                            <a:ea typeface="Cambria Math" panose="02040503050406030204" pitchFamily="18" charset="0"/>
                          </a:rPr>
                          <m:t>∆</m:t>
                        </m:r>
                        <m:r>
                          <a:rPr lang="it-IT" sz="1800" i="1">
                            <a:solidFill>
                              <a:srgbClr val="00B0F0"/>
                            </a:solidFill>
                            <a:latin typeface="Cambria Math" panose="02040503050406030204" pitchFamily="18" charset="0"/>
                          </a:rPr>
                          <m:t>𝑓</m:t>
                        </m:r>
                      </m:e>
                      <m:sub>
                        <m:r>
                          <a:rPr lang="it-IT" sz="1800" i="1">
                            <a:solidFill>
                              <a:srgbClr val="00B0F0"/>
                            </a:solidFill>
                            <a:latin typeface="Cambria Math" panose="02040503050406030204" pitchFamily="18" charset="0"/>
                          </a:rPr>
                          <m:t>𝑇</m:t>
                        </m:r>
                      </m:sub>
                    </m:sSub>
                  </m:oMath>
                </a14:m>
                <a:r>
                  <a:rPr lang="en-US" sz="1800" dirty="0" smtClean="0">
                    <a:latin typeface="Candara" panose="020E0502030303020204" pitchFamily="34" charset="0"/>
                    <a:cs typeface="Adobe Devanagari" panose="02040503050201020203" pitchFamily="18" charset="0"/>
                  </a:rPr>
                  <a:t> </a:t>
                </a:r>
                <a:r>
                  <a:rPr lang="en-US" sz="1800" dirty="0" smtClean="0">
                    <a:solidFill>
                      <a:schemeClr val="tx1"/>
                    </a:solidFill>
                    <a:latin typeface="Candara" panose="020E0502030303020204" pitchFamily="34" charset="0"/>
                    <a:cs typeface="Adobe Devanagari" panose="02040503050201020203" pitchFamily="18" charset="0"/>
                  </a:rPr>
                  <a:t>is the frequency correction for temperature</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ea typeface="Cambria Math" panose="02040503050406030204" pitchFamily="18" charset="0"/>
                          </a:rPr>
                          <m:t>∆</m:t>
                        </m:r>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𝑎</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tx1"/>
                    </a:solidFill>
                    <a:latin typeface="Candara" panose="020E0502030303020204" pitchFamily="34" charset="0"/>
                    <a:cs typeface="Adobe Devanagari" panose="02040503050201020203" pitchFamily="18" charset="0"/>
                  </a:rPr>
                  <a:t>is the frequency correction for </a:t>
                </a:r>
                <a:r>
                  <a:rPr lang="en-US" sz="1800" dirty="0" smtClean="0">
                    <a:solidFill>
                      <a:schemeClr val="tx1"/>
                    </a:solidFill>
                    <a:latin typeface="Candara" panose="020E0502030303020204" pitchFamily="34" charset="0"/>
                    <a:cs typeface="Adobe Devanagari" panose="02040503050201020203" pitchFamily="18" charset="0"/>
                  </a:rPr>
                  <a:t>pressure and humidity</a:t>
                </a: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smtClean="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smtClean="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smtClean="0">
                  <a:latin typeface="Candara" panose="020E0502030303020204" pitchFamily="34" charset="0"/>
                  <a:cs typeface="Adobe Devanagari" panose="02040503050201020203" pitchFamily="18"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322728" y="933513"/>
                <a:ext cx="8498541" cy="5647053"/>
              </a:xfrm>
              <a:blipFill>
                <a:blip r:embed="rId2"/>
                <a:stretch>
                  <a:fillRect/>
                </a:stretch>
              </a:blipFill>
              <a:ln>
                <a:noFill/>
              </a:ln>
            </p:spPr>
            <p:txBody>
              <a:bodyPr/>
              <a:lstStyle/>
              <a:p>
                <a:r>
                  <a:rPr lang="it-IT">
                    <a:noFill/>
                  </a:rPr>
                  <a:t> </a:t>
                </a:r>
              </a:p>
            </p:txBody>
          </p:sp>
        </mc:Fallback>
      </mc:AlternateContent>
      <p:sp>
        <p:nvSpPr>
          <p:cNvPr id="4" name="Rettangolo 3"/>
          <p:cNvSpPr/>
          <p:nvPr/>
        </p:nvSpPr>
        <p:spPr>
          <a:xfrm>
            <a:off x="2160491" y="3947108"/>
            <a:ext cx="4823013" cy="4491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088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4115" y="-206623"/>
            <a:ext cx="8229600" cy="1143000"/>
          </a:xfrm>
        </p:spPr>
        <p:txBody>
          <a:bodyPr>
            <a:normAutofit/>
          </a:bodyPr>
          <a:lstStyle/>
          <a:p>
            <a:r>
              <a:rPr lang="en-US" sz="3000" dirty="0" smtClean="0">
                <a:solidFill>
                  <a:schemeClr val="tx1"/>
                </a:solidFill>
                <a:latin typeface="Adobe Devanagari" panose="02040503050201020203" pitchFamily="18" charset="0"/>
                <a:cs typeface="Adobe Devanagari" panose="02040503050201020203" pitchFamily="18" charset="0"/>
              </a:rPr>
              <a:t>Hint: SLED tuning (finding </a:t>
            </a:r>
            <a:r>
              <a:rPr lang="en-US" sz="3000" dirty="0" err="1" smtClean="0">
                <a:solidFill>
                  <a:schemeClr val="tx1"/>
                </a:solidFill>
                <a:latin typeface="Adobe Devanagari" panose="02040503050201020203" pitchFamily="18" charset="0"/>
                <a:cs typeface="Adobe Devanagari" panose="02040503050201020203" pitchFamily="18" charset="0"/>
              </a:rPr>
              <a:t>f</a:t>
            </a:r>
            <a:r>
              <a:rPr lang="en-US" sz="3000" baseline="-25000" dirty="0" err="1" smtClean="0">
                <a:solidFill>
                  <a:schemeClr val="tx1"/>
                </a:solidFill>
                <a:latin typeface="Adobe Devanagari" panose="02040503050201020203" pitchFamily="18" charset="0"/>
                <a:cs typeface="Adobe Devanagari" panose="02040503050201020203" pitchFamily="18" charset="0"/>
              </a:rPr>
              <a:t>LP</a:t>
            </a:r>
            <a:r>
              <a:rPr lang="en-US" sz="3000" dirty="0" smtClean="0">
                <a:solidFill>
                  <a:schemeClr val="tx1"/>
                </a:solidFill>
                <a:latin typeface="Adobe Devanagari" panose="02040503050201020203" pitchFamily="18" charset="0"/>
                <a:cs typeface="Adobe Devanagari" panose="02040503050201020203" pitchFamily="18" charset="0"/>
              </a:rPr>
              <a:t>)</a:t>
            </a:r>
            <a:endParaRPr lang="en-US" sz="3000" dirty="0">
              <a:solidFill>
                <a:schemeClr val="tx1"/>
              </a:solidFill>
              <a:latin typeface="Adobe Devanagari" panose="02040503050201020203" pitchFamily="18"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57200" y="749974"/>
                <a:ext cx="8229600" cy="6108026"/>
              </a:xfrm>
            </p:spPr>
            <p:txBody>
              <a:bodyPr>
                <a:normAutofit fontScale="62500" lnSpcReduction="20000"/>
              </a:bodyPr>
              <a:lstStyle/>
              <a:p>
                <a:pPr marL="0" indent="0" algn="ctr">
                  <a:buNone/>
                </a:pPr>
                <a:endParaRPr lang="it-IT" sz="1600" dirty="0" smtClean="0">
                  <a:solidFill>
                    <a:srgbClr val="FF0000"/>
                  </a:solidFill>
                  <a:latin typeface="Candara" panose="020E0502030303020204" pitchFamily="34" charset="0"/>
                  <a:cs typeface="Adobe Devanagari" panose="02040503050201020203" pitchFamily="18" charset="0"/>
                </a:endParaRPr>
              </a:p>
              <a:p>
                <a:pPr marL="0" indent="0" algn="ctr">
                  <a:buNone/>
                </a:pPr>
                <a:endParaRPr lang="it-IT" sz="1600" dirty="0" smtClean="0">
                  <a:solidFill>
                    <a:srgbClr val="FF0000"/>
                  </a:solidFill>
                  <a:latin typeface="Candara" panose="020E0502030303020204" pitchFamily="34" charset="0"/>
                  <a:cs typeface="Adobe Devanagari" panose="02040503050201020203" pitchFamily="18" charset="0"/>
                </a:endParaRPr>
              </a:p>
              <a:p>
                <a:pPr marL="0" indent="0" algn="just">
                  <a:buNone/>
                </a:pPr>
                <a:r>
                  <a:rPr lang="en-US" dirty="0" smtClean="0">
                    <a:solidFill>
                      <a:schemeClr val="tx1"/>
                    </a:solidFill>
                    <a:latin typeface="Candara" panose="020E0502030303020204" pitchFamily="34" charset="0"/>
                    <a:cs typeface="Adobe Devanagari" panose="02040503050201020203" pitchFamily="18" charset="0"/>
                  </a:rPr>
                  <a:t>Where:</a:t>
                </a:r>
              </a:p>
              <a:p>
                <a:pPr marL="0" indent="0" algn="just">
                  <a:buNone/>
                </a:pPr>
                <a:endParaRPr lang="en-US" sz="1100" dirty="0">
                  <a:latin typeface="Candara" panose="020E0502030303020204" pitchFamily="34" charset="0"/>
                  <a:cs typeface="Adobe Devanagari" panose="02040503050201020203" pitchFamily="18" charset="0"/>
                </a:endParaRP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𝐻𝑃</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SLED nominal working frequency = 2856 MHz </a:t>
                </a: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𝐿𝑃</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SLED resonant frequency to be tuned at low power, room temperature and in air</a:t>
                </a: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ea typeface="Cambria Math" panose="02040503050406030204" pitchFamily="18" charset="0"/>
                          </a:rPr>
                          <m:t>∆</m:t>
                        </m:r>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𝑇</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frequency correction for temperature</a:t>
                </a: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ea typeface="Cambria Math" panose="02040503050406030204" pitchFamily="18" charset="0"/>
                          </a:rPr>
                          <m:t>∆</m:t>
                        </m:r>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𝑎</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frequency correction for pressure and </a:t>
                </a:r>
                <a:r>
                  <a:rPr lang="en-US" dirty="0" smtClean="0">
                    <a:solidFill>
                      <a:schemeClr val="tx1"/>
                    </a:solidFill>
                    <a:latin typeface="Candara" panose="020E0502030303020204" pitchFamily="34" charset="0"/>
                    <a:cs typeface="Adobe Devanagari" panose="02040503050201020203" pitchFamily="18" charset="0"/>
                  </a:rPr>
                  <a:t>humidity</a:t>
                </a:r>
              </a:p>
              <a:p>
                <a:pPr marL="0" indent="0" algn="just">
                  <a:buNone/>
                </a:pPr>
                <a:endParaRPr lang="en-US" sz="1300" dirty="0">
                  <a:solidFill>
                    <a:schemeClr val="tx1"/>
                  </a:solidFill>
                  <a:latin typeface="Candara" panose="020E0502030303020204" pitchFamily="34" charset="0"/>
                  <a:cs typeface="Adobe Devanagari" panose="02040503050201020203" pitchFamily="18" charset="0"/>
                </a:endParaRPr>
              </a:p>
              <a:p>
                <a:pPr marL="0" indent="0" algn="ctr">
                  <a:buNone/>
                </a:pPr>
                <a:r>
                  <a:rPr lang="it-IT" dirty="0" smtClean="0">
                    <a:solidFill>
                      <a:srgbClr val="FF0000"/>
                    </a:solidFill>
                    <a:latin typeface="Candara" panose="020E0502030303020204" pitchFamily="34" charset="0"/>
                    <a:cs typeface="Adobe Devanagari" panose="02040503050201020203" pitchFamily="18" charset="0"/>
                  </a:rPr>
                  <a:t>EMPIRICAL FORMULAE (from SLAC &amp; IHEP </a:t>
                </a:r>
                <a:r>
                  <a:rPr lang="it-IT" dirty="0" err="1" smtClean="0">
                    <a:solidFill>
                      <a:srgbClr val="FF0000"/>
                    </a:solidFill>
                    <a:latin typeface="Candara" panose="020E0502030303020204" pitchFamily="34" charset="0"/>
                    <a:cs typeface="Adobe Devanagari" panose="02040503050201020203" pitchFamily="18" charset="0"/>
                  </a:rPr>
                  <a:t>experience</a:t>
                </a:r>
                <a:r>
                  <a:rPr lang="it-IT" dirty="0" smtClean="0">
                    <a:solidFill>
                      <a:srgbClr val="FF0000"/>
                    </a:solidFill>
                    <a:latin typeface="Candara" panose="020E0502030303020204" pitchFamily="34" charset="0"/>
                    <a:cs typeface="Adobe Devanagari" panose="02040503050201020203" pitchFamily="18" charset="0"/>
                  </a:rPr>
                  <a:t>)</a:t>
                </a:r>
                <a:endParaRPr lang="it-IT" dirty="0">
                  <a:solidFill>
                    <a:srgbClr val="FF0000"/>
                  </a:solidFill>
                  <a:latin typeface="Candara" panose="020E0502030303020204" pitchFamily="34" charset="0"/>
                  <a:cs typeface="Adobe Devanagari" panose="02040503050201020203" pitchFamily="18" charset="0"/>
                </a:endParaRPr>
              </a:p>
              <a:p>
                <a:pPr marL="0" indent="0" algn="ctr">
                  <a:buNone/>
                </a:pPr>
                <a:endParaRPr lang="it-IT" sz="1100" dirty="0" smtClean="0">
                  <a:solidFill>
                    <a:srgbClr val="FF0000"/>
                  </a:solidFill>
                  <a:latin typeface="Candara" panose="020E0502030303020204" pitchFamily="34"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rPr>
                          </m:ctrlPr>
                        </m:sSubPr>
                        <m:e>
                          <m:r>
                            <a:rPr lang="it-IT" i="0">
                              <a:solidFill>
                                <a:schemeClr val="tx1"/>
                              </a:solidFill>
                              <a:latin typeface="Cambria Math" panose="02040503050406030204" pitchFamily="18" charset="0"/>
                              <a:ea typeface="Cambria Math" panose="02040503050406030204" pitchFamily="18" charset="0"/>
                            </a:rPr>
                            <m:t>∆</m:t>
                          </m:r>
                          <m:r>
                            <m:rPr>
                              <m:sty m:val="p"/>
                            </m:rPr>
                            <a:rPr lang="it-IT" i="0">
                              <a:solidFill>
                                <a:schemeClr val="tx1"/>
                              </a:solidFill>
                              <a:latin typeface="Cambria Math" panose="02040503050406030204" pitchFamily="18" charset="0"/>
                            </a:rPr>
                            <m:t>f</m:t>
                          </m:r>
                        </m:e>
                        <m:sub>
                          <m:r>
                            <m:rPr>
                              <m:sty m:val="p"/>
                            </m:rPr>
                            <a:rPr lang="it-IT" i="0">
                              <a:solidFill>
                                <a:schemeClr val="tx1"/>
                              </a:solidFill>
                              <a:latin typeface="Cambria Math" panose="02040503050406030204" pitchFamily="18" charset="0"/>
                            </a:rPr>
                            <m:t>T</m:t>
                          </m:r>
                        </m:sub>
                      </m:sSub>
                      <m:r>
                        <a:rPr lang="it-IT" b="0" i="0" smtClean="0">
                          <a:solidFill>
                            <a:schemeClr val="tx1"/>
                          </a:solidFill>
                          <a:latin typeface="Cambria Math" panose="02040503050406030204" pitchFamily="18" charset="0"/>
                        </a:rPr>
                        <m:t>=0.045 </m:t>
                      </m:r>
                      <m:d>
                        <m:dPr>
                          <m:ctrlPr>
                            <a:rPr lang="it-IT" b="0" i="1" smtClean="0">
                              <a:solidFill>
                                <a:schemeClr val="tx1"/>
                              </a:solidFill>
                              <a:latin typeface="Cambria Math" panose="02040503050406030204" pitchFamily="18" charset="0"/>
                            </a:rPr>
                          </m:ctrlPr>
                        </m:dPr>
                        <m:e>
                          <m:sSub>
                            <m:sSubPr>
                              <m:ctrlPr>
                                <a:rPr lang="it-IT" b="0"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T</m:t>
                              </m:r>
                            </m:e>
                            <m:sub>
                              <m:r>
                                <m:rPr>
                                  <m:sty m:val="p"/>
                                </m:rPr>
                                <a:rPr lang="it-IT" b="0" i="0" smtClean="0">
                                  <a:solidFill>
                                    <a:schemeClr val="tx1"/>
                                  </a:solidFill>
                                  <a:latin typeface="Cambria Math" panose="02040503050406030204" pitchFamily="18" charset="0"/>
                                </a:rPr>
                                <m:t>op</m:t>
                              </m:r>
                            </m:sub>
                          </m:sSub>
                          <m:r>
                            <a:rPr lang="it-IT" b="0" i="0" smtClean="0">
                              <a:solidFill>
                                <a:schemeClr val="tx1"/>
                              </a:solidFill>
                              <a:latin typeface="Cambria Math" panose="02040503050406030204" pitchFamily="18" charset="0"/>
                            </a:rPr>
                            <m:t>−</m:t>
                          </m:r>
                          <m:sSub>
                            <m:sSubPr>
                              <m:ctrlPr>
                                <a:rPr lang="it-IT" i="1">
                                  <a:solidFill>
                                    <a:schemeClr val="tx1"/>
                                  </a:solidFill>
                                  <a:latin typeface="Cambria Math" panose="02040503050406030204" pitchFamily="18" charset="0"/>
                                </a:rPr>
                              </m:ctrlPr>
                            </m:sSubPr>
                            <m:e>
                              <m:r>
                                <m:rPr>
                                  <m:sty m:val="p"/>
                                </m:rPr>
                                <a:rPr lang="it-IT" i="0">
                                  <a:solidFill>
                                    <a:schemeClr val="tx1"/>
                                  </a:solidFill>
                                  <a:latin typeface="Cambria Math" panose="02040503050406030204" pitchFamily="18" charset="0"/>
                                </a:rPr>
                                <m:t>T</m:t>
                              </m:r>
                            </m:e>
                            <m:sub>
                              <m:r>
                                <m:rPr>
                                  <m:sty m:val="p"/>
                                </m:rPr>
                                <a:rPr lang="it-IT" b="0" i="0" smtClean="0">
                                  <a:solidFill>
                                    <a:schemeClr val="tx1"/>
                                  </a:solidFill>
                                  <a:latin typeface="Cambria Math" panose="02040503050406030204" pitchFamily="18" charset="0"/>
                                </a:rPr>
                                <m:t>lab</m:t>
                              </m:r>
                            </m:sub>
                          </m:sSub>
                        </m:e>
                      </m:d>
                      <m:r>
                        <a:rPr lang="it-IT" b="0" i="0" smtClean="0">
                          <a:solidFill>
                            <a:schemeClr val="tx1"/>
                          </a:solidFill>
                          <a:latin typeface="Cambria Math" panose="02040503050406030204" pitchFamily="18" charset="0"/>
                        </a:rPr>
                        <m:t>  </m:t>
                      </m:r>
                      <m:d>
                        <m:dPr>
                          <m:begChr m:val="["/>
                          <m:endChr m:val="]"/>
                          <m:ctrlPr>
                            <a:rPr lang="it-IT" b="0" i="1" smtClean="0">
                              <a:solidFill>
                                <a:schemeClr val="tx1"/>
                              </a:solidFill>
                              <a:latin typeface="Cambria Math" panose="02040503050406030204" pitchFamily="18" charset="0"/>
                            </a:rPr>
                          </m:ctrlPr>
                        </m:dPr>
                        <m:e>
                          <m:r>
                            <m:rPr>
                              <m:sty m:val="p"/>
                            </m:rPr>
                            <a:rPr lang="it-IT" b="0" i="0" smtClean="0">
                              <a:solidFill>
                                <a:schemeClr val="tx1"/>
                              </a:solidFill>
                              <a:latin typeface="Cambria Math" panose="02040503050406030204" pitchFamily="18" charset="0"/>
                            </a:rPr>
                            <m:t>MHz</m:t>
                          </m:r>
                        </m:e>
                      </m:d>
                      <m:r>
                        <a:rPr lang="it-IT" b="0" i="0" smtClean="0">
                          <a:solidFill>
                            <a:schemeClr val="tx1"/>
                          </a:solidFill>
                          <a:latin typeface="Cambria Math" panose="02040503050406030204" pitchFamily="18" charset="0"/>
                        </a:rPr>
                        <m:t>     </m:t>
                      </m:r>
                      <m:r>
                        <a:rPr lang="it-IT" b="0" i="0" smtClean="0">
                          <a:solidFill>
                            <a:schemeClr val="tx1"/>
                          </a:solidFill>
                          <a:latin typeface="Cambria Math" panose="02040503050406030204" pitchFamily="18" charset="0"/>
                          <a:ea typeface="Cambria Math" panose="02040503050406030204" pitchFamily="18" charset="0"/>
                        </a:rPr>
                        <m:t>→</m:t>
                      </m:r>
                      <m:r>
                        <a:rPr lang="it-IT" b="0" i="0" smtClean="0">
                          <a:solidFill>
                            <a:schemeClr val="tx1"/>
                          </a:solidFill>
                          <a:latin typeface="Cambria Math" panose="02040503050406030204" pitchFamily="18" charset="0"/>
                        </a:rPr>
                        <m:t>   45 </m:t>
                      </m:r>
                      <m:r>
                        <m:rPr>
                          <m:sty m:val="p"/>
                        </m:rPr>
                        <a:rPr lang="it-IT" b="0" i="0" smtClean="0">
                          <a:solidFill>
                            <a:schemeClr val="tx1"/>
                          </a:solidFill>
                          <a:latin typeface="Cambria Math" panose="02040503050406030204" pitchFamily="18" charset="0"/>
                        </a:rPr>
                        <m:t>kHz</m:t>
                      </m:r>
                      <m:r>
                        <a:rPr lang="it-IT" b="0" i="0" smtClean="0">
                          <a:solidFill>
                            <a:schemeClr val="tx1"/>
                          </a:solidFill>
                          <a:latin typeface="Cambria Math" panose="02040503050406030204" pitchFamily="18" charset="0"/>
                        </a:rPr>
                        <m:t>/°</m:t>
                      </m:r>
                      <m:r>
                        <m:rPr>
                          <m:sty m:val="p"/>
                        </m:rPr>
                        <a:rPr lang="it-IT" b="0" i="0" smtClean="0">
                          <a:solidFill>
                            <a:schemeClr val="tx1"/>
                          </a:solidFill>
                          <a:latin typeface="Cambria Math" panose="02040503050406030204" pitchFamily="18" charset="0"/>
                        </a:rPr>
                        <m:t>C</m:t>
                      </m:r>
                    </m:oMath>
                  </m:oMathPara>
                </a14:m>
                <a:endParaRPr lang="en-US" dirty="0" smtClean="0">
                  <a:solidFill>
                    <a:schemeClr val="tx1"/>
                  </a:solidFill>
                  <a:latin typeface="Candara" panose="020E0502030303020204" pitchFamily="34" charset="0"/>
                  <a:cs typeface="Adobe Devanagari" panose="02040503050201020203" pitchFamily="18" charset="0"/>
                </a:endParaRPr>
              </a:p>
              <a:p>
                <a:pPr marL="0" indent="0">
                  <a:buNone/>
                </a:pPr>
                <a:endParaRPr lang="en-US" sz="1100" dirty="0" smtClean="0">
                  <a:solidFill>
                    <a:schemeClr val="tx1"/>
                  </a:solidFill>
                  <a:latin typeface="Candara" panose="020E0502030303020204" pitchFamily="34"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0">
                              <a:solidFill>
                                <a:schemeClr val="tx1"/>
                              </a:solidFill>
                              <a:latin typeface="Cambria Math" panose="02040503050406030204" pitchFamily="18" charset="0"/>
                              <a:ea typeface="Cambria Math" panose="02040503050406030204" pitchFamily="18" charset="0"/>
                            </a:rPr>
                            <m:t>∆</m:t>
                          </m:r>
                          <m:r>
                            <m:rPr>
                              <m:sty m:val="p"/>
                            </m:rPr>
                            <a:rPr lang="it-IT" i="0">
                              <a:solidFill>
                                <a:schemeClr val="tx1"/>
                              </a:solidFill>
                              <a:latin typeface="Cambria Math" panose="02040503050406030204" pitchFamily="18" charset="0"/>
                            </a:rPr>
                            <m:t>f</m:t>
                          </m:r>
                        </m:e>
                        <m:sub>
                          <m:r>
                            <m:rPr>
                              <m:sty m:val="p"/>
                            </m:rPr>
                            <a:rPr lang="it-IT" b="0" i="0" smtClean="0">
                              <a:solidFill>
                                <a:schemeClr val="tx1"/>
                              </a:solidFill>
                              <a:latin typeface="Cambria Math" panose="02040503050406030204" pitchFamily="18" charset="0"/>
                            </a:rPr>
                            <m:t>a</m:t>
                          </m:r>
                        </m:sub>
                      </m:sSub>
                      <m:r>
                        <a:rPr lang="it-IT" i="0">
                          <a:solidFill>
                            <a:schemeClr val="tx1"/>
                          </a:solidFill>
                          <a:latin typeface="Cambria Math" panose="02040503050406030204" pitchFamily="18" charset="0"/>
                        </a:rPr>
                        <m:t>=</m:t>
                      </m:r>
                      <m:f>
                        <m:fPr>
                          <m:ctrlPr>
                            <a:rPr lang="it-IT" i="1" smtClean="0">
                              <a:solidFill>
                                <a:schemeClr val="tx1"/>
                              </a:solidFill>
                              <a:latin typeface="Cambria Math" panose="02040503050406030204" pitchFamily="18" charset="0"/>
                            </a:rPr>
                          </m:ctrlPr>
                        </m:fPr>
                        <m:num>
                          <m:r>
                            <a:rPr lang="it-IT" b="0" i="0" smtClean="0">
                              <a:solidFill>
                                <a:schemeClr val="tx1"/>
                              </a:solidFill>
                              <a:latin typeface="Cambria Math" panose="02040503050406030204" pitchFamily="18" charset="0"/>
                            </a:rPr>
                            <m:t>0.2856</m:t>
                          </m:r>
                        </m:num>
                        <m:den>
                          <m:r>
                            <a:rPr lang="it-IT" b="0" i="0" smtClean="0">
                              <a:solidFill>
                                <a:schemeClr val="tx1"/>
                              </a:solidFill>
                              <a:latin typeface="Cambria Math" panose="02040503050406030204" pitchFamily="18" charset="0"/>
                            </a:rPr>
                            <m:t>273+</m:t>
                          </m:r>
                          <m:sSub>
                            <m:sSubPr>
                              <m:ctrlPr>
                                <a:rPr lang="it-IT" b="0"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T</m:t>
                              </m:r>
                            </m:e>
                            <m:sub>
                              <m:r>
                                <m:rPr>
                                  <m:sty m:val="p"/>
                                </m:rPr>
                                <a:rPr lang="it-IT" b="0" i="0" smtClean="0">
                                  <a:solidFill>
                                    <a:schemeClr val="tx1"/>
                                  </a:solidFill>
                                  <a:latin typeface="Cambria Math" panose="02040503050406030204" pitchFamily="18" charset="0"/>
                                </a:rPr>
                                <m:t>lab</m:t>
                              </m:r>
                            </m:sub>
                          </m:sSub>
                        </m:den>
                      </m:f>
                      <m:d>
                        <m:dPr>
                          <m:begChr m:val="{"/>
                          <m:endChr m:val="}"/>
                          <m:ctrlPr>
                            <a:rPr lang="it-IT" i="1" smtClean="0">
                              <a:solidFill>
                                <a:schemeClr val="tx1"/>
                              </a:solidFill>
                              <a:latin typeface="Cambria Math" panose="02040503050406030204" pitchFamily="18" charset="0"/>
                            </a:rPr>
                          </m:ctrlPr>
                        </m:dPr>
                        <m:e>
                          <m:r>
                            <a:rPr lang="it-IT" b="0" i="0" smtClean="0">
                              <a:solidFill>
                                <a:schemeClr val="tx1"/>
                              </a:solidFill>
                              <a:latin typeface="Cambria Math" panose="02040503050406030204" pitchFamily="18" charset="0"/>
                            </a:rPr>
                            <m:t>798+ </m:t>
                          </m:r>
                          <m:sSub>
                            <m:sSubPr>
                              <m:ctrlPr>
                                <a:rPr lang="it-IT" b="0"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p</m:t>
                              </m:r>
                            </m:e>
                            <m:sub>
                              <m:r>
                                <m:rPr>
                                  <m:sty m:val="p"/>
                                </m:rPr>
                                <a:rPr lang="it-IT" b="0" i="0" smtClean="0">
                                  <a:solidFill>
                                    <a:schemeClr val="tx1"/>
                                  </a:solidFill>
                                  <a:latin typeface="Cambria Math" panose="02040503050406030204" pitchFamily="18" charset="0"/>
                                </a:rPr>
                                <m:t>w</m:t>
                              </m:r>
                            </m:sub>
                          </m:sSub>
                          <m:d>
                            <m:dPr>
                              <m:begChr m:val="["/>
                              <m:endChr m:val="]"/>
                              <m:ctrlPr>
                                <a:rPr lang="it-IT" b="0" i="1" smtClean="0">
                                  <a:solidFill>
                                    <a:schemeClr val="tx1"/>
                                  </a:solidFill>
                                  <a:latin typeface="Cambria Math" panose="02040503050406030204" pitchFamily="18" charset="0"/>
                                </a:rPr>
                              </m:ctrlPr>
                            </m:dPr>
                            <m:e>
                              <m:r>
                                <a:rPr lang="it-IT" b="0" i="0" smtClean="0">
                                  <a:solidFill>
                                    <a:schemeClr val="tx1"/>
                                  </a:solidFill>
                                  <a:latin typeface="Cambria Math" panose="02040503050406030204" pitchFamily="18" charset="0"/>
                                </a:rPr>
                                <m:t>0.9</m:t>
                              </m:r>
                              <m:d>
                                <m:dPr>
                                  <m:ctrlPr>
                                    <a:rPr lang="it-IT" b="0" i="1" smtClean="0">
                                      <a:solidFill>
                                        <a:schemeClr val="tx1"/>
                                      </a:solidFill>
                                      <a:latin typeface="Cambria Math" panose="02040503050406030204" pitchFamily="18" charset="0"/>
                                    </a:rPr>
                                  </m:ctrlPr>
                                </m:dPr>
                                <m:e>
                                  <m:r>
                                    <a:rPr lang="it-IT" b="0" i="0" smtClean="0">
                                      <a:solidFill>
                                        <a:schemeClr val="tx1"/>
                                      </a:solidFill>
                                      <a:latin typeface="Cambria Math" panose="02040503050406030204" pitchFamily="18" charset="0"/>
                                    </a:rPr>
                                    <m:t>1+</m:t>
                                  </m:r>
                                  <m:f>
                                    <m:fPr>
                                      <m:ctrlPr>
                                        <a:rPr lang="it-IT" b="0" i="1" smtClean="0">
                                          <a:solidFill>
                                            <a:schemeClr val="tx1"/>
                                          </a:solidFill>
                                          <a:latin typeface="Cambria Math" panose="02040503050406030204" pitchFamily="18" charset="0"/>
                                        </a:rPr>
                                      </m:ctrlPr>
                                    </m:fPr>
                                    <m:num>
                                      <m:r>
                                        <a:rPr lang="it-IT" b="0" i="0" smtClean="0">
                                          <a:solidFill>
                                            <a:schemeClr val="tx1"/>
                                          </a:solidFill>
                                          <a:latin typeface="Cambria Math" panose="02040503050406030204" pitchFamily="18" charset="0"/>
                                        </a:rPr>
                                        <m:t>5580</m:t>
                                      </m:r>
                                    </m:num>
                                    <m:den>
                                      <m:sSub>
                                        <m:sSubPr>
                                          <m:ctrlPr>
                                            <a:rPr lang="it-IT" b="0" i="1" smtClean="0">
                                              <a:solidFill>
                                                <a:schemeClr val="tx1"/>
                                              </a:solidFill>
                                              <a:latin typeface="Cambria Math" panose="02040503050406030204" pitchFamily="18" charset="0"/>
                                            </a:rPr>
                                          </m:ctrlPr>
                                        </m:sSubPr>
                                        <m:e>
                                          <m:r>
                                            <a:rPr lang="it-IT" b="0" i="0" smtClean="0">
                                              <a:solidFill>
                                                <a:schemeClr val="tx1"/>
                                              </a:solidFill>
                                              <a:latin typeface="Cambria Math" charset="0"/>
                                            </a:rPr>
                                            <m:t>273+</m:t>
                                          </m:r>
                                          <m:r>
                                            <m:rPr>
                                              <m:sty m:val="p"/>
                                            </m:rPr>
                                            <a:rPr lang="it-IT" b="0" i="0" smtClean="0">
                                              <a:solidFill>
                                                <a:schemeClr val="tx1"/>
                                              </a:solidFill>
                                              <a:latin typeface="Cambria Math" panose="02040503050406030204" pitchFamily="18" charset="0"/>
                                            </a:rPr>
                                            <m:t>T</m:t>
                                          </m:r>
                                        </m:e>
                                        <m:sub>
                                          <m:r>
                                            <m:rPr>
                                              <m:sty m:val="p"/>
                                            </m:rPr>
                                            <a:rPr lang="it-IT" b="0" i="0" smtClean="0">
                                              <a:solidFill>
                                                <a:schemeClr val="tx1"/>
                                              </a:solidFill>
                                              <a:latin typeface="Cambria Math" panose="02040503050406030204" pitchFamily="18" charset="0"/>
                                            </a:rPr>
                                            <m:t>lab</m:t>
                                          </m:r>
                                        </m:sub>
                                      </m:sSub>
                                    </m:den>
                                  </m:f>
                                </m:e>
                              </m:d>
                              <m:r>
                                <a:rPr lang="it-IT" b="0" i="0" smtClean="0">
                                  <a:solidFill>
                                    <a:schemeClr val="tx1"/>
                                  </a:solidFill>
                                  <a:latin typeface="Cambria Math" panose="02040503050406030204" pitchFamily="18" charset="0"/>
                                </a:rPr>
                                <m:t>−1.05</m:t>
                              </m:r>
                            </m:e>
                          </m:d>
                        </m:e>
                      </m:d>
                      <m:r>
                        <a:rPr lang="it-IT" i="0">
                          <a:solidFill>
                            <a:schemeClr val="tx1"/>
                          </a:solidFill>
                          <a:latin typeface="Cambria Math" panose="02040503050406030204" pitchFamily="18" charset="0"/>
                        </a:rPr>
                        <m:t>  </m:t>
                      </m:r>
                      <m:d>
                        <m:dPr>
                          <m:begChr m:val="["/>
                          <m:endChr m:val="]"/>
                          <m:ctrlPr>
                            <a:rPr lang="it-IT" i="1">
                              <a:solidFill>
                                <a:schemeClr val="tx1"/>
                              </a:solidFill>
                              <a:latin typeface="Cambria Math" panose="02040503050406030204" pitchFamily="18" charset="0"/>
                            </a:rPr>
                          </m:ctrlPr>
                        </m:dPr>
                        <m:e>
                          <m:r>
                            <m:rPr>
                              <m:sty m:val="p"/>
                            </m:rPr>
                            <a:rPr lang="it-IT" i="0">
                              <a:solidFill>
                                <a:schemeClr val="tx1"/>
                              </a:solidFill>
                              <a:latin typeface="Cambria Math" panose="02040503050406030204" pitchFamily="18" charset="0"/>
                            </a:rPr>
                            <m:t>MHz</m:t>
                          </m:r>
                        </m:e>
                      </m:d>
                    </m:oMath>
                  </m:oMathPara>
                </a14:m>
                <a:endParaRPr lang="en-US" dirty="0" smtClean="0">
                  <a:solidFill>
                    <a:schemeClr val="tx1"/>
                  </a:solidFill>
                  <a:latin typeface="Candara" panose="020E0502030303020204" pitchFamily="34" charset="0"/>
                  <a:cs typeface="Adobe Devanagari" panose="02040503050201020203" pitchFamily="18" charset="0"/>
                </a:endParaRPr>
              </a:p>
              <a:p>
                <a:pPr marL="0" indent="0">
                  <a:buNone/>
                </a:pPr>
                <a:endParaRPr lang="en-US" sz="1100" dirty="0">
                  <a:solidFill>
                    <a:schemeClr val="tx1"/>
                  </a:solidFill>
                  <a:latin typeface="Candara" panose="020E0502030303020204" pitchFamily="34"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p</m:t>
                          </m:r>
                        </m:e>
                        <m:sub>
                          <m:r>
                            <m:rPr>
                              <m:sty m:val="p"/>
                            </m:rPr>
                            <a:rPr lang="it-IT" b="0" i="0" smtClean="0">
                              <a:solidFill>
                                <a:schemeClr val="tx1"/>
                              </a:solidFill>
                              <a:latin typeface="Cambria Math" panose="02040503050406030204" pitchFamily="18" charset="0"/>
                            </a:rPr>
                            <m:t>w</m:t>
                          </m:r>
                        </m:sub>
                      </m:sSub>
                      <m:r>
                        <a:rPr lang="it-IT" i="0">
                          <a:solidFill>
                            <a:schemeClr val="tx1"/>
                          </a:solidFill>
                          <a:latin typeface="Cambria Math" panose="02040503050406030204" pitchFamily="18" charset="0"/>
                        </a:rPr>
                        <m:t>=</m:t>
                      </m:r>
                      <m:f>
                        <m:fPr>
                          <m:ctrlPr>
                            <a:rPr lang="it-IT" i="1" smtClean="0">
                              <a:solidFill>
                                <a:schemeClr val="tx1"/>
                              </a:solidFill>
                              <a:latin typeface="Cambria Math" panose="02040503050406030204" pitchFamily="18" charset="0"/>
                            </a:rPr>
                          </m:ctrlPr>
                        </m:fPr>
                        <m:num>
                          <m:r>
                            <m:rPr>
                              <m:sty m:val="p"/>
                            </m:rPr>
                            <a:rPr lang="it-IT" b="0" i="0" smtClean="0">
                              <a:solidFill>
                                <a:schemeClr val="tx1"/>
                              </a:solidFill>
                              <a:latin typeface="Cambria Math" panose="02040503050406030204" pitchFamily="18" charset="0"/>
                            </a:rPr>
                            <m:t>R</m:t>
                          </m:r>
                        </m:num>
                        <m:den>
                          <m:r>
                            <a:rPr lang="it-IT" b="0" i="0" smtClean="0">
                              <a:solidFill>
                                <a:schemeClr val="tx1"/>
                              </a:solidFill>
                              <a:latin typeface="Cambria Math" panose="02040503050406030204" pitchFamily="18" charset="0"/>
                            </a:rPr>
                            <m:t>100</m:t>
                          </m:r>
                        </m:den>
                      </m:f>
                      <m:r>
                        <a:rPr lang="it-IT" i="0">
                          <a:solidFill>
                            <a:schemeClr val="tx1"/>
                          </a:solidFill>
                          <a:latin typeface="Cambria Math" panose="02040503050406030204" pitchFamily="18" charset="0"/>
                        </a:rPr>
                        <m:t> </m:t>
                      </m:r>
                      <m:d>
                        <m:dPr>
                          <m:ctrlPr>
                            <a:rPr lang="it-IT" i="1">
                              <a:solidFill>
                                <a:schemeClr val="tx1"/>
                              </a:solidFill>
                              <a:latin typeface="Cambria Math" panose="02040503050406030204" pitchFamily="18" charset="0"/>
                            </a:rPr>
                          </m:ctrlPr>
                        </m:dPr>
                        <m:e>
                          <m:r>
                            <a:rPr lang="it-IT" b="0" i="0" smtClean="0">
                              <a:solidFill>
                                <a:schemeClr val="tx1"/>
                              </a:solidFill>
                              <a:latin typeface="Cambria Math" panose="02040503050406030204" pitchFamily="18" charset="0"/>
                            </a:rPr>
                            <m:t>4.58+0.092</m:t>
                          </m:r>
                          <m:r>
                            <a:rPr lang="it-IT" b="0" i="0" smtClean="0">
                              <a:solidFill>
                                <a:schemeClr val="tx1"/>
                              </a:solidFill>
                              <a:latin typeface="Cambria Math" panose="02040503050406030204" pitchFamily="18" charset="0"/>
                              <a:ea typeface="Cambria Math" panose="02040503050406030204" pitchFamily="18" charset="0"/>
                            </a:rPr>
                            <m:t>∙</m:t>
                          </m:r>
                          <m:sSubSup>
                            <m:sSubSupPr>
                              <m:ctrlPr>
                                <a:rPr lang="it-IT" b="0" i="1" smtClean="0">
                                  <a:solidFill>
                                    <a:schemeClr val="tx1"/>
                                  </a:solidFill>
                                  <a:latin typeface="Cambria Math" panose="02040503050406030204" pitchFamily="18" charset="0"/>
                                  <a:ea typeface="Cambria Math" panose="02040503050406030204" pitchFamily="18" charset="0"/>
                                </a:rPr>
                              </m:ctrlPr>
                            </m:sSubSupPr>
                            <m:e>
                              <m:r>
                                <m:rPr>
                                  <m:sty m:val="p"/>
                                </m:rPr>
                                <a:rPr lang="it-IT" b="0" i="0" smtClean="0">
                                  <a:solidFill>
                                    <a:schemeClr val="tx1"/>
                                  </a:solidFill>
                                  <a:latin typeface="Cambria Math" panose="02040503050406030204" pitchFamily="18" charset="0"/>
                                  <a:ea typeface="Cambria Math" panose="02040503050406030204" pitchFamily="18" charset="0"/>
                                </a:rPr>
                                <m:t>T</m:t>
                              </m:r>
                            </m:e>
                            <m:sub>
                              <m:r>
                                <m:rPr>
                                  <m:sty m:val="p"/>
                                </m:rPr>
                                <a:rPr lang="it-IT" b="0" i="0" smtClean="0">
                                  <a:solidFill>
                                    <a:schemeClr val="tx1"/>
                                  </a:solidFill>
                                  <a:latin typeface="Cambria Math" panose="02040503050406030204" pitchFamily="18" charset="0"/>
                                  <a:ea typeface="Cambria Math" panose="02040503050406030204" pitchFamily="18" charset="0"/>
                                </a:rPr>
                                <m:t>lab</m:t>
                              </m:r>
                            </m:sub>
                            <m:sup>
                              <m:r>
                                <a:rPr lang="it-IT" b="0" i="0" smtClean="0">
                                  <a:solidFill>
                                    <a:schemeClr val="tx1"/>
                                  </a:solidFill>
                                  <a:latin typeface="Cambria Math" panose="02040503050406030204" pitchFamily="18" charset="0"/>
                                  <a:ea typeface="Cambria Math" panose="02040503050406030204" pitchFamily="18" charset="0"/>
                                </a:rPr>
                                <m:t>1.65</m:t>
                              </m:r>
                            </m:sup>
                          </m:sSubSup>
                        </m:e>
                      </m:d>
                      <m:r>
                        <a:rPr lang="it-IT" i="0">
                          <a:solidFill>
                            <a:schemeClr val="tx1"/>
                          </a:solidFill>
                          <a:latin typeface="Cambria Math" panose="02040503050406030204" pitchFamily="18" charset="0"/>
                        </a:rPr>
                        <m:t>  </m:t>
                      </m:r>
                      <m:d>
                        <m:dPr>
                          <m:begChr m:val="["/>
                          <m:endChr m:val="]"/>
                          <m:ctrlPr>
                            <a:rPr lang="it-IT" i="1">
                              <a:solidFill>
                                <a:schemeClr val="tx1"/>
                              </a:solidFill>
                              <a:latin typeface="Cambria Math" panose="02040503050406030204" pitchFamily="18" charset="0"/>
                            </a:rPr>
                          </m:ctrlPr>
                        </m:dPr>
                        <m:e>
                          <m:r>
                            <m:rPr>
                              <m:sty m:val="p"/>
                            </m:rPr>
                            <a:rPr lang="it-IT" i="0">
                              <a:solidFill>
                                <a:schemeClr val="tx1"/>
                              </a:solidFill>
                              <a:latin typeface="Cambria Math" panose="02040503050406030204" pitchFamily="18" charset="0"/>
                            </a:rPr>
                            <m:t>MHz</m:t>
                          </m:r>
                        </m:e>
                      </m:d>
                    </m:oMath>
                  </m:oMathPara>
                </a14:m>
                <a:endParaRPr lang="en-US" dirty="0" smtClean="0">
                  <a:solidFill>
                    <a:schemeClr val="tx1"/>
                  </a:solidFill>
                  <a:latin typeface="Candara" panose="020E0502030303020204" pitchFamily="34" charset="0"/>
                  <a:cs typeface="Adobe Devanagari" panose="02040503050201020203" pitchFamily="18" charset="0"/>
                </a:endParaRPr>
              </a:p>
              <a:p>
                <a:pPr marL="0" indent="0">
                  <a:buNone/>
                </a:pPr>
                <a:endParaRPr lang="en-US" sz="1300" dirty="0" smtClean="0">
                  <a:solidFill>
                    <a:schemeClr val="tx1"/>
                  </a:solidFill>
                  <a:latin typeface="Candara" panose="020E0502030303020204" pitchFamily="34" charset="0"/>
                  <a:cs typeface="Adobe Devanagari" panose="02040503050201020203" pitchFamily="18" charset="0"/>
                </a:endParaRPr>
              </a:p>
              <a:p>
                <a:pPr marL="0" indent="0">
                  <a:buNone/>
                </a:pPr>
                <a:r>
                  <a:rPr lang="en-US" dirty="0" smtClean="0">
                    <a:solidFill>
                      <a:schemeClr val="tx1"/>
                    </a:solidFill>
                    <a:latin typeface="Candara" panose="020E0502030303020204" pitchFamily="34" charset="0"/>
                    <a:cs typeface="Adobe Devanagari" panose="02040503050201020203" pitchFamily="18" charset="0"/>
                  </a:rPr>
                  <a:t>Where:</a:t>
                </a:r>
              </a:p>
              <a:p>
                <a:pPr marL="0" indent="0">
                  <a:buNone/>
                </a:pPr>
                <a:endParaRPr lang="en-US" sz="1100" dirty="0">
                  <a:latin typeface="Candara" panose="020E0502030303020204" pitchFamily="34" charset="0"/>
                  <a:cs typeface="Adobe Devanagari" panose="02040503050201020203" pitchFamily="18" charset="0"/>
                </a:endParaRPr>
              </a:p>
              <a:p>
                <a:pPr marL="0" indent="0">
                  <a:buNone/>
                </a:pPr>
                <a14:m>
                  <m:oMath xmlns:m="http://schemas.openxmlformats.org/officeDocument/2006/math">
                    <m:sSub>
                      <m:sSubPr>
                        <m:ctrlPr>
                          <a:rPr lang="it-IT" i="1" smtClean="0">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𝑇</m:t>
                        </m:r>
                      </m:e>
                      <m:sub>
                        <m:r>
                          <a:rPr lang="it-IT" b="0" i="1" smtClean="0">
                            <a:solidFill>
                              <a:srgbClr val="00B0F0"/>
                            </a:solidFill>
                            <a:latin typeface="Cambria Math" panose="02040503050406030204" pitchFamily="18" charset="0"/>
                          </a:rPr>
                          <m:t>𝑜𝑝</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a:t>
                </a:r>
                <a:r>
                  <a:rPr lang="en-US" dirty="0" smtClean="0">
                    <a:solidFill>
                      <a:schemeClr val="tx1"/>
                    </a:solidFill>
                    <a:latin typeface="Candara" panose="020E0502030303020204" pitchFamily="34" charset="0"/>
                    <a:cs typeface="Adobe Devanagari" panose="02040503050201020203" pitchFamily="18" charset="0"/>
                  </a:rPr>
                  <a:t>temperature </a:t>
                </a:r>
                <a:r>
                  <a:rPr lang="en-US" dirty="0">
                    <a:solidFill>
                      <a:schemeClr val="tx1"/>
                    </a:solidFill>
                    <a:latin typeface="Candara" panose="020E0502030303020204" pitchFamily="34" charset="0"/>
                    <a:cs typeface="Adobe Devanagari" panose="02040503050201020203" pitchFamily="18" charset="0"/>
                  </a:rPr>
                  <a:t>(in °C</a:t>
                </a:r>
                <a:r>
                  <a:rPr lang="en-US">
                    <a:solidFill>
                      <a:schemeClr val="tx1"/>
                    </a:solidFill>
                    <a:latin typeface="Candara" panose="020E0502030303020204" pitchFamily="34" charset="0"/>
                    <a:cs typeface="Adobe Devanagari" panose="02040503050201020203" pitchFamily="18" charset="0"/>
                  </a:rPr>
                  <a:t>) </a:t>
                </a:r>
                <a:r>
                  <a:rPr lang="en-US" smtClean="0">
                    <a:solidFill>
                      <a:schemeClr val="tx1"/>
                    </a:solidFill>
                    <a:latin typeface="Candara" panose="020E0502030303020204" pitchFamily="34" charset="0"/>
                    <a:cs typeface="Adobe Devanagari" panose="02040503050201020203" pitchFamily="18" charset="0"/>
                  </a:rPr>
                  <a:t>for high power operation;</a:t>
                </a:r>
                <a:endParaRPr lang="en-US" dirty="0">
                  <a:solidFill>
                    <a:schemeClr val="tx1"/>
                  </a:solidFill>
                  <a:latin typeface="Candara" panose="020E0502030303020204" pitchFamily="34" charset="0"/>
                  <a:cs typeface="Adobe Devanagari" panose="02040503050201020203" pitchFamily="18" charset="0"/>
                </a:endParaRPr>
              </a:p>
              <a:p>
                <a:pPr marL="0" indent="0">
                  <a:buNone/>
                </a:pPr>
                <a14:m>
                  <m:oMath xmlns:m="http://schemas.openxmlformats.org/officeDocument/2006/math">
                    <m:sSub>
                      <m:sSubPr>
                        <m:ctrlPr>
                          <a:rPr lang="it-IT" i="1" smtClean="0">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𝑇</m:t>
                        </m:r>
                      </m:e>
                      <m:sub>
                        <m:r>
                          <a:rPr lang="it-IT" b="0" i="1" smtClean="0">
                            <a:solidFill>
                              <a:srgbClr val="00B0F0"/>
                            </a:solidFill>
                            <a:latin typeface="Cambria Math" panose="02040503050406030204" pitchFamily="18" charset="0"/>
                          </a:rPr>
                          <m:t>𝑙𝑎𝑏</m:t>
                        </m:r>
                      </m:sub>
                    </m:sSub>
                  </m:oMath>
                </a14:m>
                <a:r>
                  <a:rPr lang="en-US" dirty="0">
                    <a:solidFill>
                      <a:schemeClr val="tx1"/>
                    </a:solidFill>
                    <a:latin typeface="Candara" panose="020E0502030303020204" pitchFamily="34" charset="0"/>
                    <a:cs typeface="Adobe Devanagari" panose="02040503050201020203" pitchFamily="18" charset="0"/>
                  </a:rPr>
                  <a:t> is the room temperature (in °C) during low power </a:t>
                </a:r>
                <a:r>
                  <a:rPr lang="en-US" dirty="0" smtClean="0">
                    <a:solidFill>
                      <a:schemeClr val="tx1"/>
                    </a:solidFill>
                    <a:latin typeface="Candara" panose="020E0502030303020204" pitchFamily="34" charset="0"/>
                    <a:cs typeface="Adobe Devanagari" panose="02040503050201020203" pitchFamily="18" charset="0"/>
                  </a:rPr>
                  <a:t>measurement;</a:t>
                </a:r>
              </a:p>
              <a:p>
                <a:pPr marL="0" indent="0">
                  <a:buNone/>
                </a:pPr>
                <a14:m>
                  <m:oMath xmlns:m="http://schemas.openxmlformats.org/officeDocument/2006/math">
                    <m:r>
                      <a:rPr lang="it-IT" b="0" i="1" smtClean="0">
                        <a:solidFill>
                          <a:srgbClr val="00B0F0"/>
                        </a:solidFill>
                        <a:latin typeface="Cambria Math" panose="02040503050406030204" pitchFamily="18" charset="0"/>
                      </a:rPr>
                      <m:t>𝑅</m:t>
                    </m:r>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a:t>
                </a:r>
                <a:r>
                  <a:rPr lang="en-US" dirty="0" smtClean="0">
                    <a:solidFill>
                      <a:schemeClr val="tx1"/>
                    </a:solidFill>
                    <a:latin typeface="Candara" panose="020E0502030303020204" pitchFamily="34" charset="0"/>
                    <a:cs typeface="Adobe Devanagari" panose="02040503050201020203" pitchFamily="18" charset="0"/>
                  </a:rPr>
                  <a:t>relative humidity (in %) during low power measurement.</a:t>
                </a:r>
                <a:endParaRPr lang="en-US" dirty="0">
                  <a:solidFill>
                    <a:schemeClr val="tx1"/>
                  </a:solidFill>
                  <a:latin typeface="Candara" panose="020E0502030303020204" pitchFamily="34" charset="0"/>
                  <a:cs typeface="Adobe Devanagari" panose="02040503050201020203" pitchFamily="18" charset="0"/>
                </a:endParaRPr>
              </a:p>
              <a:p>
                <a:pPr marL="0" indent="0">
                  <a:buNone/>
                </a:pPr>
                <a:endParaRPr lang="en-US" sz="1600" dirty="0" smtClean="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smtClean="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smtClean="0">
                  <a:latin typeface="Candara" panose="020E0502030303020204" pitchFamily="34" charset="0"/>
                  <a:cs typeface="Adobe Devanagari" panose="02040503050201020203" pitchFamily="18"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57200" y="749974"/>
                <a:ext cx="8229600" cy="6108026"/>
              </a:xfrm>
              <a:blipFill>
                <a:blip r:embed="rId2"/>
                <a:stretch>
                  <a:fillRect/>
                </a:stretch>
              </a:blipFill>
            </p:spPr>
            <p:txBody>
              <a:bodyPr/>
              <a:lstStyle/>
              <a:p>
                <a:r>
                  <a:rPr lang="it-IT">
                    <a:noFill/>
                  </a:rPr>
                  <a:t> </a:t>
                </a:r>
              </a:p>
            </p:txBody>
          </p:sp>
        </mc:Fallback>
      </mc:AlternateContent>
      <p:sp>
        <p:nvSpPr>
          <p:cNvPr id="6" name="Rettangolo 5"/>
          <p:cNvSpPr/>
          <p:nvPr/>
        </p:nvSpPr>
        <p:spPr>
          <a:xfrm>
            <a:off x="1852863" y="798671"/>
            <a:ext cx="5438273" cy="4491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ttangolo 6"/>
              <p:cNvSpPr/>
              <p:nvPr/>
            </p:nvSpPr>
            <p:spPr>
              <a:xfrm>
                <a:off x="1852864" y="860177"/>
                <a:ext cx="5438272" cy="36933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m:rPr>
                              <m:sty m:val="p"/>
                            </m:rPr>
                            <a:rPr lang="it-IT" i="0">
                              <a:latin typeface="Cambria Math" panose="02040503050406030204" pitchFamily="18" charset="0"/>
                            </a:rPr>
                            <m:t>f</m:t>
                          </m:r>
                        </m:e>
                        <m:sub>
                          <m:r>
                            <m:rPr>
                              <m:sty m:val="p"/>
                            </m:rPr>
                            <a:rPr lang="it-IT" i="0">
                              <a:latin typeface="Cambria Math" panose="02040503050406030204" pitchFamily="18" charset="0"/>
                            </a:rPr>
                            <m:t>LP</m:t>
                          </m:r>
                        </m:sub>
                      </m:sSub>
                      <m:d>
                        <m:dPr>
                          <m:ctrlPr>
                            <a:rPr lang="it-IT" i="1">
                              <a:latin typeface="Cambria Math" panose="02040503050406030204" pitchFamily="18" charset="0"/>
                            </a:rPr>
                          </m:ctrlPr>
                        </m:dPr>
                        <m:e>
                          <m:r>
                            <m:rPr>
                              <m:sty m:val="p"/>
                            </m:rPr>
                            <a:rPr lang="it-IT" i="0">
                              <a:latin typeface="Cambria Math" panose="02040503050406030204" pitchFamily="18" charset="0"/>
                            </a:rPr>
                            <m:t>MHz</m:t>
                          </m:r>
                        </m:e>
                      </m:d>
                      <m:r>
                        <a:rPr lang="it-IT" i="0">
                          <a:latin typeface="Cambria Math" panose="02040503050406030204" pitchFamily="18" charset="0"/>
                        </a:rPr>
                        <m:t>=</m:t>
                      </m:r>
                      <m:sSub>
                        <m:sSubPr>
                          <m:ctrlPr>
                            <a:rPr lang="it-IT" i="1">
                              <a:latin typeface="Cambria Math" panose="02040503050406030204" pitchFamily="18" charset="0"/>
                            </a:rPr>
                          </m:ctrlPr>
                        </m:sSubPr>
                        <m:e>
                          <m:r>
                            <m:rPr>
                              <m:sty m:val="p"/>
                            </m:rPr>
                            <a:rPr lang="it-IT" i="0">
                              <a:latin typeface="Cambria Math" panose="02040503050406030204" pitchFamily="18" charset="0"/>
                            </a:rPr>
                            <m:t>f</m:t>
                          </m:r>
                        </m:e>
                        <m:sub>
                          <m:r>
                            <m:rPr>
                              <m:sty m:val="p"/>
                            </m:rPr>
                            <a:rPr lang="it-IT" i="0">
                              <a:latin typeface="Cambria Math" panose="02040503050406030204" pitchFamily="18" charset="0"/>
                            </a:rPr>
                            <m:t>HP</m:t>
                          </m:r>
                        </m:sub>
                      </m:sSub>
                      <m:d>
                        <m:dPr>
                          <m:ctrlPr>
                            <a:rPr lang="it-IT" i="1">
                              <a:latin typeface="Cambria Math" panose="02040503050406030204" pitchFamily="18" charset="0"/>
                            </a:rPr>
                          </m:ctrlPr>
                        </m:dPr>
                        <m:e>
                          <m:r>
                            <m:rPr>
                              <m:sty m:val="p"/>
                            </m:rPr>
                            <a:rPr lang="it-IT" i="0">
                              <a:latin typeface="Cambria Math" panose="02040503050406030204" pitchFamily="18" charset="0"/>
                            </a:rPr>
                            <m:t>MHz</m:t>
                          </m:r>
                        </m:e>
                      </m:d>
                      <m:r>
                        <a:rPr lang="it-IT" i="0">
                          <a:latin typeface="Cambria Math" panose="02040503050406030204" pitchFamily="18" charset="0"/>
                        </a:rPr>
                        <m:t>+</m:t>
                      </m:r>
                      <m:r>
                        <a:rPr lang="it-IT" i="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m:rPr>
                              <m:sty m:val="p"/>
                            </m:rPr>
                            <a:rPr lang="it-IT" i="0">
                              <a:latin typeface="Cambria Math" panose="02040503050406030204" pitchFamily="18" charset="0"/>
                              <a:ea typeface="Cambria Math" panose="02040503050406030204" pitchFamily="18" charset="0"/>
                            </a:rPr>
                            <m:t>f</m:t>
                          </m:r>
                        </m:e>
                        <m:sub>
                          <m:r>
                            <m:rPr>
                              <m:sty m:val="p"/>
                            </m:rPr>
                            <a:rPr lang="it-IT" i="0">
                              <a:latin typeface="Cambria Math" panose="02040503050406030204" pitchFamily="18" charset="0"/>
                              <a:ea typeface="Cambria Math" panose="02040503050406030204" pitchFamily="18" charset="0"/>
                            </a:rPr>
                            <m:t>T</m:t>
                          </m:r>
                        </m:sub>
                      </m:sSub>
                      <m:r>
                        <a:rPr lang="it-IT" i="0">
                          <a:latin typeface="Cambria Math" panose="02040503050406030204" pitchFamily="18" charset="0"/>
                          <a:ea typeface="Cambria Math" panose="02040503050406030204" pitchFamily="18" charset="0"/>
                        </a:rPr>
                        <m:t>(</m:t>
                      </m:r>
                      <m:r>
                        <m:rPr>
                          <m:sty m:val="p"/>
                        </m:rPr>
                        <a:rPr lang="it-IT" i="0">
                          <a:latin typeface="Cambria Math" panose="02040503050406030204" pitchFamily="18" charset="0"/>
                          <a:ea typeface="Cambria Math" panose="02040503050406030204" pitchFamily="18" charset="0"/>
                        </a:rPr>
                        <m:t>MHz</m:t>
                      </m:r>
                      <m:r>
                        <a:rPr lang="it-IT" i="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m:rPr>
                              <m:sty m:val="p"/>
                            </m:rPr>
                            <a:rPr lang="it-IT" i="0">
                              <a:latin typeface="Cambria Math" panose="02040503050406030204" pitchFamily="18" charset="0"/>
                              <a:ea typeface="Cambria Math" panose="02040503050406030204" pitchFamily="18" charset="0"/>
                            </a:rPr>
                            <m:t>f</m:t>
                          </m:r>
                        </m:e>
                        <m:sub>
                          <m:r>
                            <m:rPr>
                              <m:sty m:val="p"/>
                            </m:rPr>
                            <a:rPr lang="it-IT" i="0">
                              <a:latin typeface="Cambria Math" panose="02040503050406030204" pitchFamily="18" charset="0"/>
                              <a:ea typeface="Cambria Math" panose="02040503050406030204" pitchFamily="18" charset="0"/>
                            </a:rPr>
                            <m:t>a</m:t>
                          </m:r>
                        </m:sub>
                      </m:sSub>
                      <m:r>
                        <a:rPr lang="it-IT" i="0">
                          <a:latin typeface="Cambria Math" panose="02040503050406030204" pitchFamily="18" charset="0"/>
                          <a:ea typeface="Cambria Math" panose="02040503050406030204" pitchFamily="18" charset="0"/>
                        </a:rPr>
                        <m:t>(</m:t>
                      </m:r>
                      <m:r>
                        <m:rPr>
                          <m:sty m:val="p"/>
                        </m:rPr>
                        <a:rPr lang="it-IT" i="0">
                          <a:latin typeface="Cambria Math" panose="02040503050406030204" pitchFamily="18" charset="0"/>
                          <a:ea typeface="Cambria Math" panose="02040503050406030204" pitchFamily="18" charset="0"/>
                        </a:rPr>
                        <m:t>MHz</m:t>
                      </m:r>
                      <m:r>
                        <a:rPr lang="it-IT" i="0">
                          <a:latin typeface="Cambria Math" panose="02040503050406030204" pitchFamily="18" charset="0"/>
                          <a:ea typeface="Cambria Math" panose="02040503050406030204" pitchFamily="18" charset="0"/>
                        </a:rPr>
                        <m:t>)</m:t>
                      </m:r>
                    </m:oMath>
                  </m:oMathPara>
                </a14:m>
                <a:endParaRPr lang="en-US" dirty="0">
                  <a:latin typeface="Candara" panose="020E0502030303020204" pitchFamily="34" charset="0"/>
                  <a:cs typeface="Adobe Devanagari" panose="02040503050201020203" pitchFamily="18" charset="0"/>
                </a:endParaRPr>
              </a:p>
            </p:txBody>
          </p:sp>
        </mc:Choice>
        <mc:Fallback xmlns="">
          <p:sp>
            <p:nvSpPr>
              <p:cNvPr id="7" name="Rettangolo 6"/>
              <p:cNvSpPr>
                <a:spLocks noRot="1" noChangeAspect="1" noMove="1" noResize="1" noEditPoints="1" noAdjustHandles="1" noChangeArrowheads="1" noChangeShapeType="1" noTextEdit="1"/>
              </p:cNvSpPr>
              <p:nvPr/>
            </p:nvSpPr>
            <p:spPr>
              <a:xfrm>
                <a:off x="1852864" y="860177"/>
                <a:ext cx="5438272" cy="369332"/>
              </a:xfrm>
              <a:prstGeom prst="rect">
                <a:avLst/>
              </a:prstGeom>
              <a:blipFill>
                <a:blip r:embed="rId3"/>
                <a:stretch>
                  <a:fillRect b="-13115"/>
                </a:stretch>
              </a:blipFill>
            </p:spPr>
            <p:txBody>
              <a:bodyPr/>
              <a:lstStyle/>
              <a:p>
                <a:r>
                  <a:rPr lang="it-IT">
                    <a:noFill/>
                  </a:rPr>
                  <a:t> </a:t>
                </a:r>
              </a:p>
            </p:txBody>
          </p:sp>
        </mc:Fallback>
      </mc:AlternateContent>
    </p:spTree>
    <p:extLst>
      <p:ext uri="{BB962C8B-B14F-4D97-AF65-F5344CB8AC3E}">
        <p14:creationId xmlns:p14="http://schemas.microsoft.com/office/powerpoint/2010/main" val="3025358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493" y="-213013"/>
            <a:ext cx="8229600" cy="1143000"/>
          </a:xfrm>
        </p:spPr>
        <p:txBody>
          <a:bodyPr>
            <a:normAutofit/>
          </a:bodyPr>
          <a:lstStyle/>
          <a:p>
            <a:r>
              <a:rPr lang="en-US" sz="3000" dirty="0" smtClean="0">
                <a:solidFill>
                  <a:schemeClr val="tx1"/>
                </a:solidFill>
                <a:latin typeface="Candara" panose="020E0502030303020204" pitchFamily="34" charset="0"/>
                <a:cs typeface="Adobe Devanagari" panose="02040503050201020203" pitchFamily="18" charset="0"/>
              </a:rPr>
              <a:t>Hint: SLED tuning (single cavities)</a:t>
            </a:r>
            <a:endParaRPr lang="en-US" sz="3000" dirty="0">
              <a:solidFill>
                <a:schemeClr val="tx1"/>
              </a:solidFill>
              <a:latin typeface="Candara" panose="020E0502030303020204" pitchFamily="34" charset="0"/>
              <a:cs typeface="Adobe Devanagari" panose="02040503050201020203" pitchFamily="18" charset="0"/>
            </a:endParaRPr>
          </a:p>
        </p:txBody>
      </p:sp>
      <p:sp>
        <p:nvSpPr>
          <p:cNvPr id="3" name="Segnaposto contenuto 2"/>
          <p:cNvSpPr>
            <a:spLocks noGrp="1"/>
          </p:cNvSpPr>
          <p:nvPr>
            <p:ph idx="1"/>
          </p:nvPr>
        </p:nvSpPr>
        <p:spPr>
          <a:xfrm>
            <a:off x="457198" y="777570"/>
            <a:ext cx="8454189" cy="5654842"/>
          </a:xfrm>
        </p:spPr>
        <p:txBody>
          <a:bodyPr>
            <a:noAutofit/>
          </a:bodyPr>
          <a:lstStyle/>
          <a:p>
            <a:pPr>
              <a:buFont typeface="Arial" panose="020B0604020202020204" pitchFamily="34" charset="0"/>
              <a:buChar char="•"/>
            </a:pPr>
            <a:r>
              <a:rPr lang="en-US" sz="1600" dirty="0" smtClean="0">
                <a:solidFill>
                  <a:schemeClr val="tx1"/>
                </a:solidFill>
                <a:latin typeface="Candara" panose="020E0502030303020204" pitchFamily="34" charset="0"/>
                <a:cs typeface="Adobe Devanagari" panose="02040503050201020203" pitchFamily="18" charset="0"/>
              </a:rPr>
              <a:t>Connect the output waveguide to a matched load;</a:t>
            </a:r>
          </a:p>
          <a:p>
            <a:pPr>
              <a:buFont typeface="Arial" panose="020B0604020202020204" pitchFamily="34" charset="0"/>
              <a:buChar char="•"/>
            </a:pPr>
            <a:r>
              <a:rPr lang="en-US" sz="1600" dirty="0" smtClean="0">
                <a:solidFill>
                  <a:schemeClr val="tx1"/>
                </a:solidFill>
                <a:latin typeface="Candara" panose="020E0502030303020204" pitchFamily="34" charset="0"/>
                <a:cs typeface="Adobe Devanagari" panose="02040503050201020203" pitchFamily="18" charset="0"/>
              </a:rPr>
              <a:t>Set-up the </a:t>
            </a:r>
            <a:r>
              <a:rPr lang="en-US" sz="1600" dirty="0">
                <a:solidFill>
                  <a:schemeClr val="tx1"/>
                </a:solidFill>
                <a:latin typeface="Candara" panose="020E0502030303020204" pitchFamily="34" charset="0"/>
                <a:cs typeface="Adobe Devanagari" panose="02040503050201020203" pitchFamily="18" charset="0"/>
              </a:rPr>
              <a:t>RF </a:t>
            </a:r>
            <a:r>
              <a:rPr lang="en-US" sz="1600" dirty="0" smtClean="0">
                <a:solidFill>
                  <a:schemeClr val="tx1"/>
                </a:solidFill>
                <a:latin typeface="Candara" panose="020E0502030303020204" pitchFamily="34" charset="0"/>
                <a:cs typeface="Adobe Devanagari" panose="02040503050201020203" pitchFamily="18" charset="0"/>
              </a:rPr>
              <a:t>pulse:</a:t>
            </a:r>
            <a:endParaRPr lang="en-US" sz="1600" dirty="0">
              <a:solidFill>
                <a:schemeClr val="tx1"/>
              </a:solidFill>
              <a:latin typeface="Candara" panose="020E0502030303020204" pitchFamily="34" charset="0"/>
              <a:cs typeface="Adobe Devanagari" panose="02040503050201020203" pitchFamily="18" charset="0"/>
            </a:endParaRPr>
          </a:p>
          <a:p>
            <a:pPr marL="742950" lvl="1" indent="-285750">
              <a:buFont typeface="Arial" panose="020B0604020202020204" pitchFamily="34" charset="0"/>
              <a:buChar char="•"/>
            </a:pPr>
            <a:r>
              <a:rPr lang="en-US" sz="1600" dirty="0">
                <a:solidFill>
                  <a:schemeClr val="tx1"/>
                </a:solidFill>
                <a:latin typeface="Candara" panose="020E0502030303020204" pitchFamily="34" charset="0"/>
                <a:cs typeface="Adobe Devanagari" panose="02040503050201020203" pitchFamily="18" charset="0"/>
              </a:rPr>
              <a:t>CW signal at </a:t>
            </a:r>
            <a:r>
              <a:rPr lang="en-US" sz="1600" i="1" dirty="0" err="1" smtClean="0">
                <a:solidFill>
                  <a:schemeClr val="tx1"/>
                </a:solidFill>
                <a:latin typeface="Candara" panose="020E0502030303020204" pitchFamily="34" charset="0"/>
                <a:cs typeface="Adobe Devanagari" panose="02040503050201020203" pitchFamily="18" charset="0"/>
              </a:rPr>
              <a:t>f</a:t>
            </a:r>
            <a:r>
              <a:rPr lang="en-US" sz="1600" i="1" baseline="-25000" dirty="0" err="1" smtClean="0">
                <a:solidFill>
                  <a:schemeClr val="tx1"/>
                </a:solidFill>
                <a:latin typeface="Candara" panose="020E0502030303020204" pitchFamily="34" charset="0"/>
                <a:cs typeface="Adobe Devanagari" panose="02040503050201020203" pitchFamily="18" charset="0"/>
              </a:rPr>
              <a:t>LP</a:t>
            </a:r>
            <a:endParaRPr lang="en-US" sz="1600" i="1" baseline="-25000" dirty="0">
              <a:solidFill>
                <a:schemeClr val="tx1"/>
              </a:solidFill>
              <a:latin typeface="Candara" panose="020E0502030303020204" pitchFamily="34" charset="0"/>
              <a:cs typeface="Adobe Devanagari" panose="02040503050201020203" pitchFamily="18" charset="0"/>
            </a:endParaRPr>
          </a:p>
          <a:p>
            <a:pPr marL="742950" lvl="1" indent="-285750">
              <a:buFont typeface="Arial" panose="020B0604020202020204" pitchFamily="34" charset="0"/>
              <a:buChar char="•"/>
            </a:pPr>
            <a:r>
              <a:rPr lang="en-US" sz="1600" dirty="0" smtClean="0">
                <a:solidFill>
                  <a:schemeClr val="tx1"/>
                </a:solidFill>
                <a:latin typeface="Candara" panose="020E0502030303020204" pitchFamily="34" charset="0"/>
                <a:cs typeface="Adobe Devanagari" panose="02040503050201020203" pitchFamily="18" charset="0"/>
              </a:rPr>
              <a:t>Pulsed signal at </a:t>
            </a:r>
            <a:r>
              <a:rPr lang="en-US" sz="1600" i="1" dirty="0" err="1" smtClean="0">
                <a:solidFill>
                  <a:schemeClr val="tx1"/>
                </a:solidFill>
                <a:latin typeface="Candara" panose="020E0502030303020204" pitchFamily="34" charset="0"/>
                <a:cs typeface="Adobe Devanagari" panose="02040503050201020203" pitchFamily="18" charset="0"/>
              </a:rPr>
              <a:t>f</a:t>
            </a:r>
            <a:r>
              <a:rPr lang="en-US" sz="1600" i="1" baseline="-25000" dirty="0" err="1" smtClean="0">
                <a:solidFill>
                  <a:schemeClr val="tx1"/>
                </a:solidFill>
                <a:latin typeface="Candara" panose="020E0502030303020204" pitchFamily="34" charset="0"/>
                <a:cs typeface="Adobe Devanagari" panose="02040503050201020203" pitchFamily="18" charset="0"/>
              </a:rPr>
              <a:t>LP</a:t>
            </a:r>
            <a:r>
              <a:rPr lang="en-US" sz="1600" i="1" baseline="-25000" dirty="0" smtClean="0">
                <a:solidFill>
                  <a:schemeClr val="tx1"/>
                </a:solidFill>
                <a:latin typeface="Candara" panose="020E0502030303020204" pitchFamily="34" charset="0"/>
                <a:cs typeface="Adobe Devanagari" panose="02040503050201020203" pitchFamily="18" charset="0"/>
              </a:rPr>
              <a:t> </a:t>
            </a:r>
            <a:r>
              <a:rPr lang="en-US" sz="1600" dirty="0" smtClean="0">
                <a:solidFill>
                  <a:schemeClr val="tx1"/>
                </a:solidFill>
                <a:latin typeface="Candara" panose="020E0502030303020204" pitchFamily="34" charset="0"/>
                <a:cs typeface="Adobe Devanagari" panose="02040503050201020203" pitchFamily="18" charset="0"/>
              </a:rPr>
              <a:t>(5 us length, 100 Hz rep. rate)</a:t>
            </a:r>
          </a:p>
          <a:p>
            <a:pPr>
              <a:buFont typeface="Arial" panose="020B0604020202020204" pitchFamily="34" charset="0"/>
              <a:buChar char="•"/>
            </a:pPr>
            <a:r>
              <a:rPr lang="en-US" sz="1600" dirty="0" smtClean="0">
                <a:solidFill>
                  <a:schemeClr val="tx1"/>
                </a:solidFill>
                <a:latin typeface="Candara" panose="020E0502030303020204" pitchFamily="34" charset="0"/>
                <a:cs typeface="Adobe Devanagari" panose="02040503050201020203" pitchFamily="18" charset="0"/>
              </a:rPr>
              <a:t>Display the reflection signal from each cavity on an oscilloscope (use a flat pulse without phase reversal). The connections should look like the scheme below:</a:t>
            </a:r>
          </a:p>
          <a:p>
            <a:pPr>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smtClean="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smtClean="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marL="285750" indent="-285750">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smtClean="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r>
              <a:rPr lang="en-US" sz="1600" dirty="0" smtClean="0">
                <a:solidFill>
                  <a:schemeClr val="tx1"/>
                </a:solidFill>
                <a:latin typeface="Candara" panose="020E0502030303020204" pitchFamily="34" charset="0"/>
                <a:cs typeface="Adobe Devanagari" panose="02040503050201020203" pitchFamily="18" charset="0"/>
              </a:rPr>
              <a:t>Rotate the tuning screw to tune the resonant frequency of the cavity to have a minimum (dashed line). Repeat the procedure a couple of times for fine tuning.</a:t>
            </a:r>
          </a:p>
          <a:p>
            <a:pPr>
              <a:buFont typeface="Arial" panose="020B0604020202020204" pitchFamily="34" charset="0"/>
              <a:buChar char="•"/>
            </a:pPr>
            <a:r>
              <a:rPr lang="en-US" sz="1600" dirty="0" smtClean="0">
                <a:solidFill>
                  <a:schemeClr val="tx1"/>
                </a:solidFill>
                <a:latin typeface="Candara" panose="020E0502030303020204" pitchFamily="34" charset="0"/>
                <a:cs typeface="Adobe Devanagari" panose="02040503050201020203" pitchFamily="18" charset="0"/>
              </a:rPr>
              <a:t>Check the input VSWR: it should not be higher than 1.2</a:t>
            </a:r>
            <a:endParaRPr lang="en-US" sz="1600" dirty="0">
              <a:solidFill>
                <a:schemeClr val="tx1"/>
              </a:solidFill>
              <a:latin typeface="Candara" panose="020E0502030303020204" pitchFamily="34" charset="0"/>
              <a:cs typeface="Adobe Devanagari" panose="02040503050201020203" pitchFamily="18" charset="0"/>
            </a:endParaRPr>
          </a:p>
          <a:p>
            <a:pPr marL="285750" indent="-285750">
              <a:buFont typeface="Arial" panose="020B0604020202020204" pitchFamily="34" charset="0"/>
              <a:buChar char="•"/>
            </a:pPr>
            <a:endParaRPr lang="en-US" sz="1600" dirty="0" smtClean="0">
              <a:solidFill>
                <a:schemeClr val="tx1"/>
              </a:solidFill>
              <a:latin typeface="Candara" panose="020E0502030303020204" pitchFamily="34" charset="0"/>
              <a:cs typeface="Adobe Devanagari" panose="02040503050201020203" pitchFamily="18" charset="0"/>
            </a:endParaRPr>
          </a:p>
          <a:p>
            <a:pPr marL="285750" indent="-285750">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979" y="3002328"/>
            <a:ext cx="4588042" cy="2190814"/>
          </a:xfrm>
          <a:prstGeom prst="rect">
            <a:avLst/>
          </a:prstGeom>
          <a:ln>
            <a:noFill/>
          </a:ln>
        </p:spPr>
      </p:pic>
      <p:grpSp>
        <p:nvGrpSpPr>
          <p:cNvPr id="5" name="Gruppo 4"/>
          <p:cNvGrpSpPr/>
          <p:nvPr/>
        </p:nvGrpSpPr>
        <p:grpSpPr>
          <a:xfrm>
            <a:off x="5063619" y="3594847"/>
            <a:ext cx="3013579" cy="1777435"/>
            <a:chOff x="5049239" y="3532087"/>
            <a:chExt cx="2229038" cy="1605236"/>
          </a:xfrm>
        </p:grpSpPr>
        <p:sp>
          <p:nvSpPr>
            <p:cNvPr id="24" name="Rettangolo 23"/>
            <p:cNvSpPr/>
            <p:nvPr/>
          </p:nvSpPr>
          <p:spPr>
            <a:xfrm>
              <a:off x="5049239" y="3532087"/>
              <a:ext cx="2229038" cy="1605236"/>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nvGrpSpPr>
            <p:cNvPr id="17" name="Gruppo 16"/>
            <p:cNvGrpSpPr/>
            <p:nvPr/>
          </p:nvGrpSpPr>
          <p:grpSpPr>
            <a:xfrm>
              <a:off x="5237770" y="3749836"/>
              <a:ext cx="1876926" cy="874296"/>
              <a:chOff x="48127" y="4499808"/>
              <a:chExt cx="3039978" cy="1395666"/>
            </a:xfrm>
          </p:grpSpPr>
          <p:sp>
            <p:nvSpPr>
              <p:cNvPr id="18" name="Figura a mano libera 17"/>
              <p:cNvSpPr/>
              <p:nvPr/>
            </p:nvSpPr>
            <p:spPr>
              <a:xfrm>
                <a:off x="501315" y="4499808"/>
                <a:ext cx="1379621" cy="1395664"/>
              </a:xfrm>
              <a:custGeom>
                <a:avLst/>
                <a:gdLst>
                  <a:gd name="connsiteX0" fmla="*/ 0 w 1379621"/>
                  <a:gd name="connsiteY0" fmla="*/ 0 h 1128018"/>
                  <a:gd name="connsiteX1" fmla="*/ 585537 w 1379621"/>
                  <a:gd name="connsiteY1" fmla="*/ 1098884 h 1128018"/>
                  <a:gd name="connsiteX2" fmla="*/ 1379621 w 1379621"/>
                  <a:gd name="connsiteY2" fmla="*/ 834190 h 1128018"/>
                  <a:gd name="connsiteX3" fmla="*/ 1379621 w 1379621"/>
                  <a:gd name="connsiteY3" fmla="*/ 834190 h 1128018"/>
                </a:gdLst>
                <a:ahLst/>
                <a:cxnLst>
                  <a:cxn ang="0">
                    <a:pos x="connsiteX0" y="connsiteY0"/>
                  </a:cxn>
                  <a:cxn ang="0">
                    <a:pos x="connsiteX1" y="connsiteY1"/>
                  </a:cxn>
                  <a:cxn ang="0">
                    <a:pos x="connsiteX2" y="connsiteY2"/>
                  </a:cxn>
                  <a:cxn ang="0">
                    <a:pos x="connsiteX3" y="connsiteY3"/>
                  </a:cxn>
                </a:cxnLst>
                <a:rect l="l" t="t" r="r" b="b"/>
                <a:pathLst>
                  <a:path w="1379621" h="1128018">
                    <a:moveTo>
                      <a:pt x="0" y="0"/>
                    </a:moveTo>
                    <a:cubicBezTo>
                      <a:pt x="177800" y="479926"/>
                      <a:pt x="355600" y="959852"/>
                      <a:pt x="585537" y="1098884"/>
                    </a:cubicBezTo>
                    <a:cubicBezTo>
                      <a:pt x="815474" y="1237916"/>
                      <a:pt x="1379621" y="834190"/>
                      <a:pt x="1379621" y="834190"/>
                    </a:cubicBezTo>
                    <a:lnTo>
                      <a:pt x="1379621" y="834190"/>
                    </a:lnTo>
                  </a:path>
                </a:pathLst>
              </a:cu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1 18"/>
              <p:cNvCxnSpPr/>
              <p:nvPr/>
            </p:nvCxnSpPr>
            <p:spPr>
              <a:xfrm>
                <a:off x="501316" y="4499810"/>
                <a:ext cx="0" cy="1395664"/>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H="1">
                <a:off x="48127" y="5895474"/>
                <a:ext cx="469231" cy="0"/>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1 20"/>
              <p:cNvCxnSpPr>
                <a:endCxn id="18" idx="2"/>
              </p:cNvCxnSpPr>
              <p:nvPr/>
            </p:nvCxnSpPr>
            <p:spPr>
              <a:xfrm>
                <a:off x="1876926" y="4668251"/>
                <a:ext cx="4010" cy="863676"/>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2" name="Figura a mano libera 21"/>
              <p:cNvSpPr/>
              <p:nvPr/>
            </p:nvSpPr>
            <p:spPr>
              <a:xfrm>
                <a:off x="1876926" y="4676274"/>
                <a:ext cx="1211179" cy="1179094"/>
              </a:xfrm>
              <a:custGeom>
                <a:avLst/>
                <a:gdLst>
                  <a:gd name="connsiteX0" fmla="*/ 0 w 1211179"/>
                  <a:gd name="connsiteY0" fmla="*/ 0 h 1179094"/>
                  <a:gd name="connsiteX1" fmla="*/ 385011 w 1211179"/>
                  <a:gd name="connsiteY1" fmla="*/ 978568 h 1179094"/>
                  <a:gd name="connsiteX2" fmla="*/ 1211179 w 1211179"/>
                  <a:gd name="connsiteY2" fmla="*/ 1179094 h 1179094"/>
                </a:gdLst>
                <a:ahLst/>
                <a:cxnLst>
                  <a:cxn ang="0">
                    <a:pos x="connsiteX0" y="connsiteY0"/>
                  </a:cxn>
                  <a:cxn ang="0">
                    <a:pos x="connsiteX1" y="connsiteY1"/>
                  </a:cxn>
                  <a:cxn ang="0">
                    <a:pos x="connsiteX2" y="connsiteY2"/>
                  </a:cxn>
                </a:cxnLst>
                <a:rect l="l" t="t" r="r" b="b"/>
                <a:pathLst>
                  <a:path w="1211179" h="1179094">
                    <a:moveTo>
                      <a:pt x="0" y="0"/>
                    </a:moveTo>
                    <a:cubicBezTo>
                      <a:pt x="91574" y="391026"/>
                      <a:pt x="183148" y="782052"/>
                      <a:pt x="385011" y="978568"/>
                    </a:cubicBezTo>
                    <a:cubicBezTo>
                      <a:pt x="586874" y="1175084"/>
                      <a:pt x="899026" y="1177089"/>
                      <a:pt x="1211179" y="1179094"/>
                    </a:cubicBezTo>
                  </a:path>
                </a:pathLst>
              </a:cu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uppo 15"/>
            <p:cNvGrpSpPr/>
            <p:nvPr/>
          </p:nvGrpSpPr>
          <p:grpSpPr>
            <a:xfrm>
              <a:off x="5237770" y="3756168"/>
              <a:ext cx="1876926" cy="874295"/>
              <a:chOff x="48127" y="4499810"/>
              <a:chExt cx="3039978" cy="1395664"/>
            </a:xfrm>
          </p:grpSpPr>
          <p:sp>
            <p:nvSpPr>
              <p:cNvPr id="8" name="Figura a mano libera 7"/>
              <p:cNvSpPr/>
              <p:nvPr/>
            </p:nvSpPr>
            <p:spPr>
              <a:xfrm>
                <a:off x="501316" y="4499810"/>
                <a:ext cx="1379621" cy="1128018"/>
              </a:xfrm>
              <a:custGeom>
                <a:avLst/>
                <a:gdLst>
                  <a:gd name="connsiteX0" fmla="*/ 0 w 1379621"/>
                  <a:gd name="connsiteY0" fmla="*/ 0 h 1128018"/>
                  <a:gd name="connsiteX1" fmla="*/ 585537 w 1379621"/>
                  <a:gd name="connsiteY1" fmla="*/ 1098884 h 1128018"/>
                  <a:gd name="connsiteX2" fmla="*/ 1379621 w 1379621"/>
                  <a:gd name="connsiteY2" fmla="*/ 834190 h 1128018"/>
                  <a:gd name="connsiteX3" fmla="*/ 1379621 w 1379621"/>
                  <a:gd name="connsiteY3" fmla="*/ 834190 h 1128018"/>
                </a:gdLst>
                <a:ahLst/>
                <a:cxnLst>
                  <a:cxn ang="0">
                    <a:pos x="connsiteX0" y="connsiteY0"/>
                  </a:cxn>
                  <a:cxn ang="0">
                    <a:pos x="connsiteX1" y="connsiteY1"/>
                  </a:cxn>
                  <a:cxn ang="0">
                    <a:pos x="connsiteX2" y="connsiteY2"/>
                  </a:cxn>
                  <a:cxn ang="0">
                    <a:pos x="connsiteX3" y="connsiteY3"/>
                  </a:cxn>
                </a:cxnLst>
                <a:rect l="l" t="t" r="r" b="b"/>
                <a:pathLst>
                  <a:path w="1379621" h="1128018">
                    <a:moveTo>
                      <a:pt x="0" y="0"/>
                    </a:moveTo>
                    <a:cubicBezTo>
                      <a:pt x="177800" y="479926"/>
                      <a:pt x="355600" y="959852"/>
                      <a:pt x="585537" y="1098884"/>
                    </a:cubicBezTo>
                    <a:cubicBezTo>
                      <a:pt x="815474" y="1237916"/>
                      <a:pt x="1379621" y="834190"/>
                      <a:pt x="1379621" y="834190"/>
                    </a:cubicBezTo>
                    <a:lnTo>
                      <a:pt x="1379621" y="83419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1 9"/>
              <p:cNvCxnSpPr/>
              <p:nvPr/>
            </p:nvCxnSpPr>
            <p:spPr>
              <a:xfrm>
                <a:off x="501316" y="4499810"/>
                <a:ext cx="0" cy="1395664"/>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48127" y="5895474"/>
                <a:ext cx="469231"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876927" y="4668251"/>
                <a:ext cx="0" cy="67680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Figura a mano libera 14"/>
              <p:cNvSpPr/>
              <p:nvPr/>
            </p:nvSpPr>
            <p:spPr>
              <a:xfrm>
                <a:off x="1876926" y="4676274"/>
                <a:ext cx="1211179" cy="1179094"/>
              </a:xfrm>
              <a:custGeom>
                <a:avLst/>
                <a:gdLst>
                  <a:gd name="connsiteX0" fmla="*/ 0 w 1211179"/>
                  <a:gd name="connsiteY0" fmla="*/ 0 h 1179094"/>
                  <a:gd name="connsiteX1" fmla="*/ 385011 w 1211179"/>
                  <a:gd name="connsiteY1" fmla="*/ 978568 h 1179094"/>
                  <a:gd name="connsiteX2" fmla="*/ 1211179 w 1211179"/>
                  <a:gd name="connsiteY2" fmla="*/ 1179094 h 1179094"/>
                </a:gdLst>
                <a:ahLst/>
                <a:cxnLst>
                  <a:cxn ang="0">
                    <a:pos x="connsiteX0" y="connsiteY0"/>
                  </a:cxn>
                  <a:cxn ang="0">
                    <a:pos x="connsiteX1" y="connsiteY1"/>
                  </a:cxn>
                  <a:cxn ang="0">
                    <a:pos x="connsiteX2" y="connsiteY2"/>
                  </a:cxn>
                </a:cxnLst>
                <a:rect l="l" t="t" r="r" b="b"/>
                <a:pathLst>
                  <a:path w="1211179" h="1179094">
                    <a:moveTo>
                      <a:pt x="0" y="0"/>
                    </a:moveTo>
                    <a:cubicBezTo>
                      <a:pt x="91574" y="391026"/>
                      <a:pt x="183148" y="782052"/>
                      <a:pt x="385011" y="978568"/>
                    </a:cubicBezTo>
                    <a:cubicBezTo>
                      <a:pt x="586874" y="1175084"/>
                      <a:pt x="899026" y="1177089"/>
                      <a:pt x="1211179" y="117909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ttangolo 24"/>
            <p:cNvSpPr/>
            <p:nvPr/>
          </p:nvSpPr>
          <p:spPr>
            <a:xfrm>
              <a:off x="5137262" y="3678440"/>
              <a:ext cx="2052901" cy="1054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ttangolo 25"/>
            <p:cNvSpPr/>
            <p:nvPr/>
          </p:nvSpPr>
          <p:spPr>
            <a:xfrm>
              <a:off x="5615807" y="4762079"/>
              <a:ext cx="1095810" cy="250163"/>
            </a:xfrm>
            <a:prstGeom prst="rect">
              <a:avLst/>
            </a:prstGeom>
          </p:spPr>
          <p:txBody>
            <a:bodyPr wrap="none">
              <a:spAutoFit/>
            </a:bodyPr>
            <a:lstStyle/>
            <a:p>
              <a:r>
                <a:rPr lang="en-US" sz="1200" dirty="0" smtClean="0"/>
                <a:t>Oscilloscope Screen</a:t>
              </a:r>
              <a:endParaRPr lang="en-US" sz="1200" dirty="0"/>
            </a:p>
          </p:txBody>
        </p:sp>
      </p:grpSp>
    </p:spTree>
    <p:extLst>
      <p:ext uri="{BB962C8B-B14F-4D97-AF65-F5344CB8AC3E}">
        <p14:creationId xmlns:p14="http://schemas.microsoft.com/office/powerpoint/2010/main" val="1214483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493" y="-216035"/>
            <a:ext cx="8229600" cy="1143000"/>
          </a:xfrm>
        </p:spPr>
        <p:txBody>
          <a:bodyPr>
            <a:normAutofit/>
          </a:bodyPr>
          <a:lstStyle/>
          <a:p>
            <a:r>
              <a:rPr lang="en-US" sz="3000" dirty="0" smtClean="0">
                <a:solidFill>
                  <a:schemeClr val="tx1"/>
                </a:solidFill>
                <a:latin typeface="Candara" panose="020E0502030303020204" pitchFamily="34" charset="0"/>
                <a:cs typeface="Adobe Devanagari" panose="02040503050201020203" pitchFamily="18" charset="0"/>
              </a:rPr>
              <a:t>Hint: SLED tuning (sum of 2 cavities)</a:t>
            </a:r>
            <a:endParaRPr lang="en-US" sz="3000" dirty="0">
              <a:solidFill>
                <a:schemeClr val="tx1"/>
              </a:solidFill>
              <a:latin typeface="Candara" panose="020E0502030303020204" pitchFamily="34" charset="0"/>
              <a:cs typeface="Adobe Devanagari" panose="02040503050201020203" pitchFamily="18" charset="0"/>
            </a:endParaRPr>
          </a:p>
        </p:txBody>
      </p:sp>
      <p:sp>
        <p:nvSpPr>
          <p:cNvPr id="3" name="Segnaposto contenuto 2"/>
          <p:cNvSpPr>
            <a:spLocks noGrp="1"/>
          </p:cNvSpPr>
          <p:nvPr>
            <p:ph idx="1"/>
          </p:nvPr>
        </p:nvSpPr>
        <p:spPr>
          <a:xfrm>
            <a:off x="457199" y="1010653"/>
            <a:ext cx="8454189" cy="5654842"/>
          </a:xfrm>
        </p:spPr>
        <p:txBody>
          <a:bodyPr>
            <a:normAutofit/>
          </a:bodyPr>
          <a:lstStyle/>
          <a:p>
            <a:r>
              <a:rPr lang="en-US" sz="1800" dirty="0" smtClean="0">
                <a:solidFill>
                  <a:schemeClr val="tx1"/>
                </a:solidFill>
                <a:latin typeface="Candara" panose="020E0502030303020204" pitchFamily="34" charset="0"/>
                <a:cs typeface="Adobe Devanagari" panose="02040503050201020203" pitchFamily="18" charset="0"/>
              </a:rPr>
              <a:t>Once the cavities are individually tuned, the output signal of the SLED (without phase jump) should look like this:</a:t>
            </a:r>
          </a:p>
          <a:p>
            <a:endParaRPr lang="en-US" sz="1800" dirty="0">
              <a:solidFill>
                <a:schemeClr val="tx1"/>
              </a:solidFill>
              <a:latin typeface="Candara" panose="020E0502030303020204" pitchFamily="34" charset="0"/>
              <a:cs typeface="Adobe Devanagari" panose="02040503050201020203" pitchFamily="18" charset="0"/>
            </a:endParaRPr>
          </a:p>
          <a:p>
            <a:endParaRPr lang="en-US" sz="1800" dirty="0" smtClean="0">
              <a:solidFill>
                <a:schemeClr val="tx1"/>
              </a:solidFill>
              <a:latin typeface="Candara" panose="020E0502030303020204" pitchFamily="34" charset="0"/>
              <a:cs typeface="Adobe Devanagari" panose="02040503050201020203" pitchFamily="18" charset="0"/>
            </a:endParaRPr>
          </a:p>
          <a:p>
            <a:endParaRPr lang="en-US" sz="1800" dirty="0">
              <a:solidFill>
                <a:schemeClr val="tx1"/>
              </a:solidFill>
              <a:latin typeface="Candara" panose="020E0502030303020204" pitchFamily="34" charset="0"/>
              <a:cs typeface="Adobe Devanagari" panose="02040503050201020203" pitchFamily="18" charset="0"/>
            </a:endParaRPr>
          </a:p>
          <a:p>
            <a:endParaRPr lang="en-US" sz="1800" dirty="0" smtClean="0">
              <a:solidFill>
                <a:schemeClr val="tx1"/>
              </a:solidFill>
              <a:latin typeface="Candara" panose="020E0502030303020204" pitchFamily="34" charset="0"/>
              <a:cs typeface="Adobe Devanagari" panose="02040503050201020203" pitchFamily="18" charset="0"/>
            </a:endParaRPr>
          </a:p>
          <a:p>
            <a:endParaRPr lang="en-US" sz="1800" dirty="0">
              <a:solidFill>
                <a:schemeClr val="tx1"/>
              </a:solidFill>
              <a:latin typeface="Candara" panose="020E0502030303020204" pitchFamily="34" charset="0"/>
              <a:cs typeface="Adobe Devanagari" panose="02040503050201020203" pitchFamily="18" charset="0"/>
            </a:endParaRPr>
          </a:p>
          <a:p>
            <a:endParaRPr lang="en-US" sz="1800" dirty="0" smtClean="0">
              <a:solidFill>
                <a:schemeClr val="tx1"/>
              </a:solidFill>
              <a:latin typeface="Candara" panose="020E0502030303020204" pitchFamily="34" charset="0"/>
              <a:cs typeface="Adobe Devanagari" panose="02040503050201020203" pitchFamily="18" charset="0"/>
            </a:endParaRPr>
          </a:p>
          <a:p>
            <a:endParaRPr lang="en-US" sz="1800" dirty="0">
              <a:solidFill>
                <a:schemeClr val="tx1"/>
              </a:solidFill>
              <a:latin typeface="Candara" panose="020E0502030303020204" pitchFamily="34" charset="0"/>
              <a:cs typeface="Adobe Devanagari" panose="02040503050201020203" pitchFamily="18" charset="0"/>
            </a:endParaRPr>
          </a:p>
          <a:p>
            <a:endParaRPr lang="en-US" sz="1800" dirty="0" smtClean="0">
              <a:solidFill>
                <a:schemeClr val="tx1"/>
              </a:solidFill>
              <a:latin typeface="Candara" panose="020E0502030303020204" pitchFamily="34" charset="0"/>
              <a:cs typeface="Adobe Devanagari" panose="02040503050201020203" pitchFamily="18" charset="0"/>
            </a:endParaRPr>
          </a:p>
          <a:p>
            <a:r>
              <a:rPr lang="en-US" sz="1800" dirty="0" smtClean="0">
                <a:solidFill>
                  <a:schemeClr val="tx1"/>
                </a:solidFill>
                <a:latin typeface="Candara" panose="020E0502030303020204" pitchFamily="34" charset="0"/>
                <a:cs typeface="Adobe Devanagari" panose="02040503050201020203" pitchFamily="18" charset="0"/>
              </a:rPr>
              <a:t>Rotate the tuning screw to fine-tune the SLED output</a:t>
            </a:r>
          </a:p>
          <a:p>
            <a:endParaRPr lang="en-US" sz="1800" dirty="0" smtClean="0">
              <a:solidFill>
                <a:schemeClr val="tx1"/>
              </a:solidFill>
              <a:latin typeface="Candara" panose="020E0502030303020204" pitchFamily="34" charset="0"/>
              <a:cs typeface="Adobe Devanagari" panose="02040503050201020203" pitchFamily="18" charset="0"/>
            </a:endParaRPr>
          </a:p>
          <a:p>
            <a:r>
              <a:rPr lang="en-US" sz="1800" dirty="0" smtClean="0">
                <a:solidFill>
                  <a:schemeClr val="tx1"/>
                </a:solidFill>
                <a:latin typeface="Candara" panose="020E0502030303020204" pitchFamily="34" charset="0"/>
                <a:cs typeface="Adobe Devanagari" panose="02040503050201020203" pitchFamily="18" charset="0"/>
              </a:rPr>
              <a:t>If the cavities do not have the same response (different Q</a:t>
            </a:r>
            <a:r>
              <a:rPr lang="en-US" sz="1800" baseline="-25000" dirty="0" smtClean="0">
                <a:solidFill>
                  <a:schemeClr val="tx1"/>
                </a:solidFill>
                <a:latin typeface="Candara" panose="020E0502030303020204" pitchFamily="34" charset="0"/>
                <a:cs typeface="Adobe Devanagari" panose="02040503050201020203" pitchFamily="18" charset="0"/>
              </a:rPr>
              <a:t>0</a:t>
            </a:r>
            <a:r>
              <a:rPr lang="en-US" sz="1800" dirty="0" smtClean="0">
                <a:solidFill>
                  <a:schemeClr val="tx1"/>
                </a:solidFill>
                <a:latin typeface="Candara" panose="020E0502030303020204" pitchFamily="34" charset="0"/>
                <a:cs typeface="Adobe Devanagari" panose="02040503050201020203" pitchFamily="18" charset="0"/>
              </a:rPr>
              <a:t> or different </a:t>
            </a:r>
            <a:r>
              <a:rPr lang="el-GR" sz="1800" dirty="0" smtClean="0">
                <a:solidFill>
                  <a:schemeClr val="tx1"/>
                </a:solidFill>
                <a:latin typeface="Candara" panose="020E0502030303020204" pitchFamily="34" charset="0"/>
                <a:cs typeface="Adobe Devanagari" panose="02040503050201020203" pitchFamily="18" charset="0"/>
              </a:rPr>
              <a:t>β</a:t>
            </a:r>
            <a:r>
              <a:rPr lang="it-IT" sz="1800" dirty="0" smtClean="0">
                <a:solidFill>
                  <a:schemeClr val="tx1"/>
                </a:solidFill>
                <a:latin typeface="Candara" panose="020E0502030303020204" pitchFamily="34" charset="0"/>
                <a:cs typeface="Adobe Devanagari" panose="02040503050201020203" pitchFamily="18" charset="0"/>
              </a:rPr>
              <a:t>)</a:t>
            </a:r>
            <a:r>
              <a:rPr lang="en-US" sz="1800" dirty="0" smtClean="0">
                <a:solidFill>
                  <a:schemeClr val="tx1"/>
                </a:solidFill>
                <a:latin typeface="Candara" panose="020E0502030303020204" pitchFamily="34" charset="0"/>
                <a:cs typeface="Adobe Devanagari" panose="02040503050201020203" pitchFamily="18" charset="0"/>
              </a:rPr>
              <a:t>, the optimum might not be where one expects it…</a:t>
            </a:r>
            <a:endParaRPr lang="en-US" sz="1800" dirty="0">
              <a:solidFill>
                <a:schemeClr val="tx1"/>
              </a:solidFill>
              <a:latin typeface="Candara" panose="020E0502030303020204" pitchFamily="34" charset="0"/>
              <a:cs typeface="Adobe Devanagari" panose="02040503050201020203" pitchFamily="18" charset="0"/>
            </a:endParaRPr>
          </a:p>
          <a:p>
            <a:pPr marL="0" indent="0">
              <a:buNone/>
            </a:pPr>
            <a:endParaRPr lang="en-US" sz="2000" dirty="0" smtClean="0">
              <a:solidFill>
                <a:schemeClr val="tx1"/>
              </a:solidFill>
              <a:latin typeface="Candara" panose="020E0502030303020204" pitchFamily="34" charset="0"/>
              <a:cs typeface="Adobe Devanagari" panose="02040503050201020203" pitchFamily="18" charset="0"/>
            </a:endParaRPr>
          </a:p>
          <a:p>
            <a:pPr marL="0" indent="0">
              <a:buNone/>
            </a:pPr>
            <a:endParaRPr lang="en-US" sz="2000" dirty="0">
              <a:solidFill>
                <a:schemeClr val="tx1"/>
              </a:solidFill>
              <a:latin typeface="Candara" panose="020E0502030303020204" pitchFamily="34" charset="0"/>
              <a:cs typeface="Adobe Devanagari" panose="02040503050201020203" pitchFamily="18" charset="0"/>
            </a:endParaRPr>
          </a:p>
        </p:txBody>
      </p:sp>
      <p:pic>
        <p:nvPicPr>
          <p:cNvPr id="30" name="Immagine 29"/>
          <p:cNvPicPr>
            <a:picLocks noChangeAspect="1"/>
          </p:cNvPicPr>
          <p:nvPr/>
        </p:nvPicPr>
        <p:blipFill rotWithShape="1">
          <a:blip r:embed="rId2">
            <a:extLst>
              <a:ext uri="{28A0092B-C50C-407E-A947-70E740481C1C}">
                <a14:useLocalDpi xmlns:a14="http://schemas.microsoft.com/office/drawing/2010/main" val="0"/>
              </a:ext>
            </a:extLst>
          </a:blip>
          <a:srcRect l="59790" t="11781" r="17832" b="77785"/>
          <a:stretch/>
        </p:blipFill>
        <p:spPr>
          <a:xfrm rot="10800000">
            <a:off x="2788121" y="2620010"/>
            <a:ext cx="1026696" cy="228587"/>
          </a:xfrm>
          <a:prstGeom prst="rect">
            <a:avLst/>
          </a:prstGeom>
          <a:ln>
            <a:noFill/>
          </a:ln>
        </p:spPr>
      </p:pic>
      <p:pic>
        <p:nvPicPr>
          <p:cNvPr id="29" name="Immagine 28"/>
          <p:cNvPicPr>
            <a:picLocks noChangeAspect="1"/>
          </p:cNvPicPr>
          <p:nvPr/>
        </p:nvPicPr>
        <p:blipFill rotWithShape="1">
          <a:blip r:embed="rId2">
            <a:extLst>
              <a:ext uri="{28A0092B-C50C-407E-A947-70E740481C1C}">
                <a14:useLocalDpi xmlns:a14="http://schemas.microsoft.com/office/drawing/2010/main" val="0"/>
              </a:ext>
            </a:extLst>
          </a:blip>
          <a:srcRect l="59790" t="2078" r="17832" b="87075"/>
          <a:stretch/>
        </p:blipFill>
        <p:spPr>
          <a:xfrm>
            <a:off x="2708548" y="2443996"/>
            <a:ext cx="1026696" cy="237639"/>
          </a:xfrm>
          <a:prstGeom prst="rect">
            <a:avLst/>
          </a:prstGeom>
          <a:ln>
            <a:noFill/>
          </a:ln>
        </p:spPr>
      </p:pic>
      <p:grpSp>
        <p:nvGrpSpPr>
          <p:cNvPr id="5" name="Gruppo 4"/>
          <p:cNvGrpSpPr/>
          <p:nvPr/>
        </p:nvGrpSpPr>
        <p:grpSpPr>
          <a:xfrm>
            <a:off x="1669321" y="2167815"/>
            <a:ext cx="4588042" cy="2190815"/>
            <a:chOff x="2181727" y="1638897"/>
            <a:chExt cx="4588042" cy="2190815"/>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727" y="1638897"/>
              <a:ext cx="4588042" cy="2190814"/>
            </a:xfrm>
            <a:prstGeom prst="rect">
              <a:avLst/>
            </a:prstGeom>
            <a:ln>
              <a:noFill/>
            </a:ln>
          </p:spPr>
        </p:pic>
        <p:sp>
          <p:nvSpPr>
            <p:cNvPr id="31" name="Rettangolo 30"/>
            <p:cNvSpPr/>
            <p:nvPr/>
          </p:nvSpPr>
          <p:spPr>
            <a:xfrm>
              <a:off x="4745641" y="2091091"/>
              <a:ext cx="2024128" cy="1738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tangolo 31"/>
            <p:cNvSpPr/>
            <p:nvPr/>
          </p:nvSpPr>
          <p:spPr>
            <a:xfrm>
              <a:off x="3582471" y="3597194"/>
              <a:ext cx="1582295" cy="232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uppo 7"/>
          <p:cNvGrpSpPr/>
          <p:nvPr/>
        </p:nvGrpSpPr>
        <p:grpSpPr>
          <a:xfrm>
            <a:off x="4436658" y="2222409"/>
            <a:ext cx="3032827" cy="1605236"/>
            <a:chOff x="4666437" y="2204478"/>
            <a:chExt cx="3032827" cy="1605236"/>
          </a:xfrm>
        </p:grpSpPr>
        <p:pic>
          <p:nvPicPr>
            <p:cNvPr id="28" name="Immagine 27"/>
            <p:cNvPicPr>
              <a:picLocks noChangeAspect="1"/>
            </p:cNvPicPr>
            <p:nvPr/>
          </p:nvPicPr>
          <p:blipFill rotWithShape="1">
            <a:blip r:embed="rId2">
              <a:extLst>
                <a:ext uri="{28A0092B-C50C-407E-A947-70E740481C1C}">
                  <a14:useLocalDpi xmlns:a14="http://schemas.microsoft.com/office/drawing/2010/main" val="0"/>
                </a:ext>
              </a:extLst>
            </a:blip>
            <a:srcRect l="59790" t="2078" r="17832" b="77785"/>
            <a:stretch/>
          </p:blipFill>
          <p:spPr>
            <a:xfrm>
              <a:off x="4778945" y="2446421"/>
              <a:ext cx="1026696" cy="441158"/>
            </a:xfrm>
            <a:prstGeom prst="rect">
              <a:avLst/>
            </a:prstGeom>
            <a:ln>
              <a:noFill/>
            </a:ln>
          </p:spPr>
        </p:pic>
        <p:grpSp>
          <p:nvGrpSpPr>
            <p:cNvPr id="27" name="Gruppo 26"/>
            <p:cNvGrpSpPr/>
            <p:nvPr/>
          </p:nvGrpSpPr>
          <p:grpSpPr>
            <a:xfrm>
              <a:off x="4666437" y="2204478"/>
              <a:ext cx="3032827" cy="1605236"/>
              <a:chOff x="1112360" y="3445223"/>
              <a:chExt cx="2197318" cy="1605236"/>
            </a:xfrm>
          </p:grpSpPr>
          <p:sp>
            <p:nvSpPr>
              <p:cNvPr id="24" name="Rettangolo 23"/>
              <p:cNvSpPr/>
              <p:nvPr/>
            </p:nvSpPr>
            <p:spPr>
              <a:xfrm>
                <a:off x="1112360" y="3445223"/>
                <a:ext cx="2197318" cy="1605236"/>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5" name="Rettangolo 24"/>
              <p:cNvSpPr/>
              <p:nvPr/>
            </p:nvSpPr>
            <p:spPr>
              <a:xfrm>
                <a:off x="1199175" y="3518299"/>
                <a:ext cx="2023687" cy="1054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ttangolo 25"/>
              <p:cNvSpPr/>
              <p:nvPr/>
            </p:nvSpPr>
            <p:spPr>
              <a:xfrm>
                <a:off x="1683629" y="4639583"/>
                <a:ext cx="1054779" cy="276999"/>
              </a:xfrm>
              <a:prstGeom prst="rect">
                <a:avLst/>
              </a:prstGeom>
            </p:spPr>
            <p:txBody>
              <a:bodyPr wrap="none">
                <a:spAutoFit/>
              </a:bodyPr>
              <a:lstStyle/>
              <a:p>
                <a:r>
                  <a:rPr lang="en-US" sz="1200" dirty="0" smtClean="0"/>
                  <a:t>Oscilloscope screen</a:t>
                </a:r>
                <a:endParaRPr lang="en-US" sz="1200" dirty="0"/>
              </a:p>
            </p:txBody>
          </p:sp>
          <p:grpSp>
            <p:nvGrpSpPr>
              <p:cNvPr id="23" name="Gruppo 22"/>
              <p:cNvGrpSpPr/>
              <p:nvPr/>
            </p:nvGrpSpPr>
            <p:grpSpPr>
              <a:xfrm>
                <a:off x="1261774" y="3577347"/>
                <a:ext cx="1898488" cy="931056"/>
                <a:chOff x="5231539" y="4491789"/>
                <a:chExt cx="2428566" cy="1138930"/>
              </a:xfrm>
            </p:grpSpPr>
            <p:cxnSp>
              <p:nvCxnSpPr>
                <p:cNvPr id="19" name="Connettore 1 18"/>
                <p:cNvCxnSpPr/>
                <p:nvPr/>
              </p:nvCxnSpPr>
              <p:spPr>
                <a:xfrm>
                  <a:off x="5507363" y="4750093"/>
                  <a:ext cx="0" cy="874295"/>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5507363" y="4756424"/>
                  <a:ext cx="0" cy="874295"/>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5231539" y="5622698"/>
                  <a:ext cx="285587"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6344599" y="4509018"/>
                  <a:ext cx="0" cy="84600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Figura a mano libera 10"/>
                <p:cNvSpPr/>
                <p:nvPr/>
              </p:nvSpPr>
              <p:spPr>
                <a:xfrm>
                  <a:off x="6344653" y="4491789"/>
                  <a:ext cx="1315452" cy="1133085"/>
                </a:xfrm>
                <a:custGeom>
                  <a:avLst/>
                  <a:gdLst>
                    <a:gd name="connsiteX0" fmla="*/ 0 w 1315452"/>
                    <a:gd name="connsiteY0" fmla="*/ 0 h 1133085"/>
                    <a:gd name="connsiteX1" fmla="*/ 481263 w 1315452"/>
                    <a:gd name="connsiteY1" fmla="*/ 954506 h 1133085"/>
                    <a:gd name="connsiteX2" fmla="*/ 1315452 w 1315452"/>
                    <a:gd name="connsiteY2" fmla="*/ 1130969 h 1133085"/>
                  </a:gdLst>
                  <a:ahLst/>
                  <a:cxnLst>
                    <a:cxn ang="0">
                      <a:pos x="connsiteX0" y="connsiteY0"/>
                    </a:cxn>
                    <a:cxn ang="0">
                      <a:pos x="connsiteX1" y="connsiteY1"/>
                    </a:cxn>
                    <a:cxn ang="0">
                      <a:pos x="connsiteX2" y="connsiteY2"/>
                    </a:cxn>
                  </a:cxnLst>
                  <a:rect l="l" t="t" r="r" b="b"/>
                  <a:pathLst>
                    <a:path w="1315452" h="1133085">
                      <a:moveTo>
                        <a:pt x="0" y="0"/>
                      </a:moveTo>
                      <a:cubicBezTo>
                        <a:pt x="131010" y="383005"/>
                        <a:pt x="262021" y="766011"/>
                        <a:pt x="481263" y="954506"/>
                      </a:cubicBezTo>
                      <a:cubicBezTo>
                        <a:pt x="700505" y="1143001"/>
                        <a:pt x="1007978" y="1136985"/>
                        <a:pt x="1315452" y="113096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12"/>
                <p:cNvSpPr/>
                <p:nvPr/>
              </p:nvSpPr>
              <p:spPr>
                <a:xfrm>
                  <a:off x="5510463" y="4740442"/>
                  <a:ext cx="834190" cy="879627"/>
                </a:xfrm>
                <a:custGeom>
                  <a:avLst/>
                  <a:gdLst>
                    <a:gd name="connsiteX0" fmla="*/ 0 w 834190"/>
                    <a:gd name="connsiteY0" fmla="*/ 0 h 879627"/>
                    <a:gd name="connsiteX1" fmla="*/ 256674 w 834190"/>
                    <a:gd name="connsiteY1" fmla="*/ 850232 h 879627"/>
                    <a:gd name="connsiteX2" fmla="*/ 834190 w 834190"/>
                    <a:gd name="connsiteY2" fmla="*/ 601579 h 879627"/>
                  </a:gdLst>
                  <a:ahLst/>
                  <a:cxnLst>
                    <a:cxn ang="0">
                      <a:pos x="connsiteX0" y="connsiteY0"/>
                    </a:cxn>
                    <a:cxn ang="0">
                      <a:pos x="connsiteX1" y="connsiteY1"/>
                    </a:cxn>
                    <a:cxn ang="0">
                      <a:pos x="connsiteX2" y="connsiteY2"/>
                    </a:cxn>
                  </a:cxnLst>
                  <a:rect l="l" t="t" r="r" b="b"/>
                  <a:pathLst>
                    <a:path w="834190" h="879627">
                      <a:moveTo>
                        <a:pt x="0" y="0"/>
                      </a:moveTo>
                      <a:cubicBezTo>
                        <a:pt x="58821" y="374984"/>
                        <a:pt x="117642" y="749969"/>
                        <a:pt x="256674" y="850232"/>
                      </a:cubicBezTo>
                      <a:cubicBezTo>
                        <a:pt x="395706" y="950495"/>
                        <a:pt x="614948" y="776037"/>
                        <a:pt x="834190" y="60157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14791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74"/>
            <a:ext cx="9144000" cy="830997"/>
          </a:xfrm>
          <a:prstGeom prst="rect">
            <a:avLst/>
          </a:prstGeom>
          <a:noFill/>
        </p:spPr>
        <p:txBody>
          <a:bodyPr wrap="square" rtlCol="0">
            <a:spAutoFit/>
          </a:bodyPr>
          <a:lstStyle/>
          <a:p>
            <a:pPr algn="ctr">
              <a:lnSpc>
                <a:spcPct val="150000"/>
              </a:lnSpc>
              <a:spcAft>
                <a:spcPts val="1200"/>
              </a:spcAft>
            </a:pPr>
            <a:r>
              <a:rPr lang="en-US" sz="3200" dirty="0" smtClean="0">
                <a:latin typeface="Candara" panose="020E0502030303020204" pitchFamily="34" charset="0"/>
                <a:cs typeface="Adobe Devanagari" panose="02040503050201020203" pitchFamily="18" charset="0"/>
              </a:rPr>
              <a:t>The Idea</a:t>
            </a:r>
            <a:r>
              <a:rPr lang="en-US" sz="3200" dirty="0">
                <a:latin typeface="Candara" panose="020E0502030303020204" pitchFamily="34" charset="0"/>
                <a:cs typeface="Adobe Devanagari" panose="02040503050201020203" pitchFamily="18" charset="0"/>
              </a:rPr>
              <a:t>: SLED (Stanford </a:t>
            </a:r>
            <a:r>
              <a:rPr lang="en-US" sz="3200" dirty="0" err="1">
                <a:latin typeface="Candara" panose="020E0502030303020204" pitchFamily="34" charset="0"/>
                <a:cs typeface="Adobe Devanagari" panose="02040503050201020203" pitchFamily="18" charset="0"/>
              </a:rPr>
              <a:t>Linac</a:t>
            </a:r>
            <a:r>
              <a:rPr lang="en-US" sz="3200" dirty="0">
                <a:latin typeface="Candara" panose="020E0502030303020204" pitchFamily="34" charset="0"/>
                <a:cs typeface="Adobe Devanagari" panose="02040503050201020203" pitchFamily="18" charset="0"/>
              </a:rPr>
              <a:t> Energy </a:t>
            </a:r>
            <a:r>
              <a:rPr lang="en-US" sz="3200" dirty="0" err="1">
                <a:latin typeface="Candara" panose="020E0502030303020204" pitchFamily="34" charset="0"/>
                <a:cs typeface="Adobe Devanagari" panose="02040503050201020203" pitchFamily="18" charset="0"/>
              </a:rPr>
              <a:t>Doubler</a:t>
            </a:r>
            <a:r>
              <a:rPr lang="en-US" sz="3200" dirty="0" smtClean="0">
                <a:latin typeface="Candara" panose="020E0502030303020204" pitchFamily="34" charset="0"/>
                <a:cs typeface="Adobe Devanagari" panose="02040503050201020203" pitchFamily="18" charset="0"/>
              </a:rPr>
              <a:t>)</a:t>
            </a:r>
          </a:p>
        </p:txBody>
      </p:sp>
      <p:sp>
        <p:nvSpPr>
          <p:cNvPr id="31" name="TextBox 30"/>
          <p:cNvSpPr txBox="1"/>
          <p:nvPr/>
        </p:nvSpPr>
        <p:spPr>
          <a:xfrm>
            <a:off x="0" y="4120087"/>
            <a:ext cx="9144000" cy="2785378"/>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it-IT" dirty="0" smtClean="0">
                <a:latin typeface="Candara" panose="020E0502030303020204" pitchFamily="34" charset="0"/>
                <a:cs typeface="Adobe Devanagari" panose="02040503050201020203" pitchFamily="18" charset="0"/>
              </a:rPr>
              <a:t>A </a:t>
            </a:r>
            <a:r>
              <a:rPr lang="it-IT" dirty="0" err="1" smtClean="0">
                <a:latin typeface="Candara" panose="020E0502030303020204" pitchFamily="34" charset="0"/>
                <a:cs typeface="Adobe Devanagari" panose="02040503050201020203" pitchFamily="18" charset="0"/>
              </a:rPr>
              <a:t>factor</a:t>
            </a:r>
            <a:r>
              <a:rPr lang="it-IT" dirty="0" smtClean="0">
                <a:latin typeface="Candara" panose="020E0502030303020204" pitchFamily="34" charset="0"/>
                <a:cs typeface="Adobe Devanagari" panose="02040503050201020203" pitchFamily="18" charset="0"/>
              </a:rPr>
              <a:t> 4 in power corresponds to a </a:t>
            </a:r>
            <a:r>
              <a:rPr lang="it-IT" dirty="0" err="1" smtClean="0">
                <a:latin typeface="Candara" panose="020E0502030303020204" pitchFamily="34" charset="0"/>
                <a:cs typeface="Adobe Devanagari" panose="02040503050201020203" pitchFamily="18" charset="0"/>
              </a:rPr>
              <a:t>factor</a:t>
            </a:r>
            <a:r>
              <a:rPr lang="it-IT" dirty="0" smtClean="0">
                <a:latin typeface="Candara" panose="020E0502030303020204" pitchFamily="34" charset="0"/>
                <a:cs typeface="Adobe Devanagari" panose="02040503050201020203" pitchFamily="18" charset="0"/>
              </a:rPr>
              <a:t> 2 in accelerating gradient, i.e. in </a:t>
            </a:r>
            <a:r>
              <a:rPr lang="it-IT" dirty="0" err="1" smtClean="0">
                <a:latin typeface="Candara" panose="020E0502030303020204" pitchFamily="34" charset="0"/>
                <a:cs typeface="Adobe Devanagari" panose="02040503050201020203" pitchFamily="18" charset="0"/>
              </a:rPr>
              <a:t>beam</a:t>
            </a:r>
            <a:r>
              <a:rPr lang="it-IT" dirty="0" smtClean="0">
                <a:latin typeface="Candara" panose="020E0502030303020204" pitchFamily="34" charset="0"/>
                <a:cs typeface="Adobe Devanagari" panose="02040503050201020203" pitchFamily="18" charset="0"/>
              </a:rPr>
              <a:t> </a:t>
            </a:r>
            <a:r>
              <a:rPr lang="it-IT" dirty="0" err="1" smtClean="0">
                <a:latin typeface="Candara" panose="020E0502030303020204" pitchFamily="34" charset="0"/>
                <a:cs typeface="Adobe Devanagari" panose="02040503050201020203" pitchFamily="18" charset="0"/>
              </a:rPr>
              <a:t>energy</a:t>
            </a:r>
            <a:r>
              <a:rPr lang="it-IT" dirty="0" smtClean="0">
                <a:latin typeface="Candara" panose="020E0502030303020204" pitchFamily="34" charset="0"/>
                <a:cs typeface="Adobe Devanagari" panose="02040503050201020203" pitchFamily="18" charset="0"/>
              </a:rPr>
              <a:t>!! </a:t>
            </a:r>
          </a:p>
          <a:p>
            <a:pPr marL="285750" indent="-285750">
              <a:lnSpc>
                <a:spcPct val="150000"/>
              </a:lnSpc>
              <a:spcAft>
                <a:spcPts val="1200"/>
              </a:spcAft>
              <a:buFont typeface="Arial" panose="020B0604020202020204" pitchFamily="34" charset="0"/>
              <a:buChar char="•"/>
            </a:pPr>
            <a:r>
              <a:rPr lang="it-IT" dirty="0" err="1">
                <a:latin typeface="Candara" panose="020E0502030303020204" pitchFamily="34" charset="0"/>
                <a:cs typeface="Adobe Devanagari" panose="02040503050201020203" pitchFamily="18" charset="0"/>
              </a:rPr>
              <a:t>This</a:t>
            </a:r>
            <a:r>
              <a:rPr lang="it-IT" dirty="0">
                <a:latin typeface="Candara" panose="020E0502030303020204" pitchFamily="34" charset="0"/>
                <a:cs typeface="Adobe Devanagari" panose="02040503050201020203" pitchFamily="18" charset="0"/>
              </a:rPr>
              <a:t> idea </a:t>
            </a:r>
            <a:r>
              <a:rPr lang="it-IT" dirty="0" err="1">
                <a:latin typeface="Candara" panose="020E0502030303020204" pitchFamily="34" charset="0"/>
                <a:cs typeface="Adobe Devanagari" panose="02040503050201020203" pitchFamily="18" charset="0"/>
              </a:rPr>
              <a:t>has</a:t>
            </a:r>
            <a:r>
              <a:rPr lang="it-IT" dirty="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been</a:t>
            </a:r>
            <a:r>
              <a:rPr lang="it-IT" dirty="0">
                <a:latin typeface="Candara" panose="020E0502030303020204" pitchFamily="34" charset="0"/>
                <a:cs typeface="Adobe Devanagari" panose="02040503050201020203" pitchFamily="18" charset="0"/>
              </a:rPr>
              <a:t> </a:t>
            </a:r>
            <a:r>
              <a:rPr lang="it-IT" dirty="0" err="1" smtClean="0">
                <a:latin typeface="Candara" panose="020E0502030303020204" pitchFamily="34" charset="0"/>
                <a:cs typeface="Adobe Devanagari" panose="02040503050201020203" pitchFamily="18" charset="0"/>
              </a:rPr>
              <a:t>implemented</a:t>
            </a:r>
            <a:r>
              <a:rPr lang="it-IT" dirty="0" smtClean="0">
                <a:latin typeface="Candara" panose="020E0502030303020204" pitchFamily="34" charset="0"/>
                <a:cs typeface="Adobe Devanagari" panose="02040503050201020203" pitchFamily="18" charset="0"/>
              </a:rPr>
              <a:t> for the first time </a:t>
            </a:r>
            <a:r>
              <a:rPr lang="it-IT" dirty="0" err="1" smtClean="0">
                <a:latin typeface="Candara" panose="020E0502030303020204" pitchFamily="34" charset="0"/>
                <a:cs typeface="Adobe Devanagari" panose="02040503050201020203" pitchFamily="18" charset="0"/>
              </a:rPr>
              <a:t>at</a:t>
            </a:r>
            <a:r>
              <a:rPr lang="it-IT" dirty="0" smtClean="0">
                <a:latin typeface="Candara" panose="020E0502030303020204" pitchFamily="34" charset="0"/>
                <a:cs typeface="Adobe Devanagari" panose="02040503050201020203" pitchFamily="18" charset="0"/>
              </a:rPr>
              <a:t> </a:t>
            </a:r>
            <a:r>
              <a:rPr lang="it-IT" dirty="0">
                <a:latin typeface="Candara" panose="020E0502030303020204" pitchFamily="34" charset="0"/>
                <a:cs typeface="Adobe Devanagari" panose="02040503050201020203" pitchFamily="18" charset="0"/>
              </a:rPr>
              <a:t>SLAC in the 70’s [1</a:t>
            </a:r>
            <a:r>
              <a:rPr lang="it-IT" dirty="0" smtClean="0">
                <a:latin typeface="Candara" panose="020E0502030303020204" pitchFamily="34" charset="0"/>
                <a:cs typeface="Adobe Devanagari" panose="02040503050201020203" pitchFamily="18" charset="0"/>
              </a:rPr>
              <a:t>]</a:t>
            </a:r>
          </a:p>
          <a:p>
            <a:pPr>
              <a:lnSpc>
                <a:spcPct val="150000"/>
              </a:lnSpc>
              <a:spcAft>
                <a:spcPts val="1200"/>
              </a:spcAft>
            </a:pPr>
            <a:r>
              <a:rPr lang="it-IT" dirty="0" smtClean="0">
                <a:latin typeface="Candara" panose="020E0502030303020204" pitchFamily="34" charset="0"/>
                <a:cs typeface="Adobe Devanagari" panose="02040503050201020203" pitchFamily="18" charset="0"/>
              </a:rPr>
              <a:t>Q: How can a large RF power flowing in a </a:t>
            </a:r>
            <a:r>
              <a:rPr lang="it-IT" dirty="0" err="1" smtClean="0">
                <a:latin typeface="Candara" panose="020E0502030303020204" pitchFamily="34" charset="0"/>
                <a:cs typeface="Adobe Devanagari" panose="02040503050201020203" pitchFamily="18" charset="0"/>
              </a:rPr>
              <a:t>waveguide</a:t>
            </a:r>
            <a:r>
              <a:rPr lang="it-IT" dirty="0" smtClean="0">
                <a:latin typeface="Candara" panose="020E0502030303020204" pitchFamily="34" charset="0"/>
                <a:cs typeface="Adobe Devanagari" panose="02040503050201020203" pitchFamily="18" charset="0"/>
              </a:rPr>
              <a:t> be </a:t>
            </a:r>
            <a:r>
              <a:rPr lang="it-IT" dirty="0" err="1" smtClean="0">
                <a:latin typeface="Candara" panose="020E0502030303020204" pitchFamily="34" charset="0"/>
                <a:cs typeface="Adobe Devanagari" panose="02040503050201020203" pitchFamily="18" charset="0"/>
              </a:rPr>
              <a:t>manipulated</a:t>
            </a:r>
            <a:r>
              <a:rPr lang="it-IT" dirty="0" smtClean="0">
                <a:latin typeface="Candara" panose="020E0502030303020204" pitchFamily="34" charset="0"/>
                <a:cs typeface="Adobe Devanagari" panose="02040503050201020203" pitchFamily="18" charset="0"/>
              </a:rPr>
              <a:t> to be </a:t>
            </a:r>
            <a:r>
              <a:rPr lang="it-IT" dirty="0" err="1" smtClean="0">
                <a:latin typeface="Candara" panose="020E0502030303020204" pitchFamily="34" charset="0"/>
                <a:cs typeface="Adobe Devanagari" panose="02040503050201020203" pitchFamily="18" charset="0"/>
              </a:rPr>
              <a:t>compressed</a:t>
            </a:r>
            <a:r>
              <a:rPr lang="it-IT" dirty="0" smtClean="0">
                <a:latin typeface="Candara" panose="020E0502030303020204" pitchFamily="34" charset="0"/>
                <a:cs typeface="Adobe Devanagari" panose="02040503050201020203" pitchFamily="18" charset="0"/>
              </a:rPr>
              <a:t>?</a:t>
            </a:r>
          </a:p>
          <a:p>
            <a:pPr>
              <a:lnSpc>
                <a:spcPct val="150000"/>
              </a:lnSpc>
              <a:spcAft>
                <a:spcPts val="1200"/>
              </a:spcAft>
            </a:pPr>
            <a:r>
              <a:rPr lang="it-IT" dirty="0" smtClean="0">
                <a:latin typeface="Candara" panose="020E0502030303020204" pitchFamily="34" charset="0"/>
                <a:cs typeface="Adobe Devanagari" panose="02040503050201020203" pitchFamily="18" charset="0"/>
              </a:rPr>
              <a:t>A: </a:t>
            </a:r>
            <a:r>
              <a:rPr lang="it-IT" dirty="0" err="1" smtClean="0">
                <a:latin typeface="Candara" panose="020E0502030303020204" pitchFamily="34" charset="0"/>
                <a:cs typeface="Adobe Devanagari" panose="02040503050201020203" pitchFamily="18" charset="0"/>
              </a:rPr>
              <a:t>Compression</a:t>
            </a:r>
            <a:r>
              <a:rPr lang="it-IT" dirty="0" smtClean="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is</a:t>
            </a:r>
            <a:r>
              <a:rPr lang="it-IT" dirty="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obtained</a:t>
            </a:r>
            <a:r>
              <a:rPr lang="it-IT" dirty="0">
                <a:latin typeface="Candara" panose="020E0502030303020204" pitchFamily="34" charset="0"/>
                <a:cs typeface="Adobe Devanagari" panose="02040503050201020203" pitchFamily="18" charset="0"/>
              </a:rPr>
              <a:t> </a:t>
            </a:r>
            <a:r>
              <a:rPr lang="it-IT" dirty="0" smtClean="0">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capturing</a:t>
            </a:r>
            <a:r>
              <a:rPr lang="it-IT" dirty="0">
                <a:solidFill>
                  <a:srgbClr val="FF0000"/>
                </a:solidFill>
                <a:latin typeface="Candara" panose="020E0502030303020204" pitchFamily="34" charset="0"/>
                <a:cs typeface="Adobe Devanagari" panose="02040503050201020203" pitchFamily="18" charset="0"/>
              </a:rPr>
              <a:t> the RF </a:t>
            </a:r>
            <a:r>
              <a:rPr lang="it-IT" dirty="0" err="1">
                <a:solidFill>
                  <a:srgbClr val="FF0000"/>
                </a:solidFill>
                <a:latin typeface="Candara" panose="020E0502030303020204" pitchFamily="34" charset="0"/>
                <a:cs typeface="Adobe Devanagari" panose="02040503050201020203" pitchFamily="18" charset="0"/>
              </a:rPr>
              <a:t>power</a:t>
            </a:r>
            <a:r>
              <a:rPr lang="it-IT" dirty="0">
                <a:solidFill>
                  <a:srgbClr val="FF0000"/>
                </a:solidFill>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reflected</a:t>
            </a:r>
            <a:r>
              <a:rPr lang="it-IT" dirty="0">
                <a:solidFill>
                  <a:srgbClr val="FF0000"/>
                </a:solidFill>
                <a:latin typeface="Candara" panose="020E0502030303020204" pitchFamily="34" charset="0"/>
                <a:cs typeface="Adobe Devanagari" panose="02040503050201020203" pitchFamily="18" charset="0"/>
              </a:rPr>
              <a:t> by high-Q </a:t>
            </a:r>
            <a:r>
              <a:rPr lang="it-IT" dirty="0" err="1">
                <a:solidFill>
                  <a:srgbClr val="FF0000"/>
                </a:solidFill>
                <a:latin typeface="Candara" panose="020E0502030303020204" pitchFamily="34" charset="0"/>
                <a:cs typeface="Adobe Devanagari" panose="02040503050201020203" pitchFamily="18" charset="0"/>
              </a:rPr>
              <a:t>resonant</a:t>
            </a:r>
            <a:r>
              <a:rPr lang="it-IT" dirty="0">
                <a:solidFill>
                  <a:srgbClr val="FF0000"/>
                </a:solidFill>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cavities</a:t>
            </a:r>
            <a:r>
              <a:rPr lang="it-IT" dirty="0">
                <a:latin typeface="Candara" panose="020E0502030303020204" pitchFamily="34" charset="0"/>
                <a:cs typeface="Adobe Devanagari" panose="02040503050201020203" pitchFamily="18" charset="0"/>
              </a:rPr>
              <a:t>. </a:t>
            </a:r>
          </a:p>
          <a:p>
            <a:pPr marL="285750" indent="-285750">
              <a:lnSpc>
                <a:spcPct val="150000"/>
              </a:lnSpc>
              <a:spcAft>
                <a:spcPts val="1200"/>
              </a:spcAft>
              <a:buFont typeface="Arial" panose="020B0604020202020204" pitchFamily="34" charset="0"/>
              <a:buChar char="•"/>
            </a:pPr>
            <a:endParaRPr lang="en-US" dirty="0">
              <a:latin typeface="Candara" panose="020E0502030303020204" pitchFamily="34" charset="0"/>
              <a:cs typeface="Adobe Devanagari" panose="02040503050201020203" pitchFamily="18" charset="0"/>
            </a:endParaRPr>
          </a:p>
        </p:txBody>
      </p:sp>
      <p:sp>
        <p:nvSpPr>
          <p:cNvPr id="5" name="Rettangolo 4"/>
          <p:cNvSpPr/>
          <p:nvPr/>
        </p:nvSpPr>
        <p:spPr>
          <a:xfrm>
            <a:off x="0" y="687701"/>
            <a:ext cx="9144000" cy="880369"/>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it-IT" dirty="0">
                <a:latin typeface="Candara" panose="020E0502030303020204" pitchFamily="34" charset="0"/>
                <a:cs typeface="Adobe Devanagari" panose="02040503050201020203" pitchFamily="18" charset="0"/>
              </a:rPr>
              <a:t>T</a:t>
            </a:r>
            <a:r>
              <a:rPr lang="it-IT" dirty="0" smtClean="0">
                <a:latin typeface="Candara" panose="020E0502030303020204" pitchFamily="34" charset="0"/>
                <a:cs typeface="Adobe Devanagari" panose="02040503050201020203" pitchFamily="18" charset="0"/>
              </a:rPr>
              <a:t>he </a:t>
            </a:r>
            <a:r>
              <a:rPr lang="it-IT" dirty="0" err="1">
                <a:latin typeface="Candara" panose="020E0502030303020204" pitchFamily="34" charset="0"/>
                <a:cs typeface="Adobe Devanagari" panose="02040503050201020203" pitchFamily="18" charset="0"/>
              </a:rPr>
              <a:t>energy</a:t>
            </a:r>
            <a:r>
              <a:rPr lang="it-IT" dirty="0">
                <a:latin typeface="Candara" panose="020E0502030303020204" pitchFamily="34" charset="0"/>
                <a:cs typeface="Adobe Devanagari" panose="02040503050201020203" pitchFamily="18" charset="0"/>
              </a:rPr>
              <a:t> of the RF </a:t>
            </a:r>
            <a:r>
              <a:rPr lang="it-IT" dirty="0" err="1">
                <a:latin typeface="Candara" panose="020E0502030303020204" pitchFamily="34" charset="0"/>
                <a:cs typeface="Adobe Devanagari" panose="02040503050201020203" pitchFamily="18" charset="0"/>
              </a:rPr>
              <a:t>pulse</a:t>
            </a:r>
            <a:r>
              <a:rPr lang="it-IT" dirty="0">
                <a:latin typeface="Candara" panose="020E0502030303020204" pitchFamily="34" charset="0"/>
                <a:cs typeface="Adobe Devanagari" panose="02040503050201020203" pitchFamily="18" charset="0"/>
              </a:rPr>
              <a:t> </a:t>
            </a:r>
            <a:r>
              <a:rPr lang="it-IT" dirty="0" err="1" smtClean="0">
                <a:latin typeface="Candara" panose="020E0502030303020204" pitchFamily="34" charset="0"/>
                <a:cs typeface="Adobe Devanagari" panose="02040503050201020203" pitchFamily="18" charset="0"/>
              </a:rPr>
              <a:t>is</a:t>
            </a:r>
            <a:r>
              <a:rPr lang="it-IT" dirty="0" smtClean="0">
                <a:latin typeface="Candara" panose="020E0502030303020204" pitchFamily="34" charset="0"/>
                <a:cs typeface="Adobe Devanagari" panose="02040503050201020203" pitchFamily="18" charset="0"/>
              </a:rPr>
              <a:t> </a:t>
            </a:r>
            <a:r>
              <a:rPr lang="it-IT" dirty="0" err="1" smtClean="0">
                <a:latin typeface="Candara" panose="020E0502030303020204" pitchFamily="34" charset="0"/>
                <a:cs typeface="Adobe Devanagari" panose="02040503050201020203" pitchFamily="18" charset="0"/>
              </a:rPr>
              <a:t>compressed</a:t>
            </a:r>
            <a:r>
              <a:rPr lang="it-IT" dirty="0" smtClean="0">
                <a:latin typeface="Candara" panose="020E0502030303020204" pitchFamily="34" charset="0"/>
                <a:cs typeface="Adobe Devanagari" panose="02040503050201020203" pitchFamily="18" charset="0"/>
              </a:rPr>
              <a:t> in </a:t>
            </a:r>
            <a:r>
              <a:rPr lang="it-IT" dirty="0" err="1">
                <a:latin typeface="Candara" panose="020E0502030303020204" pitchFamily="34" charset="0"/>
                <a:cs typeface="Adobe Devanagari" panose="02040503050201020203" pitchFamily="18" charset="0"/>
              </a:rPr>
              <a:t>about</a:t>
            </a:r>
            <a:r>
              <a:rPr lang="it-IT" dirty="0">
                <a:latin typeface="Candara" panose="020E0502030303020204" pitchFamily="34" charset="0"/>
                <a:cs typeface="Adobe Devanagari" panose="02040503050201020203" pitchFamily="18" charset="0"/>
              </a:rPr>
              <a:t> 1 </a:t>
            </a:r>
            <a:r>
              <a:rPr lang="it-IT" dirty="0" err="1">
                <a:latin typeface="Candara" panose="020E0502030303020204" pitchFamily="34" charset="0"/>
                <a:cs typeface="Adobe Devanagari" panose="02040503050201020203" pitchFamily="18" charset="0"/>
              </a:rPr>
              <a:t>filling</a:t>
            </a:r>
            <a:r>
              <a:rPr lang="it-IT" dirty="0">
                <a:latin typeface="Candara" panose="020E0502030303020204" pitchFamily="34" charset="0"/>
                <a:cs typeface="Adobe Devanagari" panose="02040503050201020203" pitchFamily="18" charset="0"/>
              </a:rPr>
              <a:t>  time to </a:t>
            </a:r>
            <a:r>
              <a:rPr lang="it-IT" dirty="0" err="1">
                <a:latin typeface="Candara" panose="020E0502030303020204" pitchFamily="34" charset="0"/>
                <a:cs typeface="Adobe Devanagari" panose="02040503050201020203" pitchFamily="18" charset="0"/>
              </a:rPr>
              <a:t>increase</a:t>
            </a:r>
            <a:r>
              <a:rPr lang="it-IT" dirty="0">
                <a:latin typeface="Candara" panose="020E0502030303020204" pitchFamily="34" charset="0"/>
                <a:cs typeface="Adobe Devanagari" panose="02040503050201020203" pitchFamily="18" charset="0"/>
              </a:rPr>
              <a:t> the </a:t>
            </a:r>
            <a:r>
              <a:rPr lang="it-IT" dirty="0" err="1">
                <a:latin typeface="Candara" panose="020E0502030303020204" pitchFamily="34" charset="0"/>
                <a:cs typeface="Adobe Devanagari" panose="02040503050201020203" pitchFamily="18" charset="0"/>
              </a:rPr>
              <a:t>peak</a:t>
            </a:r>
            <a:r>
              <a:rPr lang="it-IT" dirty="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power</a:t>
            </a:r>
            <a:r>
              <a:rPr lang="it-IT" dirty="0">
                <a:latin typeface="Candara" panose="020E0502030303020204" pitchFamily="34" charset="0"/>
                <a:cs typeface="Adobe Devanagari" panose="02040503050201020203" pitchFamily="18" charset="0"/>
              </a:rPr>
              <a:t> to the maximum!</a:t>
            </a:r>
            <a:endParaRPr lang="en-US" dirty="0">
              <a:latin typeface="Candara" panose="020E0502030303020204" pitchFamily="34" charset="0"/>
              <a:cs typeface="Adobe Devanagari" panose="02040503050201020203" pitchFamily="18" charset="0"/>
            </a:endParaRPr>
          </a:p>
        </p:txBody>
      </p:sp>
      <p:sp>
        <p:nvSpPr>
          <p:cNvPr id="13" name="Rettangolo 12"/>
          <p:cNvSpPr/>
          <p:nvPr/>
        </p:nvSpPr>
        <p:spPr>
          <a:xfrm>
            <a:off x="0" y="6581001"/>
            <a:ext cx="6858000" cy="276999"/>
          </a:xfrm>
          <a:prstGeom prst="rect">
            <a:avLst/>
          </a:prstGeom>
        </p:spPr>
        <p:txBody>
          <a:bodyPr wrap="square">
            <a:spAutoFit/>
          </a:bodyPr>
          <a:lstStyle/>
          <a:p>
            <a:r>
              <a:rPr lang="en-US" sz="1200" dirty="0" smtClean="0">
                <a:latin typeface="Adobe Devanagari" panose="02040503050201020203" pitchFamily="18" charset="0"/>
                <a:cs typeface="Adobe Devanagari" panose="02040503050201020203" pitchFamily="18" charset="0"/>
              </a:rPr>
              <a:t>[1] </a:t>
            </a:r>
            <a:r>
              <a:rPr lang="en-US" sz="1200" dirty="0" err="1" smtClean="0">
                <a:latin typeface="Adobe Devanagari" panose="02040503050201020203" pitchFamily="18" charset="0"/>
                <a:cs typeface="Adobe Devanagari" panose="02040503050201020203" pitchFamily="18" charset="0"/>
              </a:rPr>
              <a:t>Farkas</a:t>
            </a:r>
            <a:r>
              <a:rPr lang="en-US" sz="1200" dirty="0" smtClean="0">
                <a:latin typeface="Adobe Devanagari" panose="02040503050201020203" pitchFamily="18" charset="0"/>
                <a:cs typeface="Adobe Devanagari" panose="02040503050201020203" pitchFamily="18" charset="0"/>
              </a:rPr>
              <a:t> et al. </a:t>
            </a:r>
            <a:r>
              <a:rPr lang="en-US" sz="1200" dirty="0">
                <a:latin typeface="Adobe Devanagari" panose="02040503050201020203" pitchFamily="18" charset="0"/>
                <a:cs typeface="Adobe Devanagari" panose="02040503050201020203" pitchFamily="18" charset="0"/>
              </a:rPr>
              <a:t>- SLED A method of doubling SLAC energy</a:t>
            </a:r>
          </a:p>
        </p:txBody>
      </p:sp>
      <p:grpSp>
        <p:nvGrpSpPr>
          <p:cNvPr id="16" name="Gruppo 15"/>
          <p:cNvGrpSpPr/>
          <p:nvPr/>
        </p:nvGrpSpPr>
        <p:grpSpPr>
          <a:xfrm>
            <a:off x="225449" y="1638319"/>
            <a:ext cx="8829829" cy="2604978"/>
            <a:chOff x="235074" y="1568070"/>
            <a:chExt cx="8829829" cy="2604978"/>
          </a:xfrm>
        </p:grpSpPr>
        <p:sp>
          <p:nvSpPr>
            <p:cNvPr id="6" name="Rectangle 5"/>
            <p:cNvSpPr/>
            <p:nvPr/>
          </p:nvSpPr>
          <p:spPr>
            <a:xfrm>
              <a:off x="647654" y="2382645"/>
              <a:ext cx="2880000" cy="5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89224" y="2653560"/>
              <a:ext cx="466927"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94065" y="2649183"/>
              <a:ext cx="466927"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29475" y="2648070"/>
              <a:ext cx="12538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506233" y="2624097"/>
              <a:ext cx="14686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7654" y="3063850"/>
              <a:ext cx="2879874" cy="0"/>
            </a:xfrm>
            <a:prstGeom prst="line">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09382" y="3882000"/>
              <a:ext cx="720000"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05302" y="3019104"/>
              <a:ext cx="538930" cy="338554"/>
            </a:xfrm>
            <a:prstGeom prst="rect">
              <a:avLst/>
            </a:prstGeom>
            <a:noFill/>
          </p:spPr>
          <p:txBody>
            <a:bodyPr wrap="none" rtlCol="0">
              <a:spAutoFit/>
            </a:bodyPr>
            <a:lstStyle/>
            <a:p>
              <a:r>
                <a:rPr lang="it-IT" sz="1600" b="0" dirty="0" smtClean="0">
                  <a:latin typeface="Candara" panose="020E0502030303020204" pitchFamily="34" charset="0"/>
                </a:rPr>
                <a:t>4 µs</a:t>
              </a:r>
              <a:endParaRPr lang="en-US" sz="16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7044584" y="3834494"/>
                  <a:ext cx="6441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1600" b="0" i="0" smtClean="0">
                            <a:latin typeface="Cambria Math"/>
                          </a:rPr>
                          <m:t>1 </m:t>
                        </m:r>
                        <m:r>
                          <m:rPr>
                            <m:sty m:val="p"/>
                          </m:rPr>
                          <a:rPr lang="it-IT" sz="1600" b="0" i="0" smtClean="0">
                            <a:latin typeface="Cambria Math"/>
                            <a:ea typeface="Cambria Math"/>
                          </a:rPr>
                          <m:t>μs</m:t>
                        </m:r>
                        <m:r>
                          <a:rPr lang="it-IT" sz="1600" b="0" i="0" smtClean="0">
                            <a:latin typeface="Cambria Math"/>
                          </a:rPr>
                          <m:t> </m:t>
                        </m:r>
                      </m:oMath>
                    </m:oMathPara>
                  </a14:m>
                  <a:endParaRPr lang="en-US" sz="1600" dirty="0">
                    <a:latin typeface="Candara" panose="020E0502030303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044584" y="3834494"/>
                  <a:ext cx="644151" cy="338554"/>
                </a:xfrm>
                <a:prstGeom prst="rect">
                  <a:avLst/>
                </a:prstGeom>
                <a:blipFill>
                  <a:blip r:embed="rId2"/>
                  <a:stretch>
                    <a:fillRect b="-3636"/>
                  </a:stretch>
                </a:blipFill>
              </p:spPr>
              <p:txBody>
                <a:bodyPr/>
                <a:lstStyle/>
                <a:p>
                  <a:r>
                    <a:rPr lang="it-IT">
                      <a:noFill/>
                    </a:rPr>
                    <a:t> </a:t>
                  </a:r>
                </a:p>
              </p:txBody>
            </p:sp>
          </mc:Fallback>
        </mc:AlternateContent>
        <p:cxnSp>
          <p:nvCxnSpPr>
            <p:cNvPr id="19" name="Straight Connector 18"/>
            <p:cNvCxnSpPr/>
            <p:nvPr/>
          </p:nvCxnSpPr>
          <p:spPr>
            <a:xfrm flipV="1">
              <a:off x="8160488" y="1568070"/>
              <a:ext cx="0" cy="1027153"/>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001762" y="1568070"/>
              <a:ext cx="720000" cy="21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824708" y="2382645"/>
              <a:ext cx="0" cy="242055"/>
            </a:xfrm>
            <a:prstGeom prst="line">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26363" y="1966882"/>
              <a:ext cx="798617" cy="338554"/>
            </a:xfrm>
            <a:prstGeom prst="rect">
              <a:avLst/>
            </a:prstGeom>
            <a:noFill/>
          </p:spPr>
          <p:txBody>
            <a:bodyPr wrap="none" rtlCol="0">
              <a:spAutoFit/>
            </a:bodyPr>
            <a:lstStyle/>
            <a:p>
              <a:r>
                <a:rPr lang="en-US" sz="1600" dirty="0" smtClean="0">
                  <a:latin typeface="Candara" panose="020E0502030303020204" pitchFamily="34" charset="0"/>
                </a:rPr>
                <a:t>50 MW</a:t>
              </a:r>
              <a:endParaRPr lang="en-US" sz="1600" dirty="0">
                <a:latin typeface="Candara" panose="020E0502030303020204" pitchFamily="34" charset="0"/>
              </a:endParaRPr>
            </a:p>
          </p:txBody>
        </p:sp>
        <p:sp>
          <p:nvSpPr>
            <p:cNvPr id="28" name="Right Arrow 27"/>
            <p:cNvSpPr/>
            <p:nvPr/>
          </p:nvSpPr>
          <p:spPr>
            <a:xfrm>
              <a:off x="4350612" y="2286975"/>
              <a:ext cx="892571" cy="739340"/>
            </a:xfrm>
            <a:prstGeom prst="rightArrow">
              <a:avLst>
                <a:gd name="adj1" fmla="val 36981"/>
                <a:gd name="adj2" fmla="val 41670"/>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235074" y="1800730"/>
              <a:ext cx="2031325" cy="307777"/>
            </a:xfrm>
            <a:prstGeom prst="rect">
              <a:avLst/>
            </a:prstGeom>
            <a:noFill/>
          </p:spPr>
          <p:txBody>
            <a:bodyPr wrap="none" rtlCol="0">
              <a:spAutoFit/>
            </a:bodyPr>
            <a:lstStyle/>
            <a:p>
              <a:r>
                <a:rPr lang="it-IT" sz="1400" b="0" dirty="0" smtClean="0">
                  <a:latin typeface="Candara" panose="020E0502030303020204" pitchFamily="34" charset="0"/>
                </a:rPr>
                <a:t>Klystron </a:t>
              </a:r>
              <a:r>
                <a:rPr lang="it-IT" sz="1400" b="0" dirty="0" err="1" smtClean="0">
                  <a:latin typeface="Candara" panose="020E0502030303020204" pitchFamily="34" charset="0"/>
                </a:rPr>
                <a:t>typical</a:t>
              </a:r>
              <a:r>
                <a:rPr lang="it-IT" sz="1400" b="0" dirty="0" smtClean="0">
                  <a:latin typeface="Candara" panose="020E0502030303020204" pitchFamily="34" charset="0"/>
                </a:rPr>
                <a:t> RF </a:t>
              </a:r>
              <a:r>
                <a:rPr lang="it-IT" sz="1400" b="0" dirty="0" err="1" smtClean="0">
                  <a:latin typeface="Candara" panose="020E0502030303020204" pitchFamily="34" charset="0"/>
                </a:rPr>
                <a:t>pulse</a:t>
              </a:r>
              <a:endParaRPr lang="en-US" sz="1400" dirty="0">
                <a:latin typeface="Candara" panose="020E0502030303020204" pitchFamily="34" charset="0"/>
              </a:endParaRPr>
            </a:p>
          </p:txBody>
        </p:sp>
        <p:sp>
          <p:nvSpPr>
            <p:cNvPr id="34" name="TextBox 31"/>
            <p:cNvSpPr txBox="1"/>
            <p:nvPr/>
          </p:nvSpPr>
          <p:spPr>
            <a:xfrm>
              <a:off x="5197267" y="1805888"/>
              <a:ext cx="1571264" cy="307777"/>
            </a:xfrm>
            <a:prstGeom prst="rect">
              <a:avLst/>
            </a:prstGeom>
            <a:noFill/>
          </p:spPr>
          <p:txBody>
            <a:bodyPr wrap="none" rtlCol="0">
              <a:spAutoFit/>
            </a:bodyPr>
            <a:lstStyle/>
            <a:p>
              <a:r>
                <a:rPr lang="it-IT" sz="1400" b="0" dirty="0" err="1" smtClean="0">
                  <a:latin typeface="Candara" panose="020E0502030303020204" pitchFamily="34" charset="0"/>
                </a:rPr>
                <a:t>Compressed</a:t>
              </a:r>
              <a:r>
                <a:rPr lang="it-IT" sz="1400" b="0" dirty="0" smtClean="0">
                  <a:latin typeface="Candara" panose="020E0502030303020204" pitchFamily="34" charset="0"/>
                </a:rPr>
                <a:t> </a:t>
              </a:r>
              <a:r>
                <a:rPr lang="it-IT" sz="1400" b="0" dirty="0" err="1" smtClean="0">
                  <a:latin typeface="Candara" panose="020E0502030303020204" pitchFamily="34" charset="0"/>
                </a:rPr>
                <a:t>pulse</a:t>
              </a:r>
              <a:endParaRPr lang="en-US" sz="1400" dirty="0">
                <a:latin typeface="Candara" panose="020E0502030303020204" pitchFamily="34" charset="0"/>
              </a:endParaRPr>
            </a:p>
          </p:txBody>
        </p:sp>
        <p:sp>
          <p:nvSpPr>
            <p:cNvPr id="35" name="TextBox 26"/>
            <p:cNvSpPr txBox="1"/>
            <p:nvPr/>
          </p:nvSpPr>
          <p:spPr>
            <a:xfrm>
              <a:off x="8160488" y="1901823"/>
              <a:ext cx="904415" cy="338554"/>
            </a:xfrm>
            <a:prstGeom prst="rect">
              <a:avLst/>
            </a:prstGeom>
            <a:noFill/>
          </p:spPr>
          <p:txBody>
            <a:bodyPr wrap="none" rtlCol="0">
              <a:spAutoFit/>
            </a:bodyPr>
            <a:lstStyle/>
            <a:p>
              <a:r>
                <a:rPr lang="en-US" sz="1600" dirty="0" smtClean="0">
                  <a:latin typeface="Candara" panose="020E0502030303020204" pitchFamily="34" charset="0"/>
                </a:rPr>
                <a:t>200 MW</a:t>
              </a:r>
              <a:endParaRPr lang="en-US" sz="1600" dirty="0">
                <a:latin typeface="Candara" panose="020E0502030303020204" pitchFamily="34" charset="0"/>
              </a:endParaRPr>
            </a:p>
          </p:txBody>
        </p:sp>
      </p:grpSp>
    </p:spTree>
    <p:extLst>
      <p:ext uri="{BB962C8B-B14F-4D97-AF65-F5344CB8AC3E}">
        <p14:creationId xmlns:p14="http://schemas.microsoft.com/office/powerpoint/2010/main" val="233433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756129075"/>
              </p:ext>
            </p:extLst>
          </p:nvPr>
        </p:nvGraphicFramePr>
        <p:xfrm>
          <a:off x="529388" y="3624616"/>
          <a:ext cx="2923013" cy="591171"/>
        </p:xfrm>
        <a:graphic>
          <a:graphicData uri="http://schemas.openxmlformats.org/presentationml/2006/ole">
            <mc:AlternateContent xmlns:mc="http://schemas.openxmlformats.org/markup-compatibility/2006">
              <mc:Choice xmlns:v="urn:schemas-microsoft-com:vml" Requires="v">
                <p:oleObj spid="_x0000_s3360" name="Equation" r:id="rId3" imgW="3390900" imgH="685800" progId="Equation.3">
                  <p:embed/>
                </p:oleObj>
              </mc:Choice>
              <mc:Fallback>
                <p:oleObj name="Equation" r:id="rId3" imgW="3390900" imgH="685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88" y="3624616"/>
                        <a:ext cx="2923013" cy="591171"/>
                      </a:xfrm>
                      <a:prstGeom prst="rect">
                        <a:avLst/>
                      </a:prstGeom>
                      <a:solidFill>
                        <a:schemeClr val="tx1"/>
                      </a:solidFill>
                      <a:extLst/>
                    </p:spPr>
                  </p:pic>
                </p:oleObj>
              </mc:Fallback>
            </mc:AlternateContent>
          </a:graphicData>
        </a:graphic>
      </p:graphicFrame>
      <p:sp>
        <p:nvSpPr>
          <p:cNvPr id="11" name="TextBox 10"/>
          <p:cNvSpPr txBox="1"/>
          <p:nvPr/>
        </p:nvSpPr>
        <p:spPr>
          <a:xfrm>
            <a:off x="-1" y="4345156"/>
            <a:ext cx="9144000" cy="830997"/>
          </a:xfrm>
          <a:prstGeom prst="rect">
            <a:avLst/>
          </a:prstGeom>
          <a:noFill/>
        </p:spPr>
        <p:txBody>
          <a:bodyPr wrap="square" rtlCol="0">
            <a:spAutoFit/>
          </a:bodyPr>
          <a:lstStyle/>
          <a:p>
            <a:pPr algn="just"/>
            <a:r>
              <a:rPr lang="en-GB" sz="1600" dirty="0">
                <a:solidFill>
                  <a:srgbClr val="FF0000"/>
                </a:solidFill>
                <a:latin typeface="Candara" panose="020E0502030303020204" pitchFamily="34" charset="0"/>
                <a:cs typeface="Adobe Devanagari" panose="02040503050201020203" pitchFamily="18" charset="0"/>
              </a:rPr>
              <a:t>The extra-power </a:t>
            </a:r>
            <a:r>
              <a:rPr lang="en-GB" sz="1600" dirty="0" smtClean="0">
                <a:solidFill>
                  <a:srgbClr val="FF0000"/>
                </a:solidFill>
                <a:latin typeface="Candara" panose="020E0502030303020204" pitchFamily="34" charset="0"/>
                <a:cs typeface="Adobe Devanagari" panose="02040503050201020203" pitchFamily="18" charset="0"/>
              </a:rPr>
              <a:t>that flows out </a:t>
            </a:r>
            <a:r>
              <a:rPr lang="en-GB" sz="1600" dirty="0" smtClean="0">
                <a:latin typeface="Candara" panose="020E0502030303020204" pitchFamily="34" charset="0"/>
                <a:cs typeface="Adobe Devanagari" panose="02040503050201020203" pitchFamily="18" charset="0"/>
              </a:rPr>
              <a:t>through </a:t>
            </a:r>
            <a:r>
              <a:rPr lang="en-GB" sz="1600" dirty="0">
                <a:latin typeface="Candara" panose="020E0502030303020204" pitchFamily="34" charset="0"/>
                <a:cs typeface="Adobe Devanagari" panose="02040503050201020203" pitchFamily="18" charset="0"/>
              </a:rPr>
              <a:t>the cavity </a:t>
            </a:r>
            <a:r>
              <a:rPr lang="en-GB" sz="1600" dirty="0" smtClean="0">
                <a:latin typeface="Candara" panose="020E0502030303020204" pitchFamily="34" charset="0"/>
                <a:cs typeface="Adobe Devanagari" panose="02040503050201020203" pitchFamily="18" charset="0"/>
              </a:rPr>
              <a:t>couplers may</a:t>
            </a:r>
            <a:r>
              <a:rPr lang="en-GB" sz="1600" dirty="0" smtClean="0">
                <a:solidFill>
                  <a:srgbClr val="FF0000"/>
                </a:solidFill>
                <a:latin typeface="Candara" panose="020E0502030303020204" pitchFamily="34" charset="0"/>
                <a:cs typeface="Adobe Devanagari" panose="02040503050201020203" pitchFamily="18" charset="0"/>
              </a:rPr>
              <a:t> </a:t>
            </a:r>
            <a:r>
              <a:rPr lang="en-GB" sz="1600" dirty="0">
                <a:solidFill>
                  <a:srgbClr val="FF0000"/>
                </a:solidFill>
                <a:latin typeface="Candara" panose="020E0502030303020204" pitchFamily="34" charset="0"/>
                <a:cs typeface="Adobe Devanagari" panose="02040503050201020203" pitchFamily="18" charset="0"/>
              </a:rPr>
              <a:t>significantly change the characteristics of the resonance</a:t>
            </a:r>
            <a:r>
              <a:rPr lang="en-GB" sz="1600" dirty="0">
                <a:latin typeface="Candara" panose="020E0502030303020204" pitchFamily="34" charset="0"/>
                <a:cs typeface="Adobe Devanagari" panose="02040503050201020203" pitchFamily="18" charset="0"/>
              </a:rPr>
              <a:t>. This effect is known as </a:t>
            </a:r>
            <a:r>
              <a:rPr lang="en-GB" sz="1600" dirty="0">
                <a:solidFill>
                  <a:srgbClr val="FF0000"/>
                </a:solidFill>
                <a:latin typeface="Candara" panose="020E0502030303020204" pitchFamily="34" charset="0"/>
                <a:cs typeface="Adobe Devanagari" panose="02040503050201020203" pitchFamily="18" charset="0"/>
              </a:rPr>
              <a:t>“cavity loading”</a:t>
            </a:r>
            <a:r>
              <a:rPr lang="en-GB" sz="1600" dirty="0">
                <a:latin typeface="Candara" panose="020E0502030303020204" pitchFamily="34" charset="0"/>
                <a:cs typeface="Adobe Devanagari" panose="02040503050201020203" pitchFamily="18" charset="0"/>
              </a:rPr>
              <a:t>. The loaded cavity Q-factor </a:t>
            </a:r>
            <a:r>
              <a:rPr lang="en-GB" sz="1600" dirty="0" smtClean="0">
                <a:latin typeface="Candara" panose="020E0502030303020204" pitchFamily="34" charset="0"/>
                <a:cs typeface="Adobe Devanagari" panose="02040503050201020203" pitchFamily="18" charset="0"/>
              </a:rPr>
              <a:t>is </a:t>
            </a:r>
            <a:r>
              <a:rPr lang="en-GB" sz="1600" dirty="0">
                <a:latin typeface="Candara" panose="020E0502030303020204" pitchFamily="34" charset="0"/>
                <a:cs typeface="Adobe Devanagari" panose="02040503050201020203" pitchFamily="18" charset="0"/>
              </a:rPr>
              <a:t>lowered by the power coupled out through the cavity ports and results to be:</a:t>
            </a:r>
            <a:endParaRPr lang="en-US" sz="1600" dirty="0">
              <a:latin typeface="Candara" panose="020E0502030303020204" pitchFamily="34" charset="0"/>
              <a:cs typeface="Adobe Devanagari" panose="02040503050201020203" pitchFamily="18" charset="0"/>
            </a:endParaRPr>
          </a:p>
        </p:txBody>
      </p:sp>
      <p:sp>
        <p:nvSpPr>
          <p:cNvPr id="12" name="Rectangle 4"/>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77640325"/>
              </p:ext>
            </p:extLst>
          </p:nvPr>
        </p:nvGraphicFramePr>
        <p:xfrm>
          <a:off x="981617" y="5204728"/>
          <a:ext cx="7123616" cy="1496285"/>
        </p:xfrm>
        <a:graphic>
          <a:graphicData uri="http://schemas.openxmlformats.org/presentationml/2006/ole">
            <mc:AlternateContent xmlns:mc="http://schemas.openxmlformats.org/markup-compatibility/2006">
              <mc:Choice xmlns:v="urn:schemas-microsoft-com:vml" Requires="v">
                <p:oleObj spid="_x0000_s3361" name="Equation" r:id="rId5" imgW="8343900" imgH="1752600" progId="Equation.3">
                  <p:embed/>
                </p:oleObj>
              </mc:Choice>
              <mc:Fallback>
                <p:oleObj name="Equation" r:id="rId5" imgW="8343900" imgH="175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617" y="5204728"/>
                        <a:ext cx="7123616" cy="1496285"/>
                      </a:xfrm>
                      <a:prstGeom prst="rect">
                        <a:avLst/>
                      </a:prstGeom>
                      <a:solidFill>
                        <a:schemeClr val="tx1"/>
                      </a:solidFill>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3619092" y="3624616"/>
                <a:ext cx="5395122" cy="584775"/>
              </a:xfrm>
              <a:prstGeom prst="rect">
                <a:avLst/>
              </a:prstGeom>
              <a:noFill/>
              <a:ln>
                <a:solidFill>
                  <a:srgbClr val="0070C0"/>
                </a:solidFill>
              </a:ln>
            </p:spPr>
            <p:txBody>
              <a:bodyPr wrap="square" rtlCol="0">
                <a:spAutoFit/>
              </a:bodyPr>
              <a:lstStyle/>
              <a:p>
                <a:r>
                  <a:rPr lang="en-GB" sz="1600" dirty="0">
                    <a:latin typeface="Candara" panose="020E0502030303020204" pitchFamily="34" charset="0"/>
                    <a:cs typeface="Adobe Devanagari" panose="02040503050201020203" pitchFamily="18" charset="0"/>
                  </a:rPr>
                  <a:t>where </a:t>
                </a:r>
                <a14:m>
                  <m:oMath xmlns:m="http://schemas.openxmlformats.org/officeDocument/2006/math">
                    <m:sSub>
                      <m:sSubPr>
                        <m:ctrlPr>
                          <a:rPr lang="en-GB" sz="1600" i="1">
                            <a:latin typeface="Cambria Math" panose="02040503050406030204" pitchFamily="18" charset="0"/>
                          </a:rPr>
                        </m:ctrlPr>
                      </m:sSubPr>
                      <m:e>
                        <m:r>
                          <a:rPr lang="it-IT" sz="1600" i="1">
                            <a:latin typeface="Cambria Math"/>
                          </a:rPr>
                          <m:t>𝑄</m:t>
                        </m:r>
                      </m:e>
                      <m:sub>
                        <m:r>
                          <a:rPr lang="it-IT" sz="1600" i="1">
                            <a:latin typeface="Cambria Math"/>
                          </a:rPr>
                          <m:t>0</m:t>
                        </m:r>
                      </m:sub>
                    </m:sSub>
                  </m:oMath>
                </a14:m>
                <a:r>
                  <a:rPr lang="en-GB" sz="1600" dirty="0">
                    <a:latin typeface="Candara" panose="020E0502030303020204" pitchFamily="34" charset="0"/>
                    <a:cs typeface="Adobe Devanagari" panose="02040503050201020203" pitchFamily="18" charset="0"/>
                  </a:rPr>
                  <a:t> is the usual quality factor of the resonant mode, related only to the dissipation  on the cavity </a:t>
                </a:r>
                <a:r>
                  <a:rPr lang="en-GB" sz="1600" dirty="0" smtClean="0">
                    <a:latin typeface="Candara" panose="020E0502030303020204" pitchFamily="34" charset="0"/>
                    <a:cs typeface="Adobe Devanagari" panose="02040503050201020203" pitchFamily="18" charset="0"/>
                  </a:rPr>
                  <a:t>walls</a:t>
                </a:r>
                <a:endParaRPr lang="en-US" sz="1600" dirty="0">
                  <a:latin typeface="Candara" panose="020E0502030303020204" pitchFamily="34" charset="0"/>
                  <a:cs typeface="Adobe Devanagari" panose="02040503050201020203"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619092" y="3624616"/>
                <a:ext cx="5395122" cy="584775"/>
              </a:xfrm>
              <a:prstGeom prst="rect">
                <a:avLst/>
              </a:prstGeom>
              <a:blipFill>
                <a:blip r:embed="rId7"/>
                <a:stretch>
                  <a:fillRect l="-564" t="-2041" b="-11224"/>
                </a:stretch>
              </a:blipFill>
              <a:ln>
                <a:solidFill>
                  <a:srgbClr val="0070C0"/>
                </a:solidFill>
              </a:ln>
            </p:spPr>
            <p:txBody>
              <a:bodyPr/>
              <a:lstStyle/>
              <a:p>
                <a:r>
                  <a:rPr lang="it-IT">
                    <a:noFill/>
                  </a:rPr>
                  <a:t> </a:t>
                </a:r>
              </a:p>
            </p:txBody>
          </p:sp>
        </mc:Fallback>
      </mc:AlternateContent>
      <p:sp>
        <p:nvSpPr>
          <p:cNvPr id="17" name="Rectangle 16"/>
          <p:cNvSpPr/>
          <p:nvPr/>
        </p:nvSpPr>
        <p:spPr>
          <a:xfrm>
            <a:off x="268858" y="-84044"/>
            <a:ext cx="8549135" cy="754694"/>
          </a:xfrm>
          <a:prstGeom prst="rect">
            <a:avLst/>
          </a:prstGeom>
        </p:spPr>
        <p:txBody>
          <a:bodyPr wrap="none">
            <a:spAutoFit/>
          </a:bodyPr>
          <a:lstStyle/>
          <a:p>
            <a:pPr algn="ctr">
              <a:lnSpc>
                <a:spcPct val="150000"/>
              </a:lnSpc>
            </a:pPr>
            <a:r>
              <a:rPr lang="en-US" sz="3200" dirty="0" smtClean="0">
                <a:latin typeface="Candara" panose="020E0502030303020204" pitchFamily="34" charset="0"/>
                <a:cs typeface="Adobe Devanagari" panose="02040503050201020203" pitchFamily="18" charset="0"/>
              </a:rPr>
              <a:t>Recap: coupling coefficients of a resonant cavity</a:t>
            </a:r>
          </a:p>
        </p:txBody>
      </p:sp>
      <mc:AlternateContent xmlns:mc="http://schemas.openxmlformats.org/markup-compatibility/2006" xmlns:a14="http://schemas.microsoft.com/office/drawing/2010/main">
        <mc:Choice Requires="a14">
          <p:sp>
            <p:nvSpPr>
              <p:cNvPr id="18" name="TextBox 13"/>
              <p:cNvSpPr txBox="1"/>
              <p:nvPr/>
            </p:nvSpPr>
            <p:spPr>
              <a:xfrm>
                <a:off x="-1" y="803719"/>
                <a:ext cx="6200775" cy="2800767"/>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latin typeface="Candara" panose="020E0502030303020204" pitchFamily="34" charset="0"/>
                    <a:cs typeface="Adobe Devanagari" panose="02040503050201020203" pitchFamily="18" charset="0"/>
                  </a:rPr>
                  <a:t>«</a:t>
                </a:r>
                <a:r>
                  <a:rPr lang="it-IT" sz="1600" dirty="0" smtClean="0">
                    <a:latin typeface="Candara" panose="020E0502030303020204" pitchFamily="34" charset="0"/>
                    <a:cs typeface="Adobe Devanagari" panose="02040503050201020203" pitchFamily="18" charset="0"/>
                  </a:rPr>
                  <a:t>Real» </a:t>
                </a:r>
                <a:r>
                  <a:rPr lang="it-IT" sz="1600" dirty="0" err="1">
                    <a:latin typeface="Candara" panose="020E0502030303020204" pitchFamily="34" charset="0"/>
                    <a:cs typeface="Adobe Devanagari" panose="02040503050201020203" pitchFamily="18" charset="0"/>
                  </a:rPr>
                  <a:t>resonant</a:t>
                </a:r>
                <a:r>
                  <a:rPr lang="it-IT" sz="1600" dirty="0">
                    <a:latin typeface="Candara" panose="020E0502030303020204" pitchFamily="34" charset="0"/>
                    <a:cs typeface="Adobe Devanagari" panose="02040503050201020203" pitchFamily="18" charset="0"/>
                  </a:rPr>
                  <a:t> </a:t>
                </a:r>
                <a:r>
                  <a:rPr lang="it-IT" sz="1600" dirty="0" err="1" smtClean="0">
                    <a:latin typeface="Candara" panose="020E0502030303020204" pitchFamily="34" charset="0"/>
                    <a:cs typeface="Adobe Devanagari" panose="02040503050201020203" pitchFamily="18" charset="0"/>
                  </a:rPr>
                  <a:t>cavities</a:t>
                </a:r>
                <a:r>
                  <a:rPr lang="it-IT" sz="1600" dirty="0" smtClean="0">
                    <a:latin typeface="Candara" panose="020E0502030303020204" pitchFamily="34" charset="0"/>
                    <a:cs typeface="Adobe Devanagari" panose="02040503050201020203" pitchFamily="18" charset="0"/>
                  </a:rPr>
                  <a:t> </a:t>
                </a:r>
                <a:r>
                  <a:rPr lang="it-IT" sz="1600" dirty="0">
                    <a:latin typeface="Candara" panose="020E0502030303020204" pitchFamily="34" charset="0"/>
                    <a:cs typeface="Adobe Devanagari" panose="02040503050201020203" pitchFamily="18" charset="0"/>
                  </a:rPr>
                  <a:t>are NOT </a:t>
                </a:r>
                <a:r>
                  <a:rPr lang="it-IT" sz="1600" dirty="0" err="1">
                    <a:latin typeface="Candara" panose="020E0502030303020204" pitchFamily="34" charset="0"/>
                    <a:cs typeface="Adobe Devanagari" panose="02040503050201020203" pitchFamily="18" charset="0"/>
                  </a:rPr>
                  <a:t>perfectly</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closed</a:t>
                </a:r>
                <a:r>
                  <a:rPr lang="it-IT" sz="1600" dirty="0">
                    <a:latin typeface="Candara" panose="020E0502030303020204" pitchFamily="34" charset="0"/>
                    <a:cs typeface="Adobe Devanagari" panose="02040503050201020203" pitchFamily="18" charset="0"/>
                  </a:rPr>
                  <a:t> </a:t>
                </a:r>
                <a:r>
                  <a:rPr lang="it-IT" sz="1600" dirty="0" err="1" smtClean="0">
                    <a:latin typeface="Candara" panose="020E0502030303020204" pitchFamily="34" charset="0"/>
                    <a:cs typeface="Adobe Devanagari" panose="02040503050201020203" pitchFamily="18" charset="0"/>
                  </a:rPr>
                  <a:t>volumes</a:t>
                </a:r>
                <a:r>
                  <a:rPr lang="it-IT" sz="1600" dirty="0" smtClean="0">
                    <a:latin typeface="Candara" panose="020E0502030303020204" pitchFamily="34" charset="0"/>
                    <a:cs typeface="Adobe Devanagari" panose="02040503050201020203" pitchFamily="18" charset="0"/>
                  </a:rPr>
                  <a:t>, </a:t>
                </a:r>
                <a:r>
                  <a:rPr lang="it-IT" sz="1600" dirty="0" err="1" smtClean="0">
                    <a:latin typeface="Candara" panose="020E0502030303020204" pitchFamily="34" charset="0"/>
                    <a:cs typeface="Adobe Devanagari" panose="02040503050201020203" pitchFamily="18" charset="0"/>
                  </a:rPr>
                  <a:t>at</a:t>
                </a:r>
                <a:r>
                  <a:rPr lang="it-IT" sz="1600" dirty="0" smtClean="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least</a:t>
                </a:r>
                <a:r>
                  <a:rPr lang="it-IT" sz="1600" dirty="0">
                    <a:latin typeface="Candara" panose="020E0502030303020204" pitchFamily="34" charset="0"/>
                    <a:cs typeface="Adobe Devanagari" panose="02040503050201020203" pitchFamily="18" charset="0"/>
                  </a:rPr>
                  <a:t> 1 opening (</a:t>
                </a:r>
                <a:r>
                  <a:rPr lang="it-IT" sz="1600" dirty="0" err="1">
                    <a:solidFill>
                      <a:srgbClr val="FF0000"/>
                    </a:solidFill>
                    <a:latin typeface="Candara" panose="020E0502030303020204" pitchFamily="34" charset="0"/>
                    <a:cs typeface="Adobe Devanagari" panose="02040503050201020203" pitchFamily="18" charset="0"/>
                  </a:rPr>
                  <a:t>port</a:t>
                </a:r>
                <a:r>
                  <a:rPr lang="it-IT" sz="1600" dirty="0">
                    <a:latin typeface="Candara" panose="020E0502030303020204" pitchFamily="34" charset="0"/>
                    <a:cs typeface="Adobe Devanagari" panose="02040503050201020203" pitchFamily="18" charset="0"/>
                  </a:rPr>
                  <a:t>) must be </a:t>
                </a:r>
                <a:r>
                  <a:rPr lang="it-IT" sz="1600" dirty="0" err="1">
                    <a:latin typeface="Candara" panose="020E0502030303020204" pitchFamily="34" charset="0"/>
                    <a:cs typeface="Adobe Devanagari" panose="02040503050201020203" pitchFamily="18" charset="0"/>
                  </a:rPr>
                  <a:t>present</a:t>
                </a:r>
                <a:r>
                  <a:rPr lang="it-IT" sz="1600" dirty="0">
                    <a:latin typeface="Candara" panose="020E0502030303020204" pitchFamily="34" charset="0"/>
                    <a:cs typeface="Adobe Devanagari" panose="02040503050201020203" pitchFamily="18" charset="0"/>
                  </a:rPr>
                  <a:t> to </a:t>
                </a:r>
                <a:r>
                  <a:rPr lang="it-IT" sz="1600" dirty="0" err="1">
                    <a:latin typeface="Candara" panose="020E0502030303020204" pitchFamily="34" charset="0"/>
                    <a:cs typeface="Adobe Devanagari" panose="02040503050201020203" pitchFamily="18" charset="0"/>
                  </a:rPr>
                  <a:t>allow</a:t>
                </a:r>
                <a:r>
                  <a:rPr lang="it-IT" sz="1600" dirty="0">
                    <a:latin typeface="Candara" panose="020E0502030303020204" pitchFamily="34" charset="0"/>
                    <a:cs typeface="Adobe Devanagari" panose="02040503050201020203" pitchFamily="18" charset="0"/>
                  </a:rPr>
                  <a:t> the RF </a:t>
                </a:r>
                <a:r>
                  <a:rPr lang="it-IT" sz="1600" dirty="0" err="1">
                    <a:latin typeface="Candara" panose="020E0502030303020204" pitchFamily="34" charset="0"/>
                    <a:cs typeface="Adobe Devanagari" panose="02040503050201020203" pitchFamily="18" charset="0"/>
                  </a:rPr>
                  <a:t>power</a:t>
                </a:r>
                <a:r>
                  <a:rPr lang="it-IT" sz="1600" dirty="0">
                    <a:latin typeface="Candara" panose="020E0502030303020204" pitchFamily="34" charset="0"/>
                    <a:cs typeface="Adobe Devanagari" panose="02040503050201020203" pitchFamily="18" charset="0"/>
                  </a:rPr>
                  <a:t> to flow in (and out</a:t>
                </a:r>
                <a:r>
                  <a:rPr lang="it-IT" sz="1600" dirty="0" smtClean="0">
                    <a:latin typeface="Candara" panose="020E0502030303020204" pitchFamily="34" charset="0"/>
                    <a:cs typeface="Adobe Devanagari" panose="02040503050201020203" pitchFamily="18" charset="0"/>
                  </a:rPr>
                  <a:t>)</a:t>
                </a:r>
              </a:p>
              <a:p>
                <a:pPr marL="285750" indent="-285750" algn="just">
                  <a:buFont typeface="Arial" panose="020B0604020202020204" pitchFamily="34" charset="0"/>
                  <a:buChar char="•"/>
                </a:pPr>
                <a:endParaRPr lang="it-IT" sz="1600" dirty="0" smtClean="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GB" sz="1600" dirty="0" smtClean="0">
                    <a:latin typeface="Candara" panose="020E0502030303020204" pitchFamily="34" charset="0"/>
                    <a:cs typeface="Adobe Devanagari" panose="02040503050201020203" pitchFamily="18" charset="0"/>
                  </a:rPr>
                  <a:t>T</a:t>
                </a:r>
                <a:r>
                  <a:rPr lang="en-GB" sz="1600" dirty="0">
                    <a:latin typeface="Candara" panose="020E0502030303020204" pitchFamily="34" charset="0"/>
                    <a:cs typeface="Adobe Devanagari" panose="02040503050201020203" pitchFamily="18" charset="0"/>
                  </a:rPr>
                  <a:t>he </a:t>
                </a:r>
                <a:r>
                  <a:rPr lang="en-GB" sz="1600" dirty="0">
                    <a:solidFill>
                      <a:srgbClr val="FF0000"/>
                    </a:solidFill>
                    <a:latin typeface="Candara" panose="020E0502030303020204" pitchFamily="34" charset="0"/>
                    <a:cs typeface="Adobe Devanagari" panose="02040503050201020203" pitchFamily="18" charset="0"/>
                  </a:rPr>
                  <a:t>coupling strength </a:t>
                </a:r>
                <a:r>
                  <a:rPr lang="en-GB" sz="1600" dirty="0">
                    <a:latin typeface="Candara" panose="020E0502030303020204" pitchFamily="34" charset="0"/>
                    <a:cs typeface="Adobe Devanagari" panose="02040503050201020203" pitchFamily="18" charset="0"/>
                  </a:rPr>
                  <a:t>of a port can be measured as the amount of power </a:t>
                </a:r>
                <a14:m>
                  <m:oMath xmlns:m="http://schemas.openxmlformats.org/officeDocument/2006/math">
                    <m:sSub>
                      <m:sSubPr>
                        <m:ctrlPr>
                          <a:rPr lang="en-GB" sz="1600" i="1">
                            <a:latin typeface="Cambria Math" panose="02040503050406030204" pitchFamily="18" charset="0"/>
                          </a:rPr>
                        </m:ctrlPr>
                      </m:sSubPr>
                      <m:e>
                        <m:r>
                          <a:rPr lang="it-IT" sz="1600" b="0" i="1">
                            <a:latin typeface="Cambria Math"/>
                          </a:rPr>
                          <m:t>𝑃</m:t>
                        </m:r>
                      </m:e>
                      <m:sub>
                        <m:r>
                          <a:rPr lang="it-IT" sz="1600" b="0" i="1">
                            <a:latin typeface="Cambria Math"/>
                          </a:rPr>
                          <m:t>𝑜𝑢𝑡</m:t>
                        </m:r>
                      </m:sub>
                    </m:sSub>
                  </m:oMath>
                </a14:m>
                <a:r>
                  <a:rPr lang="en-GB" sz="1600" dirty="0">
                    <a:latin typeface="Candara" panose="020E0502030303020204" pitchFamily="34" charset="0"/>
                    <a:cs typeface="Adobe Devanagari" panose="02040503050201020203" pitchFamily="18" charset="0"/>
                  </a:rPr>
                  <a:t> extracted from the cavity through the port itself for a given level of the mode fields </a:t>
                </a:r>
                <a:r>
                  <a:rPr lang="en-GB" sz="1600" dirty="0" smtClean="0">
                    <a:latin typeface="Candara" panose="020E0502030303020204" pitchFamily="34" charset="0"/>
                    <a:cs typeface="Adobe Devanagari" panose="02040503050201020203" pitchFamily="18" charset="0"/>
                  </a:rPr>
                  <a:t>inside </a:t>
                </a:r>
                <a:endParaRPr lang="en-GB" sz="1600" dirty="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endParaRPr lang="en-GB" sz="1600" dirty="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GB" sz="1600" dirty="0">
                    <a:latin typeface="Candara" panose="020E0502030303020204" pitchFamily="34" charset="0"/>
                    <a:cs typeface="Adobe Devanagari" panose="02040503050201020203" pitchFamily="18" charset="0"/>
                  </a:rPr>
                  <a:t>This leads to the definitions of </a:t>
                </a:r>
                <a:r>
                  <a:rPr lang="en-GB" sz="1600" dirty="0" smtClean="0">
                    <a:latin typeface="Candara" panose="020E0502030303020204" pitchFamily="34" charset="0"/>
                    <a:cs typeface="Adobe Devanagari" panose="02040503050201020203" pitchFamily="18" charset="0"/>
                  </a:rPr>
                  <a:t>the coupling coefficient (</a:t>
                </a:r>
                <a:r>
                  <a:rPr lang="el-GR" sz="1600" dirty="0" smtClean="0">
                    <a:latin typeface="Candara" panose="020E0502030303020204" pitchFamily="34" charset="0"/>
                    <a:cs typeface="Adobe Devanagari" panose="02040503050201020203" pitchFamily="18" charset="0"/>
                  </a:rPr>
                  <a:t>β</a:t>
                </a:r>
                <a:r>
                  <a:rPr lang="en-GB" sz="1600" dirty="0" smtClean="0">
                    <a:latin typeface="Candara" panose="020E0502030303020204" pitchFamily="34" charset="0"/>
                    <a:cs typeface="Adobe Devanagari" panose="02040503050201020203" pitchFamily="18" charset="0"/>
                  </a:rPr>
                  <a:t>) of a port and </a:t>
                </a:r>
                <a:r>
                  <a:rPr lang="en-GB" sz="1600" dirty="0" smtClean="0">
                    <a:solidFill>
                      <a:srgbClr val="FF0000"/>
                    </a:solidFill>
                    <a:latin typeface="Candara" panose="020E0502030303020204" pitchFamily="34" charset="0"/>
                    <a:cs typeface="Adobe Devanagari" panose="02040503050201020203" pitchFamily="18" charset="0"/>
                  </a:rPr>
                  <a:t>external-Q</a:t>
                </a:r>
                <a:r>
                  <a:rPr lang="en-GB" sz="1600" dirty="0" smtClean="0">
                    <a:latin typeface="Candara" panose="020E0502030303020204" pitchFamily="34" charset="0"/>
                    <a:cs typeface="Adobe Devanagari" panose="02040503050201020203" pitchFamily="18" charset="0"/>
                  </a:rPr>
                  <a:t> </a:t>
                </a:r>
                <a:r>
                  <a:rPr lang="en-GB" sz="1600" dirty="0">
                    <a:latin typeface="Candara" panose="020E0502030303020204" pitchFamily="34" charset="0"/>
                    <a:cs typeface="Adobe Devanagari" panose="02040503050201020203" pitchFamily="18" charset="0"/>
                  </a:rPr>
                  <a:t>(</a:t>
                </a:r>
                <a14:m>
                  <m:oMath xmlns:m="http://schemas.openxmlformats.org/officeDocument/2006/math">
                    <m:sSub>
                      <m:sSubPr>
                        <m:ctrlPr>
                          <a:rPr lang="en-GB" sz="1600" i="1">
                            <a:latin typeface="Cambria Math" panose="02040503050406030204" pitchFamily="18" charset="0"/>
                          </a:rPr>
                        </m:ctrlPr>
                      </m:sSubPr>
                      <m:e>
                        <m:r>
                          <a:rPr lang="it-IT" sz="1600" b="0" i="1">
                            <a:latin typeface="Cambria Math"/>
                          </a:rPr>
                          <m:t>𝑄</m:t>
                        </m:r>
                      </m:e>
                      <m:sub>
                        <m:r>
                          <a:rPr lang="it-IT" sz="1600" b="0" i="1">
                            <a:latin typeface="Cambria Math"/>
                          </a:rPr>
                          <m:t>𝑒𝑥𝑡</m:t>
                        </m:r>
                      </m:sub>
                    </m:sSub>
                  </m:oMath>
                </a14:m>
                <a:r>
                  <a:rPr lang="en-GB" sz="1600" dirty="0" smtClean="0">
                    <a:latin typeface="Candara" panose="020E0502030303020204" pitchFamily="34" charset="0"/>
                    <a:cs typeface="Adobe Devanagari" panose="02040503050201020203" pitchFamily="18" charset="0"/>
                  </a:rPr>
                  <a:t>), in </a:t>
                </a:r>
                <a:r>
                  <a:rPr lang="en-GB" sz="1600" dirty="0">
                    <a:latin typeface="Candara" panose="020E0502030303020204" pitchFamily="34" charset="0"/>
                    <a:cs typeface="Adobe Devanagari" panose="02040503050201020203" pitchFamily="18" charset="0"/>
                  </a:rPr>
                  <a:t>analogy with the definition of the resonance quality factor </a:t>
                </a:r>
                <a14:m>
                  <m:oMath xmlns:m="http://schemas.openxmlformats.org/officeDocument/2006/math">
                    <m:sSub>
                      <m:sSubPr>
                        <m:ctrlPr>
                          <a:rPr lang="en-GB" sz="1600" i="1">
                            <a:latin typeface="Cambria Math" panose="02040503050406030204" pitchFamily="18" charset="0"/>
                          </a:rPr>
                        </m:ctrlPr>
                      </m:sSubPr>
                      <m:e>
                        <m:r>
                          <a:rPr lang="it-IT" sz="1600" b="0" i="1">
                            <a:latin typeface="Cambria Math"/>
                          </a:rPr>
                          <m:t>𝑄</m:t>
                        </m:r>
                      </m:e>
                      <m:sub>
                        <m:r>
                          <a:rPr lang="it-IT" sz="1600" b="0" i="1">
                            <a:latin typeface="Cambria Math"/>
                          </a:rPr>
                          <m:t>0</m:t>
                        </m:r>
                      </m:sub>
                    </m:sSub>
                  </m:oMath>
                </a14:m>
                <a:r>
                  <a:rPr lang="en-GB" sz="1600" dirty="0" smtClean="0">
                    <a:latin typeface="Candara" panose="020E0502030303020204" pitchFamily="34" charset="0"/>
                    <a:cs typeface="Adobe Devanagari" panose="02040503050201020203" pitchFamily="18" charset="0"/>
                  </a:rPr>
                  <a:t>:</a:t>
                </a:r>
                <a:endParaRPr lang="en-US" sz="1600" dirty="0">
                  <a:latin typeface="Candara" panose="020E0502030303020204" pitchFamily="34" charset="0"/>
                  <a:cs typeface="Adobe Devanagari" panose="02040503050201020203" pitchFamily="18" charset="0"/>
                </a:endParaRPr>
              </a:p>
            </p:txBody>
          </p:sp>
        </mc:Choice>
        <mc:Fallback xmlns="">
          <p:sp>
            <p:nvSpPr>
              <p:cNvPr id="18" name="TextBox 13"/>
              <p:cNvSpPr txBox="1">
                <a:spLocks noRot="1" noChangeAspect="1" noMove="1" noResize="1" noEditPoints="1" noAdjustHandles="1" noChangeArrowheads="1" noChangeShapeType="1" noTextEdit="1"/>
              </p:cNvSpPr>
              <p:nvPr/>
            </p:nvSpPr>
            <p:spPr>
              <a:xfrm>
                <a:off x="-1" y="803719"/>
                <a:ext cx="6200775" cy="2800767"/>
              </a:xfrm>
              <a:prstGeom prst="rect">
                <a:avLst/>
              </a:prstGeom>
              <a:blipFill>
                <a:blip r:embed="rId8"/>
                <a:stretch>
                  <a:fillRect l="-393" t="-654" r="-492" b="-1961"/>
                </a:stretch>
              </a:blipFill>
            </p:spPr>
            <p:txBody>
              <a:bodyPr/>
              <a:lstStyle/>
              <a:p>
                <a:r>
                  <a:rPr lang="it-IT">
                    <a:noFill/>
                  </a:rPr>
                  <a:t> </a:t>
                </a:r>
              </a:p>
            </p:txBody>
          </p:sp>
        </mc:Fallback>
      </mc:AlternateContent>
      <p:pic>
        <p:nvPicPr>
          <p:cNvPr id="2" name="Immagine 1"/>
          <p:cNvPicPr>
            <a:picLocks noChangeAspect="1"/>
          </p:cNvPicPr>
          <p:nvPr/>
        </p:nvPicPr>
        <p:blipFill rotWithShape="1">
          <a:blip r:embed="rId9" cstate="print">
            <a:extLst>
              <a:ext uri="{28A0092B-C50C-407E-A947-70E740481C1C}">
                <a14:useLocalDpi xmlns:a14="http://schemas.microsoft.com/office/drawing/2010/main" val="0"/>
              </a:ext>
            </a:extLst>
          </a:blip>
          <a:srcRect l="1005" t="331" r="489"/>
          <a:stretch/>
        </p:blipFill>
        <p:spPr>
          <a:xfrm>
            <a:off x="6316653" y="695617"/>
            <a:ext cx="2720760" cy="2602486"/>
          </a:xfrm>
          <a:prstGeom prst="rect">
            <a:avLst/>
          </a:prstGeom>
        </p:spPr>
      </p:pic>
    </p:spTree>
    <p:extLst>
      <p:ext uri="{BB962C8B-B14F-4D97-AF65-F5344CB8AC3E}">
        <p14:creationId xmlns:p14="http://schemas.microsoft.com/office/powerpoint/2010/main" val="250527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3523"/>
            <a:ext cx="9144000" cy="738664"/>
          </a:xfrm>
          <a:prstGeom prst="rect">
            <a:avLst/>
          </a:prstGeom>
          <a:noFill/>
        </p:spPr>
        <p:txBody>
          <a:bodyPr wrap="square" rtlCol="0">
            <a:spAutoFit/>
          </a:bodyPr>
          <a:lstStyle/>
          <a:p>
            <a:pPr algn="ctr">
              <a:lnSpc>
                <a:spcPct val="150000"/>
              </a:lnSpc>
            </a:pPr>
            <a:r>
              <a:rPr lang="it-IT" sz="2800" dirty="0" err="1" smtClean="0">
                <a:latin typeface="Candara" panose="020E0502030303020204" pitchFamily="34" charset="0"/>
                <a:cs typeface="Adobe Devanagari" panose="02040503050201020203" pitchFamily="18" charset="0"/>
              </a:rPr>
              <a:t>Wave</a:t>
            </a:r>
            <a:r>
              <a:rPr lang="it-IT" sz="2800" dirty="0" smtClean="0">
                <a:latin typeface="Candara" panose="020E0502030303020204" pitchFamily="34" charset="0"/>
                <a:cs typeface="Adobe Devanagari" panose="02040503050201020203" pitchFamily="18" charset="0"/>
              </a:rPr>
              <a:t> </a:t>
            </a:r>
            <a:r>
              <a:rPr lang="it-IT" sz="2800" dirty="0" err="1" smtClean="0">
                <a:latin typeface="Candara" panose="020E0502030303020204" pitchFamily="34" charset="0"/>
                <a:cs typeface="Adobe Devanagari" panose="02040503050201020203" pitchFamily="18" charset="0"/>
              </a:rPr>
              <a:t>reflection</a:t>
            </a:r>
            <a:r>
              <a:rPr lang="it-IT" sz="2800" dirty="0" smtClean="0">
                <a:latin typeface="Candara" panose="020E0502030303020204" pitchFamily="34" charset="0"/>
                <a:cs typeface="Adobe Devanagari" panose="02040503050201020203" pitchFamily="18" charset="0"/>
              </a:rPr>
              <a:t> in a guide terminated on a </a:t>
            </a:r>
            <a:r>
              <a:rPr lang="it-IT" sz="2800" dirty="0" err="1" smtClean="0">
                <a:latin typeface="Candara" panose="020E0502030303020204" pitchFamily="34" charset="0"/>
                <a:cs typeface="Adobe Devanagari" panose="02040503050201020203" pitchFamily="18" charset="0"/>
              </a:rPr>
              <a:t>resonant</a:t>
            </a:r>
            <a:r>
              <a:rPr lang="it-IT" sz="2800" dirty="0" smtClean="0">
                <a:latin typeface="Candara" panose="020E0502030303020204" pitchFamily="34" charset="0"/>
                <a:cs typeface="Adobe Devanagari" panose="02040503050201020203" pitchFamily="18" charset="0"/>
              </a:rPr>
              <a:t> </a:t>
            </a:r>
            <a:r>
              <a:rPr lang="it-IT" sz="2800" dirty="0" err="1" smtClean="0">
                <a:latin typeface="Candara" panose="020E0502030303020204" pitchFamily="34" charset="0"/>
                <a:cs typeface="Adobe Devanagari" panose="02040503050201020203" pitchFamily="18" charset="0"/>
              </a:rPr>
              <a:t>load</a:t>
            </a:r>
            <a:endParaRPr lang="en-US" sz="2800" dirty="0">
              <a:latin typeface="Candara" panose="020E0502030303020204" pitchFamily="34" charset="0"/>
              <a:cs typeface="Adobe Devanagari" panose="02040503050201020203" pitchFamily="18" charset="0"/>
            </a:endParaRPr>
          </a:p>
        </p:txBody>
      </p:sp>
      <p:grpSp>
        <p:nvGrpSpPr>
          <p:cNvPr id="7" name="Gruppo 6"/>
          <p:cNvGrpSpPr/>
          <p:nvPr/>
        </p:nvGrpSpPr>
        <p:grpSpPr>
          <a:xfrm>
            <a:off x="5252376" y="2762932"/>
            <a:ext cx="3751220" cy="1540587"/>
            <a:chOff x="5373292" y="2559746"/>
            <a:chExt cx="3751220" cy="1540587"/>
          </a:xfrm>
        </p:grpSpPr>
        <mc:AlternateContent xmlns:mc="http://schemas.openxmlformats.org/markup-compatibility/2006" xmlns:a14="http://schemas.microsoft.com/office/drawing/2010/main">
          <mc:Choice Requires="a14">
            <p:sp>
              <p:nvSpPr>
                <p:cNvPr id="5" name="Rectangle 4"/>
                <p:cNvSpPr/>
                <p:nvPr/>
              </p:nvSpPr>
              <p:spPr>
                <a:xfrm>
                  <a:off x="5373292" y="2559746"/>
                  <a:ext cx="3751220" cy="6120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i="0">
                                <a:latin typeface="Cambria Math"/>
                              </a:rPr>
                              <m:t>Z</m:t>
                            </m:r>
                          </m:e>
                          <m:sub>
                            <m:r>
                              <m:rPr>
                                <m:sty m:val="p"/>
                              </m:rPr>
                              <a:rPr lang="it-IT" sz="1600" i="0">
                                <a:latin typeface="Cambria Math"/>
                              </a:rPr>
                              <m:t>cav</m:t>
                            </m:r>
                          </m:sub>
                        </m:sSub>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r>
                          <m:rPr>
                            <m:sty m:val="p"/>
                          </m:rPr>
                          <a:rPr lang="it-IT" sz="1600" i="0">
                            <a:latin typeface="Cambria Math"/>
                            <a:ea typeface="Cambria Math"/>
                          </a:rPr>
                          <m:t>β</m:t>
                        </m:r>
                        <m:r>
                          <a:rPr lang="en-US" sz="1600" i="0" dirty="0">
                            <a:latin typeface="Cambria Math"/>
                          </a:rPr>
                          <m:t> </m:t>
                        </m:r>
                        <m:sSub>
                          <m:sSubPr>
                            <m:ctrlPr>
                              <a:rPr lang="en-US" sz="1600" i="1">
                                <a:latin typeface="Cambria Math" panose="02040503050406030204" pitchFamily="18" charset="0"/>
                              </a:rPr>
                            </m:ctrlPr>
                          </m:sSubPr>
                          <m:e>
                            <m:r>
                              <m:rPr>
                                <m:sty m:val="p"/>
                              </m:rPr>
                              <a:rPr lang="it-IT" sz="1600" i="0">
                                <a:latin typeface="Cambria Math"/>
                              </a:rPr>
                              <m:t>Z</m:t>
                            </m:r>
                          </m:e>
                          <m:sub>
                            <m:r>
                              <a:rPr lang="it-IT" sz="1600" i="0">
                                <a:latin typeface="Cambria Math"/>
                              </a:rPr>
                              <m:t>0</m:t>
                            </m:r>
                          </m:sub>
                        </m:sSub>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m:rPr>
                                    <m:sty m:val="p"/>
                                  </m:rPr>
                                  <a:rPr lang="it-IT" sz="1600" i="0">
                                    <a:latin typeface="Cambria Math"/>
                                  </a:rPr>
                                  <m:t>s</m:t>
                                </m:r>
                              </m:num>
                              <m:den>
                                <m:r>
                                  <a:rPr lang="it-IT" sz="1600" b="0" i="0" smtClean="0">
                                    <a:latin typeface="Cambria Math" charset="0"/>
                                  </a:rPr>
                                  <m:t>(</m:t>
                                </m:r>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a:rPr lang="it-IT" sz="1600" i="0">
                                        <a:latin typeface="Cambria Math"/>
                                      </a:rPr>
                                      <m:t>0</m:t>
                                    </m:r>
                                  </m:sub>
                                </m:sSub>
                                <m:r>
                                  <a:rPr lang="it-IT" sz="1600" b="0" i="0" smtClean="0">
                                    <a:latin typeface="Cambria Math" charset="0"/>
                                  </a:rPr>
                                  <m:t>)</m:t>
                                </m:r>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m:rPr>
                                            <m:sty m:val="p"/>
                                          </m:rPr>
                                          <a:rPr lang="it-IT" sz="1600" b="0" i="0" smtClean="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den>
                                    </m:f>
                                  </m:e>
                                </m:d>
                              </m:e>
                              <m:sup>
                                <m:r>
                                  <a:rPr lang="it-IT" sz="1600" i="0">
                                    <a:latin typeface="Cambria Math"/>
                                  </a:rPr>
                                  <m:t>2</m:t>
                                </m:r>
                              </m:sup>
                            </m:sSup>
                            <m:r>
                              <a:rPr lang="it-IT" sz="1600" b="0" i="0" smtClean="0">
                                <a:latin typeface="Cambria Math"/>
                              </a:rPr>
                              <m:t>+</m:t>
                            </m:r>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a:rPr lang="it-IT" sz="1600" b="0" i="0" smtClean="0">
                                        <a:latin typeface="Cambria Math" charset="0"/>
                                      </a:rPr>
                                      <m:t>(</m:t>
                                    </m:r>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a:rPr lang="it-IT" sz="1600" i="0">
                                        <a:latin typeface="Cambria Math"/>
                                      </a:rPr>
                                      <m:t>0</m:t>
                                    </m:r>
                                  </m:sub>
                                </m:sSub>
                                <m:r>
                                  <a:rPr lang="it-IT" sz="1600" b="0" i="0" smtClean="0">
                                    <a:latin typeface="Cambria Math" charset="0"/>
                                  </a:rPr>
                                  <m:t>)</m:t>
                                </m:r>
                              </m:den>
                            </m:f>
                            <m:r>
                              <a:rPr lang="it-IT" sz="1600" b="0" i="0" smtClean="0">
                                <a:latin typeface="Cambria Math"/>
                              </a:rPr>
                              <m:t>+1</m:t>
                            </m:r>
                          </m:den>
                        </m:f>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5373292" y="2559746"/>
                  <a:ext cx="3751220" cy="61209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822870" y="3299152"/>
                  <a:ext cx="2834622" cy="801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600" i="0" smtClean="0">
                            <a:latin typeface="Cambria Math"/>
                            <a:ea typeface="Cambria Math"/>
                          </a:rPr>
                          <m:t>β</m:t>
                        </m:r>
                        <m:r>
                          <a:rPr lang="it-IT" sz="1600" b="0" i="0" smtClean="0">
                            <a:latin typeface="Cambria Math"/>
                            <a:ea typeface="Cambria Math"/>
                          </a:rPr>
                          <m:t>=</m:t>
                        </m:r>
                        <m:r>
                          <m:rPr>
                            <m:sty m:val="p"/>
                          </m:rPr>
                          <a:rPr lang="it-IT" sz="1600" b="0" i="0" smtClean="0">
                            <a:latin typeface="Cambria Math"/>
                            <a:ea typeface="Cambria Math"/>
                          </a:rPr>
                          <m:t>input</m:t>
                        </m:r>
                        <m:r>
                          <a:rPr lang="it-IT" sz="1600" b="0" i="0" smtClean="0">
                            <a:latin typeface="Cambria Math"/>
                            <a:ea typeface="Cambria Math"/>
                          </a:rPr>
                          <m:t> </m:t>
                        </m:r>
                        <m:r>
                          <m:rPr>
                            <m:sty m:val="p"/>
                          </m:rPr>
                          <a:rPr lang="it-IT" sz="1600" i="0" smtClean="0">
                            <a:latin typeface="Cambria Math"/>
                          </a:rPr>
                          <m:t>c</m:t>
                        </m:r>
                        <m:r>
                          <m:rPr>
                            <m:sty m:val="p"/>
                          </m:rPr>
                          <a:rPr lang="it-IT" sz="1600" b="0" i="0" smtClean="0">
                            <a:latin typeface="Cambria Math"/>
                          </a:rPr>
                          <m:t>oupling</m:t>
                        </m:r>
                        <m:r>
                          <a:rPr lang="it-IT" sz="1600" b="0" i="0" smtClean="0">
                            <a:latin typeface="Cambria Math"/>
                          </a:rPr>
                          <m:t> </m:t>
                        </m:r>
                        <m:r>
                          <m:rPr>
                            <m:sty m:val="p"/>
                          </m:rPr>
                          <a:rPr lang="it-IT" sz="1600" b="0" i="0" smtClean="0">
                            <a:latin typeface="Cambria Math"/>
                          </a:rPr>
                          <m:t>coefficient</m:t>
                        </m:r>
                      </m:oMath>
                    </m:oMathPara>
                  </a14:m>
                  <a:endParaRPr lang="it-IT" sz="1600" b="0" dirty="0" smtClean="0">
                    <a:latin typeface="Cambria Math"/>
                  </a:endParaRPr>
                </a:p>
                <a:p>
                  <a:pPr/>
                  <a14:m>
                    <m:oMathPara xmlns:m="http://schemas.openxmlformats.org/officeDocument/2006/math">
                      <m:oMathParaPr>
                        <m:jc m:val="centerGroup"/>
                      </m:oMathParaPr>
                      <m:oMath xmlns:m="http://schemas.openxmlformats.org/officeDocument/2006/math">
                        <m:sSup>
                          <m:sSupPr>
                            <m:ctrlPr>
                              <a:rPr lang="it-IT" sz="1600" i="1" smtClean="0">
                                <a:latin typeface="Cambria Math" panose="02040503050406030204" pitchFamily="18" charset="0"/>
                              </a:rPr>
                            </m:ctrlPr>
                          </m:sSupPr>
                          <m:e>
                            <m:sSub>
                              <m:sSubPr>
                                <m:ctrlPr>
                                  <a:rPr lang="it-IT" sz="1600" i="1" smtClean="0">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e>
                          <m:sup>
                            <m:r>
                              <a:rPr lang="it-IT" sz="1600" b="0" i="0" smtClean="0">
                                <a:latin typeface="Cambria Math"/>
                              </a:rPr>
                              <m:t>2</m:t>
                            </m:r>
                          </m:sup>
                        </m:sSup>
                        <m:r>
                          <a:rPr lang="it-IT" sz="1600" i="0">
                            <a:latin typeface="Cambria Math"/>
                          </a:rPr>
                          <m:t>=</m:t>
                        </m:r>
                        <m:f>
                          <m:fPr>
                            <m:ctrlPr>
                              <a:rPr lang="it-IT" sz="1600" i="1">
                                <a:latin typeface="Cambria Math" panose="02040503050406030204" pitchFamily="18" charset="0"/>
                              </a:rPr>
                            </m:ctrlPr>
                          </m:fPr>
                          <m:num>
                            <m:r>
                              <a:rPr lang="it-IT" sz="1600" b="0" i="0" smtClean="0">
                                <a:latin typeface="Cambria Math"/>
                              </a:rPr>
                              <m:t>1</m:t>
                            </m:r>
                          </m:num>
                          <m:den>
                            <m:r>
                              <m:rPr>
                                <m:sty m:val="p"/>
                              </m:rPr>
                              <a:rPr lang="it-IT" sz="1600" b="0" i="0" smtClean="0">
                                <a:latin typeface="Cambria Math"/>
                              </a:rPr>
                              <m:t>LC</m:t>
                            </m:r>
                          </m:den>
                        </m:f>
                        <m:r>
                          <a:rPr lang="it-IT" sz="1600" b="0" i="0" smtClean="0">
                            <a:latin typeface="Cambria Math"/>
                          </a:rPr>
                          <m:t>,  </m:t>
                        </m:r>
                        <m:sSub>
                          <m:sSubPr>
                            <m:ctrlPr>
                              <a:rPr lang="it-IT" sz="1600" i="1">
                                <a:latin typeface="Cambria Math" panose="02040503050406030204" pitchFamily="18" charset="0"/>
                              </a:rPr>
                            </m:ctrlPr>
                          </m:sSubPr>
                          <m:e>
                            <m:r>
                              <m:rPr>
                                <m:sty m:val="p"/>
                              </m:rPr>
                              <a:rPr lang="it-IT" sz="1600" i="0">
                                <a:latin typeface="Cambria Math"/>
                                <a:ea typeface="Cambria Math"/>
                              </a:rPr>
                              <m:t>Q</m:t>
                            </m:r>
                          </m:e>
                          <m:sub>
                            <m:r>
                              <a:rPr lang="it-IT" sz="1600" i="0">
                                <a:latin typeface="Cambria Math"/>
                              </a:rPr>
                              <m:t>0</m:t>
                            </m:r>
                          </m:sub>
                        </m:sSub>
                        <m:r>
                          <a:rPr lang="it-IT" sz="1600" b="0" i="0" smtClean="0">
                            <a:latin typeface="Cambria Math"/>
                          </a:rPr>
                          <m:t>=</m:t>
                        </m:r>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r>
                          <m:rPr>
                            <m:sty m:val="p"/>
                          </m:rPr>
                          <a:rPr lang="it-IT" sz="1600" i="0">
                            <a:latin typeface="Cambria Math"/>
                            <a:ea typeface="Cambria Math"/>
                          </a:rPr>
                          <m:t>β</m:t>
                        </m:r>
                        <m:sSub>
                          <m:sSubPr>
                            <m:ctrlPr>
                              <a:rPr lang="en-US" sz="1600" i="1">
                                <a:latin typeface="Cambria Math" panose="02040503050406030204" pitchFamily="18" charset="0"/>
                              </a:rPr>
                            </m:ctrlPr>
                          </m:sSubPr>
                          <m:e>
                            <m:r>
                              <m:rPr>
                                <m:sty m:val="p"/>
                              </m:rPr>
                              <a:rPr lang="it-IT" sz="1600" i="0">
                                <a:latin typeface="Cambria Math"/>
                              </a:rPr>
                              <m:t>Z</m:t>
                            </m:r>
                          </m:e>
                          <m:sub>
                            <m:r>
                              <a:rPr lang="it-IT" sz="1600" i="0">
                                <a:latin typeface="Cambria Math"/>
                              </a:rPr>
                              <m:t>0</m:t>
                            </m:r>
                          </m:sub>
                        </m:sSub>
                        <m:r>
                          <m:rPr>
                            <m:sty m:val="p"/>
                          </m:rPr>
                          <a:rPr lang="it-IT" sz="1600" b="0" i="0" smtClean="0">
                            <a:latin typeface="Cambria Math"/>
                          </a:rPr>
                          <m:t>C</m:t>
                        </m:r>
                      </m:oMath>
                    </m:oMathPara>
                  </a14:m>
                  <a:endParaRPr lang="en-US" sz="1600" dirty="0"/>
                </a:p>
              </p:txBody>
            </p:sp>
          </mc:Choice>
          <mc:Fallback xmlns="">
            <p:sp>
              <p:nvSpPr>
                <p:cNvPr id="33" name="Rectangle 32"/>
                <p:cNvSpPr>
                  <a:spLocks noRot="1" noChangeAspect="1" noMove="1" noResize="1" noEditPoints="1" noAdjustHandles="1" noChangeArrowheads="1" noChangeShapeType="1" noTextEdit="1"/>
                </p:cNvSpPr>
                <p:nvPr/>
              </p:nvSpPr>
              <p:spPr>
                <a:xfrm>
                  <a:off x="5822870" y="3299152"/>
                  <a:ext cx="2834622" cy="801181"/>
                </a:xfrm>
                <a:prstGeom prst="rect">
                  <a:avLst/>
                </a:prstGeom>
                <a:blipFill>
                  <a:blip r:embed="rId4"/>
                  <a:stretch>
                    <a:fillRect/>
                  </a:stretch>
                </a:blipFill>
              </p:spPr>
              <p:txBody>
                <a:bodyPr/>
                <a:lstStyle/>
                <a:p>
                  <a:r>
                    <a:rPr lang="it-IT">
                      <a:noFill/>
                    </a:rPr>
                    <a:t> </a:t>
                  </a:r>
                </a:p>
              </p:txBody>
            </p:sp>
          </mc:Fallback>
        </mc:AlternateContent>
      </p:grpSp>
      <p:sp>
        <p:nvSpPr>
          <p:cNvPr id="13" name="Rectangle 12"/>
          <p:cNvSpPr/>
          <p:nvPr/>
        </p:nvSpPr>
        <p:spPr>
          <a:xfrm>
            <a:off x="1" y="891602"/>
            <a:ext cx="9144000" cy="880369"/>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it-IT" dirty="0" smtClean="0">
                <a:latin typeface="Candara" panose="020E0502030303020204" pitchFamily="34" charset="0"/>
                <a:cs typeface="Adobe Devanagari" panose="02040503050201020203" pitchFamily="18" charset="0"/>
              </a:rPr>
              <a:t>A resonant </a:t>
            </a:r>
            <a:r>
              <a:rPr lang="it-IT" dirty="0" err="1" smtClean="0">
                <a:latin typeface="Candara" panose="020E0502030303020204" pitchFamily="34" charset="0"/>
                <a:cs typeface="Adobe Devanagari" panose="02040503050201020203" pitchFamily="18" charset="0"/>
              </a:rPr>
              <a:t>cavity</a:t>
            </a:r>
            <a:r>
              <a:rPr lang="it-IT" dirty="0" smtClean="0">
                <a:latin typeface="Candara" panose="020E0502030303020204" pitchFamily="34" charset="0"/>
                <a:cs typeface="Adobe Devanagari" panose="02040503050201020203" pitchFamily="18" charset="0"/>
              </a:rPr>
              <a:t> </a:t>
            </a:r>
            <a:r>
              <a:rPr lang="it-IT" dirty="0" err="1" smtClean="0">
                <a:latin typeface="Candara" panose="020E0502030303020204" pitchFamily="34" charset="0"/>
                <a:cs typeface="Adobe Devanagari" panose="02040503050201020203" pitchFamily="18" charset="0"/>
              </a:rPr>
              <a:t>is</a:t>
            </a:r>
            <a:r>
              <a:rPr lang="it-IT" dirty="0">
                <a:latin typeface="Candara" panose="020E0502030303020204" pitchFamily="34" charset="0"/>
                <a:cs typeface="Adobe Devanagari" panose="02040503050201020203" pitchFamily="18" charset="0"/>
              </a:rPr>
              <a:t> </a:t>
            </a:r>
            <a:r>
              <a:rPr lang="it-IT" dirty="0" smtClean="0">
                <a:latin typeface="Candara" panose="020E0502030303020204" pitchFamily="34" charset="0"/>
                <a:cs typeface="Adobe Devanagari" panose="02040503050201020203" pitchFamily="18" charset="0"/>
              </a:rPr>
              <a:t>a </a:t>
            </a:r>
            <a:r>
              <a:rPr lang="it-IT" dirty="0" smtClean="0">
                <a:solidFill>
                  <a:srgbClr val="FF0000"/>
                </a:solidFill>
                <a:latin typeface="Candara" panose="020E0502030303020204" pitchFamily="34" charset="0"/>
                <a:cs typeface="Adobe Devanagari" panose="02040503050201020203" pitchFamily="18" charset="0"/>
              </a:rPr>
              <a:t>non-</a:t>
            </a:r>
            <a:r>
              <a:rPr lang="it-IT" dirty="0" err="1" smtClean="0">
                <a:solidFill>
                  <a:srgbClr val="FF0000"/>
                </a:solidFill>
                <a:latin typeface="Candara" panose="020E0502030303020204" pitchFamily="34" charset="0"/>
                <a:cs typeface="Adobe Devanagari" panose="02040503050201020203" pitchFamily="18" charset="0"/>
              </a:rPr>
              <a:t>matched</a:t>
            </a:r>
            <a:r>
              <a:rPr lang="it-IT" dirty="0" smtClean="0">
                <a:solidFill>
                  <a:srgbClr val="FF0000"/>
                </a:solidFill>
                <a:latin typeface="Candara" panose="020E0502030303020204" pitchFamily="34" charset="0"/>
                <a:cs typeface="Adobe Devanagari" panose="02040503050201020203" pitchFamily="18" charset="0"/>
              </a:rPr>
              <a:t> load</a:t>
            </a:r>
            <a:r>
              <a:rPr lang="it-IT" dirty="0" smtClean="0">
                <a:latin typeface="Candara" panose="020E0502030303020204" pitchFamily="34" charset="0"/>
                <a:cs typeface="Adobe Devanagari" panose="02040503050201020203" pitchFamily="18" charset="0"/>
              </a:rPr>
              <a:t> for a waveguide or a transmission line, and can be modeled as an RLC parallel circuit. </a:t>
            </a:r>
            <a:endParaRPr lang="en-US" dirty="0">
              <a:latin typeface="Candara" panose="020E0502030303020204" pitchFamily="34" charset="0"/>
              <a:cs typeface="Adobe Devanagari" panose="02040503050201020203" pitchFamily="18" charset="0"/>
            </a:endParaRPr>
          </a:p>
        </p:txBody>
      </p:sp>
      <p:sp>
        <p:nvSpPr>
          <p:cNvPr id="2" name="Rettangolo 1"/>
          <p:cNvSpPr/>
          <p:nvPr/>
        </p:nvSpPr>
        <p:spPr>
          <a:xfrm>
            <a:off x="0" y="4568701"/>
            <a:ext cx="9144000" cy="923330"/>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it-IT" dirty="0">
                <a:latin typeface="Candara" panose="020E0502030303020204" pitchFamily="34" charset="0"/>
                <a:cs typeface="Adobe Devanagari" panose="02040503050201020203" pitchFamily="18" charset="0"/>
              </a:rPr>
              <a:t>An RF </a:t>
            </a:r>
            <a:r>
              <a:rPr lang="it-IT" dirty="0" err="1">
                <a:latin typeface="Candara" panose="020E0502030303020204" pitchFamily="34" charset="0"/>
                <a:cs typeface="Adobe Devanagari" panose="02040503050201020203" pitchFamily="18" charset="0"/>
              </a:rPr>
              <a:t>wave</a:t>
            </a:r>
            <a:r>
              <a:rPr lang="it-IT" dirty="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travelling</a:t>
            </a:r>
            <a:r>
              <a:rPr lang="it-IT" dirty="0">
                <a:latin typeface="Candara" panose="020E0502030303020204" pitchFamily="34" charset="0"/>
                <a:cs typeface="Adobe Devanagari" panose="02040503050201020203" pitchFamily="18" charset="0"/>
              </a:rPr>
              <a:t> from the generator </a:t>
            </a:r>
            <a:r>
              <a:rPr lang="it-IT" dirty="0" err="1">
                <a:latin typeface="Candara" panose="020E0502030303020204" pitchFamily="34" charset="0"/>
                <a:cs typeface="Adobe Devanagari" panose="02040503050201020203" pitchFamily="18" charset="0"/>
              </a:rPr>
              <a:t>toward</a:t>
            </a:r>
            <a:r>
              <a:rPr lang="it-IT" dirty="0">
                <a:latin typeface="Candara" panose="020E0502030303020204" pitchFamily="34" charset="0"/>
                <a:cs typeface="Adobe Devanagari" panose="02040503050201020203" pitchFamily="18" charset="0"/>
              </a:rPr>
              <a:t> the </a:t>
            </a:r>
            <a:r>
              <a:rPr lang="it-IT" dirty="0" err="1">
                <a:latin typeface="Candara" panose="020E0502030303020204" pitchFamily="34" charset="0"/>
                <a:cs typeface="Adobe Devanagari" panose="02040503050201020203" pitchFamily="18" charset="0"/>
              </a:rPr>
              <a:t>cavity</a:t>
            </a:r>
            <a:r>
              <a:rPr lang="it-IT" dirty="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is</a:t>
            </a:r>
            <a:r>
              <a:rPr lang="it-IT" dirty="0">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always</a:t>
            </a:r>
            <a:r>
              <a:rPr lang="it-IT" dirty="0">
                <a:solidFill>
                  <a:srgbClr val="FF0000"/>
                </a:solidFill>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partially</a:t>
            </a:r>
            <a:r>
              <a:rPr lang="it-IT" dirty="0">
                <a:solidFill>
                  <a:srgbClr val="FF0000"/>
                </a:solidFill>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reflected</a:t>
            </a:r>
            <a:r>
              <a:rPr lang="it-IT" dirty="0">
                <a:solidFill>
                  <a:srgbClr val="FF0000"/>
                </a:solidFill>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at</a:t>
            </a:r>
            <a:r>
              <a:rPr lang="it-IT" dirty="0">
                <a:latin typeface="Candara" panose="020E0502030303020204" pitchFamily="34" charset="0"/>
                <a:cs typeface="Adobe Devanagari" panose="02040503050201020203" pitchFamily="18" charset="0"/>
              </a:rPr>
              <a:t> the </a:t>
            </a:r>
            <a:r>
              <a:rPr lang="it-IT" dirty="0" err="1">
                <a:latin typeface="Candara" panose="020E0502030303020204" pitchFamily="34" charset="0"/>
                <a:cs typeface="Adobe Devanagari" panose="02040503050201020203" pitchFamily="18" charset="0"/>
              </a:rPr>
              <a:t>cavity</a:t>
            </a:r>
            <a:r>
              <a:rPr lang="it-IT" dirty="0">
                <a:latin typeface="Candara" panose="020E0502030303020204" pitchFamily="34" charset="0"/>
                <a:cs typeface="Adobe Devanagari" panose="02040503050201020203" pitchFamily="18" charset="0"/>
              </a:rPr>
              <a:t> input. The </a:t>
            </a:r>
            <a:r>
              <a:rPr lang="it-IT" dirty="0" err="1">
                <a:latin typeface="Candara" panose="020E0502030303020204" pitchFamily="34" charset="0"/>
                <a:cs typeface="Adobe Devanagari" panose="02040503050201020203" pitchFamily="18" charset="0"/>
              </a:rPr>
              <a:t>reflected</a:t>
            </a:r>
            <a:r>
              <a:rPr lang="it-IT" dirty="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wave</a:t>
            </a:r>
            <a:r>
              <a:rPr lang="it-IT" dirty="0">
                <a:latin typeface="Candara" panose="020E0502030303020204" pitchFamily="34" charset="0"/>
                <a:cs typeface="Adobe Devanagari" panose="02040503050201020203" pitchFamily="18" charset="0"/>
              </a:rPr>
              <a:t> can be </a:t>
            </a:r>
            <a:r>
              <a:rPr lang="it-IT" dirty="0" err="1" smtClean="0">
                <a:latin typeface="Candara" panose="020E0502030303020204" pitchFamily="34" charset="0"/>
                <a:cs typeface="Adobe Devanagari" panose="02040503050201020203" pitchFamily="18" charset="0"/>
              </a:rPr>
              <a:t>calculated</a:t>
            </a:r>
            <a:r>
              <a:rPr lang="it-IT" dirty="0" smtClean="0">
                <a:latin typeface="Candara" panose="020E0502030303020204" pitchFamily="34" charset="0"/>
                <a:cs typeface="Adobe Devanagari" panose="02040503050201020203" pitchFamily="18" charset="0"/>
              </a:rPr>
              <a:t> </a:t>
            </a:r>
            <a:r>
              <a:rPr lang="it-IT" dirty="0" err="1" smtClean="0">
                <a:latin typeface="Candara" panose="020E0502030303020204" pitchFamily="34" charset="0"/>
                <a:cs typeface="Adobe Devanagari" panose="02040503050201020203" pitchFamily="18" charset="0"/>
              </a:rPr>
              <a:t>according</a:t>
            </a:r>
            <a:r>
              <a:rPr lang="it-IT" dirty="0" smtClean="0">
                <a:latin typeface="Candara" panose="020E0502030303020204" pitchFamily="34" charset="0"/>
                <a:cs typeface="Adobe Devanagari" panose="02040503050201020203" pitchFamily="18" charset="0"/>
              </a:rPr>
              <a:t> </a:t>
            </a:r>
            <a:r>
              <a:rPr lang="it-IT" dirty="0">
                <a:latin typeface="Candara" panose="020E0502030303020204" pitchFamily="34" charset="0"/>
                <a:cs typeface="Adobe Devanagari" panose="02040503050201020203" pitchFamily="18" charset="0"/>
              </a:rPr>
              <a:t>to: </a:t>
            </a:r>
            <a:endParaRPr lang="en-US" dirty="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9" name="Rectangle 33"/>
              <p:cNvSpPr/>
              <p:nvPr/>
            </p:nvSpPr>
            <p:spPr>
              <a:xfrm>
                <a:off x="3226264" y="5961998"/>
                <a:ext cx="2541145"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it-IT" b="0" i="0" smtClean="0">
                              <a:latin typeface="Cambria Math"/>
                            </a:rPr>
                            <m:t>V</m:t>
                          </m:r>
                        </m:e>
                        <m:sub>
                          <m:r>
                            <m:rPr>
                              <m:sty m:val="p"/>
                            </m:rPr>
                            <a:rPr lang="it-IT" b="0" i="0" smtClean="0">
                              <a:latin typeface="Cambria Math"/>
                            </a:rPr>
                            <m:t>REF</m:t>
                          </m:r>
                        </m:sub>
                      </m:sSub>
                      <m:r>
                        <a:rPr lang="it-IT" i="0">
                          <a:latin typeface="Cambria Math"/>
                        </a:rPr>
                        <m:t>=</m:t>
                      </m:r>
                      <m:sSub>
                        <m:sSubPr>
                          <m:ctrlPr>
                            <a:rPr lang="en-US" i="1">
                              <a:latin typeface="Cambria Math" panose="02040503050406030204" pitchFamily="18" charset="0"/>
                            </a:rPr>
                          </m:ctrlPr>
                        </m:sSubPr>
                        <m:e>
                          <m:r>
                            <m:rPr>
                              <m:sty m:val="p"/>
                            </m:rPr>
                            <a:rPr lang="it-IT" i="0">
                              <a:latin typeface="Cambria Math"/>
                            </a:rPr>
                            <m:t>V</m:t>
                          </m:r>
                        </m:e>
                        <m:sub>
                          <m:r>
                            <m:rPr>
                              <m:sty m:val="p"/>
                            </m:rPr>
                            <a:rPr lang="it-IT" i="0">
                              <a:latin typeface="Cambria Math"/>
                            </a:rPr>
                            <m:t>FWD</m:t>
                          </m:r>
                        </m:sub>
                      </m:sSub>
                      <m:r>
                        <a:rPr lang="it-IT" b="0" i="0" smtClean="0">
                          <a:latin typeface="Cambria Math"/>
                        </a:rPr>
                        <m:t> </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m:rPr>
                                  <m:sty m:val="p"/>
                                </m:rPr>
                                <a:rPr lang="it-IT" i="0">
                                  <a:latin typeface="Cambria Math"/>
                                </a:rPr>
                                <m:t>Z</m:t>
                              </m:r>
                            </m:e>
                            <m:sub>
                              <m:r>
                                <m:rPr>
                                  <m:sty m:val="p"/>
                                </m:rPr>
                                <a:rPr lang="it-IT" i="0">
                                  <a:latin typeface="Cambria Math"/>
                                </a:rPr>
                                <m:t>cav</m:t>
                              </m:r>
                            </m:sub>
                          </m:sSub>
                          <m:r>
                            <a:rPr lang="it-IT" i="0">
                              <a:latin typeface="Cambria Math"/>
                            </a:rPr>
                            <m:t>−</m:t>
                          </m:r>
                          <m:sSub>
                            <m:sSubPr>
                              <m:ctrlPr>
                                <a:rPr lang="it-IT" i="1">
                                  <a:latin typeface="Cambria Math" panose="02040503050406030204" pitchFamily="18" charset="0"/>
                                </a:rPr>
                              </m:ctrlPr>
                            </m:sSubPr>
                            <m:e>
                              <m:r>
                                <m:rPr>
                                  <m:sty m:val="p"/>
                                </m:rPr>
                                <a:rPr lang="it-IT" i="0">
                                  <a:latin typeface="Cambria Math"/>
                                </a:rPr>
                                <m:t>Z</m:t>
                              </m:r>
                            </m:e>
                            <m:sub>
                              <m:r>
                                <a:rPr lang="it-IT" i="0">
                                  <a:latin typeface="Cambria Math"/>
                                </a:rPr>
                                <m:t>0</m:t>
                              </m:r>
                            </m:sub>
                          </m:sSub>
                        </m:num>
                        <m:den>
                          <m:sSub>
                            <m:sSubPr>
                              <m:ctrlPr>
                                <a:rPr lang="it-IT" i="1">
                                  <a:latin typeface="Cambria Math" panose="02040503050406030204" pitchFamily="18" charset="0"/>
                                </a:rPr>
                              </m:ctrlPr>
                            </m:sSubPr>
                            <m:e>
                              <m:r>
                                <m:rPr>
                                  <m:sty m:val="p"/>
                                </m:rPr>
                                <a:rPr lang="it-IT" i="0">
                                  <a:latin typeface="Cambria Math"/>
                                </a:rPr>
                                <m:t>Z</m:t>
                              </m:r>
                            </m:e>
                            <m:sub>
                              <m:r>
                                <m:rPr>
                                  <m:sty m:val="p"/>
                                </m:rPr>
                                <a:rPr lang="it-IT" i="0">
                                  <a:latin typeface="Cambria Math"/>
                                </a:rPr>
                                <m:t>cav</m:t>
                              </m:r>
                            </m:sub>
                          </m:sSub>
                          <m:r>
                            <a:rPr lang="it-IT" i="0">
                              <a:latin typeface="Cambria Math"/>
                            </a:rPr>
                            <m:t>+</m:t>
                          </m:r>
                          <m:sSub>
                            <m:sSubPr>
                              <m:ctrlPr>
                                <a:rPr lang="it-IT" i="1">
                                  <a:latin typeface="Cambria Math" panose="02040503050406030204" pitchFamily="18" charset="0"/>
                                </a:rPr>
                              </m:ctrlPr>
                            </m:sSubPr>
                            <m:e>
                              <m:r>
                                <m:rPr>
                                  <m:sty m:val="p"/>
                                </m:rPr>
                                <a:rPr lang="it-IT" i="0">
                                  <a:latin typeface="Cambria Math"/>
                                </a:rPr>
                                <m:t>Z</m:t>
                              </m:r>
                            </m:e>
                            <m:sub>
                              <m:r>
                                <a:rPr lang="it-IT" i="0">
                                  <a:latin typeface="Cambria Math"/>
                                </a:rPr>
                                <m:t>0</m:t>
                              </m:r>
                            </m:sub>
                          </m:sSub>
                        </m:den>
                      </m:f>
                    </m:oMath>
                  </m:oMathPara>
                </a14:m>
                <a:endParaRPr lang="en-US" dirty="0">
                  <a:latin typeface="Candara" panose="020E0502030303020204" pitchFamily="34" charset="0"/>
                </a:endParaRPr>
              </a:p>
            </p:txBody>
          </p:sp>
        </mc:Choice>
        <mc:Fallback xmlns="">
          <p:sp>
            <p:nvSpPr>
              <p:cNvPr id="9" name="Rectangle 33"/>
              <p:cNvSpPr>
                <a:spLocks noRot="1" noChangeAspect="1" noMove="1" noResize="1" noEditPoints="1" noAdjustHandles="1" noChangeArrowheads="1" noChangeShapeType="1" noTextEdit="1"/>
              </p:cNvSpPr>
              <p:nvPr/>
            </p:nvSpPr>
            <p:spPr>
              <a:xfrm>
                <a:off x="3226264" y="5961998"/>
                <a:ext cx="2541145" cy="657937"/>
              </a:xfrm>
              <a:prstGeom prst="rect">
                <a:avLst/>
              </a:prstGeom>
              <a:blipFill>
                <a:blip r:embed="rId5"/>
                <a:stretch>
                  <a:fillRect/>
                </a:stretch>
              </a:blipFill>
            </p:spPr>
            <p:txBody>
              <a:bodyPr/>
              <a:lstStyle/>
              <a:p>
                <a:r>
                  <a:rPr lang="it-IT">
                    <a:noFill/>
                  </a:rPr>
                  <a:t> </a:t>
                </a:r>
              </a:p>
            </p:txBody>
          </p:sp>
        </mc:Fallback>
      </mc:AlternateContent>
      <p:sp>
        <p:nvSpPr>
          <p:cNvPr id="4" name="Rettangolo 3"/>
          <p:cNvSpPr/>
          <p:nvPr/>
        </p:nvSpPr>
        <p:spPr>
          <a:xfrm>
            <a:off x="5252376" y="2662989"/>
            <a:ext cx="3751219" cy="8179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3226264" y="5881992"/>
            <a:ext cx="2541145" cy="8179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po 7"/>
          <p:cNvGrpSpPr/>
          <p:nvPr/>
        </p:nvGrpSpPr>
        <p:grpSpPr>
          <a:xfrm>
            <a:off x="555730" y="2232208"/>
            <a:ext cx="3056165" cy="1359128"/>
            <a:chOff x="555730" y="2232208"/>
            <a:chExt cx="3056165" cy="1359128"/>
          </a:xfrm>
        </p:grpSpPr>
        <p:grpSp>
          <p:nvGrpSpPr>
            <p:cNvPr id="12" name="Gruppo 11"/>
            <p:cNvGrpSpPr/>
            <p:nvPr/>
          </p:nvGrpSpPr>
          <p:grpSpPr>
            <a:xfrm>
              <a:off x="555730" y="2471901"/>
              <a:ext cx="2977940" cy="987496"/>
              <a:chOff x="3601128" y="544834"/>
              <a:chExt cx="2977940" cy="987496"/>
            </a:xfrm>
          </p:grpSpPr>
          <p:grpSp>
            <p:nvGrpSpPr>
              <p:cNvPr id="15" name="Gruppo 14"/>
              <p:cNvGrpSpPr/>
              <p:nvPr/>
            </p:nvGrpSpPr>
            <p:grpSpPr>
              <a:xfrm>
                <a:off x="3750154" y="771383"/>
                <a:ext cx="2828914" cy="756828"/>
                <a:chOff x="3419954" y="771383"/>
                <a:chExt cx="2828914" cy="756828"/>
              </a:xfrm>
            </p:grpSpPr>
            <p:grpSp>
              <p:nvGrpSpPr>
                <p:cNvPr id="36" name="Gruppo 35"/>
                <p:cNvGrpSpPr/>
                <p:nvPr/>
              </p:nvGrpSpPr>
              <p:grpSpPr>
                <a:xfrm>
                  <a:off x="3419954" y="771383"/>
                  <a:ext cx="2828914" cy="756828"/>
                  <a:chOff x="3659734" y="810012"/>
                  <a:chExt cx="2828914" cy="756828"/>
                </a:xfrm>
              </p:grpSpPr>
              <p:sp>
                <p:nvSpPr>
                  <p:cNvPr id="40" name="Freeform 12"/>
                  <p:cNvSpPr>
                    <a:spLocks noChangeAspect="1"/>
                  </p:cNvSpPr>
                  <p:nvPr/>
                </p:nvSpPr>
                <p:spPr bwMode="auto">
                  <a:xfrm>
                    <a:off x="5462295" y="813252"/>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41" name="Gruppo 40"/>
                  <p:cNvGrpSpPr/>
                  <p:nvPr/>
                </p:nvGrpSpPr>
                <p:grpSpPr>
                  <a:xfrm>
                    <a:off x="6339127" y="810012"/>
                    <a:ext cx="149521" cy="756828"/>
                    <a:chOff x="5708914" y="819007"/>
                    <a:chExt cx="149521" cy="756828"/>
                  </a:xfrm>
                </p:grpSpPr>
                <p:sp>
                  <p:nvSpPr>
                    <p:cNvPr id="53" name="Arc 59"/>
                    <p:cNvSpPr>
                      <a:spLocks noChangeAspect="1"/>
                    </p:cNvSpPr>
                    <p:nvPr/>
                  </p:nvSpPr>
                  <p:spPr bwMode="auto">
                    <a:xfrm rot="5400000" flipV="1">
                      <a:off x="5728758" y="10852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4" name="Arc 60"/>
                    <p:cNvSpPr>
                      <a:spLocks noChangeAspect="1"/>
                    </p:cNvSpPr>
                    <p:nvPr/>
                  </p:nvSpPr>
                  <p:spPr bwMode="auto">
                    <a:xfrm rot="5400000" flipV="1">
                      <a:off x="5728758" y="11614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5" name="Arc 61"/>
                    <p:cNvSpPr>
                      <a:spLocks noChangeAspect="1"/>
                    </p:cNvSpPr>
                    <p:nvPr/>
                  </p:nvSpPr>
                  <p:spPr bwMode="auto">
                    <a:xfrm rot="5400000" flipV="1">
                      <a:off x="5727170" y="1237645"/>
                      <a:ext cx="39688"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6" name="Arc 62"/>
                    <p:cNvSpPr>
                      <a:spLocks noChangeAspect="1"/>
                    </p:cNvSpPr>
                    <p:nvPr/>
                  </p:nvSpPr>
                  <p:spPr bwMode="auto">
                    <a:xfrm rot="5400000" flipV="1">
                      <a:off x="5728758" y="10090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7" name="Line 63"/>
                    <p:cNvSpPr>
                      <a:spLocks noChangeAspect="1" noChangeShapeType="1"/>
                    </p:cNvSpPr>
                    <p:nvPr/>
                  </p:nvSpPr>
                  <p:spPr bwMode="auto">
                    <a:xfrm rot="5400000" flipH="1">
                      <a:off x="5715561" y="884889"/>
                      <a:ext cx="131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8" name="Line 64"/>
                    <p:cNvSpPr>
                      <a:spLocks noChangeAspect="1" noChangeShapeType="1"/>
                    </p:cNvSpPr>
                    <p:nvPr/>
                  </p:nvSpPr>
                  <p:spPr bwMode="auto">
                    <a:xfrm rot="5400000" flipH="1">
                      <a:off x="5716642" y="1511035"/>
                      <a:ext cx="1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9" name="Arc 65"/>
                    <p:cNvSpPr>
                      <a:spLocks noChangeAspect="1"/>
                    </p:cNvSpPr>
                    <p:nvPr/>
                  </p:nvSpPr>
                  <p:spPr bwMode="auto">
                    <a:xfrm rot="5400000">
                      <a:off x="5761598" y="10455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0" name="Arc 66"/>
                    <p:cNvSpPr>
                      <a:spLocks noChangeAspect="1"/>
                    </p:cNvSpPr>
                    <p:nvPr/>
                  </p:nvSpPr>
                  <p:spPr bwMode="auto">
                    <a:xfrm rot="5400000">
                      <a:off x="5761598" y="11217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1" name="Arc 67"/>
                    <p:cNvSpPr>
                      <a:spLocks noChangeAspect="1"/>
                    </p:cNvSpPr>
                    <p:nvPr/>
                  </p:nvSpPr>
                  <p:spPr bwMode="auto">
                    <a:xfrm rot="5400000" flipV="1">
                      <a:off x="5728758" y="13138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2" name="Arc 68"/>
                    <p:cNvSpPr>
                      <a:spLocks noChangeAspect="1"/>
                    </p:cNvSpPr>
                    <p:nvPr/>
                  </p:nvSpPr>
                  <p:spPr bwMode="auto">
                    <a:xfrm rot="5400000">
                      <a:off x="5761598" y="11979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3" name="Arc 69"/>
                    <p:cNvSpPr>
                      <a:spLocks noChangeAspect="1"/>
                    </p:cNvSpPr>
                    <p:nvPr/>
                  </p:nvSpPr>
                  <p:spPr bwMode="auto">
                    <a:xfrm rot="5400000">
                      <a:off x="5761598" y="12741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4" name="Arc 70"/>
                    <p:cNvSpPr>
                      <a:spLocks noChangeAspect="1"/>
                    </p:cNvSpPr>
                    <p:nvPr/>
                  </p:nvSpPr>
                  <p:spPr bwMode="auto">
                    <a:xfrm rot="5400000">
                      <a:off x="5760011" y="967273"/>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5" name="Arc 71"/>
                    <p:cNvSpPr>
                      <a:spLocks noChangeAspect="1"/>
                    </p:cNvSpPr>
                    <p:nvPr/>
                  </p:nvSpPr>
                  <p:spPr bwMode="auto">
                    <a:xfrm rot="5400000">
                      <a:off x="5760011" y="1351945"/>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42" name="Gruppo 41"/>
                  <p:cNvGrpSpPr/>
                  <p:nvPr/>
                </p:nvGrpSpPr>
                <p:grpSpPr>
                  <a:xfrm>
                    <a:off x="5829606" y="825500"/>
                    <a:ext cx="304800" cy="738060"/>
                    <a:chOff x="6240743" y="783187"/>
                    <a:chExt cx="304800" cy="738060"/>
                  </a:xfrm>
                </p:grpSpPr>
                <p:grpSp>
                  <p:nvGrpSpPr>
                    <p:cNvPr id="45" name="Group 221"/>
                    <p:cNvGrpSpPr>
                      <a:grpSpLocks/>
                    </p:cNvGrpSpPr>
                    <p:nvPr/>
                  </p:nvGrpSpPr>
                  <p:grpSpPr bwMode="auto">
                    <a:xfrm>
                      <a:off x="6240743" y="1100622"/>
                      <a:ext cx="304800" cy="144"/>
                      <a:chOff x="3888" y="3072"/>
                      <a:chExt cx="192" cy="144"/>
                    </a:xfrm>
                  </p:grpSpPr>
                  <p:sp>
                    <p:nvSpPr>
                      <p:cNvPr id="51"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2"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46" name="Group 221"/>
                    <p:cNvGrpSpPr>
                      <a:grpSpLocks/>
                    </p:cNvGrpSpPr>
                    <p:nvPr/>
                  </p:nvGrpSpPr>
                  <p:grpSpPr bwMode="auto">
                    <a:xfrm>
                      <a:off x="6240743" y="1211731"/>
                      <a:ext cx="304800" cy="144"/>
                      <a:chOff x="3888" y="3072"/>
                      <a:chExt cx="192" cy="144"/>
                    </a:xfrm>
                  </p:grpSpPr>
                  <p:sp>
                    <p:nvSpPr>
                      <p:cNvPr id="49"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0"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47" name="Line 64"/>
                    <p:cNvSpPr>
                      <a:spLocks noChangeAspect="1" noChangeShapeType="1"/>
                    </p:cNvSpPr>
                    <p:nvPr/>
                  </p:nvSpPr>
                  <p:spPr bwMode="auto">
                    <a:xfrm rot="5400000" flipH="1">
                      <a:off x="6240143" y="136824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8" name="Line 64"/>
                    <p:cNvSpPr>
                      <a:spLocks noChangeAspect="1" noChangeShapeType="1"/>
                    </p:cNvSpPr>
                    <p:nvPr/>
                  </p:nvSpPr>
                  <p:spPr bwMode="auto">
                    <a:xfrm rot="5400000" flipH="1">
                      <a:off x="6240143" y="93618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43" name="Line 64"/>
                  <p:cNvSpPr>
                    <a:spLocks noChangeAspect="1" noChangeShapeType="1"/>
                  </p:cNvSpPr>
                  <p:nvPr/>
                </p:nvSpPr>
                <p:spPr bwMode="auto">
                  <a:xfrm rot="10800000" flipH="1">
                    <a:off x="4410542" y="815054"/>
                    <a:ext cx="20044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4" name="Line 64"/>
                  <p:cNvSpPr>
                    <a:spLocks noChangeAspect="1" noChangeShapeType="1"/>
                  </p:cNvSpPr>
                  <p:nvPr/>
                </p:nvSpPr>
                <p:spPr bwMode="auto">
                  <a:xfrm rot="10800000" flipH="1">
                    <a:off x="3659734" y="1565780"/>
                    <a:ext cx="27577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mc:AlternateContent xmlns:mc="http://schemas.openxmlformats.org/markup-compatibility/2006" xmlns:a14="http://schemas.microsoft.com/office/drawing/2010/main">
              <mc:Choice Requires="a14">
                <p:sp>
                  <p:nvSpPr>
                    <p:cNvPr id="37" name="Rettangolo 36"/>
                    <p:cNvSpPr/>
                    <p:nvPr/>
                  </p:nvSpPr>
                  <p:spPr>
                    <a:xfrm>
                      <a:off x="4841517" y="1028437"/>
                      <a:ext cx="44486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000">
                                <a:latin typeface="Cambria Math"/>
                                <a:ea typeface="Cambria Math"/>
                              </a:rPr>
                              <m:t>β</m:t>
                            </m:r>
                            <m:r>
                              <a:rPr lang="en-US" sz="1000" dirty="0">
                                <a:latin typeface="Cambria Math"/>
                              </a:rPr>
                              <m:t> </m:t>
                            </m:r>
                            <m:sSub>
                              <m:sSubPr>
                                <m:ctrlPr>
                                  <a:rPr lang="en-US" sz="1000" i="1">
                                    <a:latin typeface="Cambria Math" panose="02040503050406030204" pitchFamily="18" charset="0"/>
                                  </a:rPr>
                                </m:ctrlPr>
                              </m:sSubPr>
                              <m:e>
                                <m:r>
                                  <m:rPr>
                                    <m:sty m:val="p"/>
                                  </m:rPr>
                                  <a:rPr lang="it-IT" sz="1000">
                                    <a:latin typeface="Cambria Math"/>
                                  </a:rPr>
                                  <m:t>Z</m:t>
                                </m:r>
                              </m:e>
                              <m:sub>
                                <m:r>
                                  <a:rPr lang="it-IT" sz="1000">
                                    <a:latin typeface="Cambria Math"/>
                                  </a:rPr>
                                  <m:t>0</m:t>
                                </m:r>
                              </m:sub>
                            </m:sSub>
                          </m:oMath>
                        </m:oMathPara>
                      </a14:m>
                      <a:endParaRPr lang="it-IT" sz="1000" dirty="0"/>
                    </a:p>
                  </p:txBody>
                </p:sp>
              </mc:Choice>
              <mc:Fallback xmlns="">
                <p:sp>
                  <p:nvSpPr>
                    <p:cNvPr id="37" name="Rettangolo 36"/>
                    <p:cNvSpPr>
                      <a:spLocks noRot="1" noChangeAspect="1" noMove="1" noResize="1" noEditPoints="1" noAdjustHandles="1" noChangeArrowheads="1" noChangeShapeType="1" noTextEdit="1"/>
                    </p:cNvSpPr>
                    <p:nvPr/>
                  </p:nvSpPr>
                  <p:spPr>
                    <a:xfrm>
                      <a:off x="4841517" y="1028437"/>
                      <a:ext cx="444865" cy="246221"/>
                    </a:xfrm>
                    <a:prstGeom prst="rect">
                      <a:avLst/>
                    </a:prstGeom>
                    <a:blipFill>
                      <a:blip r:embed="rId6"/>
                      <a:stretch>
                        <a:fillRect b="-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Rettangolo 37"/>
                    <p:cNvSpPr/>
                    <p:nvPr/>
                  </p:nvSpPr>
                  <p:spPr>
                    <a:xfrm>
                      <a:off x="5356528" y="1033746"/>
                      <a:ext cx="299313"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𝐶</m:t>
                            </m:r>
                          </m:oMath>
                        </m:oMathPara>
                      </a14:m>
                      <a:endParaRPr lang="it-IT" sz="1000" dirty="0"/>
                    </a:p>
                  </p:txBody>
                </p:sp>
              </mc:Choice>
              <mc:Fallback xmlns="">
                <p:sp>
                  <p:nvSpPr>
                    <p:cNvPr id="38" name="Rettangolo 37"/>
                    <p:cNvSpPr>
                      <a:spLocks noRot="1" noChangeAspect="1" noMove="1" noResize="1" noEditPoints="1" noAdjustHandles="1" noChangeArrowheads="1" noChangeShapeType="1" noTextEdit="1"/>
                    </p:cNvSpPr>
                    <p:nvPr/>
                  </p:nvSpPr>
                  <p:spPr>
                    <a:xfrm>
                      <a:off x="5356528" y="1033746"/>
                      <a:ext cx="299313" cy="246221"/>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9" name="Rettangolo 38"/>
                    <p:cNvSpPr/>
                    <p:nvPr/>
                  </p:nvSpPr>
                  <p:spPr>
                    <a:xfrm>
                      <a:off x="5882403" y="1034716"/>
                      <a:ext cx="28828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𝐿</m:t>
                            </m:r>
                          </m:oMath>
                        </m:oMathPara>
                      </a14:m>
                      <a:endParaRPr lang="it-IT" sz="1000" dirty="0"/>
                    </a:p>
                  </p:txBody>
                </p:sp>
              </mc:Choice>
              <mc:Fallback xmlns="">
                <p:sp>
                  <p:nvSpPr>
                    <p:cNvPr id="39" name="Rettangolo 38"/>
                    <p:cNvSpPr>
                      <a:spLocks noRot="1" noChangeAspect="1" noMove="1" noResize="1" noEditPoints="1" noAdjustHandles="1" noChangeArrowheads="1" noChangeShapeType="1" noTextEdit="1"/>
                    </p:cNvSpPr>
                    <p:nvPr/>
                  </p:nvSpPr>
                  <p:spPr>
                    <a:xfrm>
                      <a:off x="5882403" y="1034716"/>
                      <a:ext cx="288284" cy="246221"/>
                    </a:xfrm>
                    <a:prstGeom prst="rect">
                      <a:avLst/>
                    </a:prstGeom>
                    <a:blipFill>
                      <a:blip r:embed="rId8"/>
                      <a:stretch>
                        <a:fillRect/>
                      </a:stretch>
                    </a:blipFill>
                  </p:spPr>
                  <p:txBody>
                    <a:bodyPr/>
                    <a:lstStyle/>
                    <a:p>
                      <a:r>
                        <a:rPr lang="it-IT">
                          <a:noFill/>
                        </a:rPr>
                        <a:t> </a:t>
                      </a:r>
                    </a:p>
                  </p:txBody>
                </p:sp>
              </mc:Fallback>
            </mc:AlternateContent>
          </p:grpSp>
          <p:grpSp>
            <p:nvGrpSpPr>
              <p:cNvPr id="16" name="Gruppo 15"/>
              <p:cNvGrpSpPr/>
              <p:nvPr/>
            </p:nvGrpSpPr>
            <p:grpSpPr>
              <a:xfrm>
                <a:off x="3601128" y="544834"/>
                <a:ext cx="1608793" cy="987496"/>
                <a:chOff x="3601128" y="544834"/>
                <a:chExt cx="1608793" cy="987496"/>
              </a:xfrm>
            </p:grpSpPr>
            <p:grpSp>
              <p:nvGrpSpPr>
                <p:cNvPr id="17" name="Group 207"/>
                <p:cNvGrpSpPr>
                  <a:grpSpLocks/>
                </p:cNvGrpSpPr>
                <p:nvPr/>
              </p:nvGrpSpPr>
              <p:grpSpPr bwMode="auto">
                <a:xfrm>
                  <a:off x="3601128" y="770330"/>
                  <a:ext cx="304800" cy="762000"/>
                  <a:chOff x="4560" y="2400"/>
                  <a:chExt cx="192" cy="480"/>
                </a:xfrm>
              </p:grpSpPr>
              <p:sp>
                <p:nvSpPr>
                  <p:cNvPr id="26" name="Oval 111"/>
                  <p:cNvSpPr>
                    <a:spLocks noChangeAspect="1" noChangeArrowheads="1"/>
                  </p:cNvSpPr>
                  <p:nvPr/>
                </p:nvSpPr>
                <p:spPr bwMode="auto">
                  <a:xfrm>
                    <a:off x="4560" y="2544"/>
                    <a:ext cx="192" cy="19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algn="ctr">
                      <a:spcBef>
                        <a:spcPct val="0"/>
                      </a:spcBef>
                      <a:buFontTx/>
                      <a:buNone/>
                    </a:pPr>
                    <a:endParaRPr lang="en-US" altLang="en-US" sz="2000"/>
                  </a:p>
                </p:txBody>
              </p:sp>
              <p:sp>
                <p:nvSpPr>
                  <p:cNvPr id="27" name="Line 112"/>
                  <p:cNvSpPr>
                    <a:spLocks noChangeAspect="1" noChangeShapeType="1"/>
                  </p:cNvSpPr>
                  <p:nvPr/>
                </p:nvSpPr>
                <p:spPr bwMode="auto">
                  <a:xfrm flipV="1">
                    <a:off x="4656" y="240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8" name="Line 113"/>
                  <p:cNvSpPr>
                    <a:spLocks noChangeAspect="1" noChangeShapeType="1"/>
                  </p:cNvSpPr>
                  <p:nvPr/>
                </p:nvSpPr>
                <p:spPr bwMode="auto">
                  <a:xfrm flipV="1">
                    <a:off x="4656" y="27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9" name="Line 114"/>
                  <p:cNvSpPr>
                    <a:spLocks noChangeAspect="1" noChangeShapeType="1"/>
                  </p:cNvSpPr>
                  <p:nvPr/>
                </p:nvSpPr>
                <p:spPr bwMode="auto">
                  <a:xfrm>
                    <a:off x="4584" y="249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0" name="Line 115"/>
                  <p:cNvSpPr>
                    <a:spLocks noChangeAspect="1" noChangeShapeType="1"/>
                  </p:cNvSpPr>
                  <p:nvPr/>
                </p:nvSpPr>
                <p:spPr bwMode="auto">
                  <a:xfrm>
                    <a:off x="4608" y="24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1" name="Line 116"/>
                  <p:cNvSpPr>
                    <a:spLocks noChangeAspect="1" noChangeShapeType="1"/>
                  </p:cNvSpPr>
                  <p:nvPr/>
                </p:nvSpPr>
                <p:spPr bwMode="auto">
                  <a:xfrm>
                    <a:off x="4584" y="2784"/>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32" name="Group 117"/>
                  <p:cNvGrpSpPr>
                    <a:grpSpLocks noChangeAspect="1"/>
                  </p:cNvGrpSpPr>
                  <p:nvPr/>
                </p:nvGrpSpPr>
                <p:grpSpPr bwMode="auto">
                  <a:xfrm>
                    <a:off x="4606" y="2597"/>
                    <a:ext cx="96" cy="91"/>
                    <a:chOff x="2920" y="3227"/>
                    <a:chExt cx="383" cy="181"/>
                  </a:xfrm>
                </p:grpSpPr>
                <p:sp>
                  <p:nvSpPr>
                    <p:cNvPr id="34" name="Arc 118"/>
                    <p:cNvSpPr>
                      <a:spLocks noChangeAspect="1"/>
                    </p:cNvSpPr>
                    <p:nvPr/>
                  </p:nvSpPr>
                  <p:spPr bwMode="auto">
                    <a:xfrm>
                      <a:off x="2920" y="3227"/>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5" name="Arc 119"/>
                    <p:cNvSpPr>
                      <a:spLocks noChangeAspect="1"/>
                    </p:cNvSpPr>
                    <p:nvPr/>
                  </p:nvSpPr>
                  <p:spPr bwMode="auto">
                    <a:xfrm flipV="1">
                      <a:off x="3111" y="3312"/>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sp>
              <p:nvSpPr>
                <p:cNvPr id="18" name="Freeform 12"/>
                <p:cNvSpPr>
                  <a:spLocks noChangeAspect="1"/>
                </p:cNvSpPr>
                <p:nvPr/>
              </p:nvSpPr>
              <p:spPr bwMode="auto">
                <a:xfrm rot="5400000">
                  <a:off x="4051059" y="401354"/>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pic>
              <p:nvPicPr>
                <p:cNvPr id="19" name="Immagine 18"/>
                <p:cNvPicPr>
                  <a:picLocks noChangeAspect="1"/>
                </p:cNvPicPr>
                <p:nvPr/>
              </p:nvPicPr>
              <p:blipFill>
                <a:blip r:embed="rId9"/>
                <a:stretch>
                  <a:fillRect/>
                </a:stretch>
              </p:blipFill>
              <p:spPr>
                <a:xfrm>
                  <a:off x="4029714" y="544834"/>
                  <a:ext cx="195089" cy="164606"/>
                </a:xfrm>
                <a:prstGeom prst="rect">
                  <a:avLst/>
                </a:prstGeom>
              </p:spPr>
            </p:pic>
            <mc:AlternateContent xmlns:mc="http://schemas.openxmlformats.org/markup-compatibility/2006" xmlns:a14="http://schemas.microsoft.com/office/drawing/2010/main">
              <mc:Choice Requires="a14">
                <p:sp>
                  <p:nvSpPr>
                    <p:cNvPr id="20" name="Rettangolo 19"/>
                    <p:cNvSpPr/>
                    <p:nvPr/>
                  </p:nvSpPr>
                  <p:spPr>
                    <a:xfrm>
                      <a:off x="3837744" y="1019808"/>
                      <a:ext cx="57855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prstClr val="white"/>
                                    </a:solidFill>
                                    <a:latin typeface="Cambria Math" panose="02040503050406030204" pitchFamily="18" charset="0"/>
                                  </a:rPr>
                                </m:ctrlPr>
                              </m:sSubPr>
                              <m:e>
                                <m:r>
                                  <a:rPr lang="it-IT" sz="1000" b="0" i="0" smtClean="0">
                                    <a:solidFill>
                                      <a:prstClr val="white"/>
                                    </a:solidFill>
                                    <a:latin typeface="Cambria Math" panose="02040503050406030204" pitchFamily="18" charset="0"/>
                                  </a:rPr>
                                  <m:t>2</m:t>
                                </m:r>
                                <m:r>
                                  <m:rPr>
                                    <m:sty m:val="p"/>
                                  </m:rPr>
                                  <a:rPr lang="it-IT" sz="1000" b="0" i="0" smtClean="0">
                                    <a:solidFill>
                                      <a:prstClr val="white"/>
                                    </a:solidFill>
                                    <a:latin typeface="Cambria Math" panose="02040503050406030204" pitchFamily="18" charset="0"/>
                                  </a:rPr>
                                  <m:t>V</m:t>
                                </m:r>
                              </m:e>
                              <m:sub>
                                <m:r>
                                  <a:rPr lang="it-IT" sz="1000" b="0" i="1" smtClean="0">
                                    <a:solidFill>
                                      <a:prstClr val="white"/>
                                    </a:solidFill>
                                    <a:latin typeface="Cambria Math" panose="02040503050406030204" pitchFamily="18" charset="0"/>
                                  </a:rPr>
                                  <m:t>𝐹𝑊𝐷</m:t>
                                </m:r>
                              </m:sub>
                            </m:sSub>
                          </m:oMath>
                        </m:oMathPara>
                      </a14:m>
                      <a:endParaRPr lang="it-IT" dirty="0"/>
                    </a:p>
                  </p:txBody>
                </p:sp>
              </mc:Choice>
              <mc:Fallback xmlns="">
                <p:sp>
                  <p:nvSpPr>
                    <p:cNvPr id="20" name="Rettangolo 19"/>
                    <p:cNvSpPr>
                      <a:spLocks noRot="1" noChangeAspect="1" noMove="1" noResize="1" noEditPoints="1" noAdjustHandles="1" noChangeArrowheads="1" noChangeShapeType="1" noTextEdit="1"/>
                    </p:cNvSpPr>
                    <p:nvPr/>
                  </p:nvSpPr>
                  <p:spPr>
                    <a:xfrm>
                      <a:off x="3837744" y="1019808"/>
                      <a:ext cx="578555" cy="246221"/>
                    </a:xfrm>
                    <a:prstGeom prst="rect">
                      <a:avLst/>
                    </a:prstGeom>
                    <a:blipFill>
                      <a:blip r:embed="rId10"/>
                      <a:stretch>
                        <a:fillRect/>
                      </a:stretch>
                    </a:blipFill>
                  </p:spPr>
                  <p:txBody>
                    <a:bodyPr/>
                    <a:lstStyle/>
                    <a:p>
                      <a:r>
                        <a:rPr lang="it-IT">
                          <a:noFill/>
                        </a:rPr>
                        <a:t> </a:t>
                      </a:r>
                    </a:p>
                  </p:txBody>
                </p:sp>
              </mc:Fallback>
            </mc:AlternateContent>
            <p:grpSp>
              <p:nvGrpSpPr>
                <p:cNvPr id="21" name="Gruppo 20"/>
                <p:cNvGrpSpPr/>
                <p:nvPr/>
              </p:nvGrpSpPr>
              <p:grpSpPr>
                <a:xfrm>
                  <a:off x="4342914" y="807761"/>
                  <a:ext cx="867007" cy="350065"/>
                  <a:chOff x="4342914" y="807761"/>
                  <a:chExt cx="867007" cy="350065"/>
                </a:xfrm>
              </p:grpSpPr>
              <p:cxnSp>
                <p:nvCxnSpPr>
                  <p:cNvPr id="22" name="Connettore 4 21"/>
                  <p:cNvCxnSpPr/>
                  <p:nvPr/>
                </p:nvCxnSpPr>
                <p:spPr>
                  <a:xfrm rot="16200000" flipH="1">
                    <a:off x="4483803"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4 22"/>
                  <p:cNvCxnSpPr/>
                  <p:nvPr/>
                </p:nvCxnSpPr>
                <p:spPr>
                  <a:xfrm rot="5400000">
                    <a:off x="4743538"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ttangolo 23"/>
                      <p:cNvSpPr/>
                      <p:nvPr/>
                    </p:nvSpPr>
                    <p:spPr>
                      <a:xfrm>
                        <a:off x="4342914" y="877499"/>
                        <a:ext cx="444160"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i="1">
                                  <a:solidFill>
                                    <a:prstClr val="white"/>
                                  </a:solidFill>
                                  <a:latin typeface="Cambria Math" panose="02040503050406030204" pitchFamily="18" charset="0"/>
                                </a:rPr>
                                <m:t>𝐹𝑊𝐷</m:t>
                              </m:r>
                            </m:oMath>
                          </m:oMathPara>
                        </a14:m>
                        <a:endParaRPr lang="it-IT" sz="800" dirty="0"/>
                      </a:p>
                    </p:txBody>
                  </p:sp>
                </mc:Choice>
                <mc:Fallback xmlns="">
                  <p:sp>
                    <p:nvSpPr>
                      <p:cNvPr id="24" name="Rettangolo 23"/>
                      <p:cNvSpPr>
                        <a:spLocks noRot="1" noChangeAspect="1" noMove="1" noResize="1" noEditPoints="1" noAdjustHandles="1" noChangeArrowheads="1" noChangeShapeType="1" noTextEdit="1"/>
                      </p:cNvSpPr>
                      <p:nvPr/>
                    </p:nvSpPr>
                    <p:spPr>
                      <a:xfrm>
                        <a:off x="4342914" y="877499"/>
                        <a:ext cx="444160" cy="215444"/>
                      </a:xfrm>
                      <a:prstGeom prst="rect">
                        <a:avLst/>
                      </a:prstGeom>
                      <a:blipFill>
                        <a:blip r:embed="rId1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Rettangolo 24"/>
                      <p:cNvSpPr/>
                      <p:nvPr/>
                    </p:nvSpPr>
                    <p:spPr>
                      <a:xfrm>
                        <a:off x="4803207" y="877499"/>
                        <a:ext cx="406714"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b="0" i="1" smtClean="0">
                                  <a:solidFill>
                                    <a:prstClr val="white"/>
                                  </a:solidFill>
                                  <a:latin typeface="Cambria Math" panose="02040503050406030204" pitchFamily="18" charset="0"/>
                                </a:rPr>
                                <m:t>𝑅𝐸𝐹</m:t>
                              </m:r>
                            </m:oMath>
                          </m:oMathPara>
                        </a14:m>
                        <a:endParaRPr lang="it-IT" sz="800" dirty="0"/>
                      </a:p>
                    </p:txBody>
                  </p:sp>
                </mc:Choice>
                <mc:Fallback xmlns="">
                  <p:sp>
                    <p:nvSpPr>
                      <p:cNvPr id="25" name="Rettangolo 24"/>
                      <p:cNvSpPr>
                        <a:spLocks noRot="1" noChangeAspect="1" noMove="1" noResize="1" noEditPoints="1" noAdjustHandles="1" noChangeArrowheads="1" noChangeShapeType="1" noTextEdit="1"/>
                      </p:cNvSpPr>
                      <p:nvPr/>
                    </p:nvSpPr>
                    <p:spPr>
                      <a:xfrm>
                        <a:off x="4803207" y="877499"/>
                        <a:ext cx="406714" cy="215444"/>
                      </a:xfrm>
                      <a:prstGeom prst="rect">
                        <a:avLst/>
                      </a:prstGeom>
                      <a:blipFill>
                        <a:blip r:embed="rId12"/>
                        <a:stretch>
                          <a:fillRect/>
                        </a:stretch>
                      </a:blipFill>
                    </p:spPr>
                    <p:txBody>
                      <a:bodyPr/>
                      <a:lstStyle/>
                      <a:p>
                        <a:r>
                          <a:rPr lang="it-IT">
                            <a:noFill/>
                          </a:rPr>
                          <a:t> </a:t>
                        </a:r>
                      </a:p>
                    </p:txBody>
                  </p:sp>
                </mc:Fallback>
              </mc:AlternateContent>
            </p:grpSp>
          </p:grpSp>
        </p:grpSp>
        <p:sp>
          <p:nvSpPr>
            <p:cNvPr id="6" name="Rettangolo 5"/>
            <p:cNvSpPr/>
            <p:nvPr/>
          </p:nvSpPr>
          <p:spPr>
            <a:xfrm>
              <a:off x="2149751" y="2559446"/>
              <a:ext cx="1462144" cy="1031890"/>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6" name="Rettangolo 65"/>
                <p:cNvSpPr/>
                <p:nvPr/>
              </p:nvSpPr>
              <p:spPr>
                <a:xfrm>
                  <a:off x="2470008" y="2232208"/>
                  <a:ext cx="8194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400" b="0" i="0" smtClean="0">
                            <a:solidFill>
                              <a:srgbClr val="00B0F0"/>
                            </a:solidFill>
                            <a:latin typeface="Cambria Math" panose="02040503050406030204" pitchFamily="18" charset="0"/>
                          </a:rPr>
                          <m:t>CAVITY</m:t>
                        </m:r>
                      </m:oMath>
                    </m:oMathPara>
                  </a14:m>
                  <a:endParaRPr lang="it-IT" sz="1400" dirty="0">
                    <a:solidFill>
                      <a:srgbClr val="00B0F0"/>
                    </a:solidFill>
                  </a:endParaRPr>
                </a:p>
              </p:txBody>
            </p:sp>
          </mc:Choice>
          <mc:Fallback xmlns="">
            <p:sp>
              <p:nvSpPr>
                <p:cNvPr id="66" name="Rettangolo 65"/>
                <p:cNvSpPr>
                  <a:spLocks noRot="1" noChangeAspect="1" noMove="1" noResize="1" noEditPoints="1" noAdjustHandles="1" noChangeArrowheads="1" noChangeShapeType="1" noTextEdit="1"/>
                </p:cNvSpPr>
                <p:nvPr/>
              </p:nvSpPr>
              <p:spPr>
                <a:xfrm>
                  <a:off x="2470008" y="2232208"/>
                  <a:ext cx="819455" cy="307777"/>
                </a:xfrm>
                <a:prstGeom prst="rect">
                  <a:avLst/>
                </a:prstGeom>
                <a:blipFill>
                  <a:blip r:embed="rId13"/>
                  <a:stretch>
                    <a:fillRect/>
                  </a:stretch>
                </a:blipFill>
              </p:spPr>
              <p:txBody>
                <a:bodyPr/>
                <a:lstStyle/>
                <a:p>
                  <a:r>
                    <a:rPr lang="it-IT">
                      <a:noFill/>
                    </a:rPr>
                    <a:t> </a:t>
                  </a:r>
                </a:p>
              </p:txBody>
            </p:sp>
          </mc:Fallback>
        </mc:AlternateContent>
      </p:grpSp>
    </p:spTree>
    <p:extLst>
      <p:ext uri="{BB962C8B-B14F-4D97-AF65-F5344CB8AC3E}">
        <p14:creationId xmlns:p14="http://schemas.microsoft.com/office/powerpoint/2010/main" val="196197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032"/>
            <a:ext cx="9144001" cy="784830"/>
          </a:xfrm>
          <a:prstGeom prst="rect">
            <a:avLst/>
          </a:prstGeom>
          <a:noFill/>
        </p:spPr>
        <p:txBody>
          <a:bodyPr wrap="square" rtlCol="0">
            <a:spAutoFit/>
          </a:bodyPr>
          <a:lstStyle/>
          <a:p>
            <a:pPr algn="ctr">
              <a:lnSpc>
                <a:spcPct val="150000"/>
              </a:lnSpc>
              <a:spcAft>
                <a:spcPts val="1200"/>
              </a:spcAft>
            </a:pPr>
            <a:r>
              <a:rPr lang="en-US" sz="3000" dirty="0" smtClean="0">
                <a:latin typeface="Candara" panose="020E0502030303020204" pitchFamily="34" charset="0"/>
                <a:cs typeface="Adobe Devanagari" panose="02040503050201020203" pitchFamily="18" charset="0"/>
              </a:rPr>
              <a:t>Cavity reflected wave and input coupling coefficient</a:t>
            </a:r>
            <a:endParaRPr lang="en-US" sz="3000" dirty="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34" name="Rectangle 33"/>
              <p:cNvSpPr/>
              <p:nvPr/>
            </p:nvSpPr>
            <p:spPr>
              <a:xfrm>
                <a:off x="1268388" y="2000074"/>
                <a:ext cx="6194453"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REF</m:t>
                          </m:r>
                        </m:sub>
                      </m:sSub>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m:rPr>
                              <m:sty m:val="p"/>
                            </m:rPr>
                            <a:rPr lang="it-IT" sz="1600" i="0">
                              <a:latin typeface="Cambria Math"/>
                            </a:rPr>
                            <m:t>FWD</m:t>
                          </m:r>
                        </m:sub>
                      </m:sSub>
                      <m:r>
                        <a:rPr lang="it-IT" sz="1600" b="0" i="0" smtClean="0">
                          <a:latin typeface="Cambria Math"/>
                        </a:rPr>
                        <m:t> </m:t>
                      </m:r>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m:rPr>
                                  <m:sty m:val="p"/>
                                </m:rPr>
                                <a:rPr lang="it-IT" sz="1600" i="0">
                                  <a:latin typeface="Cambria Math"/>
                                </a:rPr>
                                <m:t>Z</m:t>
                              </m:r>
                            </m:e>
                            <m:sub>
                              <m:r>
                                <m:rPr>
                                  <m:sty m:val="p"/>
                                </m:rPr>
                                <a:rPr lang="it-IT" sz="1600" i="0">
                                  <a:latin typeface="Cambria Math"/>
                                </a:rPr>
                                <m:t>cav</m:t>
                              </m:r>
                            </m:sub>
                          </m:sSub>
                          <m:r>
                            <a:rPr lang="it-IT" sz="1600" i="0">
                              <a:latin typeface="Cambria Math"/>
                            </a:rPr>
                            <m:t>−</m:t>
                          </m:r>
                          <m:sSub>
                            <m:sSubPr>
                              <m:ctrlPr>
                                <a:rPr lang="it-IT" sz="1600" i="1">
                                  <a:latin typeface="Cambria Math" panose="02040503050406030204" pitchFamily="18" charset="0"/>
                                </a:rPr>
                              </m:ctrlPr>
                            </m:sSubPr>
                            <m:e>
                              <m:r>
                                <m:rPr>
                                  <m:sty m:val="p"/>
                                </m:rPr>
                                <a:rPr lang="it-IT" sz="1600" i="0">
                                  <a:latin typeface="Cambria Math"/>
                                </a:rPr>
                                <m:t>Z</m:t>
                              </m:r>
                            </m:e>
                            <m:sub>
                              <m:r>
                                <a:rPr lang="it-IT" sz="1600" i="0">
                                  <a:latin typeface="Cambria Math"/>
                                </a:rPr>
                                <m:t>0</m:t>
                              </m:r>
                            </m:sub>
                          </m:sSub>
                        </m:num>
                        <m:den>
                          <m:sSub>
                            <m:sSubPr>
                              <m:ctrlPr>
                                <a:rPr lang="it-IT" sz="1600" i="1">
                                  <a:latin typeface="Cambria Math" panose="02040503050406030204" pitchFamily="18" charset="0"/>
                                </a:rPr>
                              </m:ctrlPr>
                            </m:sSubPr>
                            <m:e>
                              <m:r>
                                <m:rPr>
                                  <m:sty m:val="p"/>
                                </m:rPr>
                                <a:rPr lang="it-IT" sz="1600" i="0">
                                  <a:latin typeface="Cambria Math"/>
                                </a:rPr>
                                <m:t>Z</m:t>
                              </m:r>
                            </m:e>
                            <m:sub>
                              <m:r>
                                <m:rPr>
                                  <m:sty m:val="p"/>
                                </m:rPr>
                                <a:rPr lang="it-IT" sz="1600" i="0">
                                  <a:latin typeface="Cambria Math"/>
                                </a:rPr>
                                <m:t>cav</m:t>
                              </m:r>
                            </m:sub>
                          </m:sSub>
                          <m:r>
                            <a:rPr lang="it-IT" sz="1600" i="0">
                              <a:latin typeface="Cambria Math"/>
                            </a:rPr>
                            <m:t>+</m:t>
                          </m:r>
                          <m:sSub>
                            <m:sSubPr>
                              <m:ctrlPr>
                                <a:rPr lang="it-IT" sz="1600" i="1">
                                  <a:latin typeface="Cambria Math" panose="02040503050406030204" pitchFamily="18" charset="0"/>
                                </a:rPr>
                              </m:ctrlPr>
                            </m:sSubPr>
                            <m:e>
                              <m:r>
                                <m:rPr>
                                  <m:sty m:val="p"/>
                                </m:rPr>
                                <a:rPr lang="it-IT" sz="1600" i="0">
                                  <a:latin typeface="Cambria Math"/>
                                </a:rPr>
                                <m:t>Z</m:t>
                              </m:r>
                            </m:e>
                            <m:sub>
                              <m:r>
                                <a:rPr lang="it-IT" sz="1600" i="0">
                                  <a:latin typeface="Cambria Math"/>
                                </a:rPr>
                                <m:t>0</m:t>
                              </m:r>
                            </m:sub>
                          </m:sSub>
                        </m:den>
                      </m:f>
                      <m:r>
                        <a:rPr lang="it-IT" sz="1600" b="0" i="0" smtClean="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m:rPr>
                              <m:sty m:val="p"/>
                            </m:rPr>
                            <a:rPr lang="it-IT" sz="1600" b="0" i="0" smtClean="0">
                              <a:latin typeface="Cambria Math"/>
                            </a:rPr>
                            <m:t>FWD</m:t>
                          </m:r>
                        </m:sub>
                      </m:sSub>
                      <m:d>
                        <m:dPr>
                          <m:begChr m:val="["/>
                          <m:endChr m:val="]"/>
                          <m:ctrlPr>
                            <a:rPr lang="it-IT" sz="1600" i="1" smtClean="0">
                              <a:latin typeface="Cambria Math" panose="02040503050406030204" pitchFamily="18" charset="0"/>
                            </a:rPr>
                          </m:ctrlPr>
                        </m:dPr>
                        <m:e>
                          <m:f>
                            <m:fPr>
                              <m:ctrlPr>
                                <a:rPr lang="it-IT" sz="1600" i="1" smtClean="0">
                                  <a:latin typeface="Cambria Math" panose="02040503050406030204" pitchFamily="18" charset="0"/>
                                </a:rPr>
                              </m:ctrlPr>
                            </m:fPr>
                            <m:num>
                              <m:r>
                                <a:rPr lang="it-IT" sz="1600" b="0" i="0" smtClean="0">
                                  <a:latin typeface="Cambria Math"/>
                                </a:rPr>
                                <m:t>2</m:t>
                              </m:r>
                              <m:r>
                                <m:rPr>
                                  <m:sty m:val="p"/>
                                </m:rPr>
                                <a:rPr lang="it-IT" sz="1600" i="0">
                                  <a:latin typeface="Cambria Math"/>
                                  <a:ea typeface="Cambria Math"/>
                                </a:rPr>
                                <m:t>β</m:t>
                              </m:r>
                            </m:num>
                            <m:den>
                              <m:r>
                                <m:rPr>
                                  <m:sty m:val="p"/>
                                </m:rPr>
                                <a:rPr lang="it-IT" sz="1600" i="0">
                                  <a:latin typeface="Cambria Math"/>
                                  <a:ea typeface="Cambria Math"/>
                                </a:rPr>
                                <m:t>β</m:t>
                              </m:r>
                              <m:r>
                                <a:rPr lang="it-IT" sz="1600" b="0" i="0" smtClean="0">
                                  <a:latin typeface="Cambria Math"/>
                                  <a:ea typeface="Cambria Math"/>
                                </a:rPr>
                                <m:t>+1</m:t>
                              </m:r>
                            </m:den>
                          </m:f>
                          <m:r>
                            <a:rPr lang="it-IT" sz="1600" b="0" i="0" smtClean="0">
                              <a:latin typeface="Cambria Math"/>
                            </a:rPr>
                            <m:t> </m:t>
                          </m:r>
                          <m:r>
                            <a:rPr lang="it-IT" sz="1600" b="0" i="0" smtClean="0">
                              <a:latin typeface="Cambria Math" panose="02040503050406030204" pitchFamily="18" charset="0"/>
                            </a:rPr>
                            <m:t> </m:t>
                          </m:r>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den>
                                      </m:f>
                                    </m:e>
                                  </m:d>
                                </m:e>
                                <m:sup>
                                  <m:r>
                                    <a:rPr lang="it-IT" sz="1600" i="0">
                                      <a:latin typeface="Cambria Math"/>
                                    </a:rPr>
                                    <m:t>2</m:t>
                                  </m:r>
                                </m:sup>
                              </m:sSup>
                              <m:r>
                                <a:rPr lang="it-IT" sz="1600" i="0">
                                  <a:latin typeface="Cambria Math"/>
                                </a:rPr>
                                <m:t>+</m:t>
                              </m:r>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r>
                                <a:rPr lang="it-IT" sz="1600" i="0">
                                  <a:latin typeface="Cambria Math"/>
                                </a:rPr>
                                <m:t>+1</m:t>
                              </m:r>
                            </m:den>
                          </m:f>
                          <m:r>
                            <a:rPr lang="it-IT" sz="1600" b="0" i="0" smtClean="0">
                              <a:latin typeface="Cambria Math"/>
                            </a:rPr>
                            <m:t> −1</m:t>
                          </m:r>
                        </m:e>
                      </m:d>
                    </m:oMath>
                  </m:oMathPara>
                </a14:m>
                <a:endParaRPr lang="en-US" sz="1600" dirty="0">
                  <a:latin typeface="Candara" panose="020E050203030302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1268388" y="2000074"/>
                <a:ext cx="6194453" cy="640303"/>
              </a:xfrm>
              <a:prstGeom prst="rect">
                <a:avLst/>
              </a:prstGeom>
              <a:blipFill>
                <a:blip r:embed="rId3"/>
                <a:stretch>
                  <a:fillRect/>
                </a:stretch>
              </a:blipFill>
            </p:spPr>
            <p:txBody>
              <a:bodyPr/>
              <a:lstStyle/>
              <a:p>
                <a:r>
                  <a:rPr lang="it-IT">
                    <a:noFill/>
                  </a:rPr>
                  <a:t> </a:t>
                </a:r>
              </a:p>
            </p:txBody>
          </p:sp>
        </mc:Fallback>
      </mc:AlternateContent>
      <p:sp>
        <p:nvSpPr>
          <p:cNvPr id="2" name="Rounded Rectangle 1"/>
          <p:cNvSpPr/>
          <p:nvPr/>
        </p:nvSpPr>
        <p:spPr>
          <a:xfrm>
            <a:off x="4820653" y="1903826"/>
            <a:ext cx="2066538" cy="805379"/>
          </a:xfrm>
          <a:prstGeom prst="roundRect">
            <a:avLst/>
          </a:prstGeom>
          <a:noFill/>
          <a:ln w="63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ndara" panose="020E0502030303020204" pitchFamily="34" charset="0"/>
              </a:rPr>
              <a:t>             </a:t>
            </a:r>
            <a:endParaRPr lang="en-US" dirty="0">
              <a:latin typeface="Candara" panose="020E0502030303020204" pitchFamily="34" charset="0"/>
            </a:endParaRPr>
          </a:p>
        </p:txBody>
      </p:sp>
      <p:sp>
        <p:nvSpPr>
          <p:cNvPr id="4" name="TextBox 3"/>
          <p:cNvSpPr txBox="1"/>
          <p:nvPr/>
        </p:nvSpPr>
        <p:spPr>
          <a:xfrm>
            <a:off x="4994552" y="1455399"/>
            <a:ext cx="1718740" cy="523220"/>
          </a:xfrm>
          <a:prstGeom prst="rect">
            <a:avLst/>
          </a:prstGeom>
          <a:noFill/>
        </p:spPr>
        <p:txBody>
          <a:bodyPr wrap="none" rtlCol="0">
            <a:spAutoFit/>
          </a:bodyPr>
          <a:lstStyle/>
          <a:p>
            <a:pPr algn="ctr"/>
            <a:r>
              <a:rPr lang="it-IT" sz="1400" dirty="0" err="1" smtClean="0">
                <a:solidFill>
                  <a:srgbClr val="00B0F0"/>
                </a:solidFill>
                <a:latin typeface="Candara" panose="020E0502030303020204" pitchFamily="34" charset="0"/>
                <a:cs typeface="Adobe Devanagari" panose="02040503050201020203" pitchFamily="18" charset="0"/>
              </a:rPr>
              <a:t>Lorentzian</a:t>
            </a:r>
            <a:r>
              <a:rPr lang="it-IT" sz="1400" dirty="0" smtClean="0">
                <a:solidFill>
                  <a:srgbClr val="00B0F0"/>
                </a:solidFill>
                <a:latin typeface="Candara" panose="020E0502030303020204" pitchFamily="34" charset="0"/>
                <a:cs typeface="Adobe Devanagari" panose="02040503050201020203" pitchFamily="18" charset="0"/>
              </a:rPr>
              <a:t> network </a:t>
            </a:r>
          </a:p>
          <a:p>
            <a:pPr algn="ctr"/>
            <a:r>
              <a:rPr lang="it-IT" sz="1400" dirty="0" smtClean="0">
                <a:solidFill>
                  <a:srgbClr val="00B0F0"/>
                </a:solidFill>
                <a:latin typeface="Candara" panose="020E0502030303020204" pitchFamily="34" charset="0"/>
                <a:cs typeface="Adobe Devanagari" panose="02040503050201020203" pitchFamily="18" charset="0"/>
              </a:rPr>
              <a:t>transfer function</a:t>
            </a:r>
            <a:endParaRPr lang="en-US" sz="1400" dirty="0">
              <a:solidFill>
                <a:srgbClr val="00B0F0"/>
              </a:solidFill>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10" name="Rettangolo 9"/>
              <p:cNvSpPr/>
              <p:nvPr/>
            </p:nvSpPr>
            <p:spPr>
              <a:xfrm>
                <a:off x="-1" y="3290214"/>
                <a:ext cx="5804327" cy="461665"/>
              </a:xfrm>
              <a:prstGeom prst="rect">
                <a:avLst/>
              </a:prstGeom>
            </p:spPr>
            <p:txBody>
              <a:bodyPr wrap="square">
                <a:spAutoFit/>
              </a:bodyPr>
              <a:lstStyle/>
              <a:p>
                <a:pPr marL="285750" indent="-285750">
                  <a:lnSpc>
                    <a:spcPct val="150000"/>
                  </a:lnSpc>
                  <a:buFont typeface="Arial" panose="020B0604020202020204" pitchFamily="34" charset="0"/>
                  <a:buChar char="•"/>
                </a:pPr>
                <a:r>
                  <a:rPr lang="it-IT" sz="1600" dirty="0">
                    <a:latin typeface="Candara" panose="020E0502030303020204" pitchFamily="34" charset="0"/>
                    <a:cs typeface="Adobe Devanagari" panose="02040503050201020203" pitchFamily="18" charset="0"/>
                  </a:rPr>
                  <a:t>Depending on the value of </a:t>
                </a:r>
                <a14:m>
                  <m:oMath xmlns:m="http://schemas.openxmlformats.org/officeDocument/2006/math">
                    <m:r>
                      <a:rPr lang="it-IT" sz="1600" i="1">
                        <a:latin typeface="Cambria Math"/>
                        <a:ea typeface="Cambria Math"/>
                      </a:rPr>
                      <m:t>𝛽</m:t>
                    </m:r>
                  </m:oMath>
                </a14:m>
                <a:r>
                  <a:rPr lang="en-US" sz="1600" dirty="0" smtClean="0">
                    <a:latin typeface="Candara" panose="020E0502030303020204" pitchFamily="34" charset="0"/>
                    <a:cs typeface="Adobe Devanagari" panose="02040503050201020203" pitchFamily="18" charset="0"/>
                  </a:rPr>
                  <a:t>, 3 practical situations can occur:</a:t>
                </a:r>
                <a:endParaRPr lang="en-US" sz="1600" dirty="0">
                  <a:latin typeface="Candara" panose="020E0502030303020204" pitchFamily="34" charset="0"/>
                  <a:cs typeface="Adobe Devanagari" panose="02040503050201020203" pitchFamily="18"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1" y="3290214"/>
                <a:ext cx="5804327" cy="461665"/>
              </a:xfrm>
              <a:prstGeom prst="rect">
                <a:avLst/>
              </a:prstGeom>
              <a:blipFill>
                <a:blip r:embed="rId4"/>
                <a:stretch>
                  <a:fillRect l="-420" b="-93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TextBox 6"/>
              <p:cNvSpPr txBox="1"/>
              <p:nvPr/>
            </p:nvSpPr>
            <p:spPr>
              <a:xfrm>
                <a:off x="6177642" y="2923104"/>
                <a:ext cx="2570399" cy="1200329"/>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&lt;1</m:t>
                    </m:r>
                  </m:oMath>
                </a14:m>
                <a:r>
                  <a:rPr lang="en-US" sz="1600" dirty="0" smtClean="0">
                    <a:latin typeface="Candara" panose="020E0502030303020204" pitchFamily="34" charset="0"/>
                    <a:cs typeface="Adobe Devanagari" panose="02040503050201020203" pitchFamily="18" charset="0"/>
                  </a:rPr>
                  <a:t> 	under-coupling</a:t>
                </a:r>
              </a:p>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m:t>
                    </m:r>
                    <m:r>
                      <a:rPr lang="it-IT" sz="1600" i="1">
                        <a:latin typeface="Cambria Math"/>
                        <a:ea typeface="Cambria Math"/>
                      </a:rPr>
                      <m:t>1</m:t>
                    </m:r>
                  </m:oMath>
                </a14:m>
                <a:r>
                  <a:rPr lang="en-US" sz="1600" dirty="0">
                    <a:latin typeface="Candara" panose="020E0502030303020204" pitchFamily="34" charset="0"/>
                    <a:cs typeface="Adobe Devanagari" panose="02040503050201020203" pitchFamily="18" charset="0"/>
                  </a:rPr>
                  <a:t> 	</a:t>
                </a:r>
                <a:r>
                  <a:rPr lang="en-US" sz="1600" dirty="0" smtClean="0">
                    <a:latin typeface="Candara" panose="020E0502030303020204" pitchFamily="34" charset="0"/>
                    <a:cs typeface="Adobe Devanagari" panose="02040503050201020203" pitchFamily="18" charset="0"/>
                  </a:rPr>
                  <a:t>critical coupling</a:t>
                </a:r>
              </a:p>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&gt;</m:t>
                    </m:r>
                    <m:r>
                      <a:rPr lang="it-IT" sz="1600" i="1">
                        <a:latin typeface="Cambria Math"/>
                        <a:ea typeface="Cambria Math"/>
                      </a:rPr>
                      <m:t>1</m:t>
                    </m:r>
                  </m:oMath>
                </a14:m>
                <a:r>
                  <a:rPr lang="en-US" sz="1600" dirty="0">
                    <a:latin typeface="Candara" panose="020E0502030303020204" pitchFamily="34" charset="0"/>
                    <a:cs typeface="Adobe Devanagari" panose="02040503050201020203" pitchFamily="18" charset="0"/>
                  </a:rPr>
                  <a:t> 	</a:t>
                </a:r>
                <a:r>
                  <a:rPr lang="en-US" sz="1600" dirty="0" smtClean="0">
                    <a:latin typeface="Candara" panose="020E0502030303020204" pitchFamily="34" charset="0"/>
                    <a:cs typeface="Adobe Devanagari" panose="02040503050201020203" pitchFamily="18" charset="0"/>
                  </a:rPr>
                  <a:t>over-coupling</a:t>
                </a:r>
                <a:endParaRPr lang="en-US" sz="1600" dirty="0">
                  <a:latin typeface="Candara" panose="020E0502030303020204" pitchFamily="34" charset="0"/>
                  <a:cs typeface="Adobe Devanagari" panose="02040503050201020203" pitchFamily="18" charset="0"/>
                </a:endParaRPr>
              </a:p>
            </p:txBody>
          </p:sp>
        </mc:Choice>
        <mc:Fallback xmlns="">
          <p:sp>
            <p:nvSpPr>
              <p:cNvPr id="11" name="TextBox 6"/>
              <p:cNvSpPr txBox="1">
                <a:spLocks noRot="1" noChangeAspect="1" noMove="1" noResize="1" noEditPoints="1" noAdjustHandles="1" noChangeArrowheads="1" noChangeShapeType="1" noTextEdit="1"/>
              </p:cNvSpPr>
              <p:nvPr/>
            </p:nvSpPr>
            <p:spPr>
              <a:xfrm>
                <a:off x="6177642" y="2923104"/>
                <a:ext cx="2570399" cy="1200329"/>
              </a:xfrm>
              <a:prstGeom prst="rect">
                <a:avLst/>
              </a:prstGeom>
              <a:blipFill>
                <a:blip r:embed="rId5"/>
                <a:stretch>
                  <a:fillRect b="-2000"/>
                </a:stretch>
              </a:blipFill>
            </p:spPr>
            <p:txBody>
              <a:bodyPr/>
              <a:lstStyle/>
              <a:p>
                <a:r>
                  <a:rPr lang="it-IT">
                    <a:noFill/>
                  </a:rPr>
                  <a:t> </a:t>
                </a:r>
              </a:p>
            </p:txBody>
          </p:sp>
        </mc:Fallback>
      </mc:AlternateContent>
      <p:sp>
        <p:nvSpPr>
          <p:cNvPr id="12" name="Rectangle 12"/>
          <p:cNvSpPr/>
          <p:nvPr/>
        </p:nvSpPr>
        <p:spPr>
          <a:xfrm>
            <a:off x="318155" y="5297138"/>
            <a:ext cx="8825846" cy="1369606"/>
          </a:xfrm>
          <a:prstGeom prst="rect">
            <a:avLst/>
          </a:prstGeom>
        </p:spPr>
        <p:txBody>
          <a:bodyPr wrap="square">
            <a:spAutoFit/>
          </a:bodyPr>
          <a:lstStyle/>
          <a:p>
            <a:pPr marL="342900" indent="-342900" algn="just">
              <a:lnSpc>
                <a:spcPct val="150000"/>
              </a:lnSpc>
              <a:spcAft>
                <a:spcPts val="1200"/>
              </a:spcAft>
              <a:buFont typeface="+mj-lt"/>
              <a:buAutoNum type="arabicPeriod"/>
            </a:pPr>
            <a:r>
              <a:rPr lang="it-IT" sz="1600" dirty="0" err="1">
                <a:latin typeface="Candara" panose="020E0502030303020204" pitchFamily="34" charset="0"/>
                <a:cs typeface="Adobe Devanagari" panose="02040503050201020203" pitchFamily="18" charset="0"/>
              </a:rPr>
              <a:t>C</a:t>
            </a:r>
            <a:r>
              <a:rPr lang="it-IT" sz="1600" dirty="0" err="1" smtClean="0">
                <a:latin typeface="Candara" panose="020E0502030303020204" pitchFamily="34" charset="0"/>
                <a:cs typeface="Adobe Devanagari" panose="02040503050201020203" pitchFamily="18" charset="0"/>
              </a:rPr>
              <a:t>alculate</a:t>
            </a:r>
            <a:r>
              <a:rPr lang="it-IT" sz="1600" dirty="0" smtClean="0">
                <a:latin typeface="Candara" panose="020E0502030303020204" pitchFamily="34" charset="0"/>
                <a:cs typeface="Adobe Devanagari" panose="02040503050201020203" pitchFamily="18" charset="0"/>
              </a:rPr>
              <a:t> and plot the </a:t>
            </a:r>
            <a:r>
              <a:rPr lang="it-IT" sz="1600" dirty="0" err="1" smtClean="0">
                <a:latin typeface="Candara" panose="020E0502030303020204" pitchFamily="34" charset="0"/>
                <a:cs typeface="Adobe Devanagari" panose="02040503050201020203" pitchFamily="18" charset="0"/>
              </a:rPr>
              <a:t>Lorentzian</a:t>
            </a:r>
            <a:r>
              <a:rPr lang="it-IT" sz="1600" dirty="0" smtClean="0">
                <a:latin typeface="Candara" panose="020E0502030303020204" pitchFamily="34" charset="0"/>
                <a:cs typeface="Adobe Devanagari" panose="02040503050201020203" pitchFamily="18" charset="0"/>
              </a:rPr>
              <a:t> network </a:t>
            </a:r>
            <a:r>
              <a:rPr lang="it-IT" sz="1600" dirty="0" err="1" smtClean="0">
                <a:latin typeface="Candara" panose="020E0502030303020204" pitchFamily="34" charset="0"/>
                <a:cs typeface="Adobe Devanagari" panose="02040503050201020203" pitchFamily="18" charset="0"/>
              </a:rPr>
              <a:t>response</a:t>
            </a:r>
            <a:r>
              <a:rPr lang="it-IT" sz="1600" dirty="0" smtClean="0">
                <a:latin typeface="Candara" panose="020E0502030303020204" pitchFamily="34" charset="0"/>
                <a:cs typeface="Adobe Devanagari" panose="02040503050201020203" pitchFamily="18" charset="0"/>
              </a:rPr>
              <a:t> </a:t>
            </a:r>
            <a:r>
              <a:rPr lang="it-IT" sz="1600" dirty="0" err="1" smtClean="0">
                <a:latin typeface="Candara" panose="020E0502030303020204" pitchFamily="34" charset="0"/>
                <a:cs typeface="Adobe Devanagari" panose="02040503050201020203" pitchFamily="18" charset="0"/>
              </a:rPr>
              <a:t>when</a:t>
            </a:r>
            <a:r>
              <a:rPr lang="it-IT" sz="1600" dirty="0">
                <a:latin typeface="Candara" panose="020E0502030303020204" pitchFamily="34" charset="0"/>
                <a:cs typeface="Adobe Devanagari" panose="02040503050201020203" pitchFamily="18" charset="0"/>
              </a:rPr>
              <a:t> </a:t>
            </a:r>
            <a:r>
              <a:rPr lang="it-IT" sz="1600" dirty="0" smtClean="0">
                <a:latin typeface="Candara" panose="020E0502030303020204" pitchFamily="34" charset="0"/>
                <a:cs typeface="Adobe Devanagari" panose="02040503050201020203" pitchFamily="18" charset="0"/>
              </a:rPr>
              <a:t>V</a:t>
            </a:r>
            <a:r>
              <a:rPr lang="it-IT" sz="1600" baseline="-25000" dirty="0" smtClean="0">
                <a:latin typeface="Candara" panose="020E0502030303020204" pitchFamily="34" charset="0"/>
                <a:cs typeface="Adobe Devanagari" panose="02040503050201020203" pitchFamily="18" charset="0"/>
              </a:rPr>
              <a:t>IN </a:t>
            </a:r>
            <a:r>
              <a:rPr lang="it-IT" sz="1600" dirty="0" smtClean="0">
                <a:latin typeface="Candara" panose="020E0502030303020204" pitchFamily="34" charset="0"/>
                <a:cs typeface="Adobe Devanagari" panose="02040503050201020203" pitchFamily="18" charset="0"/>
              </a:rPr>
              <a:t>:</a:t>
            </a:r>
          </a:p>
          <a:p>
            <a:pPr marL="342900" indent="-342900" algn="just">
              <a:lnSpc>
                <a:spcPct val="150000"/>
              </a:lnSpc>
              <a:spcAft>
                <a:spcPts val="1200"/>
              </a:spcAft>
              <a:buFont typeface="+mj-lt"/>
              <a:buAutoNum type="arabicPeriod"/>
            </a:pPr>
            <a:endParaRPr lang="it-IT" sz="1000" dirty="0">
              <a:latin typeface="Candara" panose="020E0502030303020204" pitchFamily="34" charset="0"/>
              <a:cs typeface="Adobe Devanagari" panose="02040503050201020203" pitchFamily="18" charset="0"/>
            </a:endParaRPr>
          </a:p>
          <a:p>
            <a:pPr marL="342900" indent="-342900" algn="just">
              <a:lnSpc>
                <a:spcPct val="150000"/>
              </a:lnSpc>
              <a:spcAft>
                <a:spcPts val="1200"/>
              </a:spcAft>
              <a:buFont typeface="+mj-lt"/>
              <a:buAutoNum type="arabicPeriod"/>
            </a:pPr>
            <a:r>
              <a:rPr lang="it-IT" sz="1600" dirty="0" err="1" smtClean="0">
                <a:latin typeface="Candara" panose="020E0502030303020204" pitchFamily="34" charset="0"/>
                <a:cs typeface="Adobe Devanagari" panose="02040503050201020203" pitchFamily="18" charset="0"/>
              </a:rPr>
              <a:t>Calculate</a:t>
            </a:r>
            <a:r>
              <a:rPr lang="it-IT" sz="1600" dirty="0" smtClean="0">
                <a:latin typeface="Candara" panose="020E0502030303020204" pitchFamily="34" charset="0"/>
                <a:cs typeface="Adobe Devanagari" panose="02040503050201020203" pitchFamily="18" charset="0"/>
              </a:rPr>
              <a:t> and plot the </a:t>
            </a:r>
            <a:r>
              <a:rPr lang="it-IT" sz="1600" dirty="0" err="1" smtClean="0">
                <a:latin typeface="Candara" panose="020E0502030303020204" pitchFamily="34" charset="0"/>
                <a:cs typeface="Adobe Devanagari" panose="02040503050201020203" pitchFamily="18" charset="0"/>
              </a:rPr>
              <a:t>cavity</a:t>
            </a:r>
            <a:r>
              <a:rPr lang="it-IT" sz="1600" dirty="0" smtClean="0">
                <a:latin typeface="Candara" panose="020E0502030303020204" pitchFamily="34" charset="0"/>
                <a:cs typeface="Adobe Devanagari" panose="02040503050201020203" pitchFamily="18" charset="0"/>
              </a:rPr>
              <a:t> </a:t>
            </a:r>
            <a:r>
              <a:rPr lang="it-IT" sz="1600" dirty="0" err="1" smtClean="0">
                <a:latin typeface="Candara" panose="020E0502030303020204" pitchFamily="34" charset="0"/>
                <a:cs typeface="Adobe Devanagari" panose="02040503050201020203" pitchFamily="18" charset="0"/>
              </a:rPr>
              <a:t>reflected</a:t>
            </a:r>
            <a:r>
              <a:rPr lang="it-IT" sz="1600" dirty="0" smtClean="0">
                <a:latin typeface="Candara" panose="020E0502030303020204" pitchFamily="34" charset="0"/>
                <a:cs typeface="Adobe Devanagari" panose="02040503050201020203" pitchFamily="18" charset="0"/>
              </a:rPr>
              <a:t> </a:t>
            </a:r>
            <a:r>
              <a:rPr lang="it-IT" sz="1600" dirty="0" err="1" smtClean="0">
                <a:latin typeface="Candara" panose="020E0502030303020204" pitchFamily="34" charset="0"/>
                <a:cs typeface="Adobe Devanagari" panose="02040503050201020203" pitchFamily="18" charset="0"/>
              </a:rPr>
              <a:t>wave</a:t>
            </a:r>
            <a:r>
              <a:rPr lang="it-IT" sz="1600" dirty="0" smtClean="0">
                <a:latin typeface="Candara" panose="020E0502030303020204" pitchFamily="34" charset="0"/>
                <a:cs typeface="Adobe Devanagari" panose="02040503050201020203" pitchFamily="18" charset="0"/>
              </a:rPr>
              <a:t> </a:t>
            </a:r>
            <a:r>
              <a:rPr lang="it-IT" sz="1600" dirty="0" err="1" smtClean="0">
                <a:latin typeface="Candara" panose="020E0502030303020204" pitchFamily="34" charset="0"/>
                <a:cs typeface="Adobe Devanagari" panose="02040503050201020203" pitchFamily="18" charset="0"/>
              </a:rPr>
              <a:t>when</a:t>
            </a:r>
            <a:r>
              <a:rPr lang="it-IT" sz="1600" dirty="0" smtClean="0">
                <a:latin typeface="Candara" panose="020E0502030303020204" pitchFamily="34" charset="0"/>
                <a:cs typeface="Adobe Devanagari" panose="02040503050201020203" pitchFamily="18" charset="0"/>
              </a:rPr>
              <a:t> V</a:t>
            </a:r>
            <a:r>
              <a:rPr lang="it-IT" sz="1600" baseline="-25000" dirty="0" smtClean="0">
                <a:latin typeface="Candara" panose="020E0502030303020204" pitchFamily="34" charset="0"/>
                <a:cs typeface="Adobe Devanagari" panose="02040503050201020203" pitchFamily="18" charset="0"/>
              </a:rPr>
              <a:t>FWD </a:t>
            </a:r>
            <a:r>
              <a:rPr lang="it-IT" sz="1600" dirty="0" smtClean="0">
                <a:latin typeface="Candara" panose="020E0502030303020204" pitchFamily="34" charset="0"/>
                <a:cs typeface="Adobe Devanagari" panose="02040503050201020203" pitchFamily="18" charset="0"/>
              </a:rPr>
              <a:t>:</a:t>
            </a:r>
            <a:endParaRPr lang="en-US" sz="1600" dirty="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8" name="Rettangolo 7"/>
              <p:cNvSpPr/>
              <p:nvPr/>
            </p:nvSpPr>
            <p:spPr>
              <a:xfrm>
                <a:off x="0" y="675065"/>
                <a:ext cx="9144001" cy="792781"/>
              </a:xfrm>
              <a:prstGeom prst="rect">
                <a:avLst/>
              </a:prstGeom>
            </p:spPr>
            <p:txBody>
              <a:bodyPr wrap="square">
                <a:spAutoFit/>
              </a:bodyPr>
              <a:lstStyle/>
              <a:p>
                <a:pPr marL="285750" indent="-285750">
                  <a:lnSpc>
                    <a:spcPct val="150000"/>
                  </a:lnSpc>
                  <a:buFont typeface="Arial" panose="020B0604020202020204" pitchFamily="34" charset="0"/>
                  <a:buChar char="•"/>
                </a:pPr>
                <a:r>
                  <a:rPr lang="it-IT" sz="1600" dirty="0">
                    <a:latin typeface="Candara" panose="020E0502030303020204" pitchFamily="34" charset="0"/>
                    <a:cs typeface="Adobe Devanagari" panose="02040503050201020203" pitchFamily="18" charset="0"/>
                  </a:rPr>
                  <a:t>In the </a:t>
                </a:r>
                <a:r>
                  <a:rPr lang="it-IT" sz="1600" dirty="0" err="1">
                    <a:latin typeface="Candara" panose="020E0502030303020204" pitchFamily="34" charset="0"/>
                    <a:cs typeface="Adobe Devanagari" panose="02040503050201020203" pitchFamily="18" charset="0"/>
                  </a:rPr>
                  <a:t>previous</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equation</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if</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we</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substitute</a:t>
                </a:r>
                <a:r>
                  <a:rPr lang="it-IT" sz="1600" dirty="0">
                    <a:latin typeface="Candara" panose="020E0502030303020204" pitchFamily="34" charset="0"/>
                    <a:cs typeface="Adobe Devanagari" panose="02040503050201020203" pitchFamily="18" charset="0"/>
                  </a:rPr>
                  <a:t> the </a:t>
                </a:r>
                <a:r>
                  <a:rPr lang="it-IT" sz="1600" dirty="0" err="1">
                    <a:latin typeface="Candara" panose="020E0502030303020204" pitchFamily="34" charset="0"/>
                    <a:cs typeface="Adobe Devanagari" panose="02040503050201020203" pitchFamily="18" charset="0"/>
                  </a:rPr>
                  <a:t>expression</a:t>
                </a:r>
                <a:r>
                  <a:rPr lang="it-IT" sz="1600" dirty="0">
                    <a:latin typeface="Candara" panose="020E0502030303020204" pitchFamily="34" charset="0"/>
                    <a:cs typeface="Adobe Devanagari" panose="02040503050201020203" pitchFamily="18" charset="0"/>
                  </a:rPr>
                  <a:t> for </a:t>
                </a:r>
                <a14:m>
                  <m:oMath xmlns:m="http://schemas.openxmlformats.org/officeDocument/2006/math">
                    <m:sSub>
                      <m:sSubPr>
                        <m:ctrlPr>
                          <a:rPr lang="it-IT" sz="1600" i="1">
                            <a:latin typeface="Cambria Math" panose="02040503050406030204" pitchFamily="18" charset="0"/>
                          </a:rPr>
                        </m:ctrlPr>
                      </m:sSubPr>
                      <m:e>
                        <m:r>
                          <m:rPr>
                            <m:sty m:val="p"/>
                          </m:rPr>
                          <a:rPr lang="it-IT" sz="1600" i="0">
                            <a:latin typeface="Cambria Math" charset="0"/>
                          </a:rPr>
                          <m:t>Z</m:t>
                        </m:r>
                      </m:e>
                      <m:sub>
                        <m:r>
                          <m:rPr>
                            <m:sty m:val="p"/>
                          </m:rPr>
                          <a:rPr lang="it-IT" sz="1600" i="0">
                            <a:latin typeface="Cambria Math" charset="0"/>
                          </a:rPr>
                          <m:t>cav</m:t>
                        </m:r>
                      </m:sub>
                    </m:sSub>
                  </m:oMath>
                </a14:m>
                <a:r>
                  <a:rPr lang="it-IT" sz="1600" dirty="0">
                    <a:latin typeface="Candara" panose="020E0502030303020204" pitchFamily="34" charset="0"/>
                    <a:cs typeface="Adobe Devanagari" panose="02040503050201020203" pitchFamily="18" charset="0"/>
                  </a:rPr>
                  <a:t>, the </a:t>
                </a:r>
                <a:r>
                  <a:rPr lang="it-IT" sz="1600" dirty="0" err="1">
                    <a:latin typeface="Candara" panose="020E0502030303020204" pitchFamily="34" charset="0"/>
                    <a:cs typeface="Adobe Devanagari" panose="02040503050201020203" pitchFamily="18" charset="0"/>
                  </a:rPr>
                  <a:t>reflected</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wave</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becomes</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function</a:t>
                </a:r>
                <a:r>
                  <a:rPr lang="it-IT" sz="1600" dirty="0">
                    <a:latin typeface="Candara" panose="020E0502030303020204" pitchFamily="34" charset="0"/>
                    <a:cs typeface="Adobe Devanagari" panose="02040503050201020203" pitchFamily="18" charset="0"/>
                  </a:rPr>
                  <a:t> of the </a:t>
                </a:r>
                <a:r>
                  <a:rPr lang="it-IT" sz="1600" dirty="0" err="1">
                    <a:latin typeface="Candara" panose="020E0502030303020204" pitchFamily="34" charset="0"/>
                    <a:cs typeface="Adobe Devanagari" panose="02040503050201020203" pitchFamily="18" charset="0"/>
                  </a:rPr>
                  <a:t>coupling</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coefficient</a:t>
                </a:r>
                <a:r>
                  <a:rPr lang="it-IT" sz="1600" dirty="0" smtClean="0">
                    <a:latin typeface="Candara" panose="020E0502030303020204" pitchFamily="34" charset="0"/>
                    <a:cs typeface="Adobe Devanagari" panose="02040503050201020203" pitchFamily="18" charset="0"/>
                  </a:rPr>
                  <a:t>:</a:t>
                </a:r>
                <a:endParaRPr lang="en-US" sz="1600" dirty="0">
                  <a:latin typeface="Candara" panose="020E0502030303020204" pitchFamily="34" charset="0"/>
                  <a:cs typeface="Adobe Devanagari" panose="02040503050201020203" pitchFamily="18" charset="0"/>
                </a:endParaRPr>
              </a:p>
            </p:txBody>
          </p:sp>
        </mc:Choice>
        <mc:Fallback xmlns="">
          <p:sp>
            <p:nvSpPr>
              <p:cNvPr id="8" name="Rettangolo 7"/>
              <p:cNvSpPr>
                <a:spLocks noRot="1" noChangeAspect="1" noMove="1" noResize="1" noEditPoints="1" noAdjustHandles="1" noChangeArrowheads="1" noChangeShapeType="1" noTextEdit="1"/>
              </p:cNvSpPr>
              <p:nvPr/>
            </p:nvSpPr>
            <p:spPr>
              <a:xfrm>
                <a:off x="0" y="675065"/>
                <a:ext cx="9144001" cy="792781"/>
              </a:xfrm>
              <a:prstGeom prst="rect">
                <a:avLst/>
              </a:prstGeom>
              <a:blipFill>
                <a:blip r:embed="rId6"/>
                <a:stretch>
                  <a:fillRect l="-267" b="-9231"/>
                </a:stretch>
              </a:blipFill>
            </p:spPr>
            <p:txBody>
              <a:bodyPr/>
              <a:lstStyle/>
              <a:p>
                <a:r>
                  <a:rPr lang="it-IT">
                    <a:noFill/>
                  </a:rPr>
                  <a:t> </a:t>
                </a:r>
              </a:p>
            </p:txBody>
          </p:sp>
        </mc:Fallback>
      </mc:AlternateContent>
      <p:grpSp>
        <p:nvGrpSpPr>
          <p:cNvPr id="7" name="Gruppo 6"/>
          <p:cNvGrpSpPr/>
          <p:nvPr/>
        </p:nvGrpSpPr>
        <p:grpSpPr>
          <a:xfrm>
            <a:off x="6172270" y="5213226"/>
            <a:ext cx="1997102" cy="698356"/>
            <a:chOff x="5520003" y="5495177"/>
            <a:chExt cx="1997102" cy="698356"/>
          </a:xfrm>
        </p:grpSpPr>
        <p:sp>
          <p:nvSpPr>
            <p:cNvPr id="5" name="Parentesi graffa aperta 4"/>
            <p:cNvSpPr/>
            <p:nvPr/>
          </p:nvSpPr>
          <p:spPr>
            <a:xfrm>
              <a:off x="5520003" y="5518485"/>
              <a:ext cx="231598" cy="630493"/>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latin typeface="Candara" panose="020E0502030303020204" pitchFamily="34" charset="0"/>
              </a:endParaRPr>
            </a:p>
          </p:txBody>
        </p:sp>
        <p:sp>
          <p:nvSpPr>
            <p:cNvPr id="14" name="TextBox 3"/>
            <p:cNvSpPr txBox="1"/>
            <p:nvPr/>
          </p:nvSpPr>
          <p:spPr>
            <a:xfrm>
              <a:off x="5774320" y="5495177"/>
              <a:ext cx="1090363" cy="338554"/>
            </a:xfrm>
            <a:prstGeom prst="rect">
              <a:avLst/>
            </a:prstGeom>
            <a:noFill/>
            <a:ln>
              <a:noFill/>
            </a:ln>
          </p:spPr>
          <p:txBody>
            <a:bodyPr wrap="none" rtlCol="0">
              <a:spAutoFit/>
            </a:bodyPr>
            <a:lstStyle/>
            <a:p>
              <a:r>
                <a:rPr lang="it-IT" sz="1600" dirty="0" err="1" smtClean="0">
                  <a:solidFill>
                    <a:srgbClr val="00B0F0"/>
                  </a:solidFill>
                  <a:latin typeface="Candara" panose="020E0502030303020204" pitchFamily="34" charset="0"/>
                  <a:cs typeface="Adobe Devanagari" panose="02040503050201020203" pitchFamily="18" charset="0"/>
                </a:rPr>
                <a:t>Step</a:t>
              </a:r>
              <a:r>
                <a:rPr lang="it-IT" sz="1600" dirty="0" smtClean="0">
                  <a:solidFill>
                    <a:srgbClr val="00B0F0"/>
                  </a:solidFill>
                  <a:latin typeface="Candara" panose="020E0502030303020204" pitchFamily="34" charset="0"/>
                  <a:cs typeface="Adobe Devanagari" panose="02040503050201020203" pitchFamily="18" charset="0"/>
                </a:rPr>
                <a:t> </a:t>
              </a:r>
              <a:r>
                <a:rPr lang="it-IT" sz="1600" dirty="0" err="1" smtClean="0">
                  <a:solidFill>
                    <a:srgbClr val="00B0F0"/>
                  </a:solidFill>
                  <a:latin typeface="Candara" panose="020E0502030303020204" pitchFamily="34" charset="0"/>
                  <a:cs typeface="Adobe Devanagari" panose="02040503050201020203" pitchFamily="18" charset="0"/>
                </a:rPr>
                <a:t>pulse</a:t>
              </a:r>
              <a:endParaRPr lang="en-US" sz="1600" dirty="0">
                <a:solidFill>
                  <a:srgbClr val="00B0F0"/>
                </a:solidFill>
                <a:latin typeface="Candara" panose="020E0502030303020204" pitchFamily="34" charset="0"/>
                <a:cs typeface="Adobe Devanagari" panose="02040503050201020203" pitchFamily="18" charset="0"/>
              </a:endParaRPr>
            </a:p>
          </p:txBody>
        </p:sp>
        <p:sp>
          <p:nvSpPr>
            <p:cNvPr id="15" name="TextBox 3"/>
            <p:cNvSpPr txBox="1"/>
            <p:nvPr/>
          </p:nvSpPr>
          <p:spPr>
            <a:xfrm>
              <a:off x="5774320" y="5854979"/>
              <a:ext cx="1742785" cy="338554"/>
            </a:xfrm>
            <a:prstGeom prst="rect">
              <a:avLst/>
            </a:prstGeom>
            <a:noFill/>
            <a:ln>
              <a:noFill/>
            </a:ln>
          </p:spPr>
          <p:txBody>
            <a:bodyPr wrap="none" rtlCol="0">
              <a:spAutoFit/>
            </a:bodyPr>
            <a:lstStyle/>
            <a:p>
              <a:r>
                <a:rPr lang="it-IT" sz="1600" dirty="0" err="1" smtClean="0">
                  <a:solidFill>
                    <a:srgbClr val="00B0F0"/>
                  </a:solidFill>
                  <a:latin typeface="Candara" panose="020E0502030303020204" pitchFamily="34" charset="0"/>
                  <a:cs typeface="Adobe Devanagari" panose="02040503050201020203" pitchFamily="18" charset="0"/>
                </a:rPr>
                <a:t>Rectangular</a:t>
              </a:r>
              <a:r>
                <a:rPr lang="it-IT" sz="1600" dirty="0" smtClean="0">
                  <a:solidFill>
                    <a:srgbClr val="00B0F0"/>
                  </a:solidFill>
                  <a:latin typeface="Candara" panose="020E0502030303020204" pitchFamily="34" charset="0"/>
                  <a:cs typeface="Adobe Devanagari" panose="02040503050201020203" pitchFamily="18" charset="0"/>
                </a:rPr>
                <a:t> </a:t>
              </a:r>
              <a:r>
                <a:rPr lang="it-IT" sz="1600" dirty="0" err="1" smtClean="0">
                  <a:solidFill>
                    <a:srgbClr val="00B0F0"/>
                  </a:solidFill>
                  <a:latin typeface="Candara" panose="020E0502030303020204" pitchFamily="34" charset="0"/>
                  <a:cs typeface="Adobe Devanagari" panose="02040503050201020203" pitchFamily="18" charset="0"/>
                </a:rPr>
                <a:t>pulse</a:t>
              </a:r>
              <a:endParaRPr lang="en-US" sz="1600" dirty="0">
                <a:solidFill>
                  <a:srgbClr val="00B0F0"/>
                </a:solidFill>
                <a:latin typeface="Candara" panose="020E0502030303020204" pitchFamily="34" charset="0"/>
                <a:cs typeface="Adobe Devanagari" panose="02040503050201020203" pitchFamily="18" charset="0"/>
              </a:endParaRPr>
            </a:p>
          </p:txBody>
        </p:sp>
      </p:grpSp>
      <p:grpSp>
        <p:nvGrpSpPr>
          <p:cNvPr id="16" name="Gruppo 15"/>
          <p:cNvGrpSpPr/>
          <p:nvPr/>
        </p:nvGrpSpPr>
        <p:grpSpPr>
          <a:xfrm>
            <a:off x="6172270" y="6125481"/>
            <a:ext cx="1997102" cy="698356"/>
            <a:chOff x="5520003" y="5495177"/>
            <a:chExt cx="1997102" cy="698356"/>
          </a:xfrm>
        </p:grpSpPr>
        <p:sp>
          <p:nvSpPr>
            <p:cNvPr id="17" name="Parentesi graffa aperta 16"/>
            <p:cNvSpPr/>
            <p:nvPr/>
          </p:nvSpPr>
          <p:spPr>
            <a:xfrm>
              <a:off x="5520003" y="5518485"/>
              <a:ext cx="231598" cy="630493"/>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latin typeface="Candara" panose="020E0502030303020204" pitchFamily="34" charset="0"/>
              </a:endParaRPr>
            </a:p>
          </p:txBody>
        </p:sp>
        <p:sp>
          <p:nvSpPr>
            <p:cNvPr id="18" name="TextBox 3"/>
            <p:cNvSpPr txBox="1"/>
            <p:nvPr/>
          </p:nvSpPr>
          <p:spPr>
            <a:xfrm>
              <a:off x="5774320" y="5495177"/>
              <a:ext cx="1090363" cy="338554"/>
            </a:xfrm>
            <a:prstGeom prst="rect">
              <a:avLst/>
            </a:prstGeom>
            <a:noFill/>
          </p:spPr>
          <p:txBody>
            <a:bodyPr wrap="none" rtlCol="0">
              <a:spAutoFit/>
            </a:bodyPr>
            <a:lstStyle/>
            <a:p>
              <a:r>
                <a:rPr lang="it-IT" sz="1600" dirty="0" err="1" smtClean="0">
                  <a:solidFill>
                    <a:srgbClr val="00B0F0"/>
                  </a:solidFill>
                  <a:latin typeface="Candara" panose="020E0502030303020204" pitchFamily="34" charset="0"/>
                  <a:cs typeface="Adobe Devanagari" panose="02040503050201020203" pitchFamily="18" charset="0"/>
                </a:rPr>
                <a:t>Step</a:t>
              </a:r>
              <a:r>
                <a:rPr lang="it-IT" sz="1600" dirty="0" smtClean="0">
                  <a:solidFill>
                    <a:srgbClr val="00B0F0"/>
                  </a:solidFill>
                  <a:latin typeface="Candara" panose="020E0502030303020204" pitchFamily="34" charset="0"/>
                  <a:cs typeface="Adobe Devanagari" panose="02040503050201020203" pitchFamily="18" charset="0"/>
                </a:rPr>
                <a:t> </a:t>
              </a:r>
              <a:r>
                <a:rPr lang="it-IT" sz="1600" dirty="0" err="1" smtClean="0">
                  <a:solidFill>
                    <a:srgbClr val="00B0F0"/>
                  </a:solidFill>
                  <a:latin typeface="Candara" panose="020E0502030303020204" pitchFamily="34" charset="0"/>
                  <a:cs typeface="Adobe Devanagari" panose="02040503050201020203" pitchFamily="18" charset="0"/>
                </a:rPr>
                <a:t>pulse</a:t>
              </a:r>
              <a:endParaRPr lang="en-US" sz="1600" dirty="0">
                <a:solidFill>
                  <a:srgbClr val="00B0F0"/>
                </a:solidFill>
                <a:latin typeface="Candara" panose="020E0502030303020204" pitchFamily="34" charset="0"/>
                <a:cs typeface="Adobe Devanagari" panose="02040503050201020203" pitchFamily="18" charset="0"/>
              </a:endParaRPr>
            </a:p>
          </p:txBody>
        </p:sp>
        <p:sp>
          <p:nvSpPr>
            <p:cNvPr id="19" name="TextBox 3"/>
            <p:cNvSpPr txBox="1"/>
            <p:nvPr/>
          </p:nvSpPr>
          <p:spPr>
            <a:xfrm>
              <a:off x="5774320" y="5854979"/>
              <a:ext cx="1742785" cy="338554"/>
            </a:xfrm>
            <a:prstGeom prst="rect">
              <a:avLst/>
            </a:prstGeom>
            <a:noFill/>
          </p:spPr>
          <p:txBody>
            <a:bodyPr wrap="none" rtlCol="0">
              <a:spAutoFit/>
            </a:bodyPr>
            <a:lstStyle/>
            <a:p>
              <a:r>
                <a:rPr lang="it-IT" sz="1600" dirty="0" err="1" smtClean="0">
                  <a:solidFill>
                    <a:srgbClr val="00B0F0"/>
                  </a:solidFill>
                  <a:latin typeface="Candara" panose="020E0502030303020204" pitchFamily="34" charset="0"/>
                  <a:cs typeface="Adobe Devanagari" panose="02040503050201020203" pitchFamily="18" charset="0"/>
                </a:rPr>
                <a:t>Rectangular</a:t>
              </a:r>
              <a:r>
                <a:rPr lang="it-IT" sz="1600" dirty="0" smtClean="0">
                  <a:solidFill>
                    <a:srgbClr val="00B0F0"/>
                  </a:solidFill>
                  <a:latin typeface="Candara" panose="020E0502030303020204" pitchFamily="34" charset="0"/>
                  <a:cs typeface="Adobe Devanagari" panose="02040503050201020203" pitchFamily="18" charset="0"/>
                </a:rPr>
                <a:t> </a:t>
              </a:r>
              <a:r>
                <a:rPr lang="it-IT" sz="1600" dirty="0" err="1" smtClean="0">
                  <a:solidFill>
                    <a:srgbClr val="00B0F0"/>
                  </a:solidFill>
                  <a:latin typeface="Candara" panose="020E0502030303020204" pitchFamily="34" charset="0"/>
                  <a:cs typeface="Adobe Devanagari" panose="02040503050201020203" pitchFamily="18" charset="0"/>
                </a:rPr>
                <a:t>pulse</a:t>
              </a:r>
              <a:endParaRPr lang="en-US" sz="1600" dirty="0">
                <a:solidFill>
                  <a:srgbClr val="00B0F0"/>
                </a:solidFill>
                <a:latin typeface="Candara" panose="020E0502030303020204" pitchFamily="34" charset="0"/>
                <a:cs typeface="Adobe Devanagari" panose="02040503050201020203" pitchFamily="18" charset="0"/>
              </a:endParaRPr>
            </a:p>
          </p:txBody>
        </p:sp>
      </p:grpSp>
      <p:cxnSp>
        <p:nvCxnSpPr>
          <p:cNvPr id="21" name="Connettore 1 20"/>
          <p:cNvCxnSpPr/>
          <p:nvPr/>
        </p:nvCxnSpPr>
        <p:spPr>
          <a:xfrm flipV="1">
            <a:off x="803189" y="5010367"/>
            <a:ext cx="7411452" cy="16042"/>
          </a:xfrm>
          <a:prstGeom prst="line">
            <a:avLst/>
          </a:prstGeom>
          <a:ln w="76200" cmpd="thickThin">
            <a:solidFill>
              <a:srgbClr val="00B0F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318155" y="4482262"/>
            <a:ext cx="8693110" cy="506292"/>
          </a:xfrm>
          <a:prstGeom prst="rect">
            <a:avLst/>
          </a:prstGeom>
          <a:noFill/>
        </p:spPr>
        <p:txBody>
          <a:bodyPr wrap="square" rtlCol="0">
            <a:spAutoFit/>
          </a:bodyPr>
          <a:lstStyle/>
          <a:p>
            <a:pPr algn="ctr">
              <a:lnSpc>
                <a:spcPct val="150000"/>
              </a:lnSpc>
              <a:spcAft>
                <a:spcPts val="1200"/>
              </a:spcAft>
            </a:pPr>
            <a:r>
              <a:rPr lang="en-US" sz="2000" dirty="0" smtClean="0">
                <a:latin typeface="Candara" panose="020E0502030303020204" pitchFamily="34" charset="0"/>
                <a:cs typeface="Adobe Devanagari" panose="02040503050201020203" pitchFamily="18" charset="0"/>
              </a:rPr>
              <a:t>What are we going to do in the following:</a:t>
            </a:r>
            <a:endParaRPr lang="en-US" sz="2000" dirty="0">
              <a:latin typeface="Candara" panose="020E0502030303020204" pitchFamily="34" charset="0"/>
              <a:cs typeface="Adobe Devanagari" panose="02040503050201020203" pitchFamily="18" charset="0"/>
            </a:endParaRPr>
          </a:p>
        </p:txBody>
      </p:sp>
      <p:sp>
        <p:nvSpPr>
          <p:cNvPr id="23" name="Rounded Rectangle 1"/>
          <p:cNvSpPr/>
          <p:nvPr/>
        </p:nvSpPr>
        <p:spPr>
          <a:xfrm>
            <a:off x="4245003" y="1902731"/>
            <a:ext cx="507972" cy="805379"/>
          </a:xfrm>
          <a:prstGeom prst="roundRect">
            <a:avLst/>
          </a:prstGeom>
          <a:noFill/>
          <a:ln w="63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4" name="TextBox 3"/>
          <p:cNvSpPr txBox="1"/>
          <p:nvPr/>
        </p:nvSpPr>
        <p:spPr>
          <a:xfrm>
            <a:off x="3918594" y="1472269"/>
            <a:ext cx="1180642" cy="307777"/>
          </a:xfrm>
          <a:prstGeom prst="rect">
            <a:avLst/>
          </a:prstGeom>
          <a:noFill/>
        </p:spPr>
        <p:txBody>
          <a:bodyPr wrap="square" rtlCol="0">
            <a:spAutoFit/>
          </a:bodyPr>
          <a:lstStyle/>
          <a:p>
            <a:pPr algn="ctr"/>
            <a:r>
              <a:rPr lang="it-IT" sz="1400" dirty="0" err="1" smtClean="0">
                <a:solidFill>
                  <a:srgbClr val="00B0F0"/>
                </a:solidFill>
                <a:latin typeface="Candara" panose="020E0502030303020204" pitchFamily="34" charset="0"/>
                <a:cs typeface="Adobe Devanagari" panose="02040503050201020203" pitchFamily="18" charset="0"/>
              </a:rPr>
              <a:t>Coupl</a:t>
            </a:r>
            <a:r>
              <a:rPr lang="it-IT" sz="1400" dirty="0" smtClean="0">
                <a:solidFill>
                  <a:srgbClr val="00B0F0"/>
                </a:solidFill>
                <a:latin typeface="Candara" panose="020E0502030303020204" pitchFamily="34" charset="0"/>
                <a:cs typeface="Adobe Devanagari" panose="02040503050201020203" pitchFamily="18" charset="0"/>
              </a:rPr>
              <a:t>. </a:t>
            </a:r>
            <a:r>
              <a:rPr lang="it-IT" sz="1400" dirty="0" err="1" smtClean="0">
                <a:solidFill>
                  <a:srgbClr val="00B0F0"/>
                </a:solidFill>
                <a:latin typeface="Candara" panose="020E0502030303020204" pitchFamily="34" charset="0"/>
                <a:cs typeface="Adobe Devanagari" panose="02040503050201020203" pitchFamily="18" charset="0"/>
              </a:rPr>
              <a:t>coeff</a:t>
            </a:r>
            <a:r>
              <a:rPr lang="it-IT" sz="1400" dirty="0" smtClean="0">
                <a:solidFill>
                  <a:srgbClr val="00B0F0"/>
                </a:solidFill>
                <a:latin typeface="Candara" panose="020E0502030303020204" pitchFamily="34" charset="0"/>
                <a:cs typeface="Adobe Devanagari" panose="02040503050201020203" pitchFamily="18" charset="0"/>
              </a:rPr>
              <a:t>.</a:t>
            </a:r>
          </a:p>
        </p:txBody>
      </p:sp>
    </p:spTree>
    <p:extLst>
      <p:ext uri="{BB962C8B-B14F-4D97-AF65-F5344CB8AC3E}">
        <p14:creationId xmlns:p14="http://schemas.microsoft.com/office/powerpoint/2010/main" val="21217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o 7"/>
          <p:cNvGrpSpPr/>
          <p:nvPr/>
        </p:nvGrpSpPr>
        <p:grpSpPr>
          <a:xfrm>
            <a:off x="-7544" y="2200998"/>
            <a:ext cx="9144000" cy="4081293"/>
            <a:chOff x="0" y="459001"/>
            <a:chExt cx="9144000" cy="4081293"/>
          </a:xfrm>
        </p:grpSpPr>
        <mc:AlternateContent xmlns:mc="http://schemas.openxmlformats.org/markup-compatibility/2006" xmlns:a14="http://schemas.microsoft.com/office/drawing/2010/main">
          <mc:Choice Requires="a14">
            <p:sp>
              <p:nvSpPr>
                <p:cNvPr id="3" name="Rectangle 4"/>
                <p:cNvSpPr/>
                <p:nvPr/>
              </p:nvSpPr>
              <p:spPr>
                <a:xfrm>
                  <a:off x="2271402" y="459001"/>
                  <a:ext cx="4601196" cy="628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1600" i="1" smtClean="0">
                                <a:latin typeface="Cambria Math" panose="02040503050406030204" pitchFamily="18" charset="0"/>
                              </a:rPr>
                            </m:ctrlPr>
                          </m:fPr>
                          <m:num>
                            <m:r>
                              <a:rPr lang="it-IT" sz="1600" b="0" i="1" smtClean="0">
                                <a:latin typeface="Cambria Math" panose="02040503050406030204" pitchFamily="18" charset="0"/>
                              </a:rPr>
                              <m:t>1</m:t>
                            </m:r>
                          </m:num>
                          <m:den>
                            <m:sSub>
                              <m:sSubPr>
                                <m:ctrlPr>
                                  <a:rPr lang="it-IT" sz="1600" i="1" smtClean="0">
                                    <a:latin typeface="Cambria Math" panose="02040503050406030204" pitchFamily="18" charset="0"/>
                                  </a:rPr>
                                </m:ctrlPr>
                              </m:sSubPr>
                              <m:e>
                                <m:r>
                                  <a:rPr lang="it-IT" sz="1600" b="0" i="1" smtClean="0">
                                    <a:latin typeface="Cambria Math" panose="02040503050406030204" pitchFamily="18" charset="0"/>
                                  </a:rPr>
                                  <m:t>𝑍</m:t>
                                </m:r>
                              </m:e>
                              <m:sub>
                                <m:r>
                                  <a:rPr lang="it-IT" sz="1600" b="0" i="1" smtClean="0">
                                    <a:latin typeface="Cambria Math" panose="02040503050406030204" pitchFamily="18" charset="0"/>
                                  </a:rPr>
                                  <m:t>𝑐𝑎𝑣</m:t>
                                </m:r>
                              </m:sub>
                            </m:sSub>
                          </m:den>
                        </m:f>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f>
                          <m:fPr>
                            <m:ctrlPr>
                              <a:rPr lang="it-IT" sz="1600" i="1" smtClean="0">
                                <a:latin typeface="Cambria Math" panose="02040503050406030204" pitchFamily="18" charset="0"/>
                              </a:rPr>
                            </m:ctrlPr>
                          </m:fPr>
                          <m:num>
                            <m:r>
                              <a:rPr lang="it-IT" sz="1600" b="0" i="1" smtClean="0">
                                <a:latin typeface="Cambria Math" panose="02040503050406030204" pitchFamily="18" charset="0"/>
                              </a:rPr>
                              <m:t>1</m:t>
                            </m:r>
                          </m:num>
                          <m:den>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i="1" smtClean="0">
                                <a:latin typeface="Cambria Math" panose="02040503050406030204" pitchFamily="18" charset="0"/>
                              </a:rPr>
                              <m:t>1</m:t>
                            </m:r>
                          </m:num>
                          <m:den>
                            <m:r>
                              <a:rPr lang="it-IT" sz="1600" i="1" smtClean="0">
                                <a:latin typeface="Cambria Math" panose="02040503050406030204" pitchFamily="18" charset="0"/>
                              </a:rPr>
                              <m:t>𝑠</m:t>
                            </m:r>
                            <m:r>
                              <a:rPr lang="it-IT" sz="1600" b="0" i="1" smtClean="0">
                                <a:latin typeface="Cambria Math" panose="02040503050406030204" pitchFamily="18" charset="0"/>
                              </a:rPr>
                              <m:t>𝐿</m:t>
                            </m:r>
                          </m:den>
                        </m:f>
                        <m:r>
                          <a:rPr lang="it-IT" sz="1600" b="0" i="1" smtClean="0">
                            <a:latin typeface="Cambria Math" panose="02040503050406030204" pitchFamily="18" charset="0"/>
                          </a:rPr>
                          <m:t>+</m:t>
                        </m:r>
                        <m:r>
                          <a:rPr lang="it-IT" sz="1600" b="0" i="1" smtClean="0">
                            <a:latin typeface="Cambria Math" panose="02040503050406030204" pitchFamily="18" charset="0"/>
                          </a:rPr>
                          <m:t>𝑠𝐶</m:t>
                        </m:r>
                        <m:r>
                          <a:rPr lang="it-IT" sz="1600" b="0" i="1" smtClean="0">
                            <a:latin typeface="Cambria Math" panose="02040503050406030204" pitchFamily="18" charset="0"/>
                          </a:rPr>
                          <m:t>=</m:t>
                        </m:r>
                        <m:f>
                          <m:fPr>
                            <m:ctrlPr>
                              <a:rPr lang="it-IT" sz="1600" i="1">
                                <a:latin typeface="Cambria Math" panose="02040503050406030204" pitchFamily="18" charset="0"/>
                              </a:rPr>
                            </m:ctrlPr>
                          </m:fPr>
                          <m:num>
                            <m:sSup>
                              <m:sSupPr>
                                <m:ctrlPr>
                                  <a:rPr lang="it-IT" sz="1600" b="0" i="1" smtClean="0">
                                    <a:latin typeface="Cambria Math" panose="02040503050406030204" pitchFamily="18" charset="0"/>
                                  </a:rPr>
                                </m:ctrlPr>
                              </m:sSupPr>
                              <m:e>
                                <m:r>
                                  <a:rPr lang="it-IT" sz="1600" b="0" i="1" smtClean="0">
                                    <a:latin typeface="Cambria Math" panose="02040503050406030204" pitchFamily="18" charset="0"/>
                                  </a:rPr>
                                  <m:t>𝑠</m:t>
                                </m:r>
                              </m:e>
                              <m:sup>
                                <m:r>
                                  <a:rPr lang="it-IT" sz="1600" b="0" i="1" smtClean="0">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𝐿𝐶</m:t>
                            </m:r>
                            <m:r>
                              <a:rPr lang="it-IT" sz="1600" b="0" i="1" smtClean="0">
                                <a:latin typeface="Cambria Math" panose="02040503050406030204" pitchFamily="18" charset="0"/>
                              </a:rPr>
                              <m:t>+</m:t>
                            </m:r>
                            <m:r>
                              <a:rPr lang="it-IT" sz="1600" b="0" i="1" smtClean="0">
                                <a:latin typeface="Cambria Math" panose="02040503050406030204" pitchFamily="18" charset="0"/>
                              </a:rPr>
                              <m:t>𝑠𝐿</m:t>
                            </m:r>
                            <m:r>
                              <a:rPr lang="it-IT" sz="1600" b="0" i="1" smtClean="0">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num>
                          <m:den>
                            <m:r>
                              <a:rPr lang="it-IT" sz="1600" b="0" i="1" smtClean="0">
                                <a:latin typeface="Cambria Math" panose="02040503050406030204" pitchFamily="18" charset="0"/>
                              </a:rPr>
                              <m:t>𝑠</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𝐿</m:t>
                            </m:r>
                          </m:den>
                        </m:f>
                      </m:oMath>
                    </m:oMathPara>
                  </a14:m>
                  <a:endParaRPr lang="en-US" sz="1600" dirty="0"/>
                </a:p>
              </p:txBody>
            </p:sp>
          </mc:Choice>
          <mc:Fallback xmlns="">
            <p:sp>
              <p:nvSpPr>
                <p:cNvPr id="3" name="Rectangle 4"/>
                <p:cNvSpPr>
                  <a:spLocks noRot="1" noChangeAspect="1" noMove="1" noResize="1" noEditPoints="1" noAdjustHandles="1" noChangeArrowheads="1" noChangeShapeType="1" noTextEdit="1"/>
                </p:cNvSpPr>
                <p:nvPr/>
              </p:nvSpPr>
              <p:spPr>
                <a:xfrm>
                  <a:off x="2271402" y="459001"/>
                  <a:ext cx="4601196" cy="628249"/>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ctangle 4"/>
                <p:cNvSpPr/>
                <p:nvPr/>
              </p:nvSpPr>
              <p:spPr>
                <a:xfrm>
                  <a:off x="0" y="1230686"/>
                  <a:ext cx="9144000" cy="6022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latin typeface="Cambria Math" panose="02040503050406030204" pitchFamily="18" charset="0"/>
                              </a:rPr>
                            </m:ctrlPr>
                          </m:sSubPr>
                          <m:e>
                            <m:r>
                              <a:rPr lang="it-IT" sz="1600" i="1">
                                <a:latin typeface="Cambria Math" panose="02040503050406030204" pitchFamily="18" charset="0"/>
                              </a:rPr>
                              <m:t>𝑍</m:t>
                            </m:r>
                          </m:e>
                          <m:sub>
                            <m:r>
                              <a:rPr lang="it-IT" sz="1600" i="1">
                                <a:latin typeface="Cambria Math" panose="02040503050406030204" pitchFamily="18" charset="0"/>
                              </a:rPr>
                              <m:t>𝑐𝑎𝑣</m:t>
                            </m:r>
                          </m:sub>
                        </m:sSub>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i="1">
                                <a:latin typeface="Cambria Math" panose="02040503050406030204" pitchFamily="18" charset="0"/>
                              </a:rPr>
                              <m:t>𝐿</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i="1">
                                <a:latin typeface="Cambria Math" panose="02040503050406030204" pitchFamily="18" charset="0"/>
                              </a:rPr>
                              <m:t>𝐿𝐶</m:t>
                            </m:r>
                            <m:r>
                              <a:rPr lang="it-IT" sz="1600" b="0" i="1" smtClean="0">
                                <a:latin typeface="Cambria Math" panose="02040503050406030204" pitchFamily="18" charset="0"/>
                              </a:rPr>
                              <m:t>+</m:t>
                            </m:r>
                            <m:r>
                              <a:rPr lang="it-IT" sz="1600" b="0" i="1" smtClean="0">
                                <a:latin typeface="Cambria Math" panose="02040503050406030204" pitchFamily="18" charset="0"/>
                              </a:rPr>
                              <m:t>𝑠𝐿</m:t>
                            </m:r>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b="0" i="1" smtClean="0">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𝑠𝐿</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i="1">
                                <a:latin typeface="Cambria Math" panose="02040503050406030204" pitchFamily="18" charset="0"/>
                              </a:rPr>
                              <m:t>𝐿𝐶</m:t>
                            </m:r>
                            <m:r>
                              <a:rPr lang="it-IT" sz="1600" i="1">
                                <a:latin typeface="Cambria Math" panose="02040503050406030204" pitchFamily="18" charset="0"/>
                              </a:rPr>
                              <m:t>+</m:t>
                            </m:r>
                            <m:r>
                              <a:rPr lang="it-IT" sz="1600" i="1">
                                <a:latin typeface="Cambria Math" panose="02040503050406030204" pitchFamily="18" charset="0"/>
                              </a:rPr>
                              <m:t>𝑠𝐿</m:t>
                            </m:r>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b="0" i="1" smtClean="0">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𝑠𝐿</m:t>
                            </m:r>
                            <m:r>
                              <a:rPr lang="it-IT" sz="1600" b="0" i="1" smtClean="0">
                                <a:latin typeface="Cambria Math" panose="02040503050406030204" pitchFamily="18" charset="0"/>
                              </a:rPr>
                              <m:t>𝐶</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i="1">
                                <a:latin typeface="Cambria Math" panose="02040503050406030204" pitchFamily="18" charset="0"/>
                              </a:rPr>
                              <m:t>𝐿</m:t>
                            </m:r>
                            <m:sSup>
                              <m:sSupPr>
                                <m:ctrlPr>
                                  <a:rPr lang="it-IT" sz="1600" i="1">
                                    <a:latin typeface="Cambria Math" panose="02040503050406030204" pitchFamily="18" charset="0"/>
                                  </a:rPr>
                                </m:ctrlPr>
                              </m:sSupPr>
                              <m:e>
                                <m:r>
                                  <a:rPr lang="it-IT" sz="1600" b="0" i="1" smtClean="0">
                                    <a:latin typeface="Cambria Math" panose="02040503050406030204" pitchFamily="18" charset="0"/>
                                  </a:rPr>
                                  <m:t>𝐶</m:t>
                                </m:r>
                              </m:e>
                              <m:sup>
                                <m:r>
                                  <a:rPr lang="it-IT" sz="1600" i="1">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𝑠𝐿𝐶</m:t>
                            </m:r>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𝐶</m:t>
                            </m:r>
                          </m:den>
                        </m:f>
                      </m:oMath>
                    </m:oMathPara>
                  </a14:m>
                  <a:endParaRPr lang="en-US" sz="1600" dirty="0"/>
                </a:p>
              </p:txBody>
            </p:sp>
          </mc:Choice>
          <mc:Fallback xmlns="">
            <p:sp>
              <p:nvSpPr>
                <p:cNvPr id="4" name="Rectangle 4"/>
                <p:cNvSpPr>
                  <a:spLocks noRot="1" noChangeAspect="1" noMove="1" noResize="1" noEditPoints="1" noAdjustHandles="1" noChangeArrowheads="1" noChangeShapeType="1" noTextEdit="1"/>
                </p:cNvSpPr>
                <p:nvPr/>
              </p:nvSpPr>
              <p:spPr>
                <a:xfrm>
                  <a:off x="0" y="1230686"/>
                  <a:ext cx="9144000" cy="602281"/>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66017" y="2217198"/>
                  <a:ext cx="1075551"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r>
                          <a:rPr lang="it-IT" sz="1600">
                            <a:latin typeface="Cambria Math"/>
                          </a:rPr>
                          <m:t>=</m:t>
                        </m:r>
                        <m:f>
                          <m:fPr>
                            <m:ctrlPr>
                              <a:rPr lang="it-IT" sz="1600" i="1">
                                <a:latin typeface="Cambria Math" panose="02040503050406030204" pitchFamily="18" charset="0"/>
                              </a:rPr>
                            </m:ctrlPr>
                          </m:fPr>
                          <m:num>
                            <m:r>
                              <a:rPr lang="it-IT" sz="1600">
                                <a:latin typeface="Cambria Math"/>
                              </a:rPr>
                              <m:t>1</m:t>
                            </m:r>
                          </m:num>
                          <m:den>
                            <m:r>
                              <m:rPr>
                                <m:sty m:val="p"/>
                              </m:rPr>
                              <a:rPr lang="it-IT" sz="1600">
                                <a:latin typeface="Cambria Math"/>
                              </a:rPr>
                              <m:t>LC</m:t>
                            </m:r>
                          </m:den>
                        </m:f>
                      </m:oMath>
                    </m:oMathPara>
                  </a14:m>
                  <a:endParaRPr lang="it-IT" sz="1600" dirty="0"/>
                </a:p>
              </p:txBody>
            </p:sp>
          </mc:Choice>
          <mc:Fallback xmlns="">
            <p:sp>
              <p:nvSpPr>
                <p:cNvPr id="5" name="Rettangolo 4"/>
                <p:cNvSpPr>
                  <a:spLocks noRot="1" noChangeAspect="1" noMove="1" noResize="1" noEditPoints="1" noAdjustHandles="1" noChangeArrowheads="1" noChangeShapeType="1" noTextEdit="1"/>
                </p:cNvSpPr>
                <p:nvPr/>
              </p:nvSpPr>
              <p:spPr>
                <a:xfrm>
                  <a:off x="366017" y="2217198"/>
                  <a:ext cx="1075551" cy="55496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1648408" y="2325401"/>
                  <a:ext cx="142564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m:rPr>
                                <m:sty m:val="p"/>
                              </m:rPr>
                              <a:rPr lang="it-IT" sz="1600">
                                <a:latin typeface="Cambria Math"/>
                                <a:ea typeface="Cambria Math"/>
                              </a:rPr>
                              <m:t>Q</m:t>
                            </m:r>
                          </m:e>
                          <m:sub>
                            <m:r>
                              <a:rPr lang="it-IT" sz="1600">
                                <a:latin typeface="Cambria Math"/>
                              </a:rPr>
                              <m:t>0</m:t>
                            </m:r>
                          </m:sub>
                        </m:sSub>
                        <m:r>
                          <a:rPr lang="it-IT" sz="1600">
                            <a:latin typeface="Cambria Math"/>
                          </a:rPr>
                          <m:t>=</m:t>
                        </m:r>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m:rPr>
                            <m:sty m:val="p"/>
                          </m:rPr>
                          <a:rPr lang="it-IT" sz="1600">
                            <a:latin typeface="Cambria Math"/>
                            <a:ea typeface="Cambria Math"/>
                          </a:rPr>
                          <m:t>β</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m:rPr>
                            <m:sty m:val="p"/>
                          </m:rPr>
                          <a:rPr lang="it-IT" sz="1600">
                            <a:latin typeface="Cambria Math"/>
                          </a:rPr>
                          <m:t>C</m:t>
                        </m:r>
                      </m:oMath>
                    </m:oMathPara>
                  </a14:m>
                  <a:endParaRPr lang="en-US" sz="1600" dirty="0"/>
                </a:p>
              </p:txBody>
            </p:sp>
          </mc:Choice>
          <mc:Fallback xmlns="">
            <p:sp>
              <p:nvSpPr>
                <p:cNvPr id="6" name="Rettangolo 5"/>
                <p:cNvSpPr>
                  <a:spLocks noRot="1" noChangeAspect="1" noMove="1" noResize="1" noEditPoints="1" noAdjustHandles="1" noChangeArrowheads="1" noChangeShapeType="1" noTextEdit="1"/>
                </p:cNvSpPr>
                <p:nvPr/>
              </p:nvSpPr>
              <p:spPr>
                <a:xfrm>
                  <a:off x="1648408" y="2325401"/>
                  <a:ext cx="1425647" cy="338554"/>
                </a:xfrm>
                <a:prstGeom prst="rect">
                  <a:avLst/>
                </a:prstGeom>
                <a:blipFill>
                  <a:blip r:embed="rId5"/>
                  <a:stretch>
                    <a:fillRect b="-107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ctangle 4"/>
                <p:cNvSpPr/>
                <p:nvPr/>
              </p:nvSpPr>
              <p:spPr>
                <a:xfrm>
                  <a:off x="0" y="3156389"/>
                  <a:ext cx="9144000" cy="13839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latin typeface="Cambria Math" panose="02040503050406030204" pitchFamily="18" charset="0"/>
                              </a:rPr>
                            </m:ctrlPr>
                          </m:sSubPr>
                          <m:e>
                            <m:r>
                              <a:rPr lang="it-IT" sz="1600" i="1">
                                <a:latin typeface="Cambria Math" panose="02040503050406030204" pitchFamily="18" charset="0"/>
                              </a:rPr>
                              <m:t>𝑍</m:t>
                            </m:r>
                          </m:e>
                          <m:sub>
                            <m:r>
                              <a:rPr lang="it-IT" sz="1600" i="1">
                                <a:latin typeface="Cambria Math" panose="02040503050406030204" pitchFamily="18" charset="0"/>
                              </a:rPr>
                              <m:t>𝑐𝑎𝑣</m:t>
                            </m:r>
                          </m:sub>
                        </m:sSub>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b="0" i="1" smtClean="0">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𝐶</m:t>
                            </m:r>
                            <m:r>
                              <a:rPr lang="it-IT" sz="1600" b="0" i="1" smtClean="0">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smtClean="0">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𝐶</m:t>
                            </m:r>
                          </m:den>
                        </m:f>
                        <m:r>
                          <a:rPr lang="it-IT" sz="1600">
                            <a:latin typeface="Cambria Math"/>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sSub>
                              <m:sSubPr>
                                <m:ctrlPr>
                                  <a:rPr lang="en-US" sz="1600" i="1">
                                    <a:latin typeface="Cambria Math" panose="02040503050406030204" pitchFamily="18" charset="0"/>
                                  </a:rPr>
                                </m:ctrlPr>
                              </m:sSubPr>
                              <m:e>
                                <m:r>
                                  <m:rPr>
                                    <m:sty m:val="p"/>
                                  </m:rPr>
                                  <a:rPr lang="it-IT" sz="1600" b="0" i="0" smtClean="0">
                                    <a:latin typeface="Cambria Math" panose="02040503050406030204" pitchFamily="18" charset="0"/>
                                  </a:rPr>
                                  <m:t>Q</m:t>
                                </m:r>
                              </m:e>
                              <m:sub>
                                <m:r>
                                  <a:rPr lang="it-IT" sz="1600">
                                    <a:latin typeface="Cambria Math"/>
                                  </a:rPr>
                                  <m:t>0</m:t>
                                </m:r>
                              </m:sub>
                            </m:sSub>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b="0" i="0" smtClean="0">
                                    <a:latin typeface="Cambria Math" panose="02040503050406030204" pitchFamily="18" charset="0"/>
                                  </a:rPr>
                                  <m:t>3</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b="0" i="1" smtClean="0">
                                    <a:latin typeface="Cambria Math" panose="02040503050406030204" pitchFamily="18" charset="0"/>
                                  </a:rPr>
                                  <m:t>𝑄</m:t>
                                </m:r>
                              </m:e>
                              <m:sub>
                                <m:r>
                                  <a:rPr lang="it-IT" sz="1600">
                                    <a:latin typeface="Cambria Math"/>
                                  </a:rPr>
                                  <m:t>0</m:t>
                                </m:r>
                              </m:sub>
                            </m:sSub>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oMath>
                    </m:oMathPara>
                  </a14:m>
                  <a:endParaRPr lang="it-IT" sz="1600" i="1" dirty="0" smtClean="0">
                    <a:latin typeface="Cambria Math" panose="02040503050406030204" pitchFamily="18" charset="0"/>
                  </a:endParaRPr>
                </a:p>
                <a:p>
                  <a:endParaRPr lang="it-IT" sz="16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sSub>
                              <m:sSubPr>
                                <m:ctrlPr>
                                  <a:rPr lang="en-US" sz="1600" i="1">
                                    <a:latin typeface="Cambria Math" panose="02040503050406030204" pitchFamily="18" charset="0"/>
                                  </a:rPr>
                                </m:ctrlPr>
                              </m:sSubPr>
                              <m:e>
                                <m:r>
                                  <m:rPr>
                                    <m:sty m:val="p"/>
                                  </m:rPr>
                                  <a:rPr lang="it-IT" sz="1600">
                                    <a:latin typeface="Cambria Math" panose="02040503050406030204" pitchFamily="18" charset="0"/>
                                  </a:rPr>
                                  <m:t>Q</m:t>
                                </m:r>
                              </m:e>
                              <m:sub>
                                <m:r>
                                  <a:rPr lang="it-IT" sz="1600">
                                    <a:latin typeface="Cambria Math"/>
                                  </a:rPr>
                                  <m:t>0</m:t>
                                </m:r>
                              </m:sub>
                            </m:sSub>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b="0" i="0" smtClean="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den>
                        </m:f>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m:t>
                            </m:r>
                            <m:r>
                              <a:rPr lang="it-IT" sz="1600" b="0" i="1" smtClean="0">
                                <a:latin typeface="Cambria Math" panose="02040503050406030204" pitchFamily="18" charset="0"/>
                              </a:rPr>
                              <m:t>1</m:t>
                            </m:r>
                          </m:den>
                        </m:f>
                      </m:oMath>
                    </m:oMathPara>
                  </a14:m>
                  <a:endParaRPr lang="en-US" sz="1600" dirty="0"/>
                </a:p>
              </p:txBody>
            </p:sp>
          </mc:Choice>
          <mc:Fallback xmlns="">
            <p:sp>
              <p:nvSpPr>
                <p:cNvPr id="7" name="Rectangle 4"/>
                <p:cNvSpPr>
                  <a:spLocks noRot="1" noChangeAspect="1" noMove="1" noResize="1" noEditPoints="1" noAdjustHandles="1" noChangeArrowheads="1" noChangeShapeType="1" noTextEdit="1"/>
                </p:cNvSpPr>
                <p:nvPr/>
              </p:nvSpPr>
              <p:spPr>
                <a:xfrm>
                  <a:off x="0" y="3156389"/>
                  <a:ext cx="9144000" cy="1383905"/>
                </a:xfrm>
                <a:prstGeom prst="rect">
                  <a:avLst/>
                </a:prstGeom>
                <a:blipFill>
                  <a:blip r:embed="rId6"/>
                  <a:stretch>
                    <a:fillRect/>
                  </a:stretch>
                </a:blipFill>
              </p:spPr>
              <p:txBody>
                <a:bodyPr/>
                <a:lstStyle/>
                <a:p>
                  <a:r>
                    <a:rPr lang="it-IT">
                      <a:noFill/>
                    </a:rPr>
                    <a:t> </a:t>
                  </a:r>
                </a:p>
              </p:txBody>
            </p:sp>
          </mc:Fallback>
        </mc:AlternateContent>
      </p:grpSp>
      <p:sp>
        <p:nvSpPr>
          <p:cNvPr id="110" name="Rettangolo 109"/>
          <p:cNvSpPr/>
          <p:nvPr/>
        </p:nvSpPr>
        <p:spPr>
          <a:xfrm>
            <a:off x="4793833" y="5601637"/>
            <a:ext cx="2474527" cy="745716"/>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3" name="Gruppo 112"/>
          <p:cNvGrpSpPr/>
          <p:nvPr/>
        </p:nvGrpSpPr>
        <p:grpSpPr>
          <a:xfrm>
            <a:off x="3036531" y="235974"/>
            <a:ext cx="3070937" cy="1359128"/>
            <a:chOff x="3083030" y="466606"/>
            <a:chExt cx="3070937" cy="1359128"/>
          </a:xfrm>
        </p:grpSpPr>
        <p:grpSp>
          <p:nvGrpSpPr>
            <p:cNvPr id="109" name="Gruppo 108"/>
            <p:cNvGrpSpPr/>
            <p:nvPr/>
          </p:nvGrpSpPr>
          <p:grpSpPr>
            <a:xfrm>
              <a:off x="3083030" y="703713"/>
              <a:ext cx="2977940" cy="987496"/>
              <a:chOff x="3601128" y="544834"/>
              <a:chExt cx="2977940" cy="987496"/>
            </a:xfrm>
          </p:grpSpPr>
          <p:grpSp>
            <p:nvGrpSpPr>
              <p:cNvPr id="102" name="Gruppo 101"/>
              <p:cNvGrpSpPr/>
              <p:nvPr/>
            </p:nvGrpSpPr>
            <p:grpSpPr>
              <a:xfrm>
                <a:off x="3750154" y="771383"/>
                <a:ext cx="2828914" cy="756828"/>
                <a:chOff x="3419954" y="771383"/>
                <a:chExt cx="2828914" cy="756828"/>
              </a:xfrm>
            </p:grpSpPr>
            <p:grpSp>
              <p:nvGrpSpPr>
                <p:cNvPr id="86" name="Gruppo 85"/>
                <p:cNvGrpSpPr/>
                <p:nvPr/>
              </p:nvGrpSpPr>
              <p:grpSpPr>
                <a:xfrm>
                  <a:off x="3419954" y="771383"/>
                  <a:ext cx="2828914" cy="756828"/>
                  <a:chOff x="3659734" y="810012"/>
                  <a:chExt cx="2828914" cy="756828"/>
                </a:xfrm>
              </p:grpSpPr>
              <p:sp>
                <p:nvSpPr>
                  <p:cNvPr id="26" name="Freeform 12"/>
                  <p:cNvSpPr>
                    <a:spLocks noChangeAspect="1"/>
                  </p:cNvSpPr>
                  <p:nvPr/>
                </p:nvSpPr>
                <p:spPr bwMode="auto">
                  <a:xfrm>
                    <a:off x="5462295" y="813252"/>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70" name="Gruppo 69"/>
                  <p:cNvGrpSpPr/>
                  <p:nvPr/>
                </p:nvGrpSpPr>
                <p:grpSpPr>
                  <a:xfrm>
                    <a:off x="6339127" y="810012"/>
                    <a:ext cx="149521" cy="756828"/>
                    <a:chOff x="5708914" y="819007"/>
                    <a:chExt cx="149521" cy="756828"/>
                  </a:xfrm>
                </p:grpSpPr>
                <p:sp>
                  <p:nvSpPr>
                    <p:cNvPr id="28" name="Arc 59"/>
                    <p:cNvSpPr>
                      <a:spLocks noChangeAspect="1"/>
                    </p:cNvSpPr>
                    <p:nvPr/>
                  </p:nvSpPr>
                  <p:spPr bwMode="auto">
                    <a:xfrm rot="5400000" flipV="1">
                      <a:off x="5728758" y="10852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9" name="Arc 60"/>
                    <p:cNvSpPr>
                      <a:spLocks noChangeAspect="1"/>
                    </p:cNvSpPr>
                    <p:nvPr/>
                  </p:nvSpPr>
                  <p:spPr bwMode="auto">
                    <a:xfrm rot="5400000" flipV="1">
                      <a:off x="5728758" y="11614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0" name="Arc 61"/>
                    <p:cNvSpPr>
                      <a:spLocks noChangeAspect="1"/>
                    </p:cNvSpPr>
                    <p:nvPr/>
                  </p:nvSpPr>
                  <p:spPr bwMode="auto">
                    <a:xfrm rot="5400000" flipV="1">
                      <a:off x="5727170" y="1237645"/>
                      <a:ext cx="39688"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1" name="Arc 62"/>
                    <p:cNvSpPr>
                      <a:spLocks noChangeAspect="1"/>
                    </p:cNvSpPr>
                    <p:nvPr/>
                  </p:nvSpPr>
                  <p:spPr bwMode="auto">
                    <a:xfrm rot="5400000" flipV="1">
                      <a:off x="5728758" y="10090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2" name="Line 63"/>
                    <p:cNvSpPr>
                      <a:spLocks noChangeAspect="1" noChangeShapeType="1"/>
                    </p:cNvSpPr>
                    <p:nvPr/>
                  </p:nvSpPr>
                  <p:spPr bwMode="auto">
                    <a:xfrm rot="5400000" flipH="1">
                      <a:off x="5715561" y="884889"/>
                      <a:ext cx="131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3" name="Line 64"/>
                    <p:cNvSpPr>
                      <a:spLocks noChangeAspect="1" noChangeShapeType="1"/>
                    </p:cNvSpPr>
                    <p:nvPr/>
                  </p:nvSpPr>
                  <p:spPr bwMode="auto">
                    <a:xfrm rot="5400000" flipH="1">
                      <a:off x="5716642" y="1511035"/>
                      <a:ext cx="1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4" name="Arc 65"/>
                    <p:cNvSpPr>
                      <a:spLocks noChangeAspect="1"/>
                    </p:cNvSpPr>
                    <p:nvPr/>
                  </p:nvSpPr>
                  <p:spPr bwMode="auto">
                    <a:xfrm rot="5400000">
                      <a:off x="5761598" y="10455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5" name="Arc 66"/>
                    <p:cNvSpPr>
                      <a:spLocks noChangeAspect="1"/>
                    </p:cNvSpPr>
                    <p:nvPr/>
                  </p:nvSpPr>
                  <p:spPr bwMode="auto">
                    <a:xfrm rot="5400000">
                      <a:off x="5761598" y="11217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6" name="Arc 67"/>
                    <p:cNvSpPr>
                      <a:spLocks noChangeAspect="1"/>
                    </p:cNvSpPr>
                    <p:nvPr/>
                  </p:nvSpPr>
                  <p:spPr bwMode="auto">
                    <a:xfrm rot="5400000" flipV="1">
                      <a:off x="5728758" y="13138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7" name="Arc 68"/>
                    <p:cNvSpPr>
                      <a:spLocks noChangeAspect="1"/>
                    </p:cNvSpPr>
                    <p:nvPr/>
                  </p:nvSpPr>
                  <p:spPr bwMode="auto">
                    <a:xfrm rot="5400000">
                      <a:off x="5761598" y="11979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8" name="Arc 69"/>
                    <p:cNvSpPr>
                      <a:spLocks noChangeAspect="1"/>
                    </p:cNvSpPr>
                    <p:nvPr/>
                  </p:nvSpPr>
                  <p:spPr bwMode="auto">
                    <a:xfrm rot="5400000">
                      <a:off x="5761598" y="12741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9" name="Arc 70"/>
                    <p:cNvSpPr>
                      <a:spLocks noChangeAspect="1"/>
                    </p:cNvSpPr>
                    <p:nvPr/>
                  </p:nvSpPr>
                  <p:spPr bwMode="auto">
                    <a:xfrm rot="5400000">
                      <a:off x="5760011" y="967273"/>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0" name="Arc 71"/>
                    <p:cNvSpPr>
                      <a:spLocks noChangeAspect="1"/>
                    </p:cNvSpPr>
                    <p:nvPr/>
                  </p:nvSpPr>
                  <p:spPr bwMode="auto">
                    <a:xfrm rot="5400000">
                      <a:off x="5760011" y="1351945"/>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71" name="Gruppo 70"/>
                  <p:cNvGrpSpPr/>
                  <p:nvPr/>
                </p:nvGrpSpPr>
                <p:grpSpPr>
                  <a:xfrm>
                    <a:off x="5829606" y="825500"/>
                    <a:ext cx="304800" cy="738060"/>
                    <a:chOff x="6240743" y="783187"/>
                    <a:chExt cx="304800" cy="738060"/>
                  </a:xfrm>
                </p:grpSpPr>
                <p:grpSp>
                  <p:nvGrpSpPr>
                    <p:cNvPr id="62" name="Group 221"/>
                    <p:cNvGrpSpPr>
                      <a:grpSpLocks/>
                    </p:cNvGrpSpPr>
                    <p:nvPr/>
                  </p:nvGrpSpPr>
                  <p:grpSpPr bwMode="auto">
                    <a:xfrm>
                      <a:off x="6240743" y="1100622"/>
                      <a:ext cx="304800" cy="144"/>
                      <a:chOff x="3888" y="3072"/>
                      <a:chExt cx="192" cy="144"/>
                    </a:xfrm>
                  </p:grpSpPr>
                  <p:sp>
                    <p:nvSpPr>
                      <p:cNvPr id="63"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4"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65" name="Group 221"/>
                    <p:cNvGrpSpPr>
                      <a:grpSpLocks/>
                    </p:cNvGrpSpPr>
                    <p:nvPr/>
                  </p:nvGrpSpPr>
                  <p:grpSpPr bwMode="auto">
                    <a:xfrm>
                      <a:off x="6240743" y="1211731"/>
                      <a:ext cx="304800" cy="144"/>
                      <a:chOff x="3888" y="3072"/>
                      <a:chExt cx="192" cy="144"/>
                    </a:xfrm>
                  </p:grpSpPr>
                  <p:sp>
                    <p:nvSpPr>
                      <p:cNvPr id="66"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7"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68" name="Line 64"/>
                    <p:cNvSpPr>
                      <a:spLocks noChangeAspect="1" noChangeShapeType="1"/>
                    </p:cNvSpPr>
                    <p:nvPr/>
                  </p:nvSpPr>
                  <p:spPr bwMode="auto">
                    <a:xfrm rot="5400000" flipH="1">
                      <a:off x="6240143" y="136824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9" name="Line 64"/>
                    <p:cNvSpPr>
                      <a:spLocks noChangeAspect="1" noChangeShapeType="1"/>
                    </p:cNvSpPr>
                    <p:nvPr/>
                  </p:nvSpPr>
                  <p:spPr bwMode="auto">
                    <a:xfrm rot="5400000" flipH="1">
                      <a:off x="6240143" y="93618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72" name="Line 64"/>
                  <p:cNvSpPr>
                    <a:spLocks noChangeAspect="1" noChangeShapeType="1"/>
                  </p:cNvSpPr>
                  <p:nvPr/>
                </p:nvSpPr>
                <p:spPr bwMode="auto">
                  <a:xfrm rot="10800000" flipH="1">
                    <a:off x="4410542" y="815054"/>
                    <a:ext cx="20044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3" name="Line 64"/>
                  <p:cNvSpPr>
                    <a:spLocks noChangeAspect="1" noChangeShapeType="1"/>
                  </p:cNvSpPr>
                  <p:nvPr/>
                </p:nvSpPr>
                <p:spPr bwMode="auto">
                  <a:xfrm rot="10800000" flipH="1">
                    <a:off x="3659734" y="1565780"/>
                    <a:ext cx="27577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mc:AlternateContent xmlns:mc="http://schemas.openxmlformats.org/markup-compatibility/2006" xmlns:a14="http://schemas.microsoft.com/office/drawing/2010/main">
              <mc:Choice Requires="a14">
                <p:sp>
                  <p:nvSpPr>
                    <p:cNvPr id="88" name="Rettangolo 87"/>
                    <p:cNvSpPr/>
                    <p:nvPr/>
                  </p:nvSpPr>
                  <p:spPr>
                    <a:xfrm>
                      <a:off x="4841517" y="1028437"/>
                      <a:ext cx="44486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000">
                                <a:latin typeface="Cambria Math"/>
                                <a:ea typeface="Cambria Math"/>
                              </a:rPr>
                              <m:t>β</m:t>
                            </m:r>
                            <m:r>
                              <a:rPr lang="en-US" sz="1000" dirty="0">
                                <a:latin typeface="Cambria Math"/>
                              </a:rPr>
                              <m:t> </m:t>
                            </m:r>
                            <m:sSub>
                              <m:sSubPr>
                                <m:ctrlPr>
                                  <a:rPr lang="en-US" sz="1000" i="1">
                                    <a:latin typeface="Cambria Math" panose="02040503050406030204" pitchFamily="18" charset="0"/>
                                  </a:rPr>
                                </m:ctrlPr>
                              </m:sSubPr>
                              <m:e>
                                <m:r>
                                  <m:rPr>
                                    <m:sty m:val="p"/>
                                  </m:rPr>
                                  <a:rPr lang="it-IT" sz="1000">
                                    <a:latin typeface="Cambria Math"/>
                                  </a:rPr>
                                  <m:t>Z</m:t>
                                </m:r>
                              </m:e>
                              <m:sub>
                                <m:r>
                                  <a:rPr lang="it-IT" sz="1000">
                                    <a:latin typeface="Cambria Math"/>
                                  </a:rPr>
                                  <m:t>0</m:t>
                                </m:r>
                              </m:sub>
                            </m:sSub>
                          </m:oMath>
                        </m:oMathPara>
                      </a14:m>
                      <a:endParaRPr lang="it-IT" sz="1000" dirty="0"/>
                    </a:p>
                  </p:txBody>
                </p:sp>
              </mc:Choice>
              <mc:Fallback xmlns="">
                <p:sp>
                  <p:nvSpPr>
                    <p:cNvPr id="88" name="Rettangolo 87"/>
                    <p:cNvSpPr>
                      <a:spLocks noRot="1" noChangeAspect="1" noMove="1" noResize="1" noEditPoints="1" noAdjustHandles="1" noChangeArrowheads="1" noChangeShapeType="1" noTextEdit="1"/>
                    </p:cNvSpPr>
                    <p:nvPr/>
                  </p:nvSpPr>
                  <p:spPr>
                    <a:xfrm>
                      <a:off x="4841517" y="1028437"/>
                      <a:ext cx="444865" cy="246221"/>
                    </a:xfrm>
                    <a:prstGeom prst="rect">
                      <a:avLst/>
                    </a:prstGeom>
                    <a:blipFill>
                      <a:blip r:embed="rId7"/>
                      <a:stretch>
                        <a:fillRect b="-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9" name="Rettangolo 88"/>
                    <p:cNvSpPr/>
                    <p:nvPr/>
                  </p:nvSpPr>
                  <p:spPr>
                    <a:xfrm>
                      <a:off x="5356528" y="1033746"/>
                      <a:ext cx="299313"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𝐶</m:t>
                            </m:r>
                          </m:oMath>
                        </m:oMathPara>
                      </a14:m>
                      <a:endParaRPr lang="it-IT" sz="1000" dirty="0"/>
                    </a:p>
                  </p:txBody>
                </p:sp>
              </mc:Choice>
              <mc:Fallback xmlns="">
                <p:sp>
                  <p:nvSpPr>
                    <p:cNvPr id="89" name="Rettangolo 88"/>
                    <p:cNvSpPr>
                      <a:spLocks noRot="1" noChangeAspect="1" noMove="1" noResize="1" noEditPoints="1" noAdjustHandles="1" noChangeArrowheads="1" noChangeShapeType="1" noTextEdit="1"/>
                    </p:cNvSpPr>
                    <p:nvPr/>
                  </p:nvSpPr>
                  <p:spPr>
                    <a:xfrm>
                      <a:off x="5356528" y="1033746"/>
                      <a:ext cx="299313" cy="246221"/>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0" name="Rettangolo 89"/>
                    <p:cNvSpPr/>
                    <p:nvPr/>
                  </p:nvSpPr>
                  <p:spPr>
                    <a:xfrm>
                      <a:off x="5882403" y="1034716"/>
                      <a:ext cx="28828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𝐿</m:t>
                            </m:r>
                          </m:oMath>
                        </m:oMathPara>
                      </a14:m>
                      <a:endParaRPr lang="it-IT" sz="1000" dirty="0"/>
                    </a:p>
                  </p:txBody>
                </p:sp>
              </mc:Choice>
              <mc:Fallback xmlns="">
                <p:sp>
                  <p:nvSpPr>
                    <p:cNvPr id="90" name="Rettangolo 89"/>
                    <p:cNvSpPr>
                      <a:spLocks noRot="1" noChangeAspect="1" noMove="1" noResize="1" noEditPoints="1" noAdjustHandles="1" noChangeArrowheads="1" noChangeShapeType="1" noTextEdit="1"/>
                    </p:cNvSpPr>
                    <p:nvPr/>
                  </p:nvSpPr>
                  <p:spPr>
                    <a:xfrm>
                      <a:off x="5882403" y="1034716"/>
                      <a:ext cx="288284" cy="246221"/>
                    </a:xfrm>
                    <a:prstGeom prst="rect">
                      <a:avLst/>
                    </a:prstGeom>
                    <a:blipFill>
                      <a:blip r:embed="rId9"/>
                      <a:stretch>
                        <a:fillRect/>
                      </a:stretch>
                    </a:blipFill>
                  </p:spPr>
                  <p:txBody>
                    <a:bodyPr/>
                    <a:lstStyle/>
                    <a:p>
                      <a:r>
                        <a:rPr lang="it-IT">
                          <a:noFill/>
                        </a:rPr>
                        <a:t> </a:t>
                      </a:r>
                    </a:p>
                  </p:txBody>
                </p:sp>
              </mc:Fallback>
            </mc:AlternateContent>
          </p:grpSp>
          <p:grpSp>
            <p:nvGrpSpPr>
              <p:cNvPr id="108" name="Gruppo 107"/>
              <p:cNvGrpSpPr/>
              <p:nvPr/>
            </p:nvGrpSpPr>
            <p:grpSpPr>
              <a:xfrm>
                <a:off x="3601128" y="544834"/>
                <a:ext cx="1608793" cy="987496"/>
                <a:chOff x="3601128" y="544834"/>
                <a:chExt cx="1608793" cy="987496"/>
              </a:xfrm>
            </p:grpSpPr>
            <p:grpSp>
              <p:nvGrpSpPr>
                <p:cNvPr id="74" name="Group 207"/>
                <p:cNvGrpSpPr>
                  <a:grpSpLocks/>
                </p:cNvGrpSpPr>
                <p:nvPr/>
              </p:nvGrpSpPr>
              <p:grpSpPr bwMode="auto">
                <a:xfrm>
                  <a:off x="3601128" y="770330"/>
                  <a:ext cx="304800" cy="762000"/>
                  <a:chOff x="4560" y="2400"/>
                  <a:chExt cx="192" cy="480"/>
                </a:xfrm>
              </p:grpSpPr>
              <p:sp>
                <p:nvSpPr>
                  <p:cNvPr id="75" name="Oval 111"/>
                  <p:cNvSpPr>
                    <a:spLocks noChangeAspect="1" noChangeArrowheads="1"/>
                  </p:cNvSpPr>
                  <p:nvPr/>
                </p:nvSpPr>
                <p:spPr bwMode="auto">
                  <a:xfrm>
                    <a:off x="4560" y="2544"/>
                    <a:ext cx="192" cy="19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algn="ctr">
                      <a:spcBef>
                        <a:spcPct val="0"/>
                      </a:spcBef>
                      <a:buFontTx/>
                      <a:buNone/>
                    </a:pPr>
                    <a:endParaRPr lang="en-US" altLang="en-US" sz="2000"/>
                  </a:p>
                </p:txBody>
              </p:sp>
              <p:sp>
                <p:nvSpPr>
                  <p:cNvPr id="76" name="Line 112"/>
                  <p:cNvSpPr>
                    <a:spLocks noChangeAspect="1" noChangeShapeType="1"/>
                  </p:cNvSpPr>
                  <p:nvPr/>
                </p:nvSpPr>
                <p:spPr bwMode="auto">
                  <a:xfrm flipV="1">
                    <a:off x="4656" y="240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7" name="Line 113"/>
                  <p:cNvSpPr>
                    <a:spLocks noChangeAspect="1" noChangeShapeType="1"/>
                  </p:cNvSpPr>
                  <p:nvPr/>
                </p:nvSpPr>
                <p:spPr bwMode="auto">
                  <a:xfrm flipV="1">
                    <a:off x="4656" y="27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8" name="Line 114"/>
                  <p:cNvSpPr>
                    <a:spLocks noChangeAspect="1" noChangeShapeType="1"/>
                  </p:cNvSpPr>
                  <p:nvPr/>
                </p:nvSpPr>
                <p:spPr bwMode="auto">
                  <a:xfrm>
                    <a:off x="4584" y="249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9" name="Line 115"/>
                  <p:cNvSpPr>
                    <a:spLocks noChangeAspect="1" noChangeShapeType="1"/>
                  </p:cNvSpPr>
                  <p:nvPr/>
                </p:nvSpPr>
                <p:spPr bwMode="auto">
                  <a:xfrm>
                    <a:off x="4608" y="24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0" name="Line 116"/>
                  <p:cNvSpPr>
                    <a:spLocks noChangeAspect="1" noChangeShapeType="1"/>
                  </p:cNvSpPr>
                  <p:nvPr/>
                </p:nvSpPr>
                <p:spPr bwMode="auto">
                  <a:xfrm>
                    <a:off x="4584" y="2784"/>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81" name="Group 117"/>
                  <p:cNvGrpSpPr>
                    <a:grpSpLocks noChangeAspect="1"/>
                  </p:cNvGrpSpPr>
                  <p:nvPr/>
                </p:nvGrpSpPr>
                <p:grpSpPr bwMode="auto">
                  <a:xfrm>
                    <a:off x="4606" y="2597"/>
                    <a:ext cx="96" cy="91"/>
                    <a:chOff x="2920" y="3227"/>
                    <a:chExt cx="383" cy="181"/>
                  </a:xfrm>
                </p:grpSpPr>
                <p:sp>
                  <p:nvSpPr>
                    <p:cNvPr id="82" name="Arc 118"/>
                    <p:cNvSpPr>
                      <a:spLocks noChangeAspect="1"/>
                    </p:cNvSpPr>
                    <p:nvPr/>
                  </p:nvSpPr>
                  <p:spPr bwMode="auto">
                    <a:xfrm>
                      <a:off x="2920" y="3227"/>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3" name="Arc 119"/>
                    <p:cNvSpPr>
                      <a:spLocks noChangeAspect="1"/>
                    </p:cNvSpPr>
                    <p:nvPr/>
                  </p:nvSpPr>
                  <p:spPr bwMode="auto">
                    <a:xfrm flipV="1">
                      <a:off x="3111" y="3312"/>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sp>
              <p:nvSpPr>
                <p:cNvPr id="84" name="Freeform 12"/>
                <p:cNvSpPr>
                  <a:spLocks noChangeAspect="1"/>
                </p:cNvSpPr>
                <p:nvPr/>
              </p:nvSpPr>
              <p:spPr bwMode="auto">
                <a:xfrm rot="5400000">
                  <a:off x="4051059" y="401354"/>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pic>
              <p:nvPicPr>
                <p:cNvPr id="92" name="Immagine 91"/>
                <p:cNvPicPr>
                  <a:picLocks noChangeAspect="1"/>
                </p:cNvPicPr>
                <p:nvPr/>
              </p:nvPicPr>
              <p:blipFill>
                <a:blip r:embed="rId10"/>
                <a:stretch>
                  <a:fillRect/>
                </a:stretch>
              </p:blipFill>
              <p:spPr>
                <a:xfrm>
                  <a:off x="4029714" y="544834"/>
                  <a:ext cx="195089" cy="164606"/>
                </a:xfrm>
                <a:prstGeom prst="rect">
                  <a:avLst/>
                </a:prstGeom>
              </p:spPr>
            </p:pic>
            <mc:AlternateContent xmlns:mc="http://schemas.openxmlformats.org/markup-compatibility/2006" xmlns:a14="http://schemas.microsoft.com/office/drawing/2010/main">
              <mc:Choice Requires="a14">
                <p:sp>
                  <p:nvSpPr>
                    <p:cNvPr id="94" name="Rettangolo 93"/>
                    <p:cNvSpPr/>
                    <p:nvPr/>
                  </p:nvSpPr>
                  <p:spPr>
                    <a:xfrm>
                      <a:off x="3837744" y="1019808"/>
                      <a:ext cx="57855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prstClr val="white"/>
                                    </a:solidFill>
                                    <a:latin typeface="Cambria Math" panose="02040503050406030204" pitchFamily="18" charset="0"/>
                                  </a:rPr>
                                </m:ctrlPr>
                              </m:sSubPr>
                              <m:e>
                                <m:r>
                                  <a:rPr lang="it-IT" sz="1000" b="0" i="0" smtClean="0">
                                    <a:solidFill>
                                      <a:prstClr val="white"/>
                                    </a:solidFill>
                                    <a:latin typeface="Cambria Math" panose="02040503050406030204" pitchFamily="18" charset="0"/>
                                  </a:rPr>
                                  <m:t>2</m:t>
                                </m:r>
                                <m:r>
                                  <m:rPr>
                                    <m:sty m:val="p"/>
                                  </m:rPr>
                                  <a:rPr lang="it-IT" sz="1000" b="0" i="0" smtClean="0">
                                    <a:solidFill>
                                      <a:prstClr val="white"/>
                                    </a:solidFill>
                                    <a:latin typeface="Cambria Math" panose="02040503050406030204" pitchFamily="18" charset="0"/>
                                  </a:rPr>
                                  <m:t>V</m:t>
                                </m:r>
                              </m:e>
                              <m:sub>
                                <m:r>
                                  <a:rPr lang="it-IT" sz="1000" b="0" i="1" smtClean="0">
                                    <a:solidFill>
                                      <a:prstClr val="white"/>
                                    </a:solidFill>
                                    <a:latin typeface="Cambria Math" panose="02040503050406030204" pitchFamily="18" charset="0"/>
                                  </a:rPr>
                                  <m:t>𝐹𝑊𝐷</m:t>
                                </m:r>
                              </m:sub>
                            </m:sSub>
                          </m:oMath>
                        </m:oMathPara>
                      </a14:m>
                      <a:endParaRPr lang="it-IT" dirty="0"/>
                    </a:p>
                  </p:txBody>
                </p:sp>
              </mc:Choice>
              <mc:Fallback xmlns="">
                <p:sp>
                  <p:nvSpPr>
                    <p:cNvPr id="94" name="Rettangolo 93"/>
                    <p:cNvSpPr>
                      <a:spLocks noRot="1" noChangeAspect="1" noMove="1" noResize="1" noEditPoints="1" noAdjustHandles="1" noChangeArrowheads="1" noChangeShapeType="1" noTextEdit="1"/>
                    </p:cNvSpPr>
                    <p:nvPr/>
                  </p:nvSpPr>
                  <p:spPr>
                    <a:xfrm>
                      <a:off x="3837744" y="1019808"/>
                      <a:ext cx="578555" cy="246221"/>
                    </a:xfrm>
                    <a:prstGeom prst="rect">
                      <a:avLst/>
                    </a:prstGeom>
                    <a:blipFill>
                      <a:blip r:embed="rId11"/>
                      <a:stretch>
                        <a:fillRect/>
                      </a:stretch>
                    </a:blipFill>
                  </p:spPr>
                  <p:txBody>
                    <a:bodyPr/>
                    <a:lstStyle/>
                    <a:p>
                      <a:r>
                        <a:rPr lang="it-IT">
                          <a:noFill/>
                        </a:rPr>
                        <a:t> </a:t>
                      </a:r>
                    </a:p>
                  </p:txBody>
                </p:sp>
              </mc:Fallback>
            </mc:AlternateContent>
            <p:grpSp>
              <p:nvGrpSpPr>
                <p:cNvPr id="107" name="Gruppo 106"/>
                <p:cNvGrpSpPr/>
                <p:nvPr/>
              </p:nvGrpSpPr>
              <p:grpSpPr>
                <a:xfrm>
                  <a:off x="4342914" y="807761"/>
                  <a:ext cx="867007" cy="350065"/>
                  <a:chOff x="4342914" y="807761"/>
                  <a:chExt cx="867007" cy="350065"/>
                </a:xfrm>
              </p:grpSpPr>
              <p:cxnSp>
                <p:nvCxnSpPr>
                  <p:cNvPr id="96" name="Connettore 4 95"/>
                  <p:cNvCxnSpPr/>
                  <p:nvPr/>
                </p:nvCxnSpPr>
                <p:spPr>
                  <a:xfrm rot="16200000" flipH="1">
                    <a:off x="4483803"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4 100"/>
                  <p:cNvCxnSpPr/>
                  <p:nvPr/>
                </p:nvCxnSpPr>
                <p:spPr>
                  <a:xfrm rot="5400000">
                    <a:off x="4743538"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ttangolo 104"/>
                      <p:cNvSpPr/>
                      <p:nvPr/>
                    </p:nvSpPr>
                    <p:spPr>
                      <a:xfrm>
                        <a:off x="4342914" y="877499"/>
                        <a:ext cx="444160"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i="1">
                                  <a:solidFill>
                                    <a:prstClr val="white"/>
                                  </a:solidFill>
                                  <a:latin typeface="Cambria Math" panose="02040503050406030204" pitchFamily="18" charset="0"/>
                                </a:rPr>
                                <m:t>𝐹𝑊𝐷</m:t>
                              </m:r>
                            </m:oMath>
                          </m:oMathPara>
                        </a14:m>
                        <a:endParaRPr lang="it-IT" sz="800" dirty="0"/>
                      </a:p>
                    </p:txBody>
                  </p:sp>
                </mc:Choice>
                <mc:Fallback xmlns="">
                  <p:sp>
                    <p:nvSpPr>
                      <p:cNvPr id="105" name="Rettangolo 104"/>
                      <p:cNvSpPr>
                        <a:spLocks noRot="1" noChangeAspect="1" noMove="1" noResize="1" noEditPoints="1" noAdjustHandles="1" noChangeArrowheads="1" noChangeShapeType="1" noTextEdit="1"/>
                      </p:cNvSpPr>
                      <p:nvPr/>
                    </p:nvSpPr>
                    <p:spPr>
                      <a:xfrm>
                        <a:off x="4342914" y="877499"/>
                        <a:ext cx="444160" cy="215444"/>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6" name="Rettangolo 105"/>
                      <p:cNvSpPr/>
                      <p:nvPr/>
                    </p:nvSpPr>
                    <p:spPr>
                      <a:xfrm>
                        <a:off x="4803207" y="877499"/>
                        <a:ext cx="406714"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b="0" i="1" smtClean="0">
                                  <a:solidFill>
                                    <a:prstClr val="white"/>
                                  </a:solidFill>
                                  <a:latin typeface="Cambria Math" panose="02040503050406030204" pitchFamily="18" charset="0"/>
                                </a:rPr>
                                <m:t>𝑅𝐸𝐹</m:t>
                              </m:r>
                            </m:oMath>
                          </m:oMathPara>
                        </a14:m>
                        <a:endParaRPr lang="it-IT" sz="800" dirty="0"/>
                      </a:p>
                    </p:txBody>
                  </p:sp>
                </mc:Choice>
                <mc:Fallback xmlns="">
                  <p:sp>
                    <p:nvSpPr>
                      <p:cNvPr id="106" name="Rettangolo 105"/>
                      <p:cNvSpPr>
                        <a:spLocks noRot="1" noChangeAspect="1" noMove="1" noResize="1" noEditPoints="1" noAdjustHandles="1" noChangeArrowheads="1" noChangeShapeType="1" noTextEdit="1"/>
                      </p:cNvSpPr>
                      <p:nvPr/>
                    </p:nvSpPr>
                    <p:spPr>
                      <a:xfrm>
                        <a:off x="4803207" y="877499"/>
                        <a:ext cx="406714" cy="215444"/>
                      </a:xfrm>
                      <a:prstGeom prst="rect">
                        <a:avLst/>
                      </a:prstGeom>
                      <a:blipFill>
                        <a:blip r:embed="rId13"/>
                        <a:stretch>
                          <a:fillRect/>
                        </a:stretch>
                      </a:blipFill>
                    </p:spPr>
                    <p:txBody>
                      <a:bodyPr/>
                      <a:lstStyle/>
                      <a:p>
                        <a:r>
                          <a:rPr lang="it-IT">
                            <a:noFill/>
                          </a:rPr>
                          <a:t> </a:t>
                        </a:r>
                      </a:p>
                    </p:txBody>
                  </p:sp>
                </mc:Fallback>
              </mc:AlternateContent>
            </p:grpSp>
          </p:grpSp>
        </p:grpSp>
        <p:sp>
          <p:nvSpPr>
            <p:cNvPr id="111" name="Rettangolo 110"/>
            <p:cNvSpPr/>
            <p:nvPr/>
          </p:nvSpPr>
          <p:spPr>
            <a:xfrm>
              <a:off x="4691823" y="793844"/>
              <a:ext cx="1462144" cy="1031890"/>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12" name="Rettangolo 111"/>
                <p:cNvSpPr/>
                <p:nvPr/>
              </p:nvSpPr>
              <p:spPr>
                <a:xfrm>
                  <a:off x="5012080" y="466606"/>
                  <a:ext cx="8194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400" b="0" i="0" smtClean="0">
                            <a:solidFill>
                              <a:srgbClr val="00B0F0"/>
                            </a:solidFill>
                            <a:latin typeface="Cambria Math" panose="02040503050406030204" pitchFamily="18" charset="0"/>
                          </a:rPr>
                          <m:t>CAVITY</m:t>
                        </m:r>
                      </m:oMath>
                    </m:oMathPara>
                  </a14:m>
                  <a:endParaRPr lang="it-IT" sz="1400" dirty="0">
                    <a:solidFill>
                      <a:srgbClr val="00B0F0"/>
                    </a:solidFill>
                  </a:endParaRPr>
                </a:p>
              </p:txBody>
            </p:sp>
          </mc:Choice>
          <mc:Fallback xmlns="">
            <p:sp>
              <p:nvSpPr>
                <p:cNvPr id="112" name="Rettangolo 111"/>
                <p:cNvSpPr>
                  <a:spLocks noRot="1" noChangeAspect="1" noMove="1" noResize="1" noEditPoints="1" noAdjustHandles="1" noChangeArrowheads="1" noChangeShapeType="1" noTextEdit="1"/>
                </p:cNvSpPr>
                <p:nvPr/>
              </p:nvSpPr>
              <p:spPr>
                <a:xfrm>
                  <a:off x="5012080" y="466606"/>
                  <a:ext cx="819455" cy="307777"/>
                </a:xfrm>
                <a:prstGeom prst="rect">
                  <a:avLst/>
                </a:prstGeom>
                <a:blipFill>
                  <a:blip r:embed="rId14"/>
                  <a:stretch>
                    <a:fillRect/>
                  </a:stretch>
                </a:blipFill>
              </p:spPr>
              <p:txBody>
                <a:bodyPr/>
                <a:lstStyle/>
                <a:p>
                  <a:r>
                    <a:rPr lang="it-IT">
                      <a:noFill/>
                    </a:rPr>
                    <a:t> </a:t>
                  </a:r>
                </a:p>
              </p:txBody>
            </p:sp>
          </mc:Fallback>
        </mc:AlternateContent>
      </p:grpSp>
    </p:spTree>
    <p:extLst>
      <p:ext uri="{BB962C8B-B14F-4D97-AF65-F5344CB8AC3E}">
        <p14:creationId xmlns:p14="http://schemas.microsoft.com/office/powerpoint/2010/main" val="3412605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o 7"/>
          <p:cNvGrpSpPr/>
          <p:nvPr/>
        </p:nvGrpSpPr>
        <p:grpSpPr>
          <a:xfrm>
            <a:off x="-1" y="1234686"/>
            <a:ext cx="9254171" cy="5412957"/>
            <a:chOff x="0" y="-349226"/>
            <a:chExt cx="9254170" cy="5412957"/>
          </a:xfrm>
        </p:grpSpPr>
        <mc:AlternateContent xmlns:mc="http://schemas.openxmlformats.org/markup-compatibility/2006" xmlns:a14="http://schemas.microsoft.com/office/drawing/2010/main">
          <mc:Choice Requires="a14">
            <p:sp>
              <p:nvSpPr>
                <p:cNvPr id="3" name="Rectangle 4"/>
                <p:cNvSpPr/>
                <p:nvPr/>
              </p:nvSpPr>
              <p:spPr>
                <a:xfrm>
                  <a:off x="23085" y="-349226"/>
                  <a:ext cx="9231085" cy="54129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latin typeface="Cambria Math" panose="02040503050406030204" pitchFamily="18" charset="0"/>
                              </a:rPr>
                            </m:ctrlPr>
                          </m:sSubPr>
                          <m:e>
                            <m:r>
                              <a:rPr lang="it-IT" sz="1600" b="0" i="1" smtClean="0">
                                <a:latin typeface="Cambria Math" panose="02040503050406030204" pitchFamily="18" charset="0"/>
                              </a:rPr>
                              <m:t>𝑉</m:t>
                            </m:r>
                          </m:e>
                          <m:sub>
                            <m:r>
                              <a:rPr lang="it-IT" sz="1600" b="0" i="1" smtClean="0">
                                <a:latin typeface="Cambria Math" panose="02040503050406030204" pitchFamily="18" charset="0"/>
                              </a:rPr>
                              <m:t>𝑅𝐸𝐹</m:t>
                            </m:r>
                          </m:sub>
                        </m:sSub>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i="1">
                                <a:latin typeface="Cambria Math" panose="02040503050406030204" pitchFamily="18" charset="0"/>
                              </a:rPr>
                              <m:t>𝐹</m:t>
                            </m:r>
                            <m:r>
                              <a:rPr lang="it-IT" sz="1600" b="0" i="1" smtClean="0">
                                <a:latin typeface="Cambria Math" panose="02040503050406030204" pitchFamily="18" charset="0"/>
                              </a:rPr>
                              <m:t>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smtClean="0">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it-IT" sz="1600">
                                    <a:latin typeface="Cambria Math"/>
                                  </a:rPr>
                                  <m:t>Z</m:t>
                                </m:r>
                              </m:e>
                              <m:sub>
                                <m:r>
                                  <m:rPr>
                                    <m:sty m:val="p"/>
                                  </m:rPr>
                                  <a:rPr lang="it-IT" sz="1600" b="0" i="0" smtClean="0">
                                    <a:latin typeface="Cambria Math" panose="02040503050406030204" pitchFamily="18" charset="0"/>
                                  </a:rPr>
                                  <m:t>cav</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num>
                          <m:den>
                            <m:sSub>
                              <m:sSubPr>
                                <m:ctrlPr>
                                  <a:rPr lang="en-US" sz="1600" i="1">
                                    <a:latin typeface="Cambria Math" panose="02040503050406030204" pitchFamily="18" charset="0"/>
                                  </a:rPr>
                                </m:ctrlPr>
                              </m:sSubPr>
                              <m:e>
                                <m:r>
                                  <m:rPr>
                                    <m:sty m:val="p"/>
                                  </m:rPr>
                                  <a:rPr lang="it-IT" sz="1600">
                                    <a:latin typeface="Cambria Math"/>
                                  </a:rPr>
                                  <m:t>Z</m:t>
                                </m:r>
                              </m:e>
                              <m:sub>
                                <m:r>
                                  <m:rPr>
                                    <m:sty m:val="p"/>
                                  </m:rPr>
                                  <a:rPr lang="it-IT" sz="1600" b="0" i="0" smtClean="0">
                                    <a:latin typeface="Cambria Math" panose="02040503050406030204" pitchFamily="18" charset="0"/>
                                  </a:rPr>
                                  <m:t>cav</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it-IT" sz="1600">
                                    <a:latin typeface="Cambria Math"/>
                                    <a:ea typeface="Cambria Math"/>
                                  </a:rPr>
                                  <m:t>β</m:t>
                                </m:r>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num>
                          <m:den>
                            <m:sSub>
                              <m:sSubPr>
                                <m:ctrlPr>
                                  <a:rPr lang="en-US" sz="1600" i="1">
                                    <a:latin typeface="Cambria Math" panose="02040503050406030204" pitchFamily="18" charset="0"/>
                                  </a:rPr>
                                </m:ctrlPr>
                              </m:sSubPr>
                              <m:e>
                                <m:r>
                                  <m:rPr>
                                    <m:sty m:val="p"/>
                                  </m:rPr>
                                  <a:rPr lang="it-IT" sz="1600">
                                    <a:latin typeface="Cambria Math"/>
                                    <a:ea typeface="Cambria Math"/>
                                  </a:rPr>
                                  <m:t>β</m:t>
                                </m:r>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i="1">
                            <a:latin typeface="Cambria Math" panose="02040503050406030204" pitchFamily="18" charset="0"/>
                          </a:rPr>
                          <m:t>=</m:t>
                        </m:r>
                      </m:oMath>
                    </m:oMathPara>
                  </a14:m>
                  <a:endParaRPr lang="it-IT" sz="1600" i="1" dirty="0" smtClean="0">
                    <a:latin typeface="Cambria Math" panose="02040503050406030204" pitchFamily="18" charset="0"/>
                  </a:endParaRPr>
                </a:p>
                <a:p>
                  <a:endParaRPr lang="it-IT" sz="160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r>
                              <a:rPr lang="it-IT" sz="1600" i="1">
                                <a:latin typeface="Cambria Math" panose="02040503050406030204" pitchFamily="18" charset="0"/>
                              </a:rPr>
                              <m:t>−</m:t>
                            </m:r>
                            <m:r>
                              <a:rPr lang="it-IT" sz="1600" b="0" i="1" smtClean="0">
                                <a:latin typeface="Cambria Math" panose="02040503050406030204" pitchFamily="18" charset="0"/>
                              </a:rPr>
                              <m:t>1</m:t>
                            </m:r>
                          </m:num>
                          <m:den>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r>
                              <a:rPr lang="it-IT" sz="1600" i="1">
                                <a:latin typeface="Cambria Math" panose="02040503050406030204" pitchFamily="18" charset="0"/>
                              </a:rPr>
                              <m:t>+</m:t>
                            </m:r>
                            <m:r>
                              <a:rPr lang="it-IT" sz="1600" b="0" i="1" smtClean="0">
                                <a:latin typeface="Cambria Math" panose="02040503050406030204" pitchFamily="18" charset="0"/>
                              </a:rPr>
                              <m:t>1</m:t>
                            </m:r>
                          </m:den>
                        </m:f>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num>
                                  <m:den>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b="0" i="1" smtClean="0">
                                    <a:latin typeface="Cambria Math" panose="02040503050406030204" pitchFamily="18" charset="0"/>
                                  </a:rPr>
                                  <m:t>−</m:t>
                                </m:r>
                                <m:r>
                                  <a:rPr lang="it-IT" sz="1600" i="1">
                                    <a:latin typeface="Cambria Math" panose="02040503050406030204" pitchFamily="18" charset="0"/>
                                  </a:rPr>
                                  <m:t>1</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num>
                          <m:den>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num>
                                  <m:den>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b="0" i="1" smtClean="0">
                                    <a:latin typeface="Cambria Math" panose="02040503050406030204" pitchFamily="18" charset="0"/>
                                  </a:rPr>
                                  <m:t>+</m:t>
                                </m:r>
                                <m:r>
                                  <a:rPr lang="it-IT" sz="1600" i="1">
                                    <a:latin typeface="Cambria Math" panose="02040503050406030204" pitchFamily="18" charset="0"/>
                                  </a:rPr>
                                  <m:t>1</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den>
                        </m:f>
                        <m:r>
                          <a:rPr lang="it-IT" sz="1600" b="0" i="1" smtClean="0">
                            <a:latin typeface="Cambria Math" panose="02040503050406030204" pitchFamily="18" charset="0"/>
                          </a:rPr>
                          <m:t>=</m:t>
                        </m:r>
                      </m:oMath>
                    </m:oMathPara>
                  </a14:m>
                  <a:endParaRPr lang="it-IT" sz="1600" b="0" i="1" dirty="0" smtClean="0">
                    <a:latin typeface="Cambria Math" panose="02040503050406030204" pitchFamily="18" charset="0"/>
                  </a:endParaRPr>
                </a:p>
                <a:p>
                  <a:endParaRPr lang="it-IT" sz="16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num>
                              <m:den>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num>
                          <m:den>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num>
                              <m:den>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den>
                        </m:f>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r>
                              <a:rPr lang="it-IT" sz="1600" i="1">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b="0" i="1" smtClean="0">
                                    <a:latin typeface="Cambria Math" panose="02040503050406030204" pitchFamily="18" charset="0"/>
                                  </a:rPr>
                                  <m:t>(</m:t>
                                </m:r>
                                <m:r>
                                  <m:rPr>
                                    <m:sty m:val="p"/>
                                  </m:rPr>
                                  <a:rPr lang="it-IT" sz="1600">
                                    <a:latin typeface="Cambria Math"/>
                                    <a:ea typeface="Cambria Math"/>
                                  </a:rPr>
                                  <m:t>β</m:t>
                                </m:r>
                                <m:r>
                                  <a:rPr lang="it-IT" sz="1600" b="0" i="1" smtClean="0">
                                    <a:latin typeface="Cambria Math" panose="02040503050406030204" pitchFamily="18" charset="0"/>
                                    <a:ea typeface="Cambria Math"/>
                                  </a:rPr>
                                  <m:t>−1)</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num>
                          <m:den>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r>
                                  <m:rPr>
                                    <m:sty m:val="p"/>
                                  </m:rPr>
                                  <a:rPr lang="it-IT" sz="1600">
                                    <a:latin typeface="Cambria Math"/>
                                    <a:ea typeface="Cambria Math"/>
                                  </a:rPr>
                                  <m:t>β</m:t>
                                </m:r>
                                <m:r>
                                  <a:rPr lang="it-IT" sz="1600" b="0" i="1" smtClean="0">
                                    <a:latin typeface="Cambria Math" panose="02040503050406030204" pitchFamily="18" charset="0"/>
                                    <a:ea typeface="Cambria Math"/>
                                  </a:rPr>
                                  <m:t>+</m:t>
                                </m:r>
                                <m:r>
                                  <a:rPr lang="it-IT" sz="1600" i="1">
                                    <a:latin typeface="Cambria Math" panose="02040503050406030204" pitchFamily="18" charset="0"/>
                                    <a:ea typeface="Cambria Math"/>
                                  </a:rPr>
                                  <m:t>1)</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den>
                        </m:f>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d>
                          <m:dPr>
                            <m:begChr m:val="["/>
                            <m:endChr m:val="]"/>
                            <m:ctrlPr>
                              <a:rPr lang="it-IT" sz="1600" i="1" smtClean="0">
                                <a:latin typeface="Cambria Math" panose="02040503050406030204" pitchFamily="18" charset="0"/>
                              </a:rPr>
                            </m:ctrlPr>
                          </m:dPr>
                          <m:e>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b="0" i="1" smtClean="0">
                                        <a:latin typeface="Cambria Math" panose="02040503050406030204" pitchFamily="18" charset="0"/>
                                      </a:rPr>
                                      <m:t>2</m:t>
                                    </m:r>
                                    <m:r>
                                      <m:rPr>
                                        <m:sty m:val="p"/>
                                      </m:rPr>
                                      <a:rPr lang="it-IT" sz="1600">
                                        <a:latin typeface="Cambria Math"/>
                                        <a:ea typeface="Cambria Math"/>
                                      </a:rPr>
                                      <m:t>β</m:t>
                                    </m:r>
                                    <m:r>
                                      <a:rPr lang="it-IT" sz="1600" b="0" i="1" smtClean="0">
                                        <a:latin typeface="Cambria Math" panose="02040503050406030204" pitchFamily="18" charset="0"/>
                                        <a:ea typeface="Cambria Math"/>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num>
                              <m:den>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m:rPr>
                                            <m:sty m:val="p"/>
                                          </m:rPr>
                                          <a:rPr lang="it-IT" sz="1600" b="0" i="0" smtClean="0">
                                            <a:latin typeface="Cambria Math" panose="02040503050406030204" pitchFamily="18" charset="0"/>
                                          </a:rPr>
                                          <m:t>L</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den>
                            </m:f>
                            <m:r>
                              <a:rPr lang="it-IT" sz="1600" b="0" i="1" smtClean="0">
                                <a:latin typeface="Cambria Math" panose="02040503050406030204" pitchFamily="18" charset="0"/>
                              </a:rPr>
                              <m:t>−1</m:t>
                            </m:r>
                          </m:e>
                        </m:d>
                      </m:oMath>
                    </m:oMathPara>
                  </a14:m>
                  <a:endParaRPr lang="it-IT" sz="1600" i="1" dirty="0" smtClean="0">
                    <a:latin typeface="Cambria Math" panose="02040503050406030204" pitchFamily="18" charset="0"/>
                  </a:endParaRPr>
                </a:p>
                <a:p>
                  <a:endParaRPr lang="it-IT" sz="1600" b="0" i="1" dirty="0" smtClean="0">
                    <a:latin typeface="Cambria Math" panose="02040503050406030204" pitchFamily="18" charset="0"/>
                  </a:endParaRPr>
                </a:p>
                <a:p>
                  <a:endParaRPr lang="it-IT" sz="16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𝑅𝐸𝐹</m:t>
                            </m:r>
                          </m:sub>
                        </m:sSub>
                        <m:d>
                          <m:dPr>
                            <m:ctrlPr>
                              <a:rPr lang="it-IT" sz="1600" i="1">
                                <a:latin typeface="Cambria Math" panose="02040503050406030204" pitchFamily="18" charset="0"/>
                              </a:rPr>
                            </m:ctrlPr>
                          </m:dPr>
                          <m:e>
                            <m:r>
                              <m:rPr>
                                <m:sty m:val="p"/>
                              </m:rPr>
                              <a:rPr lang="it-IT" sz="1600">
                                <a:latin typeface="Cambria Math"/>
                              </a:rPr>
                              <m:t>s</m:t>
                            </m:r>
                          </m:e>
                        </m:d>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i="1">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d>
                          <m:dPr>
                            <m:begChr m:val="["/>
                            <m:endChr m:val="]"/>
                            <m:ctrlPr>
                              <a:rPr lang="it-IT" sz="1600" i="1">
                                <a:latin typeface="Cambria Math" panose="02040503050406030204" pitchFamily="18" charset="0"/>
                              </a:rPr>
                            </m:ctrlPr>
                          </m:dPr>
                          <m:e>
                            <m:f>
                              <m:fPr>
                                <m:ctrlPr>
                                  <a:rPr lang="it-IT" sz="1600" i="1">
                                    <a:latin typeface="Cambria Math" panose="02040503050406030204" pitchFamily="18" charset="0"/>
                                  </a:rPr>
                                </m:ctrlPr>
                              </m:fPr>
                              <m:num>
                                <m:r>
                                  <a:rPr lang="it-IT" sz="1600" i="1">
                                    <a:latin typeface="Cambria Math" panose="02040503050406030204" pitchFamily="18" charset="0"/>
                                  </a:rPr>
                                  <m:t>2</m:t>
                                </m:r>
                                <m:r>
                                  <m:rPr>
                                    <m:sty m:val="p"/>
                                  </m:rPr>
                                  <a:rPr lang="it-IT" sz="1600">
                                    <a:latin typeface="Cambria Math"/>
                                    <a:ea typeface="Cambria Math"/>
                                  </a:rPr>
                                  <m:t>β</m:t>
                                </m:r>
                              </m:num>
                              <m:den>
                                <m:r>
                                  <m:rPr>
                                    <m:sty m:val="p"/>
                                  </m:rPr>
                                  <a:rPr lang="it-IT" sz="1600">
                                    <a:latin typeface="Cambria Math"/>
                                    <a:ea typeface="Cambria Math"/>
                                  </a:rPr>
                                  <m:t>β</m:t>
                                </m:r>
                                <m:r>
                                  <a:rPr lang="it-IT" sz="1600" b="0" i="1" smtClean="0">
                                    <a:latin typeface="Cambria Math" panose="02040503050406030204" pitchFamily="18" charset="0"/>
                                    <a:ea typeface="Cambria Math"/>
                                  </a:rPr>
                                  <m:t>+1</m:t>
                                </m:r>
                              </m:den>
                            </m:f>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ea typeface="Cambria Math"/>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b="0" i="1" smtClean="0">
                                            <a:latin typeface="Cambria Math" panose="02040503050406030204" pitchFamily="18" charset="0"/>
                                          </a:rPr>
                                          <m:t>𝐿</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num>
                              <m:den>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m:rPr>
                                            <m:sty m:val="p"/>
                                          </m:rPr>
                                          <a:rPr lang="it-IT" sz="1600">
                                            <a:latin typeface="Cambria Math" panose="02040503050406030204" pitchFamily="18" charset="0"/>
                                          </a:rPr>
                                          <m:t>L</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den>
                            </m:f>
                            <m:r>
                              <a:rPr lang="it-IT" sz="1600" i="1">
                                <a:latin typeface="Cambria Math" panose="02040503050406030204" pitchFamily="18" charset="0"/>
                              </a:rPr>
                              <m:t>−1</m:t>
                            </m:r>
                          </m:e>
                        </m:d>
                      </m:oMath>
                    </m:oMathPara>
                  </a14:m>
                  <a:endParaRPr lang="en-US" sz="1600" dirty="0"/>
                </a:p>
              </p:txBody>
            </p:sp>
          </mc:Choice>
          <mc:Fallback xmlns="">
            <p:sp>
              <p:nvSpPr>
                <p:cNvPr id="3" name="Rectangle 4"/>
                <p:cNvSpPr>
                  <a:spLocks noRot="1" noChangeAspect="1" noMove="1" noResize="1" noEditPoints="1" noAdjustHandles="1" noChangeArrowheads="1" noChangeShapeType="1" noTextEdit="1"/>
                </p:cNvSpPr>
                <p:nvPr/>
              </p:nvSpPr>
              <p:spPr>
                <a:xfrm>
                  <a:off x="23085" y="-349226"/>
                  <a:ext cx="9231085" cy="5412957"/>
                </a:xfrm>
                <a:prstGeom prst="rect">
                  <a:avLst/>
                </a:prstGeom>
                <a:blipFill>
                  <a:blip r:embed="rId2"/>
                  <a:stretch>
                    <a:fillRect/>
                  </a:stretch>
                </a:blipFill>
              </p:spPr>
              <p:txBody>
                <a:bodyPr/>
                <a:lstStyle/>
                <a:p>
                  <a:r>
                    <a:rPr lang="it-IT">
                      <a:noFill/>
                    </a:rPr>
                    <a:t> </a:t>
                  </a:r>
                </a:p>
              </p:txBody>
            </p:sp>
          </mc:Fallback>
        </mc:AlternateContent>
        <p:sp>
          <p:nvSpPr>
            <p:cNvPr id="7" name="Rectangle 4"/>
            <p:cNvSpPr/>
            <p:nvPr/>
          </p:nvSpPr>
          <p:spPr>
            <a:xfrm>
              <a:off x="0" y="3156389"/>
              <a:ext cx="9144000" cy="338554"/>
            </a:xfrm>
            <a:prstGeom prst="rect">
              <a:avLst/>
            </a:prstGeom>
          </p:spPr>
          <p:txBody>
            <a:bodyPr wrap="square">
              <a:spAutoFit/>
            </a:bodyPr>
            <a:lstStyle/>
            <a:p>
              <a:endParaRPr lang="en-US" sz="1600" dirty="0"/>
            </a:p>
          </p:txBody>
        </p:sp>
      </p:grpSp>
      <p:grpSp>
        <p:nvGrpSpPr>
          <p:cNvPr id="109" name="Gruppo 108"/>
          <p:cNvGrpSpPr/>
          <p:nvPr/>
        </p:nvGrpSpPr>
        <p:grpSpPr>
          <a:xfrm>
            <a:off x="3082578" y="109820"/>
            <a:ext cx="2977940" cy="987496"/>
            <a:chOff x="3601128" y="544834"/>
            <a:chExt cx="2977940" cy="987496"/>
          </a:xfrm>
        </p:grpSpPr>
        <p:grpSp>
          <p:nvGrpSpPr>
            <p:cNvPr id="102" name="Gruppo 101"/>
            <p:cNvGrpSpPr/>
            <p:nvPr/>
          </p:nvGrpSpPr>
          <p:grpSpPr>
            <a:xfrm>
              <a:off x="3750154" y="771383"/>
              <a:ext cx="2828914" cy="756828"/>
              <a:chOff x="3419954" y="771383"/>
              <a:chExt cx="2828914" cy="756828"/>
            </a:xfrm>
          </p:grpSpPr>
          <p:grpSp>
            <p:nvGrpSpPr>
              <p:cNvPr id="86" name="Gruppo 85"/>
              <p:cNvGrpSpPr/>
              <p:nvPr/>
            </p:nvGrpSpPr>
            <p:grpSpPr>
              <a:xfrm>
                <a:off x="3419954" y="771383"/>
                <a:ext cx="2828914" cy="756828"/>
                <a:chOff x="3659734" y="810012"/>
                <a:chExt cx="2828914" cy="756828"/>
              </a:xfrm>
            </p:grpSpPr>
            <p:sp>
              <p:nvSpPr>
                <p:cNvPr id="26" name="Freeform 12"/>
                <p:cNvSpPr>
                  <a:spLocks noChangeAspect="1"/>
                </p:cNvSpPr>
                <p:nvPr/>
              </p:nvSpPr>
              <p:spPr bwMode="auto">
                <a:xfrm>
                  <a:off x="5462295" y="813252"/>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70" name="Gruppo 69"/>
                <p:cNvGrpSpPr/>
                <p:nvPr/>
              </p:nvGrpSpPr>
              <p:grpSpPr>
                <a:xfrm>
                  <a:off x="6339127" y="810012"/>
                  <a:ext cx="149521" cy="756828"/>
                  <a:chOff x="5708914" y="819007"/>
                  <a:chExt cx="149521" cy="756828"/>
                </a:xfrm>
              </p:grpSpPr>
              <p:sp>
                <p:nvSpPr>
                  <p:cNvPr id="28" name="Arc 59"/>
                  <p:cNvSpPr>
                    <a:spLocks noChangeAspect="1"/>
                  </p:cNvSpPr>
                  <p:nvPr/>
                </p:nvSpPr>
                <p:spPr bwMode="auto">
                  <a:xfrm rot="5400000" flipV="1">
                    <a:off x="5728758" y="10852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9" name="Arc 60"/>
                  <p:cNvSpPr>
                    <a:spLocks noChangeAspect="1"/>
                  </p:cNvSpPr>
                  <p:nvPr/>
                </p:nvSpPr>
                <p:spPr bwMode="auto">
                  <a:xfrm rot="5400000" flipV="1">
                    <a:off x="5728758" y="11614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0" name="Arc 61"/>
                  <p:cNvSpPr>
                    <a:spLocks noChangeAspect="1"/>
                  </p:cNvSpPr>
                  <p:nvPr/>
                </p:nvSpPr>
                <p:spPr bwMode="auto">
                  <a:xfrm rot="5400000" flipV="1">
                    <a:off x="5727170" y="1237645"/>
                    <a:ext cx="39688"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1" name="Arc 62"/>
                  <p:cNvSpPr>
                    <a:spLocks noChangeAspect="1"/>
                  </p:cNvSpPr>
                  <p:nvPr/>
                </p:nvSpPr>
                <p:spPr bwMode="auto">
                  <a:xfrm rot="5400000" flipV="1">
                    <a:off x="5728758" y="10090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2" name="Line 63"/>
                  <p:cNvSpPr>
                    <a:spLocks noChangeAspect="1" noChangeShapeType="1"/>
                  </p:cNvSpPr>
                  <p:nvPr/>
                </p:nvSpPr>
                <p:spPr bwMode="auto">
                  <a:xfrm rot="5400000" flipH="1">
                    <a:off x="5715561" y="884889"/>
                    <a:ext cx="131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3" name="Line 64"/>
                  <p:cNvSpPr>
                    <a:spLocks noChangeAspect="1" noChangeShapeType="1"/>
                  </p:cNvSpPr>
                  <p:nvPr/>
                </p:nvSpPr>
                <p:spPr bwMode="auto">
                  <a:xfrm rot="5400000" flipH="1">
                    <a:off x="5716642" y="1511035"/>
                    <a:ext cx="1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4" name="Arc 65"/>
                  <p:cNvSpPr>
                    <a:spLocks noChangeAspect="1"/>
                  </p:cNvSpPr>
                  <p:nvPr/>
                </p:nvSpPr>
                <p:spPr bwMode="auto">
                  <a:xfrm rot="5400000">
                    <a:off x="5761598" y="10455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5" name="Arc 66"/>
                  <p:cNvSpPr>
                    <a:spLocks noChangeAspect="1"/>
                  </p:cNvSpPr>
                  <p:nvPr/>
                </p:nvSpPr>
                <p:spPr bwMode="auto">
                  <a:xfrm rot="5400000">
                    <a:off x="5761598" y="11217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6" name="Arc 67"/>
                  <p:cNvSpPr>
                    <a:spLocks noChangeAspect="1"/>
                  </p:cNvSpPr>
                  <p:nvPr/>
                </p:nvSpPr>
                <p:spPr bwMode="auto">
                  <a:xfrm rot="5400000" flipV="1">
                    <a:off x="5728758" y="13138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7" name="Arc 68"/>
                  <p:cNvSpPr>
                    <a:spLocks noChangeAspect="1"/>
                  </p:cNvSpPr>
                  <p:nvPr/>
                </p:nvSpPr>
                <p:spPr bwMode="auto">
                  <a:xfrm rot="5400000">
                    <a:off x="5761598" y="11979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8" name="Arc 69"/>
                  <p:cNvSpPr>
                    <a:spLocks noChangeAspect="1"/>
                  </p:cNvSpPr>
                  <p:nvPr/>
                </p:nvSpPr>
                <p:spPr bwMode="auto">
                  <a:xfrm rot="5400000">
                    <a:off x="5761598" y="12741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9" name="Arc 70"/>
                  <p:cNvSpPr>
                    <a:spLocks noChangeAspect="1"/>
                  </p:cNvSpPr>
                  <p:nvPr/>
                </p:nvSpPr>
                <p:spPr bwMode="auto">
                  <a:xfrm rot="5400000">
                    <a:off x="5760011" y="967273"/>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0" name="Arc 71"/>
                  <p:cNvSpPr>
                    <a:spLocks noChangeAspect="1"/>
                  </p:cNvSpPr>
                  <p:nvPr/>
                </p:nvSpPr>
                <p:spPr bwMode="auto">
                  <a:xfrm rot="5400000">
                    <a:off x="5760011" y="1351945"/>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71" name="Gruppo 70"/>
                <p:cNvGrpSpPr/>
                <p:nvPr/>
              </p:nvGrpSpPr>
              <p:grpSpPr>
                <a:xfrm>
                  <a:off x="5829606" y="825500"/>
                  <a:ext cx="304800" cy="738060"/>
                  <a:chOff x="6240743" y="783187"/>
                  <a:chExt cx="304800" cy="738060"/>
                </a:xfrm>
              </p:grpSpPr>
              <p:grpSp>
                <p:nvGrpSpPr>
                  <p:cNvPr id="62" name="Group 221"/>
                  <p:cNvGrpSpPr>
                    <a:grpSpLocks/>
                  </p:cNvGrpSpPr>
                  <p:nvPr/>
                </p:nvGrpSpPr>
                <p:grpSpPr bwMode="auto">
                  <a:xfrm>
                    <a:off x="6240743" y="1100622"/>
                    <a:ext cx="304800" cy="144"/>
                    <a:chOff x="3888" y="3072"/>
                    <a:chExt cx="192" cy="144"/>
                  </a:xfrm>
                </p:grpSpPr>
                <p:sp>
                  <p:nvSpPr>
                    <p:cNvPr id="63"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4"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65" name="Group 221"/>
                  <p:cNvGrpSpPr>
                    <a:grpSpLocks/>
                  </p:cNvGrpSpPr>
                  <p:nvPr/>
                </p:nvGrpSpPr>
                <p:grpSpPr bwMode="auto">
                  <a:xfrm>
                    <a:off x="6240743" y="1211731"/>
                    <a:ext cx="304800" cy="144"/>
                    <a:chOff x="3888" y="3072"/>
                    <a:chExt cx="192" cy="144"/>
                  </a:xfrm>
                </p:grpSpPr>
                <p:sp>
                  <p:nvSpPr>
                    <p:cNvPr id="66"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7"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68" name="Line 64"/>
                  <p:cNvSpPr>
                    <a:spLocks noChangeAspect="1" noChangeShapeType="1"/>
                  </p:cNvSpPr>
                  <p:nvPr/>
                </p:nvSpPr>
                <p:spPr bwMode="auto">
                  <a:xfrm rot="5400000" flipH="1">
                    <a:off x="6240143" y="136824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9" name="Line 64"/>
                  <p:cNvSpPr>
                    <a:spLocks noChangeAspect="1" noChangeShapeType="1"/>
                  </p:cNvSpPr>
                  <p:nvPr/>
                </p:nvSpPr>
                <p:spPr bwMode="auto">
                  <a:xfrm rot="5400000" flipH="1">
                    <a:off x="6240143" y="93618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72" name="Line 64"/>
                <p:cNvSpPr>
                  <a:spLocks noChangeAspect="1" noChangeShapeType="1"/>
                </p:cNvSpPr>
                <p:nvPr/>
              </p:nvSpPr>
              <p:spPr bwMode="auto">
                <a:xfrm rot="10800000" flipH="1">
                  <a:off x="4410542" y="815054"/>
                  <a:ext cx="20044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3" name="Line 64"/>
                <p:cNvSpPr>
                  <a:spLocks noChangeAspect="1" noChangeShapeType="1"/>
                </p:cNvSpPr>
                <p:nvPr/>
              </p:nvSpPr>
              <p:spPr bwMode="auto">
                <a:xfrm rot="10800000" flipH="1">
                  <a:off x="3659734" y="1565780"/>
                  <a:ext cx="27577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mc:AlternateContent xmlns:mc="http://schemas.openxmlformats.org/markup-compatibility/2006" xmlns:a14="http://schemas.microsoft.com/office/drawing/2010/main">
            <mc:Choice Requires="a14">
              <p:sp>
                <p:nvSpPr>
                  <p:cNvPr id="88" name="Rettangolo 87"/>
                  <p:cNvSpPr/>
                  <p:nvPr/>
                </p:nvSpPr>
                <p:spPr>
                  <a:xfrm>
                    <a:off x="4841517" y="1028437"/>
                    <a:ext cx="44486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000">
                              <a:latin typeface="Cambria Math"/>
                              <a:ea typeface="Cambria Math"/>
                            </a:rPr>
                            <m:t>β</m:t>
                          </m:r>
                          <m:r>
                            <a:rPr lang="en-US" sz="1000" dirty="0">
                              <a:latin typeface="Cambria Math"/>
                            </a:rPr>
                            <m:t> </m:t>
                          </m:r>
                          <m:sSub>
                            <m:sSubPr>
                              <m:ctrlPr>
                                <a:rPr lang="en-US" sz="1000" i="1">
                                  <a:latin typeface="Cambria Math" panose="02040503050406030204" pitchFamily="18" charset="0"/>
                                </a:rPr>
                              </m:ctrlPr>
                            </m:sSubPr>
                            <m:e>
                              <m:r>
                                <m:rPr>
                                  <m:sty m:val="p"/>
                                </m:rPr>
                                <a:rPr lang="it-IT" sz="1000">
                                  <a:latin typeface="Cambria Math"/>
                                </a:rPr>
                                <m:t>Z</m:t>
                              </m:r>
                            </m:e>
                            <m:sub>
                              <m:r>
                                <a:rPr lang="it-IT" sz="1000">
                                  <a:latin typeface="Cambria Math"/>
                                </a:rPr>
                                <m:t>0</m:t>
                              </m:r>
                            </m:sub>
                          </m:sSub>
                        </m:oMath>
                      </m:oMathPara>
                    </a14:m>
                    <a:endParaRPr lang="it-IT" sz="1000" dirty="0"/>
                  </a:p>
                </p:txBody>
              </p:sp>
            </mc:Choice>
            <mc:Fallback xmlns="">
              <p:sp>
                <p:nvSpPr>
                  <p:cNvPr id="88" name="Rettangolo 87"/>
                  <p:cNvSpPr>
                    <a:spLocks noRot="1" noChangeAspect="1" noMove="1" noResize="1" noEditPoints="1" noAdjustHandles="1" noChangeArrowheads="1" noChangeShapeType="1" noTextEdit="1"/>
                  </p:cNvSpPr>
                  <p:nvPr/>
                </p:nvSpPr>
                <p:spPr>
                  <a:xfrm>
                    <a:off x="4841517" y="1028437"/>
                    <a:ext cx="444865" cy="246221"/>
                  </a:xfrm>
                  <a:prstGeom prst="rect">
                    <a:avLst/>
                  </a:prstGeom>
                  <a:blipFill>
                    <a:blip r:embed="rId3"/>
                    <a:stretch>
                      <a:fillRect b="-24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9" name="Rettangolo 88"/>
                  <p:cNvSpPr/>
                  <p:nvPr/>
                </p:nvSpPr>
                <p:spPr>
                  <a:xfrm>
                    <a:off x="5356528" y="1033746"/>
                    <a:ext cx="299313"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𝐶</m:t>
                          </m:r>
                        </m:oMath>
                      </m:oMathPara>
                    </a14:m>
                    <a:endParaRPr lang="it-IT" sz="1000" dirty="0"/>
                  </a:p>
                </p:txBody>
              </p:sp>
            </mc:Choice>
            <mc:Fallback xmlns="">
              <p:sp>
                <p:nvSpPr>
                  <p:cNvPr id="89" name="Rettangolo 88"/>
                  <p:cNvSpPr>
                    <a:spLocks noRot="1" noChangeAspect="1" noMove="1" noResize="1" noEditPoints="1" noAdjustHandles="1" noChangeArrowheads="1" noChangeShapeType="1" noTextEdit="1"/>
                  </p:cNvSpPr>
                  <p:nvPr/>
                </p:nvSpPr>
                <p:spPr>
                  <a:xfrm>
                    <a:off x="5356528" y="1033746"/>
                    <a:ext cx="299313" cy="24622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0" name="Rettangolo 89"/>
                  <p:cNvSpPr/>
                  <p:nvPr/>
                </p:nvSpPr>
                <p:spPr>
                  <a:xfrm>
                    <a:off x="5882403" y="1034716"/>
                    <a:ext cx="28828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𝐿</m:t>
                          </m:r>
                        </m:oMath>
                      </m:oMathPara>
                    </a14:m>
                    <a:endParaRPr lang="it-IT" sz="1000" dirty="0"/>
                  </a:p>
                </p:txBody>
              </p:sp>
            </mc:Choice>
            <mc:Fallback xmlns="">
              <p:sp>
                <p:nvSpPr>
                  <p:cNvPr id="90" name="Rettangolo 89"/>
                  <p:cNvSpPr>
                    <a:spLocks noRot="1" noChangeAspect="1" noMove="1" noResize="1" noEditPoints="1" noAdjustHandles="1" noChangeArrowheads="1" noChangeShapeType="1" noTextEdit="1"/>
                  </p:cNvSpPr>
                  <p:nvPr/>
                </p:nvSpPr>
                <p:spPr>
                  <a:xfrm>
                    <a:off x="5882403" y="1034716"/>
                    <a:ext cx="288284" cy="246221"/>
                  </a:xfrm>
                  <a:prstGeom prst="rect">
                    <a:avLst/>
                  </a:prstGeom>
                  <a:blipFill>
                    <a:blip r:embed="rId5"/>
                    <a:stretch>
                      <a:fillRect/>
                    </a:stretch>
                  </a:blipFill>
                </p:spPr>
                <p:txBody>
                  <a:bodyPr/>
                  <a:lstStyle/>
                  <a:p>
                    <a:r>
                      <a:rPr lang="it-IT">
                        <a:noFill/>
                      </a:rPr>
                      <a:t> </a:t>
                    </a:r>
                  </a:p>
                </p:txBody>
              </p:sp>
            </mc:Fallback>
          </mc:AlternateContent>
        </p:grpSp>
        <p:grpSp>
          <p:nvGrpSpPr>
            <p:cNvPr id="108" name="Gruppo 107"/>
            <p:cNvGrpSpPr/>
            <p:nvPr/>
          </p:nvGrpSpPr>
          <p:grpSpPr>
            <a:xfrm>
              <a:off x="3601128" y="544834"/>
              <a:ext cx="1608793" cy="987496"/>
              <a:chOff x="3601128" y="544834"/>
              <a:chExt cx="1608793" cy="987496"/>
            </a:xfrm>
          </p:grpSpPr>
          <p:grpSp>
            <p:nvGrpSpPr>
              <p:cNvPr id="74" name="Group 207"/>
              <p:cNvGrpSpPr>
                <a:grpSpLocks/>
              </p:cNvGrpSpPr>
              <p:nvPr/>
            </p:nvGrpSpPr>
            <p:grpSpPr bwMode="auto">
              <a:xfrm>
                <a:off x="3601128" y="770330"/>
                <a:ext cx="304800" cy="762000"/>
                <a:chOff x="4560" y="2400"/>
                <a:chExt cx="192" cy="480"/>
              </a:xfrm>
            </p:grpSpPr>
            <p:sp>
              <p:nvSpPr>
                <p:cNvPr id="75" name="Oval 111"/>
                <p:cNvSpPr>
                  <a:spLocks noChangeAspect="1" noChangeArrowheads="1"/>
                </p:cNvSpPr>
                <p:nvPr/>
              </p:nvSpPr>
              <p:spPr bwMode="auto">
                <a:xfrm>
                  <a:off x="4560" y="2544"/>
                  <a:ext cx="192" cy="19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algn="ctr">
                    <a:spcBef>
                      <a:spcPct val="0"/>
                    </a:spcBef>
                    <a:buFontTx/>
                    <a:buNone/>
                  </a:pPr>
                  <a:endParaRPr lang="en-US" altLang="en-US" sz="2000"/>
                </a:p>
              </p:txBody>
            </p:sp>
            <p:sp>
              <p:nvSpPr>
                <p:cNvPr id="76" name="Line 112"/>
                <p:cNvSpPr>
                  <a:spLocks noChangeAspect="1" noChangeShapeType="1"/>
                </p:cNvSpPr>
                <p:nvPr/>
              </p:nvSpPr>
              <p:spPr bwMode="auto">
                <a:xfrm flipV="1">
                  <a:off x="4656" y="240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7" name="Line 113"/>
                <p:cNvSpPr>
                  <a:spLocks noChangeAspect="1" noChangeShapeType="1"/>
                </p:cNvSpPr>
                <p:nvPr/>
              </p:nvSpPr>
              <p:spPr bwMode="auto">
                <a:xfrm flipV="1">
                  <a:off x="4656" y="27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8" name="Line 114"/>
                <p:cNvSpPr>
                  <a:spLocks noChangeAspect="1" noChangeShapeType="1"/>
                </p:cNvSpPr>
                <p:nvPr/>
              </p:nvSpPr>
              <p:spPr bwMode="auto">
                <a:xfrm>
                  <a:off x="4584" y="249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9" name="Line 115"/>
                <p:cNvSpPr>
                  <a:spLocks noChangeAspect="1" noChangeShapeType="1"/>
                </p:cNvSpPr>
                <p:nvPr/>
              </p:nvSpPr>
              <p:spPr bwMode="auto">
                <a:xfrm>
                  <a:off x="4608" y="24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0" name="Line 116"/>
                <p:cNvSpPr>
                  <a:spLocks noChangeAspect="1" noChangeShapeType="1"/>
                </p:cNvSpPr>
                <p:nvPr/>
              </p:nvSpPr>
              <p:spPr bwMode="auto">
                <a:xfrm>
                  <a:off x="4584" y="2784"/>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81" name="Group 117"/>
                <p:cNvGrpSpPr>
                  <a:grpSpLocks noChangeAspect="1"/>
                </p:cNvGrpSpPr>
                <p:nvPr/>
              </p:nvGrpSpPr>
              <p:grpSpPr bwMode="auto">
                <a:xfrm>
                  <a:off x="4606" y="2597"/>
                  <a:ext cx="96" cy="91"/>
                  <a:chOff x="2920" y="3227"/>
                  <a:chExt cx="383" cy="181"/>
                </a:xfrm>
              </p:grpSpPr>
              <p:sp>
                <p:nvSpPr>
                  <p:cNvPr id="82" name="Arc 118"/>
                  <p:cNvSpPr>
                    <a:spLocks noChangeAspect="1"/>
                  </p:cNvSpPr>
                  <p:nvPr/>
                </p:nvSpPr>
                <p:spPr bwMode="auto">
                  <a:xfrm>
                    <a:off x="2920" y="3227"/>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3" name="Arc 119"/>
                  <p:cNvSpPr>
                    <a:spLocks noChangeAspect="1"/>
                  </p:cNvSpPr>
                  <p:nvPr/>
                </p:nvSpPr>
                <p:spPr bwMode="auto">
                  <a:xfrm flipV="1">
                    <a:off x="3111" y="3312"/>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sp>
            <p:nvSpPr>
              <p:cNvPr id="84" name="Freeform 12"/>
              <p:cNvSpPr>
                <a:spLocks noChangeAspect="1"/>
              </p:cNvSpPr>
              <p:nvPr/>
            </p:nvSpPr>
            <p:spPr bwMode="auto">
              <a:xfrm rot="5400000">
                <a:off x="4051059" y="401354"/>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pic>
            <p:nvPicPr>
              <p:cNvPr id="92" name="Immagine 91"/>
              <p:cNvPicPr>
                <a:picLocks noChangeAspect="1"/>
              </p:cNvPicPr>
              <p:nvPr/>
            </p:nvPicPr>
            <p:blipFill>
              <a:blip r:embed="rId6"/>
              <a:stretch>
                <a:fillRect/>
              </a:stretch>
            </p:blipFill>
            <p:spPr>
              <a:xfrm>
                <a:off x="4029714" y="544834"/>
                <a:ext cx="195089" cy="164606"/>
              </a:xfrm>
              <a:prstGeom prst="rect">
                <a:avLst/>
              </a:prstGeom>
            </p:spPr>
          </p:pic>
          <mc:AlternateContent xmlns:mc="http://schemas.openxmlformats.org/markup-compatibility/2006" xmlns:a14="http://schemas.microsoft.com/office/drawing/2010/main">
            <mc:Choice Requires="a14">
              <p:sp>
                <p:nvSpPr>
                  <p:cNvPr id="94" name="Rettangolo 93"/>
                  <p:cNvSpPr/>
                  <p:nvPr/>
                </p:nvSpPr>
                <p:spPr>
                  <a:xfrm>
                    <a:off x="3837744" y="1019808"/>
                    <a:ext cx="57855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prstClr val="white"/>
                                  </a:solidFill>
                                  <a:latin typeface="Cambria Math" panose="02040503050406030204" pitchFamily="18" charset="0"/>
                                </a:rPr>
                              </m:ctrlPr>
                            </m:sSubPr>
                            <m:e>
                              <m:r>
                                <a:rPr lang="it-IT" sz="1000" b="0" i="0" smtClean="0">
                                  <a:solidFill>
                                    <a:prstClr val="white"/>
                                  </a:solidFill>
                                  <a:latin typeface="Cambria Math" panose="02040503050406030204" pitchFamily="18" charset="0"/>
                                </a:rPr>
                                <m:t>2</m:t>
                              </m:r>
                              <m:r>
                                <m:rPr>
                                  <m:sty m:val="p"/>
                                </m:rPr>
                                <a:rPr lang="it-IT" sz="1000" b="0" i="0" smtClean="0">
                                  <a:solidFill>
                                    <a:prstClr val="white"/>
                                  </a:solidFill>
                                  <a:latin typeface="Cambria Math" panose="02040503050406030204" pitchFamily="18" charset="0"/>
                                </a:rPr>
                                <m:t>V</m:t>
                              </m:r>
                            </m:e>
                            <m:sub>
                              <m:r>
                                <a:rPr lang="it-IT" sz="1000" b="0" i="1" smtClean="0">
                                  <a:solidFill>
                                    <a:prstClr val="white"/>
                                  </a:solidFill>
                                  <a:latin typeface="Cambria Math" panose="02040503050406030204" pitchFamily="18" charset="0"/>
                                </a:rPr>
                                <m:t>𝐹𝑊𝐷</m:t>
                              </m:r>
                            </m:sub>
                          </m:sSub>
                        </m:oMath>
                      </m:oMathPara>
                    </a14:m>
                    <a:endParaRPr lang="it-IT" dirty="0"/>
                  </a:p>
                </p:txBody>
              </p:sp>
            </mc:Choice>
            <mc:Fallback xmlns="">
              <p:sp>
                <p:nvSpPr>
                  <p:cNvPr id="94" name="Rettangolo 93"/>
                  <p:cNvSpPr>
                    <a:spLocks noRot="1" noChangeAspect="1" noMove="1" noResize="1" noEditPoints="1" noAdjustHandles="1" noChangeArrowheads="1" noChangeShapeType="1" noTextEdit="1"/>
                  </p:cNvSpPr>
                  <p:nvPr/>
                </p:nvSpPr>
                <p:spPr>
                  <a:xfrm>
                    <a:off x="3837744" y="1019808"/>
                    <a:ext cx="578555" cy="246221"/>
                  </a:xfrm>
                  <a:prstGeom prst="rect">
                    <a:avLst/>
                  </a:prstGeom>
                  <a:blipFill>
                    <a:blip r:embed="rId7"/>
                    <a:stretch>
                      <a:fillRect/>
                    </a:stretch>
                  </a:blipFill>
                </p:spPr>
                <p:txBody>
                  <a:bodyPr/>
                  <a:lstStyle/>
                  <a:p>
                    <a:r>
                      <a:rPr lang="it-IT">
                        <a:noFill/>
                      </a:rPr>
                      <a:t> </a:t>
                    </a:r>
                  </a:p>
                </p:txBody>
              </p:sp>
            </mc:Fallback>
          </mc:AlternateContent>
          <p:grpSp>
            <p:nvGrpSpPr>
              <p:cNvPr id="107" name="Gruppo 106"/>
              <p:cNvGrpSpPr/>
              <p:nvPr/>
            </p:nvGrpSpPr>
            <p:grpSpPr>
              <a:xfrm>
                <a:off x="4342914" y="807761"/>
                <a:ext cx="867007" cy="350065"/>
                <a:chOff x="4342914" y="807761"/>
                <a:chExt cx="867007" cy="350065"/>
              </a:xfrm>
            </p:grpSpPr>
            <p:cxnSp>
              <p:nvCxnSpPr>
                <p:cNvPr id="96" name="Connettore 4 95"/>
                <p:cNvCxnSpPr/>
                <p:nvPr/>
              </p:nvCxnSpPr>
              <p:spPr>
                <a:xfrm rot="16200000" flipH="1">
                  <a:off x="4483803"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4 100"/>
                <p:cNvCxnSpPr/>
                <p:nvPr/>
              </p:nvCxnSpPr>
              <p:spPr>
                <a:xfrm rot="5400000">
                  <a:off x="4743538"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ttangolo 104"/>
                    <p:cNvSpPr/>
                    <p:nvPr/>
                  </p:nvSpPr>
                  <p:spPr>
                    <a:xfrm>
                      <a:off x="4342914" y="877499"/>
                      <a:ext cx="444160"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i="1">
                                <a:solidFill>
                                  <a:prstClr val="white"/>
                                </a:solidFill>
                                <a:latin typeface="Cambria Math" panose="02040503050406030204" pitchFamily="18" charset="0"/>
                              </a:rPr>
                              <m:t>𝐹𝑊𝐷</m:t>
                            </m:r>
                          </m:oMath>
                        </m:oMathPara>
                      </a14:m>
                      <a:endParaRPr lang="it-IT" sz="800" dirty="0"/>
                    </a:p>
                  </p:txBody>
                </p:sp>
              </mc:Choice>
              <mc:Fallback xmlns="">
                <p:sp>
                  <p:nvSpPr>
                    <p:cNvPr id="105" name="Rettangolo 104"/>
                    <p:cNvSpPr>
                      <a:spLocks noRot="1" noChangeAspect="1" noMove="1" noResize="1" noEditPoints="1" noAdjustHandles="1" noChangeArrowheads="1" noChangeShapeType="1" noTextEdit="1"/>
                    </p:cNvSpPr>
                    <p:nvPr/>
                  </p:nvSpPr>
                  <p:spPr>
                    <a:xfrm>
                      <a:off x="4342914" y="877499"/>
                      <a:ext cx="444160" cy="215444"/>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6" name="Rettangolo 105"/>
                    <p:cNvSpPr/>
                    <p:nvPr/>
                  </p:nvSpPr>
                  <p:spPr>
                    <a:xfrm>
                      <a:off x="4803207" y="877499"/>
                      <a:ext cx="406714"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b="0" i="1" smtClean="0">
                                <a:solidFill>
                                  <a:prstClr val="white"/>
                                </a:solidFill>
                                <a:latin typeface="Cambria Math" panose="02040503050406030204" pitchFamily="18" charset="0"/>
                              </a:rPr>
                              <m:t>𝑅𝐸𝐹</m:t>
                            </m:r>
                          </m:oMath>
                        </m:oMathPara>
                      </a14:m>
                      <a:endParaRPr lang="it-IT" sz="800" dirty="0"/>
                    </a:p>
                  </p:txBody>
                </p:sp>
              </mc:Choice>
              <mc:Fallback xmlns="">
                <p:sp>
                  <p:nvSpPr>
                    <p:cNvPr id="106" name="Rettangolo 105"/>
                    <p:cNvSpPr>
                      <a:spLocks noRot="1" noChangeAspect="1" noMove="1" noResize="1" noEditPoints="1" noAdjustHandles="1" noChangeArrowheads="1" noChangeShapeType="1" noTextEdit="1"/>
                    </p:cNvSpPr>
                    <p:nvPr/>
                  </p:nvSpPr>
                  <p:spPr>
                    <a:xfrm>
                      <a:off x="4803207" y="877499"/>
                      <a:ext cx="406714" cy="215444"/>
                    </a:xfrm>
                    <a:prstGeom prst="rect">
                      <a:avLst/>
                    </a:prstGeom>
                    <a:blipFill>
                      <a:blip r:embed="rId9"/>
                      <a:stretch>
                        <a:fillRect/>
                      </a:stretch>
                    </a:blipFill>
                  </p:spPr>
                  <p:txBody>
                    <a:bodyPr/>
                    <a:lstStyle/>
                    <a:p>
                      <a:r>
                        <a:rPr lang="it-IT">
                          <a:noFill/>
                        </a:rPr>
                        <a:t> </a:t>
                      </a:r>
                    </a:p>
                  </p:txBody>
                </p:sp>
              </mc:Fallback>
            </mc:AlternateContent>
          </p:grpSp>
        </p:grpSp>
      </p:grpSp>
      <p:sp>
        <p:nvSpPr>
          <p:cNvPr id="110" name="Rettangolo 109"/>
          <p:cNvSpPr/>
          <p:nvPr/>
        </p:nvSpPr>
        <p:spPr>
          <a:xfrm>
            <a:off x="2525486" y="5490742"/>
            <a:ext cx="4232365" cy="1191737"/>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0919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550" y="-76827"/>
            <a:ext cx="8064896" cy="784830"/>
          </a:xfrm>
          <a:prstGeom prst="rect">
            <a:avLst/>
          </a:prstGeom>
          <a:noFill/>
        </p:spPr>
        <p:txBody>
          <a:bodyPr wrap="square" rtlCol="0">
            <a:spAutoFit/>
          </a:bodyPr>
          <a:lstStyle/>
          <a:p>
            <a:pPr algn="ctr">
              <a:lnSpc>
                <a:spcPct val="150000"/>
              </a:lnSpc>
              <a:spcAft>
                <a:spcPts val="1200"/>
              </a:spcAft>
            </a:pPr>
            <a:r>
              <a:rPr lang="en-US" sz="3000" dirty="0" smtClean="0">
                <a:latin typeface="Candara" panose="020E0502030303020204" pitchFamily="34" charset="0"/>
                <a:cs typeface="Adobe Devanagari" panose="02040503050201020203" pitchFamily="18" charset="0"/>
              </a:rPr>
              <a:t>Lorentzian network response: RF step pulse</a:t>
            </a:r>
            <a:endParaRPr lang="en-US" sz="3000" dirty="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529455" y="1446431"/>
                <a:ext cx="4319772" cy="33855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1600" i="1" smtClean="0">
                              <a:solidFill>
                                <a:srgbClr val="00B0F0"/>
                              </a:solidFill>
                              <a:latin typeface="Cambria Math" panose="02040503050406030204" pitchFamily="18" charset="0"/>
                            </a:rPr>
                          </m:ctrlPr>
                        </m:sSubPr>
                        <m:e>
                          <m:r>
                            <m:rPr>
                              <m:sty m:val="p"/>
                            </m:rPr>
                            <a:rPr lang="it-IT" sz="1600" b="0" i="0" smtClean="0">
                              <a:solidFill>
                                <a:srgbClr val="00B0F0"/>
                              </a:solidFill>
                              <a:latin typeface="Cambria Math"/>
                            </a:rPr>
                            <m:t>V</m:t>
                          </m:r>
                        </m:e>
                        <m:sub>
                          <m:r>
                            <m:rPr>
                              <m:sty m:val="p"/>
                            </m:rPr>
                            <a:rPr lang="it-IT" sz="1600" b="0" i="0" smtClean="0">
                              <a:solidFill>
                                <a:srgbClr val="00B0F0"/>
                              </a:solidFill>
                              <a:latin typeface="Cambria Math"/>
                            </a:rPr>
                            <m:t>in</m:t>
                          </m:r>
                        </m:sub>
                      </m:sSub>
                      <m:r>
                        <a:rPr lang="it-IT" sz="1600" b="0" i="0" smtClean="0">
                          <a:solidFill>
                            <a:srgbClr val="00B0F0"/>
                          </a:solidFill>
                          <a:latin typeface="Cambria Math"/>
                        </a:rPr>
                        <m:t>(</m:t>
                      </m:r>
                      <m:r>
                        <m:rPr>
                          <m:sty m:val="p"/>
                        </m:rPr>
                        <a:rPr lang="it-IT" sz="1600" b="0" i="0" smtClean="0">
                          <a:solidFill>
                            <a:srgbClr val="00B0F0"/>
                          </a:solidFill>
                          <a:latin typeface="Cambria Math"/>
                        </a:rPr>
                        <m:t>t</m:t>
                      </m:r>
                      <m:r>
                        <a:rPr lang="it-IT" sz="1600" b="0" i="0" smtClean="0">
                          <a:solidFill>
                            <a:srgbClr val="00B0F0"/>
                          </a:solidFill>
                          <a:latin typeface="Cambria Math"/>
                        </a:rPr>
                        <m:t>)=</m:t>
                      </m:r>
                      <m:sSub>
                        <m:sSubPr>
                          <m:ctrlPr>
                            <a:rPr lang="en-US"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V</m:t>
                          </m:r>
                        </m:e>
                        <m:sub>
                          <m:r>
                            <a:rPr lang="it-IT" sz="1600" b="0" i="0" smtClean="0">
                              <a:solidFill>
                                <a:srgbClr val="00B0F0"/>
                              </a:solidFill>
                              <a:latin typeface="Cambria Math"/>
                            </a:rPr>
                            <m:t>0</m:t>
                          </m:r>
                        </m:sub>
                      </m:sSub>
                      <m:r>
                        <a:rPr lang="it-IT" sz="1600" b="0" i="0" smtClean="0">
                          <a:solidFill>
                            <a:srgbClr val="00B0F0"/>
                          </a:solidFill>
                          <a:latin typeface="Cambria Math"/>
                          <a:ea typeface="Cambria Math"/>
                        </a:rPr>
                        <m:t>∙</m:t>
                      </m:r>
                      <m:r>
                        <a:rPr lang="it-IT" sz="1600" b="0" i="0" smtClean="0">
                          <a:solidFill>
                            <a:srgbClr val="00B0F0"/>
                          </a:solidFill>
                          <a:latin typeface="Cambria Math"/>
                        </a:rPr>
                        <m:t>1(</m:t>
                      </m:r>
                      <m:r>
                        <m:rPr>
                          <m:sty m:val="p"/>
                        </m:rPr>
                        <a:rPr lang="it-IT" sz="1600" b="0" i="0" smtClean="0">
                          <a:solidFill>
                            <a:srgbClr val="00B0F0"/>
                          </a:solidFill>
                          <a:latin typeface="Cambria Math"/>
                        </a:rPr>
                        <m:t>t</m:t>
                      </m:r>
                      <m:r>
                        <a:rPr lang="it-IT" sz="1600" b="0" i="0" smtClean="0">
                          <a:solidFill>
                            <a:srgbClr val="00B0F0"/>
                          </a:solidFill>
                          <a:latin typeface="Cambria Math" charset="0"/>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r>
                        <a:rPr lang="it-IT" sz="1600" b="0" i="0" smtClean="0">
                          <a:solidFill>
                            <a:srgbClr val="00B0F0"/>
                          </a:solidFill>
                          <a:latin typeface="Cambria Math"/>
                        </a:rPr>
                        <m:t>)∙</m:t>
                      </m:r>
                      <m:r>
                        <m:rPr>
                          <m:sty m:val="p"/>
                        </m:rPr>
                        <a:rPr lang="it-IT" sz="1600" b="0" i="0" smtClean="0">
                          <a:solidFill>
                            <a:srgbClr val="00B0F0"/>
                          </a:solidFill>
                          <a:latin typeface="Cambria Math"/>
                          <a:ea typeface="Cambria Math"/>
                        </a:rPr>
                        <m:t>cos</m:t>
                      </m:r>
                      <m:d>
                        <m:dPr>
                          <m:ctrlPr>
                            <a:rPr lang="it-IT" sz="1600" i="1" smtClean="0">
                              <a:solidFill>
                                <a:srgbClr val="00B0F0"/>
                              </a:solidFill>
                              <a:latin typeface="Cambria Math" panose="02040503050406030204" pitchFamily="18" charset="0"/>
                              <a:ea typeface="Cambria Math"/>
                            </a:rPr>
                          </m:ctrlPr>
                        </m:dPr>
                        <m:e>
                          <m:sSub>
                            <m:sSubPr>
                              <m:ctrlPr>
                                <a:rPr lang="it-IT" sz="1600" i="1" smtClean="0">
                                  <a:solidFill>
                                    <a:srgbClr val="00B0F0"/>
                                  </a:solidFill>
                                  <a:latin typeface="Cambria Math" panose="02040503050406030204" pitchFamily="18" charset="0"/>
                                  <a:ea typeface="Cambria Math"/>
                                </a:rPr>
                              </m:ctrlPr>
                            </m:sSubPr>
                            <m:e>
                              <m:r>
                                <m:rPr>
                                  <m:sty m:val="p"/>
                                </m:rPr>
                                <a:rPr lang="it-IT" sz="1600" b="0" i="0" smtClean="0">
                                  <a:solidFill>
                                    <a:srgbClr val="00B0F0"/>
                                  </a:solidFill>
                                  <a:latin typeface="Cambria Math"/>
                                  <a:ea typeface="Cambria Math"/>
                                </a:rPr>
                                <m:t>ω</m:t>
                              </m:r>
                            </m:e>
                            <m:sub>
                              <m:r>
                                <a:rPr lang="it-IT" sz="1600" b="0" i="0" smtClean="0">
                                  <a:solidFill>
                                    <a:srgbClr val="00B0F0"/>
                                  </a:solidFill>
                                  <a:latin typeface="Cambria Math"/>
                                  <a:ea typeface="Cambria Math"/>
                                </a:rPr>
                                <m:t>0</m:t>
                              </m:r>
                            </m:sub>
                          </m:sSub>
                          <m:r>
                            <a:rPr lang="it-IT" sz="1600" b="0" i="0" smtClean="0">
                              <a:solidFill>
                                <a:srgbClr val="00B0F0"/>
                              </a:solidFill>
                              <a:latin typeface="Cambria Math" charset="0"/>
                              <a:ea typeface="Cambria Math"/>
                            </a:rPr>
                            <m:t>(</m:t>
                          </m:r>
                          <m:r>
                            <m:rPr>
                              <m:sty m:val="p"/>
                            </m:rPr>
                            <a:rPr lang="it-IT" sz="1600" b="0" i="0" smtClean="0">
                              <a:solidFill>
                                <a:srgbClr val="00B0F0"/>
                              </a:solidFill>
                              <a:latin typeface="Cambria Math"/>
                              <a:ea typeface="Cambria Math"/>
                            </a:rPr>
                            <m:t>t</m:t>
                          </m:r>
                          <m:r>
                            <a:rPr lang="it-IT" sz="1600" b="0" i="0" smtClean="0">
                              <a:solidFill>
                                <a:srgbClr val="00B0F0"/>
                              </a:solidFill>
                              <a:latin typeface="Cambria Math" charset="0"/>
                              <a:ea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e>
                      </m:d>
                      <m:r>
                        <a:rPr lang="it-IT" sz="1600" b="0" i="0" smtClean="0">
                          <a:solidFill>
                            <a:srgbClr val="00B0F0"/>
                          </a:solidFill>
                          <a:latin typeface="Cambria Math" charset="0"/>
                          <a:ea typeface="Cambria Math"/>
                        </a:rPr>
                        <m:t>)</m:t>
                      </m:r>
                    </m:oMath>
                  </m:oMathPara>
                </a14:m>
                <a:endParaRPr lang="en-US" sz="1600" dirty="0">
                  <a:solidFill>
                    <a:srgbClr val="00B0F0"/>
                  </a:solidFill>
                  <a:latin typeface="Candara" panose="020E0502030303020204" pitchFamily="34" charset="0"/>
                  <a:cs typeface="Adobe Devanagari" panose="02040503050201020203"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29455" y="1446431"/>
                <a:ext cx="4319772" cy="338554"/>
              </a:xfrm>
              <a:prstGeom prst="rect">
                <a:avLst/>
              </a:prstGeom>
              <a:blipFill>
                <a:blip r:embed="rId3"/>
                <a:stretch>
                  <a:fillRect b="-892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9455" y="1921271"/>
                <a:ext cx="8231087" cy="373628"/>
              </a:xfrm>
              <a:prstGeom prst="rect">
                <a:avLst/>
              </a:prstGeom>
            </p:spPr>
            <p:txBody>
              <a:bodyPr wrap="square">
                <a:spAutoFit/>
              </a:bodyPr>
              <a:lstStyle/>
              <a:p>
                <a:pPr>
                  <a:spcAft>
                    <a:spcPts val="600"/>
                  </a:spcAft>
                </a:pPr>
                <a14:m>
                  <m:oMath xmlns:m="http://schemas.openxmlformats.org/officeDocument/2006/math">
                    <m:sSub>
                      <m:sSubPr>
                        <m:ctrlPr>
                          <a:rPr lang="en-US" sz="1600" i="1" smtClean="0">
                            <a:solidFill>
                              <a:srgbClr val="FF0000"/>
                            </a:solidFill>
                            <a:latin typeface="Cambria Math" panose="02040503050406030204" pitchFamily="18" charset="0"/>
                          </a:rPr>
                        </m:ctrlPr>
                      </m:sSubPr>
                      <m:e>
                        <m:r>
                          <m:rPr>
                            <m:sty m:val="p"/>
                          </m:rPr>
                          <a:rPr lang="it-IT" sz="1600" b="0" i="0" smtClean="0">
                            <a:solidFill>
                              <a:srgbClr val="FF0000"/>
                            </a:solidFill>
                            <a:latin typeface="Cambria Math"/>
                          </a:rPr>
                          <m:t>V</m:t>
                        </m:r>
                      </m:e>
                      <m:sub>
                        <m:r>
                          <m:rPr>
                            <m:sty m:val="p"/>
                          </m:rPr>
                          <a:rPr lang="it-IT" sz="1600" b="0" i="0" smtClean="0">
                            <a:solidFill>
                              <a:srgbClr val="FF0000"/>
                            </a:solidFill>
                            <a:latin typeface="Cambria Math"/>
                          </a:rPr>
                          <m:t>out</m:t>
                        </m:r>
                      </m:sub>
                    </m:sSub>
                    <m:d>
                      <m:dPr>
                        <m:ctrlPr>
                          <a:rPr lang="it-IT" sz="1600" i="1" smtClean="0">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e>
                    </m:d>
                    <m:r>
                      <a:rPr lang="it-IT" sz="1600" b="0" i="0">
                        <a:solidFill>
                          <a:srgbClr val="FF0000"/>
                        </a:solidFill>
                        <a:latin typeface="Cambria Math"/>
                      </a:rPr>
                      <m:t>=</m:t>
                    </m:r>
                    <m:sSub>
                      <m:sSubPr>
                        <m:ctrlPr>
                          <a:rPr lang="en-US"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V</m:t>
                        </m:r>
                      </m:e>
                      <m:sub>
                        <m:r>
                          <a:rPr lang="it-IT" sz="1600" b="0" i="0" smtClean="0">
                            <a:solidFill>
                              <a:srgbClr val="FF0000"/>
                            </a:solidFill>
                            <a:latin typeface="Cambria Math"/>
                          </a:rPr>
                          <m:t>0</m:t>
                        </m:r>
                      </m:sub>
                    </m:sSub>
                    <m:r>
                      <a:rPr lang="it-IT" sz="1600" b="0" i="0" smtClean="0">
                        <a:solidFill>
                          <a:srgbClr val="FF0000"/>
                        </a:solidFill>
                        <a:latin typeface="Cambria Math"/>
                        <a:ea typeface="Cambria Math"/>
                      </a:rPr>
                      <m:t>∙</m:t>
                    </m:r>
                    <m:r>
                      <a:rPr lang="it-IT" sz="1600" b="0" i="0" smtClean="0">
                        <a:solidFill>
                          <a:srgbClr val="FF0000"/>
                        </a:solidFill>
                        <a:latin typeface="Cambria Math"/>
                      </a:rPr>
                      <m:t>1</m:t>
                    </m:r>
                    <m:d>
                      <m:dPr>
                        <m:ctrlPr>
                          <a:rPr lang="it-IT" sz="1600" i="1" smtClean="0">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r>
                          <a:rPr lang="it-IT" sz="1600" b="0" i="0" smtClean="0">
                            <a:solidFill>
                              <a:srgbClr val="FF0000"/>
                            </a:solidFill>
                            <a:latin typeface="Cambria Math" charset="0"/>
                          </a:rPr>
                          <m:t>−</m:t>
                        </m:r>
                        <m:sSub>
                          <m:sSubPr>
                            <m:ctrlPr>
                              <a:rPr lang="it-IT" sz="1600" i="1" smtClean="0">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e>
                    </m:d>
                    <m:r>
                      <a:rPr lang="it-IT" sz="1600" b="0" i="0" smtClean="0">
                        <a:solidFill>
                          <a:srgbClr val="FF0000"/>
                        </a:solidFill>
                        <a:latin typeface="Cambria Math"/>
                        <a:ea typeface="Cambria Math"/>
                      </a:rPr>
                      <m:t>∙</m:t>
                    </m:r>
                    <m:r>
                      <m:rPr>
                        <m:sty m:val="p"/>
                      </m:rPr>
                      <a:rPr lang="it-IT" sz="1600" b="0" i="0" smtClean="0">
                        <a:solidFill>
                          <a:srgbClr val="FF0000"/>
                        </a:solidFill>
                        <a:latin typeface="Cambria Math"/>
                        <a:ea typeface="Cambria Math"/>
                      </a:rPr>
                      <m:t>cos</m:t>
                    </m:r>
                    <m:d>
                      <m:dPr>
                        <m:ctrlPr>
                          <a:rPr lang="it-IT" sz="1600" i="1" smtClean="0">
                            <a:solidFill>
                              <a:srgbClr val="FF0000"/>
                            </a:solidFill>
                            <a:latin typeface="Cambria Math" panose="02040503050406030204" pitchFamily="18" charset="0"/>
                            <a:ea typeface="Cambria Math"/>
                          </a:rPr>
                        </m:ctrlPr>
                      </m:dPr>
                      <m:e>
                        <m:sSub>
                          <m:sSubPr>
                            <m:ctrlPr>
                              <a:rPr lang="it-IT" sz="1600" i="1" smtClean="0">
                                <a:solidFill>
                                  <a:srgbClr val="FF0000"/>
                                </a:solidFill>
                                <a:latin typeface="Cambria Math" panose="02040503050406030204" pitchFamily="18" charset="0"/>
                                <a:ea typeface="Cambria Math"/>
                              </a:rPr>
                            </m:ctrlPr>
                          </m:sSubPr>
                          <m:e>
                            <m:r>
                              <m:rPr>
                                <m:sty m:val="p"/>
                              </m:rPr>
                              <a:rPr lang="it-IT" sz="1600" b="0" i="0" smtClean="0">
                                <a:solidFill>
                                  <a:srgbClr val="FF0000"/>
                                </a:solidFill>
                                <a:latin typeface="Cambria Math"/>
                                <a:ea typeface="Cambria Math"/>
                              </a:rPr>
                              <m:t>ω</m:t>
                            </m:r>
                          </m:e>
                          <m:sub>
                            <m:r>
                              <a:rPr lang="it-IT" sz="1600" b="0" i="0" smtClean="0">
                                <a:solidFill>
                                  <a:srgbClr val="FF0000"/>
                                </a:solidFill>
                                <a:latin typeface="Cambria Math"/>
                                <a:ea typeface="Cambria Math"/>
                              </a:rPr>
                              <m:t>0</m:t>
                            </m:r>
                          </m:sub>
                        </m:sSub>
                        <m:r>
                          <a:rPr lang="it-IT" sz="1600" b="0" i="0" smtClean="0">
                            <a:solidFill>
                              <a:srgbClr val="FF0000"/>
                            </a:solidFill>
                            <a:latin typeface="Cambria Math" charset="0"/>
                            <a:ea typeface="Cambria Math"/>
                          </a:rPr>
                          <m:t>(</m:t>
                        </m:r>
                        <m:r>
                          <m:rPr>
                            <m:sty m:val="p"/>
                          </m:rPr>
                          <a:rPr lang="it-IT" sz="1600" b="0" i="0" smtClean="0">
                            <a:solidFill>
                              <a:srgbClr val="FF0000"/>
                            </a:solidFill>
                            <a:latin typeface="Cambria Math"/>
                            <a:ea typeface="Cambria Math"/>
                          </a:rPr>
                          <m:t>t</m:t>
                        </m:r>
                        <m:sSub>
                          <m:sSubPr>
                            <m:ctrlPr>
                              <a:rPr lang="it-IT" sz="1600" i="1">
                                <a:solidFill>
                                  <a:srgbClr val="FF0000"/>
                                </a:solidFill>
                                <a:latin typeface="Cambria Math" panose="02040503050406030204" pitchFamily="18" charset="0"/>
                              </a:rPr>
                            </m:ctrlPr>
                          </m:sSubPr>
                          <m:e>
                            <m:r>
                              <a:rPr lang="it-IT" sz="1600" b="0" i="0" smtClean="0">
                                <a:solidFill>
                                  <a:srgbClr val="FF0000"/>
                                </a:solidFill>
                                <a:latin typeface="Cambria Math" charset="0"/>
                              </a:rPr>
                              <m:t>−</m:t>
                            </m:r>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r>
                          <a:rPr lang="it-IT" sz="1600" b="0" i="0" smtClean="0">
                            <a:solidFill>
                              <a:srgbClr val="FF0000"/>
                            </a:solidFill>
                            <a:latin typeface="Cambria Math" charset="0"/>
                          </a:rPr>
                          <m:t>)</m:t>
                        </m:r>
                      </m:e>
                    </m:d>
                    <m:r>
                      <a:rPr lang="it-IT" sz="1600" b="0" i="0" smtClean="0">
                        <a:solidFill>
                          <a:srgbClr val="FF0000"/>
                        </a:solidFill>
                        <a:latin typeface="Cambria Math"/>
                        <a:ea typeface="Cambria Math"/>
                      </a:rPr>
                      <m:t>∙</m:t>
                    </m:r>
                    <m:d>
                      <m:dPr>
                        <m:ctrlPr>
                          <a:rPr lang="it-IT" sz="1600" i="1" smtClean="0">
                            <a:solidFill>
                              <a:srgbClr val="FF0000"/>
                            </a:solidFill>
                            <a:latin typeface="Cambria Math" panose="02040503050406030204" pitchFamily="18" charset="0"/>
                            <a:ea typeface="Cambria Math"/>
                          </a:rPr>
                        </m:ctrlPr>
                      </m:dPr>
                      <m:e>
                        <m:r>
                          <a:rPr lang="it-IT" sz="1600" b="0" i="0" smtClean="0">
                            <a:solidFill>
                              <a:srgbClr val="FF0000"/>
                            </a:solidFill>
                            <a:latin typeface="Cambria Math"/>
                            <a:ea typeface="Cambria Math"/>
                          </a:rPr>
                          <m:t>1−</m:t>
                        </m:r>
                        <m:sSup>
                          <m:sSupPr>
                            <m:ctrlPr>
                              <a:rPr lang="it-IT" sz="1600" i="1" smtClean="0">
                                <a:solidFill>
                                  <a:srgbClr val="FF0000"/>
                                </a:solidFill>
                                <a:latin typeface="Cambria Math" panose="02040503050406030204" pitchFamily="18" charset="0"/>
                                <a:ea typeface="Cambria Math"/>
                              </a:rPr>
                            </m:ctrlPr>
                          </m:sSupPr>
                          <m:e>
                            <m:r>
                              <m:rPr>
                                <m:sty m:val="p"/>
                              </m:rPr>
                              <a:rPr lang="it-IT" sz="1600" b="0" i="0" smtClean="0">
                                <a:solidFill>
                                  <a:srgbClr val="FF0000"/>
                                </a:solidFill>
                                <a:latin typeface="Cambria Math"/>
                                <a:ea typeface="Cambria Math"/>
                              </a:rPr>
                              <m:t>e</m:t>
                            </m:r>
                          </m:e>
                          <m:sup>
                            <m:r>
                              <a:rPr lang="it-IT" sz="1600" b="0" i="0" smtClean="0">
                                <a:solidFill>
                                  <a:srgbClr val="FF0000"/>
                                </a:solidFill>
                                <a:latin typeface="Cambria Math"/>
                                <a:ea typeface="Cambria Math"/>
                              </a:rPr>
                              <m:t>−</m:t>
                            </m:r>
                            <m:f>
                              <m:fPr>
                                <m:type m:val="lin"/>
                                <m:ctrlPr>
                                  <a:rPr lang="it-IT" sz="1600" i="1" smtClean="0">
                                    <a:solidFill>
                                      <a:srgbClr val="FF0000"/>
                                    </a:solidFill>
                                    <a:latin typeface="Cambria Math" panose="02040503050406030204" pitchFamily="18" charset="0"/>
                                    <a:ea typeface="Cambria Math"/>
                                  </a:rPr>
                                </m:ctrlPr>
                              </m:fPr>
                              <m:num>
                                <m:r>
                                  <a:rPr lang="it-IT" sz="1600" b="0" i="0" smtClean="0">
                                    <a:solidFill>
                                      <a:srgbClr val="FF0000"/>
                                    </a:solidFill>
                                    <a:latin typeface="Cambria Math" charset="0"/>
                                    <a:ea typeface="Cambria Math"/>
                                  </a:rPr>
                                  <m:t>(</m:t>
                                </m:r>
                                <m:r>
                                  <m:rPr>
                                    <m:sty m:val="p"/>
                                  </m:rPr>
                                  <a:rPr lang="it-IT" sz="1600" b="0" i="0" smtClean="0">
                                    <a:solidFill>
                                      <a:srgbClr val="FF0000"/>
                                    </a:solidFill>
                                    <a:latin typeface="Cambria Math"/>
                                    <a:ea typeface="Cambria Math"/>
                                  </a:rPr>
                                  <m:t>t</m:t>
                                </m:r>
                                <m:r>
                                  <a:rPr lang="it-IT" sz="1600" b="0" i="0" smtClean="0">
                                    <a:solidFill>
                                      <a:srgbClr val="FF0000"/>
                                    </a:solidFill>
                                    <a:latin typeface="Cambria Math" charset="0"/>
                                    <a:ea typeface="Cambria Math"/>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r>
                                  <a:rPr lang="it-IT" sz="1600" b="0" i="0" smtClean="0">
                                    <a:solidFill>
                                      <a:srgbClr val="FF0000"/>
                                    </a:solidFill>
                                    <a:latin typeface="Cambria Math" charset="0"/>
                                  </a:rPr>
                                  <m:t>)</m:t>
                                </m:r>
                              </m:num>
                              <m:den>
                                <m:r>
                                  <m:rPr>
                                    <m:sty m:val="p"/>
                                  </m:rPr>
                                  <a:rPr lang="it-IT" sz="1600" b="0" i="0" smtClean="0">
                                    <a:solidFill>
                                      <a:srgbClr val="FF0000"/>
                                    </a:solidFill>
                                    <a:latin typeface="Cambria Math"/>
                                    <a:ea typeface="Cambria Math"/>
                                  </a:rPr>
                                  <m:t>τ</m:t>
                                </m:r>
                              </m:den>
                            </m:f>
                          </m:sup>
                        </m:sSup>
                      </m:e>
                    </m:d>
                    <m:r>
                      <a:rPr lang="it-IT" sz="1600" b="0" i="0" smtClean="0">
                        <a:solidFill>
                          <a:srgbClr val="FF0000"/>
                        </a:solidFill>
                        <a:latin typeface="Cambria Math" charset="0"/>
                        <a:ea typeface="Cambria Math"/>
                      </a:rPr>
                      <m:t>; </m:t>
                    </m:r>
                  </m:oMath>
                </a14:m>
                <a:r>
                  <a:rPr lang="en-US" sz="1600" dirty="0" smtClean="0">
                    <a:solidFill>
                      <a:srgbClr val="FF0000"/>
                    </a:solidFill>
                    <a:latin typeface="Candara" panose="020E0502030303020204" pitchFamily="34" charset="0"/>
                    <a:cs typeface="Adobe Devanagari" panose="02040503050201020203" pitchFamily="18" charset="0"/>
                  </a:rPr>
                  <a:t>	</a:t>
                </a:r>
                <a:r>
                  <a:rPr lang="en-US" sz="1600" dirty="0" smtClean="0">
                    <a:solidFill>
                      <a:schemeClr val="tx1"/>
                    </a:solidFill>
                    <a:latin typeface="Candara" panose="020E0502030303020204" pitchFamily="34" charset="0"/>
                    <a:cs typeface="Adobe Devanagari" panose="02040503050201020203" pitchFamily="18" charset="0"/>
                  </a:rPr>
                  <a:t>with </a:t>
                </a:r>
                <a14:m>
                  <m:oMath xmlns:m="http://schemas.openxmlformats.org/officeDocument/2006/math">
                    <m:r>
                      <m:rPr>
                        <m:sty m:val="p"/>
                      </m:rPr>
                      <a:rPr lang="en-US" sz="1600" b="0" i="0" smtClean="0">
                        <a:solidFill>
                          <a:schemeClr val="tx1"/>
                        </a:solidFill>
                        <a:latin typeface="Cambria Math"/>
                        <a:ea typeface="Cambria Math"/>
                      </a:rPr>
                      <m:t>τ</m:t>
                    </m:r>
                    <m:r>
                      <a:rPr lang="it-IT" sz="1600" b="0" i="0" smtClean="0">
                        <a:solidFill>
                          <a:schemeClr val="tx1"/>
                        </a:solidFill>
                        <a:latin typeface="Cambria Math"/>
                        <a:ea typeface="Cambria Math"/>
                      </a:rPr>
                      <m:t>=</m:t>
                    </m:r>
                    <m:f>
                      <m:fPr>
                        <m:type m:val="lin"/>
                        <m:ctrlPr>
                          <a:rPr lang="it-IT" sz="1600" i="1" smtClean="0">
                            <a:solidFill>
                              <a:schemeClr val="tx1"/>
                            </a:solidFill>
                            <a:latin typeface="Cambria Math" panose="02040503050406030204" pitchFamily="18" charset="0"/>
                            <a:ea typeface="Cambria Math"/>
                          </a:rPr>
                        </m:ctrlPr>
                      </m:fPr>
                      <m:num>
                        <m:r>
                          <a:rPr lang="it-IT" sz="1600" b="0" i="0" smtClean="0">
                            <a:solidFill>
                              <a:schemeClr val="tx1"/>
                            </a:solidFill>
                            <a:latin typeface="Cambria Math"/>
                            <a:ea typeface="Cambria Math"/>
                          </a:rPr>
                          <m:t>2</m:t>
                        </m:r>
                        <m:sSub>
                          <m:sSubPr>
                            <m:ctrlPr>
                              <a:rPr lang="en-US" sz="1600" i="1" smtClean="0">
                                <a:solidFill>
                                  <a:schemeClr val="tx1"/>
                                </a:solidFill>
                                <a:latin typeface="Cambria Math" panose="02040503050406030204" pitchFamily="18" charset="0"/>
                                <a:ea typeface="Cambria Math"/>
                              </a:rPr>
                            </m:ctrlPr>
                          </m:sSubPr>
                          <m:e>
                            <m:r>
                              <m:rPr>
                                <m:sty m:val="p"/>
                              </m:rPr>
                              <a:rPr lang="it-IT" sz="1600" b="0" i="0" smtClean="0">
                                <a:solidFill>
                                  <a:schemeClr val="tx1"/>
                                </a:solidFill>
                                <a:latin typeface="Cambria Math" charset="0"/>
                                <a:ea typeface="Cambria Math"/>
                              </a:rPr>
                              <m:t>Q</m:t>
                            </m:r>
                          </m:e>
                          <m:sub>
                            <m:r>
                              <m:rPr>
                                <m:sty m:val="p"/>
                              </m:rPr>
                              <a:rPr lang="it-IT" sz="1600" b="0" i="0" smtClean="0">
                                <a:solidFill>
                                  <a:schemeClr val="tx1"/>
                                </a:solidFill>
                                <a:latin typeface="Cambria Math" charset="0"/>
                                <a:ea typeface="Cambria Math"/>
                              </a:rPr>
                              <m:t>L</m:t>
                            </m:r>
                          </m:sub>
                        </m:sSub>
                      </m:num>
                      <m:den>
                        <m:sSub>
                          <m:sSubPr>
                            <m:ctrlPr>
                              <a:rPr lang="it-IT" sz="1600" i="1" smtClean="0">
                                <a:solidFill>
                                  <a:schemeClr val="tx1"/>
                                </a:solidFill>
                                <a:latin typeface="Cambria Math" panose="02040503050406030204" pitchFamily="18" charset="0"/>
                                <a:ea typeface="Cambria Math"/>
                              </a:rPr>
                            </m:ctrlPr>
                          </m:sSubPr>
                          <m:e>
                            <m:r>
                              <m:rPr>
                                <m:sty m:val="p"/>
                              </m:rPr>
                              <a:rPr lang="it-IT" sz="1600" b="0" i="0" smtClean="0">
                                <a:solidFill>
                                  <a:schemeClr val="tx1"/>
                                </a:solidFill>
                                <a:latin typeface="Cambria Math"/>
                                <a:ea typeface="Cambria Math"/>
                              </a:rPr>
                              <m:t>ω</m:t>
                            </m:r>
                          </m:e>
                          <m:sub>
                            <m:r>
                              <a:rPr lang="it-IT" sz="1600" b="0" i="0" smtClean="0">
                                <a:solidFill>
                                  <a:schemeClr val="tx1"/>
                                </a:solidFill>
                                <a:latin typeface="Cambria Math"/>
                                <a:ea typeface="Cambria Math"/>
                              </a:rPr>
                              <m:t>0</m:t>
                            </m:r>
                          </m:sub>
                        </m:sSub>
                      </m:den>
                    </m:f>
                  </m:oMath>
                </a14:m>
                <a:endParaRPr lang="it-IT" sz="1600" dirty="0">
                  <a:solidFill>
                    <a:schemeClr val="tx1"/>
                  </a:solidFill>
                  <a:latin typeface="Candara" panose="020E0502030303020204" pitchFamily="34" charset="0"/>
                  <a:ea typeface="Cambria Math"/>
                  <a:cs typeface="Adobe Devanagari" panose="02040503050201020203"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29455" y="1921271"/>
                <a:ext cx="8231087" cy="373628"/>
              </a:xfrm>
              <a:prstGeom prst="rect">
                <a:avLst/>
              </a:prstGeom>
              <a:blipFill>
                <a:blip r:embed="rId4"/>
                <a:stretch>
                  <a:fillRect t="-86885" r="-1704" b="-14754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Rettangolo 22"/>
              <p:cNvSpPr/>
              <p:nvPr/>
            </p:nvSpPr>
            <p:spPr>
              <a:xfrm>
                <a:off x="2159670" y="6334780"/>
                <a:ext cx="497065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a:rPr>
                          </m:ctrlPr>
                        </m:sSubPr>
                        <m:e>
                          <m:r>
                            <m:rPr>
                              <m:sty m:val="p"/>
                            </m:rPr>
                            <a:rPr lang="it-IT" sz="1400" b="0" i="0">
                              <a:latin typeface="Cambria Math" charset="0"/>
                              <a:ea typeface="Cambria Math"/>
                            </a:rPr>
                            <m:t>Q</m:t>
                          </m:r>
                        </m:e>
                        <m:sub>
                          <m:r>
                            <m:rPr>
                              <m:sty m:val="p"/>
                            </m:rPr>
                            <a:rPr lang="it-IT" sz="1400" b="0" i="0">
                              <a:latin typeface="Cambria Math" charset="0"/>
                              <a:ea typeface="Cambria Math"/>
                            </a:rPr>
                            <m:t>L</m:t>
                          </m:r>
                        </m:sub>
                      </m:sSub>
                      <m:r>
                        <a:rPr lang="it-IT" sz="1400" b="0" i="0">
                          <a:latin typeface="Cambria Math" charset="0"/>
                          <a:ea typeface="Cambria Math"/>
                        </a:rPr>
                        <m:t>=25000;</m:t>
                      </m:r>
                      <m:sSub>
                        <m:sSubPr>
                          <m:ctrlPr>
                            <a:rPr lang="it-IT" sz="1400" i="1">
                              <a:latin typeface="Cambria Math" panose="02040503050406030204" pitchFamily="18" charset="0"/>
                              <a:ea typeface="Cambria Math"/>
                            </a:rPr>
                          </m:ctrlPr>
                        </m:sSubPr>
                        <m:e>
                          <m:r>
                            <m:rPr>
                              <m:sty m:val="p"/>
                            </m:rPr>
                            <a:rPr lang="it-IT" sz="1400" b="0" i="0">
                              <a:latin typeface="Cambria Math"/>
                              <a:ea typeface="Cambria Math"/>
                            </a:rPr>
                            <m:t>ω</m:t>
                          </m:r>
                        </m:e>
                        <m:sub>
                          <m:r>
                            <a:rPr lang="it-IT" sz="1400" b="0" i="0">
                              <a:latin typeface="Cambria Math"/>
                              <a:ea typeface="Cambria Math"/>
                            </a:rPr>
                            <m:t>0</m:t>
                          </m:r>
                        </m:sub>
                      </m:sSub>
                      <m:r>
                        <a:rPr lang="it-IT" sz="1400" b="0" i="0" smtClean="0">
                          <a:latin typeface="Cambria Math" charset="0"/>
                          <a:ea typeface="Cambria Math"/>
                        </a:rPr>
                        <m:t>=2856 </m:t>
                      </m:r>
                      <m:r>
                        <m:rPr>
                          <m:sty m:val="p"/>
                        </m:rPr>
                        <a:rPr lang="it-IT" sz="1400" b="0" i="0" smtClean="0">
                          <a:latin typeface="Cambria Math" charset="0"/>
                          <a:ea typeface="Cambria Math"/>
                        </a:rPr>
                        <m:t>MHz</m:t>
                      </m:r>
                      <m:r>
                        <a:rPr lang="it-IT" sz="1400" b="0" i="0" smtClean="0">
                          <a:latin typeface="Cambria Math" charset="0"/>
                          <a:ea typeface="Cambria Math"/>
                        </a:rPr>
                        <m:t>;</m:t>
                      </m:r>
                      <m:sSub>
                        <m:sSubPr>
                          <m:ctrlPr>
                            <a:rPr lang="en-US" sz="1400" i="1">
                              <a:latin typeface="Cambria Math" panose="02040503050406030204" pitchFamily="18" charset="0"/>
                              <a:ea typeface="Cambria Math"/>
                            </a:rPr>
                          </m:ctrlPr>
                        </m:sSubPr>
                        <m:e>
                          <m:r>
                            <m:rPr>
                              <m:sty m:val="p"/>
                            </m:rPr>
                            <a:rPr lang="it-IT" sz="1400" i="0">
                              <a:latin typeface="Cambria Math" charset="0"/>
                              <a:ea typeface="Cambria Math"/>
                            </a:rPr>
                            <m:t>T</m:t>
                          </m:r>
                        </m:e>
                        <m:sub>
                          <m:r>
                            <m:rPr>
                              <m:sty m:val="p"/>
                            </m:rPr>
                            <a:rPr lang="it-IT" sz="1400" i="0">
                              <a:latin typeface="Cambria Math" charset="0"/>
                              <a:ea typeface="Cambria Math"/>
                            </a:rPr>
                            <m:t>start</m:t>
                          </m:r>
                        </m:sub>
                      </m:sSub>
                      <m:r>
                        <a:rPr lang="it-IT" sz="1400" i="0">
                          <a:latin typeface="Cambria Math" charset="0"/>
                          <a:ea typeface="Cambria Math"/>
                        </a:rPr>
                        <m:t>=0.5 </m:t>
                      </m:r>
                      <m:r>
                        <m:rPr>
                          <m:sty m:val="p"/>
                        </m:rPr>
                        <a:rPr lang="it-IT" sz="1400" i="0">
                          <a:latin typeface="Cambria Math" charset="0"/>
                          <a:ea typeface="Cambria Math" charset="0"/>
                          <a:cs typeface="Cambria Math" charset="0"/>
                        </a:rPr>
                        <m:t>μs</m:t>
                      </m:r>
                      <m:r>
                        <a:rPr lang="it-IT" sz="1400" b="0" i="0" smtClean="0">
                          <a:latin typeface="Cambria Math" charset="0"/>
                          <a:ea typeface="Cambria Math" charset="0"/>
                          <a:cs typeface="Cambria Math" charset="0"/>
                        </a:rPr>
                        <m:t>; </m:t>
                      </m:r>
                      <m:r>
                        <m:rPr>
                          <m:sty m:val="p"/>
                        </m:rPr>
                        <a:rPr lang="it-IT" sz="1400" b="0" i="0" smtClean="0">
                          <a:latin typeface="Cambria Math" charset="0"/>
                          <a:ea typeface="Cambria Math" charset="0"/>
                          <a:cs typeface="Cambria Math" charset="0"/>
                        </a:rPr>
                        <m:t>τ</m:t>
                      </m:r>
                      <m:r>
                        <a:rPr lang="it-IT" sz="1400" b="0" i="0" smtClean="0">
                          <a:latin typeface="Cambria Math" charset="0"/>
                          <a:ea typeface="Cambria Math"/>
                        </a:rPr>
                        <m:t>≈2.</m:t>
                      </m:r>
                      <m:r>
                        <a:rPr lang="it-IT" sz="1400" b="0" i="0">
                          <a:latin typeface="Cambria Math" charset="0"/>
                          <a:ea typeface="Cambria Math"/>
                        </a:rPr>
                        <m:t> </m:t>
                      </m:r>
                      <m:r>
                        <a:rPr lang="it-IT" sz="1400" b="0" i="0" smtClean="0">
                          <a:latin typeface="Cambria Math" charset="0"/>
                          <a:ea typeface="Cambria Math"/>
                        </a:rPr>
                        <m:t>8</m:t>
                      </m:r>
                      <m:r>
                        <a:rPr lang="it-IT" sz="1400" b="0" i="0" smtClean="0">
                          <a:latin typeface="Cambria Math" panose="02040503050406030204" pitchFamily="18" charset="0"/>
                          <a:ea typeface="Cambria Math"/>
                        </a:rPr>
                        <m:t> </m:t>
                      </m:r>
                      <m:r>
                        <m:rPr>
                          <m:sty m:val="p"/>
                        </m:rPr>
                        <a:rPr lang="it-IT" sz="1400" b="0" i="0">
                          <a:latin typeface="Cambria Math" charset="0"/>
                          <a:ea typeface="Cambria Math" charset="0"/>
                          <a:cs typeface="Cambria Math" charset="0"/>
                        </a:rPr>
                        <m:t>μs</m:t>
                      </m:r>
                    </m:oMath>
                  </m:oMathPara>
                </a14:m>
                <a:endParaRPr lang="en-US" sz="1400" dirty="0">
                  <a:latin typeface="Candara" panose="020E0502030303020204" pitchFamily="34" charset="0"/>
                </a:endParaRPr>
              </a:p>
              <a:p>
                <a:endParaRPr lang="en-US" sz="1400" dirty="0">
                  <a:latin typeface="Candara" panose="020E0502030303020204" pitchFamily="34" charset="0"/>
                </a:endParaRPr>
              </a:p>
            </p:txBody>
          </p:sp>
        </mc:Choice>
        <mc:Fallback xmlns="">
          <p:sp>
            <p:nvSpPr>
              <p:cNvPr id="23" name="Rettangolo 22"/>
              <p:cNvSpPr>
                <a:spLocks noRot="1" noChangeAspect="1" noMove="1" noResize="1" noEditPoints="1" noAdjustHandles="1" noChangeArrowheads="1" noChangeShapeType="1" noTextEdit="1"/>
              </p:cNvSpPr>
              <p:nvPr/>
            </p:nvSpPr>
            <p:spPr>
              <a:xfrm>
                <a:off x="2159670" y="6334780"/>
                <a:ext cx="4970656" cy="523220"/>
              </a:xfrm>
              <a:prstGeom prst="rect">
                <a:avLst/>
              </a:prstGeom>
              <a:blipFill>
                <a:blip r:embed="rId5"/>
                <a:stretch>
                  <a:fillRect/>
                </a:stretch>
              </a:blipFill>
            </p:spPr>
            <p:txBody>
              <a:bodyPr/>
              <a:lstStyle/>
              <a:p>
                <a:r>
                  <a:rPr lang="it-IT">
                    <a:noFill/>
                  </a:rPr>
                  <a:t> </a:t>
                </a:r>
              </a:p>
            </p:txBody>
          </p:sp>
        </mc:Fallback>
      </mc:AlternateContent>
      <p:grpSp>
        <p:nvGrpSpPr>
          <p:cNvPr id="7" name="Gruppo 6"/>
          <p:cNvGrpSpPr/>
          <p:nvPr/>
        </p:nvGrpSpPr>
        <p:grpSpPr>
          <a:xfrm>
            <a:off x="1404998" y="2514839"/>
            <a:ext cx="6480000" cy="3600000"/>
            <a:chOff x="779658" y="2079152"/>
            <a:chExt cx="7429018" cy="4320000"/>
          </a:xfrm>
        </p:grpSpPr>
        <p:pic>
          <p:nvPicPr>
            <p:cNvPr id="4" name="Immagine 3"/>
            <p:cNvPicPr>
              <a:picLocks noChangeAspect="1"/>
            </p:cNvPicPr>
            <p:nvPr/>
          </p:nvPicPr>
          <p:blipFill rotWithShape="1">
            <a:blip r:embed="rId6">
              <a:extLst>
                <a:ext uri="{28A0092B-C50C-407E-A947-70E740481C1C}">
                  <a14:useLocalDpi xmlns:a14="http://schemas.microsoft.com/office/drawing/2010/main" val="0"/>
                </a:ext>
              </a:extLst>
            </a:blip>
            <a:srcRect l="5790" r="8226"/>
            <a:stretch/>
          </p:blipFill>
          <p:spPr>
            <a:xfrm>
              <a:off x="779658" y="2079152"/>
              <a:ext cx="7429018" cy="4320000"/>
            </a:xfrm>
            <a:prstGeom prst="rect">
              <a:avLst/>
            </a:prstGeom>
          </p:spPr>
        </p:pic>
        <p:cxnSp>
          <p:nvCxnSpPr>
            <p:cNvPr id="24" name="Connettore 1 23"/>
            <p:cNvCxnSpPr/>
            <p:nvPr/>
          </p:nvCxnSpPr>
          <p:spPr>
            <a:xfrm>
              <a:off x="1740309" y="2418735"/>
              <a:ext cx="1" cy="3472995"/>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ttangolo 26"/>
                <p:cNvSpPr/>
                <p:nvPr/>
              </p:nvSpPr>
              <p:spPr>
                <a:xfrm>
                  <a:off x="1644854" y="5469697"/>
                  <a:ext cx="7118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b="0" i="0" smtClean="0">
                                <a:solidFill>
                                  <a:schemeClr val="bg1"/>
                                </a:solidFill>
                                <a:latin typeface="Cambria Math" charset="0"/>
                                <a:ea typeface="Cambria Math"/>
                              </a:rPr>
                              <m:t>start</m:t>
                            </m:r>
                          </m:sub>
                        </m:sSub>
                      </m:oMath>
                    </m:oMathPara>
                  </a14:m>
                  <a:endParaRPr lang="en-US" sz="1400" dirty="0">
                    <a:solidFill>
                      <a:schemeClr val="bg1"/>
                    </a:solidFill>
                    <a:latin typeface="Candara" panose="020E0502030303020204" pitchFamily="34" charset="0"/>
                  </a:endParaRPr>
                </a:p>
              </p:txBody>
            </p:sp>
          </mc:Choice>
          <mc:Fallback xmlns="">
            <p:sp>
              <p:nvSpPr>
                <p:cNvPr id="27" name="Rettangolo 26"/>
                <p:cNvSpPr>
                  <a:spLocks noRot="1" noChangeAspect="1" noMove="1" noResize="1" noEditPoints="1" noAdjustHandles="1" noChangeArrowheads="1" noChangeShapeType="1" noTextEdit="1"/>
                </p:cNvSpPr>
                <p:nvPr/>
              </p:nvSpPr>
              <p:spPr>
                <a:xfrm>
                  <a:off x="1644854" y="5469697"/>
                  <a:ext cx="711878" cy="369332"/>
                </a:xfrm>
                <a:prstGeom prst="rect">
                  <a:avLst/>
                </a:prstGeom>
                <a:blipFill>
                  <a:blip r:embed="rId7"/>
                  <a:stretch>
                    <a:fillRect/>
                  </a:stretch>
                </a:blipFill>
              </p:spPr>
              <p:txBody>
                <a:bodyPr/>
                <a:lstStyle/>
                <a:p>
                  <a:r>
                    <a:rPr lang="it-IT">
                      <a:noFill/>
                    </a:rPr>
                    <a:t> </a:t>
                  </a:r>
                </a:p>
              </p:txBody>
            </p:sp>
          </mc:Fallback>
        </mc:AlternateContent>
      </p:grpSp>
      <p:sp>
        <p:nvSpPr>
          <p:cNvPr id="5" name="Rettangolo 4"/>
          <p:cNvSpPr/>
          <p:nvPr/>
        </p:nvSpPr>
        <p:spPr>
          <a:xfrm>
            <a:off x="0" y="718682"/>
            <a:ext cx="8064896" cy="507831"/>
          </a:xfrm>
          <a:prstGeom prst="rect">
            <a:avLst/>
          </a:prstGeom>
        </p:spPr>
        <p:txBody>
          <a:bodyPr wrap="square">
            <a:spAutoFit/>
          </a:bodyPr>
          <a:lstStyle/>
          <a:p>
            <a:pPr algn="just">
              <a:lnSpc>
                <a:spcPct val="150000"/>
              </a:lnSpc>
            </a:pPr>
            <a:r>
              <a:rPr lang="it-IT" dirty="0">
                <a:latin typeface="Candara" panose="020E0502030303020204" pitchFamily="34" charset="0"/>
                <a:cs typeface="Adobe Devanagari" panose="02040503050201020203" pitchFamily="18" charset="0"/>
              </a:rPr>
              <a:t>The </a:t>
            </a:r>
            <a:r>
              <a:rPr lang="it-IT" dirty="0" err="1">
                <a:latin typeface="Candara" panose="020E0502030303020204" pitchFamily="34" charset="0"/>
                <a:cs typeface="Adobe Devanagari" panose="02040503050201020203" pitchFamily="18" charset="0"/>
              </a:rPr>
              <a:t>response</a:t>
            </a:r>
            <a:r>
              <a:rPr lang="it-IT" dirty="0">
                <a:latin typeface="Candara" panose="020E0502030303020204" pitchFamily="34" charset="0"/>
                <a:cs typeface="Adobe Devanagari" panose="02040503050201020203" pitchFamily="18" charset="0"/>
              </a:rPr>
              <a:t> of a </a:t>
            </a:r>
            <a:r>
              <a:rPr lang="it-IT" dirty="0" err="1">
                <a:latin typeface="Candara" panose="020E0502030303020204" pitchFamily="34" charset="0"/>
                <a:cs typeface="Adobe Devanagari" panose="02040503050201020203" pitchFamily="18" charset="0"/>
              </a:rPr>
              <a:t>Lorentzian</a:t>
            </a:r>
            <a:r>
              <a:rPr lang="it-IT" dirty="0">
                <a:latin typeface="Candara" panose="020E0502030303020204" pitchFamily="34" charset="0"/>
                <a:cs typeface="Adobe Devanagari" panose="02040503050201020203" pitchFamily="18" charset="0"/>
              </a:rPr>
              <a:t> network to an RF </a:t>
            </a:r>
            <a:r>
              <a:rPr lang="it-IT" dirty="0" err="1">
                <a:latin typeface="Candara" panose="020E0502030303020204" pitchFamily="34" charset="0"/>
                <a:cs typeface="Adobe Devanagari" panose="02040503050201020203" pitchFamily="18" charset="0"/>
              </a:rPr>
              <a:t>step</a:t>
            </a:r>
            <a:r>
              <a:rPr lang="it-IT" dirty="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pulse</a:t>
            </a:r>
            <a:r>
              <a:rPr lang="it-IT" dirty="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is</a:t>
            </a:r>
            <a:r>
              <a:rPr lang="it-IT" dirty="0">
                <a:latin typeface="Candara" panose="020E0502030303020204" pitchFamily="34" charset="0"/>
                <a:cs typeface="Adobe Devanagari" panose="02040503050201020203" pitchFamily="18" charset="0"/>
              </a:rPr>
              <a:t>: </a:t>
            </a:r>
            <a:endParaRPr lang="en-US" dirty="0">
              <a:latin typeface="Candara" panose="020E0502030303020204" pitchFamily="34" charset="0"/>
              <a:cs typeface="Adobe Devanagari" panose="02040503050201020203" pitchFamily="18" charset="0"/>
            </a:endParaRPr>
          </a:p>
        </p:txBody>
      </p:sp>
      <p:grpSp>
        <p:nvGrpSpPr>
          <p:cNvPr id="34" name="Gruppo 33"/>
          <p:cNvGrpSpPr/>
          <p:nvPr/>
        </p:nvGrpSpPr>
        <p:grpSpPr>
          <a:xfrm>
            <a:off x="6421133" y="674109"/>
            <a:ext cx="2484913" cy="1056283"/>
            <a:chOff x="6192533" y="785085"/>
            <a:chExt cx="2484913" cy="1056283"/>
          </a:xfrm>
        </p:grpSpPr>
        <p:grpSp>
          <p:nvGrpSpPr>
            <p:cNvPr id="28" name="Gruppo 27"/>
            <p:cNvGrpSpPr/>
            <p:nvPr/>
          </p:nvGrpSpPr>
          <p:grpSpPr>
            <a:xfrm>
              <a:off x="6192533" y="785085"/>
              <a:ext cx="2484913" cy="1056283"/>
              <a:chOff x="6192533" y="640710"/>
              <a:chExt cx="2484913" cy="1056283"/>
            </a:xfrm>
          </p:grpSpPr>
          <p:grpSp>
            <p:nvGrpSpPr>
              <p:cNvPr id="17" name="Gruppo 16"/>
              <p:cNvGrpSpPr/>
              <p:nvPr/>
            </p:nvGrpSpPr>
            <p:grpSpPr>
              <a:xfrm>
                <a:off x="6381549" y="640710"/>
                <a:ext cx="2295897" cy="862210"/>
                <a:chOff x="6381549" y="640710"/>
                <a:chExt cx="2295897" cy="862210"/>
              </a:xfrm>
            </p:grpSpPr>
            <p:cxnSp>
              <p:nvCxnSpPr>
                <p:cNvPr id="13" name="Connettore 2 12"/>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Connettore 1 19"/>
              <p:cNvCxnSpPr/>
              <p:nvPr/>
            </p:nvCxnSpPr>
            <p:spPr>
              <a:xfrm>
                <a:off x="6410423" y="105608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6192533" y="935331"/>
                <a:ext cx="263214" cy="276999"/>
              </a:xfrm>
              <a:prstGeom prst="rect">
                <a:avLst/>
              </a:prstGeom>
              <a:noFill/>
            </p:spPr>
            <p:txBody>
              <a:bodyPr wrap="none" rtlCol="0">
                <a:spAutoFit/>
              </a:bodyPr>
              <a:lstStyle/>
              <a:p>
                <a:r>
                  <a:rPr lang="en-US" sz="1200" dirty="0" smtClean="0"/>
                  <a:t>1</a:t>
                </a:r>
                <a:endParaRPr lang="en-US" sz="1200" dirty="0"/>
              </a:p>
            </p:txBody>
          </p:sp>
          <p:sp>
            <p:nvSpPr>
              <p:cNvPr id="26" name="CasellaDiTesto 25"/>
              <p:cNvSpPr txBox="1"/>
              <p:nvPr/>
            </p:nvSpPr>
            <p:spPr>
              <a:xfrm>
                <a:off x="6652941" y="1419994"/>
                <a:ext cx="438453" cy="276999"/>
              </a:xfrm>
              <a:prstGeom prst="rect">
                <a:avLst/>
              </a:prstGeom>
              <a:noFill/>
            </p:spPr>
            <p:txBody>
              <a:bodyPr wrap="none" rtlCol="0">
                <a:spAutoFit/>
              </a:bodyPr>
              <a:lstStyle/>
              <a:p>
                <a:r>
                  <a:rPr lang="en-US" sz="1200" dirty="0" err="1" smtClean="0"/>
                  <a:t>T</a:t>
                </a:r>
                <a:r>
                  <a:rPr lang="en-US" sz="1200" baseline="-25000" dirty="0" err="1" smtClean="0"/>
                  <a:t>start</a:t>
                </a:r>
                <a:endParaRPr lang="en-US" sz="1200" baseline="-25000" dirty="0"/>
              </a:p>
            </p:txBody>
          </p:sp>
          <p:cxnSp>
            <p:nvCxnSpPr>
              <p:cNvPr id="12" name="Connettore 4 11"/>
              <p:cNvCxnSpPr/>
              <p:nvPr/>
            </p:nvCxnSpPr>
            <p:spPr>
              <a:xfrm flipV="1">
                <a:off x="6474976" y="1069813"/>
                <a:ext cx="1874419" cy="361810"/>
              </a:xfrm>
              <a:prstGeom prst="bentConnector3">
                <a:avLst>
                  <a:gd name="adj1" fmla="val 15766"/>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3" name="Connettore 1 32"/>
            <p:cNvCxnSpPr/>
            <p:nvPr/>
          </p:nvCxnSpPr>
          <p:spPr>
            <a:xfrm>
              <a:off x="7676830" y="1212878"/>
              <a:ext cx="932447"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93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p:cNvPicPr>
          <p:nvPr/>
        </p:nvPicPr>
        <p:blipFill rotWithShape="1">
          <a:blip r:embed="rId3">
            <a:extLst>
              <a:ext uri="{28A0092B-C50C-407E-A947-70E740481C1C}">
                <a14:useLocalDpi xmlns:a14="http://schemas.microsoft.com/office/drawing/2010/main" val="0"/>
              </a:ext>
            </a:extLst>
          </a:blip>
          <a:srcRect l="5790" r="8064"/>
          <a:stretch/>
        </p:blipFill>
        <p:spPr>
          <a:xfrm>
            <a:off x="1254167" y="2827019"/>
            <a:ext cx="6480000" cy="3600000"/>
          </a:xfrm>
          <a:prstGeom prst="rect">
            <a:avLst/>
          </a:prstGeom>
        </p:spPr>
      </p:pic>
      <mc:AlternateContent xmlns:mc="http://schemas.openxmlformats.org/markup-compatibility/2006" xmlns:a14="http://schemas.microsoft.com/office/drawing/2010/main">
        <mc:Choice Requires="a14">
          <p:sp>
            <p:nvSpPr>
              <p:cNvPr id="6" name="Rettangolo 5"/>
              <p:cNvSpPr/>
              <p:nvPr/>
            </p:nvSpPr>
            <p:spPr>
              <a:xfrm>
                <a:off x="1229138" y="6536823"/>
                <a:ext cx="614520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a:rPr>
                          </m:ctrlPr>
                        </m:sSubPr>
                        <m:e>
                          <m:r>
                            <m:rPr>
                              <m:sty m:val="p"/>
                            </m:rPr>
                            <a:rPr lang="it-IT" sz="1400" b="0" i="0">
                              <a:latin typeface="Cambria Math" charset="0"/>
                              <a:ea typeface="Cambria Math"/>
                            </a:rPr>
                            <m:t>Q</m:t>
                          </m:r>
                        </m:e>
                        <m:sub>
                          <m:r>
                            <m:rPr>
                              <m:sty m:val="p"/>
                            </m:rPr>
                            <a:rPr lang="it-IT" sz="1400" b="0" i="0">
                              <a:latin typeface="Cambria Math" charset="0"/>
                              <a:ea typeface="Cambria Math"/>
                            </a:rPr>
                            <m:t>L</m:t>
                          </m:r>
                        </m:sub>
                      </m:sSub>
                      <m:r>
                        <a:rPr lang="it-IT" sz="1400" b="0" i="0">
                          <a:latin typeface="Cambria Math" charset="0"/>
                          <a:ea typeface="Cambria Math"/>
                        </a:rPr>
                        <m:t>=25000;</m:t>
                      </m:r>
                      <m:sSub>
                        <m:sSubPr>
                          <m:ctrlPr>
                            <a:rPr lang="it-IT" sz="1400" i="1">
                              <a:latin typeface="Cambria Math" panose="02040503050406030204" pitchFamily="18" charset="0"/>
                              <a:ea typeface="Cambria Math"/>
                            </a:rPr>
                          </m:ctrlPr>
                        </m:sSubPr>
                        <m:e>
                          <m:r>
                            <m:rPr>
                              <m:sty m:val="p"/>
                            </m:rPr>
                            <a:rPr lang="it-IT" sz="1400" b="0" i="0">
                              <a:latin typeface="Cambria Math"/>
                              <a:ea typeface="Cambria Math"/>
                            </a:rPr>
                            <m:t>ω</m:t>
                          </m:r>
                        </m:e>
                        <m:sub>
                          <m:r>
                            <a:rPr lang="it-IT" sz="1400" b="0" i="0">
                              <a:latin typeface="Cambria Math"/>
                              <a:ea typeface="Cambria Math"/>
                            </a:rPr>
                            <m:t>0</m:t>
                          </m:r>
                        </m:sub>
                      </m:sSub>
                      <m:r>
                        <a:rPr lang="it-IT" sz="1400" b="0" i="0" smtClean="0">
                          <a:latin typeface="Cambria Math" charset="0"/>
                          <a:ea typeface="Cambria Math"/>
                        </a:rPr>
                        <m:t>=2856 </m:t>
                      </m:r>
                      <m:r>
                        <m:rPr>
                          <m:sty m:val="p"/>
                        </m:rPr>
                        <a:rPr lang="it-IT" sz="1400" b="0" i="0" smtClean="0">
                          <a:latin typeface="Cambria Math" charset="0"/>
                          <a:ea typeface="Cambria Math"/>
                        </a:rPr>
                        <m:t>MHz</m:t>
                      </m:r>
                      <m:r>
                        <a:rPr lang="it-IT" sz="1400" b="0" i="0" smtClean="0">
                          <a:latin typeface="Cambria Math" charset="0"/>
                          <a:ea typeface="Cambria Math"/>
                        </a:rPr>
                        <m:t>;</m:t>
                      </m:r>
                      <m:sSub>
                        <m:sSubPr>
                          <m:ctrlPr>
                            <a:rPr lang="en-US" sz="1400" i="1">
                              <a:latin typeface="Cambria Math" panose="02040503050406030204" pitchFamily="18" charset="0"/>
                              <a:ea typeface="Cambria Math"/>
                            </a:rPr>
                          </m:ctrlPr>
                        </m:sSubPr>
                        <m:e>
                          <m:r>
                            <m:rPr>
                              <m:sty m:val="p"/>
                            </m:rPr>
                            <a:rPr lang="it-IT" sz="1400" i="0">
                              <a:latin typeface="Cambria Math" charset="0"/>
                              <a:ea typeface="Cambria Math"/>
                            </a:rPr>
                            <m:t>T</m:t>
                          </m:r>
                        </m:e>
                        <m:sub>
                          <m:r>
                            <m:rPr>
                              <m:sty m:val="p"/>
                            </m:rPr>
                            <a:rPr lang="it-IT" sz="1400" b="0" i="0" smtClean="0">
                              <a:latin typeface="Cambria Math" charset="0"/>
                              <a:ea typeface="Cambria Math"/>
                            </a:rPr>
                            <m:t>start</m:t>
                          </m:r>
                        </m:sub>
                      </m:sSub>
                      <m:r>
                        <a:rPr lang="it-IT" sz="1400" i="0">
                          <a:latin typeface="Cambria Math" charset="0"/>
                          <a:ea typeface="Cambria Math"/>
                        </a:rPr>
                        <m:t>=</m:t>
                      </m:r>
                      <m:r>
                        <a:rPr lang="it-IT" sz="1400" b="0" i="0" smtClean="0">
                          <a:latin typeface="Cambria Math" charset="0"/>
                          <a:ea typeface="Cambria Math"/>
                        </a:rPr>
                        <m:t>0</m:t>
                      </m:r>
                      <m:r>
                        <a:rPr lang="it-IT" sz="1400" i="0">
                          <a:latin typeface="Cambria Math" charset="0"/>
                          <a:ea typeface="Cambria Math"/>
                        </a:rPr>
                        <m:t>.5 </m:t>
                      </m:r>
                      <m:r>
                        <m:rPr>
                          <m:sty m:val="p"/>
                        </m:rPr>
                        <a:rPr lang="it-IT" sz="1400" i="0">
                          <a:latin typeface="Cambria Math" charset="0"/>
                          <a:ea typeface="Cambria Math" charset="0"/>
                          <a:cs typeface="Cambria Math" charset="0"/>
                        </a:rPr>
                        <m:t>μs</m:t>
                      </m:r>
                      <m:r>
                        <a:rPr lang="it-IT" sz="1400" i="0">
                          <a:latin typeface="Cambria Math" charset="0"/>
                          <a:ea typeface="Cambria Math" charset="0"/>
                          <a:cs typeface="Cambria Math" charset="0"/>
                        </a:rPr>
                        <m:t>;</m:t>
                      </m:r>
                      <m:sSub>
                        <m:sSubPr>
                          <m:ctrlPr>
                            <a:rPr lang="en-US" sz="1400" i="1" smtClean="0">
                              <a:latin typeface="Cambria Math" panose="02040503050406030204" pitchFamily="18" charset="0"/>
                              <a:ea typeface="Cambria Math"/>
                            </a:rPr>
                          </m:ctrlPr>
                        </m:sSubPr>
                        <m:e>
                          <m:r>
                            <m:rPr>
                              <m:sty m:val="p"/>
                            </m:rPr>
                            <a:rPr lang="it-IT" sz="1400" b="0" i="0" smtClean="0">
                              <a:latin typeface="Cambria Math" charset="0"/>
                              <a:ea typeface="Cambria Math"/>
                            </a:rPr>
                            <m:t>T</m:t>
                          </m:r>
                        </m:e>
                        <m:sub>
                          <m:r>
                            <m:rPr>
                              <m:sty m:val="p"/>
                            </m:rPr>
                            <a:rPr lang="it-IT" sz="1400" b="0" i="0" smtClean="0">
                              <a:latin typeface="Cambria Math" charset="0"/>
                              <a:ea typeface="Cambria Math"/>
                            </a:rPr>
                            <m:t>end</m:t>
                          </m:r>
                        </m:sub>
                      </m:sSub>
                      <m:r>
                        <a:rPr lang="it-IT" sz="1400" b="0" i="0" smtClean="0">
                          <a:latin typeface="Cambria Math" charset="0"/>
                          <a:ea typeface="Cambria Math"/>
                        </a:rPr>
                        <m:t>=5.5 </m:t>
                      </m:r>
                      <m:r>
                        <m:rPr>
                          <m:sty m:val="p"/>
                        </m:rPr>
                        <a:rPr lang="it-IT" sz="1400" b="0" i="0" smtClean="0">
                          <a:latin typeface="Cambria Math" charset="0"/>
                          <a:ea typeface="Cambria Math" charset="0"/>
                          <a:cs typeface="Cambria Math" charset="0"/>
                        </a:rPr>
                        <m:t>μs</m:t>
                      </m:r>
                      <m:r>
                        <a:rPr lang="it-IT" sz="1400" b="0" i="0" smtClean="0">
                          <a:latin typeface="Cambria Math" charset="0"/>
                          <a:ea typeface="Cambria Math" charset="0"/>
                          <a:cs typeface="Cambria Math" charset="0"/>
                        </a:rPr>
                        <m:t>; </m:t>
                      </m:r>
                      <m:r>
                        <m:rPr>
                          <m:sty m:val="p"/>
                        </m:rPr>
                        <a:rPr lang="it-IT" sz="1400" b="0" i="0" smtClean="0">
                          <a:latin typeface="Cambria Math" charset="0"/>
                          <a:ea typeface="Cambria Math" charset="0"/>
                          <a:cs typeface="Cambria Math" charset="0"/>
                        </a:rPr>
                        <m:t>τ</m:t>
                      </m:r>
                      <m:r>
                        <a:rPr lang="it-IT" sz="1400" b="0" i="0" smtClean="0">
                          <a:latin typeface="Cambria Math" charset="0"/>
                          <a:ea typeface="Cambria Math"/>
                        </a:rPr>
                        <m:t>≈2.</m:t>
                      </m:r>
                      <m:r>
                        <a:rPr lang="it-IT" sz="1400" b="0" i="0">
                          <a:latin typeface="Cambria Math" charset="0"/>
                          <a:ea typeface="Cambria Math"/>
                        </a:rPr>
                        <m:t> </m:t>
                      </m:r>
                      <m:r>
                        <a:rPr lang="it-IT" sz="1400" b="0" i="0" smtClean="0">
                          <a:latin typeface="Cambria Math" charset="0"/>
                          <a:ea typeface="Cambria Math"/>
                        </a:rPr>
                        <m:t>8</m:t>
                      </m:r>
                      <m:r>
                        <m:rPr>
                          <m:sty m:val="p"/>
                        </m:rPr>
                        <a:rPr lang="it-IT" sz="1400" b="0" i="0">
                          <a:latin typeface="Cambria Math" charset="0"/>
                          <a:ea typeface="Cambria Math" charset="0"/>
                          <a:cs typeface="Cambria Math" charset="0"/>
                        </a:rPr>
                        <m:t>μs</m:t>
                      </m:r>
                    </m:oMath>
                  </m:oMathPara>
                </a14:m>
                <a:endParaRPr lang="en-US" sz="1400" dirty="0"/>
              </a:p>
              <a:p>
                <a:endParaRPr lang="en-US" sz="1400" dirty="0"/>
              </a:p>
            </p:txBody>
          </p:sp>
        </mc:Choice>
        <mc:Fallback xmlns="">
          <p:sp>
            <p:nvSpPr>
              <p:cNvPr id="6" name="Rettangolo 5"/>
              <p:cNvSpPr>
                <a:spLocks noRot="1" noChangeAspect="1" noMove="1" noResize="1" noEditPoints="1" noAdjustHandles="1" noChangeArrowheads="1" noChangeShapeType="1" noTextEdit="1"/>
              </p:cNvSpPr>
              <p:nvPr/>
            </p:nvSpPr>
            <p:spPr>
              <a:xfrm>
                <a:off x="1229138" y="6536823"/>
                <a:ext cx="6145208" cy="523220"/>
              </a:xfrm>
              <a:prstGeom prst="rect">
                <a:avLst/>
              </a:prstGeom>
              <a:blipFill>
                <a:blip r:embed="rId4"/>
                <a:stretch>
                  <a:fillRect/>
                </a:stretch>
              </a:blipFill>
            </p:spPr>
            <p:txBody>
              <a:bodyPr/>
              <a:lstStyle/>
              <a:p>
                <a:r>
                  <a:rPr lang="it-IT">
                    <a:noFill/>
                  </a:rPr>
                  <a:t> </a:t>
                </a:r>
              </a:p>
            </p:txBody>
          </p:sp>
        </mc:Fallback>
      </mc:AlternateContent>
      <p:cxnSp>
        <p:nvCxnSpPr>
          <p:cNvPr id="13" name="Connettore 1 12"/>
          <p:cNvCxnSpPr/>
          <p:nvPr/>
        </p:nvCxnSpPr>
        <p:spPr>
          <a:xfrm flipH="1">
            <a:off x="2085975" y="3110543"/>
            <a:ext cx="1" cy="2918782"/>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ttangolo 14"/>
              <p:cNvSpPr/>
              <p:nvPr/>
            </p:nvSpPr>
            <p:spPr>
              <a:xfrm>
                <a:off x="5075312" y="5622561"/>
                <a:ext cx="55521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i="0">
                              <a:solidFill>
                                <a:schemeClr val="bg1"/>
                              </a:solidFill>
                              <a:latin typeface="Cambria Math" charset="0"/>
                              <a:ea typeface="Cambria Math"/>
                            </a:rPr>
                            <m:t>end</m:t>
                          </m:r>
                        </m:sub>
                      </m:sSub>
                    </m:oMath>
                  </m:oMathPara>
                </a14:m>
                <a:endParaRPr lang="en-US" sz="1400" dirty="0">
                  <a:solidFill>
                    <a:schemeClr val="bg1"/>
                  </a:solidFill>
                  <a:latin typeface="Candara" panose="020E0502030303020204" pitchFamily="34" charset="0"/>
                </a:endParaRPr>
              </a:p>
            </p:txBody>
          </p:sp>
        </mc:Choice>
        <mc:Fallback xmlns="">
          <p:sp>
            <p:nvSpPr>
              <p:cNvPr id="15" name="Rettangolo 14"/>
              <p:cNvSpPr>
                <a:spLocks noRot="1" noChangeAspect="1" noMove="1" noResize="1" noEditPoints="1" noAdjustHandles="1" noChangeArrowheads="1" noChangeShapeType="1" noTextEdit="1"/>
              </p:cNvSpPr>
              <p:nvPr/>
            </p:nvSpPr>
            <p:spPr>
              <a:xfrm>
                <a:off x="5075312" y="5622561"/>
                <a:ext cx="555217" cy="307777"/>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Rettangolo 15"/>
              <p:cNvSpPr/>
              <p:nvPr/>
            </p:nvSpPr>
            <p:spPr>
              <a:xfrm>
                <a:off x="2085975" y="5622562"/>
                <a:ext cx="62093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b="0" i="0" smtClean="0">
                              <a:solidFill>
                                <a:schemeClr val="bg1"/>
                              </a:solidFill>
                              <a:latin typeface="Cambria Math" charset="0"/>
                              <a:ea typeface="Cambria Math"/>
                            </a:rPr>
                            <m:t>start</m:t>
                          </m:r>
                        </m:sub>
                      </m:sSub>
                    </m:oMath>
                  </m:oMathPara>
                </a14:m>
                <a:endParaRPr lang="en-US" sz="1400" dirty="0">
                  <a:solidFill>
                    <a:schemeClr val="bg1"/>
                  </a:solidFill>
                  <a:latin typeface="Candara" panose="020E0502030303020204" pitchFamily="34" charset="0"/>
                </a:endParaRPr>
              </a:p>
            </p:txBody>
          </p:sp>
        </mc:Choice>
        <mc:Fallback xmlns="">
          <p:sp>
            <p:nvSpPr>
              <p:cNvPr id="16" name="Rettangolo 15"/>
              <p:cNvSpPr>
                <a:spLocks noRot="1" noChangeAspect="1" noMove="1" noResize="1" noEditPoints="1" noAdjustHandles="1" noChangeArrowheads="1" noChangeShapeType="1" noTextEdit="1"/>
              </p:cNvSpPr>
              <p:nvPr/>
            </p:nvSpPr>
            <p:spPr>
              <a:xfrm>
                <a:off x="2085975" y="5622562"/>
                <a:ext cx="620939" cy="307777"/>
              </a:xfrm>
              <a:prstGeom prst="rect">
                <a:avLst/>
              </a:prstGeom>
              <a:blipFill>
                <a:blip r:embed="rId6"/>
                <a:stretch>
                  <a:fillRect/>
                </a:stretch>
              </a:blipFill>
            </p:spPr>
            <p:txBody>
              <a:bodyPr/>
              <a:lstStyle/>
              <a:p>
                <a:r>
                  <a:rPr lang="it-IT">
                    <a:noFill/>
                  </a:rPr>
                  <a:t> </a:t>
                </a:r>
              </a:p>
            </p:txBody>
          </p:sp>
        </mc:Fallback>
      </mc:AlternateContent>
      <p:sp>
        <p:nvSpPr>
          <p:cNvPr id="3" name="TextBox 2"/>
          <p:cNvSpPr txBox="1"/>
          <p:nvPr/>
        </p:nvSpPr>
        <p:spPr>
          <a:xfrm>
            <a:off x="0" y="-113267"/>
            <a:ext cx="9144000" cy="784830"/>
          </a:xfrm>
          <a:prstGeom prst="rect">
            <a:avLst/>
          </a:prstGeom>
          <a:noFill/>
        </p:spPr>
        <p:txBody>
          <a:bodyPr wrap="square" rtlCol="0">
            <a:spAutoFit/>
          </a:bodyPr>
          <a:lstStyle/>
          <a:p>
            <a:pPr algn="ctr">
              <a:lnSpc>
                <a:spcPct val="150000"/>
              </a:lnSpc>
              <a:spcAft>
                <a:spcPts val="1200"/>
              </a:spcAft>
            </a:pPr>
            <a:r>
              <a:rPr lang="en-US" sz="3000" dirty="0" smtClean="0">
                <a:latin typeface="Candara" panose="020E0502030303020204" pitchFamily="34" charset="0"/>
                <a:cs typeface="Adobe Devanagari" panose="02040503050201020203" pitchFamily="18" charset="0"/>
              </a:rPr>
              <a:t>Lorentzian network response: RF rectangular pulse</a:t>
            </a:r>
          </a:p>
        </p:txBody>
      </p:sp>
      <mc:AlternateContent xmlns:mc="http://schemas.openxmlformats.org/markup-compatibility/2006" xmlns:a14="http://schemas.microsoft.com/office/drawing/2010/main">
        <mc:Choice Requires="a14">
          <p:sp>
            <p:nvSpPr>
              <p:cNvPr id="8" name="Rectangle 36"/>
              <p:cNvSpPr/>
              <p:nvPr/>
            </p:nvSpPr>
            <p:spPr>
              <a:xfrm>
                <a:off x="0" y="1516270"/>
                <a:ext cx="7371347" cy="338554"/>
              </a:xfrm>
              <a:prstGeom prst="rect">
                <a:avLst/>
              </a:prstGeom>
            </p:spPr>
            <p:txBody>
              <a:bodyPr wrap="square">
                <a:spAutoFit/>
              </a:bodyPr>
              <a:lstStyle/>
              <a:p>
                <a14:m>
                  <m:oMath xmlns:m="http://schemas.openxmlformats.org/officeDocument/2006/math">
                    <m:sSub>
                      <m:sSubPr>
                        <m:ctrlPr>
                          <a:rPr lang="en-US" sz="1600" i="1" smtClean="0">
                            <a:solidFill>
                              <a:srgbClr val="00B0F0"/>
                            </a:solidFill>
                            <a:latin typeface="Cambria Math" panose="02040503050406030204" pitchFamily="18" charset="0"/>
                          </a:rPr>
                        </m:ctrlPr>
                      </m:sSubPr>
                      <m:e>
                        <m:r>
                          <m:rPr>
                            <m:sty m:val="p"/>
                          </m:rPr>
                          <a:rPr lang="it-IT" sz="1600" b="0" i="0" smtClean="0">
                            <a:solidFill>
                              <a:srgbClr val="00B0F0"/>
                            </a:solidFill>
                            <a:latin typeface="Cambria Math"/>
                          </a:rPr>
                          <m:t>V</m:t>
                        </m:r>
                      </m:e>
                      <m:sub>
                        <m:r>
                          <m:rPr>
                            <m:sty m:val="p"/>
                          </m:rPr>
                          <a:rPr lang="it-IT" sz="1600" b="0" i="0" smtClean="0">
                            <a:solidFill>
                              <a:srgbClr val="00B0F0"/>
                            </a:solidFill>
                            <a:latin typeface="Cambria Math"/>
                          </a:rPr>
                          <m:t>in</m:t>
                        </m:r>
                      </m:sub>
                    </m:sSub>
                    <m:r>
                      <a:rPr lang="it-IT" sz="1600" b="0" i="0" smtClean="0">
                        <a:solidFill>
                          <a:srgbClr val="00B0F0"/>
                        </a:solidFill>
                        <a:latin typeface="Cambria Math"/>
                      </a:rPr>
                      <m:t>(</m:t>
                    </m:r>
                    <m:r>
                      <m:rPr>
                        <m:sty m:val="p"/>
                      </m:rPr>
                      <a:rPr lang="it-IT" sz="1600" b="0" i="0" smtClean="0">
                        <a:solidFill>
                          <a:srgbClr val="00B0F0"/>
                        </a:solidFill>
                        <a:latin typeface="Cambria Math"/>
                      </a:rPr>
                      <m:t>t</m:t>
                    </m:r>
                    <m:r>
                      <a:rPr lang="it-IT" sz="1600" b="0" i="0" smtClean="0">
                        <a:solidFill>
                          <a:srgbClr val="00B0F0"/>
                        </a:solidFill>
                        <a:latin typeface="Cambria Math"/>
                      </a:rPr>
                      <m:t>)=</m:t>
                    </m:r>
                    <m:sSub>
                      <m:sSubPr>
                        <m:ctrlPr>
                          <a:rPr lang="en-US"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V</m:t>
                        </m:r>
                      </m:e>
                      <m:sub>
                        <m:r>
                          <a:rPr lang="it-IT" sz="1600" b="0" i="0" smtClean="0">
                            <a:solidFill>
                              <a:srgbClr val="00B0F0"/>
                            </a:solidFill>
                            <a:latin typeface="Cambria Math"/>
                          </a:rPr>
                          <m:t>0</m:t>
                        </m:r>
                      </m:sub>
                    </m:sSub>
                    <m:r>
                      <a:rPr lang="it-IT" sz="1600" b="0" i="0" smtClean="0">
                        <a:solidFill>
                          <a:srgbClr val="00B0F0"/>
                        </a:solidFill>
                        <a:latin typeface="Cambria Math"/>
                        <a:ea typeface="Cambria Math"/>
                      </a:rPr>
                      <m:t>∙</m:t>
                    </m:r>
                    <m:r>
                      <m:rPr>
                        <m:sty m:val="p"/>
                      </m:rPr>
                      <a:rPr lang="it-IT" sz="1600" b="0" i="0" smtClean="0">
                        <a:solidFill>
                          <a:srgbClr val="00B0F0"/>
                        </a:solidFill>
                        <a:latin typeface="Cambria Math"/>
                        <a:ea typeface="Cambria Math"/>
                      </a:rPr>
                      <m:t>cos</m:t>
                    </m:r>
                    <m:d>
                      <m:dPr>
                        <m:ctrlPr>
                          <a:rPr lang="it-IT" sz="1600" i="1" smtClean="0">
                            <a:solidFill>
                              <a:srgbClr val="00B0F0"/>
                            </a:solidFill>
                            <a:latin typeface="Cambria Math" panose="02040503050406030204" pitchFamily="18" charset="0"/>
                            <a:ea typeface="Cambria Math"/>
                          </a:rPr>
                        </m:ctrlPr>
                      </m:dPr>
                      <m:e>
                        <m:sSub>
                          <m:sSubPr>
                            <m:ctrlPr>
                              <a:rPr lang="it-IT" sz="1600" i="1" smtClean="0">
                                <a:solidFill>
                                  <a:srgbClr val="00B0F0"/>
                                </a:solidFill>
                                <a:latin typeface="Cambria Math" panose="02040503050406030204" pitchFamily="18" charset="0"/>
                                <a:ea typeface="Cambria Math"/>
                              </a:rPr>
                            </m:ctrlPr>
                          </m:sSubPr>
                          <m:e>
                            <m:r>
                              <m:rPr>
                                <m:sty m:val="p"/>
                              </m:rPr>
                              <a:rPr lang="it-IT" sz="1600" b="0" i="0" smtClean="0">
                                <a:solidFill>
                                  <a:srgbClr val="00B0F0"/>
                                </a:solidFill>
                                <a:latin typeface="Cambria Math"/>
                                <a:ea typeface="Cambria Math"/>
                              </a:rPr>
                              <m:t>ω</m:t>
                            </m:r>
                          </m:e>
                          <m:sub>
                            <m:r>
                              <a:rPr lang="it-IT" sz="1600" b="0" i="0" smtClean="0">
                                <a:solidFill>
                                  <a:srgbClr val="00B0F0"/>
                                </a:solidFill>
                                <a:latin typeface="Cambria Math"/>
                                <a:ea typeface="Cambria Math"/>
                              </a:rPr>
                              <m:t>0</m:t>
                            </m:r>
                          </m:sub>
                        </m:sSub>
                        <m:r>
                          <a:rPr lang="it-IT" sz="1600" b="0" i="0" smtClean="0">
                            <a:solidFill>
                              <a:srgbClr val="00B0F0"/>
                            </a:solidFill>
                            <a:latin typeface="Cambria Math" charset="0"/>
                            <a:ea typeface="Cambria Math"/>
                          </a:rPr>
                          <m:t>(</m:t>
                        </m:r>
                        <m:r>
                          <m:rPr>
                            <m:sty m:val="p"/>
                          </m:rPr>
                          <a:rPr lang="it-IT" sz="1600" b="0" i="0" smtClean="0">
                            <a:solidFill>
                              <a:srgbClr val="00B0F0"/>
                            </a:solidFill>
                            <a:latin typeface="Cambria Math"/>
                            <a:ea typeface="Cambria Math"/>
                          </a:rPr>
                          <m:t>t</m:t>
                        </m:r>
                        <m:r>
                          <a:rPr lang="it-IT" sz="1600" b="0" i="0" smtClean="0">
                            <a:solidFill>
                              <a:srgbClr val="00B0F0"/>
                            </a:solidFill>
                            <a:latin typeface="Cambria Math" charset="0"/>
                            <a:ea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r>
                          <a:rPr lang="it-IT" sz="1600" b="0" i="0" smtClean="0">
                            <a:solidFill>
                              <a:srgbClr val="00B0F0"/>
                            </a:solidFill>
                            <a:latin typeface="Cambria Math" charset="0"/>
                          </a:rPr>
                          <m:t>)</m:t>
                        </m:r>
                      </m:e>
                    </m:d>
                  </m:oMath>
                </a14:m>
                <a:r>
                  <a:rPr lang="it-IT" sz="1600" dirty="0">
                    <a:solidFill>
                      <a:srgbClr val="00B0F0"/>
                    </a:solidFill>
                    <a:latin typeface="Candara" panose="020E0502030303020204" pitchFamily="34" charset="0"/>
                    <a:ea typeface="Cambria Math"/>
                  </a:rPr>
                  <a:t> </a:t>
                </a:r>
                <a14:m>
                  <m:oMath xmlns:m="http://schemas.openxmlformats.org/officeDocument/2006/math">
                    <m:r>
                      <a:rPr lang="it-IT" sz="1600" b="0" i="0">
                        <a:solidFill>
                          <a:srgbClr val="00B0F0"/>
                        </a:solidFill>
                        <a:latin typeface="Cambria Math"/>
                        <a:ea typeface="Cambria Math"/>
                      </a:rPr>
                      <m:t>∙</m:t>
                    </m:r>
                    <m:d>
                      <m:dPr>
                        <m:begChr m:val="["/>
                        <m:endChr m:val="]"/>
                        <m:ctrlPr>
                          <a:rPr lang="it-IT" sz="1600" i="1">
                            <a:solidFill>
                              <a:srgbClr val="00B0F0"/>
                            </a:solidFill>
                            <a:latin typeface="Cambria Math" panose="02040503050406030204" pitchFamily="18" charset="0"/>
                            <a:ea typeface="Cambria Math"/>
                          </a:rPr>
                        </m:ctrlPr>
                      </m:dPr>
                      <m:e>
                        <m:r>
                          <a:rPr lang="it-IT" sz="1600" b="0" i="0">
                            <a:solidFill>
                              <a:srgbClr val="00B0F0"/>
                            </a:solidFill>
                            <a:latin typeface="Cambria Math"/>
                          </a:rPr>
                          <m:t>1</m:t>
                        </m:r>
                        <m:d>
                          <m:dPr>
                            <m:ctrlPr>
                              <a:rPr lang="it-IT" sz="1600" i="1">
                                <a:solidFill>
                                  <a:srgbClr val="00B0F0"/>
                                </a:solidFill>
                                <a:latin typeface="Cambria Math" panose="02040503050406030204" pitchFamily="18" charset="0"/>
                              </a:rPr>
                            </m:ctrlPr>
                          </m:dPr>
                          <m:e>
                            <m:r>
                              <m:rPr>
                                <m:sty m:val="p"/>
                              </m:rPr>
                              <a:rPr lang="it-IT" sz="1600" b="0" i="0">
                                <a:solidFill>
                                  <a:srgbClr val="00B0F0"/>
                                </a:solidFill>
                                <a:latin typeface="Cambria Math"/>
                              </a:rPr>
                              <m:t>t</m:t>
                            </m:r>
                            <m:r>
                              <a:rPr lang="it-IT" sz="1600" b="0" i="0">
                                <a:solidFill>
                                  <a:srgbClr val="00B0F0"/>
                                </a:solidFill>
                                <a:latin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e>
                        </m:d>
                        <m:r>
                          <a:rPr lang="it-IT" sz="1600" b="0" i="0">
                            <a:solidFill>
                              <a:srgbClr val="00B0F0"/>
                            </a:solidFill>
                            <a:latin typeface="Cambria Math"/>
                          </a:rPr>
                          <m:t>−1(</m:t>
                        </m:r>
                        <m:r>
                          <m:rPr>
                            <m:sty m:val="p"/>
                          </m:rPr>
                          <a:rPr lang="it-IT" sz="1600" b="0" i="0">
                            <a:solidFill>
                              <a:srgbClr val="00B0F0"/>
                            </a:solidFill>
                            <a:latin typeface="Cambria Math"/>
                          </a:rPr>
                          <m:t>t</m:t>
                        </m:r>
                        <m:r>
                          <a:rPr lang="it-IT" sz="1600" b="0" i="0">
                            <a:solidFill>
                              <a:srgbClr val="00B0F0"/>
                            </a:solidFill>
                            <a:latin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end</m:t>
                            </m:r>
                          </m:sub>
                        </m:sSub>
                        <m:r>
                          <a:rPr lang="it-IT" sz="1600" b="0" i="0">
                            <a:solidFill>
                              <a:srgbClr val="00B0F0"/>
                            </a:solidFill>
                            <a:latin typeface="Cambria Math"/>
                          </a:rPr>
                          <m:t>)</m:t>
                        </m:r>
                      </m:e>
                    </m:d>
                  </m:oMath>
                </a14:m>
                <a:endParaRPr lang="en-US" sz="1600" dirty="0">
                  <a:solidFill>
                    <a:srgbClr val="00B0F0"/>
                  </a:solidFill>
                  <a:latin typeface="Candara" panose="020E0502030303020204" pitchFamily="34" charset="0"/>
                </a:endParaRPr>
              </a:p>
            </p:txBody>
          </p:sp>
        </mc:Choice>
        <mc:Fallback xmlns="">
          <p:sp>
            <p:nvSpPr>
              <p:cNvPr id="8" name="Rectangle 36"/>
              <p:cNvSpPr>
                <a:spLocks noRot="1" noChangeAspect="1" noMove="1" noResize="1" noEditPoints="1" noAdjustHandles="1" noChangeArrowheads="1" noChangeShapeType="1" noTextEdit="1"/>
              </p:cNvSpPr>
              <p:nvPr/>
            </p:nvSpPr>
            <p:spPr>
              <a:xfrm>
                <a:off x="0" y="1516270"/>
                <a:ext cx="7371347" cy="338554"/>
              </a:xfrm>
              <a:prstGeom prst="rect">
                <a:avLst/>
              </a:prstGeom>
              <a:blipFill>
                <a:blip r:embed="rId7"/>
                <a:stretch>
                  <a:fillRect b="-1090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Rectangle 37"/>
              <p:cNvSpPr/>
              <p:nvPr/>
            </p:nvSpPr>
            <p:spPr>
              <a:xfrm>
                <a:off x="1" y="1985909"/>
                <a:ext cx="9144000" cy="1014830"/>
              </a:xfrm>
              <a:prstGeom prst="rect">
                <a:avLst/>
              </a:prstGeom>
            </p:spPr>
            <p:txBody>
              <a:bodyPr wrap="square">
                <a:spAutoFit/>
              </a:bodyPr>
              <a:lstStyle/>
              <a:p>
                <a:pPr>
                  <a:spcAft>
                    <a:spcPts val="600"/>
                  </a:spcAft>
                </a:pPr>
                <a14:m>
                  <m:oMath xmlns:m="http://schemas.openxmlformats.org/officeDocument/2006/math">
                    <m:sSub>
                      <m:sSubPr>
                        <m:ctrlPr>
                          <a:rPr lang="en-US" sz="1600" i="1" smtClean="0">
                            <a:solidFill>
                              <a:srgbClr val="FF0000"/>
                            </a:solidFill>
                            <a:latin typeface="Cambria Math" panose="02040503050406030204" pitchFamily="18" charset="0"/>
                          </a:rPr>
                        </m:ctrlPr>
                      </m:sSubPr>
                      <m:e>
                        <m:r>
                          <m:rPr>
                            <m:sty m:val="p"/>
                          </m:rPr>
                          <a:rPr lang="it-IT" sz="1600" b="0" i="0" smtClean="0">
                            <a:solidFill>
                              <a:srgbClr val="FF0000"/>
                            </a:solidFill>
                            <a:latin typeface="Cambria Math"/>
                          </a:rPr>
                          <m:t>V</m:t>
                        </m:r>
                      </m:e>
                      <m:sub>
                        <m:r>
                          <m:rPr>
                            <m:sty m:val="p"/>
                          </m:rPr>
                          <a:rPr lang="it-IT" sz="1600" b="0" i="0" smtClean="0">
                            <a:solidFill>
                              <a:srgbClr val="FF0000"/>
                            </a:solidFill>
                            <a:latin typeface="Cambria Math"/>
                          </a:rPr>
                          <m:t>out</m:t>
                        </m:r>
                      </m:sub>
                    </m:sSub>
                    <m:d>
                      <m:dPr>
                        <m:ctrlPr>
                          <a:rPr lang="it-IT" sz="1600" i="1" smtClean="0">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e>
                    </m:d>
                    <m:r>
                      <a:rPr lang="it-IT" sz="1600" b="0" i="0">
                        <a:solidFill>
                          <a:srgbClr val="FF0000"/>
                        </a:solidFill>
                        <a:latin typeface="Cambria Math"/>
                      </a:rPr>
                      <m:t>=</m:t>
                    </m:r>
                    <m:sSub>
                      <m:sSubPr>
                        <m:ctrlPr>
                          <a:rPr lang="en-US"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V</m:t>
                        </m:r>
                      </m:e>
                      <m:sub>
                        <m:r>
                          <a:rPr lang="it-IT" sz="1600" b="0" i="0" smtClean="0">
                            <a:solidFill>
                              <a:srgbClr val="FF0000"/>
                            </a:solidFill>
                            <a:latin typeface="Cambria Math"/>
                          </a:rPr>
                          <m:t>0</m:t>
                        </m:r>
                      </m:sub>
                    </m:sSub>
                    <m:r>
                      <a:rPr lang="it-IT" sz="1600" b="0" i="0" smtClean="0">
                        <a:solidFill>
                          <a:srgbClr val="FF0000"/>
                        </a:solidFill>
                        <a:latin typeface="Cambria Math"/>
                        <a:ea typeface="Cambria Math"/>
                      </a:rPr>
                      <m:t>∙</m:t>
                    </m:r>
                    <m:r>
                      <m:rPr>
                        <m:sty m:val="p"/>
                      </m:rPr>
                      <a:rPr lang="it-IT" sz="1600" b="0" i="0" smtClean="0">
                        <a:solidFill>
                          <a:srgbClr val="FF0000"/>
                        </a:solidFill>
                        <a:latin typeface="Cambria Math"/>
                        <a:ea typeface="Cambria Math"/>
                      </a:rPr>
                      <m:t>cos</m:t>
                    </m:r>
                    <m:d>
                      <m:dPr>
                        <m:ctrlPr>
                          <a:rPr lang="it-IT" sz="1600" i="1" smtClean="0">
                            <a:solidFill>
                              <a:srgbClr val="FF0000"/>
                            </a:solidFill>
                            <a:latin typeface="Cambria Math" panose="02040503050406030204" pitchFamily="18" charset="0"/>
                            <a:ea typeface="Cambria Math"/>
                          </a:rPr>
                        </m:ctrlPr>
                      </m:dPr>
                      <m:e>
                        <m:sSub>
                          <m:sSubPr>
                            <m:ctrlPr>
                              <a:rPr lang="it-IT" sz="1600" i="1" smtClean="0">
                                <a:solidFill>
                                  <a:srgbClr val="FF0000"/>
                                </a:solidFill>
                                <a:latin typeface="Cambria Math" panose="02040503050406030204" pitchFamily="18" charset="0"/>
                                <a:ea typeface="Cambria Math"/>
                              </a:rPr>
                            </m:ctrlPr>
                          </m:sSubPr>
                          <m:e>
                            <m:r>
                              <m:rPr>
                                <m:sty m:val="p"/>
                              </m:rPr>
                              <a:rPr lang="it-IT" sz="1600" b="0" i="0" smtClean="0">
                                <a:solidFill>
                                  <a:srgbClr val="FF0000"/>
                                </a:solidFill>
                                <a:latin typeface="Cambria Math"/>
                                <a:ea typeface="Cambria Math"/>
                              </a:rPr>
                              <m:t>ω</m:t>
                            </m:r>
                          </m:e>
                          <m:sub>
                            <m:r>
                              <a:rPr lang="it-IT" sz="1600" b="0" i="0" smtClean="0">
                                <a:solidFill>
                                  <a:srgbClr val="FF0000"/>
                                </a:solidFill>
                                <a:latin typeface="Cambria Math"/>
                                <a:ea typeface="Cambria Math"/>
                              </a:rPr>
                              <m:t>0</m:t>
                            </m:r>
                          </m:sub>
                        </m:sSub>
                        <m:r>
                          <a:rPr lang="it-IT" sz="1600" b="0" i="0" smtClean="0">
                            <a:solidFill>
                              <a:srgbClr val="FF0000"/>
                            </a:solidFill>
                            <a:latin typeface="Cambria Math" charset="0"/>
                            <a:ea typeface="Cambria Math"/>
                          </a:rPr>
                          <m:t>(</m:t>
                        </m:r>
                        <m:r>
                          <m:rPr>
                            <m:sty m:val="p"/>
                          </m:rPr>
                          <a:rPr lang="it-IT" sz="1600" b="0" i="0" smtClean="0">
                            <a:solidFill>
                              <a:srgbClr val="FF0000"/>
                            </a:solidFill>
                            <a:latin typeface="Cambria Math"/>
                            <a:ea typeface="Cambria Math"/>
                          </a:rPr>
                          <m:t>t</m:t>
                        </m:r>
                        <m:r>
                          <a:rPr lang="it-IT" sz="1600" b="0" i="0" smtClean="0">
                            <a:solidFill>
                              <a:srgbClr val="FF0000"/>
                            </a:solidFill>
                            <a:latin typeface="Cambria Math" charset="0"/>
                            <a:ea typeface="Cambria Math"/>
                          </a:rPr>
                          <m:t>−</m:t>
                        </m:r>
                        <m:sSub>
                          <m:sSubPr>
                            <m:ctrlPr>
                              <a:rPr lang="it-IT" sz="1600" i="1" smtClean="0">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r>
                          <a:rPr lang="it-IT" sz="1600" b="0" i="0" smtClean="0">
                            <a:solidFill>
                              <a:srgbClr val="FF0000"/>
                            </a:solidFill>
                            <a:latin typeface="Cambria Math" charset="0"/>
                          </a:rPr>
                          <m:t>)</m:t>
                        </m:r>
                      </m:e>
                    </m:d>
                    <m:r>
                      <a:rPr lang="it-IT" sz="1600" b="0" i="0" smtClean="0">
                        <a:solidFill>
                          <a:srgbClr val="FF0000"/>
                        </a:solidFill>
                        <a:latin typeface="Cambria Math"/>
                        <a:ea typeface="Cambria Math"/>
                      </a:rPr>
                      <m:t>∙</m:t>
                    </m:r>
                    <m:d>
                      <m:dPr>
                        <m:begChr m:val="["/>
                        <m:endChr m:val="]"/>
                        <m:ctrlPr>
                          <a:rPr lang="it-IT" sz="1600" i="1" smtClean="0">
                            <a:solidFill>
                              <a:srgbClr val="FF0000"/>
                            </a:solidFill>
                            <a:latin typeface="Cambria Math" panose="02040503050406030204" pitchFamily="18" charset="0"/>
                            <a:ea typeface="Cambria Math"/>
                          </a:rPr>
                        </m:ctrlPr>
                      </m:dPr>
                      <m:e>
                        <m:eqArr>
                          <m:eqArrPr>
                            <m:ctrlPr>
                              <a:rPr lang="it-IT" sz="1600" i="1">
                                <a:solidFill>
                                  <a:srgbClr val="FF0000"/>
                                </a:solidFill>
                                <a:latin typeface="Cambria Math" panose="02040503050406030204" pitchFamily="18" charset="0"/>
                              </a:rPr>
                            </m:ctrlPr>
                          </m:eqArrPr>
                          <m:e>
                            <m:r>
                              <a:rPr lang="it-IT" sz="1600" b="0" i="0">
                                <a:solidFill>
                                  <a:srgbClr val="FF0000"/>
                                </a:solidFill>
                                <a:latin typeface="Cambria Math"/>
                              </a:rPr>
                              <m:t>1</m:t>
                            </m:r>
                            <m:d>
                              <m:dPr>
                                <m:ctrlPr>
                                  <a:rPr lang="it-IT" sz="1600" i="1">
                                    <a:solidFill>
                                      <a:srgbClr val="FF0000"/>
                                    </a:solidFill>
                                    <a:latin typeface="Cambria Math" panose="02040503050406030204" pitchFamily="18" charset="0"/>
                                  </a:rPr>
                                </m:ctrlPr>
                              </m:dPr>
                              <m:e>
                                <m:r>
                                  <m:rPr>
                                    <m:sty m:val="p"/>
                                  </m:rPr>
                                  <a:rPr lang="it-IT" sz="1600" b="0" i="0">
                                    <a:solidFill>
                                      <a:srgbClr val="FF0000"/>
                                    </a:solidFill>
                                    <a:latin typeface="Cambria Math"/>
                                  </a:rPr>
                                  <m:t>t</m:t>
                                </m:r>
                                <m:r>
                                  <a:rPr lang="it-IT" sz="1600" b="0" i="0" smtClean="0">
                                    <a:solidFill>
                                      <a:srgbClr val="FF0000"/>
                                    </a:solidFill>
                                    <a:latin typeface="Cambria Math" charset="0"/>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e>
                            </m:d>
                            <m:r>
                              <a:rPr lang="it-IT" sz="1600" b="0" i="0">
                                <a:solidFill>
                                  <a:srgbClr val="FF0000"/>
                                </a:solidFill>
                                <a:latin typeface="Cambria Math"/>
                                <a:ea typeface="Cambria Math"/>
                              </a:rPr>
                              <m:t>∙</m:t>
                            </m:r>
                            <m:d>
                              <m:dPr>
                                <m:ctrlPr>
                                  <a:rPr lang="it-IT" sz="1600" i="1">
                                    <a:solidFill>
                                      <a:srgbClr val="FF0000"/>
                                    </a:solidFill>
                                    <a:latin typeface="Cambria Math" panose="02040503050406030204" pitchFamily="18" charset="0"/>
                                    <a:ea typeface="Cambria Math"/>
                                  </a:rPr>
                                </m:ctrlPr>
                              </m:dPr>
                              <m:e>
                                <m:r>
                                  <a:rPr lang="it-IT" sz="1600" b="0" i="0">
                                    <a:solidFill>
                                      <a:srgbClr val="FF0000"/>
                                    </a:solidFill>
                                    <a:latin typeface="Cambria Math"/>
                                    <a:ea typeface="Cambria Math"/>
                                  </a:rPr>
                                  <m:t>1−</m:t>
                                </m:r>
                                <m:sSup>
                                  <m:sSupPr>
                                    <m:ctrlPr>
                                      <a:rPr lang="it-IT" sz="1600" i="1">
                                        <a:solidFill>
                                          <a:srgbClr val="FF0000"/>
                                        </a:solidFill>
                                        <a:latin typeface="Cambria Math" panose="02040503050406030204" pitchFamily="18" charset="0"/>
                                        <a:ea typeface="Cambria Math"/>
                                      </a:rPr>
                                    </m:ctrlPr>
                                  </m:sSupPr>
                                  <m:e>
                                    <m:r>
                                      <m:rPr>
                                        <m:sty m:val="p"/>
                                      </m:rPr>
                                      <a:rPr lang="it-IT" sz="1600" b="0" i="0">
                                        <a:solidFill>
                                          <a:srgbClr val="FF0000"/>
                                        </a:solidFill>
                                        <a:latin typeface="Cambria Math"/>
                                        <a:ea typeface="Cambria Math"/>
                                      </a:rPr>
                                      <m:t>e</m:t>
                                    </m:r>
                                  </m:e>
                                  <m:sup>
                                    <m:r>
                                      <a:rPr lang="it-IT" sz="1600" b="0" i="0">
                                        <a:solidFill>
                                          <a:srgbClr val="FF0000"/>
                                        </a:solidFill>
                                        <a:latin typeface="Cambria Math"/>
                                        <a:ea typeface="Cambria Math"/>
                                      </a:rPr>
                                      <m:t>−</m:t>
                                    </m:r>
                                    <m:f>
                                      <m:fPr>
                                        <m:type m:val="lin"/>
                                        <m:ctrlPr>
                                          <a:rPr lang="it-IT" sz="1600" i="1">
                                            <a:solidFill>
                                              <a:srgbClr val="FF0000"/>
                                            </a:solidFill>
                                            <a:latin typeface="Cambria Math" panose="02040503050406030204" pitchFamily="18" charset="0"/>
                                            <a:ea typeface="Cambria Math"/>
                                          </a:rPr>
                                        </m:ctrlPr>
                                      </m:fPr>
                                      <m:num>
                                        <m:d>
                                          <m:dPr>
                                            <m:ctrlPr>
                                              <a:rPr lang="it-IT" sz="1600" i="1" smtClean="0">
                                                <a:solidFill>
                                                  <a:srgbClr val="FF0000"/>
                                                </a:solidFill>
                                                <a:latin typeface="Cambria Math" panose="02040503050406030204" pitchFamily="18" charset="0"/>
                                                <a:ea typeface="Cambria Math"/>
                                              </a:rPr>
                                            </m:ctrlPr>
                                          </m:dPr>
                                          <m:e>
                                            <m:r>
                                              <m:rPr>
                                                <m:sty m:val="p"/>
                                              </m:rPr>
                                              <a:rPr lang="it-IT" sz="1600" b="0" i="0">
                                                <a:solidFill>
                                                  <a:srgbClr val="FF0000"/>
                                                </a:solidFill>
                                                <a:latin typeface="Cambria Math"/>
                                                <a:ea typeface="Cambria Math"/>
                                              </a:rPr>
                                              <m:t>t</m:t>
                                            </m:r>
                                            <m:r>
                                              <a:rPr lang="it-IT" sz="1600" b="0" i="0" smtClean="0">
                                                <a:solidFill>
                                                  <a:srgbClr val="FF0000"/>
                                                </a:solidFill>
                                                <a:latin typeface="Cambria Math" charset="0"/>
                                                <a:ea typeface="Cambria Math"/>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e>
                                        </m:d>
                                      </m:num>
                                      <m:den>
                                        <m:r>
                                          <m:rPr>
                                            <m:sty m:val="p"/>
                                          </m:rPr>
                                          <a:rPr lang="it-IT" sz="1600" b="0" i="0">
                                            <a:solidFill>
                                              <a:srgbClr val="FF0000"/>
                                            </a:solidFill>
                                            <a:latin typeface="Cambria Math"/>
                                            <a:ea typeface="Cambria Math"/>
                                          </a:rPr>
                                          <m:t>τ</m:t>
                                        </m:r>
                                      </m:den>
                                    </m:f>
                                  </m:sup>
                                </m:sSup>
                              </m:e>
                            </m:d>
                            <m:r>
                              <a:rPr lang="it-IT" sz="1600" b="0" i="0" smtClean="0">
                                <a:solidFill>
                                  <a:srgbClr val="FF0000"/>
                                </a:solidFill>
                                <a:latin typeface="Cambria Math" charset="0"/>
                                <a:ea typeface="Cambria Math"/>
                              </a:rPr>
                              <m:t>+</m:t>
                            </m:r>
                          </m:e>
                          <m:e>
                            <m:r>
                              <a:rPr lang="it-IT" sz="1600" b="0" i="0" smtClean="0">
                                <a:solidFill>
                                  <a:srgbClr val="FF0000"/>
                                </a:solidFill>
                                <a:latin typeface="Cambria Math" charset="0"/>
                                <a:ea typeface="Cambria Math"/>
                              </a:rPr>
                              <m:t>−</m:t>
                            </m:r>
                            <m:r>
                              <a:rPr lang="it-IT" sz="1600" b="0" i="0">
                                <a:solidFill>
                                  <a:srgbClr val="FF0000"/>
                                </a:solidFill>
                                <a:latin typeface="Cambria Math"/>
                              </a:rPr>
                              <m:t>1</m:t>
                            </m:r>
                            <m:d>
                              <m:dPr>
                                <m:ctrlPr>
                                  <a:rPr lang="it-IT" sz="1600" i="1">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r>
                                  <a:rPr lang="it-IT" sz="1600" b="0" i="0">
                                    <a:solidFill>
                                      <a:srgbClr val="FF0000"/>
                                    </a:solidFill>
                                    <a:latin typeface="Cambria Math"/>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smtClean="0">
                                        <a:solidFill>
                                          <a:srgbClr val="FF0000"/>
                                        </a:solidFill>
                                        <a:latin typeface="Cambria Math" charset="0"/>
                                      </a:rPr>
                                      <m:t>end</m:t>
                                    </m:r>
                                  </m:sub>
                                </m:sSub>
                              </m:e>
                            </m:d>
                            <m:r>
                              <a:rPr lang="it-IT" sz="1600" b="0" i="0">
                                <a:solidFill>
                                  <a:srgbClr val="FF0000"/>
                                </a:solidFill>
                                <a:latin typeface="Cambria Math"/>
                                <a:ea typeface="Cambria Math"/>
                              </a:rPr>
                              <m:t>∙</m:t>
                            </m:r>
                            <m:d>
                              <m:dPr>
                                <m:ctrlPr>
                                  <a:rPr lang="it-IT" sz="1600" i="1">
                                    <a:solidFill>
                                      <a:srgbClr val="FF0000"/>
                                    </a:solidFill>
                                    <a:latin typeface="Cambria Math" panose="02040503050406030204" pitchFamily="18" charset="0"/>
                                    <a:ea typeface="Cambria Math"/>
                                  </a:rPr>
                                </m:ctrlPr>
                              </m:dPr>
                              <m:e>
                                <m:r>
                                  <a:rPr lang="it-IT" sz="1600" b="0" i="0">
                                    <a:solidFill>
                                      <a:srgbClr val="FF0000"/>
                                    </a:solidFill>
                                    <a:latin typeface="Cambria Math"/>
                                    <a:ea typeface="Cambria Math"/>
                                  </a:rPr>
                                  <m:t>1−</m:t>
                                </m:r>
                                <m:sSup>
                                  <m:sSupPr>
                                    <m:ctrlPr>
                                      <a:rPr lang="it-IT" sz="1600" i="1">
                                        <a:solidFill>
                                          <a:srgbClr val="FF0000"/>
                                        </a:solidFill>
                                        <a:latin typeface="Cambria Math" panose="02040503050406030204" pitchFamily="18" charset="0"/>
                                        <a:ea typeface="Cambria Math"/>
                                      </a:rPr>
                                    </m:ctrlPr>
                                  </m:sSupPr>
                                  <m:e>
                                    <m:r>
                                      <m:rPr>
                                        <m:sty m:val="p"/>
                                      </m:rPr>
                                      <a:rPr lang="it-IT" sz="1600" b="0" i="0">
                                        <a:solidFill>
                                          <a:srgbClr val="FF0000"/>
                                        </a:solidFill>
                                        <a:latin typeface="Cambria Math"/>
                                        <a:ea typeface="Cambria Math"/>
                                      </a:rPr>
                                      <m:t>e</m:t>
                                    </m:r>
                                  </m:e>
                                  <m:sup>
                                    <m:r>
                                      <a:rPr lang="it-IT" sz="1600" b="0" i="0">
                                        <a:solidFill>
                                          <a:srgbClr val="FF0000"/>
                                        </a:solidFill>
                                        <a:latin typeface="Cambria Math"/>
                                        <a:ea typeface="Cambria Math"/>
                                      </a:rPr>
                                      <m:t>−</m:t>
                                    </m:r>
                                    <m:r>
                                      <a:rPr lang="it-IT" sz="1600" b="0" i="0" smtClean="0">
                                        <a:solidFill>
                                          <a:srgbClr val="FF0000"/>
                                        </a:solidFill>
                                        <a:latin typeface="Cambria Math"/>
                                        <a:ea typeface="Cambria Math"/>
                                      </a:rPr>
                                      <m:t>(</m:t>
                                    </m:r>
                                    <m:f>
                                      <m:fPr>
                                        <m:type m:val="lin"/>
                                        <m:ctrlPr>
                                          <a:rPr lang="it-IT" sz="1600" i="1" smtClean="0">
                                            <a:solidFill>
                                              <a:srgbClr val="FF0000"/>
                                            </a:solidFill>
                                            <a:latin typeface="Cambria Math" panose="02040503050406030204" pitchFamily="18" charset="0"/>
                                            <a:ea typeface="Cambria Math"/>
                                          </a:rPr>
                                        </m:ctrlPr>
                                      </m:fPr>
                                      <m:num>
                                        <m:r>
                                          <m:rPr>
                                            <m:sty m:val="p"/>
                                          </m:rPr>
                                          <a:rPr lang="it-IT" sz="1600" b="0" i="0">
                                            <a:solidFill>
                                              <a:srgbClr val="FF0000"/>
                                            </a:solidFill>
                                            <a:latin typeface="Cambria Math"/>
                                            <a:ea typeface="Cambria Math"/>
                                          </a:rPr>
                                          <m:t>t</m:t>
                                        </m:r>
                                        <m:r>
                                          <a:rPr lang="it-IT" sz="1600" b="0" i="0" smtClean="0">
                                            <a:solidFill>
                                              <a:srgbClr val="FF0000"/>
                                            </a:solidFill>
                                            <a:latin typeface="Cambria Math"/>
                                            <a:ea typeface="Cambria Math"/>
                                          </a:rPr>
                                          <m:t>−</m:t>
                                        </m:r>
                                        <m:sSub>
                                          <m:sSubPr>
                                            <m:ctrlPr>
                                              <a:rPr lang="it-IT" sz="1600" i="1" smtClean="0">
                                                <a:solidFill>
                                                  <a:srgbClr val="FF0000"/>
                                                </a:solidFill>
                                                <a:latin typeface="Cambria Math" panose="02040503050406030204" pitchFamily="18" charset="0"/>
                                                <a:ea typeface="Cambria Math"/>
                                              </a:rPr>
                                            </m:ctrlPr>
                                          </m:sSubPr>
                                          <m:e>
                                            <m:r>
                                              <m:rPr>
                                                <m:sty m:val="p"/>
                                              </m:rPr>
                                              <a:rPr lang="it-IT" sz="1600" b="0" i="0" smtClean="0">
                                                <a:solidFill>
                                                  <a:srgbClr val="FF0000"/>
                                                </a:solidFill>
                                                <a:latin typeface="Cambria Math"/>
                                                <a:ea typeface="Cambria Math"/>
                                              </a:rPr>
                                              <m:t>T</m:t>
                                            </m:r>
                                          </m:e>
                                          <m:sub>
                                            <m:r>
                                              <m:rPr>
                                                <m:sty m:val="p"/>
                                              </m:rPr>
                                              <a:rPr lang="it-IT" sz="1600" b="0" i="0" smtClean="0">
                                                <a:solidFill>
                                                  <a:srgbClr val="FF0000"/>
                                                </a:solidFill>
                                                <a:latin typeface="Cambria Math" charset="0"/>
                                                <a:ea typeface="Cambria Math"/>
                                              </a:rPr>
                                              <m:t>end</m:t>
                                            </m:r>
                                          </m:sub>
                                        </m:sSub>
                                        <m:r>
                                          <a:rPr lang="it-IT" sz="1600" b="0" i="0" smtClean="0">
                                            <a:solidFill>
                                              <a:srgbClr val="FF0000"/>
                                            </a:solidFill>
                                            <a:latin typeface="Cambria Math"/>
                                            <a:ea typeface="Cambria Math"/>
                                          </a:rPr>
                                          <m:t>)</m:t>
                                        </m:r>
                                      </m:num>
                                      <m:den>
                                        <m:r>
                                          <m:rPr>
                                            <m:sty m:val="p"/>
                                          </m:rPr>
                                          <a:rPr lang="it-IT" sz="1600" b="0" i="0">
                                            <a:solidFill>
                                              <a:srgbClr val="FF0000"/>
                                            </a:solidFill>
                                            <a:latin typeface="Cambria Math"/>
                                            <a:ea typeface="Cambria Math"/>
                                          </a:rPr>
                                          <m:t>τ</m:t>
                                        </m:r>
                                      </m:den>
                                    </m:f>
                                  </m:sup>
                                </m:sSup>
                              </m:e>
                            </m:d>
                          </m:e>
                        </m:eqArr>
                      </m:e>
                    </m:d>
                    <m:r>
                      <a:rPr lang="it-IT" sz="1600" b="0" i="0" smtClean="0">
                        <a:solidFill>
                          <a:srgbClr val="FF0000"/>
                        </a:solidFill>
                        <a:latin typeface="Cambria Math" charset="0"/>
                        <a:ea typeface="Cambria Math"/>
                      </a:rPr>
                      <m:t>       </m:t>
                    </m:r>
                  </m:oMath>
                </a14:m>
                <a:r>
                  <a:rPr lang="en-US" sz="1600" dirty="0" smtClean="0">
                    <a:latin typeface="Candara" panose="020E0502030303020204" pitchFamily="34" charset="0"/>
                    <a:cs typeface="Adobe Devanagari" panose="02040503050201020203" pitchFamily="18" charset="0"/>
                  </a:rPr>
                  <a:t>with </a:t>
                </a:r>
                <a14:m>
                  <m:oMath xmlns:m="http://schemas.openxmlformats.org/officeDocument/2006/math">
                    <m:r>
                      <m:rPr>
                        <m:sty m:val="p"/>
                      </m:rPr>
                      <a:rPr lang="en-US" sz="1600" b="0" i="0">
                        <a:latin typeface="Cambria Math"/>
                        <a:ea typeface="Cambria Math"/>
                      </a:rPr>
                      <m:t>τ</m:t>
                    </m:r>
                    <m:r>
                      <a:rPr lang="it-IT" sz="1600" b="0" i="0" smtClean="0">
                        <a:latin typeface="Cambria Math" charset="0"/>
                        <a:ea typeface="Cambria Math"/>
                      </a:rPr>
                      <m:t>=</m:t>
                    </m:r>
                    <m:f>
                      <m:fPr>
                        <m:type m:val="lin"/>
                        <m:ctrlPr>
                          <a:rPr lang="it-IT" sz="1600" i="1">
                            <a:latin typeface="Cambria Math" panose="02040503050406030204" pitchFamily="18" charset="0"/>
                            <a:ea typeface="Cambria Math"/>
                          </a:rPr>
                        </m:ctrlPr>
                      </m:fPr>
                      <m:num>
                        <m:r>
                          <a:rPr lang="it-IT" sz="1600" b="0" i="0">
                            <a:latin typeface="Cambria Math"/>
                            <a:ea typeface="Cambria Math"/>
                          </a:rPr>
                          <m:t>2</m:t>
                        </m:r>
                        <m:sSub>
                          <m:sSubPr>
                            <m:ctrlPr>
                              <a:rPr lang="en-US" sz="1600" i="1">
                                <a:latin typeface="Cambria Math" panose="02040503050406030204" pitchFamily="18" charset="0"/>
                                <a:ea typeface="Cambria Math"/>
                              </a:rPr>
                            </m:ctrlPr>
                          </m:sSubPr>
                          <m:e>
                            <m:r>
                              <m:rPr>
                                <m:sty m:val="p"/>
                              </m:rPr>
                              <a:rPr lang="it-IT" sz="1600" b="0" i="0">
                                <a:latin typeface="Cambria Math" charset="0"/>
                                <a:ea typeface="Cambria Math"/>
                              </a:rPr>
                              <m:t>Q</m:t>
                            </m:r>
                          </m:e>
                          <m:sub>
                            <m:r>
                              <m:rPr>
                                <m:sty m:val="p"/>
                              </m:rPr>
                              <a:rPr lang="it-IT" sz="1600" b="0" i="0">
                                <a:latin typeface="Cambria Math" charset="0"/>
                                <a:ea typeface="Cambria Math"/>
                              </a:rPr>
                              <m:t>L</m:t>
                            </m:r>
                          </m:sub>
                        </m:sSub>
                      </m:num>
                      <m:den>
                        <m:sSub>
                          <m:sSubPr>
                            <m:ctrlPr>
                              <a:rPr lang="it-IT" sz="1600" i="1">
                                <a:latin typeface="Cambria Math" panose="02040503050406030204" pitchFamily="18" charset="0"/>
                                <a:ea typeface="Cambria Math"/>
                              </a:rPr>
                            </m:ctrlPr>
                          </m:sSubPr>
                          <m:e>
                            <m:r>
                              <m:rPr>
                                <m:sty m:val="p"/>
                              </m:rPr>
                              <a:rPr lang="it-IT" sz="1600" b="0" i="0">
                                <a:latin typeface="Cambria Math"/>
                                <a:ea typeface="Cambria Math"/>
                              </a:rPr>
                              <m:t>ω</m:t>
                            </m:r>
                          </m:e>
                          <m:sub>
                            <m:r>
                              <a:rPr lang="it-IT" sz="1600" b="0" i="0">
                                <a:latin typeface="Cambria Math"/>
                                <a:ea typeface="Cambria Math"/>
                              </a:rPr>
                              <m:t>0</m:t>
                            </m:r>
                          </m:sub>
                        </m:sSub>
                      </m:den>
                    </m:f>
                  </m:oMath>
                </a14:m>
                <a:endParaRPr lang="it-IT" sz="1600" dirty="0">
                  <a:latin typeface="Candara" panose="020E0502030303020204" pitchFamily="34" charset="0"/>
                  <a:ea typeface="Cambria Math"/>
                  <a:cs typeface="Adobe Devanagari" panose="02040503050201020203" pitchFamily="18" charset="0"/>
                </a:endParaRPr>
              </a:p>
              <a:p>
                <a:pPr>
                  <a:spcAft>
                    <a:spcPts val="600"/>
                  </a:spcAft>
                </a:pPr>
                <a:endParaRPr lang="it-IT" sz="1600" dirty="0" smtClean="0">
                  <a:solidFill>
                    <a:srgbClr val="FF0000"/>
                  </a:solidFill>
                  <a:latin typeface="Candara" panose="020E0502030303020204" pitchFamily="34" charset="0"/>
                  <a:ea typeface="Cambria Math"/>
                  <a:cs typeface="Adobe Devanagari" panose="02040503050201020203" pitchFamily="18" charset="0"/>
                </a:endParaRPr>
              </a:p>
            </p:txBody>
          </p:sp>
        </mc:Choice>
        <mc:Fallback xmlns="">
          <p:sp>
            <p:nvSpPr>
              <p:cNvPr id="11" name="Rectangle 37"/>
              <p:cNvSpPr>
                <a:spLocks noRot="1" noChangeAspect="1" noMove="1" noResize="1" noEditPoints="1" noAdjustHandles="1" noChangeArrowheads="1" noChangeShapeType="1" noTextEdit="1"/>
              </p:cNvSpPr>
              <p:nvPr/>
            </p:nvSpPr>
            <p:spPr>
              <a:xfrm>
                <a:off x="1" y="1985909"/>
                <a:ext cx="9144000" cy="1014830"/>
              </a:xfrm>
              <a:prstGeom prst="rect">
                <a:avLst/>
              </a:prstGeom>
              <a:blipFill>
                <a:blip r:embed="rId8"/>
                <a:stretch>
                  <a:fillRect/>
                </a:stretch>
              </a:blipFill>
            </p:spPr>
            <p:txBody>
              <a:bodyPr/>
              <a:lstStyle/>
              <a:p>
                <a:r>
                  <a:rPr lang="it-IT">
                    <a:noFill/>
                  </a:rPr>
                  <a:t> </a:t>
                </a:r>
              </a:p>
            </p:txBody>
          </p:sp>
        </mc:Fallback>
      </mc:AlternateContent>
      <p:sp>
        <p:nvSpPr>
          <p:cNvPr id="14" name="Rettangolo 13"/>
          <p:cNvSpPr/>
          <p:nvPr/>
        </p:nvSpPr>
        <p:spPr>
          <a:xfrm>
            <a:off x="0" y="717710"/>
            <a:ext cx="9144000" cy="507831"/>
          </a:xfrm>
          <a:prstGeom prst="rect">
            <a:avLst/>
          </a:prstGeom>
        </p:spPr>
        <p:txBody>
          <a:bodyPr wrap="square">
            <a:spAutoFit/>
          </a:bodyPr>
          <a:lstStyle/>
          <a:p>
            <a:pPr algn="just">
              <a:lnSpc>
                <a:spcPct val="150000"/>
              </a:lnSpc>
            </a:pPr>
            <a:r>
              <a:rPr lang="it-IT" dirty="0">
                <a:latin typeface="Candara" panose="020E0502030303020204" pitchFamily="34" charset="0"/>
                <a:cs typeface="Adobe Devanagari" panose="02040503050201020203" pitchFamily="18" charset="0"/>
              </a:rPr>
              <a:t>The </a:t>
            </a:r>
            <a:r>
              <a:rPr lang="it-IT" dirty="0" err="1">
                <a:latin typeface="Candara" panose="020E0502030303020204" pitchFamily="34" charset="0"/>
                <a:cs typeface="Adobe Devanagari" panose="02040503050201020203" pitchFamily="18" charset="0"/>
              </a:rPr>
              <a:t>response</a:t>
            </a:r>
            <a:r>
              <a:rPr lang="it-IT" dirty="0">
                <a:latin typeface="Candara" panose="020E0502030303020204" pitchFamily="34" charset="0"/>
                <a:cs typeface="Adobe Devanagari" panose="02040503050201020203" pitchFamily="18" charset="0"/>
              </a:rPr>
              <a:t> of a </a:t>
            </a:r>
            <a:r>
              <a:rPr lang="it-IT" dirty="0" err="1">
                <a:latin typeface="Candara" panose="020E0502030303020204" pitchFamily="34" charset="0"/>
                <a:cs typeface="Adobe Devanagari" panose="02040503050201020203" pitchFamily="18" charset="0"/>
              </a:rPr>
              <a:t>Lorentzian</a:t>
            </a:r>
            <a:r>
              <a:rPr lang="it-IT" dirty="0">
                <a:latin typeface="Candara" panose="020E0502030303020204" pitchFamily="34" charset="0"/>
                <a:cs typeface="Adobe Devanagari" panose="02040503050201020203" pitchFamily="18" charset="0"/>
              </a:rPr>
              <a:t> network to </a:t>
            </a:r>
            <a:r>
              <a:rPr lang="it-IT" dirty="0" smtClean="0">
                <a:latin typeface="Candara" panose="020E0502030303020204" pitchFamily="34" charset="0"/>
                <a:cs typeface="Adobe Devanagari" panose="02040503050201020203" pitchFamily="18" charset="0"/>
              </a:rPr>
              <a:t>a </a:t>
            </a:r>
            <a:r>
              <a:rPr lang="it-IT" dirty="0">
                <a:latin typeface="Candara" panose="020E0502030303020204" pitchFamily="34" charset="0"/>
                <a:cs typeface="Adobe Devanagari" panose="02040503050201020203" pitchFamily="18" charset="0"/>
              </a:rPr>
              <a:t>RF </a:t>
            </a:r>
            <a:r>
              <a:rPr lang="it-IT" dirty="0" err="1" smtClean="0">
                <a:latin typeface="Candara" panose="020E0502030303020204" pitchFamily="34" charset="0"/>
                <a:cs typeface="Adobe Devanagari" panose="02040503050201020203" pitchFamily="18" charset="0"/>
              </a:rPr>
              <a:t>rectangular</a:t>
            </a:r>
            <a:r>
              <a:rPr lang="it-IT" dirty="0" smtClean="0">
                <a:latin typeface="Candara" panose="020E0502030303020204" pitchFamily="34" charset="0"/>
                <a:cs typeface="Adobe Devanagari" panose="02040503050201020203" pitchFamily="18" charset="0"/>
              </a:rPr>
              <a:t> </a:t>
            </a:r>
            <a:r>
              <a:rPr lang="it-IT" dirty="0" err="1" smtClean="0">
                <a:latin typeface="Candara" panose="020E0502030303020204" pitchFamily="34" charset="0"/>
                <a:cs typeface="Adobe Devanagari" panose="02040503050201020203" pitchFamily="18" charset="0"/>
              </a:rPr>
              <a:t>pulse</a:t>
            </a:r>
            <a:r>
              <a:rPr lang="it-IT" dirty="0" smtClean="0">
                <a:latin typeface="Candara" panose="020E0502030303020204" pitchFamily="34" charset="0"/>
                <a:cs typeface="Adobe Devanagari" panose="02040503050201020203" pitchFamily="18" charset="0"/>
              </a:rPr>
              <a:t> </a:t>
            </a:r>
            <a:r>
              <a:rPr lang="it-IT" dirty="0" err="1">
                <a:latin typeface="Candara" panose="020E0502030303020204" pitchFamily="34" charset="0"/>
                <a:cs typeface="Adobe Devanagari" panose="02040503050201020203" pitchFamily="18" charset="0"/>
              </a:rPr>
              <a:t>is</a:t>
            </a:r>
            <a:r>
              <a:rPr lang="it-IT" dirty="0">
                <a:latin typeface="Candara" panose="020E0502030303020204" pitchFamily="34" charset="0"/>
                <a:cs typeface="Adobe Devanagari" panose="02040503050201020203" pitchFamily="18" charset="0"/>
              </a:rPr>
              <a:t>: </a:t>
            </a:r>
            <a:endParaRPr lang="en-US" dirty="0">
              <a:latin typeface="Candara" panose="020E0502030303020204" pitchFamily="34" charset="0"/>
              <a:cs typeface="Adobe Devanagari" panose="02040503050201020203" pitchFamily="18" charset="0"/>
            </a:endParaRPr>
          </a:p>
        </p:txBody>
      </p:sp>
      <p:grpSp>
        <p:nvGrpSpPr>
          <p:cNvPr id="35" name="Gruppo 34"/>
          <p:cNvGrpSpPr/>
          <p:nvPr/>
        </p:nvGrpSpPr>
        <p:grpSpPr>
          <a:xfrm>
            <a:off x="6546234" y="573909"/>
            <a:ext cx="2484913" cy="1056283"/>
            <a:chOff x="6336912" y="744940"/>
            <a:chExt cx="2484913" cy="1056283"/>
          </a:xfrm>
        </p:grpSpPr>
        <p:grpSp>
          <p:nvGrpSpPr>
            <p:cNvPr id="24" name="Gruppo 23"/>
            <p:cNvGrpSpPr/>
            <p:nvPr/>
          </p:nvGrpSpPr>
          <p:grpSpPr>
            <a:xfrm>
              <a:off x="6525928" y="744940"/>
              <a:ext cx="2295897" cy="862210"/>
              <a:chOff x="6381549" y="640710"/>
              <a:chExt cx="2295897" cy="862210"/>
            </a:xfrm>
          </p:grpSpPr>
          <p:cxnSp>
            <p:nvCxnSpPr>
              <p:cNvPr id="28" name="Connettore 2 27"/>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Connettore 1 24"/>
            <p:cNvCxnSpPr/>
            <p:nvPr/>
          </p:nvCxnSpPr>
          <p:spPr>
            <a:xfrm>
              <a:off x="6554802" y="116031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6336912" y="1039561"/>
              <a:ext cx="263214" cy="276999"/>
            </a:xfrm>
            <a:prstGeom prst="rect">
              <a:avLst/>
            </a:prstGeom>
            <a:noFill/>
          </p:spPr>
          <p:txBody>
            <a:bodyPr wrap="none" rtlCol="0">
              <a:spAutoFit/>
            </a:bodyPr>
            <a:lstStyle/>
            <a:p>
              <a:r>
                <a:rPr lang="en-US" sz="1200" dirty="0" smtClean="0"/>
                <a:t>1</a:t>
              </a:r>
              <a:endParaRPr lang="en-US" sz="1200" dirty="0"/>
            </a:p>
          </p:txBody>
        </p:sp>
        <p:sp>
          <p:nvSpPr>
            <p:cNvPr id="27" name="CasellaDiTesto 26"/>
            <p:cNvSpPr txBox="1"/>
            <p:nvPr/>
          </p:nvSpPr>
          <p:spPr>
            <a:xfrm>
              <a:off x="7018702" y="1524224"/>
              <a:ext cx="457689" cy="276999"/>
            </a:xfrm>
            <a:prstGeom prst="rect">
              <a:avLst/>
            </a:prstGeom>
            <a:noFill/>
          </p:spPr>
          <p:txBody>
            <a:bodyPr wrap="none" rtlCol="0">
              <a:spAutoFit/>
            </a:bodyPr>
            <a:lstStyle/>
            <a:p>
              <a:r>
                <a:rPr lang="en-US" sz="1200" dirty="0" err="1" smtClean="0">
                  <a:latin typeface="Candara" panose="020E0502030303020204" pitchFamily="34" charset="0"/>
                </a:rPr>
                <a:t>T</a:t>
              </a:r>
              <a:r>
                <a:rPr lang="en-US" sz="1200" baseline="-25000" dirty="0" err="1" smtClean="0">
                  <a:latin typeface="Candara" panose="020E0502030303020204" pitchFamily="34" charset="0"/>
                </a:rPr>
                <a:t>start</a:t>
              </a:r>
              <a:endParaRPr lang="en-US" sz="1200" baseline="-25000" dirty="0">
                <a:latin typeface="Candara" panose="020E0502030303020204" pitchFamily="34" charset="0"/>
              </a:endParaRPr>
            </a:p>
          </p:txBody>
        </p:sp>
        <p:sp>
          <p:nvSpPr>
            <p:cNvPr id="31" name="CasellaDiTesto 30"/>
            <p:cNvSpPr txBox="1"/>
            <p:nvPr/>
          </p:nvSpPr>
          <p:spPr>
            <a:xfrm>
              <a:off x="7637275" y="1524223"/>
              <a:ext cx="419217" cy="276999"/>
            </a:xfrm>
            <a:prstGeom prst="rect">
              <a:avLst/>
            </a:prstGeom>
            <a:noFill/>
          </p:spPr>
          <p:txBody>
            <a:bodyPr wrap="none" rtlCol="0">
              <a:spAutoFit/>
            </a:bodyPr>
            <a:lstStyle/>
            <a:p>
              <a:r>
                <a:rPr lang="en-US" sz="1200" dirty="0" smtClean="0">
                  <a:latin typeface="Candara" panose="020E0502030303020204" pitchFamily="34" charset="0"/>
                </a:rPr>
                <a:t>T</a:t>
              </a:r>
              <a:r>
                <a:rPr lang="en-US" sz="1200" baseline="-25000" dirty="0" smtClean="0">
                  <a:latin typeface="Candara" panose="020E0502030303020204" pitchFamily="34" charset="0"/>
                </a:rPr>
                <a:t>end</a:t>
              </a:r>
              <a:endParaRPr lang="en-US" sz="1200" baseline="-25000" dirty="0">
                <a:latin typeface="Candara" panose="020E0502030303020204" pitchFamily="34" charset="0"/>
              </a:endParaRPr>
            </a:p>
          </p:txBody>
        </p:sp>
        <p:cxnSp>
          <p:nvCxnSpPr>
            <p:cNvPr id="23" name="Connettore 4 22"/>
            <p:cNvCxnSpPr/>
            <p:nvPr/>
          </p:nvCxnSpPr>
          <p:spPr>
            <a:xfrm flipV="1">
              <a:off x="6619355" y="1165531"/>
              <a:ext cx="1089609" cy="37032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Connettore 4 29"/>
            <p:cNvCxnSpPr/>
            <p:nvPr/>
          </p:nvCxnSpPr>
          <p:spPr>
            <a:xfrm>
              <a:off x="7708693" y="1166521"/>
              <a:ext cx="934896" cy="368341"/>
            </a:xfrm>
            <a:prstGeom prst="bentConnector3">
              <a:avLst>
                <a:gd name="adj1" fmla="val 1611"/>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32" name="Connettore 1 12"/>
          <p:cNvCxnSpPr/>
          <p:nvPr/>
        </p:nvCxnSpPr>
        <p:spPr>
          <a:xfrm flipH="1">
            <a:off x="5000625" y="3110543"/>
            <a:ext cx="1" cy="2918782"/>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0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TM04033929[[fn=Ardesia]]</Template>
  <TotalTime>9515</TotalTime>
  <Words>1402</Words>
  <Application>Microsoft Office PowerPoint</Application>
  <PresentationFormat>Presentazione su schermo (4:3)</PresentationFormat>
  <Paragraphs>295</Paragraphs>
  <Slides>19</Slides>
  <Notes>6</Notes>
  <HiddenSlides>2</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19</vt:i4>
      </vt:variant>
    </vt:vector>
  </HeadingPairs>
  <TitlesOfParts>
    <vt:vector size="30" baseType="lpstr">
      <vt:lpstr>Adobe Devanagari</vt:lpstr>
      <vt:lpstr>Arial</vt:lpstr>
      <vt:lpstr>Calibri</vt:lpstr>
      <vt:lpstr>Calisto MT</vt:lpstr>
      <vt:lpstr>Cambria Math</vt:lpstr>
      <vt:lpstr>Candara</vt:lpstr>
      <vt:lpstr>Times New Roman</vt:lpstr>
      <vt:lpstr>Trebuchet MS</vt:lpstr>
      <vt:lpstr>Wingdings 2</vt:lpstr>
      <vt:lpstr>Ardesia</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Experimental activity #1</vt:lpstr>
      <vt:lpstr>Hint: SLED tuning</vt:lpstr>
      <vt:lpstr>Hint: SLED tuning (finding fLP)</vt:lpstr>
      <vt:lpstr>Hint: SLED tuning (single cavities)</vt:lpstr>
      <vt:lpstr>Hint: SLED tuning (sum of 2 cavities)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Gallo</dc:creator>
  <cp:lastModifiedBy>lpiersan</cp:lastModifiedBy>
  <cp:revision>237</cp:revision>
  <cp:lastPrinted>2018-04-18T15:38:56Z</cp:lastPrinted>
  <dcterms:created xsi:type="dcterms:W3CDTF">2016-07-26T13:11:17Z</dcterms:created>
  <dcterms:modified xsi:type="dcterms:W3CDTF">2019-05-06T12:46:50Z</dcterms:modified>
</cp:coreProperties>
</file>