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9" r:id="rId4"/>
    <p:sldId id="266" r:id="rId5"/>
    <p:sldId id="261" r:id="rId6"/>
    <p:sldId id="265" r:id="rId7"/>
    <p:sldId id="264" r:id="rId8"/>
    <p:sldId id="268" r:id="rId9"/>
    <p:sldId id="267" r:id="rId10"/>
    <p:sldId id="289" r:id="rId11"/>
    <p:sldId id="258" r:id="rId12"/>
    <p:sldId id="292" r:id="rId13"/>
    <p:sldId id="293" r:id="rId14"/>
    <p:sldId id="290" r:id="rId15"/>
    <p:sldId id="269" r:id="rId16"/>
    <p:sldId id="277" r:id="rId17"/>
    <p:sldId id="270" r:id="rId18"/>
    <p:sldId id="276" r:id="rId19"/>
    <p:sldId id="275" r:id="rId20"/>
    <p:sldId id="278" r:id="rId21"/>
    <p:sldId id="272" r:id="rId22"/>
    <p:sldId id="279" r:id="rId23"/>
    <p:sldId id="280" r:id="rId24"/>
    <p:sldId id="281" r:id="rId25"/>
    <p:sldId id="282" r:id="rId26"/>
    <p:sldId id="283" r:id="rId27"/>
    <p:sldId id="284" r:id="rId28"/>
    <p:sldId id="285" r:id="rId29"/>
    <p:sldId id="286" r:id="rId30"/>
    <p:sldId id="287" r:id="rId31"/>
    <p:sldId id="29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D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74536" autoAdjust="0"/>
  </p:normalViewPr>
  <p:slideViewPr>
    <p:cSldViewPr snapToGrid="0">
      <p:cViewPr varScale="1">
        <p:scale>
          <a:sx n="84" d="100"/>
          <a:sy n="84" d="100"/>
        </p:scale>
        <p:origin x="130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267FE8-687C-8D4B-8A30-A66B59F66320}" type="datetimeFigureOut">
              <a:rPr lang="en-US" smtClean="0"/>
              <a:t>3/27/2019</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457F7-D349-A443-88A2-D5A193137C30}" type="slidenum">
              <a:rPr lang="en-US" smtClean="0"/>
              <a:t>‹N›</a:t>
            </a:fld>
            <a:endParaRPr lang="en-US"/>
          </a:p>
        </p:txBody>
      </p:sp>
    </p:spTree>
    <p:extLst>
      <p:ext uri="{BB962C8B-B14F-4D97-AF65-F5344CB8AC3E}">
        <p14:creationId xmlns:p14="http://schemas.microsoft.com/office/powerpoint/2010/main" val="138234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4A0457F7-D349-A443-88A2-D5A193137C30}" type="slidenum">
              <a:rPr lang="en-US" smtClean="0"/>
              <a:t>13</a:t>
            </a:fld>
            <a:endParaRPr lang="en-US"/>
          </a:p>
        </p:txBody>
      </p:sp>
    </p:spTree>
    <p:extLst>
      <p:ext uri="{BB962C8B-B14F-4D97-AF65-F5344CB8AC3E}">
        <p14:creationId xmlns:p14="http://schemas.microsoft.com/office/powerpoint/2010/main" val="102708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i="1" kern="1200" dirty="0" err="1" smtClean="0">
                <a:solidFill>
                  <a:schemeClr val="tx1"/>
                </a:solidFill>
                <a:effectLst/>
                <a:latin typeface="+mn-lt"/>
                <a:ea typeface="+mn-ea"/>
                <a:cs typeface="+mn-cs"/>
              </a:rPr>
              <a:t>Systematic</a:t>
            </a:r>
            <a:r>
              <a:rPr lang="it-IT" sz="1200" i="1" kern="1200" dirty="0" smtClean="0">
                <a:solidFill>
                  <a:schemeClr val="tx1"/>
                </a:solidFill>
                <a:effectLst/>
                <a:latin typeface="+mn-lt"/>
                <a:ea typeface="+mn-ea"/>
                <a:cs typeface="+mn-cs"/>
              </a:rPr>
              <a:t> </a:t>
            </a:r>
            <a:r>
              <a:rPr lang="it-IT" sz="1200" i="1" kern="1200" dirty="0" err="1" smtClean="0">
                <a:solidFill>
                  <a:schemeClr val="tx1"/>
                </a:solidFill>
                <a:effectLst/>
                <a:latin typeface="+mn-lt"/>
                <a:ea typeface="+mn-ea"/>
                <a:cs typeface="+mn-cs"/>
              </a:rPr>
              <a:t>errors</a:t>
            </a:r>
            <a:r>
              <a:rPr lang="it-IT" sz="1200" kern="1200" dirty="0" smtClean="0">
                <a:solidFill>
                  <a:schemeClr val="tx1"/>
                </a:solidFill>
                <a:effectLst/>
                <a:latin typeface="+mn-lt"/>
                <a:ea typeface="+mn-ea"/>
                <a:cs typeface="+mn-cs"/>
              </a:rPr>
              <a:t> are </a:t>
            </a:r>
            <a:r>
              <a:rPr lang="it-IT" sz="1200" kern="1200" dirty="0" err="1" smtClean="0">
                <a:solidFill>
                  <a:schemeClr val="tx1"/>
                </a:solidFill>
                <a:effectLst/>
                <a:latin typeface="+mn-lt"/>
                <a:ea typeface="+mn-ea"/>
                <a:cs typeface="+mn-cs"/>
              </a:rPr>
              <a:t>caused</a:t>
            </a:r>
            <a:r>
              <a:rPr lang="it-IT" sz="1200" kern="1200" dirty="0" smtClean="0">
                <a:solidFill>
                  <a:schemeClr val="tx1"/>
                </a:solidFill>
                <a:effectLst/>
                <a:latin typeface="+mn-lt"/>
                <a:ea typeface="+mn-ea"/>
                <a:cs typeface="+mn-cs"/>
              </a:rPr>
              <a:t> by </a:t>
            </a:r>
            <a:r>
              <a:rPr lang="it-IT" sz="1200" kern="1200" dirty="0" err="1" smtClean="0">
                <a:solidFill>
                  <a:schemeClr val="tx1"/>
                </a:solidFill>
                <a:effectLst/>
                <a:latin typeface="+mn-lt"/>
                <a:ea typeface="+mn-ea"/>
                <a:cs typeface="+mn-cs"/>
              </a:rPr>
              <a:t>imperfections</a:t>
            </a:r>
            <a:r>
              <a:rPr lang="it-IT" sz="1200" kern="1200" dirty="0" smtClean="0">
                <a:solidFill>
                  <a:schemeClr val="tx1"/>
                </a:solidFill>
                <a:effectLst/>
                <a:latin typeface="+mn-lt"/>
                <a:ea typeface="+mn-ea"/>
                <a:cs typeface="+mn-cs"/>
              </a:rPr>
              <a:t> in the test </a:t>
            </a:r>
            <a:r>
              <a:rPr lang="it-IT" sz="1200" kern="1200" dirty="0" err="1" smtClean="0">
                <a:solidFill>
                  <a:schemeClr val="tx1"/>
                </a:solidFill>
                <a:effectLst/>
                <a:latin typeface="+mn-lt"/>
                <a:ea typeface="+mn-ea"/>
                <a:cs typeface="+mn-cs"/>
              </a:rPr>
              <a:t>equipment</a:t>
            </a:r>
            <a:r>
              <a:rPr lang="it-IT" sz="1200" kern="1200" dirty="0" smtClean="0">
                <a:solidFill>
                  <a:schemeClr val="tx1"/>
                </a:solidFill>
                <a:effectLst/>
                <a:latin typeface="+mn-lt"/>
                <a:ea typeface="+mn-ea"/>
                <a:cs typeface="+mn-cs"/>
              </a:rPr>
              <a:t> and test setup. </a:t>
            </a:r>
            <a:r>
              <a:rPr lang="it-IT" sz="1200" kern="1200" dirty="0" err="1" smtClean="0">
                <a:solidFill>
                  <a:schemeClr val="tx1"/>
                </a:solidFill>
                <a:effectLst/>
                <a:latin typeface="+mn-lt"/>
                <a:ea typeface="+mn-ea"/>
                <a:cs typeface="+mn-cs"/>
              </a:rPr>
              <a:t>If</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these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errors</a:t>
            </a:r>
            <a:r>
              <a:rPr lang="it-IT" sz="1200" kern="1200" dirty="0" smtClean="0">
                <a:solidFill>
                  <a:schemeClr val="tx1"/>
                </a:solidFill>
                <a:effectLst/>
                <a:latin typeface="+mn-lt"/>
                <a:ea typeface="+mn-ea"/>
                <a:cs typeface="+mn-cs"/>
              </a:rPr>
              <a:t> do </a:t>
            </a:r>
            <a:r>
              <a:rPr lang="it-IT" sz="1200" kern="1200" dirty="0" err="1" smtClean="0">
                <a:solidFill>
                  <a:schemeClr val="tx1"/>
                </a:solidFill>
                <a:effectLst/>
                <a:latin typeface="+mn-lt"/>
                <a:ea typeface="+mn-ea"/>
                <a:cs typeface="+mn-cs"/>
              </a:rPr>
              <a:t>not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vary</a:t>
            </a:r>
            <a:r>
              <a:rPr lang="it-IT" sz="1200" kern="1200" dirty="0" smtClean="0">
                <a:solidFill>
                  <a:schemeClr val="tx1"/>
                </a:solidFill>
                <a:effectLst/>
                <a:latin typeface="+mn-lt"/>
                <a:ea typeface="+mn-ea"/>
                <a:cs typeface="+mn-cs"/>
              </a:rPr>
              <a:t> over time, </a:t>
            </a:r>
            <a:r>
              <a:rPr lang="it-IT" sz="1200" kern="1200" dirty="0" err="1" smtClean="0">
                <a:solidFill>
                  <a:schemeClr val="tx1"/>
                </a:solidFill>
                <a:effectLst/>
                <a:latin typeface="+mn-lt"/>
                <a:ea typeface="+mn-ea"/>
                <a:cs typeface="+mn-cs"/>
              </a:rPr>
              <a:t>they</a:t>
            </a:r>
            <a:r>
              <a:rPr lang="it-IT" sz="1200" kern="1200" dirty="0" smtClean="0">
                <a:solidFill>
                  <a:schemeClr val="tx1"/>
                </a:solidFill>
                <a:effectLst/>
                <a:latin typeface="+mn-lt"/>
                <a:ea typeface="+mn-ea"/>
                <a:cs typeface="+mn-cs"/>
              </a:rPr>
              <a:t> can be </a:t>
            </a:r>
            <a:r>
              <a:rPr lang="it-IT" sz="1200" kern="1200" dirty="0" err="1" smtClean="0">
                <a:solidFill>
                  <a:schemeClr val="tx1"/>
                </a:solidFill>
                <a:effectLst/>
                <a:latin typeface="+mn-lt"/>
                <a:ea typeface="+mn-ea"/>
                <a:cs typeface="+mn-cs"/>
              </a:rPr>
              <a:t>characterized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through</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calibration</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mathematically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removed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during</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measurement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process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Systematic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errors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encountered</a:t>
            </a:r>
            <a:r>
              <a:rPr lang="it-IT" sz="1200" kern="1200" dirty="0" smtClean="0">
                <a:solidFill>
                  <a:schemeClr val="tx1"/>
                </a:solidFill>
                <a:effectLst/>
                <a:latin typeface="+mn-lt"/>
                <a:ea typeface="+mn-ea"/>
                <a:cs typeface="+mn-cs"/>
              </a:rPr>
              <a:t> in network </a:t>
            </a:r>
            <a:r>
              <a:rPr lang="it-IT" sz="1200" kern="1200" dirty="0" err="1" smtClean="0">
                <a:solidFill>
                  <a:schemeClr val="tx1"/>
                </a:solidFill>
                <a:effectLst/>
                <a:latin typeface="+mn-lt"/>
                <a:ea typeface="+mn-ea"/>
                <a:cs typeface="+mn-cs"/>
              </a:rPr>
              <a:t>measurements</a:t>
            </a:r>
            <a:r>
              <a:rPr lang="it-IT" sz="1200" kern="1200" dirty="0" smtClean="0">
                <a:solidFill>
                  <a:schemeClr val="tx1"/>
                </a:solidFill>
                <a:effectLst/>
                <a:latin typeface="+mn-lt"/>
                <a:ea typeface="+mn-ea"/>
                <a:cs typeface="+mn-cs"/>
              </a:rPr>
              <a:t> are </a:t>
            </a:r>
            <a:r>
              <a:rPr lang="it-IT" sz="1200" kern="1200" dirty="0" err="1" smtClean="0">
                <a:solidFill>
                  <a:schemeClr val="tx1"/>
                </a:solidFill>
                <a:effectLst/>
                <a:latin typeface="+mn-lt"/>
                <a:ea typeface="+mn-ea"/>
                <a:cs typeface="+mn-cs"/>
              </a:rPr>
              <a:t>related</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signal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leakage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signal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reflections</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frequency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response</a:t>
            </a:r>
            <a:r>
              <a:rPr lang="it-IT" sz="1200" kern="1200" dirty="0" smtClean="0">
                <a:solidFill>
                  <a:schemeClr val="tx1"/>
                </a:solidFill>
                <a:effectLst/>
                <a:latin typeface="+mn-lt"/>
                <a:ea typeface="+mn-ea"/>
                <a:cs typeface="+mn-cs"/>
              </a:rPr>
              <a:t>. </a:t>
            </a:r>
            <a:endParaRPr lang="it-IT" sz="1200" i="1" kern="1200" dirty="0" smtClean="0">
              <a:solidFill>
                <a:schemeClr val="tx1"/>
              </a:solidFill>
              <a:effectLst/>
              <a:latin typeface="+mn-lt"/>
              <a:ea typeface="+mn-ea"/>
              <a:cs typeface="+mn-cs"/>
            </a:endParaRPr>
          </a:p>
          <a:p>
            <a:endParaRPr lang="it-IT" sz="1200" i="1" kern="1200" dirty="0" smtClean="0">
              <a:solidFill>
                <a:schemeClr val="tx1"/>
              </a:solidFill>
              <a:effectLst/>
              <a:latin typeface="+mn-lt"/>
              <a:ea typeface="+mn-ea"/>
              <a:cs typeface="+mn-cs"/>
            </a:endParaRPr>
          </a:p>
          <a:p>
            <a:r>
              <a:rPr lang="it-IT" sz="1200" i="1" kern="1200" dirty="0" smtClean="0">
                <a:solidFill>
                  <a:schemeClr val="tx1"/>
                </a:solidFill>
                <a:effectLst/>
                <a:latin typeface="+mn-lt"/>
                <a:ea typeface="+mn-ea"/>
                <a:cs typeface="+mn-cs"/>
              </a:rPr>
              <a:t>Random </a:t>
            </a:r>
            <a:r>
              <a:rPr lang="it-IT" sz="1200" i="1" kern="1200" dirty="0" err="1" smtClean="0">
                <a:solidFill>
                  <a:schemeClr val="tx1"/>
                </a:solidFill>
                <a:effectLst/>
                <a:latin typeface="+mn-lt"/>
                <a:ea typeface="+mn-ea"/>
                <a:cs typeface="+mn-cs"/>
              </a:rPr>
              <a:t>errors</a:t>
            </a:r>
            <a:r>
              <a:rPr lang="it-IT" sz="1200" i="1"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vary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randomly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a </a:t>
            </a:r>
            <a:r>
              <a:rPr lang="it-IT" sz="1200" kern="1200" dirty="0" err="1" smtClean="0">
                <a:solidFill>
                  <a:schemeClr val="tx1"/>
                </a:solidFill>
                <a:effectLst/>
                <a:latin typeface="+mn-lt"/>
                <a:ea typeface="+mn-ea"/>
                <a:cs typeface="+mn-cs"/>
              </a:rPr>
              <a:t>function</a:t>
            </a:r>
            <a:r>
              <a:rPr lang="it-IT" sz="1200" kern="1200" dirty="0" smtClean="0">
                <a:solidFill>
                  <a:schemeClr val="tx1"/>
                </a:solidFill>
                <a:effectLst/>
                <a:latin typeface="+mn-lt"/>
                <a:ea typeface="+mn-ea"/>
                <a:cs typeface="+mn-cs"/>
              </a:rPr>
              <a:t> of time. </a:t>
            </a:r>
            <a:r>
              <a:rPr lang="it-IT" sz="1200" kern="1200" dirty="0" err="1" smtClean="0">
                <a:solidFill>
                  <a:schemeClr val="tx1"/>
                </a:solidFill>
                <a:effectLst/>
                <a:latin typeface="+mn-lt"/>
                <a:ea typeface="+mn-ea"/>
                <a:cs typeface="+mn-cs"/>
              </a:rPr>
              <a:t>Since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they</a:t>
            </a:r>
            <a:r>
              <a:rPr lang="it-IT" sz="1200" kern="1200" dirty="0" smtClean="0">
                <a:solidFill>
                  <a:schemeClr val="tx1"/>
                </a:solidFill>
                <a:effectLst/>
                <a:latin typeface="+mn-lt"/>
                <a:ea typeface="+mn-ea"/>
                <a:cs typeface="+mn-cs"/>
              </a:rPr>
              <a:t> are </a:t>
            </a:r>
            <a:r>
              <a:rPr lang="it-IT" sz="1200" kern="1200" dirty="0" err="1" smtClean="0">
                <a:solidFill>
                  <a:schemeClr val="tx1"/>
                </a:solidFill>
                <a:effectLst/>
                <a:latin typeface="+mn-lt"/>
                <a:ea typeface="+mn-ea"/>
                <a:cs typeface="+mn-cs"/>
              </a:rPr>
              <a:t>not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predictable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they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cannot</a:t>
            </a:r>
            <a:r>
              <a:rPr lang="it-IT" sz="1200" kern="1200" dirty="0" smtClean="0">
                <a:solidFill>
                  <a:schemeClr val="tx1"/>
                </a:solidFill>
                <a:effectLst/>
                <a:latin typeface="+mn-lt"/>
                <a:ea typeface="+mn-ea"/>
                <a:cs typeface="+mn-cs"/>
              </a:rPr>
              <a:t> be </a:t>
            </a:r>
            <a:r>
              <a:rPr lang="it-IT" sz="1200" kern="1200" dirty="0" err="1" smtClean="0">
                <a:solidFill>
                  <a:schemeClr val="tx1"/>
                </a:solidFill>
                <a:effectLst/>
                <a:latin typeface="+mn-lt"/>
                <a:ea typeface="+mn-ea"/>
                <a:cs typeface="+mn-cs"/>
              </a:rPr>
              <a:t>removed</a:t>
            </a:r>
            <a:r>
              <a:rPr lang="it-IT" sz="1200" kern="1200" dirty="0" smtClean="0">
                <a:solidFill>
                  <a:schemeClr val="tx1"/>
                </a:solidFill>
                <a:effectLst/>
                <a:latin typeface="+mn-lt"/>
                <a:ea typeface="+mn-ea"/>
                <a:cs typeface="+mn-cs"/>
              </a:rPr>
              <a:t> by </a:t>
            </a:r>
            <a:r>
              <a:rPr lang="it-IT" sz="1200" kern="1200" dirty="0" err="1" smtClean="0">
                <a:solidFill>
                  <a:schemeClr val="tx1"/>
                </a:solidFill>
                <a:effectLst/>
                <a:latin typeface="+mn-lt"/>
                <a:ea typeface="+mn-ea"/>
                <a:cs typeface="+mn-cs"/>
              </a:rPr>
              <a:t>calibration</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main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contributors</a:t>
            </a:r>
            <a:r>
              <a:rPr lang="it-IT" sz="1200" kern="1200" dirty="0" smtClean="0">
                <a:solidFill>
                  <a:schemeClr val="tx1"/>
                </a:solidFill>
                <a:effectLst/>
                <a:latin typeface="+mn-lt"/>
                <a:ea typeface="+mn-ea"/>
                <a:cs typeface="+mn-cs"/>
              </a:rPr>
              <a:t> to random </a:t>
            </a:r>
            <a:r>
              <a:rPr lang="it-IT" sz="1200" kern="1200" dirty="0" err="1" smtClean="0">
                <a:solidFill>
                  <a:schemeClr val="tx1"/>
                </a:solidFill>
                <a:effectLst/>
                <a:latin typeface="+mn-lt"/>
                <a:ea typeface="+mn-ea"/>
                <a:cs typeface="+mn-cs"/>
              </a:rPr>
              <a:t>errors</a:t>
            </a:r>
            <a:r>
              <a:rPr lang="it-IT" sz="1200" kern="1200" dirty="0" smtClean="0">
                <a:solidFill>
                  <a:schemeClr val="tx1"/>
                </a:solidFill>
                <a:effectLst/>
                <a:latin typeface="+mn-lt"/>
                <a:ea typeface="+mn-ea"/>
                <a:cs typeface="+mn-cs"/>
              </a:rPr>
              <a:t> are </a:t>
            </a:r>
            <a:r>
              <a:rPr lang="it-IT" sz="1200" kern="1200" dirty="0" err="1" smtClean="0">
                <a:solidFill>
                  <a:schemeClr val="tx1"/>
                </a:solidFill>
                <a:effectLst/>
                <a:latin typeface="+mn-lt"/>
                <a:ea typeface="+mn-ea"/>
                <a:cs typeface="+mn-cs"/>
              </a:rPr>
              <a:t>instrument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noise</a:t>
            </a:r>
            <a:r>
              <a:rPr lang="it-IT" sz="1200" kern="1200" dirty="0" smtClean="0">
                <a:solidFill>
                  <a:schemeClr val="tx1"/>
                </a:solidFill>
                <a:effectLst/>
                <a:latin typeface="+mn-lt"/>
                <a:ea typeface="+mn-ea"/>
                <a:cs typeface="+mn-cs"/>
              </a:rPr>
              <a:t> (e.g., </a:t>
            </a:r>
            <a:r>
              <a:rPr lang="it-IT" sz="1200" kern="1200" dirty="0" err="1" smtClean="0">
                <a:solidFill>
                  <a:schemeClr val="tx1"/>
                </a:solidFill>
                <a:effectLst/>
                <a:latin typeface="+mn-lt"/>
                <a:ea typeface="+mn-ea"/>
                <a:cs typeface="+mn-cs"/>
              </a:rPr>
              <a:t>sampling</a:t>
            </a:r>
            <a:r>
              <a:rPr lang="it-IT" sz="1200" kern="1200" baseline="0" dirty="0" smtClean="0">
                <a:solidFill>
                  <a:schemeClr val="tx1"/>
                </a:solidFill>
                <a:effectLst/>
                <a:latin typeface="+mn-lt"/>
                <a:ea typeface="+mn-ea"/>
                <a:cs typeface="+mn-cs"/>
              </a:rPr>
              <a:t> </a:t>
            </a:r>
            <a:r>
              <a:rPr lang="it-IT" sz="1200" kern="1200" baseline="0" dirty="0" err="1" smtClean="0">
                <a:solidFill>
                  <a:schemeClr val="tx1"/>
                </a:solidFill>
                <a:effectLst/>
                <a:latin typeface="+mn-lt"/>
                <a:ea typeface="+mn-ea"/>
                <a:cs typeface="+mn-cs"/>
              </a:rPr>
              <a:t>circuit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noise</a:t>
            </a:r>
            <a:r>
              <a:rPr lang="it-IT" sz="1200" kern="1200" dirty="0" smtClean="0">
                <a:solidFill>
                  <a:schemeClr val="tx1"/>
                </a:solidFill>
                <a:effectLst/>
                <a:latin typeface="+mn-lt"/>
                <a:ea typeface="+mn-ea"/>
                <a:cs typeface="+mn-cs"/>
              </a:rPr>
              <a:t>, and the IF </a:t>
            </a:r>
            <a:r>
              <a:rPr lang="it-IT" sz="1200" kern="1200" dirty="0" err="1" smtClean="0">
                <a:solidFill>
                  <a:schemeClr val="tx1"/>
                </a:solidFill>
                <a:effectLst/>
                <a:latin typeface="+mn-lt"/>
                <a:ea typeface="+mn-ea"/>
                <a:cs typeface="+mn-cs"/>
              </a:rPr>
              <a:t>noise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floor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switch</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repeatability</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connector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repeatability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When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using</a:t>
            </a:r>
            <a:r>
              <a:rPr lang="it-IT" sz="1200" kern="1200" dirty="0" smtClean="0">
                <a:solidFill>
                  <a:schemeClr val="tx1"/>
                </a:solidFill>
                <a:effectLst/>
                <a:latin typeface="+mn-lt"/>
                <a:ea typeface="+mn-ea"/>
                <a:cs typeface="+mn-cs"/>
              </a:rPr>
              <a:t> network </a:t>
            </a:r>
            <a:r>
              <a:rPr lang="it-IT" sz="1200" kern="1200" dirty="0" err="1" smtClean="0">
                <a:solidFill>
                  <a:schemeClr val="tx1"/>
                </a:solidFill>
                <a:effectLst/>
                <a:latin typeface="+mn-lt"/>
                <a:ea typeface="+mn-ea"/>
                <a:cs typeface="+mn-cs"/>
              </a:rPr>
              <a:t>analyzers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noise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errors</a:t>
            </a:r>
            <a:r>
              <a:rPr lang="it-IT" sz="1200" kern="1200" dirty="0" smtClean="0">
                <a:solidFill>
                  <a:schemeClr val="tx1"/>
                </a:solidFill>
                <a:effectLst/>
                <a:latin typeface="+mn-lt"/>
                <a:ea typeface="+mn-ea"/>
                <a:cs typeface="+mn-cs"/>
              </a:rPr>
              <a:t> can </a:t>
            </a:r>
            <a:r>
              <a:rPr lang="it-IT" sz="1200" kern="1200" dirty="0" err="1" smtClean="0">
                <a:solidFill>
                  <a:schemeClr val="tx1"/>
                </a:solidFill>
                <a:effectLst/>
                <a:latin typeface="+mn-lt"/>
                <a:ea typeface="+mn-ea"/>
                <a:cs typeface="+mn-cs"/>
              </a:rPr>
              <a:t>often</a:t>
            </a:r>
            <a:r>
              <a:rPr lang="it-IT" sz="1200" kern="1200" dirty="0" smtClean="0">
                <a:solidFill>
                  <a:schemeClr val="tx1"/>
                </a:solidFill>
                <a:effectLst/>
                <a:latin typeface="+mn-lt"/>
                <a:ea typeface="+mn-ea"/>
                <a:cs typeface="+mn-cs"/>
              </a:rPr>
              <a:t> be </a:t>
            </a:r>
            <a:r>
              <a:rPr lang="it-IT" sz="1200" kern="1200" dirty="0" err="1" smtClean="0">
                <a:solidFill>
                  <a:schemeClr val="tx1"/>
                </a:solidFill>
                <a:effectLst/>
                <a:latin typeface="+mn-lt"/>
                <a:ea typeface="+mn-ea"/>
                <a:cs typeface="+mn-cs"/>
              </a:rPr>
              <a:t>reduced</a:t>
            </a:r>
            <a:r>
              <a:rPr lang="it-IT" sz="1200" kern="1200" dirty="0" smtClean="0">
                <a:solidFill>
                  <a:schemeClr val="tx1"/>
                </a:solidFill>
                <a:effectLst/>
                <a:latin typeface="+mn-lt"/>
                <a:ea typeface="+mn-ea"/>
                <a:cs typeface="+mn-cs"/>
              </a:rPr>
              <a:t> by </a:t>
            </a:r>
            <a:r>
              <a:rPr lang="it-IT" sz="1200" kern="1200" dirty="0" err="1" smtClean="0">
                <a:solidFill>
                  <a:schemeClr val="tx1"/>
                </a:solidFill>
                <a:effectLst/>
                <a:latin typeface="+mn-lt"/>
                <a:ea typeface="+mn-ea"/>
                <a:cs typeface="+mn-cs"/>
              </a:rPr>
              <a:t>increasing</a:t>
            </a:r>
            <a:r>
              <a:rPr lang="it-IT" sz="1200" kern="1200" dirty="0" smtClean="0">
                <a:solidFill>
                  <a:schemeClr val="tx1"/>
                </a:solidFill>
                <a:effectLst/>
                <a:latin typeface="+mn-lt"/>
                <a:ea typeface="+mn-ea"/>
                <a:cs typeface="+mn-cs"/>
              </a:rPr>
              <a:t> source </a:t>
            </a:r>
            <a:r>
              <a:rPr lang="it-IT" sz="1200" kern="1200" dirty="0" err="1" smtClean="0">
                <a:solidFill>
                  <a:schemeClr val="tx1"/>
                </a:solidFill>
                <a:effectLst/>
                <a:latin typeface="+mn-lt"/>
                <a:ea typeface="+mn-ea"/>
                <a:cs typeface="+mn-cs"/>
              </a:rPr>
              <a:t>power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narrowing</a:t>
            </a:r>
            <a:r>
              <a:rPr lang="it-IT" sz="1200" kern="1200" dirty="0" smtClean="0">
                <a:solidFill>
                  <a:schemeClr val="tx1"/>
                </a:solidFill>
                <a:effectLst/>
                <a:latin typeface="+mn-lt"/>
                <a:ea typeface="+mn-ea"/>
                <a:cs typeface="+mn-cs"/>
              </a:rPr>
              <a:t> the IF </a:t>
            </a:r>
            <a:r>
              <a:rPr lang="it-IT" sz="1200" kern="1200" dirty="0" err="1" smtClean="0">
                <a:solidFill>
                  <a:schemeClr val="tx1"/>
                </a:solidFill>
                <a:effectLst/>
                <a:latin typeface="+mn-lt"/>
                <a:ea typeface="+mn-ea"/>
                <a:cs typeface="+mn-cs"/>
              </a:rPr>
              <a:t>bandwidth</a:t>
            </a:r>
            <a:r>
              <a:rPr lang="it-IT" sz="1200" kern="1200" dirty="0" smtClean="0">
                <a:solidFill>
                  <a:schemeClr val="tx1"/>
                </a:solidFill>
                <a:effectLst/>
                <a:latin typeface="+mn-lt"/>
                <a:ea typeface="+mn-ea"/>
                <a:cs typeface="+mn-cs"/>
              </a:rPr>
              <a:t>, or by </a:t>
            </a:r>
            <a:r>
              <a:rPr lang="it-IT" sz="1200" kern="1200" dirty="0" err="1" smtClean="0">
                <a:solidFill>
                  <a:schemeClr val="tx1"/>
                </a:solidFill>
                <a:effectLst/>
                <a:latin typeface="+mn-lt"/>
                <a:ea typeface="+mn-ea"/>
                <a:cs typeface="+mn-cs"/>
              </a:rPr>
              <a:t>using</a:t>
            </a:r>
            <a:r>
              <a:rPr lang="it-IT" sz="1200" kern="1200" dirty="0" smtClean="0">
                <a:solidFill>
                  <a:schemeClr val="tx1"/>
                </a:solidFill>
                <a:effectLst/>
                <a:latin typeface="+mn-lt"/>
                <a:ea typeface="+mn-ea"/>
                <a:cs typeface="+mn-cs"/>
              </a:rPr>
              <a:t> trace </a:t>
            </a:r>
            <a:r>
              <a:rPr lang="it-IT" sz="1200" kern="1200" dirty="0" err="1" smtClean="0">
                <a:solidFill>
                  <a:schemeClr val="tx1"/>
                </a:solidFill>
                <a:effectLst/>
                <a:latin typeface="+mn-lt"/>
                <a:ea typeface="+mn-ea"/>
                <a:cs typeface="+mn-cs"/>
              </a:rPr>
              <a:t>averaging</a:t>
            </a:r>
            <a:r>
              <a:rPr lang="it-IT" sz="1200" kern="1200" dirty="0" smtClean="0">
                <a:solidFill>
                  <a:schemeClr val="tx1"/>
                </a:solidFill>
                <a:effectLst/>
                <a:latin typeface="+mn-lt"/>
                <a:ea typeface="+mn-ea"/>
                <a:cs typeface="+mn-cs"/>
              </a:rPr>
              <a:t> over multiple </a:t>
            </a:r>
            <a:r>
              <a:rPr lang="it-IT" sz="1200" kern="1200" dirty="0" err="1" smtClean="0">
                <a:solidFill>
                  <a:schemeClr val="tx1"/>
                </a:solidFill>
                <a:effectLst/>
                <a:latin typeface="+mn-lt"/>
                <a:ea typeface="+mn-ea"/>
                <a:cs typeface="+mn-cs"/>
              </a:rPr>
              <a:t>sweeps</a:t>
            </a:r>
            <a:r>
              <a:rPr lang="it-IT" sz="1200" kern="1200" dirty="0" smtClean="0">
                <a:solidFill>
                  <a:schemeClr val="tx1"/>
                </a:solidFill>
                <a:effectLst/>
                <a:latin typeface="+mn-lt"/>
                <a:ea typeface="+mn-ea"/>
                <a:cs typeface="+mn-cs"/>
              </a:rPr>
              <a:t>. </a:t>
            </a:r>
          </a:p>
          <a:p>
            <a:endParaRPr lang="it-I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i="1" kern="1200" dirty="0" err="1" smtClean="0">
                <a:solidFill>
                  <a:schemeClr val="tx1"/>
                </a:solidFill>
                <a:effectLst/>
                <a:latin typeface="+mn-lt"/>
                <a:ea typeface="+mn-ea"/>
                <a:cs typeface="+mn-cs"/>
              </a:rPr>
              <a:t>Drift</a:t>
            </a:r>
            <a:r>
              <a:rPr lang="it-IT" sz="1200" i="1" kern="1200" dirty="0" smtClean="0">
                <a:solidFill>
                  <a:schemeClr val="tx1"/>
                </a:solidFill>
                <a:effectLst/>
                <a:latin typeface="+mn-lt"/>
                <a:ea typeface="+mn-ea"/>
                <a:cs typeface="+mn-cs"/>
              </a:rPr>
              <a:t> </a:t>
            </a:r>
            <a:r>
              <a:rPr lang="it-IT" sz="1200" i="1" kern="1200" dirty="0" err="1" smtClean="0">
                <a:solidFill>
                  <a:schemeClr val="tx1"/>
                </a:solidFill>
                <a:effectLst/>
                <a:latin typeface="+mn-lt"/>
                <a:ea typeface="+mn-ea"/>
                <a:cs typeface="+mn-cs"/>
              </a:rPr>
              <a:t>errors</a:t>
            </a:r>
            <a:r>
              <a:rPr lang="it-IT" sz="1200" i="1"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occur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when</a:t>
            </a:r>
            <a:r>
              <a:rPr lang="it-IT" sz="1200" kern="1200" dirty="0" smtClean="0">
                <a:solidFill>
                  <a:schemeClr val="tx1"/>
                </a:solidFill>
                <a:effectLst/>
                <a:latin typeface="+mn-lt"/>
                <a:ea typeface="+mn-ea"/>
                <a:cs typeface="+mn-cs"/>
              </a:rPr>
              <a:t> a test </a:t>
            </a:r>
            <a:r>
              <a:rPr lang="it-IT" sz="1200" kern="1200" dirty="0" err="1" smtClean="0">
                <a:solidFill>
                  <a:schemeClr val="tx1"/>
                </a:solidFill>
                <a:effectLst/>
                <a:latin typeface="+mn-lt"/>
                <a:ea typeface="+mn-ea"/>
                <a:cs typeface="+mn-cs"/>
              </a:rPr>
              <a:t>system’s</a:t>
            </a:r>
            <a:r>
              <a:rPr lang="it-IT" sz="1200" kern="1200" dirty="0" smtClean="0">
                <a:solidFill>
                  <a:schemeClr val="tx1"/>
                </a:solidFill>
                <a:effectLst/>
                <a:latin typeface="+mn-lt"/>
                <a:ea typeface="+mn-ea"/>
                <a:cs typeface="+mn-cs"/>
              </a:rPr>
              <a:t> performance </a:t>
            </a:r>
            <a:r>
              <a:rPr lang="it-IT" sz="1200" kern="1200" dirty="0" err="1" smtClean="0">
                <a:solidFill>
                  <a:schemeClr val="tx1"/>
                </a:solidFill>
                <a:effectLst/>
                <a:latin typeface="+mn-lt"/>
                <a:ea typeface="+mn-ea"/>
                <a:cs typeface="+mn-cs"/>
              </a:rPr>
              <a:t>changes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after</a:t>
            </a:r>
            <a:r>
              <a:rPr lang="it-IT" sz="1200" kern="1200" dirty="0" smtClean="0">
                <a:solidFill>
                  <a:schemeClr val="tx1"/>
                </a:solidFill>
                <a:effectLst/>
                <a:latin typeface="+mn-lt"/>
                <a:ea typeface="+mn-ea"/>
                <a:cs typeface="+mn-cs"/>
              </a:rPr>
              <a:t> a </a:t>
            </a:r>
            <a:r>
              <a:rPr lang="it-IT" sz="1200" kern="1200" dirty="0" err="1" smtClean="0">
                <a:solidFill>
                  <a:schemeClr val="tx1"/>
                </a:solidFill>
                <a:effectLst/>
                <a:latin typeface="+mn-lt"/>
                <a:ea typeface="+mn-ea"/>
                <a:cs typeface="+mn-cs"/>
              </a:rPr>
              <a:t>calibration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been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performed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They</a:t>
            </a:r>
            <a:r>
              <a:rPr lang="it-IT" sz="1200" kern="1200" dirty="0" smtClean="0">
                <a:solidFill>
                  <a:schemeClr val="tx1"/>
                </a:solidFill>
                <a:effectLst/>
                <a:latin typeface="+mn-lt"/>
                <a:ea typeface="+mn-ea"/>
                <a:cs typeface="+mn-cs"/>
              </a:rPr>
              <a:t> are </a:t>
            </a:r>
            <a:r>
              <a:rPr lang="it-IT" sz="1200" kern="1200" dirty="0" err="1" smtClean="0">
                <a:solidFill>
                  <a:schemeClr val="tx1"/>
                </a:solidFill>
                <a:effectLst/>
                <a:latin typeface="+mn-lt"/>
                <a:ea typeface="+mn-ea"/>
                <a:cs typeface="+mn-cs"/>
              </a:rPr>
              <a:t>primarily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caused</a:t>
            </a:r>
            <a:r>
              <a:rPr lang="it-IT" sz="1200" kern="1200" dirty="0" smtClean="0">
                <a:solidFill>
                  <a:schemeClr val="tx1"/>
                </a:solidFill>
                <a:effectLst/>
                <a:latin typeface="+mn-lt"/>
                <a:ea typeface="+mn-ea"/>
                <a:cs typeface="+mn-cs"/>
              </a:rPr>
              <a:t> by temperature </a:t>
            </a:r>
            <a:r>
              <a:rPr lang="it-IT" sz="1200" kern="1200" dirty="0" err="1" smtClean="0">
                <a:solidFill>
                  <a:schemeClr val="tx1"/>
                </a:solidFill>
                <a:effectLst/>
                <a:latin typeface="+mn-lt"/>
                <a:ea typeface="+mn-ea"/>
                <a:cs typeface="+mn-cs"/>
              </a:rPr>
              <a:t>variation</a:t>
            </a:r>
            <a:r>
              <a:rPr lang="it-IT" sz="1200" kern="1200" dirty="0" smtClean="0">
                <a:solidFill>
                  <a:schemeClr val="tx1"/>
                </a:solidFill>
                <a:effectLst/>
                <a:latin typeface="+mn-lt"/>
                <a:ea typeface="+mn-ea"/>
                <a:cs typeface="+mn-cs"/>
              </a:rPr>
              <a:t> and can be </a:t>
            </a:r>
            <a:r>
              <a:rPr lang="it-IT" sz="1200" kern="1200" dirty="0" err="1" smtClean="0">
                <a:solidFill>
                  <a:schemeClr val="tx1"/>
                </a:solidFill>
                <a:effectLst/>
                <a:latin typeface="+mn-lt"/>
                <a:ea typeface="+mn-ea"/>
                <a:cs typeface="+mn-cs"/>
              </a:rPr>
              <a:t>removed</a:t>
            </a:r>
            <a:r>
              <a:rPr lang="it-IT" sz="1200" kern="1200" dirty="0" smtClean="0">
                <a:solidFill>
                  <a:schemeClr val="tx1"/>
                </a:solidFill>
                <a:effectLst/>
                <a:latin typeface="+mn-lt"/>
                <a:ea typeface="+mn-ea"/>
                <a:cs typeface="+mn-cs"/>
              </a:rPr>
              <a:t> by </a:t>
            </a:r>
            <a:r>
              <a:rPr lang="it-IT" sz="1200" kern="1200" dirty="0" err="1" smtClean="0">
                <a:solidFill>
                  <a:schemeClr val="tx1"/>
                </a:solidFill>
                <a:effectLst/>
                <a:latin typeface="+mn-lt"/>
                <a:ea typeface="+mn-ea"/>
                <a:cs typeface="+mn-cs"/>
              </a:rPr>
              <a:t>additional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calibration</a:t>
            </a:r>
            <a:r>
              <a:rPr lang="it-IT" sz="1200" kern="1200" dirty="0" smtClean="0">
                <a:solidFill>
                  <a:schemeClr val="tx1"/>
                </a:solidFill>
                <a:effectLst/>
                <a:latin typeface="+mn-lt"/>
                <a:ea typeface="+mn-ea"/>
                <a:cs typeface="+mn-cs"/>
              </a:rPr>
              <a:t>. The rate of </a:t>
            </a:r>
            <a:r>
              <a:rPr lang="it-IT" sz="1200" kern="1200" dirty="0" err="1" smtClean="0">
                <a:solidFill>
                  <a:schemeClr val="tx1"/>
                </a:solidFill>
                <a:effectLst/>
                <a:latin typeface="+mn-lt"/>
                <a:ea typeface="+mn-ea"/>
                <a:cs typeface="+mn-cs"/>
              </a:rPr>
              <a:t>drift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determines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how</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frequently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additional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calibrations</a:t>
            </a:r>
            <a:r>
              <a:rPr lang="it-IT" sz="1200" kern="1200" dirty="0" smtClean="0">
                <a:solidFill>
                  <a:schemeClr val="tx1"/>
                </a:solidFill>
                <a:effectLst/>
                <a:latin typeface="+mn-lt"/>
                <a:ea typeface="+mn-ea"/>
                <a:cs typeface="+mn-cs"/>
              </a:rPr>
              <a:t> are </a:t>
            </a:r>
            <a:r>
              <a:rPr lang="it-IT" sz="1200" kern="1200" dirty="0" err="1" smtClean="0">
                <a:solidFill>
                  <a:schemeClr val="tx1"/>
                </a:solidFill>
                <a:effectLst/>
                <a:latin typeface="+mn-lt"/>
                <a:ea typeface="+mn-ea"/>
                <a:cs typeface="+mn-cs"/>
              </a:rPr>
              <a:t>needed</a:t>
            </a:r>
            <a:r>
              <a:rPr lang="it-IT" sz="1200" kern="1200" dirty="0" smtClean="0">
                <a:solidFill>
                  <a:schemeClr val="tx1"/>
                </a:solidFill>
                <a:effectLst/>
                <a:latin typeface="+mn-lt"/>
                <a:ea typeface="+mn-ea"/>
                <a:cs typeface="+mn-cs"/>
              </a:rPr>
              <a:t>.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4A0457F7-D349-A443-88A2-D5A193137C30}" type="slidenum">
              <a:rPr lang="en-US" smtClean="0"/>
              <a:t>25</a:t>
            </a:fld>
            <a:endParaRPr lang="en-US"/>
          </a:p>
        </p:txBody>
      </p:sp>
    </p:spTree>
    <p:extLst>
      <p:ext uri="{BB962C8B-B14F-4D97-AF65-F5344CB8AC3E}">
        <p14:creationId xmlns:p14="http://schemas.microsoft.com/office/powerpoint/2010/main" val="155205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err="1" smtClean="0">
                <a:solidFill>
                  <a:schemeClr val="tx1"/>
                </a:solidFill>
                <a:effectLst/>
                <a:latin typeface="+mn-lt"/>
                <a:ea typeface="+mn-ea"/>
                <a:cs typeface="+mn-cs"/>
              </a:rPr>
              <a:t>There</a:t>
            </a:r>
            <a:r>
              <a:rPr lang="it-IT" sz="1200" kern="1200" dirty="0" smtClean="0">
                <a:solidFill>
                  <a:schemeClr val="tx1"/>
                </a:solidFill>
                <a:effectLst/>
                <a:latin typeface="+mn-lt"/>
                <a:ea typeface="+mn-ea"/>
                <a:cs typeface="+mn-cs"/>
              </a:rPr>
              <a:t> are </a:t>
            </a:r>
            <a:r>
              <a:rPr lang="it-IT" sz="1200" kern="1200" dirty="0" err="1" smtClean="0">
                <a:solidFill>
                  <a:schemeClr val="tx1"/>
                </a:solidFill>
                <a:effectLst/>
                <a:latin typeface="+mn-lt"/>
                <a:ea typeface="+mn-ea"/>
                <a:cs typeface="+mn-cs"/>
              </a:rPr>
              <a:t>six</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types</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systematic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errors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can be </a:t>
            </a:r>
            <a:r>
              <a:rPr lang="it-IT" sz="1200" kern="1200" dirty="0" err="1" smtClean="0">
                <a:solidFill>
                  <a:schemeClr val="tx1"/>
                </a:solidFill>
                <a:effectLst/>
                <a:latin typeface="+mn-lt"/>
                <a:ea typeface="+mn-ea"/>
                <a:cs typeface="+mn-cs"/>
              </a:rPr>
              <a:t>grouped</a:t>
            </a:r>
            <a:r>
              <a:rPr lang="it-IT" sz="1200" kern="1200" dirty="0" smtClean="0">
                <a:solidFill>
                  <a:schemeClr val="tx1"/>
                </a:solidFill>
                <a:effectLst/>
                <a:latin typeface="+mn-lt"/>
                <a:ea typeface="+mn-ea"/>
                <a:cs typeface="+mn-cs"/>
              </a:rPr>
              <a:t> in </a:t>
            </a:r>
            <a:r>
              <a:rPr lang="it-IT" sz="1200" kern="1200" dirty="0" err="1" smtClean="0">
                <a:solidFill>
                  <a:schemeClr val="tx1"/>
                </a:solidFill>
                <a:effectLst/>
                <a:latin typeface="+mn-lt"/>
                <a:ea typeface="+mn-ea"/>
                <a:cs typeface="+mn-cs"/>
              </a:rPr>
              <a:t>three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categories</a:t>
            </a:r>
            <a:r>
              <a:rPr lang="it-IT"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Directivity</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crosstalk</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errors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relating</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signal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leakage</a:t>
            </a:r>
            <a:r>
              <a:rPr lang="it-IT" sz="1200" kern="1200" dirty="0" smtClean="0">
                <a:solidFill>
                  <a:schemeClr val="tx1"/>
                </a:solidFill>
                <a:effectLst/>
                <a:latin typeface="+mn-lt"/>
                <a:ea typeface="+mn-ea"/>
                <a:cs typeface="+mn-cs"/>
              </a:rPr>
              <a:t/>
            </a:r>
            <a:br>
              <a:rPr lang="it-IT" sz="1200" kern="1200" dirty="0" smtClean="0">
                <a:solidFill>
                  <a:schemeClr val="tx1"/>
                </a:solidFill>
                <a:effectLst/>
                <a:latin typeface="+mn-lt"/>
                <a:ea typeface="+mn-ea"/>
                <a:cs typeface="+mn-cs"/>
              </a:rPr>
            </a:br>
            <a:r>
              <a:rPr lang="it-IT" sz="1200" kern="1200" dirty="0" smtClean="0">
                <a:solidFill>
                  <a:schemeClr val="tx1"/>
                </a:solidFill>
                <a:effectLst/>
                <a:latin typeface="+mn-lt"/>
                <a:ea typeface="+mn-ea"/>
                <a:cs typeface="+mn-cs"/>
              </a:rPr>
              <a:t>• Source and </a:t>
            </a:r>
            <a:r>
              <a:rPr lang="it-IT" sz="1200" kern="1200" dirty="0" err="1" smtClean="0">
                <a:solidFill>
                  <a:schemeClr val="tx1"/>
                </a:solidFill>
                <a:effectLst/>
                <a:latin typeface="+mn-lt"/>
                <a:ea typeface="+mn-ea"/>
                <a:cs typeface="+mn-cs"/>
              </a:rPr>
              <a:t>load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impedance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mismatches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relating</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reflections</a:t>
            </a:r>
            <a:r>
              <a:rPr lang="it-IT" sz="1200"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Frequency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response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errors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caused</a:t>
            </a:r>
            <a:r>
              <a:rPr lang="it-IT" sz="1200" kern="1200" dirty="0" smtClean="0">
                <a:solidFill>
                  <a:schemeClr val="tx1"/>
                </a:solidFill>
                <a:effectLst/>
                <a:latin typeface="+mn-lt"/>
                <a:ea typeface="+mn-ea"/>
                <a:cs typeface="+mn-cs"/>
              </a:rPr>
              <a:t> by </a:t>
            </a:r>
            <a:r>
              <a:rPr lang="it-IT" sz="1200" kern="1200" dirty="0" err="1" smtClean="0">
                <a:solidFill>
                  <a:schemeClr val="tx1"/>
                </a:solidFill>
                <a:effectLst/>
                <a:latin typeface="+mn-lt"/>
                <a:ea typeface="+mn-ea"/>
                <a:cs typeface="+mn-cs"/>
              </a:rPr>
              <a:t>reflection</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transmission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tracking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within</a:t>
            </a:r>
            <a:r>
              <a:rPr lang="it-IT" sz="1200" kern="1200" dirty="0" smtClean="0">
                <a:solidFill>
                  <a:schemeClr val="tx1"/>
                </a:solidFill>
                <a:effectLst/>
                <a:latin typeface="+mn-lt"/>
                <a:ea typeface="+mn-ea"/>
                <a:cs typeface="+mn-cs"/>
              </a:rPr>
              <a:t> the test </a:t>
            </a:r>
            <a:r>
              <a:rPr lang="it-IT" sz="1200" kern="1200" dirty="0" err="1" smtClean="0">
                <a:solidFill>
                  <a:schemeClr val="tx1"/>
                </a:solidFill>
                <a:effectLst/>
                <a:latin typeface="+mn-lt"/>
                <a:ea typeface="+mn-ea"/>
                <a:cs typeface="+mn-cs"/>
              </a:rPr>
              <a:t>receivers</a:t>
            </a:r>
            <a:r>
              <a:rPr lang="it-IT" sz="1200" kern="1200" dirty="0" smtClean="0">
                <a:solidFill>
                  <a:schemeClr val="tx1"/>
                </a:solidFill>
                <a:effectLst/>
                <a:latin typeface="+mn-lt"/>
                <a:ea typeface="+mn-ea"/>
                <a:cs typeface="+mn-cs"/>
              </a:rPr>
              <a:t> </a:t>
            </a:r>
          </a:p>
          <a:p>
            <a:endParaRPr lang="it-IT" dirty="0" smtClean="0"/>
          </a:p>
          <a:p>
            <a:r>
              <a:rPr lang="it-IT" sz="1200" kern="1200" dirty="0" smtClean="0">
                <a:solidFill>
                  <a:schemeClr val="tx1"/>
                </a:solidFill>
                <a:effectLst/>
                <a:latin typeface="+mn-lt"/>
                <a:ea typeface="+mn-ea"/>
                <a:cs typeface="+mn-cs"/>
              </a:rPr>
              <a:t>(The full </a:t>
            </a:r>
            <a:r>
              <a:rPr lang="it-IT" sz="1200" kern="1200" dirty="0" err="1" smtClean="0">
                <a:solidFill>
                  <a:schemeClr val="tx1"/>
                </a:solidFill>
                <a:effectLst/>
                <a:latin typeface="+mn-lt"/>
                <a:ea typeface="+mn-ea"/>
                <a:cs typeface="+mn-cs"/>
              </a:rPr>
              <a:t>two-port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error</a:t>
            </a:r>
            <a:r>
              <a:rPr lang="it-IT" sz="1200" kern="1200" dirty="0" smtClean="0">
                <a:solidFill>
                  <a:schemeClr val="tx1"/>
                </a:solidFill>
                <a:effectLst/>
                <a:latin typeface="+mn-lt"/>
                <a:ea typeface="+mn-ea"/>
                <a:cs typeface="+mn-cs"/>
              </a:rPr>
              <a:t> model </a:t>
            </a:r>
            <a:r>
              <a:rPr lang="it-IT" sz="1200" kern="1200" dirty="0" err="1" smtClean="0">
                <a:solidFill>
                  <a:schemeClr val="tx1"/>
                </a:solidFill>
                <a:effectLst/>
                <a:latin typeface="+mn-lt"/>
                <a:ea typeface="+mn-ea"/>
                <a:cs typeface="+mn-cs"/>
              </a:rPr>
              <a:t>includes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all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six</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these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terms</a:t>
            </a:r>
            <a:r>
              <a:rPr lang="it-IT" sz="1200" kern="1200" dirty="0" smtClean="0">
                <a:solidFill>
                  <a:schemeClr val="tx1"/>
                </a:solidFill>
                <a:effectLst/>
                <a:latin typeface="+mn-lt"/>
                <a:ea typeface="+mn-ea"/>
                <a:cs typeface="+mn-cs"/>
              </a:rPr>
              <a:t> for the </a:t>
            </a:r>
            <a:r>
              <a:rPr lang="it-IT" sz="1200" kern="1200" dirty="0" err="1" smtClean="0">
                <a:solidFill>
                  <a:schemeClr val="tx1"/>
                </a:solidFill>
                <a:effectLst/>
                <a:latin typeface="+mn-lt"/>
                <a:ea typeface="+mn-ea"/>
                <a:cs typeface="+mn-cs"/>
              </a:rPr>
              <a:t>forward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direction</a:t>
            </a:r>
            <a:r>
              <a:rPr lang="it-IT" sz="1200" kern="1200" dirty="0" smtClean="0">
                <a:solidFill>
                  <a:schemeClr val="tx1"/>
                </a:solidFill>
                <a:effectLst/>
                <a:latin typeface="+mn-lt"/>
                <a:ea typeface="+mn-ea"/>
                <a:cs typeface="+mn-cs"/>
              </a:rPr>
              <a:t> and the </a:t>
            </a:r>
            <a:r>
              <a:rPr lang="it-IT" sz="1200" kern="1200" dirty="0" err="1" smtClean="0">
                <a:solidFill>
                  <a:schemeClr val="tx1"/>
                </a:solidFill>
                <a:effectLst/>
                <a:latin typeface="+mn-lt"/>
                <a:ea typeface="+mn-ea"/>
                <a:cs typeface="+mn-cs"/>
              </a:rPr>
              <a:t>same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six</a:t>
            </a:r>
            <a:r>
              <a:rPr lang="it-IT" sz="1200" kern="1200" dirty="0" smtClean="0">
                <a:solidFill>
                  <a:schemeClr val="tx1"/>
                </a:solidFill>
                <a:effectLst/>
                <a:latin typeface="+mn-lt"/>
                <a:ea typeface="+mn-ea"/>
                <a:cs typeface="+mn-cs"/>
              </a:rPr>
              <a:t> (with </a:t>
            </a:r>
            <a:r>
              <a:rPr lang="it-IT" sz="1200" kern="1200" dirty="0" err="1" smtClean="0">
                <a:solidFill>
                  <a:schemeClr val="tx1"/>
                </a:solidFill>
                <a:effectLst/>
                <a:latin typeface="+mn-lt"/>
                <a:ea typeface="+mn-ea"/>
                <a:cs typeface="+mn-cs"/>
              </a:rPr>
              <a:t>different</a:t>
            </a:r>
            <a:r>
              <a:rPr lang="it-IT" sz="1200" kern="1200" dirty="0" smtClean="0">
                <a:solidFill>
                  <a:schemeClr val="tx1"/>
                </a:solidFill>
                <a:effectLst/>
                <a:latin typeface="+mn-lt"/>
                <a:ea typeface="+mn-ea"/>
                <a:cs typeface="+mn-cs"/>
              </a:rPr>
              <a:t> data) in the reverse </a:t>
            </a:r>
            <a:r>
              <a:rPr lang="it-IT" sz="1200" kern="1200" dirty="0" err="1" smtClean="0">
                <a:solidFill>
                  <a:schemeClr val="tx1"/>
                </a:solidFill>
                <a:effectLst/>
                <a:latin typeface="+mn-lt"/>
                <a:ea typeface="+mn-ea"/>
                <a:cs typeface="+mn-cs"/>
              </a:rPr>
              <a:t>direction</a:t>
            </a:r>
            <a:r>
              <a:rPr lang="it-IT" sz="1200" kern="1200" dirty="0" smtClean="0">
                <a:solidFill>
                  <a:schemeClr val="tx1"/>
                </a:solidFill>
                <a:effectLst/>
                <a:latin typeface="+mn-lt"/>
                <a:ea typeface="+mn-ea"/>
                <a:cs typeface="+mn-cs"/>
              </a:rPr>
              <a:t>, for a </a:t>
            </a:r>
            <a:r>
              <a:rPr lang="it-IT" sz="1200" kern="1200" dirty="0" err="1" smtClean="0">
                <a:solidFill>
                  <a:schemeClr val="tx1"/>
                </a:solidFill>
                <a:effectLst/>
                <a:latin typeface="+mn-lt"/>
                <a:ea typeface="+mn-ea"/>
                <a:cs typeface="+mn-cs"/>
              </a:rPr>
              <a:t>total</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twelve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error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terms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why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two-port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calibration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often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referred</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twelve-term</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error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correction</a:t>
            </a:r>
            <a:r>
              <a:rPr lang="it-IT" sz="1200" kern="1200" dirty="0" smtClean="0">
                <a:solidFill>
                  <a:schemeClr val="tx1"/>
                </a:solidFill>
                <a:effectLst/>
                <a:latin typeface="+mn-lt"/>
                <a:ea typeface="+mn-ea"/>
                <a:cs typeface="+mn-cs"/>
              </a:rPr>
              <a:t>.) </a:t>
            </a:r>
            <a:endParaRPr lang="it-IT" dirty="0" smtClean="0"/>
          </a:p>
          <a:p>
            <a:endParaRPr lang="en-US" dirty="0"/>
          </a:p>
        </p:txBody>
      </p:sp>
      <p:sp>
        <p:nvSpPr>
          <p:cNvPr id="4" name="Segnaposto numero diapositiva 3"/>
          <p:cNvSpPr>
            <a:spLocks noGrp="1"/>
          </p:cNvSpPr>
          <p:nvPr>
            <p:ph type="sldNum" sz="quarter" idx="10"/>
          </p:nvPr>
        </p:nvSpPr>
        <p:spPr/>
        <p:txBody>
          <a:bodyPr/>
          <a:lstStyle/>
          <a:p>
            <a:fld id="{4A0457F7-D349-A443-88A2-D5A193137C30}" type="slidenum">
              <a:rPr lang="en-US" smtClean="0"/>
              <a:t>26</a:t>
            </a:fld>
            <a:endParaRPr lang="en-US"/>
          </a:p>
        </p:txBody>
      </p:sp>
    </p:spTree>
    <p:extLst>
      <p:ext uri="{BB962C8B-B14F-4D97-AF65-F5344CB8AC3E}">
        <p14:creationId xmlns:p14="http://schemas.microsoft.com/office/powerpoint/2010/main" val="192319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err="1" smtClean="0">
                <a:solidFill>
                  <a:schemeClr val="tx1"/>
                </a:solidFill>
                <a:effectLst/>
                <a:latin typeface="+mn-lt"/>
                <a:ea typeface="+mn-ea"/>
                <a:cs typeface="+mn-cs"/>
              </a:rPr>
              <a:t>There</a:t>
            </a:r>
            <a:r>
              <a:rPr lang="it-IT" sz="1200" kern="1200" dirty="0" smtClean="0">
                <a:solidFill>
                  <a:schemeClr val="tx1"/>
                </a:solidFill>
                <a:effectLst/>
                <a:latin typeface="+mn-lt"/>
                <a:ea typeface="+mn-ea"/>
                <a:cs typeface="+mn-cs"/>
              </a:rPr>
              <a:t> are </a:t>
            </a:r>
            <a:r>
              <a:rPr lang="it-IT" sz="1200" kern="1200" dirty="0" err="1" smtClean="0">
                <a:solidFill>
                  <a:schemeClr val="tx1"/>
                </a:solidFill>
                <a:effectLst/>
                <a:latin typeface="+mn-lt"/>
                <a:ea typeface="+mn-ea"/>
                <a:cs typeface="+mn-cs"/>
              </a:rPr>
              <a:t>two</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basic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types</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error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correction</a:t>
            </a:r>
            <a:r>
              <a:rPr lang="it-IT" sz="1200" kern="1200" dirty="0" smtClean="0">
                <a:solidFill>
                  <a:schemeClr val="tx1"/>
                </a:solidFill>
                <a:effectLst/>
                <a:latin typeface="+mn-lt"/>
                <a:ea typeface="+mn-ea"/>
                <a:cs typeface="+mn-cs"/>
              </a:rPr>
              <a:t>—</a:t>
            </a:r>
            <a:r>
              <a:rPr lang="it-IT" sz="1200" kern="1200" dirty="0" err="1" smtClean="0">
                <a:solidFill>
                  <a:schemeClr val="tx1"/>
                </a:solidFill>
                <a:effectLst/>
                <a:latin typeface="+mn-lt"/>
                <a:ea typeface="+mn-ea"/>
                <a:cs typeface="+mn-cs"/>
              </a:rPr>
              <a:t>response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normalization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corrections</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vector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corrections</a:t>
            </a:r>
            <a:r>
              <a:rPr lang="it-IT" sz="1200" kern="1200" dirty="0" smtClean="0">
                <a:solidFill>
                  <a:schemeClr val="tx1"/>
                </a:solidFill>
                <a:effectLst/>
                <a:latin typeface="+mn-lt"/>
                <a:ea typeface="+mn-ea"/>
                <a:cs typeface="+mn-cs"/>
              </a:rPr>
              <a:t>. </a:t>
            </a:r>
            <a:endParaRPr lang="it-IT" dirty="0" smtClean="0"/>
          </a:p>
          <a:p>
            <a:r>
              <a:rPr lang="it-IT" sz="1200" i="1" kern="1200" dirty="0" err="1" smtClean="0">
                <a:solidFill>
                  <a:schemeClr val="tx1"/>
                </a:solidFill>
                <a:effectLst/>
                <a:latin typeface="+mn-lt"/>
                <a:ea typeface="+mn-ea"/>
                <a:cs typeface="+mn-cs"/>
              </a:rPr>
              <a:t>Response</a:t>
            </a:r>
            <a:r>
              <a:rPr lang="it-IT" sz="1200" i="1" kern="1200" dirty="0" smtClean="0">
                <a:solidFill>
                  <a:schemeClr val="tx1"/>
                </a:solidFill>
                <a:effectLst/>
                <a:latin typeface="+mn-lt"/>
                <a:ea typeface="+mn-ea"/>
                <a:cs typeface="+mn-cs"/>
              </a:rPr>
              <a:t> </a:t>
            </a:r>
            <a:r>
              <a:rPr lang="it-IT" sz="1200" i="1" kern="1200" dirty="0" err="1" smtClean="0">
                <a:solidFill>
                  <a:schemeClr val="tx1"/>
                </a:solidFill>
                <a:effectLst/>
                <a:latin typeface="+mn-lt"/>
                <a:ea typeface="+mn-ea"/>
                <a:cs typeface="+mn-cs"/>
              </a:rPr>
              <a:t>calibration</a:t>
            </a:r>
            <a:r>
              <a:rPr lang="it-IT" sz="1200" i="1"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simple</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perform</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but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corrects</a:t>
            </a:r>
            <a:r>
              <a:rPr lang="it-IT" sz="1200" kern="1200" dirty="0" smtClean="0">
                <a:solidFill>
                  <a:schemeClr val="tx1"/>
                </a:solidFill>
                <a:effectLst/>
                <a:latin typeface="+mn-lt"/>
                <a:ea typeface="+mn-ea"/>
                <a:cs typeface="+mn-cs"/>
              </a:rPr>
              <a:t> for </a:t>
            </a:r>
            <a:r>
              <a:rPr lang="it-IT" sz="1200" kern="1200" dirty="0" err="1" smtClean="0">
                <a:solidFill>
                  <a:schemeClr val="tx1"/>
                </a:solidFill>
                <a:effectLst/>
                <a:latin typeface="+mn-lt"/>
                <a:ea typeface="+mn-ea"/>
                <a:cs typeface="+mn-cs"/>
              </a:rPr>
              <a:t>only</a:t>
            </a:r>
            <a:r>
              <a:rPr lang="it-IT" sz="1200" kern="1200" dirty="0" smtClean="0">
                <a:solidFill>
                  <a:schemeClr val="tx1"/>
                </a:solidFill>
                <a:effectLst/>
                <a:latin typeface="+mn-lt"/>
                <a:ea typeface="+mn-ea"/>
                <a:cs typeface="+mn-cs"/>
              </a:rPr>
              <a:t> a </a:t>
            </a:r>
            <a:r>
              <a:rPr lang="it-IT" sz="1200" kern="1200" dirty="0" err="1" smtClean="0">
                <a:solidFill>
                  <a:schemeClr val="tx1"/>
                </a:solidFill>
                <a:effectLst/>
                <a:latin typeface="+mn-lt"/>
                <a:ea typeface="+mn-ea"/>
                <a:cs typeface="+mn-cs"/>
              </a:rPr>
              <a:t>few</a:t>
            </a:r>
            <a:r>
              <a:rPr lang="it-IT" sz="1200" kern="1200" dirty="0" smtClean="0">
                <a:solidFill>
                  <a:schemeClr val="tx1"/>
                </a:solidFill>
                <a:effectLst/>
                <a:latin typeface="+mn-lt"/>
                <a:ea typeface="+mn-ea"/>
                <a:cs typeface="+mn-cs"/>
              </a:rPr>
              <a:t> of the 12 </a:t>
            </a:r>
            <a:r>
              <a:rPr lang="it-IT" sz="1200" kern="1200" dirty="0" err="1" smtClean="0">
                <a:solidFill>
                  <a:schemeClr val="tx1"/>
                </a:solidFill>
                <a:effectLst/>
                <a:latin typeface="+mn-lt"/>
                <a:ea typeface="+mn-ea"/>
                <a:cs typeface="+mn-cs"/>
              </a:rPr>
              <a:t>possible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systematic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error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terms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namely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reflection</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transmission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tracking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Response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calibration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 </a:t>
            </a:r>
            <a:r>
              <a:rPr lang="it-IT" sz="1200" kern="1200" dirty="0" err="1" smtClean="0">
                <a:solidFill>
                  <a:schemeClr val="tx1"/>
                </a:solidFill>
                <a:effectLst/>
                <a:latin typeface="+mn-lt"/>
                <a:ea typeface="+mn-ea"/>
                <a:cs typeface="+mn-cs"/>
              </a:rPr>
              <a:t>normalized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measurement</a:t>
            </a:r>
            <a:r>
              <a:rPr lang="it-IT" sz="1200" kern="1200" dirty="0" smtClean="0">
                <a:solidFill>
                  <a:schemeClr val="tx1"/>
                </a:solidFill>
                <a:effectLst/>
                <a:latin typeface="+mn-lt"/>
                <a:ea typeface="+mn-ea"/>
                <a:cs typeface="+mn-cs"/>
              </a:rPr>
              <a:t> in </a:t>
            </a:r>
            <a:r>
              <a:rPr lang="it-IT" sz="1200" kern="1200" dirty="0" err="1" smtClean="0">
                <a:solidFill>
                  <a:schemeClr val="tx1"/>
                </a:solidFill>
                <a:effectLst/>
                <a:latin typeface="+mn-lt"/>
                <a:ea typeface="+mn-ea"/>
                <a:cs typeface="+mn-cs"/>
              </a:rPr>
              <a:t>which</a:t>
            </a:r>
            <a:r>
              <a:rPr lang="it-IT" sz="1200" kern="1200" dirty="0" smtClean="0">
                <a:solidFill>
                  <a:schemeClr val="tx1"/>
                </a:solidFill>
                <a:effectLst/>
                <a:latin typeface="+mn-lt"/>
                <a:ea typeface="+mn-ea"/>
                <a:cs typeface="+mn-cs"/>
              </a:rPr>
              <a:t> a </a:t>
            </a:r>
            <a:r>
              <a:rPr lang="it-IT" sz="1200" kern="1200" dirty="0" err="1" smtClean="0">
                <a:solidFill>
                  <a:schemeClr val="tx1"/>
                </a:solidFill>
                <a:effectLst/>
                <a:latin typeface="+mn-lt"/>
                <a:ea typeface="+mn-ea"/>
                <a:cs typeface="+mn-cs"/>
              </a:rPr>
              <a:t>reference</a:t>
            </a:r>
            <a:r>
              <a:rPr lang="it-IT" sz="1200" kern="1200" dirty="0" smtClean="0">
                <a:solidFill>
                  <a:schemeClr val="tx1"/>
                </a:solidFill>
                <a:effectLst/>
                <a:latin typeface="+mn-lt"/>
                <a:ea typeface="+mn-ea"/>
                <a:cs typeface="+mn-cs"/>
              </a:rPr>
              <a:t> trace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stored</a:t>
            </a:r>
            <a:r>
              <a:rPr lang="it-IT" sz="1200" kern="1200" dirty="0" smtClean="0">
                <a:solidFill>
                  <a:schemeClr val="tx1"/>
                </a:solidFill>
                <a:effectLst/>
                <a:latin typeface="+mn-lt"/>
                <a:ea typeface="+mn-ea"/>
                <a:cs typeface="+mn-cs"/>
              </a:rPr>
              <a:t> in the network </a:t>
            </a:r>
            <a:r>
              <a:rPr lang="it-IT" sz="1200" kern="1200" dirty="0" err="1" smtClean="0">
                <a:solidFill>
                  <a:schemeClr val="tx1"/>
                </a:solidFill>
                <a:effectLst/>
                <a:latin typeface="+mn-lt"/>
                <a:ea typeface="+mn-ea"/>
                <a:cs typeface="+mn-cs"/>
              </a:rPr>
              <a:t>analyzer’s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memory</a:t>
            </a:r>
            <a:r>
              <a:rPr lang="it-IT" sz="1200" kern="1200" dirty="0" smtClean="0">
                <a:solidFill>
                  <a:schemeClr val="tx1"/>
                </a:solidFill>
                <a:effectLst/>
                <a:latin typeface="+mn-lt"/>
                <a:ea typeface="+mn-ea"/>
                <a:cs typeface="+mn-cs"/>
              </a:rPr>
              <a:t>, and the </a:t>
            </a:r>
            <a:r>
              <a:rPr lang="it-IT" sz="1200" kern="1200" dirty="0" err="1" smtClean="0">
                <a:solidFill>
                  <a:schemeClr val="tx1"/>
                </a:solidFill>
                <a:effectLst/>
                <a:latin typeface="+mn-lt"/>
                <a:ea typeface="+mn-ea"/>
                <a:cs typeface="+mn-cs"/>
              </a:rPr>
              <a:t>stored</a:t>
            </a:r>
            <a:r>
              <a:rPr lang="it-IT" sz="1200" kern="1200" dirty="0" smtClean="0">
                <a:solidFill>
                  <a:schemeClr val="tx1"/>
                </a:solidFill>
                <a:effectLst/>
                <a:latin typeface="+mn-lt"/>
                <a:ea typeface="+mn-ea"/>
                <a:cs typeface="+mn-cs"/>
              </a:rPr>
              <a:t> trace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divided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into</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measurement</a:t>
            </a:r>
            <a:r>
              <a:rPr lang="it-IT" sz="1200" kern="1200" dirty="0" smtClean="0">
                <a:solidFill>
                  <a:schemeClr val="tx1"/>
                </a:solidFill>
                <a:effectLst/>
                <a:latin typeface="+mn-lt"/>
                <a:ea typeface="+mn-ea"/>
                <a:cs typeface="+mn-cs"/>
              </a:rPr>
              <a:t> data for </a:t>
            </a:r>
            <a:r>
              <a:rPr lang="it-IT" sz="1200" kern="1200" dirty="0" err="1" smtClean="0">
                <a:solidFill>
                  <a:schemeClr val="tx1"/>
                </a:solidFill>
                <a:effectLst/>
                <a:latin typeface="+mn-lt"/>
                <a:ea typeface="+mn-ea"/>
                <a:cs typeface="+mn-cs"/>
              </a:rPr>
              <a:t>normalization</a:t>
            </a:r>
            <a:r>
              <a:rPr lang="it-IT" sz="1200" kern="1200" dirty="0" smtClean="0">
                <a:solidFill>
                  <a:schemeClr val="tx1"/>
                </a:solidFill>
                <a:effectLst/>
                <a:latin typeface="+mn-lt"/>
                <a:ea typeface="+mn-ea"/>
                <a:cs typeface="+mn-cs"/>
              </a:rPr>
              <a:t>. A more </a:t>
            </a:r>
            <a:r>
              <a:rPr lang="it-IT" sz="1200" kern="1200" dirty="0" err="1" smtClean="0">
                <a:solidFill>
                  <a:schemeClr val="tx1"/>
                </a:solidFill>
                <a:effectLst/>
                <a:latin typeface="+mn-lt"/>
                <a:ea typeface="+mn-ea"/>
                <a:cs typeface="+mn-cs"/>
              </a:rPr>
              <a:t>advanced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form</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response</a:t>
            </a:r>
            <a:r>
              <a:rPr lang="it-IT" sz="1200" kern="1200" dirty="0" smtClean="0">
                <a:solidFill>
                  <a:schemeClr val="tx1"/>
                </a:solidFill>
                <a:effectLst/>
                <a:latin typeface="+mn-lt"/>
                <a:ea typeface="+mn-ea"/>
                <a:cs typeface="+mn-cs"/>
              </a:rPr>
              <a:t> cali- </a:t>
            </a:r>
            <a:r>
              <a:rPr lang="it-IT" sz="1200" kern="1200" dirty="0" err="1" smtClean="0">
                <a:solidFill>
                  <a:schemeClr val="tx1"/>
                </a:solidFill>
                <a:effectLst/>
                <a:latin typeface="+mn-lt"/>
                <a:ea typeface="+mn-ea"/>
                <a:cs typeface="+mn-cs"/>
              </a:rPr>
              <a:t>bration</a:t>
            </a:r>
            <a:r>
              <a:rPr lang="it-IT" sz="1200" kern="1200" dirty="0" smtClean="0">
                <a:solidFill>
                  <a:schemeClr val="tx1"/>
                </a:solidFill>
                <a:effectLst/>
                <a:latin typeface="+mn-lt"/>
                <a:ea typeface="+mn-ea"/>
                <a:cs typeface="+mn-cs"/>
              </a:rPr>
              <a:t> for </a:t>
            </a:r>
            <a:r>
              <a:rPr lang="it-IT" sz="1200" kern="1200" dirty="0" err="1" smtClean="0">
                <a:solidFill>
                  <a:schemeClr val="tx1"/>
                </a:solidFill>
                <a:effectLst/>
                <a:latin typeface="+mn-lt"/>
                <a:ea typeface="+mn-ea"/>
                <a:cs typeface="+mn-cs"/>
              </a:rPr>
              <a:t>reflection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measurements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called</a:t>
            </a:r>
            <a:r>
              <a:rPr lang="it-IT" sz="1200" kern="1200" dirty="0" smtClean="0">
                <a:solidFill>
                  <a:schemeClr val="tx1"/>
                </a:solidFill>
                <a:effectLst/>
                <a:latin typeface="+mn-lt"/>
                <a:ea typeface="+mn-ea"/>
                <a:cs typeface="+mn-cs"/>
              </a:rPr>
              <a:t> open/short </a:t>
            </a:r>
            <a:r>
              <a:rPr lang="it-IT" sz="1200" kern="1200" dirty="0" err="1" smtClean="0">
                <a:solidFill>
                  <a:schemeClr val="tx1"/>
                </a:solidFill>
                <a:effectLst/>
                <a:latin typeface="+mn-lt"/>
                <a:ea typeface="+mn-ea"/>
                <a:cs typeface="+mn-cs"/>
              </a:rPr>
              <a:t>averaging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commonly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found</a:t>
            </a:r>
            <a:r>
              <a:rPr lang="it-IT" sz="1200" kern="1200" dirty="0" smtClean="0">
                <a:solidFill>
                  <a:schemeClr val="tx1"/>
                </a:solidFill>
                <a:effectLst/>
                <a:latin typeface="+mn-lt"/>
                <a:ea typeface="+mn-ea"/>
                <a:cs typeface="+mn-cs"/>
              </a:rPr>
              <a:t> on scalar </a:t>
            </a:r>
            <a:r>
              <a:rPr lang="it-IT" sz="1200" kern="1200" dirty="0" err="1" smtClean="0">
                <a:solidFill>
                  <a:schemeClr val="tx1"/>
                </a:solidFill>
                <a:effectLst/>
                <a:latin typeface="+mn-lt"/>
                <a:ea typeface="+mn-ea"/>
                <a:cs typeface="+mn-cs"/>
              </a:rPr>
              <a:t>analyzers</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averages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two</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traces</a:t>
            </a:r>
            <a:r>
              <a:rPr lang="it-IT" sz="1200" kern="1200" dirty="0" smtClean="0">
                <a:solidFill>
                  <a:schemeClr val="tx1"/>
                </a:solidFill>
                <a:effectLst/>
                <a:latin typeface="+mn-lt"/>
                <a:ea typeface="+mn-ea"/>
                <a:cs typeface="+mn-cs"/>
              </a:rPr>
              <a:t> to derive a </a:t>
            </a:r>
            <a:r>
              <a:rPr lang="it-IT" sz="1200" kern="1200" dirty="0" err="1" smtClean="0">
                <a:solidFill>
                  <a:schemeClr val="tx1"/>
                </a:solidFill>
                <a:effectLst/>
                <a:latin typeface="+mn-lt"/>
                <a:ea typeface="+mn-ea"/>
                <a:cs typeface="+mn-cs"/>
              </a:rPr>
              <a:t>reference</a:t>
            </a:r>
            <a:r>
              <a:rPr lang="it-IT" sz="1200" kern="1200" dirty="0" smtClean="0">
                <a:solidFill>
                  <a:schemeClr val="tx1"/>
                </a:solidFill>
                <a:effectLst/>
                <a:latin typeface="+mn-lt"/>
                <a:ea typeface="+mn-ea"/>
                <a:cs typeface="+mn-cs"/>
              </a:rPr>
              <a:t> trace. </a:t>
            </a:r>
            <a:endParaRPr lang="it-IT" dirty="0" smtClean="0"/>
          </a:p>
          <a:p>
            <a:r>
              <a:rPr lang="it-IT" sz="1200" i="1" kern="1200" dirty="0" err="1" smtClean="0">
                <a:solidFill>
                  <a:schemeClr val="tx1"/>
                </a:solidFill>
                <a:effectLst/>
                <a:latin typeface="+mn-lt"/>
                <a:ea typeface="+mn-ea"/>
                <a:cs typeface="+mn-cs"/>
              </a:rPr>
              <a:t>Vector</a:t>
            </a:r>
            <a:r>
              <a:rPr lang="it-IT" sz="1200" i="1" kern="1200" dirty="0" smtClean="0">
                <a:solidFill>
                  <a:schemeClr val="tx1"/>
                </a:solidFill>
                <a:effectLst/>
                <a:latin typeface="+mn-lt"/>
                <a:ea typeface="+mn-ea"/>
                <a:cs typeface="+mn-cs"/>
              </a:rPr>
              <a:t> </a:t>
            </a:r>
            <a:r>
              <a:rPr lang="it-IT" sz="1200" i="1" kern="1200" dirty="0" err="1" smtClean="0">
                <a:solidFill>
                  <a:schemeClr val="tx1"/>
                </a:solidFill>
                <a:effectLst/>
                <a:latin typeface="+mn-lt"/>
                <a:ea typeface="+mn-ea"/>
                <a:cs typeface="+mn-cs"/>
              </a:rPr>
              <a:t>error</a:t>
            </a:r>
            <a:r>
              <a:rPr lang="it-IT" sz="1200" i="1" kern="1200" dirty="0" smtClean="0">
                <a:solidFill>
                  <a:schemeClr val="tx1"/>
                </a:solidFill>
                <a:effectLst/>
                <a:latin typeface="+mn-lt"/>
                <a:ea typeface="+mn-ea"/>
                <a:cs typeface="+mn-cs"/>
              </a:rPr>
              <a:t> </a:t>
            </a:r>
            <a:r>
              <a:rPr lang="it-IT" sz="1200" i="1" kern="1200" dirty="0" err="1" smtClean="0">
                <a:solidFill>
                  <a:schemeClr val="tx1"/>
                </a:solidFill>
                <a:effectLst/>
                <a:latin typeface="+mn-lt"/>
                <a:ea typeface="+mn-ea"/>
                <a:cs typeface="+mn-cs"/>
              </a:rPr>
              <a:t>correction</a:t>
            </a:r>
            <a:r>
              <a:rPr lang="it-IT" sz="1200" i="1"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 more </a:t>
            </a:r>
            <a:r>
              <a:rPr lang="it-IT" sz="1200" kern="1200" dirty="0" err="1" smtClean="0">
                <a:solidFill>
                  <a:schemeClr val="tx1"/>
                </a:solidFill>
                <a:effectLst/>
                <a:latin typeface="+mn-lt"/>
                <a:ea typeface="+mn-ea"/>
                <a:cs typeface="+mn-cs"/>
              </a:rPr>
              <a:t>thorough</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method</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removing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systematic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errors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type</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error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correction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requires</a:t>
            </a:r>
            <a:r>
              <a:rPr lang="it-IT" sz="1200" kern="1200" dirty="0" smtClean="0">
                <a:solidFill>
                  <a:schemeClr val="tx1"/>
                </a:solidFill>
                <a:effectLst/>
                <a:latin typeface="+mn-lt"/>
                <a:ea typeface="+mn-ea"/>
                <a:cs typeface="+mn-cs"/>
              </a:rPr>
              <a:t> a network </a:t>
            </a:r>
            <a:r>
              <a:rPr lang="it-IT" sz="1200" kern="1200" dirty="0" err="1" smtClean="0">
                <a:solidFill>
                  <a:schemeClr val="tx1"/>
                </a:solidFill>
                <a:effectLst/>
                <a:latin typeface="+mn-lt"/>
                <a:ea typeface="+mn-ea"/>
                <a:cs typeface="+mn-cs"/>
              </a:rPr>
              <a:t>analyzer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capable</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measuring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but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not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necessarily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displaying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phase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well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magnitude</a:t>
            </a:r>
            <a:r>
              <a:rPr lang="it-IT" sz="1200" kern="1200" dirty="0" smtClean="0">
                <a:solidFill>
                  <a:schemeClr val="tx1"/>
                </a:solidFill>
                <a:effectLst/>
                <a:latin typeface="+mn-lt"/>
                <a:ea typeface="+mn-ea"/>
                <a:cs typeface="+mn-cs"/>
              </a:rPr>
              <a:t>, and a set of </a:t>
            </a:r>
            <a:r>
              <a:rPr lang="it-IT" sz="1200" kern="1200" dirty="0" err="1" smtClean="0">
                <a:solidFill>
                  <a:schemeClr val="tx1"/>
                </a:solidFill>
                <a:effectLst/>
                <a:latin typeface="+mn-lt"/>
                <a:ea typeface="+mn-ea"/>
                <a:cs typeface="+mn-cs"/>
              </a:rPr>
              <a:t>calibration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standards</a:t>
            </a:r>
            <a:r>
              <a:rPr lang="it-IT" sz="1200" kern="1200" dirty="0" smtClean="0">
                <a:solidFill>
                  <a:schemeClr val="tx1"/>
                </a:solidFill>
                <a:effectLst/>
                <a:latin typeface="+mn-lt"/>
                <a:ea typeface="+mn-ea"/>
                <a:cs typeface="+mn-cs"/>
              </a:rPr>
              <a:t> with </a:t>
            </a:r>
            <a:r>
              <a:rPr lang="it-IT" sz="1200" kern="1200" dirty="0" err="1" smtClean="0">
                <a:solidFill>
                  <a:schemeClr val="tx1"/>
                </a:solidFill>
                <a:effectLst/>
                <a:latin typeface="+mn-lt"/>
                <a:ea typeface="+mn-ea"/>
                <a:cs typeface="+mn-cs"/>
              </a:rPr>
              <a:t>known</a:t>
            </a:r>
            <a:r>
              <a:rPr lang="it-IT" sz="1200" kern="1200" dirty="0" smtClean="0">
                <a:solidFill>
                  <a:schemeClr val="tx1"/>
                </a:solidFill>
                <a:effectLst/>
                <a:latin typeface="+mn-lt"/>
                <a:ea typeface="+mn-ea"/>
                <a:cs typeface="+mn-cs"/>
              </a:rPr>
              <a:t>, precise </a:t>
            </a:r>
            <a:r>
              <a:rPr lang="it-IT" sz="1200" kern="1200" dirty="0" err="1" smtClean="0">
                <a:solidFill>
                  <a:schemeClr val="tx1"/>
                </a:solidFill>
                <a:effectLst/>
                <a:latin typeface="+mn-lt"/>
                <a:ea typeface="+mn-ea"/>
                <a:cs typeface="+mn-cs"/>
              </a:rPr>
              <a:t>electrical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characteristics</a:t>
            </a:r>
            <a:r>
              <a:rPr lang="it-IT" sz="1200" kern="1200" dirty="0" smtClean="0">
                <a:solidFill>
                  <a:schemeClr val="tx1"/>
                </a:solidFill>
                <a:effectLst/>
                <a:latin typeface="+mn-lt"/>
                <a:ea typeface="+mn-ea"/>
                <a:cs typeface="+mn-cs"/>
              </a:rPr>
              <a:t>. </a:t>
            </a:r>
            <a:endParaRPr lang="it-IT" dirty="0" smtClean="0"/>
          </a:p>
          <a:p>
            <a:r>
              <a:rPr lang="it-IT" sz="1200" kern="1200" dirty="0" smtClean="0">
                <a:solidFill>
                  <a:schemeClr val="tx1"/>
                </a:solidFill>
                <a:effectLst/>
                <a:latin typeface="+mn-lt"/>
                <a:ea typeface="+mn-ea"/>
                <a:cs typeface="+mn-cs"/>
              </a:rPr>
              <a:t>The </a:t>
            </a:r>
            <a:r>
              <a:rPr lang="it-IT" sz="1200" kern="1200" dirty="0" err="1" smtClean="0">
                <a:solidFill>
                  <a:schemeClr val="tx1"/>
                </a:solidFill>
                <a:effectLst/>
                <a:latin typeface="+mn-lt"/>
                <a:ea typeface="+mn-ea"/>
                <a:cs typeface="+mn-cs"/>
              </a:rPr>
              <a:t>vector-correction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process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characterizes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systematic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error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terms</a:t>
            </a:r>
            <a:r>
              <a:rPr lang="it-IT" sz="1200" kern="1200" dirty="0" smtClean="0">
                <a:solidFill>
                  <a:schemeClr val="tx1"/>
                </a:solidFill>
                <a:effectLst/>
                <a:latin typeface="+mn-lt"/>
                <a:ea typeface="+mn-ea"/>
                <a:cs typeface="+mn-cs"/>
              </a:rPr>
              <a:t> by </a:t>
            </a:r>
            <a:r>
              <a:rPr lang="it-IT" sz="1200" kern="1200" dirty="0" err="1" smtClean="0">
                <a:solidFill>
                  <a:schemeClr val="tx1"/>
                </a:solidFill>
                <a:effectLst/>
                <a:latin typeface="+mn-lt"/>
                <a:ea typeface="+mn-ea"/>
                <a:cs typeface="+mn-cs"/>
              </a:rPr>
              <a:t>measuring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known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calibration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standards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storing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these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measurements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within</a:t>
            </a:r>
            <a:r>
              <a:rPr lang="it-IT" sz="1200" kern="1200" dirty="0" smtClean="0">
                <a:solidFill>
                  <a:schemeClr val="tx1"/>
                </a:solidFill>
                <a:effectLst/>
                <a:latin typeface="+mn-lt"/>
                <a:ea typeface="+mn-ea"/>
                <a:cs typeface="+mn-cs"/>
              </a:rPr>
              <a:t> the ana- </a:t>
            </a:r>
            <a:r>
              <a:rPr lang="it-IT" sz="1200" kern="1200" dirty="0" err="1" smtClean="0">
                <a:solidFill>
                  <a:schemeClr val="tx1"/>
                </a:solidFill>
                <a:effectLst/>
                <a:latin typeface="+mn-lt"/>
                <a:ea typeface="+mn-ea"/>
                <a:cs typeface="+mn-cs"/>
              </a:rPr>
              <a:t>lyzer’s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memory</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using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this</a:t>
            </a:r>
            <a:r>
              <a:rPr lang="it-IT" sz="1200" kern="1200" dirty="0" smtClean="0">
                <a:solidFill>
                  <a:schemeClr val="tx1"/>
                </a:solidFill>
                <a:effectLst/>
                <a:latin typeface="+mn-lt"/>
                <a:ea typeface="+mn-ea"/>
                <a:cs typeface="+mn-cs"/>
              </a:rPr>
              <a:t> data to </a:t>
            </a:r>
            <a:r>
              <a:rPr lang="it-IT" sz="1200" kern="1200" dirty="0" err="1" smtClean="0">
                <a:solidFill>
                  <a:schemeClr val="tx1"/>
                </a:solidFill>
                <a:effectLst/>
                <a:latin typeface="+mn-lt"/>
                <a:ea typeface="+mn-ea"/>
                <a:cs typeface="+mn-cs"/>
              </a:rPr>
              <a:t>calculate</a:t>
            </a:r>
            <a:r>
              <a:rPr lang="it-IT" sz="1200" kern="1200" dirty="0" smtClean="0">
                <a:solidFill>
                  <a:schemeClr val="tx1"/>
                </a:solidFill>
                <a:effectLst/>
                <a:latin typeface="+mn-lt"/>
                <a:ea typeface="+mn-ea"/>
                <a:cs typeface="+mn-cs"/>
              </a:rPr>
              <a:t> an </a:t>
            </a:r>
            <a:r>
              <a:rPr lang="it-IT" sz="1200" kern="1200" dirty="0" err="1" smtClean="0">
                <a:solidFill>
                  <a:schemeClr val="tx1"/>
                </a:solidFill>
                <a:effectLst/>
                <a:latin typeface="+mn-lt"/>
                <a:ea typeface="+mn-ea"/>
                <a:cs typeface="+mn-cs"/>
              </a:rPr>
              <a:t>error</a:t>
            </a:r>
            <a:r>
              <a:rPr lang="it-IT" sz="1200" kern="1200" dirty="0" smtClean="0">
                <a:solidFill>
                  <a:schemeClr val="tx1"/>
                </a:solidFill>
                <a:effectLst/>
                <a:latin typeface="+mn-lt"/>
                <a:ea typeface="+mn-ea"/>
                <a:cs typeface="+mn-cs"/>
              </a:rPr>
              <a:t> model </a:t>
            </a:r>
            <a:r>
              <a:rPr lang="it-IT" sz="1200" kern="1200" dirty="0" err="1" smtClean="0">
                <a:solidFill>
                  <a:schemeClr val="tx1"/>
                </a:solidFill>
                <a:effectLst/>
                <a:latin typeface="+mn-lt"/>
                <a:ea typeface="+mn-ea"/>
                <a:cs typeface="+mn-cs"/>
              </a:rPr>
              <a:t>which</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used</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remove</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effects</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systematic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errors</a:t>
            </a:r>
            <a:r>
              <a:rPr lang="it-IT" sz="1200" kern="1200" dirty="0" smtClean="0">
                <a:solidFill>
                  <a:schemeClr val="tx1"/>
                </a:solidFill>
                <a:effectLst/>
                <a:latin typeface="+mn-lt"/>
                <a:ea typeface="+mn-ea"/>
                <a:cs typeface="+mn-cs"/>
              </a:rPr>
              <a:t> from </a:t>
            </a:r>
            <a:r>
              <a:rPr lang="it-IT" sz="1200" kern="1200" dirty="0" err="1" smtClean="0">
                <a:solidFill>
                  <a:schemeClr val="tx1"/>
                </a:solidFill>
                <a:effectLst/>
                <a:latin typeface="+mn-lt"/>
                <a:ea typeface="+mn-ea"/>
                <a:cs typeface="+mn-cs"/>
              </a:rPr>
              <a:t>subsequent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measure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ments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calibration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process</a:t>
            </a:r>
            <a:r>
              <a:rPr lang="it-IT" sz="1200" kern="1200" dirty="0" smtClean="0">
                <a:solidFill>
                  <a:schemeClr val="tx1"/>
                </a:solidFill>
                <a:effectLst/>
                <a:latin typeface="+mn-lt"/>
                <a:ea typeface="+mn-ea"/>
                <a:cs typeface="+mn-cs"/>
              </a:rPr>
              <a:t> accounts for </a:t>
            </a:r>
            <a:r>
              <a:rPr lang="it-IT" sz="1200" kern="1200" dirty="0" err="1" smtClean="0">
                <a:solidFill>
                  <a:schemeClr val="tx1"/>
                </a:solidFill>
                <a:effectLst/>
                <a:latin typeface="+mn-lt"/>
                <a:ea typeface="+mn-ea"/>
                <a:cs typeface="+mn-cs"/>
              </a:rPr>
              <a:t>all</a:t>
            </a:r>
            <a:r>
              <a:rPr lang="it-IT" sz="1200" kern="1200" dirty="0" smtClean="0">
                <a:solidFill>
                  <a:schemeClr val="tx1"/>
                </a:solidFill>
                <a:effectLst/>
                <a:latin typeface="+mn-lt"/>
                <a:ea typeface="+mn-ea"/>
                <a:cs typeface="+mn-cs"/>
              </a:rPr>
              <a:t> major </a:t>
            </a:r>
            <a:r>
              <a:rPr lang="it-IT" sz="1200" kern="1200" dirty="0" err="1" smtClean="0">
                <a:solidFill>
                  <a:schemeClr val="tx1"/>
                </a:solidFill>
                <a:effectLst/>
                <a:latin typeface="+mn-lt"/>
                <a:ea typeface="+mn-ea"/>
                <a:cs typeface="+mn-cs"/>
              </a:rPr>
              <a:t>sources</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systematic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errors</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permits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very</a:t>
            </a:r>
            <a:r>
              <a:rPr lang="it-IT" sz="1200" kern="1200" dirty="0" smtClean="0">
                <a:solidFill>
                  <a:schemeClr val="tx1"/>
                </a:solidFill>
                <a:effectLst/>
                <a:latin typeface="+mn-lt"/>
                <a:ea typeface="+mn-ea"/>
                <a:cs typeface="+mn-cs"/>
              </a:rPr>
              <a:t> accurate </a:t>
            </a:r>
            <a:r>
              <a:rPr lang="it-IT" sz="1200" kern="1200" dirty="0" err="1" smtClean="0">
                <a:solidFill>
                  <a:schemeClr val="tx1"/>
                </a:solidFill>
                <a:effectLst/>
                <a:latin typeface="+mn-lt"/>
                <a:ea typeface="+mn-ea"/>
                <a:cs typeface="+mn-cs"/>
              </a:rPr>
              <a:t>measurements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However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requires</a:t>
            </a:r>
            <a:r>
              <a:rPr lang="it-IT" sz="1200" kern="1200" dirty="0" smtClean="0">
                <a:solidFill>
                  <a:schemeClr val="tx1"/>
                </a:solidFill>
                <a:effectLst/>
                <a:latin typeface="+mn-lt"/>
                <a:ea typeface="+mn-ea"/>
                <a:cs typeface="+mn-cs"/>
              </a:rPr>
              <a:t> more </a:t>
            </a:r>
            <a:r>
              <a:rPr lang="it-IT" sz="1200" kern="1200" dirty="0" err="1" smtClean="0">
                <a:solidFill>
                  <a:schemeClr val="tx1"/>
                </a:solidFill>
                <a:effectLst/>
                <a:latin typeface="+mn-lt"/>
                <a:ea typeface="+mn-ea"/>
                <a:cs typeface="+mn-cs"/>
              </a:rPr>
              <a:t>standards</a:t>
            </a:r>
            <a:r>
              <a:rPr lang="it-IT" sz="1200" kern="1200" dirty="0" smtClean="0">
                <a:solidFill>
                  <a:schemeClr val="tx1"/>
                </a:solidFill>
                <a:effectLst/>
                <a:latin typeface="+mn-lt"/>
                <a:ea typeface="+mn-ea"/>
                <a:cs typeface="+mn-cs"/>
              </a:rPr>
              <a:t> and more </a:t>
            </a:r>
            <a:r>
              <a:rPr lang="it-IT" sz="1200" kern="1200" dirty="0" err="1" smtClean="0">
                <a:solidFill>
                  <a:schemeClr val="tx1"/>
                </a:solidFill>
                <a:effectLst/>
                <a:latin typeface="+mn-lt"/>
                <a:ea typeface="+mn-ea"/>
                <a:cs typeface="+mn-cs"/>
              </a:rPr>
              <a:t>measurements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response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calibration</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two</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main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types</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vector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error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correction</a:t>
            </a:r>
            <a:r>
              <a:rPr lang="it-IT" sz="1200" kern="1200" dirty="0" smtClean="0">
                <a:solidFill>
                  <a:schemeClr val="tx1"/>
                </a:solidFill>
                <a:effectLst/>
                <a:latin typeface="+mn-lt"/>
                <a:ea typeface="+mn-ea"/>
                <a:cs typeface="+mn-cs"/>
              </a:rPr>
              <a:t> are the </a:t>
            </a:r>
            <a:r>
              <a:rPr lang="it-IT" sz="1200" kern="1200" dirty="0" err="1" smtClean="0">
                <a:solidFill>
                  <a:schemeClr val="tx1"/>
                </a:solidFill>
                <a:effectLst/>
                <a:latin typeface="+mn-lt"/>
                <a:ea typeface="+mn-ea"/>
                <a:cs typeface="+mn-cs"/>
              </a:rPr>
              <a:t>one-port</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two-port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calibrations</a:t>
            </a:r>
            <a:r>
              <a:rPr lang="it-IT" sz="1200" kern="1200" dirty="0" smtClean="0">
                <a:solidFill>
                  <a:schemeClr val="tx1"/>
                </a:solidFill>
                <a:effectLst/>
                <a:latin typeface="+mn-lt"/>
                <a:ea typeface="+mn-ea"/>
                <a:cs typeface="+mn-cs"/>
              </a:rPr>
              <a:t>. </a:t>
            </a:r>
            <a:endParaRPr lang="it-IT" dirty="0" smtClean="0"/>
          </a:p>
          <a:p>
            <a:endParaRPr lang="en-US" dirty="0" smtClean="0"/>
          </a:p>
          <a:p>
            <a:r>
              <a:rPr lang="en-US" sz="1200" kern="1200" dirty="0" smtClean="0">
                <a:solidFill>
                  <a:schemeClr val="tx1"/>
                </a:solidFill>
                <a:effectLst/>
                <a:latin typeface="+mn-lt"/>
                <a:ea typeface="+mn-ea"/>
                <a:cs typeface="+mn-cs"/>
              </a:rPr>
              <a:t>Two-port error correction yields the most accurate results because it accounts for all of the major sources of systematic error. The error model for a two-port device reveals the four S-parameters measured in the forward and reverse directions. </a:t>
            </a:r>
            <a:endParaRPr lang="en-US" dirty="0" smtClean="0"/>
          </a:p>
          <a:p>
            <a:r>
              <a:rPr lang="en-US" sz="1200" kern="1200" dirty="0" smtClean="0">
                <a:solidFill>
                  <a:schemeClr val="tx1"/>
                </a:solidFill>
                <a:effectLst/>
                <a:latin typeface="+mn-lt"/>
                <a:ea typeface="+mn-ea"/>
                <a:cs typeface="+mn-cs"/>
              </a:rPr>
              <a:t>Once the system error terms have been characterized, the network analyzer utilizes four equations to derive the actual device S-parameters from the </a:t>
            </a:r>
            <a:r>
              <a:rPr lang="en-US" sz="1200" kern="1200" dirty="0" err="1" smtClean="0">
                <a:solidFill>
                  <a:schemeClr val="tx1"/>
                </a:solidFill>
                <a:effectLst/>
                <a:latin typeface="+mn-lt"/>
                <a:ea typeface="+mn-ea"/>
                <a:cs typeface="+mn-cs"/>
              </a:rPr>
              <a:t>meas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ured</a:t>
            </a:r>
            <a:r>
              <a:rPr lang="en-US" sz="1200" kern="1200" dirty="0" smtClean="0">
                <a:solidFill>
                  <a:schemeClr val="tx1"/>
                </a:solidFill>
                <a:effectLst/>
                <a:latin typeface="+mn-lt"/>
                <a:ea typeface="+mn-ea"/>
                <a:cs typeface="+mn-cs"/>
              </a:rPr>
              <a:t> S-parameters. Because each S-parameter is a function of all four </a:t>
            </a:r>
            <a:r>
              <a:rPr lang="en-US" sz="1200" kern="1200" dirty="0" err="1" smtClean="0">
                <a:solidFill>
                  <a:schemeClr val="tx1"/>
                </a:solidFill>
                <a:effectLst/>
                <a:latin typeface="+mn-lt"/>
                <a:ea typeface="+mn-ea"/>
                <a:cs typeface="+mn-cs"/>
              </a:rPr>
              <a:t>meas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ured</a:t>
            </a:r>
            <a:r>
              <a:rPr lang="en-US" sz="1200" kern="1200" dirty="0" smtClean="0">
                <a:solidFill>
                  <a:schemeClr val="tx1"/>
                </a:solidFill>
                <a:effectLst/>
                <a:latin typeface="+mn-lt"/>
                <a:ea typeface="+mn-ea"/>
                <a:cs typeface="+mn-cs"/>
              </a:rPr>
              <a:t> S-parameters, a network analyzer must make a forward and reverse test sweep before updating any one S-parameter. </a:t>
            </a:r>
            <a:endParaRPr lang="en-US" dirty="0" smtClean="0"/>
          </a:p>
          <a:p>
            <a:r>
              <a:rPr lang="en-US" sz="1200" kern="1200" dirty="0" smtClean="0">
                <a:solidFill>
                  <a:schemeClr val="tx1"/>
                </a:solidFill>
                <a:effectLst/>
                <a:latin typeface="+mn-lt"/>
                <a:ea typeface="+mn-ea"/>
                <a:cs typeface="+mn-cs"/>
              </a:rPr>
              <a:t>When performing a two-port calibration, the part of the calibration that char- </a:t>
            </a:r>
            <a:r>
              <a:rPr lang="en-US" sz="1200" kern="1200" dirty="0" err="1" smtClean="0">
                <a:solidFill>
                  <a:schemeClr val="tx1"/>
                </a:solidFill>
                <a:effectLst/>
                <a:latin typeface="+mn-lt"/>
                <a:ea typeface="+mn-ea"/>
                <a:cs typeface="+mn-cs"/>
              </a:rPr>
              <a:t>acterizes</a:t>
            </a:r>
            <a:r>
              <a:rPr lang="en-US" sz="1200" kern="1200" dirty="0" smtClean="0">
                <a:solidFill>
                  <a:schemeClr val="tx1"/>
                </a:solidFill>
                <a:effectLst/>
                <a:latin typeface="+mn-lt"/>
                <a:ea typeface="+mn-ea"/>
                <a:cs typeface="+mn-cs"/>
              </a:rPr>
              <a:t> crosstalk (isolation) can often be omitted. Crosstalk, which is signal leakage between test ports when no device is present, can be a problem when testing high-isolation devices such as a switch in the open position, and high- dynamic-range devices such as filters with a high level of rejection. </a:t>
            </a:r>
            <a:endParaRPr lang="en-US" dirty="0" smtClean="0"/>
          </a:p>
          <a:p>
            <a:endParaRPr lang="en-US" dirty="0"/>
          </a:p>
        </p:txBody>
      </p:sp>
      <p:sp>
        <p:nvSpPr>
          <p:cNvPr id="4" name="Segnaposto numero diapositiva 3"/>
          <p:cNvSpPr>
            <a:spLocks noGrp="1"/>
          </p:cNvSpPr>
          <p:nvPr>
            <p:ph type="sldNum" sz="quarter" idx="10"/>
          </p:nvPr>
        </p:nvSpPr>
        <p:spPr/>
        <p:txBody>
          <a:bodyPr/>
          <a:lstStyle/>
          <a:p>
            <a:fld id="{4A0457F7-D349-A443-88A2-D5A193137C30}" type="slidenum">
              <a:rPr lang="en-US" smtClean="0"/>
              <a:t>27</a:t>
            </a:fld>
            <a:endParaRPr lang="en-US"/>
          </a:p>
        </p:txBody>
      </p:sp>
    </p:spTree>
    <p:extLst>
      <p:ext uri="{BB962C8B-B14F-4D97-AF65-F5344CB8AC3E}">
        <p14:creationId xmlns:p14="http://schemas.microsoft.com/office/powerpoint/2010/main" val="1051235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3/27/2019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smtClean="0"/>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keysight.com/main/facet.jspx?t=79831.g.1&amp;cc=IT&amp;lc=ita&amp;sm=g" TargetMode="External"/><Relationship Id="rId2" Type="http://schemas.openxmlformats.org/officeDocument/2006/relationships/hyperlink" Target="http://www.keysight.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76424" y="1122363"/>
            <a:ext cx="9322518" cy="2387600"/>
          </a:xfrm>
        </p:spPr>
        <p:txBody>
          <a:bodyPr/>
          <a:lstStyle/>
          <a:p>
            <a:r>
              <a:rPr lang="en-US" dirty="0" smtClean="0"/>
              <a:t>RF laboratory instrumentation</a:t>
            </a:r>
            <a:endParaRPr lang="en-US" dirty="0"/>
          </a:p>
        </p:txBody>
      </p:sp>
      <p:sp>
        <p:nvSpPr>
          <p:cNvPr id="3" name="Sottotitolo 2"/>
          <p:cNvSpPr>
            <a:spLocks noGrp="1"/>
          </p:cNvSpPr>
          <p:nvPr>
            <p:ph type="subTitle" idx="1"/>
          </p:nvPr>
        </p:nvSpPr>
        <p:spPr>
          <a:xfrm>
            <a:off x="1876424" y="3602038"/>
            <a:ext cx="9322518" cy="1655762"/>
          </a:xfrm>
        </p:spPr>
        <p:txBody>
          <a:bodyPr/>
          <a:lstStyle/>
          <a:p>
            <a:r>
              <a:rPr lang="en-US" u="sng" dirty="0" smtClean="0"/>
              <a:t>L. Piersanti</a:t>
            </a:r>
            <a:r>
              <a:rPr lang="en-US" dirty="0" smtClean="0"/>
              <a:t>, M. </a:t>
            </a:r>
            <a:r>
              <a:rPr lang="en-US" dirty="0" err="1" smtClean="0"/>
              <a:t>bellaveglia</a:t>
            </a:r>
            <a:r>
              <a:rPr lang="en-US" dirty="0" smtClean="0"/>
              <a:t>, F. </a:t>
            </a:r>
            <a:r>
              <a:rPr lang="en-US" dirty="0" err="1" smtClean="0"/>
              <a:t>cardelli</a:t>
            </a:r>
            <a:r>
              <a:rPr lang="en-US" dirty="0" smtClean="0"/>
              <a:t>, A. Gallo </a:t>
            </a:r>
            <a:endParaRPr lang="en-US" dirty="0"/>
          </a:p>
        </p:txBody>
      </p:sp>
    </p:spTree>
    <p:extLst>
      <p:ext uri="{BB962C8B-B14F-4D97-AF65-F5344CB8AC3E}">
        <p14:creationId xmlns:p14="http://schemas.microsoft.com/office/powerpoint/2010/main" val="2647020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2510818"/>
            <a:ext cx="9905998" cy="1478571"/>
          </a:xfrm>
        </p:spPr>
        <p:txBody>
          <a:bodyPr/>
          <a:lstStyle/>
          <a:p>
            <a:pPr algn="ctr"/>
            <a:r>
              <a:rPr lang="en-US" dirty="0" smtClean="0"/>
              <a:t>Frequency domain measurements</a:t>
            </a:r>
            <a:endParaRPr lang="en-US" dirty="0"/>
          </a:p>
        </p:txBody>
      </p:sp>
    </p:spTree>
    <p:extLst>
      <p:ext uri="{BB962C8B-B14F-4D97-AF65-F5344CB8AC3E}">
        <p14:creationId xmlns:p14="http://schemas.microsoft.com/office/powerpoint/2010/main" val="1957323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59908"/>
            <a:ext cx="9905998" cy="1478570"/>
          </a:xfrm>
        </p:spPr>
        <p:txBody>
          <a:bodyPr/>
          <a:lstStyle/>
          <a:p>
            <a:r>
              <a:rPr lang="en-US" dirty="0"/>
              <a:t>What is the difference between network and spectrum analyzers?</a:t>
            </a:r>
          </a:p>
        </p:txBody>
      </p:sp>
      <p:sp>
        <p:nvSpPr>
          <p:cNvPr id="4" name="Rettangolo arrotondato 3"/>
          <p:cNvSpPr/>
          <p:nvPr/>
        </p:nvSpPr>
        <p:spPr>
          <a:xfrm>
            <a:off x="190500" y="1270000"/>
            <a:ext cx="5892800" cy="5484761"/>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5" name="Rettangolo arrotondato 4"/>
          <p:cNvSpPr/>
          <p:nvPr/>
        </p:nvSpPr>
        <p:spPr>
          <a:xfrm>
            <a:off x="6159500" y="1270000"/>
            <a:ext cx="5880100" cy="5484761"/>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contenuto 4"/>
          <p:cNvSpPr txBox="1">
            <a:spLocks/>
          </p:cNvSpPr>
          <p:nvPr/>
        </p:nvSpPr>
        <p:spPr>
          <a:xfrm>
            <a:off x="639506" y="4661468"/>
            <a:ext cx="5352884" cy="211442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2000" dirty="0" smtClean="0">
                <a:solidFill>
                  <a:schemeClr val="bg1"/>
                </a:solidFill>
              </a:rPr>
              <a:t>Characterize components, devices, circuits, sub assemblies and even accelerating structures</a:t>
            </a:r>
          </a:p>
          <a:p>
            <a:r>
              <a:rPr lang="en-US" sz="2000" dirty="0" smtClean="0">
                <a:solidFill>
                  <a:schemeClr val="bg1"/>
                </a:solidFill>
              </a:rPr>
              <a:t>Contain source and multiple receivers</a:t>
            </a:r>
          </a:p>
          <a:p>
            <a:r>
              <a:rPr lang="en-US" sz="2000" dirty="0" smtClean="0">
                <a:solidFill>
                  <a:schemeClr val="bg1"/>
                </a:solidFill>
              </a:rPr>
              <a:t>Display </a:t>
            </a:r>
            <a:r>
              <a:rPr lang="en-US" sz="2000" dirty="0" err="1" smtClean="0">
                <a:solidFill>
                  <a:schemeClr val="bg1"/>
                </a:solidFill>
              </a:rPr>
              <a:t>ratioed</a:t>
            </a:r>
            <a:r>
              <a:rPr lang="en-US" sz="2000" dirty="0" smtClean="0">
                <a:solidFill>
                  <a:schemeClr val="bg1"/>
                </a:solidFill>
              </a:rPr>
              <a:t> amplitude and phase (frequency or power sweeps)</a:t>
            </a:r>
          </a:p>
          <a:p>
            <a:r>
              <a:rPr lang="en-US" sz="2000" dirty="0" smtClean="0">
                <a:solidFill>
                  <a:schemeClr val="bg1"/>
                </a:solidFill>
              </a:rPr>
              <a:t>Hard to get an accurate trace, easy to interpret the results</a:t>
            </a:r>
            <a:endParaRPr lang="en-US" sz="2000" dirty="0">
              <a:solidFill>
                <a:schemeClr val="bg1"/>
              </a:solidFill>
            </a:endParaRPr>
          </a:p>
        </p:txBody>
      </p:sp>
      <p:sp>
        <p:nvSpPr>
          <p:cNvPr id="7" name="Rettangolo 6"/>
          <p:cNvSpPr/>
          <p:nvPr/>
        </p:nvSpPr>
        <p:spPr>
          <a:xfrm>
            <a:off x="1788230" y="1397193"/>
            <a:ext cx="2697341" cy="400110"/>
          </a:xfrm>
          <a:prstGeom prst="rect">
            <a:avLst/>
          </a:prstGeom>
        </p:spPr>
        <p:txBody>
          <a:bodyPr wrap="none">
            <a:spAutoFit/>
          </a:bodyPr>
          <a:lstStyle/>
          <a:p>
            <a:pPr algn="ctr"/>
            <a:r>
              <a:rPr lang="en-US" sz="2000" b="1" dirty="0" smtClean="0">
                <a:solidFill>
                  <a:schemeClr val="accent2">
                    <a:lumMod val="50000"/>
                  </a:schemeClr>
                </a:solidFill>
              </a:rPr>
              <a:t>NETWORK ANALYZERS</a:t>
            </a:r>
            <a:endParaRPr lang="en-US" sz="2000" b="1" dirty="0">
              <a:solidFill>
                <a:schemeClr val="accent2">
                  <a:lumMod val="50000"/>
                </a:schemeClr>
              </a:solidFill>
            </a:endParaRPr>
          </a:p>
        </p:txBody>
      </p:sp>
      <p:sp>
        <p:nvSpPr>
          <p:cNvPr id="8" name="Segnaposto contenuto 4"/>
          <p:cNvSpPr txBox="1">
            <a:spLocks/>
          </p:cNvSpPr>
          <p:nvPr/>
        </p:nvSpPr>
        <p:spPr>
          <a:xfrm>
            <a:off x="6523961" y="4423946"/>
            <a:ext cx="5348529" cy="227166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2000" dirty="0" smtClean="0">
                <a:solidFill>
                  <a:schemeClr val="bg1"/>
                </a:solidFill>
              </a:rPr>
              <a:t>Measure signal amplitude characteristics (carrier level, sidebands, harmonics, phase noise etc.)</a:t>
            </a:r>
          </a:p>
          <a:p>
            <a:r>
              <a:rPr lang="en-US" sz="2000" dirty="0" smtClean="0">
                <a:solidFill>
                  <a:schemeClr val="bg1"/>
                </a:solidFill>
              </a:rPr>
              <a:t>Are receivers only (single channel)</a:t>
            </a:r>
          </a:p>
          <a:p>
            <a:r>
              <a:rPr lang="en-US" sz="2000" dirty="0" smtClean="0">
                <a:solidFill>
                  <a:schemeClr val="bg1"/>
                </a:solidFill>
              </a:rPr>
              <a:t>Can be used for scalar components measurements (NO phase) with tracking generator</a:t>
            </a:r>
          </a:p>
          <a:p>
            <a:r>
              <a:rPr lang="en-US" sz="2000" dirty="0" smtClean="0">
                <a:solidFill>
                  <a:schemeClr val="bg1"/>
                </a:solidFill>
              </a:rPr>
              <a:t>Easy to get a trace, much more complicated </a:t>
            </a:r>
            <a:r>
              <a:rPr lang="en-US" sz="2000" dirty="0">
                <a:solidFill>
                  <a:schemeClr val="bg1"/>
                </a:solidFill>
              </a:rPr>
              <a:t>than a VNA to </a:t>
            </a:r>
            <a:r>
              <a:rPr lang="en-US" sz="2000" dirty="0" smtClean="0">
                <a:solidFill>
                  <a:schemeClr val="bg1"/>
                </a:solidFill>
              </a:rPr>
              <a:t>interpret the results</a:t>
            </a:r>
            <a:endParaRPr lang="en-US" sz="2000" dirty="0">
              <a:solidFill>
                <a:schemeClr val="bg1"/>
              </a:solidFill>
            </a:endParaRPr>
          </a:p>
        </p:txBody>
      </p:sp>
      <p:sp>
        <p:nvSpPr>
          <p:cNvPr id="9" name="Rettangolo 8"/>
          <p:cNvSpPr/>
          <p:nvPr/>
        </p:nvSpPr>
        <p:spPr>
          <a:xfrm>
            <a:off x="7733920" y="1394827"/>
            <a:ext cx="2731261" cy="400110"/>
          </a:xfrm>
          <a:prstGeom prst="rect">
            <a:avLst/>
          </a:prstGeom>
        </p:spPr>
        <p:txBody>
          <a:bodyPr wrap="none">
            <a:spAutoFit/>
          </a:bodyPr>
          <a:lstStyle/>
          <a:p>
            <a:pPr algn="ctr"/>
            <a:r>
              <a:rPr lang="en-US" sz="2000" b="1" dirty="0" smtClean="0">
                <a:solidFill>
                  <a:schemeClr val="accent4">
                    <a:lumMod val="75000"/>
                  </a:schemeClr>
                </a:solidFill>
              </a:rPr>
              <a:t>SPECTRUM ANALYZERS</a:t>
            </a:r>
            <a:endParaRPr lang="en-US" sz="2000" b="1" dirty="0">
              <a:solidFill>
                <a:schemeClr val="accent4">
                  <a:lumMod val="75000"/>
                </a:schemeClr>
              </a:solidFill>
            </a:endParaRPr>
          </a:p>
        </p:txBody>
      </p:sp>
      <p:grpSp>
        <p:nvGrpSpPr>
          <p:cNvPr id="17" name="Gruppo 16"/>
          <p:cNvGrpSpPr/>
          <p:nvPr/>
        </p:nvGrpSpPr>
        <p:grpSpPr>
          <a:xfrm>
            <a:off x="156079" y="2112495"/>
            <a:ext cx="4809621" cy="2581985"/>
            <a:chOff x="613279" y="2366495"/>
            <a:chExt cx="4809621" cy="2581985"/>
          </a:xfrm>
        </p:grpSpPr>
        <p:pic>
          <p:nvPicPr>
            <p:cNvPr id="10" name="Immagine 9"/>
            <p:cNvPicPr>
              <a:picLocks noChangeAspect="1"/>
            </p:cNvPicPr>
            <p:nvPr/>
          </p:nvPicPr>
          <p:blipFill rotWithShape="1">
            <a:blip r:embed="rId2">
              <a:extLst>
                <a:ext uri="{28A0092B-C50C-407E-A947-70E740481C1C}">
                  <a14:useLocalDpi xmlns:a14="http://schemas.microsoft.com/office/drawing/2010/main" val="0"/>
                </a:ext>
              </a:extLst>
            </a:blip>
            <a:srcRect l="9445" t="20617" r="9943" b="22839"/>
            <a:stretch/>
          </p:blipFill>
          <p:spPr>
            <a:xfrm>
              <a:off x="1216875" y="2366495"/>
              <a:ext cx="4206025" cy="2212652"/>
            </a:xfrm>
            <a:prstGeom prst="rect">
              <a:avLst/>
            </a:prstGeom>
          </p:spPr>
        </p:pic>
        <p:sp>
          <p:nvSpPr>
            <p:cNvPr id="13" name="Rettangolo 12"/>
            <p:cNvSpPr/>
            <p:nvPr/>
          </p:nvSpPr>
          <p:spPr>
            <a:xfrm rot="16200000">
              <a:off x="47772" y="3009858"/>
              <a:ext cx="1777346" cy="646331"/>
            </a:xfrm>
            <a:prstGeom prst="rect">
              <a:avLst/>
            </a:prstGeom>
          </p:spPr>
          <p:txBody>
            <a:bodyPr wrap="none">
              <a:spAutoFit/>
            </a:bodyPr>
            <a:lstStyle/>
            <a:p>
              <a:pPr algn="ctr"/>
              <a:r>
                <a:rPr lang="en-US" b="1" dirty="0" smtClean="0">
                  <a:solidFill>
                    <a:schemeClr val="accent2">
                      <a:lumMod val="50000"/>
                    </a:schemeClr>
                  </a:solidFill>
                </a:rPr>
                <a:t>Amplitude ratio</a:t>
              </a:r>
            </a:p>
            <a:p>
              <a:pPr algn="ctr"/>
              <a:r>
                <a:rPr lang="en-US" b="1" dirty="0" smtClean="0">
                  <a:solidFill>
                    <a:schemeClr val="accent2">
                      <a:lumMod val="50000"/>
                    </a:schemeClr>
                  </a:solidFill>
                </a:rPr>
                <a:t>Phase difference</a:t>
              </a:r>
              <a:endParaRPr lang="en-US" b="1" dirty="0">
                <a:solidFill>
                  <a:schemeClr val="accent2">
                    <a:lumMod val="50000"/>
                  </a:schemeClr>
                </a:solidFill>
              </a:endParaRPr>
            </a:p>
          </p:txBody>
        </p:sp>
        <p:sp>
          <p:nvSpPr>
            <p:cNvPr id="14" name="Rettangolo 13"/>
            <p:cNvSpPr/>
            <p:nvPr/>
          </p:nvSpPr>
          <p:spPr>
            <a:xfrm>
              <a:off x="1676920" y="4579148"/>
              <a:ext cx="1173526" cy="369332"/>
            </a:xfrm>
            <a:prstGeom prst="rect">
              <a:avLst/>
            </a:prstGeom>
          </p:spPr>
          <p:txBody>
            <a:bodyPr wrap="none">
              <a:spAutoFit/>
            </a:bodyPr>
            <a:lstStyle/>
            <a:p>
              <a:pPr algn="ctr"/>
              <a:r>
                <a:rPr lang="en-US" b="1" dirty="0" smtClean="0">
                  <a:solidFill>
                    <a:schemeClr val="accent2">
                      <a:lumMod val="50000"/>
                    </a:schemeClr>
                  </a:solidFill>
                </a:rPr>
                <a:t>Frequency</a:t>
              </a:r>
              <a:endParaRPr lang="en-US" b="1" dirty="0">
                <a:solidFill>
                  <a:schemeClr val="accent2">
                    <a:lumMod val="50000"/>
                  </a:schemeClr>
                </a:solidFill>
              </a:endParaRPr>
            </a:p>
          </p:txBody>
        </p:sp>
      </p:grpSp>
      <p:grpSp>
        <p:nvGrpSpPr>
          <p:cNvPr id="18" name="Gruppo 17"/>
          <p:cNvGrpSpPr/>
          <p:nvPr/>
        </p:nvGrpSpPr>
        <p:grpSpPr>
          <a:xfrm>
            <a:off x="6159501" y="2126398"/>
            <a:ext cx="4243908" cy="2121269"/>
            <a:chOff x="6788499" y="2366495"/>
            <a:chExt cx="4243908" cy="2121269"/>
          </a:xfrm>
        </p:grpSpPr>
        <p:pic>
          <p:nvPicPr>
            <p:cNvPr id="11" name="Immagine 10"/>
            <p:cNvPicPr>
              <a:picLocks noChangeAspect="1"/>
            </p:cNvPicPr>
            <p:nvPr/>
          </p:nvPicPr>
          <p:blipFill rotWithShape="1">
            <a:blip r:embed="rId3">
              <a:extLst>
                <a:ext uri="{28A0092B-C50C-407E-A947-70E740481C1C}">
                  <a14:useLocalDpi xmlns:a14="http://schemas.microsoft.com/office/drawing/2010/main" val="0"/>
                </a:ext>
              </a:extLst>
            </a:blip>
            <a:srcRect l="7517" t="16023" r="16597" b="17922"/>
            <a:stretch/>
          </p:blipFill>
          <p:spPr>
            <a:xfrm>
              <a:off x="7166691" y="2366495"/>
              <a:ext cx="3865716" cy="1797902"/>
            </a:xfrm>
            <a:prstGeom prst="rect">
              <a:avLst/>
            </a:prstGeom>
            <a:ln>
              <a:solidFill>
                <a:schemeClr val="accent2">
                  <a:lumMod val="75000"/>
                </a:schemeClr>
              </a:solidFill>
            </a:ln>
          </p:spPr>
        </p:pic>
        <p:sp>
          <p:nvSpPr>
            <p:cNvPr id="15" name="Rettangolo 14"/>
            <p:cNvSpPr/>
            <p:nvPr/>
          </p:nvSpPr>
          <p:spPr>
            <a:xfrm>
              <a:off x="7743700" y="4118432"/>
              <a:ext cx="1173526" cy="369332"/>
            </a:xfrm>
            <a:prstGeom prst="rect">
              <a:avLst/>
            </a:prstGeom>
          </p:spPr>
          <p:txBody>
            <a:bodyPr wrap="none">
              <a:spAutoFit/>
            </a:bodyPr>
            <a:lstStyle/>
            <a:p>
              <a:pPr algn="ctr"/>
              <a:r>
                <a:rPr lang="en-US" b="1" dirty="0" smtClean="0">
                  <a:solidFill>
                    <a:schemeClr val="accent4">
                      <a:lumMod val="75000"/>
                    </a:schemeClr>
                  </a:solidFill>
                </a:rPr>
                <a:t>Frequency</a:t>
              </a:r>
              <a:endParaRPr lang="en-US" b="1" dirty="0">
                <a:solidFill>
                  <a:schemeClr val="accent4">
                    <a:lumMod val="75000"/>
                  </a:schemeClr>
                </a:solidFill>
              </a:endParaRPr>
            </a:p>
          </p:txBody>
        </p:sp>
        <p:sp>
          <p:nvSpPr>
            <p:cNvPr id="16" name="Rettangolo 15"/>
            <p:cNvSpPr/>
            <p:nvPr/>
          </p:nvSpPr>
          <p:spPr>
            <a:xfrm rot="16200000">
              <a:off x="6585494" y="3080779"/>
              <a:ext cx="775341" cy="369332"/>
            </a:xfrm>
            <a:prstGeom prst="rect">
              <a:avLst/>
            </a:prstGeom>
          </p:spPr>
          <p:txBody>
            <a:bodyPr wrap="none">
              <a:spAutoFit/>
            </a:bodyPr>
            <a:lstStyle/>
            <a:p>
              <a:pPr algn="ctr"/>
              <a:r>
                <a:rPr lang="en-US" b="1" dirty="0" smtClean="0">
                  <a:solidFill>
                    <a:schemeClr val="accent4">
                      <a:lumMod val="75000"/>
                    </a:schemeClr>
                  </a:solidFill>
                </a:rPr>
                <a:t>Power</a:t>
              </a:r>
              <a:endParaRPr lang="en-US" b="1" dirty="0">
                <a:solidFill>
                  <a:schemeClr val="accent4">
                    <a:lumMod val="75000"/>
                  </a:schemeClr>
                </a:solidFill>
              </a:endParaRPr>
            </a:p>
          </p:txBody>
        </p:sp>
      </p:grpSp>
      <p:sp>
        <p:nvSpPr>
          <p:cNvPr id="19" name="Rettangolo 18"/>
          <p:cNvSpPr/>
          <p:nvPr/>
        </p:nvSpPr>
        <p:spPr>
          <a:xfrm>
            <a:off x="10570519" y="2560478"/>
            <a:ext cx="1301971" cy="1323439"/>
          </a:xfrm>
          <a:prstGeom prst="rect">
            <a:avLst/>
          </a:prstGeom>
        </p:spPr>
        <p:txBody>
          <a:bodyPr wrap="square">
            <a:spAutoFit/>
          </a:bodyPr>
          <a:lstStyle/>
          <a:p>
            <a:pPr algn="ctr"/>
            <a:r>
              <a:rPr lang="en-US" sz="1600" b="1" dirty="0" smtClean="0">
                <a:solidFill>
                  <a:schemeClr val="accent4">
                    <a:lumMod val="75000"/>
                  </a:schemeClr>
                </a:solidFill>
              </a:rPr>
              <a:t>Measure “unknown” signals      (in terms of </a:t>
            </a:r>
            <a:r>
              <a:rPr lang="en-US" sz="1600" b="1" i="1" dirty="0" smtClean="0">
                <a:solidFill>
                  <a:schemeClr val="accent4">
                    <a:lumMod val="75000"/>
                  </a:schemeClr>
                </a:solidFill>
              </a:rPr>
              <a:t>frequency</a:t>
            </a:r>
            <a:r>
              <a:rPr lang="en-US" sz="1600" b="1" dirty="0" smtClean="0">
                <a:solidFill>
                  <a:schemeClr val="accent4">
                    <a:lumMod val="75000"/>
                  </a:schemeClr>
                </a:solidFill>
              </a:rPr>
              <a:t>)</a:t>
            </a:r>
            <a:endParaRPr lang="en-US" sz="1600" b="1" dirty="0">
              <a:solidFill>
                <a:schemeClr val="accent4">
                  <a:lumMod val="75000"/>
                </a:schemeClr>
              </a:solidFill>
            </a:endParaRPr>
          </a:p>
        </p:txBody>
      </p:sp>
      <p:sp>
        <p:nvSpPr>
          <p:cNvPr id="20" name="Rettangolo 19"/>
          <p:cNvSpPr/>
          <p:nvPr/>
        </p:nvSpPr>
        <p:spPr>
          <a:xfrm>
            <a:off x="4859539" y="2675830"/>
            <a:ext cx="1301971" cy="1323439"/>
          </a:xfrm>
          <a:prstGeom prst="rect">
            <a:avLst/>
          </a:prstGeom>
        </p:spPr>
        <p:txBody>
          <a:bodyPr wrap="square">
            <a:spAutoFit/>
          </a:bodyPr>
          <a:lstStyle/>
          <a:p>
            <a:pPr algn="ctr"/>
            <a:r>
              <a:rPr lang="en-US" sz="1600" b="1" dirty="0" smtClean="0">
                <a:solidFill>
                  <a:schemeClr val="accent2">
                    <a:lumMod val="50000"/>
                  </a:schemeClr>
                </a:solidFill>
              </a:rPr>
              <a:t>Measure “known” signals      (in terms of </a:t>
            </a:r>
            <a:r>
              <a:rPr lang="en-US" sz="1600" b="1" i="1" dirty="0" smtClean="0">
                <a:solidFill>
                  <a:schemeClr val="accent2">
                    <a:lumMod val="50000"/>
                  </a:schemeClr>
                </a:solidFill>
              </a:rPr>
              <a:t>frequency</a:t>
            </a:r>
            <a:r>
              <a:rPr lang="en-US" sz="1600" b="1" dirty="0" smtClean="0">
                <a:solidFill>
                  <a:schemeClr val="accent2">
                    <a:lumMod val="50000"/>
                  </a:schemeClr>
                </a:solidFill>
              </a:rPr>
              <a:t>)</a:t>
            </a:r>
            <a:endParaRPr lang="en-US" sz="1600" b="1" dirty="0">
              <a:solidFill>
                <a:schemeClr val="accent2">
                  <a:lumMod val="50000"/>
                </a:schemeClr>
              </a:solidFill>
            </a:endParaRPr>
          </a:p>
        </p:txBody>
      </p:sp>
    </p:spTree>
    <p:extLst>
      <p:ext uri="{BB962C8B-B14F-4D97-AF65-F5344CB8AC3E}">
        <p14:creationId xmlns:p14="http://schemas.microsoft.com/office/powerpoint/2010/main" val="1689817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2" y="-183147"/>
            <a:ext cx="10419565" cy="1478570"/>
          </a:xfrm>
        </p:spPr>
        <p:txBody>
          <a:bodyPr/>
          <a:lstStyle/>
          <a:p>
            <a:r>
              <a:rPr lang="en-US" dirty="0" smtClean="0"/>
              <a:t>Spectrum analyzer </a:t>
            </a:r>
            <a:r>
              <a:rPr lang="en-US" sz="2000" dirty="0" smtClean="0"/>
              <a:t>(signal characterization in frequency domain)</a:t>
            </a:r>
            <a:endParaRPr lang="en-US" sz="2000" dirty="0"/>
          </a:p>
        </p:txBody>
      </p:sp>
      <p:sp>
        <p:nvSpPr>
          <p:cNvPr id="3" name="Segnaposto contenuto 2"/>
          <p:cNvSpPr>
            <a:spLocks noGrp="1"/>
          </p:cNvSpPr>
          <p:nvPr>
            <p:ph idx="1"/>
          </p:nvPr>
        </p:nvSpPr>
        <p:spPr>
          <a:xfrm>
            <a:off x="1141412" y="758890"/>
            <a:ext cx="9905999" cy="1520848"/>
          </a:xfrm>
        </p:spPr>
        <p:txBody>
          <a:bodyPr/>
          <a:lstStyle/>
          <a:p>
            <a:pPr marL="0" indent="0">
              <a:buNone/>
            </a:pPr>
            <a:r>
              <a:rPr lang="en-US" dirty="0"/>
              <a:t>Two main system </a:t>
            </a:r>
            <a:r>
              <a:rPr lang="en-US" dirty="0" smtClean="0"/>
              <a:t>architectures:</a:t>
            </a:r>
            <a:endParaRPr lang="en-US"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715"/>
          <a:stretch/>
        </p:blipFill>
        <p:spPr>
          <a:xfrm>
            <a:off x="1141409" y="1426099"/>
            <a:ext cx="5071501" cy="383576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385" y="1426099"/>
            <a:ext cx="4962593" cy="3835765"/>
          </a:xfrm>
          <a:prstGeom prst="rect">
            <a:avLst/>
          </a:prstGeom>
        </p:spPr>
      </p:pic>
      <p:sp>
        <p:nvSpPr>
          <p:cNvPr id="6" name="Rettangolo arrotondato 5"/>
          <p:cNvSpPr/>
          <p:nvPr/>
        </p:nvSpPr>
        <p:spPr>
          <a:xfrm>
            <a:off x="1141408" y="5324494"/>
            <a:ext cx="5071501" cy="1439561"/>
          </a:xfrm>
          <a:prstGeom prst="roundRect">
            <a:avLst/>
          </a:prstGeom>
          <a:solidFill>
            <a:schemeClr val="accent4">
              <a:lumMod val="75000"/>
            </a:schemeClr>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t>Takes a time-domain signal, digitizes it using digital sampling, then performs the DFT and displays the result. As ADC and DSP technology advances are becoming more prevalent, this architecture is more and more used.</a:t>
            </a:r>
            <a:endParaRPr lang="en-US" dirty="0"/>
          </a:p>
        </p:txBody>
      </p:sp>
      <p:sp>
        <p:nvSpPr>
          <p:cNvPr id="7" name="Rettangolo arrotondato 6"/>
          <p:cNvSpPr/>
          <p:nvPr/>
        </p:nvSpPr>
        <p:spPr>
          <a:xfrm>
            <a:off x="6598385" y="5324495"/>
            <a:ext cx="4962593" cy="1439560"/>
          </a:xfrm>
          <a:prstGeom prst="roundRect">
            <a:avLst/>
          </a:prstGeom>
          <a:solidFill>
            <a:schemeClr val="accent2"/>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t>Most common type. These analyzers sweep a reference signal across the frequency range of interest, mixing it with the unknown signal displaying all the frequency components present.</a:t>
            </a:r>
          </a:p>
          <a:p>
            <a:r>
              <a:rPr lang="en-US" dirty="0" smtClean="0"/>
              <a:t> </a:t>
            </a:r>
            <a:endParaRPr lang="en-US" dirty="0"/>
          </a:p>
        </p:txBody>
      </p:sp>
    </p:spTree>
    <p:extLst>
      <p:ext uri="{BB962C8B-B14F-4D97-AF65-F5344CB8AC3E}">
        <p14:creationId xmlns:p14="http://schemas.microsoft.com/office/powerpoint/2010/main" val="588844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183147"/>
            <a:ext cx="9905998" cy="1478570"/>
          </a:xfrm>
        </p:spPr>
        <p:txBody>
          <a:bodyPr/>
          <a:lstStyle/>
          <a:p>
            <a:r>
              <a:rPr lang="en-US" dirty="0" smtClean="0"/>
              <a:t>Swept analyzers</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40" y="2251036"/>
            <a:ext cx="7180617" cy="4105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descr="http://www.bitscope.com/software/dso/32.png"/>
          <p:cNvPicPr>
            <a:picLocks noChangeAspect="1" noChangeArrowheads="1"/>
          </p:cNvPicPr>
          <p:nvPr/>
        </p:nvPicPr>
        <p:blipFill rotWithShape="1">
          <a:blip r:embed="rId4">
            <a:extLst>
              <a:ext uri="{28A0092B-C50C-407E-A947-70E740481C1C}">
                <a14:useLocalDpi xmlns:a14="http://schemas.microsoft.com/office/drawing/2010/main" val="0"/>
              </a:ext>
            </a:extLst>
          </a:blip>
          <a:srcRect t="18185"/>
          <a:stretch/>
        </p:blipFill>
        <p:spPr bwMode="auto">
          <a:xfrm>
            <a:off x="5852577" y="4558503"/>
            <a:ext cx="1452472" cy="1138289"/>
          </a:xfrm>
          <a:prstGeom prst="rect">
            <a:avLst/>
          </a:prstGeom>
          <a:noFill/>
          <a:ln w="44450">
            <a:noFill/>
          </a:ln>
          <a:extLst>
            <a:ext uri="{909E8E84-426E-40DD-AFC4-6F175D3DCCD1}">
              <a14:hiddenFill xmlns:a14="http://schemas.microsoft.com/office/drawing/2010/main">
                <a:solidFill>
                  <a:srgbClr val="FFFFFF"/>
                </a:solidFill>
              </a14:hiddenFill>
            </a:ext>
          </a:extLst>
        </p:spPr>
      </p:pic>
      <p:sp>
        <p:nvSpPr>
          <p:cNvPr id="11" name="TextBox 11"/>
          <p:cNvSpPr txBox="1"/>
          <p:nvPr/>
        </p:nvSpPr>
        <p:spPr>
          <a:xfrm>
            <a:off x="232374" y="714159"/>
            <a:ext cx="8089656" cy="923330"/>
          </a:xfrm>
          <a:prstGeom prst="rect">
            <a:avLst/>
          </a:prstGeom>
          <a:noFill/>
        </p:spPr>
        <p:txBody>
          <a:bodyPr wrap="square" rtlCol="0">
            <a:spAutoFit/>
          </a:bodyPr>
          <a:lstStyle/>
          <a:p>
            <a:pPr algn="just"/>
            <a:r>
              <a:rPr lang="it-IT" dirty="0" smtClean="0"/>
              <a:t>An internal source sweeps a selected frequency range to downconvert </a:t>
            </a:r>
            <a:r>
              <a:rPr lang="it-IT" dirty="0"/>
              <a:t>and filter </a:t>
            </a:r>
            <a:r>
              <a:rPr lang="it-IT" dirty="0" smtClean="0"/>
              <a:t>the input signal. The IF </a:t>
            </a:r>
            <a:r>
              <a:rPr lang="it-IT" dirty="0" err="1" smtClean="0"/>
              <a:t>filter</a:t>
            </a:r>
            <a:r>
              <a:rPr lang="it-IT" dirty="0" smtClean="0"/>
              <a:t> </a:t>
            </a:r>
            <a:r>
              <a:rPr lang="it-IT" dirty="0"/>
              <a:t>output </a:t>
            </a:r>
            <a:r>
              <a:rPr lang="it-IT" dirty="0" smtClean="0"/>
              <a:t>power reveals the spectral content of the signal at the instantaneous frequency scanned by the instrument.</a:t>
            </a:r>
            <a:endParaRPr lang="en-US" dirty="0"/>
          </a:p>
        </p:txBody>
      </p:sp>
      <p:sp>
        <p:nvSpPr>
          <p:cNvPr id="12" name="Rettangolo 11"/>
          <p:cNvSpPr/>
          <p:nvPr/>
        </p:nvSpPr>
        <p:spPr>
          <a:xfrm>
            <a:off x="7513081" y="1340212"/>
            <a:ext cx="4605051"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mtClean="0">
                <a:solidFill>
                  <a:schemeClr val="tx1"/>
                </a:solidFill>
              </a:rPr>
              <a:t>RBW determines </a:t>
            </a:r>
            <a:r>
              <a:rPr lang="en-US" dirty="0">
                <a:solidFill>
                  <a:schemeClr val="tx1"/>
                </a:solidFill>
              </a:rPr>
              <a:t>how closely two input signal peaks with comparable amplitudes can be spaced and have the spectrum analyzer resolve the difference between them. </a:t>
            </a:r>
          </a:p>
        </p:txBody>
      </p:sp>
      <p:sp>
        <p:nvSpPr>
          <p:cNvPr id="13" name="Rettangolo 12"/>
          <p:cNvSpPr/>
          <p:nvPr/>
        </p:nvSpPr>
        <p:spPr>
          <a:xfrm>
            <a:off x="7513081" y="4498224"/>
            <a:ext cx="4605051" cy="923330"/>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smtClean="0">
                <a:solidFill>
                  <a:schemeClr val="tx1"/>
                </a:solidFill>
              </a:rPr>
              <a:t>Video BW </a:t>
            </a:r>
            <a:r>
              <a:rPr lang="en-US" dirty="0"/>
              <a:t>determines how fast the sweep can go for the data acquisition and display to accurately follow </a:t>
            </a:r>
            <a:r>
              <a:rPr lang="en-US" dirty="0" smtClean="0"/>
              <a:t>it (trace average/smoothing). </a:t>
            </a:r>
            <a:endParaRPr lang="en-US" dirty="0"/>
          </a:p>
        </p:txBody>
      </p:sp>
      <p:pic>
        <p:nvPicPr>
          <p:cNvPr id="14" name="Immagine 13"/>
          <p:cNvPicPr>
            <a:picLocks noChangeAspect="1"/>
          </p:cNvPicPr>
          <p:nvPr/>
        </p:nvPicPr>
        <p:blipFill rotWithShape="1">
          <a:blip r:embed="rId5">
            <a:extLst>
              <a:ext uri="{28A0092B-C50C-407E-A947-70E740481C1C}">
                <a14:useLocalDpi xmlns:a14="http://schemas.microsoft.com/office/drawing/2010/main" val="0"/>
              </a:ext>
            </a:extLst>
          </a:blip>
          <a:srcRect l="7861" t="41255" r="9141" b="2185"/>
          <a:stretch/>
        </p:blipFill>
        <p:spPr>
          <a:xfrm>
            <a:off x="7712618" y="2604143"/>
            <a:ext cx="4138864" cy="1691051"/>
          </a:xfrm>
          <a:prstGeom prst="rect">
            <a:avLst/>
          </a:prstGeom>
          <a:ln w="12700">
            <a:solidFill>
              <a:schemeClr val="accent4">
                <a:lumMod val="75000"/>
              </a:schemeClr>
            </a:solidFill>
          </a:ln>
        </p:spPr>
      </p:pic>
      <p:sp>
        <p:nvSpPr>
          <p:cNvPr id="15" name="Rettangolo arrotondato 14"/>
          <p:cNvSpPr/>
          <p:nvPr/>
        </p:nvSpPr>
        <p:spPr>
          <a:xfrm>
            <a:off x="4277202" y="2470484"/>
            <a:ext cx="818148" cy="1422684"/>
          </a:xfrm>
          <a:prstGeom prst="roundRect">
            <a:avLst/>
          </a:prstGeom>
          <a:solidFill>
            <a:schemeClr val="accent4">
              <a:alpha val="24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ttangolo arrotondato 15"/>
          <p:cNvSpPr/>
          <p:nvPr/>
        </p:nvSpPr>
        <p:spPr>
          <a:xfrm>
            <a:off x="6114327" y="3764387"/>
            <a:ext cx="1317704" cy="733837"/>
          </a:xfrm>
          <a:prstGeom prst="roundRect">
            <a:avLst>
              <a:gd name="adj" fmla="val 20499"/>
            </a:avLst>
          </a:prstGeom>
          <a:solidFill>
            <a:srgbClr val="00B0F0">
              <a:alpha val="24000"/>
            </a:srgbClr>
          </a:solidFill>
          <a:ln>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7" name="Immagin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178" y="5472640"/>
            <a:ext cx="3425744" cy="1355120"/>
          </a:xfrm>
          <a:prstGeom prst="rect">
            <a:avLst/>
          </a:prstGeom>
          <a:ln w="12700">
            <a:solidFill>
              <a:srgbClr val="00B0F0"/>
            </a:solidFill>
          </a:ln>
        </p:spPr>
      </p:pic>
    </p:spTree>
    <p:extLst>
      <p:ext uri="{BB962C8B-B14F-4D97-AF65-F5344CB8AC3E}">
        <p14:creationId xmlns:p14="http://schemas.microsoft.com/office/powerpoint/2010/main" val="110100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Vector Network Analyzer (VNA)</a:t>
            </a:r>
            <a:endParaRPr lang="en-US" dirty="0"/>
          </a:p>
        </p:txBody>
      </p:sp>
      <p:sp>
        <p:nvSpPr>
          <p:cNvPr id="3" name="Segnaposto contenuto 2"/>
          <p:cNvSpPr>
            <a:spLocks noGrp="1"/>
          </p:cNvSpPr>
          <p:nvPr>
            <p:ph idx="1"/>
          </p:nvPr>
        </p:nvSpPr>
        <p:spPr/>
        <p:txBody>
          <a:bodyPr/>
          <a:lstStyle/>
          <a:p>
            <a:r>
              <a:rPr lang="en-US" dirty="0" smtClean="0"/>
              <a:t>Internal description</a:t>
            </a:r>
          </a:p>
          <a:p>
            <a:endParaRPr lang="en-US" dirty="0" smtClean="0"/>
          </a:p>
          <a:p>
            <a:r>
              <a:rPr lang="en-US" dirty="0" smtClean="0"/>
              <a:t>Calibration – error matrix</a:t>
            </a:r>
          </a:p>
          <a:p>
            <a:endParaRPr lang="en-US" dirty="0" smtClean="0"/>
          </a:p>
          <a:p>
            <a:r>
              <a:rPr lang="en-US" dirty="0" smtClean="0"/>
              <a:t>Practical example: measurement of a filter</a:t>
            </a:r>
            <a:endParaRPr lang="en-US" dirty="0"/>
          </a:p>
        </p:txBody>
      </p:sp>
    </p:spTree>
    <p:extLst>
      <p:ext uri="{BB962C8B-B14F-4D97-AF65-F5344CB8AC3E}">
        <p14:creationId xmlns:p14="http://schemas.microsoft.com/office/powerpoint/2010/main" val="1576971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o 29"/>
          <p:cNvGrpSpPr/>
          <p:nvPr/>
        </p:nvGrpSpPr>
        <p:grpSpPr>
          <a:xfrm>
            <a:off x="2059342" y="2431444"/>
            <a:ext cx="7879639" cy="3055476"/>
            <a:chOff x="1141412" y="2694038"/>
            <a:chExt cx="7879639" cy="3055476"/>
          </a:xfrm>
        </p:grpSpPr>
        <p:sp>
          <p:nvSpPr>
            <p:cNvPr id="6" name="Rettangolo 5"/>
            <p:cNvSpPr/>
            <p:nvPr/>
          </p:nvSpPr>
          <p:spPr>
            <a:xfrm>
              <a:off x="1141413" y="2694039"/>
              <a:ext cx="2185265" cy="727587"/>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Source</a:t>
              </a:r>
              <a:endParaRPr lang="en-US" dirty="0"/>
            </a:p>
          </p:txBody>
        </p:sp>
        <p:sp>
          <p:nvSpPr>
            <p:cNvPr id="7" name="Rettangolo 6"/>
            <p:cNvSpPr/>
            <p:nvPr/>
          </p:nvSpPr>
          <p:spPr>
            <a:xfrm>
              <a:off x="1141413" y="3857983"/>
              <a:ext cx="5233987" cy="727587"/>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 Signal separation</a:t>
              </a:r>
              <a:endParaRPr lang="en-US" dirty="0"/>
            </a:p>
          </p:txBody>
        </p:sp>
        <p:sp>
          <p:nvSpPr>
            <p:cNvPr id="8" name="Rettangolo 7"/>
            <p:cNvSpPr/>
            <p:nvPr/>
          </p:nvSpPr>
          <p:spPr>
            <a:xfrm>
              <a:off x="1141412" y="5021927"/>
              <a:ext cx="5233988" cy="727587"/>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Detector and receiver</a:t>
              </a:r>
              <a:endParaRPr lang="en-US" dirty="0"/>
            </a:p>
          </p:txBody>
        </p:sp>
        <p:sp>
          <p:nvSpPr>
            <p:cNvPr id="9" name="Rettangolo 8"/>
            <p:cNvSpPr/>
            <p:nvPr/>
          </p:nvSpPr>
          <p:spPr>
            <a:xfrm>
              <a:off x="6641743" y="3857982"/>
              <a:ext cx="2379308" cy="1891531"/>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Process and display</a:t>
              </a:r>
              <a:endParaRPr lang="en-US" dirty="0"/>
            </a:p>
          </p:txBody>
        </p:sp>
        <p:sp>
          <p:nvSpPr>
            <p:cNvPr id="10" name="Rettangolo 9"/>
            <p:cNvSpPr/>
            <p:nvPr/>
          </p:nvSpPr>
          <p:spPr>
            <a:xfrm>
              <a:off x="4443364" y="2694038"/>
              <a:ext cx="1627236" cy="727587"/>
            </a:xfrm>
            <a:prstGeom prst="rect">
              <a:avLst/>
            </a:prstGeom>
            <a:solidFill>
              <a:schemeClr val="tx1">
                <a:lumMod val="5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Device Under Test</a:t>
              </a:r>
            </a:p>
            <a:p>
              <a:pPr algn="ctr"/>
              <a:r>
                <a:rPr lang="en-US" sz="1600" dirty="0" smtClean="0"/>
                <a:t>(DUT)</a:t>
              </a:r>
              <a:endParaRPr lang="en-US" sz="1600" dirty="0"/>
            </a:p>
          </p:txBody>
        </p:sp>
        <p:sp>
          <p:nvSpPr>
            <p:cNvPr id="11" name="Rettangolo 10"/>
            <p:cNvSpPr/>
            <p:nvPr/>
          </p:nvSpPr>
          <p:spPr>
            <a:xfrm>
              <a:off x="7111033" y="2861185"/>
              <a:ext cx="516194" cy="393290"/>
            </a:xfrm>
            <a:prstGeom prst="rect">
              <a:avLst/>
            </a:prstGeom>
            <a:solidFill>
              <a:schemeClr val="tx1">
                <a:lumMod val="5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r>
                <a:rPr lang="en-US" baseline="-25000" dirty="0" smtClean="0"/>
                <a:t>0</a:t>
              </a:r>
              <a:endParaRPr lang="en-US" baseline="-25000" dirty="0"/>
            </a:p>
          </p:txBody>
        </p:sp>
        <p:sp>
          <p:nvSpPr>
            <p:cNvPr id="12" name="Freccia curva 11"/>
            <p:cNvSpPr/>
            <p:nvPr/>
          </p:nvSpPr>
          <p:spPr>
            <a:xfrm rot="5400000">
              <a:off x="2752392" y="3490683"/>
              <a:ext cx="729686" cy="501445"/>
            </a:xfrm>
            <a:prstGeom prst="ben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ccia curva 15"/>
            <p:cNvSpPr/>
            <p:nvPr/>
          </p:nvSpPr>
          <p:spPr>
            <a:xfrm rot="16200000" flipH="1">
              <a:off x="4112983" y="3490683"/>
              <a:ext cx="729686" cy="501445"/>
            </a:xfrm>
            <a:prstGeom prst="ben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ccia curva 16"/>
            <p:cNvSpPr/>
            <p:nvPr/>
          </p:nvSpPr>
          <p:spPr>
            <a:xfrm rot="5400000">
              <a:off x="5656599" y="3490684"/>
              <a:ext cx="729686" cy="501445"/>
            </a:xfrm>
            <a:prstGeom prst="ben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ccia a destra 17"/>
            <p:cNvSpPr/>
            <p:nvPr/>
          </p:nvSpPr>
          <p:spPr>
            <a:xfrm>
              <a:off x="3477443" y="2871046"/>
              <a:ext cx="840609" cy="380155"/>
            </a:xfrm>
            <a:prstGeom prst="righ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a destra 18"/>
            <p:cNvSpPr/>
            <p:nvPr/>
          </p:nvSpPr>
          <p:spPr>
            <a:xfrm>
              <a:off x="6170512" y="2867753"/>
              <a:ext cx="840609" cy="380155"/>
            </a:xfrm>
            <a:prstGeom prst="righ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ccia in giù 19"/>
            <p:cNvSpPr/>
            <p:nvPr/>
          </p:nvSpPr>
          <p:spPr>
            <a:xfrm>
              <a:off x="3117235" y="4467736"/>
              <a:ext cx="250723" cy="646830"/>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ccia in giù 20"/>
            <p:cNvSpPr/>
            <p:nvPr/>
          </p:nvSpPr>
          <p:spPr>
            <a:xfrm>
              <a:off x="4220984" y="4467736"/>
              <a:ext cx="250723" cy="646830"/>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ccia in giù 21"/>
            <p:cNvSpPr/>
            <p:nvPr/>
          </p:nvSpPr>
          <p:spPr>
            <a:xfrm>
              <a:off x="6013323" y="4467736"/>
              <a:ext cx="250723" cy="646830"/>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ccia in giù 25"/>
            <p:cNvSpPr/>
            <p:nvPr/>
          </p:nvSpPr>
          <p:spPr>
            <a:xfrm rot="16200000">
              <a:off x="6017616" y="4676654"/>
              <a:ext cx="289310" cy="1456716"/>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tangolo 26"/>
            <p:cNvSpPr/>
            <p:nvPr/>
          </p:nvSpPr>
          <p:spPr>
            <a:xfrm>
              <a:off x="2311452" y="4661333"/>
              <a:ext cx="945483" cy="28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Incident</a:t>
              </a:r>
              <a:endParaRPr lang="en-US" baseline="-25000" dirty="0"/>
            </a:p>
          </p:txBody>
        </p:sp>
        <p:sp>
          <p:nvSpPr>
            <p:cNvPr id="28" name="Rettangolo 27"/>
            <p:cNvSpPr/>
            <p:nvPr/>
          </p:nvSpPr>
          <p:spPr>
            <a:xfrm>
              <a:off x="3226735" y="4661333"/>
              <a:ext cx="1238735" cy="28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Reflected</a:t>
              </a:r>
              <a:endParaRPr lang="en-US" baseline="-25000" dirty="0"/>
            </a:p>
          </p:txBody>
        </p:sp>
        <p:sp>
          <p:nvSpPr>
            <p:cNvPr id="29" name="Rettangolo 28"/>
            <p:cNvSpPr/>
            <p:nvPr/>
          </p:nvSpPr>
          <p:spPr>
            <a:xfrm>
              <a:off x="4925030" y="4661333"/>
              <a:ext cx="1238735" cy="28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Transmitted</a:t>
              </a:r>
              <a:endParaRPr lang="en-US" baseline="-25000" dirty="0"/>
            </a:p>
          </p:txBody>
        </p:sp>
      </p:grpSp>
      <p:sp>
        <p:nvSpPr>
          <p:cNvPr id="2" name="Titolo 1"/>
          <p:cNvSpPr>
            <a:spLocks noGrp="1"/>
          </p:cNvSpPr>
          <p:nvPr>
            <p:ph type="title"/>
          </p:nvPr>
        </p:nvSpPr>
        <p:spPr>
          <a:xfrm>
            <a:off x="1141413" y="27968"/>
            <a:ext cx="9905998" cy="1478570"/>
          </a:xfrm>
        </p:spPr>
        <p:txBody>
          <a:bodyPr/>
          <a:lstStyle/>
          <a:p>
            <a:r>
              <a:rPr lang="en-US" smtClean="0"/>
              <a:t>VNA building blocks</a:t>
            </a:r>
            <a:endParaRPr lang="en-US"/>
          </a:p>
        </p:txBody>
      </p:sp>
      <p:sp>
        <p:nvSpPr>
          <p:cNvPr id="31" name="Rettangolo arrotondato 30"/>
          <p:cNvSpPr/>
          <p:nvPr/>
        </p:nvSpPr>
        <p:spPr>
          <a:xfrm>
            <a:off x="688358" y="1224104"/>
            <a:ext cx="11382992" cy="770980"/>
          </a:xfrm>
          <a:prstGeom prst="roundRect">
            <a:avLst>
              <a:gd name="adj" fmla="val 19138"/>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A </a:t>
            </a:r>
            <a:r>
              <a:rPr lang="it-IT" sz="2000" dirty="0" err="1"/>
              <a:t>Vector</a:t>
            </a:r>
            <a:r>
              <a:rPr lang="it-IT" sz="2000" dirty="0"/>
              <a:t> Network </a:t>
            </a:r>
            <a:r>
              <a:rPr lang="it-IT" sz="2000" dirty="0" smtClean="0"/>
              <a:t>Analyzer </a:t>
            </a:r>
            <a:r>
              <a:rPr lang="it-IT" sz="2000" dirty="0" err="1"/>
              <a:t>measures</a:t>
            </a:r>
            <a:r>
              <a:rPr lang="it-IT" sz="2000" dirty="0"/>
              <a:t> the </a:t>
            </a:r>
            <a:r>
              <a:rPr lang="it-IT" sz="2000" dirty="0" err="1"/>
              <a:t>scattering</a:t>
            </a:r>
            <a:r>
              <a:rPr lang="it-IT" sz="2000" dirty="0"/>
              <a:t> </a:t>
            </a:r>
            <a:r>
              <a:rPr lang="it-IT" sz="2000" dirty="0" err="1"/>
              <a:t>matrix</a:t>
            </a:r>
            <a:r>
              <a:rPr lang="it-IT" sz="2000" dirty="0"/>
              <a:t> </a:t>
            </a:r>
            <a:r>
              <a:rPr lang="it-IT" sz="2000" dirty="0" err="1"/>
              <a:t>elements</a:t>
            </a:r>
            <a:r>
              <a:rPr lang="it-IT" sz="2000" dirty="0"/>
              <a:t> </a:t>
            </a:r>
            <a:r>
              <a:rPr lang="it-IT" sz="2000" dirty="0" err="1"/>
              <a:t>s</a:t>
            </a:r>
            <a:r>
              <a:rPr lang="it-IT" sz="2000" baseline="-25000" dirty="0" err="1"/>
              <a:t>ij</a:t>
            </a:r>
            <a:r>
              <a:rPr lang="it-IT" sz="2000" dirty="0"/>
              <a:t> (i.e. input/output </a:t>
            </a:r>
            <a:r>
              <a:rPr lang="it-IT" sz="2000" dirty="0" err="1"/>
              <a:t>matching</a:t>
            </a:r>
            <a:r>
              <a:rPr lang="it-IT" sz="2000" dirty="0"/>
              <a:t> and </a:t>
            </a:r>
            <a:r>
              <a:rPr lang="it-IT" sz="2000" dirty="0" err="1"/>
              <a:t>forward</a:t>
            </a:r>
            <a:r>
              <a:rPr lang="it-IT" sz="2000" dirty="0"/>
              <a:t>/</a:t>
            </a:r>
            <a:r>
              <a:rPr lang="it-IT" sz="2000" dirty="0" err="1"/>
              <a:t>backward</a:t>
            </a:r>
            <a:r>
              <a:rPr lang="it-IT" sz="2000" dirty="0"/>
              <a:t> transfer </a:t>
            </a:r>
            <a:r>
              <a:rPr lang="it-IT" sz="2000" dirty="0" err="1"/>
              <a:t>function</a:t>
            </a:r>
            <a:r>
              <a:rPr lang="it-IT" sz="2000" dirty="0"/>
              <a:t>) of a Device Under Test</a:t>
            </a:r>
            <a:endParaRPr lang="en-US" sz="2000" dirty="0"/>
          </a:p>
        </p:txBody>
      </p:sp>
      <p:sp>
        <p:nvSpPr>
          <p:cNvPr id="32" name="Rettangolo arrotondato 31"/>
          <p:cNvSpPr/>
          <p:nvPr/>
        </p:nvSpPr>
        <p:spPr>
          <a:xfrm>
            <a:off x="660347" y="5632709"/>
            <a:ext cx="11382992" cy="1132652"/>
          </a:xfrm>
          <a:prstGeom prst="roundRect">
            <a:avLst>
              <a:gd name="adj" fmla="val 19138"/>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dirty="0"/>
              <a:t>An </a:t>
            </a:r>
            <a:r>
              <a:rPr lang="it-IT" sz="2000" dirty="0" err="1"/>
              <a:t>internal</a:t>
            </a:r>
            <a:r>
              <a:rPr lang="it-IT" sz="2000" dirty="0"/>
              <a:t> </a:t>
            </a:r>
            <a:r>
              <a:rPr lang="it-IT" sz="2000" dirty="0" smtClean="0"/>
              <a:t>sine </a:t>
            </a:r>
            <a:r>
              <a:rPr lang="it-IT" sz="2000" dirty="0" err="1" smtClean="0"/>
              <a:t>wave</a:t>
            </a:r>
            <a:r>
              <a:rPr lang="it-IT" sz="2000" dirty="0" smtClean="0"/>
              <a:t> source </a:t>
            </a:r>
            <a:r>
              <a:rPr lang="it-IT" sz="2000" dirty="0" err="1"/>
              <a:t>is</a:t>
            </a:r>
            <a:r>
              <a:rPr lang="it-IT" sz="2000" dirty="0"/>
              <a:t> </a:t>
            </a:r>
            <a:r>
              <a:rPr lang="it-IT" sz="2000" dirty="0" err="1"/>
              <a:t>swept</a:t>
            </a:r>
            <a:r>
              <a:rPr lang="it-IT" sz="2000" dirty="0"/>
              <a:t> </a:t>
            </a:r>
            <a:r>
              <a:rPr lang="it-IT" sz="2000" dirty="0" err="1"/>
              <a:t>within</a:t>
            </a:r>
            <a:r>
              <a:rPr lang="it-IT" sz="2000" dirty="0"/>
              <a:t> a </a:t>
            </a:r>
            <a:r>
              <a:rPr lang="it-IT" sz="2000" dirty="0" err="1"/>
              <a:t>given</a:t>
            </a:r>
            <a:r>
              <a:rPr lang="it-IT" sz="2000" dirty="0"/>
              <a:t> </a:t>
            </a:r>
            <a:r>
              <a:rPr lang="it-IT" sz="2000" dirty="0" err="1"/>
              <a:t>frequency</a:t>
            </a:r>
            <a:r>
              <a:rPr lang="it-IT" sz="2000" dirty="0"/>
              <a:t> </a:t>
            </a:r>
            <a:r>
              <a:rPr lang="it-IT" sz="2000" dirty="0" err="1"/>
              <a:t>range</a:t>
            </a:r>
            <a:r>
              <a:rPr lang="it-IT" sz="2000" dirty="0"/>
              <a:t>. </a:t>
            </a:r>
          </a:p>
          <a:p>
            <a:pPr algn="just"/>
            <a:r>
              <a:rPr lang="it-IT" sz="2000" dirty="0" err="1"/>
              <a:t>Reflected</a:t>
            </a:r>
            <a:r>
              <a:rPr lang="it-IT" sz="2000" dirty="0"/>
              <a:t> and </a:t>
            </a:r>
            <a:r>
              <a:rPr lang="it-IT" sz="2000" dirty="0" err="1"/>
              <a:t>transmitted</a:t>
            </a:r>
            <a:r>
              <a:rPr lang="it-IT" sz="2000" dirty="0"/>
              <a:t> </a:t>
            </a:r>
            <a:r>
              <a:rPr lang="it-IT" sz="2000" dirty="0" err="1"/>
              <a:t>signals</a:t>
            </a:r>
            <a:r>
              <a:rPr lang="it-IT" sz="2000" dirty="0"/>
              <a:t> are </a:t>
            </a:r>
            <a:r>
              <a:rPr lang="it-IT" sz="2000" dirty="0" err="1" smtClean="0"/>
              <a:t>measured</a:t>
            </a:r>
            <a:r>
              <a:rPr lang="it-IT" sz="2000" dirty="0" smtClean="0"/>
              <a:t> </a:t>
            </a:r>
            <a:r>
              <a:rPr lang="it-IT" sz="2000" dirty="0"/>
              <a:t>and </a:t>
            </a:r>
            <a:r>
              <a:rPr lang="it-IT" sz="2000" dirty="0" err="1"/>
              <a:t>normalized</a:t>
            </a:r>
            <a:r>
              <a:rPr lang="it-IT" sz="2000" dirty="0"/>
              <a:t> to the source. The </a:t>
            </a:r>
            <a:r>
              <a:rPr lang="it-IT" sz="2000" dirty="0" err="1"/>
              <a:t>direction</a:t>
            </a:r>
            <a:r>
              <a:rPr lang="it-IT" sz="2000" dirty="0"/>
              <a:t> of the </a:t>
            </a:r>
            <a:r>
              <a:rPr lang="it-IT" sz="2000" dirty="0" err="1"/>
              <a:t>excitation</a:t>
            </a:r>
            <a:r>
              <a:rPr lang="it-IT" sz="2000" dirty="0"/>
              <a:t> can be </a:t>
            </a:r>
            <a:r>
              <a:rPr lang="it-IT" sz="2000" dirty="0" err="1"/>
              <a:t>inverted</a:t>
            </a:r>
            <a:r>
              <a:rPr lang="it-IT" sz="2000" dirty="0"/>
              <a:t>.</a:t>
            </a:r>
            <a:endParaRPr lang="en-US" sz="2000" dirty="0"/>
          </a:p>
        </p:txBody>
      </p:sp>
    </p:spTree>
    <p:extLst>
      <p:ext uri="{BB962C8B-B14F-4D97-AF65-F5344CB8AC3E}">
        <p14:creationId xmlns:p14="http://schemas.microsoft.com/office/powerpoint/2010/main" val="355787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o 29"/>
          <p:cNvGrpSpPr/>
          <p:nvPr/>
        </p:nvGrpSpPr>
        <p:grpSpPr>
          <a:xfrm>
            <a:off x="2055812" y="2440038"/>
            <a:ext cx="7879639" cy="3055476"/>
            <a:chOff x="1141412" y="2694038"/>
            <a:chExt cx="7879639" cy="3055476"/>
          </a:xfrm>
        </p:grpSpPr>
        <p:sp>
          <p:nvSpPr>
            <p:cNvPr id="6" name="Rettangolo 5"/>
            <p:cNvSpPr/>
            <p:nvPr/>
          </p:nvSpPr>
          <p:spPr>
            <a:xfrm>
              <a:off x="1141413" y="2694039"/>
              <a:ext cx="2185265" cy="727587"/>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Source</a:t>
              </a:r>
              <a:endParaRPr lang="en-US" dirty="0"/>
            </a:p>
          </p:txBody>
        </p:sp>
        <p:sp>
          <p:nvSpPr>
            <p:cNvPr id="7" name="Rettangolo 6"/>
            <p:cNvSpPr/>
            <p:nvPr/>
          </p:nvSpPr>
          <p:spPr>
            <a:xfrm>
              <a:off x="1141413" y="3857983"/>
              <a:ext cx="5233987" cy="727587"/>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 Signal separation</a:t>
              </a:r>
              <a:endParaRPr lang="en-US" dirty="0"/>
            </a:p>
          </p:txBody>
        </p:sp>
        <p:sp>
          <p:nvSpPr>
            <p:cNvPr id="8" name="Rettangolo 7"/>
            <p:cNvSpPr/>
            <p:nvPr/>
          </p:nvSpPr>
          <p:spPr>
            <a:xfrm>
              <a:off x="1141412" y="5021927"/>
              <a:ext cx="5233988" cy="727587"/>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Detector and receiver</a:t>
              </a:r>
              <a:endParaRPr lang="en-US" dirty="0"/>
            </a:p>
          </p:txBody>
        </p:sp>
        <p:sp>
          <p:nvSpPr>
            <p:cNvPr id="9" name="Rettangolo 8"/>
            <p:cNvSpPr/>
            <p:nvPr/>
          </p:nvSpPr>
          <p:spPr>
            <a:xfrm>
              <a:off x="6641743" y="3857982"/>
              <a:ext cx="2379308" cy="1891531"/>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Process and display</a:t>
              </a:r>
              <a:endParaRPr lang="en-US" dirty="0"/>
            </a:p>
          </p:txBody>
        </p:sp>
        <p:sp>
          <p:nvSpPr>
            <p:cNvPr id="10" name="Rettangolo 9"/>
            <p:cNvSpPr/>
            <p:nvPr/>
          </p:nvSpPr>
          <p:spPr>
            <a:xfrm>
              <a:off x="4443364" y="2694038"/>
              <a:ext cx="1627236" cy="727587"/>
            </a:xfrm>
            <a:prstGeom prst="rect">
              <a:avLst/>
            </a:prstGeom>
            <a:solidFill>
              <a:schemeClr val="tx1">
                <a:lumMod val="5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DUT</a:t>
              </a:r>
              <a:endParaRPr lang="en-US" dirty="0"/>
            </a:p>
          </p:txBody>
        </p:sp>
        <p:sp>
          <p:nvSpPr>
            <p:cNvPr id="11" name="Rettangolo 10"/>
            <p:cNvSpPr/>
            <p:nvPr/>
          </p:nvSpPr>
          <p:spPr>
            <a:xfrm>
              <a:off x="7111033" y="2861185"/>
              <a:ext cx="516194" cy="393290"/>
            </a:xfrm>
            <a:prstGeom prst="rect">
              <a:avLst/>
            </a:prstGeom>
            <a:solidFill>
              <a:schemeClr val="tx1">
                <a:lumMod val="5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r>
                <a:rPr lang="en-US" baseline="-25000" dirty="0" smtClean="0"/>
                <a:t>0</a:t>
              </a:r>
              <a:endParaRPr lang="en-US" baseline="-25000" dirty="0"/>
            </a:p>
          </p:txBody>
        </p:sp>
        <p:sp>
          <p:nvSpPr>
            <p:cNvPr id="12" name="Freccia curva 11"/>
            <p:cNvSpPr/>
            <p:nvPr/>
          </p:nvSpPr>
          <p:spPr>
            <a:xfrm rot="5400000">
              <a:off x="2752392" y="3490683"/>
              <a:ext cx="729686" cy="501445"/>
            </a:xfrm>
            <a:prstGeom prst="ben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ccia curva 15"/>
            <p:cNvSpPr/>
            <p:nvPr/>
          </p:nvSpPr>
          <p:spPr>
            <a:xfrm rot="16200000" flipH="1">
              <a:off x="4112983" y="3490683"/>
              <a:ext cx="729686" cy="501445"/>
            </a:xfrm>
            <a:prstGeom prst="ben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ccia curva 16"/>
            <p:cNvSpPr/>
            <p:nvPr/>
          </p:nvSpPr>
          <p:spPr>
            <a:xfrm rot="5400000">
              <a:off x="5656599" y="3490684"/>
              <a:ext cx="729686" cy="501445"/>
            </a:xfrm>
            <a:prstGeom prst="ben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ccia a destra 17"/>
            <p:cNvSpPr/>
            <p:nvPr/>
          </p:nvSpPr>
          <p:spPr>
            <a:xfrm>
              <a:off x="3477443" y="2871046"/>
              <a:ext cx="840609" cy="380155"/>
            </a:xfrm>
            <a:prstGeom prst="righ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a destra 18"/>
            <p:cNvSpPr/>
            <p:nvPr/>
          </p:nvSpPr>
          <p:spPr>
            <a:xfrm>
              <a:off x="6170512" y="2867753"/>
              <a:ext cx="840609" cy="380155"/>
            </a:xfrm>
            <a:prstGeom prst="righ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ccia in giù 19"/>
            <p:cNvSpPr/>
            <p:nvPr/>
          </p:nvSpPr>
          <p:spPr>
            <a:xfrm>
              <a:off x="3117235" y="4467736"/>
              <a:ext cx="250723" cy="646830"/>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ccia in giù 20"/>
            <p:cNvSpPr/>
            <p:nvPr/>
          </p:nvSpPr>
          <p:spPr>
            <a:xfrm>
              <a:off x="4220984" y="4467736"/>
              <a:ext cx="250723" cy="646830"/>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ccia in giù 21"/>
            <p:cNvSpPr/>
            <p:nvPr/>
          </p:nvSpPr>
          <p:spPr>
            <a:xfrm>
              <a:off x="6013323" y="4467736"/>
              <a:ext cx="250723" cy="646830"/>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ccia in giù 25"/>
            <p:cNvSpPr/>
            <p:nvPr/>
          </p:nvSpPr>
          <p:spPr>
            <a:xfrm rot="16200000">
              <a:off x="6017616" y="4676654"/>
              <a:ext cx="289310" cy="1456716"/>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tangolo 26"/>
            <p:cNvSpPr/>
            <p:nvPr/>
          </p:nvSpPr>
          <p:spPr>
            <a:xfrm>
              <a:off x="2311452" y="4661333"/>
              <a:ext cx="945483" cy="28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Incident</a:t>
              </a:r>
              <a:endParaRPr lang="en-US" baseline="-25000" dirty="0"/>
            </a:p>
          </p:txBody>
        </p:sp>
        <p:sp>
          <p:nvSpPr>
            <p:cNvPr id="28" name="Rettangolo 27"/>
            <p:cNvSpPr/>
            <p:nvPr/>
          </p:nvSpPr>
          <p:spPr>
            <a:xfrm>
              <a:off x="3226735" y="4661333"/>
              <a:ext cx="1238735" cy="28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Reflected</a:t>
              </a:r>
              <a:endParaRPr lang="en-US" baseline="-25000" dirty="0"/>
            </a:p>
          </p:txBody>
        </p:sp>
        <p:sp>
          <p:nvSpPr>
            <p:cNvPr id="29" name="Rettangolo 28"/>
            <p:cNvSpPr/>
            <p:nvPr/>
          </p:nvSpPr>
          <p:spPr>
            <a:xfrm>
              <a:off x="4925030" y="4661333"/>
              <a:ext cx="1238735" cy="28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Transmitted</a:t>
              </a:r>
              <a:endParaRPr lang="en-US" baseline="-25000" dirty="0"/>
            </a:p>
          </p:txBody>
        </p:sp>
      </p:grpSp>
      <p:sp>
        <p:nvSpPr>
          <p:cNvPr id="24" name="Titolo 1"/>
          <p:cNvSpPr txBox="1">
            <a:spLocks/>
          </p:cNvSpPr>
          <p:nvPr/>
        </p:nvSpPr>
        <p:spPr>
          <a:xfrm>
            <a:off x="1141413" y="27968"/>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smtClean="0"/>
              <a:t>VNA building blocks</a:t>
            </a:r>
            <a:endParaRPr lang="en-US"/>
          </a:p>
        </p:txBody>
      </p:sp>
    </p:spTree>
    <p:extLst>
      <p:ext uri="{BB962C8B-B14F-4D97-AF65-F5344CB8AC3E}">
        <p14:creationId xmlns:p14="http://schemas.microsoft.com/office/powerpoint/2010/main" val="3022492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59718"/>
            <a:ext cx="9905998" cy="1478570"/>
          </a:xfrm>
        </p:spPr>
        <p:txBody>
          <a:bodyPr/>
          <a:lstStyle/>
          <a:p>
            <a:r>
              <a:rPr lang="en-US" dirty="0" smtClean="0"/>
              <a:t>Reference source</a:t>
            </a:r>
            <a:endParaRPr lang="en-US" dirty="0"/>
          </a:p>
        </p:txBody>
      </p:sp>
      <p:sp>
        <p:nvSpPr>
          <p:cNvPr id="36" name="Segnaposto contenuto 2"/>
          <p:cNvSpPr>
            <a:spLocks noGrp="1"/>
          </p:cNvSpPr>
          <p:nvPr>
            <p:ph idx="1"/>
          </p:nvPr>
        </p:nvSpPr>
        <p:spPr>
          <a:xfrm>
            <a:off x="970095" y="1538288"/>
            <a:ext cx="9905999" cy="4355571"/>
          </a:xfrm>
        </p:spPr>
        <p:txBody>
          <a:bodyPr>
            <a:normAutofit fontScale="92500" lnSpcReduction="20000"/>
          </a:bodyPr>
          <a:lstStyle/>
          <a:p>
            <a:r>
              <a:rPr lang="en-US" dirty="0" smtClean="0"/>
              <a:t>Supplies stimulus for our “stimulus/response” system</a:t>
            </a:r>
          </a:p>
          <a:p>
            <a:endParaRPr lang="en-US" dirty="0" smtClean="0"/>
          </a:p>
          <a:p>
            <a:r>
              <a:rPr lang="en-US" dirty="0" smtClean="0"/>
              <a:t>Either </a:t>
            </a:r>
            <a:r>
              <a:rPr lang="en-US" u="sng" dirty="0" smtClean="0"/>
              <a:t>frequency</a:t>
            </a:r>
            <a:r>
              <a:rPr lang="en-US" dirty="0" smtClean="0"/>
              <a:t> or </a:t>
            </a:r>
            <a:r>
              <a:rPr lang="en-US" u="sng" dirty="0" smtClean="0"/>
              <a:t>power</a:t>
            </a:r>
            <a:r>
              <a:rPr lang="en-US" dirty="0" smtClean="0"/>
              <a:t> sweep (non-linear behavior of amplifiers)</a:t>
            </a:r>
          </a:p>
          <a:p>
            <a:endParaRPr lang="en-US" dirty="0" smtClean="0"/>
          </a:p>
          <a:p>
            <a:r>
              <a:rPr lang="en-US" dirty="0" smtClean="0"/>
              <a:t>Either based on open loop VCOs (cheap, high phase noise) or synthesized sweepers (higher performance especially with narrowband components, frequency resolution and stability)</a:t>
            </a:r>
          </a:p>
          <a:p>
            <a:endParaRPr lang="en-US" dirty="0" smtClean="0"/>
          </a:p>
          <a:p>
            <a:r>
              <a:rPr lang="en-US" dirty="0" smtClean="0"/>
              <a:t>The majority of network analyzer sold today has integrated, synthesized sources, providing excellent frequency resolution and stability</a:t>
            </a:r>
          </a:p>
        </p:txBody>
      </p:sp>
    </p:spTree>
    <p:extLst>
      <p:ext uri="{BB962C8B-B14F-4D97-AF65-F5344CB8AC3E}">
        <p14:creationId xmlns:p14="http://schemas.microsoft.com/office/powerpoint/2010/main" val="1783655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o 29"/>
          <p:cNvGrpSpPr/>
          <p:nvPr/>
        </p:nvGrpSpPr>
        <p:grpSpPr>
          <a:xfrm>
            <a:off x="2055812" y="2440038"/>
            <a:ext cx="7879639" cy="3055476"/>
            <a:chOff x="1141412" y="2694038"/>
            <a:chExt cx="7879639" cy="3055476"/>
          </a:xfrm>
        </p:grpSpPr>
        <p:sp>
          <p:nvSpPr>
            <p:cNvPr id="6" name="Rettangolo 5"/>
            <p:cNvSpPr/>
            <p:nvPr/>
          </p:nvSpPr>
          <p:spPr>
            <a:xfrm>
              <a:off x="1141413" y="2694039"/>
              <a:ext cx="2185265" cy="727587"/>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Source</a:t>
              </a:r>
              <a:endParaRPr lang="en-US" dirty="0"/>
            </a:p>
          </p:txBody>
        </p:sp>
        <p:sp>
          <p:nvSpPr>
            <p:cNvPr id="7" name="Rettangolo 6"/>
            <p:cNvSpPr/>
            <p:nvPr/>
          </p:nvSpPr>
          <p:spPr>
            <a:xfrm>
              <a:off x="1141413" y="3857983"/>
              <a:ext cx="5233987" cy="727587"/>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 Signal separation</a:t>
              </a:r>
              <a:endParaRPr lang="en-US" dirty="0"/>
            </a:p>
          </p:txBody>
        </p:sp>
        <p:sp>
          <p:nvSpPr>
            <p:cNvPr id="8" name="Rettangolo 7"/>
            <p:cNvSpPr/>
            <p:nvPr/>
          </p:nvSpPr>
          <p:spPr>
            <a:xfrm>
              <a:off x="1141412" y="5021927"/>
              <a:ext cx="5233988" cy="727587"/>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Detector and receiver</a:t>
              </a:r>
              <a:endParaRPr lang="en-US" dirty="0"/>
            </a:p>
          </p:txBody>
        </p:sp>
        <p:sp>
          <p:nvSpPr>
            <p:cNvPr id="9" name="Rettangolo 8"/>
            <p:cNvSpPr/>
            <p:nvPr/>
          </p:nvSpPr>
          <p:spPr>
            <a:xfrm>
              <a:off x="6641743" y="3857982"/>
              <a:ext cx="2379308" cy="1891531"/>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Process and display</a:t>
              </a:r>
              <a:endParaRPr lang="en-US" dirty="0"/>
            </a:p>
          </p:txBody>
        </p:sp>
        <p:sp>
          <p:nvSpPr>
            <p:cNvPr id="10" name="Rettangolo 9"/>
            <p:cNvSpPr/>
            <p:nvPr/>
          </p:nvSpPr>
          <p:spPr>
            <a:xfrm>
              <a:off x="4443364" y="2694038"/>
              <a:ext cx="1627236" cy="727587"/>
            </a:xfrm>
            <a:prstGeom prst="rect">
              <a:avLst/>
            </a:prstGeom>
            <a:solidFill>
              <a:schemeClr val="tx1">
                <a:lumMod val="5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DUT</a:t>
              </a:r>
              <a:endParaRPr lang="en-US" dirty="0"/>
            </a:p>
          </p:txBody>
        </p:sp>
        <p:sp>
          <p:nvSpPr>
            <p:cNvPr id="11" name="Rettangolo 10"/>
            <p:cNvSpPr/>
            <p:nvPr/>
          </p:nvSpPr>
          <p:spPr>
            <a:xfrm>
              <a:off x="7111033" y="2861185"/>
              <a:ext cx="516194" cy="393290"/>
            </a:xfrm>
            <a:prstGeom prst="rect">
              <a:avLst/>
            </a:prstGeom>
            <a:solidFill>
              <a:schemeClr val="tx1">
                <a:lumMod val="5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r>
                <a:rPr lang="en-US" baseline="-25000" dirty="0" smtClean="0"/>
                <a:t>0</a:t>
              </a:r>
              <a:endParaRPr lang="en-US" baseline="-25000" dirty="0"/>
            </a:p>
          </p:txBody>
        </p:sp>
        <p:sp>
          <p:nvSpPr>
            <p:cNvPr id="12" name="Freccia curva 11"/>
            <p:cNvSpPr/>
            <p:nvPr/>
          </p:nvSpPr>
          <p:spPr>
            <a:xfrm rot="5400000">
              <a:off x="2752392" y="3490683"/>
              <a:ext cx="729686" cy="501445"/>
            </a:xfrm>
            <a:prstGeom prst="ben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ccia curva 15"/>
            <p:cNvSpPr/>
            <p:nvPr/>
          </p:nvSpPr>
          <p:spPr>
            <a:xfrm rot="16200000" flipH="1">
              <a:off x="4112983" y="3490683"/>
              <a:ext cx="729686" cy="501445"/>
            </a:xfrm>
            <a:prstGeom prst="ben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ccia curva 16"/>
            <p:cNvSpPr/>
            <p:nvPr/>
          </p:nvSpPr>
          <p:spPr>
            <a:xfrm rot="5400000">
              <a:off x="5656599" y="3490684"/>
              <a:ext cx="729686" cy="501445"/>
            </a:xfrm>
            <a:prstGeom prst="ben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ccia a destra 17"/>
            <p:cNvSpPr/>
            <p:nvPr/>
          </p:nvSpPr>
          <p:spPr>
            <a:xfrm>
              <a:off x="3477443" y="2871046"/>
              <a:ext cx="840609" cy="380155"/>
            </a:xfrm>
            <a:prstGeom prst="righ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a destra 18"/>
            <p:cNvSpPr/>
            <p:nvPr/>
          </p:nvSpPr>
          <p:spPr>
            <a:xfrm>
              <a:off x="6170512" y="2867753"/>
              <a:ext cx="840609" cy="380155"/>
            </a:xfrm>
            <a:prstGeom prst="righ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ccia in giù 19"/>
            <p:cNvSpPr/>
            <p:nvPr/>
          </p:nvSpPr>
          <p:spPr>
            <a:xfrm>
              <a:off x="3117235" y="4467736"/>
              <a:ext cx="250723" cy="646830"/>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ccia in giù 20"/>
            <p:cNvSpPr/>
            <p:nvPr/>
          </p:nvSpPr>
          <p:spPr>
            <a:xfrm>
              <a:off x="4220984" y="4467736"/>
              <a:ext cx="250723" cy="646830"/>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ccia in giù 21"/>
            <p:cNvSpPr/>
            <p:nvPr/>
          </p:nvSpPr>
          <p:spPr>
            <a:xfrm>
              <a:off x="6013323" y="4467736"/>
              <a:ext cx="250723" cy="646830"/>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ccia in giù 25"/>
            <p:cNvSpPr/>
            <p:nvPr/>
          </p:nvSpPr>
          <p:spPr>
            <a:xfrm rot="16200000">
              <a:off x="6017616" y="4676654"/>
              <a:ext cx="289310" cy="1456716"/>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tangolo 26"/>
            <p:cNvSpPr/>
            <p:nvPr/>
          </p:nvSpPr>
          <p:spPr>
            <a:xfrm>
              <a:off x="2311452" y="4661333"/>
              <a:ext cx="945483" cy="28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Incident</a:t>
              </a:r>
              <a:endParaRPr lang="en-US" baseline="-25000" dirty="0"/>
            </a:p>
          </p:txBody>
        </p:sp>
        <p:sp>
          <p:nvSpPr>
            <p:cNvPr id="28" name="Rettangolo 27"/>
            <p:cNvSpPr/>
            <p:nvPr/>
          </p:nvSpPr>
          <p:spPr>
            <a:xfrm>
              <a:off x="3226735" y="4661333"/>
              <a:ext cx="1238735" cy="28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Reflected</a:t>
              </a:r>
              <a:endParaRPr lang="en-US" baseline="-25000" dirty="0"/>
            </a:p>
          </p:txBody>
        </p:sp>
        <p:sp>
          <p:nvSpPr>
            <p:cNvPr id="29" name="Rettangolo 28"/>
            <p:cNvSpPr/>
            <p:nvPr/>
          </p:nvSpPr>
          <p:spPr>
            <a:xfrm>
              <a:off x="4925030" y="4661333"/>
              <a:ext cx="1238735" cy="28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Transmitted</a:t>
              </a:r>
              <a:endParaRPr lang="en-US" baseline="-25000" dirty="0"/>
            </a:p>
          </p:txBody>
        </p:sp>
      </p:grpSp>
      <p:sp>
        <p:nvSpPr>
          <p:cNvPr id="23" name="Titolo 1"/>
          <p:cNvSpPr>
            <a:spLocks noGrp="1"/>
          </p:cNvSpPr>
          <p:nvPr>
            <p:ph type="title"/>
          </p:nvPr>
        </p:nvSpPr>
        <p:spPr>
          <a:xfrm>
            <a:off x="1141413" y="27968"/>
            <a:ext cx="9905998" cy="1478570"/>
          </a:xfrm>
        </p:spPr>
        <p:txBody>
          <a:bodyPr/>
          <a:lstStyle/>
          <a:p>
            <a:r>
              <a:rPr lang="en-US" smtClean="0"/>
              <a:t>VNA building blocks</a:t>
            </a:r>
            <a:endParaRPr lang="en-US"/>
          </a:p>
        </p:txBody>
      </p:sp>
    </p:spTree>
    <p:extLst>
      <p:ext uri="{BB962C8B-B14F-4D97-AF65-F5344CB8AC3E}">
        <p14:creationId xmlns:p14="http://schemas.microsoft.com/office/powerpoint/2010/main" val="1774839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177507"/>
            <a:ext cx="9905998" cy="1478570"/>
          </a:xfrm>
        </p:spPr>
        <p:txBody>
          <a:bodyPr/>
          <a:lstStyle/>
          <a:p>
            <a:r>
              <a:rPr lang="en-US" dirty="0" smtClean="0"/>
              <a:t>Signal separation</a:t>
            </a:r>
            <a:endParaRPr lang="en-US" dirty="0"/>
          </a:p>
        </p:txBody>
      </p:sp>
      <p:sp>
        <p:nvSpPr>
          <p:cNvPr id="36" name="Segnaposto contenuto 2"/>
          <p:cNvSpPr>
            <a:spLocks noGrp="1"/>
          </p:cNvSpPr>
          <p:nvPr>
            <p:ph idx="1"/>
          </p:nvPr>
        </p:nvSpPr>
        <p:spPr>
          <a:xfrm>
            <a:off x="301032" y="954871"/>
            <a:ext cx="8035315" cy="5587131"/>
          </a:xfrm>
        </p:spPr>
        <p:txBody>
          <a:bodyPr>
            <a:normAutofit fontScale="92500" lnSpcReduction="20000"/>
          </a:bodyPr>
          <a:lstStyle/>
          <a:p>
            <a:r>
              <a:rPr lang="en-US" dirty="0" smtClean="0"/>
              <a:t>Measure a portion of the incident signal to provide a reference for </a:t>
            </a:r>
            <a:r>
              <a:rPr lang="en-US" dirty="0" err="1" smtClean="0"/>
              <a:t>ratioing</a:t>
            </a:r>
            <a:endParaRPr lang="en-US" dirty="0" smtClean="0"/>
          </a:p>
          <a:p>
            <a:pPr lvl="1"/>
            <a:r>
              <a:rPr lang="en-US" dirty="0" smtClean="0"/>
              <a:t>Resistive splitters</a:t>
            </a:r>
          </a:p>
          <a:p>
            <a:pPr lvl="2"/>
            <a:r>
              <a:rPr lang="en-US" dirty="0" smtClean="0"/>
              <a:t>Non directional, broadband</a:t>
            </a:r>
          </a:p>
          <a:p>
            <a:pPr lvl="2"/>
            <a:r>
              <a:rPr lang="en-US" dirty="0" smtClean="0"/>
              <a:t>&gt; 6 dB insertion loss on each arm</a:t>
            </a:r>
          </a:p>
          <a:p>
            <a:pPr lvl="1"/>
            <a:r>
              <a:rPr lang="en-US" dirty="0" smtClean="0"/>
              <a:t>Directional couplers</a:t>
            </a:r>
          </a:p>
          <a:p>
            <a:pPr lvl="2"/>
            <a:r>
              <a:rPr lang="en-US" dirty="0" smtClean="0"/>
              <a:t>Low insertion loss, good isolation and directivity</a:t>
            </a:r>
          </a:p>
          <a:p>
            <a:pPr lvl="2"/>
            <a:r>
              <a:rPr lang="en-US" dirty="0" smtClean="0"/>
              <a:t>Widely used in the microwave, high pass response makes them unusable          below 40 MHz</a:t>
            </a:r>
          </a:p>
          <a:p>
            <a:pPr lvl="2"/>
            <a:endParaRPr lang="en-US" dirty="0" smtClean="0"/>
          </a:p>
          <a:p>
            <a:r>
              <a:rPr lang="en-US" dirty="0" smtClean="0"/>
              <a:t>Separate forward and reflected travelling waves at the input of the DUT</a:t>
            </a:r>
          </a:p>
          <a:p>
            <a:pPr lvl="1"/>
            <a:r>
              <a:rPr lang="en-US" dirty="0" smtClean="0"/>
              <a:t>Directional couplers are again ideal components due to their isolation, directivity and low insertion loss</a:t>
            </a:r>
          </a:p>
          <a:p>
            <a:pPr lvl="1"/>
            <a:r>
              <a:rPr lang="en-US" dirty="0" smtClean="0"/>
              <a:t>However, due to the difficulty to make them broadband, bridges are often used (DC, higher losses)</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5821" y="862596"/>
            <a:ext cx="2996682" cy="1743970"/>
          </a:xfrm>
          <a:prstGeom prst="rect">
            <a:avLst/>
          </a:prstGeom>
        </p:spPr>
      </p:pic>
      <p:pic>
        <p:nvPicPr>
          <p:cNvPr id="37" name="Immagine 36"/>
          <p:cNvPicPr>
            <a:picLocks noChangeAspect="1"/>
          </p:cNvPicPr>
          <p:nvPr/>
        </p:nvPicPr>
        <p:blipFill rotWithShape="1">
          <a:blip r:embed="rId3">
            <a:extLst>
              <a:ext uri="{28A0092B-C50C-407E-A947-70E740481C1C}">
                <a14:useLocalDpi xmlns:a14="http://schemas.microsoft.com/office/drawing/2010/main" val="0"/>
              </a:ext>
            </a:extLst>
          </a:blip>
          <a:srcRect r="1484"/>
          <a:stretch/>
        </p:blipFill>
        <p:spPr>
          <a:xfrm>
            <a:off x="9125822" y="2925915"/>
            <a:ext cx="2996681" cy="1690440"/>
          </a:xfrm>
          <a:prstGeom prst="rect">
            <a:avLst/>
          </a:prstGeom>
        </p:spPr>
      </p:pic>
      <p:grpSp>
        <p:nvGrpSpPr>
          <p:cNvPr id="6" name="Gruppo 5"/>
          <p:cNvGrpSpPr/>
          <p:nvPr/>
        </p:nvGrpSpPr>
        <p:grpSpPr>
          <a:xfrm>
            <a:off x="8288219" y="4935704"/>
            <a:ext cx="3834284" cy="1684377"/>
            <a:chOff x="8288219" y="4935704"/>
            <a:chExt cx="3834284" cy="1684377"/>
          </a:xfrm>
        </p:grpSpPr>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8219" y="4935704"/>
              <a:ext cx="3834284" cy="1684377"/>
            </a:xfrm>
            <a:prstGeom prst="rect">
              <a:avLst/>
            </a:prstGeom>
          </p:spPr>
        </p:pic>
        <p:sp>
          <p:nvSpPr>
            <p:cNvPr id="5" name="Rettangolo 4"/>
            <p:cNvSpPr/>
            <p:nvPr/>
          </p:nvSpPr>
          <p:spPr>
            <a:xfrm>
              <a:off x="9685421" y="4935704"/>
              <a:ext cx="974558" cy="189749"/>
            </a:xfrm>
            <a:prstGeom prst="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3111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summary</a:t>
            </a:r>
            <a:endParaRPr lang="en-US" dirty="0"/>
          </a:p>
        </p:txBody>
      </p:sp>
      <p:sp>
        <p:nvSpPr>
          <p:cNvPr id="3" name="Segnaposto contenuto 2"/>
          <p:cNvSpPr>
            <a:spLocks noGrp="1"/>
          </p:cNvSpPr>
          <p:nvPr>
            <p:ph idx="1"/>
          </p:nvPr>
        </p:nvSpPr>
        <p:spPr/>
        <p:txBody>
          <a:bodyPr/>
          <a:lstStyle/>
          <a:p>
            <a:r>
              <a:rPr lang="en-US" dirty="0" smtClean="0"/>
              <a:t>Recap of dB formalism and scattering parameters</a:t>
            </a:r>
          </a:p>
          <a:p>
            <a:r>
              <a:rPr lang="en-US" dirty="0"/>
              <a:t>Time domain measurements</a:t>
            </a:r>
          </a:p>
          <a:p>
            <a:pPr lvl="1"/>
            <a:r>
              <a:rPr lang="en-US" dirty="0"/>
              <a:t>Digital oscilloscope</a:t>
            </a:r>
          </a:p>
          <a:p>
            <a:r>
              <a:rPr lang="en-US" dirty="0" smtClean="0"/>
              <a:t>Frequency domain measurements</a:t>
            </a:r>
          </a:p>
          <a:p>
            <a:pPr lvl="1"/>
            <a:r>
              <a:rPr lang="en-US" dirty="0"/>
              <a:t>Spectrum Analyzer (SA)</a:t>
            </a:r>
          </a:p>
          <a:p>
            <a:pPr lvl="1"/>
            <a:r>
              <a:rPr lang="en-US" dirty="0" smtClean="0"/>
              <a:t>Vector Network Analyzer (VNA, or simply NA)</a:t>
            </a:r>
          </a:p>
        </p:txBody>
      </p:sp>
    </p:spTree>
    <p:extLst>
      <p:ext uri="{BB962C8B-B14F-4D97-AF65-F5344CB8AC3E}">
        <p14:creationId xmlns:p14="http://schemas.microsoft.com/office/powerpoint/2010/main" val="4156023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o 29"/>
          <p:cNvGrpSpPr/>
          <p:nvPr/>
        </p:nvGrpSpPr>
        <p:grpSpPr>
          <a:xfrm>
            <a:off x="2055812" y="2440038"/>
            <a:ext cx="7879639" cy="3055476"/>
            <a:chOff x="1141412" y="2694038"/>
            <a:chExt cx="7879639" cy="3055476"/>
          </a:xfrm>
        </p:grpSpPr>
        <p:sp>
          <p:nvSpPr>
            <p:cNvPr id="6" name="Rettangolo 5"/>
            <p:cNvSpPr/>
            <p:nvPr/>
          </p:nvSpPr>
          <p:spPr>
            <a:xfrm>
              <a:off x="1141413" y="2694039"/>
              <a:ext cx="2185265" cy="727587"/>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Source</a:t>
              </a:r>
              <a:endParaRPr lang="en-US" dirty="0"/>
            </a:p>
          </p:txBody>
        </p:sp>
        <p:sp>
          <p:nvSpPr>
            <p:cNvPr id="7" name="Rettangolo 6"/>
            <p:cNvSpPr/>
            <p:nvPr/>
          </p:nvSpPr>
          <p:spPr>
            <a:xfrm>
              <a:off x="1141413" y="3857983"/>
              <a:ext cx="5233987" cy="727587"/>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 Signal separation</a:t>
              </a:r>
              <a:endParaRPr lang="en-US" dirty="0"/>
            </a:p>
          </p:txBody>
        </p:sp>
        <p:sp>
          <p:nvSpPr>
            <p:cNvPr id="8" name="Rettangolo 7"/>
            <p:cNvSpPr/>
            <p:nvPr/>
          </p:nvSpPr>
          <p:spPr>
            <a:xfrm>
              <a:off x="1141412" y="5021927"/>
              <a:ext cx="5233988" cy="727587"/>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Detector and receiver</a:t>
              </a:r>
              <a:endParaRPr lang="en-US" dirty="0"/>
            </a:p>
          </p:txBody>
        </p:sp>
        <p:sp>
          <p:nvSpPr>
            <p:cNvPr id="9" name="Rettangolo 8"/>
            <p:cNvSpPr/>
            <p:nvPr/>
          </p:nvSpPr>
          <p:spPr>
            <a:xfrm>
              <a:off x="6641743" y="3857982"/>
              <a:ext cx="2379308" cy="1891531"/>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Process and display</a:t>
              </a:r>
              <a:endParaRPr lang="en-US" dirty="0"/>
            </a:p>
          </p:txBody>
        </p:sp>
        <p:sp>
          <p:nvSpPr>
            <p:cNvPr id="10" name="Rettangolo 9"/>
            <p:cNvSpPr/>
            <p:nvPr/>
          </p:nvSpPr>
          <p:spPr>
            <a:xfrm>
              <a:off x="4443364" y="2694038"/>
              <a:ext cx="1627236" cy="727587"/>
            </a:xfrm>
            <a:prstGeom prst="rect">
              <a:avLst/>
            </a:prstGeom>
            <a:solidFill>
              <a:schemeClr val="tx1">
                <a:lumMod val="5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DUT</a:t>
              </a:r>
              <a:endParaRPr lang="en-US" dirty="0"/>
            </a:p>
          </p:txBody>
        </p:sp>
        <p:sp>
          <p:nvSpPr>
            <p:cNvPr id="11" name="Rettangolo 10"/>
            <p:cNvSpPr/>
            <p:nvPr/>
          </p:nvSpPr>
          <p:spPr>
            <a:xfrm>
              <a:off x="7111033" y="2861185"/>
              <a:ext cx="516194" cy="393290"/>
            </a:xfrm>
            <a:prstGeom prst="rect">
              <a:avLst/>
            </a:prstGeom>
            <a:solidFill>
              <a:schemeClr val="tx1">
                <a:lumMod val="5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r>
                <a:rPr lang="en-US" baseline="-25000" dirty="0" smtClean="0"/>
                <a:t>0</a:t>
              </a:r>
              <a:endParaRPr lang="en-US" baseline="-25000" dirty="0"/>
            </a:p>
          </p:txBody>
        </p:sp>
        <p:sp>
          <p:nvSpPr>
            <p:cNvPr id="12" name="Freccia curva 11"/>
            <p:cNvSpPr/>
            <p:nvPr/>
          </p:nvSpPr>
          <p:spPr>
            <a:xfrm rot="5400000">
              <a:off x="2752392" y="3490683"/>
              <a:ext cx="729686" cy="501445"/>
            </a:xfrm>
            <a:prstGeom prst="ben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ccia curva 15"/>
            <p:cNvSpPr/>
            <p:nvPr/>
          </p:nvSpPr>
          <p:spPr>
            <a:xfrm rot="16200000" flipH="1">
              <a:off x="4112983" y="3490683"/>
              <a:ext cx="729686" cy="501445"/>
            </a:xfrm>
            <a:prstGeom prst="ben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ccia curva 16"/>
            <p:cNvSpPr/>
            <p:nvPr/>
          </p:nvSpPr>
          <p:spPr>
            <a:xfrm rot="5400000">
              <a:off x="5656599" y="3490684"/>
              <a:ext cx="729686" cy="501445"/>
            </a:xfrm>
            <a:prstGeom prst="ben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ccia a destra 17"/>
            <p:cNvSpPr/>
            <p:nvPr/>
          </p:nvSpPr>
          <p:spPr>
            <a:xfrm>
              <a:off x="3477443" y="2871046"/>
              <a:ext cx="840609" cy="380155"/>
            </a:xfrm>
            <a:prstGeom prst="righ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a destra 18"/>
            <p:cNvSpPr/>
            <p:nvPr/>
          </p:nvSpPr>
          <p:spPr>
            <a:xfrm>
              <a:off x="6170512" y="2867753"/>
              <a:ext cx="840609" cy="380155"/>
            </a:xfrm>
            <a:prstGeom prst="righ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ccia in giù 19"/>
            <p:cNvSpPr/>
            <p:nvPr/>
          </p:nvSpPr>
          <p:spPr>
            <a:xfrm>
              <a:off x="3117235" y="4467736"/>
              <a:ext cx="250723" cy="646830"/>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ccia in giù 20"/>
            <p:cNvSpPr/>
            <p:nvPr/>
          </p:nvSpPr>
          <p:spPr>
            <a:xfrm>
              <a:off x="4220984" y="4467736"/>
              <a:ext cx="250723" cy="646830"/>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ccia in giù 21"/>
            <p:cNvSpPr/>
            <p:nvPr/>
          </p:nvSpPr>
          <p:spPr>
            <a:xfrm>
              <a:off x="6013323" y="4467736"/>
              <a:ext cx="250723" cy="646830"/>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ccia in giù 25"/>
            <p:cNvSpPr/>
            <p:nvPr/>
          </p:nvSpPr>
          <p:spPr>
            <a:xfrm rot="16200000">
              <a:off x="6017616" y="4676654"/>
              <a:ext cx="289310" cy="1456716"/>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tangolo 26"/>
            <p:cNvSpPr/>
            <p:nvPr/>
          </p:nvSpPr>
          <p:spPr>
            <a:xfrm>
              <a:off x="2311452" y="4661333"/>
              <a:ext cx="945483" cy="28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Incident</a:t>
              </a:r>
              <a:endParaRPr lang="en-US" baseline="-25000" dirty="0"/>
            </a:p>
          </p:txBody>
        </p:sp>
        <p:sp>
          <p:nvSpPr>
            <p:cNvPr id="28" name="Rettangolo 27"/>
            <p:cNvSpPr/>
            <p:nvPr/>
          </p:nvSpPr>
          <p:spPr>
            <a:xfrm>
              <a:off x="3226735" y="4661333"/>
              <a:ext cx="1238735" cy="28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Reflected</a:t>
              </a:r>
              <a:endParaRPr lang="en-US" baseline="-25000" dirty="0"/>
            </a:p>
          </p:txBody>
        </p:sp>
        <p:sp>
          <p:nvSpPr>
            <p:cNvPr id="29" name="Rettangolo 28"/>
            <p:cNvSpPr/>
            <p:nvPr/>
          </p:nvSpPr>
          <p:spPr>
            <a:xfrm>
              <a:off x="4925030" y="4661333"/>
              <a:ext cx="1238735" cy="28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Transmitted</a:t>
              </a:r>
              <a:endParaRPr lang="en-US" baseline="-25000" dirty="0"/>
            </a:p>
          </p:txBody>
        </p:sp>
      </p:grpSp>
      <p:sp>
        <p:nvSpPr>
          <p:cNvPr id="24" name="Titolo 1"/>
          <p:cNvSpPr>
            <a:spLocks noGrp="1"/>
          </p:cNvSpPr>
          <p:nvPr>
            <p:ph type="title"/>
          </p:nvPr>
        </p:nvSpPr>
        <p:spPr>
          <a:xfrm>
            <a:off x="1141413" y="27968"/>
            <a:ext cx="9905998" cy="1478570"/>
          </a:xfrm>
        </p:spPr>
        <p:txBody>
          <a:bodyPr/>
          <a:lstStyle/>
          <a:p>
            <a:r>
              <a:rPr lang="en-US" smtClean="0"/>
              <a:t>VNA building blocks</a:t>
            </a:r>
            <a:endParaRPr lang="en-US"/>
          </a:p>
        </p:txBody>
      </p:sp>
    </p:spTree>
    <p:extLst>
      <p:ext uri="{BB962C8B-B14F-4D97-AF65-F5344CB8AC3E}">
        <p14:creationId xmlns:p14="http://schemas.microsoft.com/office/powerpoint/2010/main" val="152103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59718"/>
            <a:ext cx="9905998" cy="1478570"/>
          </a:xfrm>
        </p:spPr>
        <p:txBody>
          <a:bodyPr/>
          <a:lstStyle/>
          <a:p>
            <a:r>
              <a:rPr lang="en-US" dirty="0" smtClean="0"/>
              <a:t>Detector and receiver</a:t>
            </a:r>
            <a:endParaRPr lang="en-US" dirty="0"/>
          </a:p>
        </p:txBody>
      </p:sp>
      <p:sp>
        <p:nvSpPr>
          <p:cNvPr id="36" name="Segnaposto contenuto 2"/>
          <p:cNvSpPr>
            <a:spLocks noGrp="1"/>
          </p:cNvSpPr>
          <p:nvPr>
            <p:ph idx="1"/>
          </p:nvPr>
        </p:nvSpPr>
        <p:spPr>
          <a:xfrm>
            <a:off x="525955" y="1114725"/>
            <a:ext cx="6525774" cy="5283150"/>
          </a:xfrm>
        </p:spPr>
        <p:txBody>
          <a:bodyPr>
            <a:normAutofit fontScale="92500" lnSpcReduction="20000"/>
          </a:bodyPr>
          <a:lstStyle/>
          <a:p>
            <a:r>
              <a:rPr lang="en-US" dirty="0" smtClean="0"/>
              <a:t>Direct detection (scalar)</a:t>
            </a:r>
          </a:p>
          <a:p>
            <a:pPr lvl="1"/>
            <a:r>
              <a:rPr lang="en-US" dirty="0" smtClean="0"/>
              <a:t>Peak detector (RF diodes)</a:t>
            </a:r>
          </a:p>
          <a:p>
            <a:pPr lvl="1"/>
            <a:r>
              <a:rPr lang="en-US" dirty="0" smtClean="0"/>
              <a:t>Broadband (typically from 10 MHz to 30 GHz), low-cost</a:t>
            </a:r>
          </a:p>
          <a:p>
            <a:pPr lvl="1"/>
            <a:r>
              <a:rPr lang="en-US" dirty="0" smtClean="0"/>
              <a:t>Dynamic range of the order of 60 dB</a:t>
            </a:r>
          </a:p>
          <a:p>
            <a:pPr lvl="1"/>
            <a:r>
              <a:rPr lang="en-US" dirty="0" smtClean="0"/>
              <a:t>Sensitive to source harmonics and other spurious signals</a:t>
            </a:r>
          </a:p>
          <a:p>
            <a:pPr lvl="1"/>
            <a:endParaRPr lang="en-US" dirty="0" smtClean="0"/>
          </a:p>
          <a:p>
            <a:r>
              <a:rPr lang="en-US" dirty="0" smtClean="0"/>
              <a:t>Tuned Receiver (vector – super heterodyne)</a:t>
            </a:r>
          </a:p>
          <a:p>
            <a:pPr lvl="1"/>
            <a:r>
              <a:rPr lang="en-US" dirty="0" smtClean="0"/>
              <a:t>Uses a local oscillator (LO) to mix the RF down to a lower intermediate frequency (IF)</a:t>
            </a:r>
          </a:p>
          <a:p>
            <a:pPr lvl="1"/>
            <a:r>
              <a:rPr lang="en-US" dirty="0" smtClean="0"/>
              <a:t>The IF signal is bandpass filtered (narrows the bandwidth and improves the sensitivity and dynamic range)</a:t>
            </a:r>
          </a:p>
          <a:p>
            <a:pPr lvl="1"/>
            <a:r>
              <a:rPr lang="en-US" dirty="0" smtClean="0"/>
              <a:t>By means of ADC and DSP to extract magnitude and phase information from the IF signal.</a:t>
            </a:r>
          </a:p>
          <a:p>
            <a:pPr lvl="1"/>
            <a:r>
              <a:rPr lang="en-US" dirty="0" smtClean="0"/>
              <a:t>Tuner-receiver approach is used in vector network analyzers and spectrum analyzers</a:t>
            </a:r>
            <a:endParaRPr lang="en-US" dirty="0"/>
          </a:p>
          <a:p>
            <a:endParaRPr lang="en-US" dirty="0" smtClean="0"/>
          </a:p>
        </p:txBody>
      </p:sp>
      <p:grpSp>
        <p:nvGrpSpPr>
          <p:cNvPr id="11" name="Gruppo 10"/>
          <p:cNvGrpSpPr/>
          <p:nvPr/>
        </p:nvGrpSpPr>
        <p:grpSpPr>
          <a:xfrm>
            <a:off x="7137514" y="3368130"/>
            <a:ext cx="4913279" cy="3382751"/>
            <a:chOff x="7140408" y="3185577"/>
            <a:chExt cx="4913279" cy="3382751"/>
          </a:xfrm>
        </p:grpSpPr>
        <p:grpSp>
          <p:nvGrpSpPr>
            <p:cNvPr id="7" name="Gruppo 6"/>
            <p:cNvGrpSpPr/>
            <p:nvPr/>
          </p:nvGrpSpPr>
          <p:grpSpPr>
            <a:xfrm>
              <a:off x="7140408" y="3185577"/>
              <a:ext cx="4913279" cy="3382751"/>
              <a:chOff x="7053193" y="3402554"/>
              <a:chExt cx="4913279" cy="3382751"/>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193" y="3402554"/>
                <a:ext cx="4910385" cy="180047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623" y="5163645"/>
                <a:ext cx="4911849" cy="1621660"/>
              </a:xfrm>
              <a:prstGeom prst="rect">
                <a:avLst/>
              </a:prstGeom>
            </p:spPr>
          </p:pic>
          <p:sp>
            <p:nvSpPr>
              <p:cNvPr id="6" name="Rettangolo 5"/>
              <p:cNvSpPr/>
              <p:nvPr/>
            </p:nvSpPr>
            <p:spPr>
              <a:xfrm>
                <a:off x="7873139" y="5036949"/>
                <a:ext cx="3409627" cy="2789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ccia in giù 7"/>
            <p:cNvSpPr/>
            <p:nvPr/>
          </p:nvSpPr>
          <p:spPr>
            <a:xfrm rot="-1620000">
              <a:off x="8729147" y="4282855"/>
              <a:ext cx="124459" cy="77354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ettangolo 8"/>
            <p:cNvSpPr/>
            <p:nvPr/>
          </p:nvSpPr>
          <p:spPr>
            <a:xfrm>
              <a:off x="8960141" y="5098942"/>
              <a:ext cx="494970" cy="1094645"/>
            </a:xfrm>
            <a:prstGeom prst="rect">
              <a:avLst/>
            </a:prstGeom>
            <a:solidFill>
              <a:schemeClr val="accent4">
                <a:alpha val="3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4" name="Gruppo 13"/>
          <p:cNvGrpSpPr/>
          <p:nvPr/>
        </p:nvGrpSpPr>
        <p:grpSpPr>
          <a:xfrm>
            <a:off x="7137513" y="354891"/>
            <a:ext cx="4910385" cy="2846037"/>
            <a:chOff x="7137514" y="420551"/>
            <a:chExt cx="4910385" cy="2846037"/>
          </a:xfrm>
        </p:grpSpPr>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944" y="1674495"/>
              <a:ext cx="4908955" cy="1592093"/>
            </a:xfrm>
            <a:prstGeom prst="rect">
              <a:avLst/>
            </a:prstGeom>
          </p:spPr>
        </p:pic>
        <p:sp>
          <p:nvSpPr>
            <p:cNvPr id="13" name="Rettangolo 12"/>
            <p:cNvSpPr/>
            <p:nvPr/>
          </p:nvSpPr>
          <p:spPr>
            <a:xfrm>
              <a:off x="8246418" y="427375"/>
              <a:ext cx="3794657" cy="13405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7514" y="420551"/>
              <a:ext cx="3305636" cy="1305107"/>
            </a:xfrm>
            <a:prstGeom prst="rect">
              <a:avLst/>
            </a:prstGeom>
          </p:spPr>
        </p:pic>
      </p:grpSp>
    </p:spTree>
    <p:extLst>
      <p:ext uri="{BB962C8B-B14F-4D97-AF65-F5344CB8AC3E}">
        <p14:creationId xmlns:p14="http://schemas.microsoft.com/office/powerpoint/2010/main" val="795625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59718"/>
            <a:ext cx="9905998" cy="1478570"/>
          </a:xfrm>
        </p:spPr>
        <p:txBody>
          <a:bodyPr/>
          <a:lstStyle/>
          <a:p>
            <a:r>
              <a:rPr lang="en-US" dirty="0" smtClean="0"/>
              <a:t>Detection schemes comparison</a:t>
            </a:r>
            <a:endParaRPr lang="en-US" dirty="0"/>
          </a:p>
        </p:txBody>
      </p:sp>
      <p:pic>
        <p:nvPicPr>
          <p:cNvPr id="15" name="Segnaposto contenuto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916" y="1703005"/>
            <a:ext cx="7473197" cy="4408647"/>
          </a:xfrm>
        </p:spPr>
      </p:pic>
      <p:sp>
        <p:nvSpPr>
          <p:cNvPr id="17" name="Segnaposto contenuto 2"/>
          <p:cNvSpPr txBox="1">
            <a:spLocks/>
          </p:cNvSpPr>
          <p:nvPr/>
        </p:nvSpPr>
        <p:spPr>
          <a:xfrm>
            <a:off x="7664114" y="1161198"/>
            <a:ext cx="4527886" cy="566071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smtClean="0"/>
              <a:t>Dynamic range is defined as the maximum power the receiver can accurately measure minus the receiver noise floor</a:t>
            </a:r>
          </a:p>
          <a:p>
            <a:r>
              <a:rPr lang="en-US" dirty="0" smtClean="0"/>
              <a:t>Many applications require a high dynamic range: e.g. measurement of a filter stopband performance</a:t>
            </a:r>
          </a:p>
          <a:p>
            <a:r>
              <a:rPr lang="en-US" dirty="0" smtClean="0"/>
              <a:t>Notice that the filter exhibit 90 dB of rejection, which is not measurable with the scalar detection (due to the higher noise floor)</a:t>
            </a:r>
          </a:p>
          <a:p>
            <a:r>
              <a:rPr lang="en-US" dirty="0" smtClean="0"/>
              <a:t>Scalar detection prone to false responses: e.g. a harmonic of the source might fall in the passband of the filter. The detector will register a response even though the stopband is attenuating the frequency of the fundamental. In a tuned receiver such signal would be filtered away and would not appear on the display</a:t>
            </a:r>
          </a:p>
          <a:p>
            <a:r>
              <a:rPr lang="en-US" dirty="0" smtClean="0"/>
              <a:t>Source sub-harmonics and spurious outputs can also cause false display responses</a:t>
            </a:r>
          </a:p>
          <a:p>
            <a:endParaRPr lang="en-US" dirty="0" smtClean="0"/>
          </a:p>
          <a:p>
            <a:endParaRPr lang="en-US" dirty="0" smtClean="0"/>
          </a:p>
        </p:txBody>
      </p:sp>
    </p:spTree>
    <p:extLst>
      <p:ext uri="{BB962C8B-B14F-4D97-AF65-F5344CB8AC3E}">
        <p14:creationId xmlns:p14="http://schemas.microsoft.com/office/powerpoint/2010/main" val="1923788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o 29"/>
          <p:cNvGrpSpPr/>
          <p:nvPr/>
        </p:nvGrpSpPr>
        <p:grpSpPr>
          <a:xfrm>
            <a:off x="2055812" y="2440038"/>
            <a:ext cx="7879639" cy="3055476"/>
            <a:chOff x="1141412" y="2694038"/>
            <a:chExt cx="7879639" cy="3055476"/>
          </a:xfrm>
        </p:grpSpPr>
        <p:sp>
          <p:nvSpPr>
            <p:cNvPr id="6" name="Rettangolo 5"/>
            <p:cNvSpPr/>
            <p:nvPr/>
          </p:nvSpPr>
          <p:spPr>
            <a:xfrm>
              <a:off x="1141413" y="2694039"/>
              <a:ext cx="2185265" cy="727587"/>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Source</a:t>
              </a:r>
              <a:endParaRPr lang="en-US" dirty="0"/>
            </a:p>
          </p:txBody>
        </p:sp>
        <p:sp>
          <p:nvSpPr>
            <p:cNvPr id="7" name="Rettangolo 6"/>
            <p:cNvSpPr/>
            <p:nvPr/>
          </p:nvSpPr>
          <p:spPr>
            <a:xfrm>
              <a:off x="1141413" y="3857983"/>
              <a:ext cx="5233987" cy="727587"/>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 Signal separation</a:t>
              </a:r>
              <a:endParaRPr lang="en-US" dirty="0"/>
            </a:p>
          </p:txBody>
        </p:sp>
        <p:sp>
          <p:nvSpPr>
            <p:cNvPr id="8" name="Rettangolo 7"/>
            <p:cNvSpPr/>
            <p:nvPr/>
          </p:nvSpPr>
          <p:spPr>
            <a:xfrm>
              <a:off x="1141412" y="5021927"/>
              <a:ext cx="5233988" cy="727587"/>
            </a:xfrm>
            <a:prstGeom prst="rect">
              <a:avLst/>
            </a:prstGeom>
            <a:solidFill>
              <a:schemeClr val="accent2">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Detector and receiver</a:t>
              </a:r>
              <a:endParaRPr lang="en-US" dirty="0"/>
            </a:p>
          </p:txBody>
        </p:sp>
        <p:sp>
          <p:nvSpPr>
            <p:cNvPr id="9" name="Rettangolo 8"/>
            <p:cNvSpPr/>
            <p:nvPr/>
          </p:nvSpPr>
          <p:spPr>
            <a:xfrm>
              <a:off x="6641743" y="3857982"/>
              <a:ext cx="2379308" cy="1891531"/>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Process and display</a:t>
              </a:r>
              <a:endParaRPr lang="en-US" dirty="0"/>
            </a:p>
          </p:txBody>
        </p:sp>
        <p:sp>
          <p:nvSpPr>
            <p:cNvPr id="10" name="Rettangolo 9"/>
            <p:cNvSpPr/>
            <p:nvPr/>
          </p:nvSpPr>
          <p:spPr>
            <a:xfrm>
              <a:off x="4443364" y="2694038"/>
              <a:ext cx="1627236" cy="727587"/>
            </a:xfrm>
            <a:prstGeom prst="rect">
              <a:avLst/>
            </a:prstGeom>
            <a:solidFill>
              <a:schemeClr val="tx1">
                <a:lumMod val="75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DUT</a:t>
              </a:r>
              <a:endParaRPr lang="en-US" dirty="0"/>
            </a:p>
          </p:txBody>
        </p:sp>
        <p:sp>
          <p:nvSpPr>
            <p:cNvPr id="11" name="Rettangolo 10"/>
            <p:cNvSpPr/>
            <p:nvPr/>
          </p:nvSpPr>
          <p:spPr>
            <a:xfrm>
              <a:off x="7111033" y="2861185"/>
              <a:ext cx="516194" cy="393290"/>
            </a:xfrm>
            <a:prstGeom prst="rect">
              <a:avLst/>
            </a:prstGeom>
            <a:solidFill>
              <a:schemeClr val="tx1">
                <a:lumMod val="75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r>
                <a:rPr lang="en-US" baseline="-25000" dirty="0" smtClean="0"/>
                <a:t>0</a:t>
              </a:r>
              <a:endParaRPr lang="en-US" baseline="-25000" dirty="0"/>
            </a:p>
          </p:txBody>
        </p:sp>
        <p:sp>
          <p:nvSpPr>
            <p:cNvPr id="12" name="Freccia curva 11"/>
            <p:cNvSpPr/>
            <p:nvPr/>
          </p:nvSpPr>
          <p:spPr>
            <a:xfrm rot="5400000">
              <a:off x="2752392" y="3490683"/>
              <a:ext cx="729686" cy="501445"/>
            </a:xfrm>
            <a:prstGeom prst="ben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ccia curva 15"/>
            <p:cNvSpPr/>
            <p:nvPr/>
          </p:nvSpPr>
          <p:spPr>
            <a:xfrm rot="16200000" flipH="1">
              <a:off x="4112983" y="3490683"/>
              <a:ext cx="729686" cy="501445"/>
            </a:xfrm>
            <a:prstGeom prst="ben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ccia curva 16"/>
            <p:cNvSpPr/>
            <p:nvPr/>
          </p:nvSpPr>
          <p:spPr>
            <a:xfrm rot="5400000">
              <a:off x="5656599" y="3490684"/>
              <a:ext cx="729686" cy="501445"/>
            </a:xfrm>
            <a:prstGeom prst="ben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ccia a destra 17"/>
            <p:cNvSpPr/>
            <p:nvPr/>
          </p:nvSpPr>
          <p:spPr>
            <a:xfrm>
              <a:off x="3477443" y="2871046"/>
              <a:ext cx="840609" cy="380155"/>
            </a:xfrm>
            <a:prstGeom prst="righ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a destra 18"/>
            <p:cNvSpPr/>
            <p:nvPr/>
          </p:nvSpPr>
          <p:spPr>
            <a:xfrm>
              <a:off x="6170512" y="2867753"/>
              <a:ext cx="840609" cy="380155"/>
            </a:xfrm>
            <a:prstGeom prst="righ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ccia in giù 19"/>
            <p:cNvSpPr/>
            <p:nvPr/>
          </p:nvSpPr>
          <p:spPr>
            <a:xfrm>
              <a:off x="3117235" y="4467736"/>
              <a:ext cx="250723" cy="646830"/>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ccia in giù 20"/>
            <p:cNvSpPr/>
            <p:nvPr/>
          </p:nvSpPr>
          <p:spPr>
            <a:xfrm>
              <a:off x="4220984" y="4467736"/>
              <a:ext cx="250723" cy="646830"/>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ccia in giù 21"/>
            <p:cNvSpPr/>
            <p:nvPr/>
          </p:nvSpPr>
          <p:spPr>
            <a:xfrm>
              <a:off x="6013323" y="4467736"/>
              <a:ext cx="250723" cy="646830"/>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ccia in giù 25"/>
            <p:cNvSpPr/>
            <p:nvPr/>
          </p:nvSpPr>
          <p:spPr>
            <a:xfrm rot="16200000">
              <a:off x="6017616" y="4676654"/>
              <a:ext cx="289310" cy="1456716"/>
            </a:xfrm>
            <a:prstGeom prst="down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tangolo 26"/>
            <p:cNvSpPr/>
            <p:nvPr/>
          </p:nvSpPr>
          <p:spPr>
            <a:xfrm>
              <a:off x="2311452" y="4661333"/>
              <a:ext cx="945483" cy="28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Incident</a:t>
              </a:r>
              <a:endParaRPr lang="en-US" baseline="-25000" dirty="0"/>
            </a:p>
          </p:txBody>
        </p:sp>
        <p:sp>
          <p:nvSpPr>
            <p:cNvPr id="28" name="Rettangolo 27"/>
            <p:cNvSpPr/>
            <p:nvPr/>
          </p:nvSpPr>
          <p:spPr>
            <a:xfrm>
              <a:off x="3226735" y="4661333"/>
              <a:ext cx="1238735" cy="28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Reflected</a:t>
              </a:r>
              <a:endParaRPr lang="en-US" baseline="-25000" dirty="0"/>
            </a:p>
          </p:txBody>
        </p:sp>
        <p:sp>
          <p:nvSpPr>
            <p:cNvPr id="29" name="Rettangolo 28"/>
            <p:cNvSpPr/>
            <p:nvPr/>
          </p:nvSpPr>
          <p:spPr>
            <a:xfrm>
              <a:off x="4925030" y="4661333"/>
              <a:ext cx="1238735" cy="28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Transmitted</a:t>
              </a:r>
              <a:endParaRPr lang="en-US" baseline="-25000" dirty="0"/>
            </a:p>
          </p:txBody>
        </p:sp>
      </p:grpSp>
      <p:sp>
        <p:nvSpPr>
          <p:cNvPr id="24" name="Titolo 1"/>
          <p:cNvSpPr>
            <a:spLocks noGrp="1"/>
          </p:cNvSpPr>
          <p:nvPr>
            <p:ph type="title"/>
          </p:nvPr>
        </p:nvSpPr>
        <p:spPr>
          <a:xfrm>
            <a:off x="1141413" y="27968"/>
            <a:ext cx="9905998" cy="1478570"/>
          </a:xfrm>
        </p:spPr>
        <p:txBody>
          <a:bodyPr/>
          <a:lstStyle/>
          <a:p>
            <a:r>
              <a:rPr lang="en-US" smtClean="0"/>
              <a:t>VNA building blocks</a:t>
            </a:r>
            <a:endParaRPr lang="en-US"/>
          </a:p>
        </p:txBody>
      </p:sp>
    </p:spTree>
    <p:extLst>
      <p:ext uri="{BB962C8B-B14F-4D97-AF65-F5344CB8AC3E}">
        <p14:creationId xmlns:p14="http://schemas.microsoft.com/office/powerpoint/2010/main" val="1456012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65476" y="-127440"/>
            <a:ext cx="9905998" cy="1478570"/>
          </a:xfrm>
        </p:spPr>
        <p:txBody>
          <a:bodyPr/>
          <a:lstStyle/>
          <a:p>
            <a:r>
              <a:rPr lang="en-US" dirty="0" smtClean="0"/>
              <a:t>Process and display</a:t>
            </a:r>
            <a:endParaRPr lang="en-US"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1904" t="4387" r="1728" b="3333"/>
          <a:stretch/>
        </p:blipFill>
        <p:spPr>
          <a:xfrm>
            <a:off x="56982" y="1351130"/>
            <a:ext cx="8473983" cy="4860759"/>
          </a:xfrm>
          <a:prstGeom prst="rect">
            <a:avLst/>
          </a:prstGeom>
          <a:ln>
            <a:solidFill>
              <a:schemeClr val="bg2">
                <a:lumMod val="75000"/>
                <a:lumOff val="25000"/>
              </a:schemeClr>
            </a:solidFill>
          </a:ln>
        </p:spPr>
      </p:pic>
      <p:sp>
        <p:nvSpPr>
          <p:cNvPr id="5" name="Segnaposto contenuto 2"/>
          <p:cNvSpPr txBox="1">
            <a:spLocks/>
          </p:cNvSpPr>
          <p:nvPr/>
        </p:nvSpPr>
        <p:spPr>
          <a:xfrm>
            <a:off x="8581255" y="1266910"/>
            <a:ext cx="3522513" cy="548640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smtClean="0"/>
              <a:t>Instrument set-up</a:t>
            </a:r>
          </a:p>
          <a:p>
            <a:pPr lvl="1"/>
            <a:r>
              <a:rPr lang="en-US" dirty="0" smtClean="0"/>
              <a:t>Power, frequency, IF filter, number of points, averages</a:t>
            </a:r>
          </a:p>
          <a:p>
            <a:r>
              <a:rPr lang="en-US" dirty="0" smtClean="0"/>
              <a:t>Various formatting modes:</a:t>
            </a:r>
          </a:p>
          <a:p>
            <a:pPr lvl="1"/>
            <a:r>
              <a:rPr lang="en-US" dirty="0" smtClean="0"/>
              <a:t>Linear and log sweeps</a:t>
            </a:r>
          </a:p>
          <a:p>
            <a:pPr lvl="1"/>
            <a:r>
              <a:rPr lang="en-US" dirty="0" smtClean="0"/>
              <a:t>Linear and log formats</a:t>
            </a:r>
          </a:p>
          <a:p>
            <a:pPr lvl="1"/>
            <a:r>
              <a:rPr lang="en-US" dirty="0" smtClean="0"/>
              <a:t>Polar plots</a:t>
            </a:r>
          </a:p>
          <a:p>
            <a:pPr lvl="1"/>
            <a:r>
              <a:rPr lang="en-US" dirty="0" smtClean="0"/>
              <a:t>Smith charts</a:t>
            </a:r>
          </a:p>
          <a:p>
            <a:r>
              <a:rPr lang="en-US" dirty="0" smtClean="0"/>
              <a:t>Trace markers</a:t>
            </a:r>
          </a:p>
          <a:p>
            <a:r>
              <a:rPr lang="en-US" dirty="0" smtClean="0"/>
              <a:t>Limit lines</a:t>
            </a:r>
          </a:p>
          <a:p>
            <a:r>
              <a:rPr lang="en-US" dirty="0" smtClean="0"/>
              <a:t>Internal measurements automation (save/recall state)</a:t>
            </a:r>
          </a:p>
          <a:p>
            <a:r>
              <a:rPr lang="en-US" dirty="0" smtClean="0"/>
              <a:t>PC compatible programs used to automate measurements and create intuitive GUI (</a:t>
            </a:r>
            <a:r>
              <a:rPr lang="en-US" dirty="0" err="1" smtClean="0"/>
              <a:t>LabView</a:t>
            </a:r>
            <a:r>
              <a:rPr lang="en-US" dirty="0" smtClean="0"/>
              <a:t>)</a:t>
            </a:r>
          </a:p>
          <a:p>
            <a:endParaRPr lang="en-US" dirty="0" smtClean="0"/>
          </a:p>
          <a:p>
            <a:endParaRPr lang="en-US" dirty="0" smtClean="0"/>
          </a:p>
        </p:txBody>
      </p:sp>
    </p:spTree>
    <p:extLst>
      <p:ext uri="{BB962C8B-B14F-4D97-AF65-F5344CB8AC3E}">
        <p14:creationId xmlns:p14="http://schemas.microsoft.com/office/powerpoint/2010/main" val="2321819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163538"/>
            <a:ext cx="9905998" cy="1478570"/>
          </a:xfrm>
        </p:spPr>
        <p:txBody>
          <a:bodyPr/>
          <a:lstStyle/>
          <a:p>
            <a:r>
              <a:rPr lang="en-US" dirty="0" smtClean="0"/>
              <a:t>Measurement error sources</a:t>
            </a:r>
            <a:endParaRPr lang="en-US" dirty="0"/>
          </a:p>
        </p:txBody>
      </p:sp>
      <p:sp>
        <p:nvSpPr>
          <p:cNvPr id="3" name="Segnaposto contenuto 2"/>
          <p:cNvSpPr>
            <a:spLocks noGrp="1"/>
          </p:cNvSpPr>
          <p:nvPr>
            <p:ph idx="1"/>
          </p:nvPr>
        </p:nvSpPr>
        <p:spPr>
          <a:xfrm>
            <a:off x="920039" y="842211"/>
            <a:ext cx="9108699" cy="6015789"/>
          </a:xfrm>
        </p:spPr>
        <p:txBody>
          <a:bodyPr>
            <a:normAutofit fontScale="85000" lnSpcReduction="20000"/>
          </a:bodyPr>
          <a:lstStyle/>
          <a:p>
            <a:pPr marL="0" indent="0">
              <a:buNone/>
            </a:pPr>
            <a:r>
              <a:rPr lang="en-US" dirty="0" smtClean="0"/>
              <a:t>Three basic sources of measurement error</a:t>
            </a:r>
          </a:p>
          <a:p>
            <a:r>
              <a:rPr lang="en-US" dirty="0" smtClean="0"/>
              <a:t>Systematic:</a:t>
            </a:r>
          </a:p>
          <a:p>
            <a:pPr lvl="1"/>
            <a:r>
              <a:rPr lang="en-US" dirty="0" smtClean="0"/>
              <a:t>Due to imperfections in the analyzer and test setup</a:t>
            </a:r>
          </a:p>
          <a:p>
            <a:pPr lvl="1"/>
            <a:r>
              <a:rPr lang="en-US" dirty="0" smtClean="0"/>
              <a:t>Repeatable (and therefore predictable), time invariant</a:t>
            </a:r>
          </a:p>
          <a:p>
            <a:pPr lvl="1"/>
            <a:r>
              <a:rPr lang="en-US" dirty="0" smtClean="0"/>
              <a:t>Characterized during calibration process and mathematically removed during measurements</a:t>
            </a:r>
          </a:p>
          <a:p>
            <a:r>
              <a:rPr lang="en-US" dirty="0" smtClean="0"/>
              <a:t>Random</a:t>
            </a:r>
          </a:p>
          <a:p>
            <a:pPr lvl="1"/>
            <a:r>
              <a:rPr lang="en-US" dirty="0" smtClean="0"/>
              <a:t>Unpredictable (they vary with time in a random fashion)</a:t>
            </a:r>
          </a:p>
          <a:p>
            <a:pPr lvl="1"/>
            <a:r>
              <a:rPr lang="en-US" dirty="0" smtClean="0"/>
              <a:t>Cannot be removed by calibration</a:t>
            </a:r>
          </a:p>
          <a:p>
            <a:pPr lvl="1"/>
            <a:r>
              <a:rPr lang="en-US" dirty="0" smtClean="0"/>
              <a:t>Main contributors: switch and connector repeatability, instrument noise (source phase noise, sampler noise, IF noise)</a:t>
            </a:r>
          </a:p>
          <a:p>
            <a:r>
              <a:rPr lang="en-US" dirty="0" smtClean="0"/>
              <a:t>Drift</a:t>
            </a:r>
          </a:p>
          <a:p>
            <a:pPr lvl="1"/>
            <a:r>
              <a:rPr lang="en-US" dirty="0" smtClean="0"/>
              <a:t>Instrument or test system performance changing AFTER a calibration has been done</a:t>
            </a:r>
          </a:p>
          <a:p>
            <a:pPr lvl="1"/>
            <a:r>
              <a:rPr lang="en-US" dirty="0" smtClean="0"/>
              <a:t>Primarily caused by temperature variation </a:t>
            </a:r>
          </a:p>
          <a:p>
            <a:pPr lvl="1"/>
            <a:r>
              <a:rPr lang="en-US" dirty="0" smtClean="0"/>
              <a:t>Can be removed by further calibrations</a:t>
            </a:r>
          </a:p>
          <a:p>
            <a:pPr lvl="1"/>
            <a:r>
              <a:rPr lang="en-US" dirty="0" smtClean="0"/>
              <a:t>The timeframe over which a calibration remains accurate depends on the rate of drift in the test environment</a:t>
            </a:r>
          </a:p>
          <a:p>
            <a:pPr lvl="1"/>
            <a:r>
              <a:rPr lang="en-US" dirty="0" smtClean="0"/>
              <a:t>Usually, providing a stable ambient temperature is sufficient to minimize drift errors</a:t>
            </a:r>
            <a:endParaRPr lang="en-US" dirty="0"/>
          </a:p>
        </p:txBody>
      </p:sp>
      <p:sp>
        <p:nvSpPr>
          <p:cNvPr id="5" name="Rettangolo arrotondato 4"/>
          <p:cNvSpPr/>
          <p:nvPr/>
        </p:nvSpPr>
        <p:spPr>
          <a:xfrm>
            <a:off x="10038348" y="4475746"/>
            <a:ext cx="1756608" cy="2188746"/>
          </a:xfrm>
          <a:prstGeom prst="roundRect">
            <a:avLst/>
          </a:prstGeom>
          <a:solidFill>
            <a:srgbClr val="23D786"/>
          </a:solidFill>
          <a:ln>
            <a:solidFill>
              <a:schemeClr val="bg2">
                <a:lumMod val="75000"/>
                <a:lumOff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Re-calibration or temperature stabilization</a:t>
            </a:r>
            <a:endParaRPr lang="en-US" dirty="0"/>
          </a:p>
        </p:txBody>
      </p:sp>
      <p:sp>
        <p:nvSpPr>
          <p:cNvPr id="6" name="Rettangolo arrotondato 5"/>
          <p:cNvSpPr/>
          <p:nvPr/>
        </p:nvSpPr>
        <p:spPr>
          <a:xfrm>
            <a:off x="10028738" y="1315032"/>
            <a:ext cx="1756608" cy="1338858"/>
          </a:xfrm>
          <a:prstGeom prst="roundRect">
            <a:avLst/>
          </a:prstGeom>
          <a:solidFill>
            <a:srgbClr val="23D786"/>
          </a:solidFill>
          <a:ln>
            <a:solidFill>
              <a:schemeClr val="bg2">
                <a:lumMod val="75000"/>
                <a:lumOff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Calibration</a:t>
            </a:r>
            <a:endParaRPr lang="en-US" dirty="0"/>
          </a:p>
        </p:txBody>
      </p:sp>
      <p:sp>
        <p:nvSpPr>
          <p:cNvPr id="7" name="Rettangolo arrotondato 6"/>
          <p:cNvSpPr/>
          <p:nvPr/>
        </p:nvSpPr>
        <p:spPr>
          <a:xfrm>
            <a:off x="10038348" y="2824336"/>
            <a:ext cx="1756608" cy="1480964"/>
          </a:xfrm>
          <a:prstGeom prst="roundRect">
            <a:avLst/>
          </a:prstGeom>
          <a:solidFill>
            <a:schemeClr val="accent4">
              <a:lumMod val="75000"/>
            </a:schemeClr>
          </a:solidFill>
          <a:ln>
            <a:solidFill>
              <a:schemeClr val="bg2">
                <a:lumMod val="75000"/>
                <a:lumOff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Cannot be removed</a:t>
            </a:r>
            <a:endParaRPr lang="en-US" dirty="0"/>
          </a:p>
        </p:txBody>
      </p:sp>
    </p:spTree>
    <p:extLst>
      <p:ext uri="{BB962C8B-B14F-4D97-AF65-F5344CB8AC3E}">
        <p14:creationId xmlns:p14="http://schemas.microsoft.com/office/powerpoint/2010/main" val="412195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65476" y="-127440"/>
            <a:ext cx="9905998" cy="1478570"/>
          </a:xfrm>
        </p:spPr>
        <p:txBody>
          <a:bodyPr/>
          <a:lstStyle/>
          <a:p>
            <a:r>
              <a:rPr lang="en-US" dirty="0" smtClean="0"/>
              <a:t>Systematic measurement errors</a:t>
            </a:r>
            <a:endParaRPr lang="en-US"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154" y="1351130"/>
            <a:ext cx="8682372" cy="4925914"/>
          </a:xfrm>
        </p:spPr>
      </p:pic>
      <p:sp>
        <p:nvSpPr>
          <p:cNvPr id="5" name="Segnaposto contenuto 2"/>
          <p:cNvSpPr txBox="1">
            <a:spLocks/>
          </p:cNvSpPr>
          <p:nvPr/>
        </p:nvSpPr>
        <p:spPr>
          <a:xfrm>
            <a:off x="8963526" y="998773"/>
            <a:ext cx="3228474" cy="576297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smtClean="0"/>
              <a:t>3 categories of errors:</a:t>
            </a:r>
          </a:p>
          <a:p>
            <a:r>
              <a:rPr lang="en-US" dirty="0" smtClean="0"/>
              <a:t>Signal leakage:</a:t>
            </a:r>
          </a:p>
          <a:p>
            <a:pPr lvl="1"/>
            <a:r>
              <a:rPr lang="en-US" dirty="0" smtClean="0"/>
              <a:t>Directivity</a:t>
            </a:r>
          </a:p>
          <a:p>
            <a:pPr lvl="1"/>
            <a:r>
              <a:rPr lang="en-US" dirty="0" smtClean="0"/>
              <a:t>Crosstalk</a:t>
            </a:r>
          </a:p>
          <a:p>
            <a:r>
              <a:rPr lang="en-US" dirty="0" smtClean="0"/>
              <a:t>Signal reflections:</a:t>
            </a:r>
          </a:p>
          <a:p>
            <a:pPr lvl="1"/>
            <a:r>
              <a:rPr lang="en-US" dirty="0" smtClean="0"/>
              <a:t>Source match</a:t>
            </a:r>
          </a:p>
          <a:p>
            <a:pPr lvl="1"/>
            <a:r>
              <a:rPr lang="en-US" dirty="0" smtClean="0"/>
              <a:t>Load match</a:t>
            </a:r>
          </a:p>
          <a:p>
            <a:r>
              <a:rPr lang="en-US" dirty="0" smtClean="0"/>
              <a:t>Receiver frequency response:</a:t>
            </a:r>
          </a:p>
          <a:p>
            <a:pPr lvl="1"/>
            <a:r>
              <a:rPr lang="en-US" dirty="0" smtClean="0"/>
              <a:t>Reflection tracking</a:t>
            </a:r>
          </a:p>
          <a:p>
            <a:pPr lvl="1"/>
            <a:r>
              <a:rPr lang="en-US" dirty="0" smtClean="0"/>
              <a:t>Transmission tracking</a:t>
            </a:r>
          </a:p>
          <a:p>
            <a:r>
              <a:rPr lang="en-US" dirty="0" smtClean="0"/>
              <a:t>The full 2 port error model includes all six terms for the forward and six terms for the reverse direction </a:t>
            </a:r>
          </a:p>
          <a:p>
            <a:endParaRPr lang="en-US" dirty="0" smtClean="0"/>
          </a:p>
          <a:p>
            <a:endParaRPr lang="en-US" dirty="0" smtClean="0"/>
          </a:p>
        </p:txBody>
      </p:sp>
    </p:spTree>
    <p:extLst>
      <p:ext uri="{BB962C8B-B14F-4D97-AF65-F5344CB8AC3E}">
        <p14:creationId xmlns:p14="http://schemas.microsoft.com/office/powerpoint/2010/main" val="750576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0"/>
            <a:ext cx="9905998" cy="1478570"/>
          </a:xfrm>
        </p:spPr>
        <p:txBody>
          <a:bodyPr/>
          <a:lstStyle/>
          <a:p>
            <a:r>
              <a:rPr lang="en-US" dirty="0" smtClean="0"/>
              <a:t>Types of error correction</a:t>
            </a:r>
            <a:endParaRPr lang="en-US" dirty="0"/>
          </a:p>
        </p:txBody>
      </p:sp>
      <p:sp>
        <p:nvSpPr>
          <p:cNvPr id="3" name="Segnaposto contenuto 2"/>
          <p:cNvSpPr>
            <a:spLocks noGrp="1"/>
          </p:cNvSpPr>
          <p:nvPr>
            <p:ph idx="1"/>
          </p:nvPr>
        </p:nvSpPr>
        <p:spPr>
          <a:xfrm>
            <a:off x="1141413" y="1323055"/>
            <a:ext cx="9905999" cy="5438692"/>
          </a:xfrm>
        </p:spPr>
        <p:txBody>
          <a:bodyPr>
            <a:normAutofit fontScale="85000" lnSpcReduction="20000"/>
          </a:bodyPr>
          <a:lstStyle/>
          <a:p>
            <a:r>
              <a:rPr lang="en-US" dirty="0" smtClean="0"/>
              <a:t>Response (normalization)</a:t>
            </a:r>
          </a:p>
          <a:p>
            <a:pPr lvl="1"/>
            <a:r>
              <a:rPr lang="en-US" dirty="0" smtClean="0"/>
              <a:t>Simple to perform (direct connection of network analyzer’s ports)</a:t>
            </a:r>
          </a:p>
          <a:p>
            <a:pPr lvl="1"/>
            <a:r>
              <a:rPr lang="en-US" dirty="0" smtClean="0"/>
              <a:t>Only corrects for tracking errors</a:t>
            </a:r>
          </a:p>
          <a:p>
            <a:pPr lvl="1"/>
            <a:r>
              <a:rPr lang="en-US" dirty="0" smtClean="0"/>
              <a:t>Stores reference trace in memory, then it calculates data/memory</a:t>
            </a:r>
            <a:endParaRPr lang="en-US" dirty="0"/>
          </a:p>
          <a:p>
            <a:r>
              <a:rPr lang="en-US" dirty="0" smtClean="0"/>
              <a:t>Vector</a:t>
            </a:r>
          </a:p>
          <a:p>
            <a:pPr lvl="1"/>
            <a:r>
              <a:rPr lang="en-US" dirty="0" smtClean="0"/>
              <a:t>Requires measurement of multiple standards (open, short, load, thru)</a:t>
            </a:r>
          </a:p>
          <a:p>
            <a:pPr lvl="1"/>
            <a:r>
              <a:rPr lang="en-US" dirty="0" smtClean="0"/>
              <a:t>Requires an analyzer that can measure both magnitude and phase (VNA)</a:t>
            </a:r>
          </a:p>
          <a:p>
            <a:pPr lvl="1"/>
            <a:r>
              <a:rPr lang="en-US" dirty="0" smtClean="0"/>
              <a:t>Accounts for all major sources of systematic error</a:t>
            </a:r>
          </a:p>
          <a:p>
            <a:pPr lvl="1"/>
            <a:r>
              <a:rPr lang="en-US" dirty="0" smtClean="0"/>
              <a:t>1-port calibration:</a:t>
            </a:r>
          </a:p>
          <a:p>
            <a:pPr lvl="2"/>
            <a:r>
              <a:rPr lang="en-US" dirty="0" smtClean="0"/>
              <a:t>Used for reflection measurement </a:t>
            </a:r>
          </a:p>
          <a:p>
            <a:pPr lvl="2"/>
            <a:r>
              <a:rPr lang="en-US" dirty="0" smtClean="0"/>
              <a:t>Can correct only 3 terms (directivity, source match and reflection tracking)</a:t>
            </a:r>
          </a:p>
          <a:p>
            <a:pPr lvl="1"/>
            <a:r>
              <a:rPr lang="en-US" dirty="0" smtClean="0"/>
              <a:t>Full 2-port calibration:</a:t>
            </a:r>
          </a:p>
          <a:p>
            <a:pPr lvl="2"/>
            <a:r>
              <a:rPr lang="en-US" dirty="0" smtClean="0"/>
              <a:t>Used both for reflection and transmission measurements</a:t>
            </a:r>
          </a:p>
          <a:p>
            <a:pPr lvl="2"/>
            <a:r>
              <a:rPr lang="en-US" dirty="0" smtClean="0"/>
              <a:t>12 systematic error terms are measured and removed</a:t>
            </a:r>
          </a:p>
          <a:p>
            <a:pPr lvl="2"/>
            <a:r>
              <a:rPr lang="en-US" dirty="0" err="1" smtClean="0"/>
              <a:t>Ususally</a:t>
            </a:r>
            <a:r>
              <a:rPr lang="en-US" dirty="0" smtClean="0"/>
              <a:t> require 12 measurements on 4 known standards (thru, open, short, match - TOSM)</a:t>
            </a:r>
          </a:p>
          <a:p>
            <a:pPr lvl="2"/>
            <a:r>
              <a:rPr lang="en-US" dirty="0" smtClean="0"/>
              <a:t>The electrical lengths of each standard are defined in a calibration </a:t>
            </a:r>
            <a:r>
              <a:rPr lang="en-US" dirty="0" err="1" smtClean="0"/>
              <a:t>kt</a:t>
            </a:r>
            <a:r>
              <a:rPr lang="en-US" dirty="0" smtClean="0"/>
              <a:t> file, stored in the network analyzer</a:t>
            </a:r>
          </a:p>
          <a:p>
            <a:pPr lvl="2"/>
            <a:endParaRPr lang="en-US" dirty="0" smtClean="0"/>
          </a:p>
          <a:p>
            <a:endParaRPr lang="en-US" dirty="0"/>
          </a:p>
          <a:p>
            <a:endParaRPr lang="en-US" dirty="0"/>
          </a:p>
        </p:txBody>
      </p:sp>
    </p:spTree>
    <p:extLst>
      <p:ext uri="{BB962C8B-B14F-4D97-AF65-F5344CB8AC3E}">
        <p14:creationId xmlns:p14="http://schemas.microsoft.com/office/powerpoint/2010/main" val="3982994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16935"/>
            <a:ext cx="9905998" cy="1478570"/>
          </a:xfrm>
        </p:spPr>
        <p:txBody>
          <a:bodyPr/>
          <a:lstStyle/>
          <a:p>
            <a:r>
              <a:rPr lang="en-US" dirty="0" smtClean="0"/>
              <a:t>2-port error model</a:t>
            </a:r>
            <a:endParaRPr lang="en-US" dirty="0"/>
          </a:p>
        </p:txBody>
      </p:sp>
      <p:grpSp>
        <p:nvGrpSpPr>
          <p:cNvPr id="6" name="Gruppo 5"/>
          <p:cNvGrpSpPr/>
          <p:nvPr/>
        </p:nvGrpSpPr>
        <p:grpSpPr>
          <a:xfrm>
            <a:off x="419518" y="1293778"/>
            <a:ext cx="8476999" cy="5299527"/>
            <a:chOff x="1141413" y="1377999"/>
            <a:chExt cx="8476999" cy="5299527"/>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3" y="1377999"/>
              <a:ext cx="8476999" cy="5299527"/>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822" y="3173610"/>
              <a:ext cx="4484462" cy="3455792"/>
            </a:xfrm>
            <a:prstGeom prst="rect">
              <a:avLst/>
            </a:prstGeom>
            <a:ln>
              <a:solidFill>
                <a:schemeClr val="bg2">
                  <a:lumMod val="90000"/>
                  <a:lumOff val="10000"/>
                </a:schemeClr>
              </a:solidFill>
            </a:ln>
          </p:spPr>
        </p:pic>
      </p:grpSp>
      <p:sp>
        <p:nvSpPr>
          <p:cNvPr id="7" name="Segnaposto contenuto 2"/>
          <p:cNvSpPr txBox="1">
            <a:spLocks/>
          </p:cNvSpPr>
          <p:nvPr/>
        </p:nvSpPr>
        <p:spPr>
          <a:xfrm>
            <a:off x="8896517" y="1293778"/>
            <a:ext cx="3098967" cy="51974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smtClean="0"/>
              <a:t>Each actual S-parameter is function of all four measured S-parameters</a:t>
            </a:r>
          </a:p>
          <a:p>
            <a:r>
              <a:rPr lang="en-US" dirty="0" smtClean="0"/>
              <a:t>VNA must make a forward and reverse sweep to update any one S-parameter</a:t>
            </a:r>
          </a:p>
          <a:p>
            <a:r>
              <a:rPr lang="en-US" dirty="0" smtClean="0"/>
              <a:t>Luckily you don’t need to know these equations to use a network analyzer!!!</a:t>
            </a:r>
          </a:p>
          <a:p>
            <a:endParaRPr lang="en-US" dirty="0" smtClean="0"/>
          </a:p>
        </p:txBody>
      </p:sp>
      <p:sp>
        <p:nvSpPr>
          <p:cNvPr id="8" name="Rettangolo 7"/>
          <p:cNvSpPr/>
          <p:nvPr/>
        </p:nvSpPr>
        <p:spPr>
          <a:xfrm>
            <a:off x="733926" y="4535905"/>
            <a:ext cx="3284621" cy="1660358"/>
          </a:xfrm>
          <a:prstGeom prst="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99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2" y="-55245"/>
            <a:ext cx="9905998" cy="1478570"/>
          </a:xfrm>
        </p:spPr>
        <p:txBody>
          <a:bodyPr/>
          <a:lstStyle/>
          <a:p>
            <a:r>
              <a:rPr lang="en-US" dirty="0" smtClean="0"/>
              <a:t>Summarizing…</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088" y="1206754"/>
            <a:ext cx="9640645" cy="5382376"/>
          </a:xfrm>
          <a:prstGeom prst="rect">
            <a:avLst/>
          </a:prstGeom>
        </p:spPr>
      </p:pic>
    </p:spTree>
    <p:extLst>
      <p:ext uri="{BB962C8B-B14F-4D97-AF65-F5344CB8AC3E}">
        <p14:creationId xmlns:p14="http://schemas.microsoft.com/office/powerpoint/2010/main" val="1890897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79574"/>
            <a:ext cx="9905998" cy="1478570"/>
          </a:xfrm>
        </p:spPr>
        <p:txBody>
          <a:bodyPr/>
          <a:lstStyle/>
          <a:p>
            <a:r>
              <a:rPr lang="en-US" dirty="0" smtClean="0"/>
              <a:t>Conversion to </a:t>
            </a:r>
            <a:r>
              <a:rPr lang="en-US" dirty="0" err="1" smtClean="0">
                <a:latin typeface="+mn-lt"/>
              </a:rPr>
              <a:t>d</a:t>
            </a:r>
            <a:r>
              <a:rPr lang="en-US" dirty="0" err="1" smtClean="0"/>
              <a:t>b</a:t>
            </a:r>
            <a:r>
              <a:rPr lang="en-US" dirty="0" smtClean="0"/>
              <a:t> scale</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141411" y="1108943"/>
                <a:ext cx="10716291" cy="4475779"/>
              </a:xfrm>
            </p:spPr>
            <p:txBody>
              <a:bodyPr>
                <a:normAutofit fontScale="85000" lnSpcReduction="20000"/>
              </a:bodyPr>
              <a:lstStyle/>
              <a:p>
                <a:r>
                  <a:rPr lang="en-US" dirty="0" smtClean="0"/>
                  <a:t>A convenient form to express </a:t>
                </a:r>
                <a:r>
                  <a:rPr lang="en-US" u="sng" dirty="0" smtClean="0"/>
                  <a:t>large</a:t>
                </a:r>
                <a:r>
                  <a:rPr lang="en-US" dirty="0" smtClean="0"/>
                  <a:t> power or voltage ratios is the “</a:t>
                </a:r>
                <a:r>
                  <a:rPr lang="en-US" i="1" dirty="0" smtClean="0"/>
                  <a:t>dB scale</a:t>
                </a:r>
                <a:r>
                  <a:rPr lang="en-US" dirty="0" smtClean="0"/>
                  <a:t>”</a:t>
                </a:r>
              </a:p>
              <a:p>
                <a:pPr marL="0" indent="0" algn="ctr">
                  <a:buNone/>
                </a:pPr>
                <a14:m>
                  <m:oMath xmlns:m="http://schemas.openxmlformats.org/officeDocument/2006/math">
                    <m:r>
                      <a:rPr lang="it-IT" b="0" i="1" smtClean="0">
                        <a:latin typeface="Cambria Math" panose="02040503050406030204" pitchFamily="18" charset="0"/>
                      </a:rPr>
                      <m:t>𝑑𝐵</m:t>
                    </m:r>
                    <m:r>
                      <a:rPr lang="it-IT" b="0" i="1" smtClean="0">
                        <a:latin typeface="Cambria Math" panose="02040503050406030204" pitchFamily="18" charset="0"/>
                      </a:rPr>
                      <m:t>=20 </m:t>
                    </m:r>
                    <m:func>
                      <m:funcPr>
                        <m:ctrlPr>
                          <a:rPr lang="it-IT" b="0" i="1" smtClean="0">
                            <a:latin typeface="Cambria Math" panose="02040503050406030204" pitchFamily="18" charset="0"/>
                          </a:rPr>
                        </m:ctrlPr>
                      </m:funcPr>
                      <m:fName>
                        <m:r>
                          <m:rPr>
                            <m:sty m:val="p"/>
                          </m:rPr>
                          <a:rPr lang="it-IT" b="0" i="0" smtClean="0">
                            <a:latin typeface="Cambria Math" panose="02040503050406030204" pitchFamily="18" charset="0"/>
                          </a:rPr>
                          <m:t>log</m:t>
                        </m:r>
                      </m:fName>
                      <m:e>
                        <m:d>
                          <m:dPr>
                            <m:ctrlPr>
                              <a:rPr lang="it-IT" b="0" i="1" smtClean="0">
                                <a:latin typeface="Cambria Math" panose="02040503050406030204" pitchFamily="18" charset="0"/>
                              </a:rPr>
                            </m:ctrlPr>
                          </m:dPr>
                          <m:e>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2</m:t>
                                    </m:r>
                                  </m:sub>
                                </m:sSub>
                              </m:num>
                              <m:den>
                                <m:sSub>
                                  <m:sSubPr>
                                    <m:ctrlPr>
                                      <a:rPr lang="it-IT" i="1">
                                        <a:latin typeface="Cambria Math" panose="02040503050406030204" pitchFamily="18" charset="0"/>
                                      </a:rPr>
                                    </m:ctrlPr>
                                  </m:sSubPr>
                                  <m:e>
                                    <m:r>
                                      <a:rPr lang="it-IT" i="1">
                                        <a:latin typeface="Cambria Math" panose="02040503050406030204" pitchFamily="18" charset="0"/>
                                      </a:rPr>
                                      <m:t>𝑉</m:t>
                                    </m:r>
                                  </m:e>
                                  <m:sub>
                                    <m:r>
                                      <a:rPr lang="it-IT" b="0" i="1" smtClean="0">
                                        <a:latin typeface="Cambria Math" panose="02040503050406030204" pitchFamily="18" charset="0"/>
                                      </a:rPr>
                                      <m:t>1</m:t>
                                    </m:r>
                                  </m:sub>
                                </m:sSub>
                              </m:den>
                            </m:f>
                          </m:e>
                        </m:d>
                      </m:e>
                    </m:func>
                  </m:oMath>
                </a14:m>
                <a:r>
                  <a:rPr lang="en-US" dirty="0" smtClean="0"/>
                  <a:t> = </a:t>
                </a:r>
                <a14:m>
                  <m:oMath xmlns:m="http://schemas.openxmlformats.org/officeDocument/2006/math">
                    <m:r>
                      <a:rPr lang="it-IT" i="1" dirty="0" smtClean="0">
                        <a:latin typeface="Cambria Math" panose="02040503050406030204" pitchFamily="18" charset="0"/>
                      </a:rPr>
                      <m:t>1</m:t>
                    </m:r>
                    <m:r>
                      <a:rPr lang="it-IT" i="1">
                        <a:latin typeface="Cambria Math" panose="02040503050406030204" pitchFamily="18" charset="0"/>
                      </a:rPr>
                      <m:t>0 </m:t>
                    </m:r>
                    <m:func>
                      <m:funcPr>
                        <m:ctrlPr>
                          <a:rPr lang="it-IT" i="1">
                            <a:latin typeface="Cambria Math" panose="02040503050406030204" pitchFamily="18" charset="0"/>
                          </a:rPr>
                        </m:ctrlPr>
                      </m:funcPr>
                      <m:fName>
                        <m:r>
                          <m:rPr>
                            <m:sty m:val="p"/>
                          </m:rPr>
                          <a:rPr lang="it-IT">
                            <a:latin typeface="Cambria Math" panose="02040503050406030204" pitchFamily="18" charset="0"/>
                          </a:rPr>
                          <m:t>log</m:t>
                        </m:r>
                      </m:fName>
                      <m:e>
                        <m:d>
                          <m:dPr>
                            <m:ctrlPr>
                              <a:rPr lang="it-IT" i="1">
                                <a:latin typeface="Cambria Math" panose="02040503050406030204" pitchFamily="18" charset="0"/>
                              </a:rPr>
                            </m:ctrlPr>
                          </m:dPr>
                          <m:e>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b="0" i="1" smtClean="0">
                                        <a:latin typeface="Cambria Math" panose="02040503050406030204" pitchFamily="18" charset="0"/>
                                      </a:rPr>
                                      <m:t>𝑃</m:t>
                                    </m:r>
                                  </m:e>
                                  <m:sub>
                                    <m:r>
                                      <a:rPr lang="it-IT" i="1">
                                        <a:latin typeface="Cambria Math" panose="02040503050406030204" pitchFamily="18" charset="0"/>
                                      </a:rPr>
                                      <m:t>2</m:t>
                                    </m:r>
                                  </m:sub>
                                </m:sSub>
                              </m:num>
                              <m:den>
                                <m:sSub>
                                  <m:sSubPr>
                                    <m:ctrlPr>
                                      <a:rPr lang="it-IT" i="1">
                                        <a:latin typeface="Cambria Math" panose="02040503050406030204" pitchFamily="18" charset="0"/>
                                      </a:rPr>
                                    </m:ctrlPr>
                                  </m:sSubPr>
                                  <m:e>
                                    <m:r>
                                      <a:rPr lang="it-IT" b="0" i="1" smtClean="0">
                                        <a:latin typeface="Cambria Math" panose="02040503050406030204" pitchFamily="18" charset="0"/>
                                      </a:rPr>
                                      <m:t>𝑃</m:t>
                                    </m:r>
                                  </m:e>
                                  <m:sub>
                                    <m:r>
                                      <a:rPr lang="it-IT" i="1">
                                        <a:latin typeface="Cambria Math" panose="02040503050406030204" pitchFamily="18" charset="0"/>
                                      </a:rPr>
                                      <m:t>1</m:t>
                                    </m:r>
                                  </m:sub>
                                </m:sSub>
                              </m:den>
                            </m:f>
                          </m:e>
                        </m:d>
                      </m:e>
                    </m:func>
                  </m:oMath>
                </a14:m>
                <a:endParaRPr lang="en-US" dirty="0" smtClean="0"/>
              </a:p>
              <a:p>
                <a:r>
                  <a:rPr lang="en-US" dirty="0" smtClean="0"/>
                  <a:t>When dB is given, the conversions are:</a:t>
                </a:r>
              </a:p>
              <a:p>
                <a:pPr marL="0" indent="0" algn="ctr">
                  <a:buNone/>
                </a:pP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2</m:t>
                            </m:r>
                          </m:sub>
                        </m:sSub>
                      </m:num>
                      <m:den>
                        <m:sSub>
                          <m:sSubPr>
                            <m:ctrlPr>
                              <a:rPr lang="en-US"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1</m:t>
                            </m:r>
                          </m:sub>
                        </m:sSub>
                      </m:den>
                    </m:f>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10</m:t>
                        </m:r>
                      </m:e>
                      <m:sup>
                        <m:r>
                          <m:rPr>
                            <m:sty m:val="p"/>
                          </m:rPr>
                          <a:rPr lang="it-IT" b="0" i="0" smtClean="0">
                            <a:latin typeface="Cambria Math" panose="02040503050406030204" pitchFamily="18" charset="0"/>
                          </a:rPr>
                          <m:t>dB</m:t>
                        </m:r>
                        <m:r>
                          <a:rPr lang="it-IT" b="0" i="0" smtClean="0">
                            <a:latin typeface="Cambria Math" panose="02040503050406030204" pitchFamily="18" charset="0"/>
                          </a:rPr>
                          <m:t>/20</m:t>
                        </m:r>
                      </m:sup>
                    </m:sSup>
                  </m:oMath>
                </a14:m>
                <a:r>
                  <a:rPr lang="en-US" dirty="0" smtClean="0"/>
                  <a:t>  and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it-IT" b="0" i="1" smtClean="0">
                                <a:latin typeface="Cambria Math" panose="02040503050406030204" pitchFamily="18" charset="0"/>
                              </a:rPr>
                              <m:t>𝑃</m:t>
                            </m:r>
                          </m:e>
                          <m:sub>
                            <m:r>
                              <a:rPr lang="it-IT" i="1">
                                <a:latin typeface="Cambria Math" panose="02040503050406030204" pitchFamily="18" charset="0"/>
                              </a:rPr>
                              <m:t>2</m:t>
                            </m:r>
                          </m:sub>
                        </m:sSub>
                      </m:num>
                      <m:den>
                        <m:sSub>
                          <m:sSubPr>
                            <m:ctrlPr>
                              <a:rPr lang="en-US" i="1">
                                <a:latin typeface="Cambria Math" panose="02040503050406030204" pitchFamily="18" charset="0"/>
                              </a:rPr>
                            </m:ctrlPr>
                          </m:sSubPr>
                          <m:e>
                            <m:r>
                              <a:rPr lang="it-IT" b="0" i="1" smtClean="0">
                                <a:latin typeface="Cambria Math" panose="02040503050406030204" pitchFamily="18" charset="0"/>
                              </a:rPr>
                              <m:t>𝑃</m:t>
                            </m:r>
                          </m:e>
                          <m:sub>
                            <m:r>
                              <a:rPr lang="it-IT" i="1">
                                <a:latin typeface="Cambria Math" panose="02040503050406030204" pitchFamily="18" charset="0"/>
                              </a:rPr>
                              <m:t>1</m:t>
                            </m:r>
                          </m:sub>
                        </m:sSub>
                      </m:den>
                    </m:f>
                    <m:r>
                      <a:rPr lang="it-IT" i="1">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10</m:t>
                        </m:r>
                      </m:e>
                      <m:sup>
                        <m:r>
                          <m:rPr>
                            <m:sty m:val="p"/>
                          </m:rPr>
                          <a:rPr lang="it-IT">
                            <a:latin typeface="Cambria Math" panose="02040503050406030204" pitchFamily="18" charset="0"/>
                          </a:rPr>
                          <m:t>dB</m:t>
                        </m:r>
                        <m:r>
                          <a:rPr lang="it-IT">
                            <a:latin typeface="Cambria Math" panose="02040503050406030204" pitchFamily="18" charset="0"/>
                          </a:rPr>
                          <m:t>/10</m:t>
                        </m:r>
                      </m:sup>
                    </m:sSup>
                  </m:oMath>
                </a14:m>
                <a:endParaRPr lang="it-IT" dirty="0" smtClean="0"/>
              </a:p>
              <a:p>
                <a:pPr lvl="0"/>
                <a:r>
                  <a:rPr lang="en-US" dirty="0" smtClean="0">
                    <a:solidFill>
                      <a:prstClr val="white"/>
                    </a:solidFill>
                  </a:rPr>
                  <a:t>Expressing voltage and power ratios in dB simplifies the algebra, since multiplication is reduced to addition and division to subtraction</a:t>
                </a:r>
              </a:p>
              <a:p>
                <a:r>
                  <a:rPr lang="it-IT" dirty="0" err="1" smtClean="0"/>
                  <a:t>We</a:t>
                </a:r>
                <a:r>
                  <a:rPr lang="it-IT" dirty="0" smtClean="0"/>
                  <a:t> use </a:t>
                </a:r>
                <a14:m>
                  <m:oMath xmlns:m="http://schemas.openxmlformats.org/officeDocument/2006/math">
                    <m:r>
                      <a:rPr lang="it-IT" i="1" smtClean="0">
                        <a:latin typeface="Cambria Math" panose="02040503050406030204" pitchFamily="18" charset="0"/>
                      </a:rPr>
                      <m:t>𝑑𝐵</m:t>
                    </m:r>
                  </m:oMath>
                </a14:m>
                <a:r>
                  <a:rPr lang="en-US" dirty="0" smtClean="0">
                    <a:solidFill>
                      <a:prstClr val="white"/>
                    </a:solidFill>
                  </a:rPr>
                  <a:t> to simplify </a:t>
                </a:r>
                <a:r>
                  <a:rPr lang="en-US" u="sng" dirty="0" smtClean="0">
                    <a:solidFill>
                      <a:prstClr val="white"/>
                    </a:solidFill>
                  </a:rPr>
                  <a:t>ratios</a:t>
                </a:r>
                <a:r>
                  <a:rPr lang="en-US" dirty="0" smtClean="0">
                    <a:solidFill>
                      <a:prstClr val="white"/>
                    </a:solidFill>
                  </a:rPr>
                  <a:t>. </a:t>
                </a:r>
                <a:r>
                  <a:rPr lang="en-US" dirty="0">
                    <a:solidFill>
                      <a:prstClr val="white"/>
                    </a:solidFill>
                  </a:rPr>
                  <a:t>A</a:t>
                </a:r>
                <a:r>
                  <a:rPr lang="en-US" dirty="0" smtClean="0">
                    <a:solidFill>
                      <a:prstClr val="white"/>
                    </a:solidFill>
                  </a:rPr>
                  <a:t>n </a:t>
                </a:r>
                <a:r>
                  <a:rPr lang="en-US" u="sng" dirty="0" smtClean="0">
                    <a:solidFill>
                      <a:prstClr val="white"/>
                    </a:solidFill>
                  </a:rPr>
                  <a:t>absolute</a:t>
                </a:r>
                <a:r>
                  <a:rPr lang="en-US" dirty="0" smtClean="0">
                    <a:solidFill>
                      <a:prstClr val="white"/>
                    </a:solidFill>
                  </a:rPr>
                  <a:t> measure of power is given by the quantities </a:t>
                </a:r>
                <a14:m>
                  <m:oMath xmlns:m="http://schemas.openxmlformats.org/officeDocument/2006/math">
                    <m:r>
                      <a:rPr lang="it-IT" i="1">
                        <a:latin typeface="Cambria Math" panose="02040503050406030204" pitchFamily="18" charset="0"/>
                      </a:rPr>
                      <m:t>𝑑𝐵</m:t>
                    </m:r>
                    <m:r>
                      <a:rPr lang="it-IT" b="0" i="1" smtClean="0">
                        <a:latin typeface="Cambria Math" panose="02040503050406030204" pitchFamily="18" charset="0"/>
                      </a:rPr>
                      <m:t>𝑚</m:t>
                    </m:r>
                  </m:oMath>
                </a14:m>
                <a:r>
                  <a:rPr lang="en-US" dirty="0" smtClean="0">
                    <a:solidFill>
                      <a:prstClr val="white"/>
                    </a:solidFill>
                  </a:rPr>
                  <a:t> or </a:t>
                </a:r>
                <a14:m>
                  <m:oMath xmlns:m="http://schemas.openxmlformats.org/officeDocument/2006/math">
                    <m:r>
                      <a:rPr lang="it-IT" i="1">
                        <a:latin typeface="Cambria Math" panose="02040503050406030204" pitchFamily="18" charset="0"/>
                      </a:rPr>
                      <m:t>𝑑𝐵𝑊</m:t>
                    </m:r>
                  </m:oMath>
                </a14:m>
                <a:r>
                  <a:rPr lang="en-US" dirty="0" smtClean="0">
                    <a:solidFill>
                      <a:prstClr val="white"/>
                    </a:solidFill>
                  </a:rPr>
                  <a:t>:</a:t>
                </a:r>
              </a:p>
              <a:p>
                <a:endParaRPr lang="en-US" dirty="0" smtClean="0">
                  <a:solidFill>
                    <a:prstClr val="white"/>
                  </a:solidFill>
                </a:endParaRPr>
              </a:p>
              <a:p>
                <a:pPr marL="0" indent="0" algn="ctr">
                  <a:buNone/>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𝑑𝐵</m:t>
                      </m:r>
                      <m:r>
                        <a:rPr lang="it-IT" b="0" i="1" smtClean="0">
                          <a:latin typeface="Cambria Math" panose="02040503050406030204" pitchFamily="18" charset="0"/>
                        </a:rPr>
                        <m:t>𝑚</m:t>
                      </m:r>
                      <m:r>
                        <a:rPr lang="it-IT" i="1">
                          <a:latin typeface="Cambria Math" panose="02040503050406030204" pitchFamily="18" charset="0"/>
                        </a:rPr>
                        <m:t>=</m:t>
                      </m:r>
                      <m:r>
                        <a:rPr lang="it-IT" b="0" i="1" smtClean="0">
                          <a:latin typeface="Cambria Math" panose="02040503050406030204" pitchFamily="18" charset="0"/>
                        </a:rPr>
                        <m:t>1</m:t>
                      </m:r>
                      <m:r>
                        <a:rPr lang="it-IT" i="1">
                          <a:latin typeface="Cambria Math" panose="02040503050406030204" pitchFamily="18" charset="0"/>
                        </a:rPr>
                        <m:t>0 </m:t>
                      </m:r>
                      <m:func>
                        <m:funcPr>
                          <m:ctrlPr>
                            <a:rPr lang="it-IT" i="1">
                              <a:latin typeface="Cambria Math" panose="02040503050406030204" pitchFamily="18" charset="0"/>
                            </a:rPr>
                          </m:ctrlPr>
                        </m:funcPr>
                        <m:fName>
                          <m:r>
                            <m:rPr>
                              <m:sty m:val="p"/>
                            </m:rPr>
                            <a:rPr lang="it-IT">
                              <a:latin typeface="Cambria Math" panose="02040503050406030204" pitchFamily="18" charset="0"/>
                            </a:rPr>
                            <m:t>log</m:t>
                          </m:r>
                        </m:fName>
                        <m:e>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b="0" i="1" smtClean="0">
                                      <a:latin typeface="Cambria Math" panose="02040503050406030204" pitchFamily="18" charset="0"/>
                                    </a:rPr>
                                    <m:t>𝑃</m:t>
                                  </m:r>
                                </m:e>
                                <m:sub>
                                  <m:r>
                                    <a:rPr lang="it-IT" b="0" i="1" smtClean="0">
                                      <a:latin typeface="Cambria Math" panose="02040503050406030204" pitchFamily="18" charset="0"/>
                                    </a:rPr>
                                    <m:t>𝑚𝑊</m:t>
                                  </m:r>
                                </m:sub>
                              </m:sSub>
                            </m:e>
                          </m:d>
                        </m:e>
                      </m:func>
                      <m:r>
                        <a:rPr lang="it-IT" b="0" i="0" smtClean="0">
                          <a:latin typeface="Cambria Math" panose="02040503050406030204" pitchFamily="18" charset="0"/>
                        </a:rPr>
                        <m:t> </m:t>
                      </m:r>
                      <m:r>
                        <a:rPr lang="it-IT" b="0" i="1" smtClean="0">
                          <a:latin typeface="Cambria Math" panose="02040503050406030204" pitchFamily="18" charset="0"/>
                        </a:rPr>
                        <m:t>⇒</m:t>
                      </m:r>
                      <m:r>
                        <a:rPr lang="it-IT" b="0" i="0" smtClean="0">
                          <a:latin typeface="Cambria Math" panose="02040503050406030204" pitchFamily="18" charset="0"/>
                        </a:rPr>
                        <m:t> 0 </m:t>
                      </m:r>
                      <m:r>
                        <a:rPr lang="it-IT" i="1">
                          <a:latin typeface="Cambria Math" panose="02040503050406030204" pitchFamily="18" charset="0"/>
                        </a:rPr>
                        <m:t>𝑑𝐵𝑚</m:t>
                      </m:r>
                      <m:r>
                        <a:rPr lang="it-IT" i="1">
                          <a:latin typeface="Cambria Math" panose="02040503050406030204" pitchFamily="18" charset="0"/>
                        </a:rPr>
                        <m:t>=1 </m:t>
                      </m:r>
                      <m:r>
                        <a:rPr lang="it-IT" b="0" i="1" smtClean="0">
                          <a:latin typeface="Cambria Math" panose="02040503050406030204" pitchFamily="18" charset="0"/>
                        </a:rPr>
                        <m:t>𝑚𝑊</m:t>
                      </m:r>
                    </m:oMath>
                  </m:oMathPara>
                </a14:m>
                <a:endParaRPr lang="en-US" dirty="0" smtClean="0">
                  <a:solidFill>
                    <a:prstClr val="white"/>
                  </a:solidFill>
                </a:endParaRPr>
              </a:p>
              <a:p>
                <a:pPr marL="0" indent="0" algn="ctr">
                  <a:buNone/>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𝑑𝐵</m:t>
                      </m:r>
                      <m:r>
                        <a:rPr lang="it-IT" b="0" i="1" smtClean="0">
                          <a:latin typeface="Cambria Math" panose="02040503050406030204" pitchFamily="18" charset="0"/>
                        </a:rPr>
                        <m:t>𝑊</m:t>
                      </m:r>
                      <m:r>
                        <a:rPr lang="it-IT" i="1">
                          <a:latin typeface="Cambria Math" panose="02040503050406030204" pitchFamily="18" charset="0"/>
                        </a:rPr>
                        <m:t>=10 </m:t>
                      </m:r>
                      <m:func>
                        <m:funcPr>
                          <m:ctrlPr>
                            <a:rPr lang="it-IT" i="1">
                              <a:latin typeface="Cambria Math" panose="02040503050406030204" pitchFamily="18" charset="0"/>
                            </a:rPr>
                          </m:ctrlPr>
                        </m:funcPr>
                        <m:fName>
                          <m:r>
                            <m:rPr>
                              <m:sty m:val="p"/>
                            </m:rPr>
                            <a:rPr lang="it-IT">
                              <a:latin typeface="Cambria Math" panose="02040503050406030204" pitchFamily="18" charset="0"/>
                            </a:rPr>
                            <m:t>log</m:t>
                          </m:r>
                        </m:fName>
                        <m:e>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𝑊</m:t>
                                  </m:r>
                                </m:sub>
                              </m:sSub>
                            </m:e>
                          </m:d>
                        </m:e>
                      </m:func>
                      <m:r>
                        <a:rPr lang="it-IT" i="1">
                          <a:latin typeface="Cambria Math" panose="02040503050406030204" pitchFamily="18" charset="0"/>
                        </a:rPr>
                        <m:t>⇒</m:t>
                      </m:r>
                      <m:r>
                        <a:rPr lang="it-IT">
                          <a:latin typeface="Cambria Math" panose="02040503050406030204" pitchFamily="18" charset="0"/>
                        </a:rPr>
                        <m:t>0 </m:t>
                      </m:r>
                      <m:r>
                        <a:rPr lang="it-IT" i="1">
                          <a:latin typeface="Cambria Math" panose="02040503050406030204" pitchFamily="18" charset="0"/>
                        </a:rPr>
                        <m:t>𝑑𝐵</m:t>
                      </m:r>
                      <m:r>
                        <a:rPr lang="it-IT" b="0" i="1" smtClean="0">
                          <a:latin typeface="Cambria Math" panose="02040503050406030204" pitchFamily="18" charset="0"/>
                        </a:rPr>
                        <m:t>𝑊</m:t>
                      </m:r>
                      <m:r>
                        <a:rPr lang="it-IT" i="1">
                          <a:latin typeface="Cambria Math" panose="02040503050406030204" pitchFamily="18" charset="0"/>
                        </a:rPr>
                        <m:t>=1 </m:t>
                      </m:r>
                      <m:r>
                        <a:rPr lang="it-IT" i="1">
                          <a:latin typeface="Cambria Math" panose="02040503050406030204" pitchFamily="18" charset="0"/>
                        </a:rPr>
                        <m:t>𝑊</m:t>
                      </m:r>
                    </m:oMath>
                  </m:oMathPara>
                </a14:m>
                <a:endParaRPr lang="en-US" dirty="0">
                  <a:solidFill>
                    <a:prstClr val="white"/>
                  </a:solidFill>
                </a:endParaRPr>
              </a:p>
              <a:p>
                <a:pPr marL="0" indent="0" algn="ctr">
                  <a:buNone/>
                </a:pPr>
                <a:endParaRPr lang="en-US" dirty="0" smtClean="0">
                  <a:solidFill>
                    <a:prstClr val="white"/>
                  </a:solidFill>
                </a:endParaRPr>
              </a:p>
              <a:p>
                <a:pPr lvl="0"/>
                <a:endParaRPr lang="en-US" dirty="0" smtClean="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141411" y="1108943"/>
                <a:ext cx="10716291" cy="4475779"/>
              </a:xfrm>
              <a:blipFill rotWithShape="0">
                <a:blip r:embed="rId2"/>
                <a:stretch>
                  <a:fillRect l="-796" t="-2180"/>
                </a:stretch>
              </a:blipFill>
            </p:spPr>
            <p:txBody>
              <a:bodyPr/>
              <a:lstStyle/>
              <a:p>
                <a:r>
                  <a:rPr lang="en-US">
                    <a:noFill/>
                  </a:rPr>
                  <a:t> </a:t>
                </a:r>
              </a:p>
            </p:txBody>
          </p:sp>
        </mc:Fallback>
      </mc:AlternateContent>
      <p:graphicFrame>
        <p:nvGraphicFramePr>
          <p:cNvPr id="7" name="Tabella 6"/>
          <p:cNvGraphicFramePr>
            <a:graphicFrameLocks noGrp="1"/>
          </p:cNvGraphicFramePr>
          <p:nvPr>
            <p:extLst>
              <p:ext uri="{D42A27DB-BD31-4B8C-83A1-F6EECF244321}">
                <p14:modId xmlns:p14="http://schemas.microsoft.com/office/powerpoint/2010/main" val="1213643175"/>
              </p:ext>
            </p:extLst>
          </p:nvPr>
        </p:nvGraphicFramePr>
        <p:xfrm>
          <a:off x="68823" y="5664682"/>
          <a:ext cx="12054350" cy="1005840"/>
        </p:xfrm>
        <a:graphic>
          <a:graphicData uri="http://schemas.openxmlformats.org/drawingml/2006/table">
            <a:tbl>
              <a:tblPr firstRow="1" bandRow="1">
                <a:tableStyleId>{21E4AEA4-8DFA-4A89-87EB-49C32662AFE0}</a:tableStyleId>
              </a:tblPr>
              <a:tblGrid>
                <a:gridCol w="861025">
                  <a:extLst>
                    <a:ext uri="{9D8B030D-6E8A-4147-A177-3AD203B41FA5}">
                      <a16:colId xmlns:a16="http://schemas.microsoft.com/office/drawing/2014/main" val="20000"/>
                    </a:ext>
                  </a:extLst>
                </a:gridCol>
                <a:gridCol w="861025">
                  <a:extLst>
                    <a:ext uri="{9D8B030D-6E8A-4147-A177-3AD203B41FA5}">
                      <a16:colId xmlns:a16="http://schemas.microsoft.com/office/drawing/2014/main" val="20001"/>
                    </a:ext>
                  </a:extLst>
                </a:gridCol>
                <a:gridCol w="861025">
                  <a:extLst>
                    <a:ext uri="{9D8B030D-6E8A-4147-A177-3AD203B41FA5}">
                      <a16:colId xmlns:a16="http://schemas.microsoft.com/office/drawing/2014/main" val="20002"/>
                    </a:ext>
                  </a:extLst>
                </a:gridCol>
                <a:gridCol w="861025">
                  <a:extLst>
                    <a:ext uri="{9D8B030D-6E8A-4147-A177-3AD203B41FA5}">
                      <a16:colId xmlns:a16="http://schemas.microsoft.com/office/drawing/2014/main" val="20003"/>
                    </a:ext>
                  </a:extLst>
                </a:gridCol>
                <a:gridCol w="861025">
                  <a:extLst>
                    <a:ext uri="{9D8B030D-6E8A-4147-A177-3AD203B41FA5}">
                      <a16:colId xmlns:a16="http://schemas.microsoft.com/office/drawing/2014/main" val="20004"/>
                    </a:ext>
                  </a:extLst>
                </a:gridCol>
                <a:gridCol w="861025">
                  <a:extLst>
                    <a:ext uri="{9D8B030D-6E8A-4147-A177-3AD203B41FA5}">
                      <a16:colId xmlns:a16="http://schemas.microsoft.com/office/drawing/2014/main" val="20005"/>
                    </a:ext>
                  </a:extLst>
                </a:gridCol>
                <a:gridCol w="861025">
                  <a:extLst>
                    <a:ext uri="{9D8B030D-6E8A-4147-A177-3AD203B41FA5}">
                      <a16:colId xmlns:a16="http://schemas.microsoft.com/office/drawing/2014/main" val="20006"/>
                    </a:ext>
                  </a:extLst>
                </a:gridCol>
                <a:gridCol w="861025">
                  <a:extLst>
                    <a:ext uri="{9D8B030D-6E8A-4147-A177-3AD203B41FA5}">
                      <a16:colId xmlns:a16="http://schemas.microsoft.com/office/drawing/2014/main" val="20007"/>
                    </a:ext>
                  </a:extLst>
                </a:gridCol>
                <a:gridCol w="861025">
                  <a:extLst>
                    <a:ext uri="{9D8B030D-6E8A-4147-A177-3AD203B41FA5}">
                      <a16:colId xmlns:a16="http://schemas.microsoft.com/office/drawing/2014/main" val="20008"/>
                    </a:ext>
                  </a:extLst>
                </a:gridCol>
                <a:gridCol w="861025">
                  <a:extLst>
                    <a:ext uri="{9D8B030D-6E8A-4147-A177-3AD203B41FA5}">
                      <a16:colId xmlns:a16="http://schemas.microsoft.com/office/drawing/2014/main" val="20009"/>
                    </a:ext>
                  </a:extLst>
                </a:gridCol>
                <a:gridCol w="861025">
                  <a:extLst>
                    <a:ext uri="{9D8B030D-6E8A-4147-A177-3AD203B41FA5}">
                      <a16:colId xmlns:a16="http://schemas.microsoft.com/office/drawing/2014/main" val="20010"/>
                    </a:ext>
                  </a:extLst>
                </a:gridCol>
                <a:gridCol w="861025">
                  <a:extLst>
                    <a:ext uri="{9D8B030D-6E8A-4147-A177-3AD203B41FA5}">
                      <a16:colId xmlns:a16="http://schemas.microsoft.com/office/drawing/2014/main" val="20011"/>
                    </a:ext>
                  </a:extLst>
                </a:gridCol>
                <a:gridCol w="861025">
                  <a:extLst>
                    <a:ext uri="{9D8B030D-6E8A-4147-A177-3AD203B41FA5}">
                      <a16:colId xmlns:a16="http://schemas.microsoft.com/office/drawing/2014/main" val="20012"/>
                    </a:ext>
                  </a:extLst>
                </a:gridCol>
                <a:gridCol w="861025">
                  <a:extLst>
                    <a:ext uri="{9D8B030D-6E8A-4147-A177-3AD203B41FA5}">
                      <a16:colId xmlns:a16="http://schemas.microsoft.com/office/drawing/2014/main" val="20013"/>
                    </a:ext>
                  </a:extLst>
                </a:gridCol>
              </a:tblGrid>
              <a:tr h="291690">
                <a:tc>
                  <a:txBody>
                    <a:bodyPr/>
                    <a:lstStyle/>
                    <a:p>
                      <a:pPr algn="ctr"/>
                      <a:r>
                        <a:rPr lang="en-US" sz="1600" dirty="0" smtClean="0"/>
                        <a:t>Power</a:t>
                      </a:r>
                      <a:endParaRPr lang="en-US" sz="1600" dirty="0"/>
                    </a:p>
                  </a:txBody>
                  <a:tcPr/>
                </a:tc>
                <a:tc>
                  <a:txBody>
                    <a:bodyPr/>
                    <a:lstStyle/>
                    <a:p>
                      <a:pPr algn="ctr"/>
                      <a:r>
                        <a:rPr lang="en-US" sz="1600" dirty="0" smtClean="0"/>
                        <a:t>1 µW</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10 µW</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.1 </a:t>
                      </a:r>
                      <a:r>
                        <a:rPr lang="en-US" sz="1600" dirty="0" err="1" smtClean="0"/>
                        <a:t>mW</a:t>
                      </a:r>
                      <a:endParaRPr lang="en-US" sz="1600" dirty="0"/>
                    </a:p>
                  </a:txBody>
                  <a:tcPr/>
                </a:tc>
                <a:tc>
                  <a:txBody>
                    <a:bodyPr/>
                    <a:lstStyle/>
                    <a:p>
                      <a:pPr algn="ctr"/>
                      <a:r>
                        <a:rPr lang="en-US" sz="1600" dirty="0" smtClean="0"/>
                        <a:t>1 </a:t>
                      </a:r>
                      <a:r>
                        <a:rPr lang="en-US" sz="1600" dirty="0" err="1" smtClean="0"/>
                        <a:t>mW</a:t>
                      </a:r>
                      <a:endParaRPr lang="en-US" sz="1600" dirty="0"/>
                    </a:p>
                  </a:txBody>
                  <a:tcPr/>
                </a:tc>
                <a:tc>
                  <a:txBody>
                    <a:bodyPr/>
                    <a:lstStyle/>
                    <a:p>
                      <a:pPr algn="ctr"/>
                      <a:r>
                        <a:rPr lang="en-US" sz="1600" dirty="0" smtClean="0"/>
                        <a:t>10 </a:t>
                      </a:r>
                      <a:r>
                        <a:rPr lang="en-US" sz="1600" dirty="0" err="1" smtClean="0"/>
                        <a:t>mW</a:t>
                      </a:r>
                      <a:endParaRPr lang="en-US" sz="1600" dirty="0"/>
                    </a:p>
                  </a:txBody>
                  <a:tcPr/>
                </a:tc>
                <a:tc>
                  <a:txBody>
                    <a:bodyPr/>
                    <a:lstStyle/>
                    <a:p>
                      <a:pPr algn="ctr"/>
                      <a:r>
                        <a:rPr lang="en-US" sz="1600" dirty="0" smtClean="0"/>
                        <a:t>.1 W</a:t>
                      </a:r>
                      <a:endParaRPr lang="en-US" sz="1600" dirty="0"/>
                    </a:p>
                  </a:txBody>
                  <a:tcPr/>
                </a:tc>
                <a:tc>
                  <a:txBody>
                    <a:bodyPr/>
                    <a:lstStyle/>
                    <a:p>
                      <a:pPr algn="ctr"/>
                      <a:r>
                        <a:rPr lang="en-US" sz="1600" dirty="0" smtClean="0"/>
                        <a:t>1 W</a:t>
                      </a:r>
                      <a:endParaRPr lang="en-US" sz="1600" dirty="0"/>
                    </a:p>
                  </a:txBody>
                  <a:tcPr/>
                </a:tc>
                <a:tc>
                  <a:txBody>
                    <a:bodyPr/>
                    <a:lstStyle/>
                    <a:p>
                      <a:pPr algn="ctr"/>
                      <a:r>
                        <a:rPr lang="en-US" sz="1600" dirty="0" smtClean="0"/>
                        <a:t>10 W</a:t>
                      </a:r>
                      <a:endParaRPr lang="en-US" sz="1600" dirty="0"/>
                    </a:p>
                  </a:txBody>
                  <a:tcPr/>
                </a:tc>
                <a:tc>
                  <a:txBody>
                    <a:bodyPr/>
                    <a:lstStyle/>
                    <a:p>
                      <a:pPr algn="ctr"/>
                      <a:r>
                        <a:rPr lang="en-US" sz="1600" dirty="0" smtClean="0"/>
                        <a:t>.1 kW</a:t>
                      </a:r>
                      <a:endParaRPr lang="en-US" sz="1600" dirty="0"/>
                    </a:p>
                  </a:txBody>
                  <a:tcPr/>
                </a:tc>
                <a:tc>
                  <a:txBody>
                    <a:bodyPr/>
                    <a:lstStyle/>
                    <a:p>
                      <a:pPr algn="ctr"/>
                      <a:r>
                        <a:rPr lang="en-US" sz="1600" dirty="0" smtClean="0"/>
                        <a:t>1 kW</a:t>
                      </a:r>
                      <a:endParaRPr lang="en-US" sz="1600" dirty="0"/>
                    </a:p>
                  </a:txBody>
                  <a:tcPr/>
                </a:tc>
                <a:tc>
                  <a:txBody>
                    <a:bodyPr/>
                    <a:lstStyle/>
                    <a:p>
                      <a:pPr algn="ctr"/>
                      <a:r>
                        <a:rPr lang="en-US" sz="1600" dirty="0" smtClean="0"/>
                        <a:t>10 kW</a:t>
                      </a:r>
                      <a:endParaRPr lang="en-US" sz="1600" dirty="0"/>
                    </a:p>
                  </a:txBody>
                  <a:tcPr/>
                </a:tc>
                <a:tc>
                  <a:txBody>
                    <a:bodyPr/>
                    <a:lstStyle/>
                    <a:p>
                      <a:pPr algn="ctr"/>
                      <a:r>
                        <a:rPr lang="en-US" sz="1600" dirty="0" smtClean="0"/>
                        <a:t>.1 MW</a:t>
                      </a:r>
                      <a:endParaRPr lang="en-US" sz="1600" dirty="0"/>
                    </a:p>
                  </a:txBody>
                  <a:tcPr/>
                </a:tc>
                <a:tc>
                  <a:txBody>
                    <a:bodyPr/>
                    <a:lstStyle/>
                    <a:p>
                      <a:pPr algn="ctr"/>
                      <a:r>
                        <a:rPr lang="en-US" sz="1600" dirty="0" smtClean="0"/>
                        <a:t>1 MW</a:t>
                      </a:r>
                      <a:endParaRPr lang="en-US" sz="1600" dirty="0"/>
                    </a:p>
                  </a:txBody>
                  <a:tcPr/>
                </a:tc>
                <a:extLst>
                  <a:ext uri="{0D108BD9-81ED-4DB2-BD59-A6C34878D82A}">
                    <a16:rowId xmlns:a16="http://schemas.microsoft.com/office/drawing/2014/main" val="10000"/>
                  </a:ext>
                </a:extLst>
              </a:tr>
              <a:tr h="308565">
                <a:tc>
                  <a:txBody>
                    <a:bodyPr/>
                    <a:lstStyle/>
                    <a:p>
                      <a:pPr algn="ctr"/>
                      <a:r>
                        <a:rPr lang="en-US" sz="1600" dirty="0" err="1" smtClean="0"/>
                        <a:t>dBm</a:t>
                      </a:r>
                      <a:endParaRPr lang="en-US" sz="1600" dirty="0"/>
                    </a:p>
                  </a:txBody>
                  <a:tcPr/>
                </a:tc>
                <a:tc>
                  <a:txBody>
                    <a:bodyPr/>
                    <a:lstStyle/>
                    <a:p>
                      <a:pPr algn="ctr"/>
                      <a:r>
                        <a:rPr lang="en-US" sz="1600" dirty="0" smtClean="0"/>
                        <a:t>-30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30</a:t>
                      </a:r>
                      <a:endParaRPr lang="en-US" sz="1600" dirty="0"/>
                    </a:p>
                  </a:txBody>
                  <a:tcPr/>
                </a:tc>
                <a:tc>
                  <a:txBody>
                    <a:bodyPr/>
                    <a:lstStyle/>
                    <a:p>
                      <a:pPr algn="ctr"/>
                      <a:r>
                        <a:rPr lang="en-US" sz="1600" dirty="0" smtClean="0"/>
                        <a:t>40</a:t>
                      </a:r>
                      <a:endParaRPr lang="en-US" sz="1600" dirty="0"/>
                    </a:p>
                  </a:txBody>
                  <a:tcPr/>
                </a:tc>
                <a:tc>
                  <a:txBody>
                    <a:bodyPr/>
                    <a:lstStyle/>
                    <a:p>
                      <a:pPr algn="ctr"/>
                      <a:r>
                        <a:rPr lang="en-US" sz="1600" dirty="0" smtClean="0"/>
                        <a:t>50</a:t>
                      </a:r>
                      <a:endParaRPr lang="en-US" sz="1600" dirty="0"/>
                    </a:p>
                  </a:txBody>
                  <a:tcPr/>
                </a:tc>
                <a:tc>
                  <a:txBody>
                    <a:bodyPr/>
                    <a:lstStyle/>
                    <a:p>
                      <a:pPr algn="ctr"/>
                      <a:r>
                        <a:rPr lang="en-US" sz="1600" dirty="0" smtClean="0"/>
                        <a:t>60</a:t>
                      </a:r>
                      <a:endParaRPr lang="en-US" sz="1600" dirty="0"/>
                    </a:p>
                  </a:txBody>
                  <a:tcPr/>
                </a:tc>
                <a:tc>
                  <a:txBody>
                    <a:bodyPr/>
                    <a:lstStyle/>
                    <a:p>
                      <a:pPr algn="ctr"/>
                      <a:r>
                        <a:rPr lang="en-US" sz="1600" dirty="0" smtClean="0"/>
                        <a:t>70</a:t>
                      </a:r>
                      <a:endParaRPr lang="en-US" sz="1600" dirty="0"/>
                    </a:p>
                  </a:txBody>
                  <a:tcPr/>
                </a:tc>
                <a:tc>
                  <a:txBody>
                    <a:bodyPr/>
                    <a:lstStyle/>
                    <a:p>
                      <a:pPr algn="ctr"/>
                      <a:r>
                        <a:rPr lang="en-US" sz="1600" dirty="0" smtClean="0"/>
                        <a:t>80</a:t>
                      </a:r>
                      <a:endParaRPr lang="en-US" sz="1600" dirty="0"/>
                    </a:p>
                  </a:txBody>
                  <a:tcPr/>
                </a:tc>
                <a:tc>
                  <a:txBody>
                    <a:bodyPr/>
                    <a:lstStyle/>
                    <a:p>
                      <a:pPr algn="ctr"/>
                      <a:r>
                        <a:rPr lang="en-US" sz="1600" dirty="0" smtClean="0"/>
                        <a:t>90</a:t>
                      </a:r>
                      <a:endParaRPr lang="en-US" sz="1600" dirty="0"/>
                    </a:p>
                  </a:txBody>
                  <a:tcPr/>
                </a:tc>
                <a:extLst>
                  <a:ext uri="{0D108BD9-81ED-4DB2-BD59-A6C34878D82A}">
                    <a16:rowId xmlns:a16="http://schemas.microsoft.com/office/drawing/2014/main" val="10001"/>
                  </a:ext>
                </a:extLst>
              </a:tr>
              <a:tr h="308565">
                <a:tc>
                  <a:txBody>
                    <a:bodyPr/>
                    <a:lstStyle/>
                    <a:p>
                      <a:pPr algn="ctr"/>
                      <a:r>
                        <a:rPr lang="en-US" sz="1600" dirty="0" err="1" smtClean="0"/>
                        <a:t>dBW</a:t>
                      </a:r>
                      <a:endParaRPr lang="en-US" sz="1600" dirty="0"/>
                    </a:p>
                  </a:txBody>
                  <a:tcPr/>
                </a:tc>
                <a:tc>
                  <a:txBody>
                    <a:bodyPr/>
                    <a:lstStyle/>
                    <a:p>
                      <a:pPr algn="ctr"/>
                      <a:r>
                        <a:rPr lang="en-US" sz="1600" dirty="0" smtClean="0"/>
                        <a:t>-60</a:t>
                      </a:r>
                      <a:endParaRPr lang="en-US" sz="1600" dirty="0"/>
                    </a:p>
                  </a:txBody>
                  <a:tcPr/>
                </a:tc>
                <a:tc>
                  <a:txBody>
                    <a:bodyPr/>
                    <a:lstStyle/>
                    <a:p>
                      <a:pPr algn="ctr"/>
                      <a:r>
                        <a:rPr lang="en-US" sz="1600" dirty="0" smtClean="0"/>
                        <a:t>-50</a:t>
                      </a:r>
                      <a:endParaRPr lang="en-US" sz="1600" dirty="0"/>
                    </a:p>
                  </a:txBody>
                  <a:tcPr/>
                </a:tc>
                <a:tc>
                  <a:txBody>
                    <a:bodyPr/>
                    <a:lstStyle/>
                    <a:p>
                      <a:pPr algn="ctr"/>
                      <a:r>
                        <a:rPr lang="en-US" sz="1600" dirty="0" smtClean="0"/>
                        <a:t>-40</a:t>
                      </a:r>
                      <a:endParaRPr lang="en-US" sz="1600" dirty="0"/>
                    </a:p>
                  </a:txBody>
                  <a:tcPr/>
                </a:tc>
                <a:tc>
                  <a:txBody>
                    <a:bodyPr/>
                    <a:lstStyle/>
                    <a:p>
                      <a:pPr algn="ctr"/>
                      <a:r>
                        <a:rPr lang="en-US" sz="1600" dirty="0" smtClean="0"/>
                        <a:t>-30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30</a:t>
                      </a:r>
                      <a:endParaRPr lang="en-US" sz="1600" dirty="0"/>
                    </a:p>
                  </a:txBody>
                  <a:tcPr/>
                </a:tc>
                <a:tc>
                  <a:txBody>
                    <a:bodyPr/>
                    <a:lstStyle/>
                    <a:p>
                      <a:pPr algn="ctr"/>
                      <a:r>
                        <a:rPr lang="en-US" sz="1600" dirty="0" smtClean="0"/>
                        <a:t>40</a:t>
                      </a:r>
                      <a:endParaRPr lang="en-US" sz="1600" dirty="0"/>
                    </a:p>
                  </a:txBody>
                  <a:tcPr/>
                </a:tc>
                <a:tc>
                  <a:txBody>
                    <a:bodyPr/>
                    <a:lstStyle/>
                    <a:p>
                      <a:pPr algn="ctr"/>
                      <a:r>
                        <a:rPr lang="en-US" sz="1600" dirty="0" smtClean="0"/>
                        <a:t>50</a:t>
                      </a:r>
                      <a:endParaRPr lang="en-US" sz="1600" dirty="0"/>
                    </a:p>
                  </a:txBody>
                  <a:tcPr/>
                </a:tc>
                <a:tc>
                  <a:txBody>
                    <a:bodyPr/>
                    <a:lstStyle/>
                    <a:p>
                      <a:pPr algn="ctr"/>
                      <a:r>
                        <a:rPr lang="en-US" sz="1600" dirty="0" smtClean="0"/>
                        <a:t>60</a:t>
                      </a:r>
                      <a:endParaRPr lang="en-US"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2307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55256"/>
            <a:ext cx="9905998" cy="1478570"/>
          </a:xfrm>
        </p:spPr>
        <p:txBody>
          <a:bodyPr/>
          <a:lstStyle/>
          <a:p>
            <a:r>
              <a:rPr lang="en-US" dirty="0" smtClean="0"/>
              <a:t>Example: filter characterization</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42" y="1047065"/>
            <a:ext cx="8594970" cy="5672508"/>
          </a:xfrm>
          <a:prstGeom prst="rect">
            <a:avLst/>
          </a:prstGeom>
        </p:spPr>
      </p:pic>
      <p:sp>
        <p:nvSpPr>
          <p:cNvPr id="5" name="Segnaposto contenuto 2"/>
          <p:cNvSpPr txBox="1">
            <a:spLocks/>
          </p:cNvSpPr>
          <p:nvPr/>
        </p:nvSpPr>
        <p:spPr>
          <a:xfrm>
            <a:off x="8992018" y="1047065"/>
            <a:ext cx="3280197" cy="567250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smtClean="0"/>
              <a:t>Parameters to measure:</a:t>
            </a:r>
          </a:p>
          <a:p>
            <a:pPr lvl="1"/>
            <a:r>
              <a:rPr lang="en-US" dirty="0" smtClean="0"/>
              <a:t>Insertion loss</a:t>
            </a:r>
          </a:p>
          <a:p>
            <a:pPr lvl="1"/>
            <a:r>
              <a:rPr lang="en-US" dirty="0" smtClean="0"/>
              <a:t>Bandwidth</a:t>
            </a:r>
          </a:p>
          <a:p>
            <a:pPr lvl="1"/>
            <a:r>
              <a:rPr lang="en-US" dirty="0" smtClean="0"/>
              <a:t>Out of band rejection (how well the filter passes signal within its bandwidth while simultaneously rejecting all other signals outside the same bandwidth)</a:t>
            </a:r>
          </a:p>
          <a:p>
            <a:pPr lvl="1"/>
            <a:r>
              <a:rPr lang="en-US" dirty="0" smtClean="0"/>
              <a:t>Return loss              (high reflection in the stopbands, reasonable match in the passband)</a:t>
            </a:r>
          </a:p>
        </p:txBody>
      </p:sp>
      <p:sp>
        <p:nvSpPr>
          <p:cNvPr id="6" name="Segnaposto contenuto 2"/>
          <p:cNvSpPr txBox="1">
            <a:spLocks/>
          </p:cNvSpPr>
          <p:nvPr/>
        </p:nvSpPr>
        <p:spPr>
          <a:xfrm>
            <a:off x="481270" y="4367463"/>
            <a:ext cx="2093083" cy="2213812"/>
          </a:xfrm>
          <a:prstGeom prst="rect">
            <a:avLst/>
          </a:prstGeom>
          <a:solidFill>
            <a:schemeClr val="tx1"/>
          </a:solidFill>
          <a:ln>
            <a:solidFill>
              <a:srgbClr val="C00000"/>
            </a:solidFill>
          </a:ln>
        </p:spPr>
        <p:txBody>
          <a:bodyPr vert="horz" lIns="91440" tIns="45720" rIns="91440" bIns="45720" rtlCol="0">
            <a:normAutofit fontScale="5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900" dirty="0" smtClean="0">
                <a:solidFill>
                  <a:schemeClr val="accent4">
                    <a:lumMod val="75000"/>
                  </a:schemeClr>
                </a:solidFill>
              </a:rPr>
              <a:t>VNA parameters to set:</a:t>
            </a:r>
          </a:p>
          <a:p>
            <a:pPr>
              <a:buFontTx/>
              <a:buChar char="-"/>
            </a:pPr>
            <a:r>
              <a:rPr lang="en-US" dirty="0" smtClean="0">
                <a:solidFill>
                  <a:schemeClr val="accent4">
                    <a:lumMod val="75000"/>
                  </a:schemeClr>
                </a:solidFill>
              </a:rPr>
              <a:t>Frequency (start-stop or center-span)</a:t>
            </a:r>
          </a:p>
          <a:p>
            <a:pPr>
              <a:buFontTx/>
              <a:buChar char="-"/>
            </a:pPr>
            <a:r>
              <a:rPr lang="en-US" dirty="0" smtClean="0">
                <a:solidFill>
                  <a:schemeClr val="accent4">
                    <a:lumMod val="75000"/>
                  </a:schemeClr>
                </a:solidFill>
              </a:rPr>
              <a:t>Source power</a:t>
            </a:r>
          </a:p>
          <a:p>
            <a:pPr>
              <a:buFontTx/>
              <a:buChar char="-"/>
            </a:pPr>
            <a:r>
              <a:rPr lang="en-US" dirty="0" smtClean="0">
                <a:solidFill>
                  <a:schemeClr val="accent4">
                    <a:lumMod val="75000"/>
                  </a:schemeClr>
                </a:solidFill>
              </a:rPr>
              <a:t>Number of points</a:t>
            </a:r>
          </a:p>
          <a:p>
            <a:pPr>
              <a:buFontTx/>
              <a:buChar char="-"/>
            </a:pPr>
            <a:r>
              <a:rPr lang="en-US" dirty="0" smtClean="0">
                <a:solidFill>
                  <a:schemeClr val="accent4">
                    <a:lumMod val="75000"/>
                  </a:schemeClr>
                </a:solidFill>
              </a:rPr>
              <a:t>IF bandwidth</a:t>
            </a:r>
          </a:p>
          <a:p>
            <a:pPr>
              <a:buFontTx/>
              <a:buChar char="-"/>
            </a:pPr>
            <a:r>
              <a:rPr lang="en-US" dirty="0" smtClean="0">
                <a:solidFill>
                  <a:schemeClr val="accent4">
                    <a:lumMod val="75000"/>
                  </a:schemeClr>
                </a:solidFill>
              </a:rPr>
              <a:t>N. of averages</a:t>
            </a:r>
          </a:p>
          <a:p>
            <a:endParaRPr lang="en-US" dirty="0" smtClean="0"/>
          </a:p>
        </p:txBody>
      </p:sp>
    </p:spTree>
    <p:extLst>
      <p:ext uri="{BB962C8B-B14F-4D97-AF65-F5344CB8AC3E}">
        <p14:creationId xmlns:p14="http://schemas.microsoft.com/office/powerpoint/2010/main" val="131826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REFERENCES</a:t>
            </a:r>
            <a:endParaRPr lang="en-US" dirty="0"/>
          </a:p>
        </p:txBody>
      </p:sp>
      <p:sp>
        <p:nvSpPr>
          <p:cNvPr id="3" name="Segnaposto contenuto 2"/>
          <p:cNvSpPr>
            <a:spLocks noGrp="1"/>
          </p:cNvSpPr>
          <p:nvPr>
            <p:ph idx="1"/>
          </p:nvPr>
        </p:nvSpPr>
        <p:spPr/>
        <p:txBody>
          <a:bodyPr/>
          <a:lstStyle/>
          <a:p>
            <a:pPr marL="0" indent="0">
              <a:buNone/>
            </a:pPr>
            <a:r>
              <a:rPr lang="en-US" dirty="0" smtClean="0"/>
              <a:t>[1] </a:t>
            </a:r>
            <a:r>
              <a:rPr lang="en-US" dirty="0" err="1" smtClean="0"/>
              <a:t>Keysight</a:t>
            </a:r>
            <a:r>
              <a:rPr lang="en-US" dirty="0" smtClean="0"/>
              <a:t> Technologies website: </a:t>
            </a:r>
          </a:p>
          <a:p>
            <a:pPr marL="0" indent="0">
              <a:buNone/>
            </a:pPr>
            <a:r>
              <a:rPr lang="en-US" dirty="0" smtClean="0">
                <a:hlinkClick r:id="rId2"/>
              </a:rPr>
              <a:t>www.keysight.com</a:t>
            </a:r>
            <a:endParaRPr lang="en-US" dirty="0" smtClean="0"/>
          </a:p>
          <a:p>
            <a:pPr marL="0" indent="0">
              <a:buNone/>
            </a:pPr>
            <a:r>
              <a:rPr lang="en-US" dirty="0" smtClean="0"/>
              <a:t>[2] </a:t>
            </a:r>
            <a:r>
              <a:rPr lang="en-US" dirty="0" err="1" smtClean="0"/>
              <a:t>Keysight</a:t>
            </a:r>
            <a:r>
              <a:rPr lang="en-US" dirty="0" smtClean="0"/>
              <a:t> </a:t>
            </a:r>
            <a:r>
              <a:rPr lang="en-US" dirty="0" err="1" smtClean="0"/>
              <a:t>techincal</a:t>
            </a:r>
            <a:r>
              <a:rPr lang="en-US" dirty="0" smtClean="0"/>
              <a:t> notes: </a:t>
            </a:r>
            <a:r>
              <a:rPr lang="en-US" dirty="0" smtClean="0">
                <a:hlinkClick r:id="rId3"/>
              </a:rPr>
              <a:t>www.keysight.com/main/facet.jspx?t=79831.g.1&amp;cc=IT&amp;lc=ita&amp;sm</a:t>
            </a:r>
            <a:r>
              <a:rPr lang="en-US" smtClean="0">
                <a:hlinkClick r:id="rId3"/>
              </a:rPr>
              <a:t>=g</a:t>
            </a:r>
            <a:endParaRPr lang="en-US"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21678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217226"/>
            <a:ext cx="10785116" cy="1478570"/>
          </a:xfrm>
        </p:spPr>
        <p:txBody>
          <a:bodyPr/>
          <a:lstStyle/>
          <a:p>
            <a:r>
              <a:rPr lang="en-US" dirty="0" smtClean="0"/>
              <a:t>2-ports Network characterization</a:t>
            </a:r>
            <a:endParaRPr lang="en-US" dirty="0"/>
          </a:p>
        </p:txBody>
      </p:sp>
      <p:sp>
        <p:nvSpPr>
          <p:cNvPr id="44" name="Rettangolo arrotondato 43"/>
          <p:cNvSpPr/>
          <p:nvPr/>
        </p:nvSpPr>
        <p:spPr>
          <a:xfrm>
            <a:off x="1256973" y="1675806"/>
            <a:ext cx="10123424" cy="383618"/>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Low frequency network characterization</a:t>
            </a:r>
            <a:endParaRPr lang="en-US" sz="2000" baseline="-25000" dirty="0"/>
          </a:p>
        </p:txBody>
      </p:sp>
      <p:grpSp>
        <p:nvGrpSpPr>
          <p:cNvPr id="11" name="Gruppo 10"/>
          <p:cNvGrpSpPr/>
          <p:nvPr/>
        </p:nvGrpSpPr>
        <p:grpSpPr>
          <a:xfrm>
            <a:off x="1106336" y="2368335"/>
            <a:ext cx="2163097" cy="956667"/>
            <a:chOff x="1744072" y="1826755"/>
            <a:chExt cx="2163097" cy="956667"/>
          </a:xfrm>
        </p:grpSpPr>
        <mc:AlternateContent xmlns:mc="http://schemas.openxmlformats.org/markup-compatibility/2006" xmlns:a14="http://schemas.microsoft.com/office/drawing/2010/main">
          <mc:Choice Requires="a14">
            <p:sp>
              <p:nvSpPr>
                <p:cNvPr id="6" name="Rettangolo 5"/>
                <p:cNvSpPr/>
                <p:nvPr/>
              </p:nvSpPr>
              <p:spPr>
                <a:xfrm>
                  <a:off x="1744072" y="2137091"/>
                  <a:ext cx="2163097" cy="646331"/>
                </a:xfrm>
                <a:prstGeom prst="rect">
                  <a:avLst/>
                </a:prstGeom>
              </p:spPr>
              <p:txBody>
                <a:bodyPr wrap="square">
                  <a:spAutoFit/>
                </a:bodyPr>
                <a:lstStyle/>
                <a:p>
                  <a:pPr algn="ct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𝑉</m:t>
                          </m:r>
                        </m:e>
                        <m:sub>
                          <m:r>
                            <a:rPr lang="it-IT" i="1">
                              <a:latin typeface="Cambria Math" panose="02040503050406030204" pitchFamily="18" charset="0"/>
                            </a:rPr>
                            <m:t>1</m:t>
                          </m:r>
                        </m:sub>
                      </m:sSub>
                      <m:r>
                        <a:rPr lang="it-IT" i="1">
                          <a:latin typeface="Cambria Math" panose="02040503050406030204" pitchFamily="18" charset="0"/>
                        </a:rPr>
                        <m:t>=</m:t>
                      </m:r>
                    </m:oMath>
                  </a14:m>
                  <a:r>
                    <a:rPr lang="en-US" dirty="0"/>
                    <a:t> </a:t>
                  </a:r>
                  <a14:m>
                    <m:oMath xmlns:m="http://schemas.openxmlformats.org/officeDocument/2006/math">
                      <m:sSub>
                        <m:sSubPr>
                          <m:ctrlPr>
                            <a:rPr lang="it-IT" i="1">
                              <a:latin typeface="Cambria Math" panose="02040503050406030204" pitchFamily="18" charset="0"/>
                            </a:rPr>
                          </m:ctrlPr>
                        </m:sSubPr>
                        <m:e>
                          <m:r>
                            <a:rPr lang="it-IT" b="0" i="1" smtClean="0">
                              <a:latin typeface="Cambria Math" panose="02040503050406030204" pitchFamily="18" charset="0"/>
                            </a:rPr>
                            <m:t>h</m:t>
                          </m:r>
                        </m:e>
                        <m:sub>
                          <m:r>
                            <a:rPr lang="it-IT" i="1">
                              <a:latin typeface="Cambria Math" panose="02040503050406030204" pitchFamily="18" charset="0"/>
                            </a:rPr>
                            <m:t>11</m:t>
                          </m:r>
                        </m:sub>
                      </m:sSub>
                      <m:sSub>
                        <m:sSubPr>
                          <m:ctrlPr>
                            <a:rPr lang="it-IT" i="1">
                              <a:latin typeface="Cambria Math" panose="02040503050406030204" pitchFamily="18" charset="0"/>
                            </a:rPr>
                          </m:ctrlPr>
                        </m:sSubPr>
                        <m:e>
                          <m:r>
                            <a:rPr lang="it-IT" b="0" i="1" smtClean="0">
                              <a:latin typeface="Cambria Math" panose="02040503050406030204" pitchFamily="18" charset="0"/>
                            </a:rPr>
                            <m:t>𝐼</m:t>
                          </m:r>
                        </m:e>
                        <m:sub>
                          <m:r>
                            <a:rPr lang="it-IT" i="1">
                              <a:latin typeface="Cambria Math" panose="02040503050406030204" pitchFamily="18" charset="0"/>
                            </a:rPr>
                            <m:t>1</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h</m:t>
                          </m:r>
                        </m:e>
                        <m:sub>
                          <m:r>
                            <a:rPr lang="it-IT" i="1">
                              <a:latin typeface="Cambria Math" panose="02040503050406030204" pitchFamily="18" charset="0"/>
                            </a:rPr>
                            <m:t>12</m:t>
                          </m:r>
                        </m:sub>
                      </m:sSub>
                      <m:sSub>
                        <m:sSubPr>
                          <m:ctrlPr>
                            <a:rPr lang="it-IT" i="1">
                              <a:latin typeface="Cambria Math" panose="02040503050406030204" pitchFamily="18" charset="0"/>
                            </a:rPr>
                          </m:ctrlPr>
                        </m:sSubPr>
                        <m:e>
                          <m:r>
                            <a:rPr lang="it-IT" b="0" i="1" smtClean="0">
                              <a:latin typeface="Cambria Math" panose="02040503050406030204" pitchFamily="18" charset="0"/>
                            </a:rPr>
                            <m:t>𝑉</m:t>
                          </m:r>
                        </m:e>
                        <m:sub>
                          <m:r>
                            <a:rPr lang="it-IT" i="1">
                              <a:latin typeface="Cambria Math" panose="02040503050406030204" pitchFamily="18" charset="0"/>
                            </a:rPr>
                            <m:t>2</m:t>
                          </m:r>
                        </m:sub>
                      </m:sSub>
                    </m:oMath>
                  </a14:m>
                  <a:endParaRPr lang="en-US" dirty="0"/>
                </a:p>
                <a:p>
                  <a:pPr algn="ct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𝐼</m:t>
                          </m:r>
                        </m:e>
                        <m:sub>
                          <m:r>
                            <a:rPr lang="it-IT" i="1">
                              <a:latin typeface="Cambria Math" panose="02040503050406030204" pitchFamily="18" charset="0"/>
                            </a:rPr>
                            <m:t>2</m:t>
                          </m:r>
                        </m:sub>
                      </m:sSub>
                      <m:r>
                        <a:rPr lang="it-IT" i="1">
                          <a:latin typeface="Cambria Math" panose="02040503050406030204" pitchFamily="18" charset="0"/>
                        </a:rPr>
                        <m:t>=</m:t>
                      </m:r>
                    </m:oMath>
                  </a14:m>
                  <a:r>
                    <a:rPr lang="en-US" dirty="0"/>
                    <a:t> </a:t>
                  </a:r>
                  <a14:m>
                    <m:oMath xmlns:m="http://schemas.openxmlformats.org/officeDocument/2006/math">
                      <m:sSub>
                        <m:sSubPr>
                          <m:ctrlPr>
                            <a:rPr lang="it-IT" i="1">
                              <a:latin typeface="Cambria Math" panose="02040503050406030204" pitchFamily="18" charset="0"/>
                            </a:rPr>
                          </m:ctrlPr>
                        </m:sSubPr>
                        <m:e>
                          <m:r>
                            <a:rPr lang="it-IT" b="0" i="1" smtClean="0">
                              <a:latin typeface="Cambria Math" panose="02040503050406030204" pitchFamily="18" charset="0"/>
                            </a:rPr>
                            <m:t>h</m:t>
                          </m:r>
                        </m:e>
                        <m:sub>
                          <m:r>
                            <a:rPr lang="it-IT" i="1">
                              <a:latin typeface="Cambria Math" panose="02040503050406030204" pitchFamily="18" charset="0"/>
                            </a:rPr>
                            <m:t>21</m:t>
                          </m:r>
                        </m:sub>
                      </m:sSub>
                      <m:sSub>
                        <m:sSubPr>
                          <m:ctrlPr>
                            <a:rPr lang="it-IT" i="1">
                              <a:latin typeface="Cambria Math" panose="02040503050406030204" pitchFamily="18" charset="0"/>
                            </a:rPr>
                          </m:ctrlPr>
                        </m:sSubPr>
                        <m:e>
                          <m:r>
                            <a:rPr lang="it-IT" b="0" i="1" smtClean="0">
                              <a:latin typeface="Cambria Math" panose="02040503050406030204" pitchFamily="18" charset="0"/>
                            </a:rPr>
                            <m:t>𝐼</m:t>
                          </m:r>
                        </m:e>
                        <m:sub>
                          <m:r>
                            <a:rPr lang="it-IT" i="1">
                              <a:latin typeface="Cambria Math" panose="02040503050406030204" pitchFamily="18" charset="0"/>
                            </a:rPr>
                            <m:t>1</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h</m:t>
                          </m:r>
                        </m:e>
                        <m:sub>
                          <m:r>
                            <a:rPr lang="it-IT" i="1">
                              <a:latin typeface="Cambria Math" panose="02040503050406030204" pitchFamily="18" charset="0"/>
                            </a:rPr>
                            <m:t>22</m:t>
                          </m:r>
                        </m:sub>
                      </m:sSub>
                      <m:sSub>
                        <m:sSubPr>
                          <m:ctrlPr>
                            <a:rPr lang="it-IT" i="1" smtClean="0">
                              <a:latin typeface="Cambria Math" panose="02040503050406030204" pitchFamily="18" charset="0"/>
                            </a:rPr>
                          </m:ctrlPr>
                        </m:sSubPr>
                        <m:e>
                          <m:r>
                            <a:rPr lang="it-IT" b="0" i="1" smtClean="0">
                              <a:latin typeface="Cambria Math" panose="02040503050406030204" pitchFamily="18" charset="0"/>
                            </a:rPr>
                            <m:t>𝑉</m:t>
                          </m:r>
                        </m:e>
                        <m:sub>
                          <m:r>
                            <a:rPr lang="it-IT" i="1">
                              <a:latin typeface="Cambria Math" panose="02040503050406030204" pitchFamily="18" charset="0"/>
                            </a:rPr>
                            <m:t>2</m:t>
                          </m:r>
                        </m:sub>
                      </m:sSub>
                    </m:oMath>
                  </a14:m>
                  <a:endParaRPr lang="en-US" dirty="0"/>
                </a:p>
              </p:txBody>
            </p:sp>
          </mc:Choice>
          <mc:Fallback xmlns="">
            <p:sp>
              <p:nvSpPr>
                <p:cNvPr id="6" name="Rettangolo 5"/>
                <p:cNvSpPr>
                  <a:spLocks noRot="1" noChangeAspect="1" noMove="1" noResize="1" noEditPoints="1" noAdjustHandles="1" noChangeArrowheads="1" noChangeShapeType="1" noTextEdit="1"/>
                </p:cNvSpPr>
                <p:nvPr/>
              </p:nvSpPr>
              <p:spPr>
                <a:xfrm>
                  <a:off x="1744072" y="2137091"/>
                  <a:ext cx="2163097" cy="646331"/>
                </a:xfrm>
                <a:prstGeom prst="rect">
                  <a:avLst/>
                </a:prstGeom>
                <a:blipFill rotWithShape="0">
                  <a:blip r:embed="rId2"/>
                  <a:stretch>
                    <a:fillRect/>
                  </a:stretch>
                </a:blipFill>
              </p:spPr>
              <p:txBody>
                <a:bodyPr/>
                <a:lstStyle/>
                <a:p>
                  <a:r>
                    <a:rPr lang="en-US">
                      <a:noFill/>
                    </a:rPr>
                    <a:t> </a:t>
                  </a:r>
                </a:p>
              </p:txBody>
            </p:sp>
          </mc:Fallback>
        </mc:AlternateContent>
        <p:sp>
          <p:nvSpPr>
            <p:cNvPr id="45" name="Rettangolo arrotondato 44"/>
            <p:cNvSpPr/>
            <p:nvPr/>
          </p:nvSpPr>
          <p:spPr>
            <a:xfrm>
              <a:off x="1894708" y="1826755"/>
              <a:ext cx="1861823" cy="291411"/>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Hybrid parameters</a:t>
              </a:r>
              <a:endParaRPr lang="en-US" sz="1600" baseline="-25000" dirty="0"/>
            </a:p>
          </p:txBody>
        </p:sp>
      </p:grpSp>
      <p:grpSp>
        <p:nvGrpSpPr>
          <p:cNvPr id="8" name="Gruppo 7"/>
          <p:cNvGrpSpPr/>
          <p:nvPr/>
        </p:nvGrpSpPr>
        <p:grpSpPr>
          <a:xfrm>
            <a:off x="3822279" y="2374343"/>
            <a:ext cx="2272132" cy="950659"/>
            <a:chOff x="4394139" y="1832763"/>
            <a:chExt cx="2272132" cy="950659"/>
          </a:xfrm>
        </p:grpSpPr>
        <p:sp>
          <p:nvSpPr>
            <p:cNvPr id="46" name="Rettangolo arrotondato 45"/>
            <p:cNvSpPr/>
            <p:nvPr/>
          </p:nvSpPr>
          <p:spPr>
            <a:xfrm>
              <a:off x="4394139" y="1832763"/>
              <a:ext cx="2272132" cy="291411"/>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Admittance parameters</a:t>
              </a:r>
              <a:endParaRPr lang="en-US" sz="1600" baseline="-25000" dirty="0"/>
            </a:p>
          </p:txBody>
        </p:sp>
        <mc:AlternateContent xmlns:mc="http://schemas.openxmlformats.org/markup-compatibility/2006" xmlns:a14="http://schemas.microsoft.com/office/drawing/2010/main">
          <mc:Choice Requires="a14">
            <p:sp>
              <p:nvSpPr>
                <p:cNvPr id="47" name="Rettangolo 46"/>
                <p:cNvSpPr/>
                <p:nvPr/>
              </p:nvSpPr>
              <p:spPr>
                <a:xfrm>
                  <a:off x="4448656" y="2137091"/>
                  <a:ext cx="2163097" cy="646331"/>
                </a:xfrm>
                <a:prstGeom prst="rect">
                  <a:avLst/>
                </a:prstGeom>
              </p:spPr>
              <p:txBody>
                <a:bodyPr wrap="square">
                  <a:spAutoFit/>
                </a:bodyPr>
                <a:lstStyle/>
                <a:p>
                  <a:pPr algn="ct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𝐼</m:t>
                          </m:r>
                        </m:e>
                        <m:sub>
                          <m:r>
                            <a:rPr lang="it-IT" i="1">
                              <a:latin typeface="Cambria Math" panose="02040503050406030204" pitchFamily="18" charset="0"/>
                            </a:rPr>
                            <m:t>1</m:t>
                          </m:r>
                        </m:sub>
                      </m:sSub>
                      <m:r>
                        <a:rPr lang="it-IT" i="1">
                          <a:latin typeface="Cambria Math" panose="02040503050406030204" pitchFamily="18" charset="0"/>
                        </a:rPr>
                        <m:t>=</m:t>
                      </m:r>
                    </m:oMath>
                  </a14:m>
                  <a:r>
                    <a:rPr lang="en-US" dirty="0"/>
                    <a:t> </a:t>
                  </a:r>
                  <a14:m>
                    <m:oMath xmlns:m="http://schemas.openxmlformats.org/officeDocument/2006/math">
                      <m:sSub>
                        <m:sSubPr>
                          <m:ctrlPr>
                            <a:rPr lang="it-IT" i="1">
                              <a:latin typeface="Cambria Math" panose="02040503050406030204" pitchFamily="18" charset="0"/>
                            </a:rPr>
                          </m:ctrlPr>
                        </m:sSubPr>
                        <m:e>
                          <m:r>
                            <a:rPr lang="it-IT" b="0" i="1" smtClean="0">
                              <a:latin typeface="Cambria Math" panose="02040503050406030204" pitchFamily="18" charset="0"/>
                            </a:rPr>
                            <m:t>𝑦</m:t>
                          </m:r>
                        </m:e>
                        <m:sub>
                          <m:r>
                            <a:rPr lang="it-IT" i="1">
                              <a:latin typeface="Cambria Math" panose="02040503050406030204" pitchFamily="18" charset="0"/>
                            </a:rPr>
                            <m:t>11</m:t>
                          </m:r>
                        </m:sub>
                      </m:sSub>
                      <m:sSub>
                        <m:sSubPr>
                          <m:ctrlPr>
                            <a:rPr lang="it-IT" i="1">
                              <a:latin typeface="Cambria Math" panose="02040503050406030204" pitchFamily="18" charset="0"/>
                            </a:rPr>
                          </m:ctrlPr>
                        </m:sSubPr>
                        <m:e>
                          <m:r>
                            <a:rPr lang="it-IT" b="0" i="1" smtClean="0">
                              <a:latin typeface="Cambria Math" panose="02040503050406030204" pitchFamily="18" charset="0"/>
                            </a:rPr>
                            <m:t>𝑉</m:t>
                          </m:r>
                        </m:e>
                        <m:sub>
                          <m:r>
                            <a:rPr lang="it-IT" i="1">
                              <a:latin typeface="Cambria Math" panose="02040503050406030204" pitchFamily="18" charset="0"/>
                            </a:rPr>
                            <m:t>1</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𝑦</m:t>
                          </m:r>
                        </m:e>
                        <m:sub>
                          <m:r>
                            <a:rPr lang="it-IT" i="1">
                              <a:latin typeface="Cambria Math" panose="02040503050406030204" pitchFamily="18" charset="0"/>
                            </a:rPr>
                            <m:t>12</m:t>
                          </m:r>
                        </m:sub>
                      </m:sSub>
                      <m:sSub>
                        <m:sSubPr>
                          <m:ctrlPr>
                            <a:rPr lang="it-IT" i="1">
                              <a:latin typeface="Cambria Math" panose="02040503050406030204" pitchFamily="18" charset="0"/>
                            </a:rPr>
                          </m:ctrlPr>
                        </m:sSubPr>
                        <m:e>
                          <m:r>
                            <a:rPr lang="it-IT" b="0" i="1" smtClean="0">
                              <a:latin typeface="Cambria Math" panose="02040503050406030204" pitchFamily="18" charset="0"/>
                            </a:rPr>
                            <m:t>𝑉</m:t>
                          </m:r>
                        </m:e>
                        <m:sub>
                          <m:r>
                            <a:rPr lang="it-IT" i="1">
                              <a:latin typeface="Cambria Math" panose="02040503050406030204" pitchFamily="18" charset="0"/>
                            </a:rPr>
                            <m:t>2</m:t>
                          </m:r>
                        </m:sub>
                      </m:sSub>
                    </m:oMath>
                  </a14:m>
                  <a:endParaRPr lang="en-US" dirty="0"/>
                </a:p>
                <a:p>
                  <a:pPr algn="ct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𝐼</m:t>
                          </m:r>
                        </m:e>
                        <m:sub>
                          <m:r>
                            <a:rPr lang="it-IT" i="1">
                              <a:latin typeface="Cambria Math" panose="02040503050406030204" pitchFamily="18" charset="0"/>
                            </a:rPr>
                            <m:t>2</m:t>
                          </m:r>
                        </m:sub>
                      </m:sSub>
                      <m:r>
                        <a:rPr lang="it-IT" i="1">
                          <a:latin typeface="Cambria Math" panose="02040503050406030204" pitchFamily="18" charset="0"/>
                        </a:rPr>
                        <m:t>=</m:t>
                      </m:r>
                    </m:oMath>
                  </a14:m>
                  <a:r>
                    <a:rPr lang="en-US" dirty="0"/>
                    <a:t> </a:t>
                  </a:r>
                  <a14:m>
                    <m:oMath xmlns:m="http://schemas.openxmlformats.org/officeDocument/2006/math">
                      <m:sSub>
                        <m:sSubPr>
                          <m:ctrlPr>
                            <a:rPr lang="it-IT" i="1">
                              <a:latin typeface="Cambria Math" panose="02040503050406030204" pitchFamily="18" charset="0"/>
                            </a:rPr>
                          </m:ctrlPr>
                        </m:sSubPr>
                        <m:e>
                          <m:r>
                            <a:rPr lang="it-IT" b="0" i="1" smtClean="0">
                              <a:latin typeface="Cambria Math" panose="02040503050406030204" pitchFamily="18" charset="0"/>
                            </a:rPr>
                            <m:t>𝑦</m:t>
                          </m:r>
                        </m:e>
                        <m:sub>
                          <m:r>
                            <a:rPr lang="it-IT" i="1">
                              <a:latin typeface="Cambria Math" panose="02040503050406030204" pitchFamily="18" charset="0"/>
                            </a:rPr>
                            <m:t>21</m:t>
                          </m:r>
                        </m:sub>
                      </m:sSub>
                      <m:sSub>
                        <m:sSubPr>
                          <m:ctrlPr>
                            <a:rPr lang="it-IT" i="1">
                              <a:latin typeface="Cambria Math" panose="02040503050406030204" pitchFamily="18" charset="0"/>
                            </a:rPr>
                          </m:ctrlPr>
                        </m:sSubPr>
                        <m:e>
                          <m:r>
                            <a:rPr lang="it-IT" b="0" i="1" smtClean="0">
                              <a:latin typeface="Cambria Math" panose="02040503050406030204" pitchFamily="18" charset="0"/>
                            </a:rPr>
                            <m:t>𝑉</m:t>
                          </m:r>
                        </m:e>
                        <m:sub>
                          <m:r>
                            <a:rPr lang="it-IT" i="1">
                              <a:latin typeface="Cambria Math" panose="02040503050406030204" pitchFamily="18" charset="0"/>
                            </a:rPr>
                            <m:t>1</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𝑦</m:t>
                          </m:r>
                        </m:e>
                        <m:sub>
                          <m:r>
                            <a:rPr lang="it-IT" i="1">
                              <a:latin typeface="Cambria Math" panose="02040503050406030204" pitchFamily="18" charset="0"/>
                            </a:rPr>
                            <m:t>22</m:t>
                          </m:r>
                        </m:sub>
                      </m:sSub>
                      <m:sSub>
                        <m:sSubPr>
                          <m:ctrlPr>
                            <a:rPr lang="it-IT" i="1" smtClean="0">
                              <a:latin typeface="Cambria Math" panose="02040503050406030204" pitchFamily="18" charset="0"/>
                            </a:rPr>
                          </m:ctrlPr>
                        </m:sSubPr>
                        <m:e>
                          <m:r>
                            <a:rPr lang="it-IT" b="0" i="1" smtClean="0">
                              <a:latin typeface="Cambria Math" panose="02040503050406030204" pitchFamily="18" charset="0"/>
                            </a:rPr>
                            <m:t>𝑉</m:t>
                          </m:r>
                        </m:e>
                        <m:sub>
                          <m:r>
                            <a:rPr lang="it-IT" i="1">
                              <a:latin typeface="Cambria Math" panose="02040503050406030204" pitchFamily="18" charset="0"/>
                            </a:rPr>
                            <m:t>2</m:t>
                          </m:r>
                        </m:sub>
                      </m:sSub>
                    </m:oMath>
                  </a14:m>
                  <a:endParaRPr lang="en-US" dirty="0"/>
                </a:p>
              </p:txBody>
            </p:sp>
          </mc:Choice>
          <mc:Fallback xmlns="">
            <p:sp>
              <p:nvSpPr>
                <p:cNvPr id="47" name="Rettangolo 46"/>
                <p:cNvSpPr>
                  <a:spLocks noRot="1" noChangeAspect="1" noMove="1" noResize="1" noEditPoints="1" noAdjustHandles="1" noChangeArrowheads="1" noChangeShapeType="1" noTextEdit="1"/>
                </p:cNvSpPr>
                <p:nvPr/>
              </p:nvSpPr>
              <p:spPr>
                <a:xfrm>
                  <a:off x="4448656" y="2137091"/>
                  <a:ext cx="2163097" cy="646331"/>
                </a:xfrm>
                <a:prstGeom prst="rect">
                  <a:avLst/>
                </a:prstGeom>
                <a:blipFill rotWithShape="0">
                  <a:blip r:embed="rId3"/>
                  <a:stretch>
                    <a:fillRect b="-3774"/>
                  </a:stretch>
                </a:blipFill>
              </p:spPr>
              <p:txBody>
                <a:bodyPr/>
                <a:lstStyle/>
                <a:p>
                  <a:r>
                    <a:rPr lang="en-US">
                      <a:noFill/>
                    </a:rPr>
                    <a:t> </a:t>
                  </a:r>
                </a:p>
              </p:txBody>
            </p:sp>
          </mc:Fallback>
        </mc:AlternateContent>
      </p:grpSp>
      <p:grpSp>
        <p:nvGrpSpPr>
          <p:cNvPr id="7" name="Gruppo 6"/>
          <p:cNvGrpSpPr/>
          <p:nvPr/>
        </p:nvGrpSpPr>
        <p:grpSpPr>
          <a:xfrm>
            <a:off x="6797895" y="2368335"/>
            <a:ext cx="2272132" cy="950659"/>
            <a:chOff x="7196337" y="1845680"/>
            <a:chExt cx="2272132" cy="950659"/>
          </a:xfrm>
        </p:grpSpPr>
        <p:sp>
          <p:nvSpPr>
            <p:cNvPr id="48" name="Rettangolo arrotondato 47"/>
            <p:cNvSpPr/>
            <p:nvPr/>
          </p:nvSpPr>
          <p:spPr>
            <a:xfrm>
              <a:off x="7196337" y="1845680"/>
              <a:ext cx="2272132" cy="291411"/>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Impedance parameters</a:t>
              </a:r>
              <a:endParaRPr lang="en-US" sz="1600" baseline="-25000" dirty="0"/>
            </a:p>
          </p:txBody>
        </p:sp>
        <mc:AlternateContent xmlns:mc="http://schemas.openxmlformats.org/markup-compatibility/2006" xmlns:a14="http://schemas.microsoft.com/office/drawing/2010/main">
          <mc:Choice Requires="a14">
            <p:sp>
              <p:nvSpPr>
                <p:cNvPr id="49" name="Rettangolo 48"/>
                <p:cNvSpPr/>
                <p:nvPr/>
              </p:nvSpPr>
              <p:spPr>
                <a:xfrm>
                  <a:off x="7250854" y="2150008"/>
                  <a:ext cx="2163097" cy="646331"/>
                </a:xfrm>
                <a:prstGeom prst="rect">
                  <a:avLst/>
                </a:prstGeom>
              </p:spPr>
              <p:txBody>
                <a:bodyPr wrap="square">
                  <a:spAutoFit/>
                </a:bodyPr>
                <a:lstStyle/>
                <a:p>
                  <a:pPr algn="ct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𝑉</m:t>
                          </m:r>
                        </m:e>
                        <m:sub>
                          <m:r>
                            <a:rPr lang="it-IT" i="1">
                              <a:latin typeface="Cambria Math" panose="02040503050406030204" pitchFamily="18" charset="0"/>
                            </a:rPr>
                            <m:t>1</m:t>
                          </m:r>
                        </m:sub>
                      </m:sSub>
                      <m:r>
                        <a:rPr lang="it-IT" i="1">
                          <a:latin typeface="Cambria Math" panose="02040503050406030204" pitchFamily="18" charset="0"/>
                        </a:rPr>
                        <m:t>=</m:t>
                      </m:r>
                    </m:oMath>
                  </a14:m>
                  <a:r>
                    <a:rPr lang="en-US" dirty="0"/>
                    <a:t> </a:t>
                  </a:r>
                  <a14:m>
                    <m:oMath xmlns:m="http://schemas.openxmlformats.org/officeDocument/2006/math">
                      <m:sSub>
                        <m:sSubPr>
                          <m:ctrlPr>
                            <a:rPr lang="it-IT" i="1">
                              <a:latin typeface="Cambria Math" panose="02040503050406030204" pitchFamily="18" charset="0"/>
                            </a:rPr>
                          </m:ctrlPr>
                        </m:sSubPr>
                        <m:e>
                          <m:r>
                            <a:rPr lang="it-IT" b="0" i="1" smtClean="0">
                              <a:latin typeface="Cambria Math" panose="02040503050406030204" pitchFamily="18" charset="0"/>
                            </a:rPr>
                            <m:t>𝑧</m:t>
                          </m:r>
                        </m:e>
                        <m:sub>
                          <m:r>
                            <a:rPr lang="it-IT" i="1">
                              <a:latin typeface="Cambria Math" panose="02040503050406030204" pitchFamily="18" charset="0"/>
                            </a:rPr>
                            <m:t>11</m:t>
                          </m:r>
                        </m:sub>
                      </m:sSub>
                      <m:sSub>
                        <m:sSubPr>
                          <m:ctrlPr>
                            <a:rPr lang="it-IT" i="1">
                              <a:latin typeface="Cambria Math" panose="02040503050406030204" pitchFamily="18" charset="0"/>
                            </a:rPr>
                          </m:ctrlPr>
                        </m:sSubPr>
                        <m:e>
                          <m:r>
                            <a:rPr lang="it-IT" b="0" i="1" smtClean="0">
                              <a:latin typeface="Cambria Math" panose="02040503050406030204" pitchFamily="18" charset="0"/>
                            </a:rPr>
                            <m:t>𝐼</m:t>
                          </m:r>
                        </m:e>
                        <m:sub>
                          <m:r>
                            <a:rPr lang="it-IT" i="1">
                              <a:latin typeface="Cambria Math" panose="02040503050406030204" pitchFamily="18" charset="0"/>
                            </a:rPr>
                            <m:t>1</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𝑧</m:t>
                          </m:r>
                        </m:e>
                        <m:sub>
                          <m:r>
                            <a:rPr lang="it-IT" i="1">
                              <a:latin typeface="Cambria Math" panose="02040503050406030204" pitchFamily="18" charset="0"/>
                            </a:rPr>
                            <m:t>12</m:t>
                          </m:r>
                        </m:sub>
                      </m:sSub>
                      <m:sSub>
                        <m:sSubPr>
                          <m:ctrlPr>
                            <a:rPr lang="it-IT" i="1">
                              <a:latin typeface="Cambria Math" panose="02040503050406030204" pitchFamily="18" charset="0"/>
                            </a:rPr>
                          </m:ctrlPr>
                        </m:sSubPr>
                        <m:e>
                          <m:r>
                            <a:rPr lang="it-IT" b="0" i="1" smtClean="0">
                              <a:latin typeface="Cambria Math" panose="02040503050406030204" pitchFamily="18" charset="0"/>
                            </a:rPr>
                            <m:t>𝐼</m:t>
                          </m:r>
                        </m:e>
                        <m:sub>
                          <m:r>
                            <a:rPr lang="it-IT" i="1">
                              <a:latin typeface="Cambria Math" panose="02040503050406030204" pitchFamily="18" charset="0"/>
                            </a:rPr>
                            <m:t>2</m:t>
                          </m:r>
                        </m:sub>
                      </m:sSub>
                    </m:oMath>
                  </a14:m>
                  <a:endParaRPr lang="en-US" dirty="0"/>
                </a:p>
                <a:p>
                  <a:pPr algn="ct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𝑉</m:t>
                          </m:r>
                        </m:e>
                        <m:sub>
                          <m:r>
                            <a:rPr lang="it-IT" i="1">
                              <a:latin typeface="Cambria Math" panose="02040503050406030204" pitchFamily="18" charset="0"/>
                            </a:rPr>
                            <m:t>2</m:t>
                          </m:r>
                        </m:sub>
                      </m:sSub>
                      <m:r>
                        <a:rPr lang="it-IT" i="1">
                          <a:latin typeface="Cambria Math" panose="02040503050406030204" pitchFamily="18" charset="0"/>
                        </a:rPr>
                        <m:t>=</m:t>
                      </m:r>
                    </m:oMath>
                  </a14:m>
                  <a:r>
                    <a:rPr lang="en-US" dirty="0"/>
                    <a:t> </a:t>
                  </a:r>
                  <a14:m>
                    <m:oMath xmlns:m="http://schemas.openxmlformats.org/officeDocument/2006/math">
                      <m:sSub>
                        <m:sSubPr>
                          <m:ctrlPr>
                            <a:rPr lang="it-IT" i="1">
                              <a:latin typeface="Cambria Math" panose="02040503050406030204" pitchFamily="18" charset="0"/>
                            </a:rPr>
                          </m:ctrlPr>
                        </m:sSubPr>
                        <m:e>
                          <m:r>
                            <a:rPr lang="it-IT" b="0" i="1" smtClean="0">
                              <a:latin typeface="Cambria Math" panose="02040503050406030204" pitchFamily="18" charset="0"/>
                            </a:rPr>
                            <m:t>𝑧</m:t>
                          </m:r>
                        </m:e>
                        <m:sub>
                          <m:r>
                            <a:rPr lang="it-IT" i="1">
                              <a:latin typeface="Cambria Math" panose="02040503050406030204" pitchFamily="18" charset="0"/>
                            </a:rPr>
                            <m:t>21</m:t>
                          </m:r>
                        </m:sub>
                      </m:sSub>
                      <m:sSub>
                        <m:sSubPr>
                          <m:ctrlPr>
                            <a:rPr lang="it-IT" i="1">
                              <a:latin typeface="Cambria Math" panose="02040503050406030204" pitchFamily="18" charset="0"/>
                            </a:rPr>
                          </m:ctrlPr>
                        </m:sSubPr>
                        <m:e>
                          <m:r>
                            <a:rPr lang="it-IT" b="0" i="1" smtClean="0">
                              <a:latin typeface="Cambria Math" panose="02040503050406030204" pitchFamily="18" charset="0"/>
                            </a:rPr>
                            <m:t>𝐼</m:t>
                          </m:r>
                        </m:e>
                        <m:sub>
                          <m:r>
                            <a:rPr lang="it-IT" i="1">
                              <a:latin typeface="Cambria Math" panose="02040503050406030204" pitchFamily="18" charset="0"/>
                            </a:rPr>
                            <m:t>1</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𝑧</m:t>
                          </m:r>
                        </m:e>
                        <m:sub>
                          <m:r>
                            <a:rPr lang="it-IT" i="1">
                              <a:latin typeface="Cambria Math" panose="02040503050406030204" pitchFamily="18" charset="0"/>
                            </a:rPr>
                            <m:t>22</m:t>
                          </m:r>
                        </m:sub>
                      </m:sSub>
                      <m:sSub>
                        <m:sSubPr>
                          <m:ctrlPr>
                            <a:rPr lang="it-IT" i="1" smtClean="0">
                              <a:latin typeface="Cambria Math" panose="02040503050406030204" pitchFamily="18" charset="0"/>
                            </a:rPr>
                          </m:ctrlPr>
                        </m:sSubPr>
                        <m:e>
                          <m:r>
                            <a:rPr lang="it-IT" b="0" i="1" smtClean="0">
                              <a:latin typeface="Cambria Math" panose="02040503050406030204" pitchFamily="18" charset="0"/>
                            </a:rPr>
                            <m:t>𝐼</m:t>
                          </m:r>
                        </m:e>
                        <m:sub>
                          <m:r>
                            <a:rPr lang="it-IT" i="1">
                              <a:latin typeface="Cambria Math" panose="02040503050406030204" pitchFamily="18" charset="0"/>
                            </a:rPr>
                            <m:t>2</m:t>
                          </m:r>
                        </m:sub>
                      </m:sSub>
                    </m:oMath>
                  </a14:m>
                  <a:endParaRPr lang="en-US" dirty="0"/>
                </a:p>
              </p:txBody>
            </p:sp>
          </mc:Choice>
          <mc:Fallback xmlns="">
            <p:sp>
              <p:nvSpPr>
                <p:cNvPr id="49" name="Rettangolo 48"/>
                <p:cNvSpPr>
                  <a:spLocks noRot="1" noChangeAspect="1" noMove="1" noResize="1" noEditPoints="1" noAdjustHandles="1" noChangeArrowheads="1" noChangeShapeType="1" noTextEdit="1"/>
                </p:cNvSpPr>
                <p:nvPr/>
              </p:nvSpPr>
              <p:spPr>
                <a:xfrm>
                  <a:off x="7250854" y="2150008"/>
                  <a:ext cx="2163097" cy="646331"/>
                </a:xfrm>
                <a:prstGeom prst="rect">
                  <a:avLst/>
                </a:prstGeom>
                <a:blipFill rotWithShape="0">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Rettangolo 11"/>
              <p:cNvSpPr/>
              <p:nvPr/>
            </p:nvSpPr>
            <p:spPr>
              <a:xfrm>
                <a:off x="9828028" y="2072205"/>
                <a:ext cx="1572033" cy="778996"/>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1</m:t>
                          </m:r>
                          <m:r>
                            <a:rPr lang="it-IT" i="1">
                              <a:latin typeface="Cambria Math" panose="02040503050406030204" pitchFamily="18" charset="0"/>
                            </a:rPr>
                            <m:t>2</m:t>
                          </m:r>
                        </m:sub>
                      </m:sSub>
                      <m:r>
                        <a:rPr lang="it-IT" i="1">
                          <a:latin typeface="Cambria Math" panose="02040503050406030204" pitchFamily="18" charset="0"/>
                        </a:rPr>
                        <m:t>=</m:t>
                      </m:r>
                      <m:sSub>
                        <m:sSubPr>
                          <m:ctrlPr>
                            <a:rPr lang="it-IT" i="1">
                              <a:latin typeface="Cambria Math" panose="02040503050406030204" pitchFamily="18" charset="0"/>
                            </a:rPr>
                          </m:ctrlPr>
                        </m:sSubPr>
                        <m:e>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1</m:t>
                                      </m:r>
                                    </m:sub>
                                  </m:sSub>
                                </m:num>
                                <m:den>
                                  <m:sSub>
                                    <m:sSubPr>
                                      <m:ctrlPr>
                                        <a:rPr lang="it-IT" i="1">
                                          <a:latin typeface="Cambria Math" panose="02040503050406030204" pitchFamily="18" charset="0"/>
                                        </a:rPr>
                                      </m:ctrlPr>
                                    </m:sSubPr>
                                    <m:e>
                                      <m:r>
                                        <a:rPr lang="it-IT" i="1">
                                          <a:latin typeface="Cambria Math" panose="02040503050406030204" pitchFamily="18" charset="0"/>
                                        </a:rPr>
                                        <m:t>𝑉</m:t>
                                      </m:r>
                                    </m:e>
                                    <m:sub>
                                      <m:r>
                                        <a:rPr lang="it-IT" i="1">
                                          <a:latin typeface="Cambria Math" panose="02040503050406030204" pitchFamily="18" charset="0"/>
                                        </a:rPr>
                                        <m:t>2</m:t>
                                      </m:r>
                                    </m:sub>
                                  </m:sSub>
                                </m:den>
                              </m:f>
                            </m:e>
                          </m:d>
                        </m:e>
                        <m:sub>
                          <m:sSub>
                            <m:sSubPr>
                              <m:ctrlPr>
                                <a:rPr lang="it-IT" i="1">
                                  <a:latin typeface="Cambria Math" panose="02040503050406030204" pitchFamily="18" charset="0"/>
                                </a:rPr>
                              </m:ctrlPr>
                            </m:sSubPr>
                            <m:e>
                              <m:r>
                                <a:rPr lang="it-IT" i="1">
                                  <a:latin typeface="Cambria Math" panose="02040503050406030204" pitchFamily="18" charset="0"/>
                                </a:rPr>
                                <m:t>𝑉</m:t>
                              </m:r>
                            </m:e>
                            <m:sub>
                              <m:r>
                                <a:rPr lang="it-IT" i="1">
                                  <a:latin typeface="Cambria Math" panose="02040503050406030204" pitchFamily="18" charset="0"/>
                                </a:rPr>
                                <m:t>1</m:t>
                              </m:r>
                            </m:sub>
                          </m:sSub>
                          <m:r>
                            <a:rPr lang="it-IT" i="1">
                              <a:latin typeface="Cambria Math" panose="02040503050406030204" pitchFamily="18" charset="0"/>
                            </a:rPr>
                            <m:t>=0</m:t>
                          </m:r>
                        </m:sub>
                      </m:sSub>
                    </m:oMath>
                  </m:oMathPara>
                </a14:m>
                <a:endParaRPr lang="en-US" dirty="0"/>
              </a:p>
            </p:txBody>
          </p:sp>
        </mc:Choice>
        <mc:Fallback xmlns="">
          <p:sp>
            <p:nvSpPr>
              <p:cNvPr id="12" name="Rettangolo 11"/>
              <p:cNvSpPr>
                <a:spLocks noRot="1" noChangeAspect="1" noMove="1" noResize="1" noEditPoints="1" noAdjustHandles="1" noChangeArrowheads="1" noChangeShapeType="1" noTextEdit="1"/>
              </p:cNvSpPr>
              <p:nvPr/>
            </p:nvSpPr>
            <p:spPr>
              <a:xfrm>
                <a:off x="9828028" y="2072205"/>
                <a:ext cx="1572033" cy="77899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ttangolo 49"/>
              <p:cNvSpPr/>
              <p:nvPr/>
            </p:nvSpPr>
            <p:spPr>
              <a:xfrm>
                <a:off x="9857672" y="2855179"/>
                <a:ext cx="1522725" cy="778996"/>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𝑧</m:t>
                          </m:r>
                        </m:e>
                        <m:sub>
                          <m:r>
                            <a:rPr lang="it-IT" b="0" i="1" smtClean="0">
                              <a:latin typeface="Cambria Math" panose="02040503050406030204" pitchFamily="18" charset="0"/>
                            </a:rPr>
                            <m:t>1</m:t>
                          </m:r>
                          <m:r>
                            <a:rPr lang="it-IT" i="1">
                              <a:latin typeface="Cambria Math" panose="02040503050406030204" pitchFamily="18" charset="0"/>
                            </a:rPr>
                            <m:t>2</m:t>
                          </m:r>
                        </m:sub>
                      </m:sSub>
                      <m:r>
                        <a:rPr lang="it-IT" i="1">
                          <a:latin typeface="Cambria Math" panose="02040503050406030204" pitchFamily="18" charset="0"/>
                        </a:rPr>
                        <m:t>=</m:t>
                      </m:r>
                      <m:sSub>
                        <m:sSubPr>
                          <m:ctrlPr>
                            <a:rPr lang="it-IT" i="1">
                              <a:latin typeface="Cambria Math" panose="02040503050406030204" pitchFamily="18" charset="0"/>
                            </a:rPr>
                          </m:ctrlPr>
                        </m:sSubPr>
                        <m:e>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sSub>
                                    <m:sSubPr>
                                      <m:ctrlPr>
                                        <a:rPr lang="it-IT" i="1" smtClean="0">
                                          <a:latin typeface="Cambria Math" panose="02040503050406030204" pitchFamily="18" charset="0"/>
                                        </a:rPr>
                                      </m:ctrlPr>
                                    </m:sSubPr>
                                    <m:e>
                                      <m:r>
                                        <a:rPr lang="it-IT" b="0" i="1" smtClean="0">
                                          <a:latin typeface="Cambria Math" panose="02040503050406030204" pitchFamily="18" charset="0"/>
                                        </a:rPr>
                                        <m:t>𝑉</m:t>
                                      </m:r>
                                    </m:e>
                                    <m:sub>
                                      <m:r>
                                        <a:rPr lang="it-IT" i="1">
                                          <a:latin typeface="Cambria Math" panose="02040503050406030204" pitchFamily="18" charset="0"/>
                                        </a:rPr>
                                        <m:t>1</m:t>
                                      </m:r>
                                    </m:sub>
                                  </m:sSub>
                                </m:num>
                                <m:den>
                                  <m:sSub>
                                    <m:sSubPr>
                                      <m:ctrlPr>
                                        <a:rPr lang="it-IT" i="1">
                                          <a:latin typeface="Cambria Math" panose="02040503050406030204" pitchFamily="18" charset="0"/>
                                        </a:rPr>
                                      </m:ctrlPr>
                                    </m:sSubPr>
                                    <m:e>
                                      <m:r>
                                        <a:rPr lang="it-IT" b="0" i="1" smtClean="0">
                                          <a:latin typeface="Cambria Math" panose="02040503050406030204" pitchFamily="18" charset="0"/>
                                        </a:rPr>
                                        <m:t>𝐼</m:t>
                                      </m:r>
                                    </m:e>
                                    <m:sub>
                                      <m:r>
                                        <a:rPr lang="it-IT" i="1">
                                          <a:latin typeface="Cambria Math" panose="02040503050406030204" pitchFamily="18" charset="0"/>
                                        </a:rPr>
                                        <m:t>2</m:t>
                                      </m:r>
                                    </m:sub>
                                  </m:sSub>
                                </m:den>
                              </m:f>
                            </m:e>
                          </m:d>
                        </m:e>
                        <m:sub>
                          <m:sSub>
                            <m:sSubPr>
                              <m:ctrlPr>
                                <a:rPr lang="it-IT" i="1">
                                  <a:latin typeface="Cambria Math" panose="02040503050406030204" pitchFamily="18" charset="0"/>
                                </a:rPr>
                              </m:ctrlPr>
                            </m:sSubPr>
                            <m:e>
                              <m:r>
                                <a:rPr lang="it-IT" b="0" i="1" smtClean="0">
                                  <a:latin typeface="Cambria Math" panose="02040503050406030204" pitchFamily="18" charset="0"/>
                                </a:rPr>
                                <m:t>𝐼</m:t>
                              </m:r>
                            </m:e>
                            <m:sub>
                              <m:r>
                                <a:rPr lang="it-IT" i="1">
                                  <a:latin typeface="Cambria Math" panose="02040503050406030204" pitchFamily="18" charset="0"/>
                                </a:rPr>
                                <m:t>1</m:t>
                              </m:r>
                            </m:sub>
                          </m:sSub>
                          <m:r>
                            <a:rPr lang="it-IT" i="1">
                              <a:latin typeface="Cambria Math" panose="02040503050406030204" pitchFamily="18" charset="0"/>
                            </a:rPr>
                            <m:t>=0</m:t>
                          </m:r>
                        </m:sub>
                      </m:sSub>
                    </m:oMath>
                  </m:oMathPara>
                </a14:m>
                <a:endParaRPr lang="en-US" dirty="0"/>
              </a:p>
            </p:txBody>
          </p:sp>
        </mc:Choice>
        <mc:Fallback xmlns="">
          <p:sp>
            <p:nvSpPr>
              <p:cNvPr id="50" name="Rettangolo 49"/>
              <p:cNvSpPr>
                <a:spLocks noRot="1" noChangeAspect="1" noMove="1" noResize="1" noEditPoints="1" noAdjustHandles="1" noChangeArrowheads="1" noChangeShapeType="1" noTextEdit="1"/>
              </p:cNvSpPr>
              <p:nvPr/>
            </p:nvSpPr>
            <p:spPr>
              <a:xfrm>
                <a:off x="9857672" y="2855179"/>
                <a:ext cx="1522725" cy="778996"/>
              </a:xfrm>
              <a:prstGeom prst="rect">
                <a:avLst/>
              </a:prstGeom>
              <a:blipFill rotWithShape="0">
                <a:blip r:embed="rId6"/>
                <a:stretch>
                  <a:fillRect/>
                </a:stretch>
              </a:blipFill>
            </p:spPr>
            <p:txBody>
              <a:bodyPr/>
              <a:lstStyle/>
              <a:p>
                <a:r>
                  <a:rPr lang="en-US">
                    <a:noFill/>
                  </a:rPr>
                  <a:t> </a:t>
                </a:r>
              </a:p>
            </p:txBody>
          </p:sp>
        </mc:Fallback>
      </mc:AlternateContent>
      <p:grpSp>
        <p:nvGrpSpPr>
          <p:cNvPr id="63" name="Gruppo 62"/>
          <p:cNvGrpSpPr/>
          <p:nvPr/>
        </p:nvGrpSpPr>
        <p:grpSpPr>
          <a:xfrm>
            <a:off x="4969348" y="805481"/>
            <a:ext cx="2698671" cy="756037"/>
            <a:chOff x="4410346" y="785507"/>
            <a:chExt cx="2698671" cy="756037"/>
          </a:xfrm>
        </p:grpSpPr>
        <p:sp>
          <p:nvSpPr>
            <p:cNvPr id="52" name="Rettangolo arrotondato 51"/>
            <p:cNvSpPr/>
            <p:nvPr/>
          </p:nvSpPr>
          <p:spPr>
            <a:xfrm>
              <a:off x="5103525" y="987546"/>
              <a:ext cx="1307269" cy="553998"/>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DUT</a:t>
              </a:r>
              <a:endParaRPr lang="en-US" dirty="0"/>
            </a:p>
          </p:txBody>
        </p:sp>
        <p:cxnSp>
          <p:nvCxnSpPr>
            <p:cNvPr id="22" name="Connettore 1 21"/>
            <p:cNvCxnSpPr/>
            <p:nvPr/>
          </p:nvCxnSpPr>
          <p:spPr>
            <a:xfrm flipH="1">
              <a:off x="4454523" y="1106078"/>
              <a:ext cx="649002" cy="0"/>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flipH="1">
              <a:off x="4454523" y="1426199"/>
              <a:ext cx="6490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flipH="1">
              <a:off x="6410794" y="1115859"/>
              <a:ext cx="649002"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flipH="1">
              <a:off x="6410794" y="1435980"/>
              <a:ext cx="6490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CasellaDiTesto 57"/>
            <p:cNvSpPr txBox="1"/>
            <p:nvPr/>
          </p:nvSpPr>
          <p:spPr>
            <a:xfrm>
              <a:off x="4410346" y="1086232"/>
              <a:ext cx="383438" cy="338554"/>
            </a:xfrm>
            <a:prstGeom prst="rect">
              <a:avLst/>
            </a:prstGeom>
            <a:noFill/>
          </p:spPr>
          <p:txBody>
            <a:bodyPr wrap="none" rtlCol="0">
              <a:spAutoFit/>
            </a:bodyPr>
            <a:lstStyle/>
            <a:p>
              <a:r>
                <a:rPr lang="en-US" sz="1600" dirty="0" smtClean="0"/>
                <a:t>V</a:t>
              </a:r>
              <a:r>
                <a:rPr lang="en-US" sz="1600" baseline="-25000" dirty="0" smtClean="0"/>
                <a:t>1</a:t>
              </a:r>
              <a:endParaRPr lang="en-US" sz="1600" baseline="-25000" dirty="0"/>
            </a:p>
          </p:txBody>
        </p:sp>
        <p:sp>
          <p:nvSpPr>
            <p:cNvPr id="59" name="CasellaDiTesto 58"/>
            <p:cNvSpPr txBox="1"/>
            <p:nvPr/>
          </p:nvSpPr>
          <p:spPr>
            <a:xfrm>
              <a:off x="6725579" y="1089367"/>
              <a:ext cx="383438" cy="338554"/>
            </a:xfrm>
            <a:prstGeom prst="rect">
              <a:avLst/>
            </a:prstGeom>
            <a:noFill/>
          </p:spPr>
          <p:txBody>
            <a:bodyPr wrap="none" rtlCol="0">
              <a:spAutoFit/>
            </a:bodyPr>
            <a:lstStyle/>
            <a:p>
              <a:r>
                <a:rPr lang="en-US" sz="1600" dirty="0" smtClean="0"/>
                <a:t>V</a:t>
              </a:r>
              <a:r>
                <a:rPr lang="en-US" sz="1600" baseline="-25000" dirty="0" smtClean="0"/>
                <a:t>2</a:t>
              </a:r>
              <a:endParaRPr lang="en-US" sz="1600" baseline="-25000" dirty="0"/>
            </a:p>
          </p:txBody>
        </p:sp>
        <p:sp>
          <p:nvSpPr>
            <p:cNvPr id="60" name="CasellaDiTesto 59"/>
            <p:cNvSpPr txBox="1"/>
            <p:nvPr/>
          </p:nvSpPr>
          <p:spPr>
            <a:xfrm>
              <a:off x="4626676" y="785507"/>
              <a:ext cx="304892" cy="338554"/>
            </a:xfrm>
            <a:prstGeom prst="rect">
              <a:avLst/>
            </a:prstGeom>
            <a:noFill/>
          </p:spPr>
          <p:txBody>
            <a:bodyPr wrap="none" rtlCol="0">
              <a:spAutoFit/>
            </a:bodyPr>
            <a:lstStyle/>
            <a:p>
              <a:r>
                <a:rPr lang="en-US" sz="1600" dirty="0"/>
                <a:t>I</a:t>
              </a:r>
              <a:r>
                <a:rPr lang="en-US" sz="1600" baseline="-25000" dirty="0" smtClean="0"/>
                <a:t>1</a:t>
              </a:r>
              <a:endParaRPr lang="en-US" sz="1600" baseline="-25000" dirty="0"/>
            </a:p>
          </p:txBody>
        </p:sp>
        <p:sp>
          <p:nvSpPr>
            <p:cNvPr id="61" name="CasellaDiTesto 60"/>
            <p:cNvSpPr txBox="1"/>
            <p:nvPr/>
          </p:nvSpPr>
          <p:spPr>
            <a:xfrm>
              <a:off x="6602318" y="788243"/>
              <a:ext cx="304892" cy="338554"/>
            </a:xfrm>
            <a:prstGeom prst="rect">
              <a:avLst/>
            </a:prstGeom>
            <a:noFill/>
          </p:spPr>
          <p:txBody>
            <a:bodyPr wrap="none" rtlCol="0">
              <a:spAutoFit/>
            </a:bodyPr>
            <a:lstStyle/>
            <a:p>
              <a:r>
                <a:rPr lang="en-US" sz="1600" dirty="0" smtClean="0"/>
                <a:t>I</a:t>
              </a:r>
              <a:r>
                <a:rPr lang="en-US" sz="1600" baseline="-25000" dirty="0" smtClean="0"/>
                <a:t>2</a:t>
              </a:r>
              <a:endParaRPr lang="en-US" sz="1600" baseline="-25000" dirty="0"/>
            </a:p>
          </p:txBody>
        </p:sp>
      </p:grpSp>
      <p:sp>
        <p:nvSpPr>
          <p:cNvPr id="66" name="Ovale 65"/>
          <p:cNvSpPr/>
          <p:nvPr/>
        </p:nvSpPr>
        <p:spPr>
          <a:xfrm>
            <a:off x="10803008" y="3357669"/>
            <a:ext cx="458033" cy="294968"/>
          </a:xfrm>
          <a:prstGeom prst="ellipse">
            <a:avLst/>
          </a:prstGeom>
          <a:solidFill>
            <a:schemeClr val="accent2">
              <a:lumMod val="60000"/>
              <a:lumOff val="40000"/>
              <a:alpha val="4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egnaposto contenuto 66"/>
          <p:cNvSpPr>
            <a:spLocks noGrp="1"/>
          </p:cNvSpPr>
          <p:nvPr>
            <p:ph idx="1"/>
          </p:nvPr>
        </p:nvSpPr>
        <p:spPr>
          <a:xfrm>
            <a:off x="1256972" y="3606159"/>
            <a:ext cx="10123425" cy="3251841"/>
          </a:xfrm>
        </p:spPr>
        <p:txBody>
          <a:bodyPr>
            <a:normAutofit fontScale="92500" lnSpcReduction="20000"/>
          </a:bodyPr>
          <a:lstStyle/>
          <a:p>
            <a:r>
              <a:rPr lang="en-US" sz="2000" dirty="0" smtClean="0"/>
              <a:t>At high frequency is very hard to measure total voltage and current at the device ports</a:t>
            </a:r>
          </a:p>
          <a:p>
            <a:r>
              <a:rPr lang="en-US" sz="2000" dirty="0" smtClean="0"/>
              <a:t>A voltmeter or a current probe cannot be directly connected to get an accurate measurement, due to the impedance of the probe itself and the difficulty to correctly place the probe at the desired position</a:t>
            </a:r>
          </a:p>
          <a:p>
            <a:r>
              <a:rPr lang="en-US" sz="2000" dirty="0"/>
              <a:t>In the case of a </a:t>
            </a:r>
            <a:r>
              <a:rPr lang="en-US" sz="2000" dirty="0">
                <a:solidFill>
                  <a:schemeClr val="accent2">
                    <a:lumMod val="60000"/>
                    <a:lumOff val="40000"/>
                  </a:schemeClr>
                </a:solidFill>
              </a:rPr>
              <a:t>short circuit </a:t>
            </a:r>
            <a:r>
              <a:rPr lang="en-US" sz="2000" dirty="0"/>
              <a:t>with a wire; the wire itself </a:t>
            </a:r>
            <a:r>
              <a:rPr lang="en-US" sz="2000" dirty="0" smtClean="0"/>
              <a:t>has an </a:t>
            </a:r>
            <a:r>
              <a:rPr lang="en-US" sz="2000" dirty="0"/>
              <a:t>inductance that can be of substantial magnitude at high frequency. Also </a:t>
            </a:r>
            <a:r>
              <a:rPr lang="en-US" sz="2000" dirty="0">
                <a:solidFill>
                  <a:schemeClr val="accent2">
                    <a:lumMod val="60000"/>
                    <a:lumOff val="40000"/>
                  </a:schemeClr>
                </a:solidFill>
              </a:rPr>
              <a:t>open circuit </a:t>
            </a:r>
            <a:r>
              <a:rPr lang="en-US" sz="2000" dirty="0" smtClean="0">
                <a:solidFill>
                  <a:schemeClr val="accent2">
                    <a:lumMod val="60000"/>
                    <a:lumOff val="40000"/>
                  </a:schemeClr>
                </a:solidFill>
              </a:rPr>
              <a:t>(I=0 condition at high frequencies is not obtained simply “opening” a circuit, due to irradiation…) </a:t>
            </a:r>
            <a:r>
              <a:rPr lang="en-US" sz="2000" dirty="0" smtClean="0"/>
              <a:t>leads </a:t>
            </a:r>
            <a:r>
              <a:rPr lang="en-US" sz="2000" dirty="0"/>
              <a:t>to capacitive loading at </a:t>
            </a:r>
            <a:r>
              <a:rPr lang="en-US" sz="2000" dirty="0" smtClean="0"/>
              <a:t>the terminal </a:t>
            </a:r>
            <a:endParaRPr lang="en-US" sz="2000" dirty="0"/>
          </a:p>
          <a:p>
            <a:r>
              <a:rPr lang="en-US" sz="2000" dirty="0" smtClean="0"/>
              <a:t>In addition, active device may oscillate or even self-destruct when connected to </a:t>
            </a:r>
            <a:r>
              <a:rPr lang="en-US" sz="2000" dirty="0" smtClean="0">
                <a:solidFill>
                  <a:schemeClr val="accent2">
                    <a:lumMod val="60000"/>
                    <a:lumOff val="40000"/>
                  </a:schemeClr>
                </a:solidFill>
              </a:rPr>
              <a:t>short </a:t>
            </a:r>
            <a:r>
              <a:rPr lang="en-US" sz="2000" dirty="0" smtClean="0"/>
              <a:t>or </a:t>
            </a:r>
            <a:r>
              <a:rPr lang="en-US" sz="2000" dirty="0" smtClean="0">
                <a:solidFill>
                  <a:schemeClr val="accent2">
                    <a:lumMod val="60000"/>
                    <a:lumOff val="40000"/>
                  </a:schemeClr>
                </a:solidFill>
              </a:rPr>
              <a:t>open </a:t>
            </a:r>
            <a:r>
              <a:rPr lang="en-US" sz="2000" dirty="0" smtClean="0"/>
              <a:t>terminations!!!</a:t>
            </a:r>
            <a:endParaRPr lang="en-US" sz="2000" dirty="0"/>
          </a:p>
        </p:txBody>
      </p:sp>
      <p:sp>
        <p:nvSpPr>
          <p:cNvPr id="28" name="Ovale 27"/>
          <p:cNvSpPr/>
          <p:nvPr/>
        </p:nvSpPr>
        <p:spPr>
          <a:xfrm>
            <a:off x="10803008" y="2556233"/>
            <a:ext cx="458033" cy="294968"/>
          </a:xfrm>
          <a:prstGeom prst="ellipse">
            <a:avLst/>
          </a:prstGeom>
          <a:solidFill>
            <a:schemeClr val="accent2">
              <a:lumMod val="60000"/>
              <a:lumOff val="40000"/>
              <a:alpha val="4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o 28"/>
          <p:cNvSpPr/>
          <p:nvPr/>
        </p:nvSpPr>
        <p:spPr>
          <a:xfrm rot="2412187">
            <a:off x="8659227" y="2506677"/>
            <a:ext cx="2655677" cy="4437489"/>
          </a:xfrm>
          <a:prstGeom prst="arc">
            <a:avLst>
              <a:gd name="adj1" fmla="val 16200000"/>
              <a:gd name="adj2" fmla="val 21424653"/>
            </a:avLst>
          </a:prstGeom>
          <a:ln w="22225">
            <a:solidFill>
              <a:schemeClr val="accent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34556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217226"/>
            <a:ext cx="9905998" cy="1478570"/>
          </a:xfrm>
        </p:spPr>
        <p:txBody>
          <a:bodyPr/>
          <a:lstStyle/>
          <a:p>
            <a:r>
              <a:rPr lang="en-US" dirty="0" smtClean="0"/>
              <a:t>Scattering parameters</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723900" y="3274066"/>
                <a:ext cx="11468100" cy="3431534"/>
              </a:xfrm>
            </p:spPr>
            <p:txBody>
              <a:bodyPr>
                <a:noAutofit/>
              </a:bodyPr>
              <a:lstStyle/>
              <a:p>
                <a:pPr marL="0" indent="0">
                  <a:buNone/>
                </a:pPr>
                <a:r>
                  <a:rPr lang="it-IT" sz="2000" dirty="0" smtClean="0"/>
                  <a:t>For a 2 </a:t>
                </a:r>
                <a:r>
                  <a:rPr lang="it-IT" sz="2000" dirty="0" err="1" smtClean="0"/>
                  <a:t>port</a:t>
                </a:r>
                <a:r>
                  <a:rPr lang="it-IT" sz="2000" dirty="0" smtClean="0"/>
                  <a:t> </a:t>
                </a:r>
                <a:r>
                  <a:rPr lang="it-IT" sz="2000" dirty="0" err="1" smtClean="0"/>
                  <a:t>device</a:t>
                </a:r>
                <a:r>
                  <a:rPr lang="it-IT" sz="2000" dirty="0" smtClean="0"/>
                  <a:t>, </a:t>
                </a:r>
                <a:r>
                  <a:rPr lang="it-IT" sz="2000" dirty="0" err="1" smtClean="0"/>
                  <a:t>two</a:t>
                </a:r>
                <a:r>
                  <a:rPr lang="it-IT" sz="2000" dirty="0" smtClean="0"/>
                  <a:t> </a:t>
                </a:r>
                <a:r>
                  <a:rPr lang="it-IT" sz="2000" dirty="0" err="1" smtClean="0"/>
                  <a:t>other</a:t>
                </a:r>
                <a:r>
                  <a:rPr lang="it-IT" sz="2000" dirty="0" smtClean="0"/>
                  <a:t> </a:t>
                </a:r>
                <a:r>
                  <a:rPr lang="it-IT" sz="2000" dirty="0" err="1" smtClean="0"/>
                  <a:t>independent</a:t>
                </a:r>
                <a:r>
                  <a:rPr lang="it-IT" sz="2000" dirty="0" smtClean="0"/>
                  <a:t> </a:t>
                </a:r>
                <a:r>
                  <a:rPr lang="it-IT" sz="2000" dirty="0" err="1" smtClean="0"/>
                  <a:t>equations</a:t>
                </a:r>
                <a:r>
                  <a:rPr lang="it-IT" sz="2000" dirty="0" smtClean="0"/>
                  <a:t> </a:t>
                </a:r>
                <a:r>
                  <a:rPr lang="it-IT" sz="2000" dirty="0" err="1" smtClean="0"/>
                  <a:t>may</a:t>
                </a:r>
                <a:r>
                  <a:rPr lang="it-IT" sz="2000" dirty="0" smtClean="0"/>
                  <a:t> be </a:t>
                </a:r>
                <a:r>
                  <a:rPr lang="it-IT" sz="2000" dirty="0" err="1" smtClean="0"/>
                  <a:t>written</a:t>
                </a:r>
                <a:r>
                  <a:rPr lang="it-IT" sz="2000" dirty="0" smtClean="0"/>
                  <a:t>, </a:t>
                </a:r>
                <a:r>
                  <a:rPr lang="it-IT" sz="2000" dirty="0" err="1" smtClean="0"/>
                  <a:t>which</a:t>
                </a:r>
                <a:r>
                  <a:rPr lang="it-IT" sz="2000" dirty="0" smtClean="0"/>
                  <a:t> are </a:t>
                </a:r>
                <a:r>
                  <a:rPr lang="it-IT" sz="2000" dirty="0" err="1" smtClean="0"/>
                  <a:t>function</a:t>
                </a:r>
                <a:r>
                  <a:rPr lang="it-IT" sz="2000" dirty="0" smtClean="0"/>
                  <a:t> of </a:t>
                </a:r>
                <a:r>
                  <a:rPr lang="it-IT" sz="2000" dirty="0" err="1" smtClean="0"/>
                  <a:t>incident</a:t>
                </a:r>
                <a:r>
                  <a:rPr lang="it-IT" sz="2000" dirty="0" smtClean="0"/>
                  <a:t> </a:t>
                </a:r>
                <a:r>
                  <a:rPr lang="it-IT" sz="2000" dirty="0" smtClean="0">
                    <a:solidFill>
                      <a:srgbClr val="00B0F0"/>
                    </a:solidFill>
                  </a:rPr>
                  <a:t>(a)</a:t>
                </a:r>
                <a:r>
                  <a:rPr lang="it-IT" sz="2000" dirty="0" smtClean="0"/>
                  <a:t> and </a:t>
                </a:r>
                <a:r>
                  <a:rPr lang="it-IT" sz="2000" dirty="0" err="1" smtClean="0"/>
                  <a:t>reflected</a:t>
                </a:r>
                <a:r>
                  <a:rPr lang="it-IT" sz="2000" dirty="0" smtClean="0"/>
                  <a:t> </a:t>
                </a:r>
                <a:r>
                  <a:rPr lang="it-IT" sz="2000" dirty="0" smtClean="0">
                    <a:solidFill>
                      <a:srgbClr val="00B0F0"/>
                    </a:solidFill>
                  </a:rPr>
                  <a:t>(b)</a:t>
                </a:r>
                <a:r>
                  <a:rPr lang="it-IT" sz="2000" dirty="0" smtClean="0"/>
                  <a:t> </a:t>
                </a:r>
                <a:r>
                  <a:rPr lang="it-IT" sz="2000" dirty="0" err="1" smtClean="0"/>
                  <a:t>waves</a:t>
                </a:r>
                <a:r>
                  <a:rPr lang="it-IT" sz="2000" dirty="0" smtClean="0"/>
                  <a:t>: </a:t>
                </a:r>
              </a:p>
              <a:p>
                <a:pPr marL="0" indent="0" algn="ctr">
                  <a:buNone/>
                </a:pPr>
                <a:endParaRPr lang="en-US" sz="1600" dirty="0" smtClean="0"/>
              </a:p>
              <a:p>
                <a:pPr marL="0" indent="0">
                  <a:buNone/>
                </a:pPr>
                <a:r>
                  <a:rPr lang="en-US" sz="2000" dirty="0" smtClean="0"/>
                  <a:t>Where b</a:t>
                </a:r>
                <a:r>
                  <a:rPr lang="en-US" sz="2000" baseline="-25000" dirty="0" smtClean="0"/>
                  <a:t>1 </a:t>
                </a:r>
                <a:r>
                  <a:rPr lang="en-US" sz="2000" dirty="0" smtClean="0"/>
                  <a:t>comprises the sum of a quantity reflected from port 1 and a quantity that is the result of the transmission trough the device in the reverse direction (and vice versa for b</a:t>
                </a:r>
                <a:r>
                  <a:rPr lang="en-US" sz="2000" baseline="-25000" dirty="0" smtClean="0"/>
                  <a:t>2</a:t>
                </a:r>
                <a:r>
                  <a:rPr lang="en-US" sz="2000" dirty="0" smtClean="0"/>
                  <a:t>) .</a:t>
                </a:r>
              </a:p>
              <a:p>
                <a:pPr marL="0" indent="0">
                  <a:buNone/>
                </a:pPr>
                <a:r>
                  <a:rPr lang="en-US" sz="2000" dirty="0" smtClean="0"/>
                  <a:t>These quantities are scaled to be proportional to the voltage wave amplitude and phase such that:</a:t>
                </a:r>
              </a:p>
              <a:p>
                <a:pPr marL="0" indent="0">
                  <a:buNone/>
                </a:pPr>
                <a14:m>
                  <m:oMath xmlns:m="http://schemas.openxmlformats.org/officeDocument/2006/math">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it-IT" sz="2000" i="1">
                                    <a:latin typeface="Cambria Math" panose="02040503050406030204" pitchFamily="18" charset="0"/>
                                  </a:rPr>
                                  <m:t>𝑎</m:t>
                                </m:r>
                              </m:e>
                              <m:sub>
                                <m:r>
                                  <a:rPr lang="it-IT" sz="2000" i="1">
                                    <a:latin typeface="Cambria Math" panose="02040503050406030204" pitchFamily="18" charset="0"/>
                                  </a:rPr>
                                  <m:t>𝑛</m:t>
                                </m:r>
                              </m:sub>
                            </m:sSub>
                          </m:e>
                        </m:d>
                      </m:e>
                      <m:sup>
                        <m:r>
                          <a:rPr lang="it-IT" sz="2000" b="0" i="1" smtClean="0">
                            <a:latin typeface="Cambria Math" panose="02040503050406030204" pitchFamily="18" charset="0"/>
                          </a:rPr>
                          <m:t>2</m:t>
                        </m:r>
                      </m:sup>
                    </m:sSup>
                  </m:oMath>
                </a14:m>
                <a:r>
                  <a:rPr lang="en-US" sz="2000" dirty="0" smtClean="0"/>
                  <a:t>= incident power on the n-</a:t>
                </a:r>
                <a:r>
                  <a:rPr lang="en-US" sz="2000" dirty="0" err="1" smtClean="0"/>
                  <a:t>th</a:t>
                </a:r>
                <a:r>
                  <a:rPr lang="en-US" sz="2000" dirty="0" smtClean="0"/>
                  <a:t> port</a:t>
                </a:r>
              </a:p>
              <a:p>
                <a:pPr marL="0" indent="0">
                  <a:buNone/>
                </a:pPr>
                <a14:m>
                  <m:oMath xmlns:m="http://schemas.openxmlformats.org/officeDocument/2006/math">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smtClean="0">
                                    <a:latin typeface="Cambria Math" panose="02040503050406030204" pitchFamily="18" charset="0"/>
                                  </a:rPr>
                                </m:ctrlPr>
                              </m:sSubPr>
                              <m:e>
                                <m:r>
                                  <a:rPr lang="it-IT" sz="2000" b="0" i="1" smtClean="0">
                                    <a:latin typeface="Cambria Math" panose="02040503050406030204" pitchFamily="18" charset="0"/>
                                  </a:rPr>
                                  <m:t>𝑏</m:t>
                                </m:r>
                              </m:e>
                              <m:sub>
                                <m:r>
                                  <a:rPr lang="it-IT" sz="2000" i="1">
                                    <a:latin typeface="Cambria Math" panose="02040503050406030204" pitchFamily="18" charset="0"/>
                                  </a:rPr>
                                  <m:t>𝑛</m:t>
                                </m:r>
                              </m:sub>
                            </m:sSub>
                          </m:e>
                        </m:d>
                      </m:e>
                      <m:sup>
                        <m:r>
                          <a:rPr lang="it-IT" sz="2000" i="1">
                            <a:latin typeface="Cambria Math" panose="02040503050406030204" pitchFamily="18" charset="0"/>
                          </a:rPr>
                          <m:t>2</m:t>
                        </m:r>
                      </m:sup>
                    </m:sSup>
                  </m:oMath>
                </a14:m>
                <a:r>
                  <a:rPr lang="en-US" sz="2000" dirty="0"/>
                  <a:t>= </a:t>
                </a:r>
                <a:r>
                  <a:rPr lang="en-US" sz="2000" dirty="0" smtClean="0"/>
                  <a:t>emerging power from </a:t>
                </a:r>
                <a:r>
                  <a:rPr lang="en-US" sz="2000" dirty="0"/>
                  <a:t>the n-</a:t>
                </a:r>
                <a:r>
                  <a:rPr lang="en-US" sz="2000" dirty="0" err="1"/>
                  <a:t>th</a:t>
                </a:r>
                <a:r>
                  <a:rPr lang="en-US" sz="2000" dirty="0"/>
                  <a:t> port</a:t>
                </a:r>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723900" y="3274066"/>
                <a:ext cx="11468100" cy="3431534"/>
              </a:xfrm>
              <a:blipFill rotWithShape="0">
                <a:blip r:embed="rId2"/>
                <a:stretch>
                  <a:fillRect l="-585" b="-6750"/>
                </a:stretch>
              </a:blipFill>
            </p:spPr>
            <p:txBody>
              <a:bodyPr/>
              <a:lstStyle/>
              <a:p>
                <a:r>
                  <a:rPr lang="en-US">
                    <a:noFill/>
                  </a:rPr>
                  <a:t> </a:t>
                </a:r>
              </a:p>
            </p:txBody>
          </p:sp>
        </mc:Fallback>
      </mc:AlternateContent>
      <p:grpSp>
        <p:nvGrpSpPr>
          <p:cNvPr id="37" name="Gruppo 36"/>
          <p:cNvGrpSpPr/>
          <p:nvPr/>
        </p:nvGrpSpPr>
        <p:grpSpPr>
          <a:xfrm>
            <a:off x="2306035" y="791313"/>
            <a:ext cx="7576752" cy="2448588"/>
            <a:chOff x="1618473" y="712655"/>
            <a:chExt cx="7576752" cy="2448588"/>
          </a:xfrm>
        </p:grpSpPr>
        <p:sp>
          <p:nvSpPr>
            <p:cNvPr id="18" name="Rettangolo arrotondato 17"/>
            <p:cNvSpPr/>
            <p:nvPr/>
          </p:nvSpPr>
          <p:spPr>
            <a:xfrm>
              <a:off x="4449891" y="1621270"/>
              <a:ext cx="1778050" cy="707922"/>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DUT</a:t>
              </a:r>
              <a:endParaRPr lang="en-US" dirty="0"/>
            </a:p>
          </p:txBody>
        </p:sp>
        <p:grpSp>
          <p:nvGrpSpPr>
            <p:cNvPr id="17" name="Gruppo 16"/>
            <p:cNvGrpSpPr/>
            <p:nvPr/>
          </p:nvGrpSpPr>
          <p:grpSpPr>
            <a:xfrm>
              <a:off x="2202426" y="1081546"/>
              <a:ext cx="6272980" cy="1764169"/>
              <a:chOff x="2202426" y="1651818"/>
              <a:chExt cx="6272980" cy="1764169"/>
            </a:xfrm>
          </p:grpSpPr>
          <p:grpSp>
            <p:nvGrpSpPr>
              <p:cNvPr id="10" name="Gruppo 9"/>
              <p:cNvGrpSpPr/>
              <p:nvPr/>
            </p:nvGrpSpPr>
            <p:grpSpPr>
              <a:xfrm>
                <a:off x="2202426" y="1651818"/>
                <a:ext cx="6272980" cy="1196718"/>
                <a:chOff x="2202426" y="1651818"/>
                <a:chExt cx="6272980" cy="1196718"/>
              </a:xfrm>
            </p:grpSpPr>
            <p:sp>
              <p:nvSpPr>
                <p:cNvPr id="4" name="Freccia a destra 3"/>
                <p:cNvSpPr/>
                <p:nvPr/>
              </p:nvSpPr>
              <p:spPr>
                <a:xfrm>
                  <a:off x="2202426" y="1651818"/>
                  <a:ext cx="6272980" cy="245807"/>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9" name="Freccia curva 8"/>
                <p:cNvSpPr/>
                <p:nvPr/>
              </p:nvSpPr>
              <p:spPr>
                <a:xfrm rot="10800000">
                  <a:off x="2202426" y="1838632"/>
                  <a:ext cx="855406" cy="1009904"/>
                </a:xfrm>
                <a:prstGeom prst="bentArrow">
                  <a:avLst>
                    <a:gd name="adj1" fmla="val 15805"/>
                    <a:gd name="adj2" fmla="val 14080"/>
                    <a:gd name="adj3" fmla="val 16954"/>
                    <a:gd name="adj4"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grpSp>
          <p:grpSp>
            <p:nvGrpSpPr>
              <p:cNvPr id="14" name="Gruppo 13"/>
              <p:cNvGrpSpPr/>
              <p:nvPr/>
            </p:nvGrpSpPr>
            <p:grpSpPr>
              <a:xfrm rot="10800000">
                <a:off x="2202426" y="2219269"/>
                <a:ext cx="6272980" cy="1196718"/>
                <a:chOff x="2202426" y="1504338"/>
                <a:chExt cx="6272980" cy="1196718"/>
              </a:xfrm>
            </p:grpSpPr>
            <p:sp>
              <p:nvSpPr>
                <p:cNvPr id="15" name="Freccia a destra 14"/>
                <p:cNvSpPr/>
                <p:nvPr/>
              </p:nvSpPr>
              <p:spPr>
                <a:xfrm>
                  <a:off x="2202426" y="1504338"/>
                  <a:ext cx="6272980" cy="245807"/>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6" name="Freccia curva 15"/>
                <p:cNvSpPr/>
                <p:nvPr/>
              </p:nvSpPr>
              <p:spPr>
                <a:xfrm rot="10800000">
                  <a:off x="2202426" y="1691152"/>
                  <a:ext cx="855406" cy="1009904"/>
                </a:xfrm>
                <a:prstGeom prst="bentArrow">
                  <a:avLst>
                    <a:gd name="adj1" fmla="val 15805"/>
                    <a:gd name="adj2" fmla="val 14080"/>
                    <a:gd name="adj3" fmla="val 16954"/>
                    <a:gd name="adj4"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grpSp>
        </p:grpSp>
        <p:sp>
          <p:nvSpPr>
            <p:cNvPr id="19" name="CasellaDiTesto 18"/>
            <p:cNvSpPr txBox="1"/>
            <p:nvPr/>
          </p:nvSpPr>
          <p:spPr>
            <a:xfrm>
              <a:off x="2413818" y="768485"/>
              <a:ext cx="881973" cy="369332"/>
            </a:xfrm>
            <a:prstGeom prst="rect">
              <a:avLst/>
            </a:prstGeom>
            <a:noFill/>
          </p:spPr>
          <p:txBody>
            <a:bodyPr wrap="none" rtlCol="0">
              <a:spAutoFit/>
            </a:bodyPr>
            <a:lstStyle/>
            <a:p>
              <a:r>
                <a:rPr lang="en-US" dirty="0" smtClean="0"/>
                <a:t>Incident</a:t>
              </a:r>
              <a:endParaRPr lang="en-US" dirty="0"/>
            </a:p>
          </p:txBody>
        </p:sp>
        <p:sp>
          <p:nvSpPr>
            <p:cNvPr id="20" name="CasellaDiTesto 19"/>
            <p:cNvSpPr txBox="1"/>
            <p:nvPr/>
          </p:nvSpPr>
          <p:spPr>
            <a:xfrm>
              <a:off x="6931740" y="768485"/>
              <a:ext cx="1225720" cy="369332"/>
            </a:xfrm>
            <a:prstGeom prst="rect">
              <a:avLst/>
            </a:prstGeom>
            <a:noFill/>
          </p:spPr>
          <p:txBody>
            <a:bodyPr wrap="none" rtlCol="0">
              <a:spAutoFit/>
            </a:bodyPr>
            <a:lstStyle/>
            <a:p>
              <a:r>
                <a:rPr lang="en-US" dirty="0" smtClean="0"/>
                <a:t>Transmitted</a:t>
              </a:r>
              <a:endParaRPr lang="en-US" dirty="0"/>
            </a:p>
          </p:txBody>
        </p:sp>
        <p:sp>
          <p:nvSpPr>
            <p:cNvPr id="21" name="CasellaDiTesto 20"/>
            <p:cNvSpPr txBox="1"/>
            <p:nvPr/>
          </p:nvSpPr>
          <p:spPr>
            <a:xfrm>
              <a:off x="2413817" y="2182115"/>
              <a:ext cx="1045030" cy="369332"/>
            </a:xfrm>
            <a:prstGeom prst="rect">
              <a:avLst/>
            </a:prstGeom>
            <a:noFill/>
          </p:spPr>
          <p:txBody>
            <a:bodyPr wrap="none" rtlCol="0">
              <a:spAutoFit/>
            </a:bodyPr>
            <a:lstStyle/>
            <a:p>
              <a:r>
                <a:rPr lang="en-US" dirty="0" smtClean="0"/>
                <a:t>Reflected</a:t>
              </a:r>
              <a:endParaRPr lang="en-US" dirty="0"/>
            </a:p>
          </p:txBody>
        </p:sp>
        <p:sp>
          <p:nvSpPr>
            <p:cNvPr id="24" name="Rettangolo arrotondato 23"/>
            <p:cNvSpPr/>
            <p:nvPr/>
          </p:nvSpPr>
          <p:spPr>
            <a:xfrm>
              <a:off x="1618473" y="1045717"/>
              <a:ext cx="448086" cy="317464"/>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r>
                <a:rPr lang="en-US" baseline="-25000" dirty="0" smtClean="0"/>
                <a:t>1</a:t>
              </a:r>
              <a:endParaRPr lang="en-US" baseline="-25000" dirty="0"/>
            </a:p>
          </p:txBody>
        </p:sp>
        <p:sp>
          <p:nvSpPr>
            <p:cNvPr id="25" name="Rettangolo arrotondato 24"/>
            <p:cNvSpPr/>
            <p:nvPr/>
          </p:nvSpPr>
          <p:spPr>
            <a:xfrm>
              <a:off x="1618473" y="2242784"/>
              <a:ext cx="448086" cy="317464"/>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r>
                <a:rPr lang="en-US" baseline="-25000" dirty="0" smtClean="0"/>
                <a:t>1</a:t>
              </a:r>
              <a:endParaRPr lang="en-US" baseline="-25000" dirty="0"/>
            </a:p>
          </p:txBody>
        </p:sp>
        <p:sp>
          <p:nvSpPr>
            <p:cNvPr id="26" name="CasellaDiTesto 25"/>
            <p:cNvSpPr txBox="1"/>
            <p:nvPr/>
          </p:nvSpPr>
          <p:spPr>
            <a:xfrm>
              <a:off x="2413817" y="2739058"/>
              <a:ext cx="1225720" cy="369332"/>
            </a:xfrm>
            <a:prstGeom prst="rect">
              <a:avLst/>
            </a:prstGeom>
            <a:noFill/>
          </p:spPr>
          <p:txBody>
            <a:bodyPr wrap="none" rtlCol="0">
              <a:spAutoFit/>
            </a:bodyPr>
            <a:lstStyle/>
            <a:p>
              <a:r>
                <a:rPr lang="en-US" dirty="0" smtClean="0"/>
                <a:t>Transmitted</a:t>
              </a:r>
              <a:endParaRPr lang="en-US" dirty="0"/>
            </a:p>
          </p:txBody>
        </p:sp>
        <p:sp>
          <p:nvSpPr>
            <p:cNvPr id="27" name="CasellaDiTesto 26"/>
            <p:cNvSpPr txBox="1"/>
            <p:nvPr/>
          </p:nvSpPr>
          <p:spPr>
            <a:xfrm>
              <a:off x="7275487" y="2791911"/>
              <a:ext cx="881973" cy="369332"/>
            </a:xfrm>
            <a:prstGeom prst="rect">
              <a:avLst/>
            </a:prstGeom>
            <a:noFill/>
          </p:spPr>
          <p:txBody>
            <a:bodyPr wrap="none" rtlCol="0">
              <a:spAutoFit/>
            </a:bodyPr>
            <a:lstStyle/>
            <a:p>
              <a:r>
                <a:rPr lang="en-US" dirty="0" smtClean="0"/>
                <a:t>Incident</a:t>
              </a:r>
              <a:endParaRPr lang="en-US" dirty="0"/>
            </a:p>
          </p:txBody>
        </p:sp>
        <p:sp>
          <p:nvSpPr>
            <p:cNvPr id="28" name="CasellaDiTesto 27"/>
            <p:cNvSpPr txBox="1"/>
            <p:nvPr/>
          </p:nvSpPr>
          <p:spPr>
            <a:xfrm>
              <a:off x="7112430" y="1348116"/>
              <a:ext cx="1045030" cy="369332"/>
            </a:xfrm>
            <a:prstGeom prst="rect">
              <a:avLst/>
            </a:prstGeom>
            <a:noFill/>
          </p:spPr>
          <p:txBody>
            <a:bodyPr wrap="none" rtlCol="0">
              <a:spAutoFit/>
            </a:bodyPr>
            <a:lstStyle/>
            <a:p>
              <a:r>
                <a:rPr lang="en-US" dirty="0" smtClean="0"/>
                <a:t>Reflected</a:t>
              </a:r>
              <a:endParaRPr lang="en-US" dirty="0"/>
            </a:p>
          </p:txBody>
        </p:sp>
        <p:sp>
          <p:nvSpPr>
            <p:cNvPr id="29" name="Rettangolo arrotondato 28"/>
            <p:cNvSpPr/>
            <p:nvPr/>
          </p:nvSpPr>
          <p:spPr>
            <a:xfrm>
              <a:off x="8747139" y="1302409"/>
              <a:ext cx="448086" cy="317464"/>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r>
                <a:rPr lang="en-US" baseline="-25000" dirty="0" smtClean="0"/>
                <a:t>2</a:t>
              </a:r>
              <a:endParaRPr lang="en-US" baseline="-25000" dirty="0"/>
            </a:p>
          </p:txBody>
        </p:sp>
        <p:sp>
          <p:nvSpPr>
            <p:cNvPr id="30" name="Rettangolo arrotondato 29"/>
            <p:cNvSpPr/>
            <p:nvPr/>
          </p:nvSpPr>
          <p:spPr>
            <a:xfrm>
              <a:off x="8747139" y="2548315"/>
              <a:ext cx="448086" cy="317464"/>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r>
                <a:rPr lang="en-US" baseline="-25000" dirty="0" smtClean="0"/>
                <a:t>2</a:t>
              </a:r>
              <a:endParaRPr lang="en-US" baseline="-25000" dirty="0"/>
            </a:p>
          </p:txBody>
        </p:sp>
        <p:sp>
          <p:nvSpPr>
            <p:cNvPr id="31" name="CasellaDiTesto 30"/>
            <p:cNvSpPr txBox="1"/>
            <p:nvPr/>
          </p:nvSpPr>
          <p:spPr>
            <a:xfrm>
              <a:off x="3521670" y="1794858"/>
              <a:ext cx="738857" cy="369332"/>
            </a:xfrm>
            <a:prstGeom prst="rect">
              <a:avLst/>
            </a:prstGeom>
            <a:noFill/>
          </p:spPr>
          <p:txBody>
            <a:bodyPr wrap="none" rtlCol="0">
              <a:spAutoFit/>
            </a:bodyPr>
            <a:lstStyle/>
            <a:p>
              <a:r>
                <a:rPr lang="en-US" dirty="0" smtClean="0"/>
                <a:t>Port 1</a:t>
              </a:r>
              <a:endParaRPr lang="en-US" dirty="0"/>
            </a:p>
          </p:txBody>
        </p:sp>
        <p:sp>
          <p:nvSpPr>
            <p:cNvPr id="32" name="CasellaDiTesto 31"/>
            <p:cNvSpPr txBox="1"/>
            <p:nvPr/>
          </p:nvSpPr>
          <p:spPr>
            <a:xfrm>
              <a:off x="6410632" y="1794858"/>
              <a:ext cx="738857" cy="369332"/>
            </a:xfrm>
            <a:prstGeom prst="rect">
              <a:avLst/>
            </a:prstGeom>
            <a:noFill/>
          </p:spPr>
          <p:txBody>
            <a:bodyPr wrap="none" rtlCol="0">
              <a:spAutoFit/>
            </a:bodyPr>
            <a:lstStyle/>
            <a:p>
              <a:r>
                <a:rPr lang="en-US" dirty="0" smtClean="0"/>
                <a:t>Port 2</a:t>
              </a:r>
              <a:endParaRPr lang="en-US" dirty="0"/>
            </a:p>
          </p:txBody>
        </p:sp>
        <p:sp>
          <p:nvSpPr>
            <p:cNvPr id="33" name="CasellaDiTesto 32"/>
            <p:cNvSpPr txBox="1"/>
            <p:nvPr/>
          </p:nvSpPr>
          <p:spPr>
            <a:xfrm>
              <a:off x="2108520" y="1494679"/>
              <a:ext cx="470000" cy="369332"/>
            </a:xfrm>
            <a:prstGeom prst="rect">
              <a:avLst/>
            </a:prstGeom>
            <a:noFill/>
          </p:spPr>
          <p:txBody>
            <a:bodyPr wrap="none" rtlCol="0">
              <a:spAutoFit/>
            </a:bodyPr>
            <a:lstStyle/>
            <a:p>
              <a:r>
                <a:rPr lang="en-US" dirty="0" smtClean="0"/>
                <a:t>S</a:t>
              </a:r>
              <a:r>
                <a:rPr lang="en-US" baseline="-25000" dirty="0" smtClean="0"/>
                <a:t>11</a:t>
              </a:r>
              <a:endParaRPr lang="en-US" baseline="-25000" dirty="0"/>
            </a:p>
          </p:txBody>
        </p:sp>
        <p:sp>
          <p:nvSpPr>
            <p:cNvPr id="34" name="CasellaDiTesto 33"/>
            <p:cNvSpPr txBox="1"/>
            <p:nvPr/>
          </p:nvSpPr>
          <p:spPr>
            <a:xfrm>
              <a:off x="5103916" y="712655"/>
              <a:ext cx="470000" cy="369332"/>
            </a:xfrm>
            <a:prstGeom prst="rect">
              <a:avLst/>
            </a:prstGeom>
            <a:noFill/>
          </p:spPr>
          <p:txBody>
            <a:bodyPr wrap="none" rtlCol="0">
              <a:spAutoFit/>
            </a:bodyPr>
            <a:lstStyle/>
            <a:p>
              <a:r>
                <a:rPr lang="en-US" dirty="0" smtClean="0"/>
                <a:t>S</a:t>
              </a:r>
              <a:r>
                <a:rPr lang="en-US" baseline="-25000" dirty="0" smtClean="0"/>
                <a:t>21</a:t>
              </a:r>
              <a:endParaRPr lang="en-US" baseline="-25000" dirty="0"/>
            </a:p>
          </p:txBody>
        </p:sp>
        <p:sp>
          <p:nvSpPr>
            <p:cNvPr id="35" name="CasellaDiTesto 34"/>
            <p:cNvSpPr txBox="1"/>
            <p:nvPr/>
          </p:nvSpPr>
          <p:spPr>
            <a:xfrm>
              <a:off x="5103916" y="2761891"/>
              <a:ext cx="470000" cy="369332"/>
            </a:xfrm>
            <a:prstGeom prst="rect">
              <a:avLst/>
            </a:prstGeom>
            <a:noFill/>
          </p:spPr>
          <p:txBody>
            <a:bodyPr wrap="none" rtlCol="0">
              <a:spAutoFit/>
            </a:bodyPr>
            <a:lstStyle/>
            <a:p>
              <a:r>
                <a:rPr lang="en-US" dirty="0" smtClean="0"/>
                <a:t>S</a:t>
              </a:r>
              <a:r>
                <a:rPr lang="en-US" baseline="-25000" dirty="0" smtClean="0"/>
                <a:t>12</a:t>
              </a:r>
              <a:endParaRPr lang="en-US" baseline="-25000" dirty="0"/>
            </a:p>
          </p:txBody>
        </p:sp>
        <p:sp>
          <p:nvSpPr>
            <p:cNvPr id="36" name="CasellaDiTesto 35"/>
            <p:cNvSpPr txBox="1"/>
            <p:nvPr/>
          </p:nvSpPr>
          <p:spPr>
            <a:xfrm>
              <a:off x="8047703" y="2041040"/>
              <a:ext cx="470000" cy="369332"/>
            </a:xfrm>
            <a:prstGeom prst="rect">
              <a:avLst/>
            </a:prstGeom>
            <a:noFill/>
          </p:spPr>
          <p:txBody>
            <a:bodyPr wrap="none" rtlCol="0">
              <a:spAutoFit/>
            </a:bodyPr>
            <a:lstStyle/>
            <a:p>
              <a:r>
                <a:rPr lang="en-US" dirty="0" smtClean="0"/>
                <a:t>S</a:t>
              </a:r>
              <a:r>
                <a:rPr lang="en-US" baseline="-25000" dirty="0" smtClean="0"/>
                <a:t>22</a:t>
              </a:r>
              <a:endParaRPr lang="en-US" baseline="-25000" dirty="0"/>
            </a:p>
          </p:txBody>
        </p:sp>
      </p:grpSp>
      <p:cxnSp>
        <p:nvCxnSpPr>
          <p:cNvPr id="41" name="Connettore 1 40"/>
          <p:cNvCxnSpPr/>
          <p:nvPr/>
        </p:nvCxnSpPr>
        <p:spPr>
          <a:xfrm flipH="1">
            <a:off x="4488451" y="1862649"/>
            <a:ext cx="6490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flipH="1">
            <a:off x="4488451" y="2260773"/>
            <a:ext cx="6490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flipH="1">
            <a:off x="6915503" y="1862649"/>
            <a:ext cx="6490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flipH="1">
            <a:off x="6915503" y="2260773"/>
            <a:ext cx="6490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ttangolo 4"/>
              <p:cNvSpPr/>
              <p:nvPr/>
            </p:nvSpPr>
            <p:spPr>
              <a:xfrm>
                <a:off x="2978478" y="3833879"/>
                <a:ext cx="6096000" cy="646331"/>
              </a:xfrm>
              <a:prstGeom prst="rect">
                <a:avLst/>
              </a:prstGeom>
            </p:spPr>
            <p:txBody>
              <a:bodyPr>
                <a:spAutoFit/>
              </a:bodyPr>
              <a:lstStyle/>
              <a:p>
                <a:pPr algn="ct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𝑏</m:t>
                        </m:r>
                      </m:e>
                      <m:sub>
                        <m:r>
                          <a:rPr lang="it-IT" i="1">
                            <a:latin typeface="Cambria Math" panose="02040503050406030204" pitchFamily="18" charset="0"/>
                          </a:rPr>
                          <m:t>1</m:t>
                        </m:r>
                      </m:sub>
                    </m:sSub>
                    <m:r>
                      <a:rPr lang="it-IT" i="1">
                        <a:latin typeface="Cambria Math" panose="02040503050406030204" pitchFamily="18" charset="0"/>
                      </a:rPr>
                      <m:t>=</m:t>
                    </m:r>
                  </m:oMath>
                </a14:m>
                <a:r>
                  <a:rPr lang="en-US" dirty="0"/>
                  <a:t>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𝑆</m:t>
                        </m:r>
                      </m:e>
                      <m:sub>
                        <m:r>
                          <a:rPr lang="it-IT" i="1">
                            <a:latin typeface="Cambria Math" panose="02040503050406030204" pitchFamily="18" charset="0"/>
                          </a:rPr>
                          <m:t>11</m:t>
                        </m:r>
                      </m:sub>
                    </m:sSub>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1</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𝑆</m:t>
                        </m:r>
                      </m:e>
                      <m:sub>
                        <m:r>
                          <a:rPr lang="it-IT" i="1">
                            <a:latin typeface="Cambria Math" panose="02040503050406030204" pitchFamily="18" charset="0"/>
                          </a:rPr>
                          <m:t>12</m:t>
                        </m:r>
                      </m:sub>
                    </m:sSub>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2</m:t>
                        </m:r>
                      </m:sub>
                    </m:sSub>
                  </m:oMath>
                </a14:m>
                <a:endParaRPr lang="en-US" dirty="0"/>
              </a:p>
              <a:p>
                <a:pPr algn="ct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𝑏</m:t>
                        </m:r>
                      </m:e>
                      <m:sub>
                        <m:r>
                          <a:rPr lang="it-IT" i="1">
                            <a:latin typeface="Cambria Math" panose="02040503050406030204" pitchFamily="18" charset="0"/>
                          </a:rPr>
                          <m:t>2</m:t>
                        </m:r>
                      </m:sub>
                    </m:sSub>
                    <m:r>
                      <a:rPr lang="it-IT" i="1">
                        <a:latin typeface="Cambria Math" panose="02040503050406030204" pitchFamily="18" charset="0"/>
                      </a:rPr>
                      <m:t>=</m:t>
                    </m:r>
                  </m:oMath>
                </a14:m>
                <a:r>
                  <a:rPr lang="en-US" dirty="0"/>
                  <a:t>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𝑆</m:t>
                        </m:r>
                      </m:e>
                      <m:sub>
                        <m:r>
                          <a:rPr lang="it-IT" i="1">
                            <a:latin typeface="Cambria Math" panose="02040503050406030204" pitchFamily="18" charset="0"/>
                          </a:rPr>
                          <m:t>21</m:t>
                        </m:r>
                      </m:sub>
                    </m:sSub>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1</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𝑆</m:t>
                        </m:r>
                      </m:e>
                      <m:sub>
                        <m:r>
                          <a:rPr lang="it-IT" i="1">
                            <a:latin typeface="Cambria Math" panose="02040503050406030204" pitchFamily="18" charset="0"/>
                          </a:rPr>
                          <m:t>22</m:t>
                        </m:r>
                      </m:sub>
                    </m:sSub>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2</m:t>
                        </m:r>
                      </m:sub>
                    </m:sSub>
                  </m:oMath>
                </a14:m>
                <a:endParaRPr lang="en-US" dirty="0"/>
              </a:p>
            </p:txBody>
          </p:sp>
        </mc:Choice>
        <mc:Fallback xmlns="">
          <p:sp>
            <p:nvSpPr>
              <p:cNvPr id="5" name="Rettangolo 4"/>
              <p:cNvSpPr>
                <a:spLocks noRot="1" noChangeAspect="1" noMove="1" noResize="1" noEditPoints="1" noAdjustHandles="1" noChangeArrowheads="1" noChangeShapeType="1" noTextEdit="1"/>
              </p:cNvSpPr>
              <p:nvPr/>
            </p:nvSpPr>
            <p:spPr>
              <a:xfrm>
                <a:off x="2978478" y="3833879"/>
                <a:ext cx="6096000" cy="64633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67083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217226"/>
            <a:ext cx="9905998" cy="1478570"/>
          </a:xfrm>
        </p:spPr>
        <p:txBody>
          <a:bodyPr/>
          <a:lstStyle/>
          <a:p>
            <a:r>
              <a:rPr lang="en-US" dirty="0" smtClean="0"/>
              <a:t>Measuring S parameters (1)</a:t>
            </a:r>
            <a:endParaRPr lang="en-US" dirty="0"/>
          </a:p>
        </p:txBody>
      </p:sp>
      <p:grpSp>
        <p:nvGrpSpPr>
          <p:cNvPr id="37" name="Gruppo 36"/>
          <p:cNvGrpSpPr/>
          <p:nvPr/>
        </p:nvGrpSpPr>
        <p:grpSpPr>
          <a:xfrm>
            <a:off x="2306035" y="791313"/>
            <a:ext cx="7576752" cy="1838792"/>
            <a:chOff x="1618473" y="712655"/>
            <a:chExt cx="7576752" cy="1838792"/>
          </a:xfrm>
        </p:grpSpPr>
        <p:sp>
          <p:nvSpPr>
            <p:cNvPr id="18" name="Rettangolo arrotondato 17"/>
            <p:cNvSpPr/>
            <p:nvPr/>
          </p:nvSpPr>
          <p:spPr>
            <a:xfrm>
              <a:off x="4449891" y="1621270"/>
              <a:ext cx="1778050" cy="707922"/>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DUT</a:t>
              </a:r>
              <a:endParaRPr lang="en-US" dirty="0"/>
            </a:p>
          </p:txBody>
        </p:sp>
        <p:grpSp>
          <p:nvGrpSpPr>
            <p:cNvPr id="10" name="Gruppo 9"/>
            <p:cNvGrpSpPr/>
            <p:nvPr/>
          </p:nvGrpSpPr>
          <p:grpSpPr>
            <a:xfrm>
              <a:off x="2202426" y="1081546"/>
              <a:ext cx="6272980" cy="1196718"/>
              <a:chOff x="2202426" y="1651818"/>
              <a:chExt cx="6272980" cy="1196718"/>
            </a:xfrm>
          </p:grpSpPr>
          <p:sp>
            <p:nvSpPr>
              <p:cNvPr id="4" name="Freccia a destra 3"/>
              <p:cNvSpPr/>
              <p:nvPr/>
            </p:nvSpPr>
            <p:spPr>
              <a:xfrm>
                <a:off x="2202426" y="1651818"/>
                <a:ext cx="6272980" cy="245807"/>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ccia curva 8"/>
              <p:cNvSpPr/>
              <p:nvPr/>
            </p:nvSpPr>
            <p:spPr>
              <a:xfrm rot="10800000">
                <a:off x="2202426" y="1838632"/>
                <a:ext cx="855406" cy="1009904"/>
              </a:xfrm>
              <a:prstGeom prst="bentArrow">
                <a:avLst>
                  <a:gd name="adj1" fmla="val 15805"/>
                  <a:gd name="adj2" fmla="val 14080"/>
                  <a:gd name="adj3" fmla="val 16954"/>
                  <a:gd name="adj4"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CasellaDiTesto 18"/>
            <p:cNvSpPr txBox="1"/>
            <p:nvPr/>
          </p:nvSpPr>
          <p:spPr>
            <a:xfrm>
              <a:off x="2413818" y="768485"/>
              <a:ext cx="881973" cy="369332"/>
            </a:xfrm>
            <a:prstGeom prst="rect">
              <a:avLst/>
            </a:prstGeom>
            <a:noFill/>
          </p:spPr>
          <p:txBody>
            <a:bodyPr wrap="none" rtlCol="0">
              <a:spAutoFit/>
            </a:bodyPr>
            <a:lstStyle/>
            <a:p>
              <a:r>
                <a:rPr lang="en-US" dirty="0" smtClean="0"/>
                <a:t>Incident</a:t>
              </a:r>
              <a:endParaRPr lang="en-US" dirty="0"/>
            </a:p>
          </p:txBody>
        </p:sp>
        <p:sp>
          <p:nvSpPr>
            <p:cNvPr id="20" name="CasellaDiTesto 19"/>
            <p:cNvSpPr txBox="1"/>
            <p:nvPr/>
          </p:nvSpPr>
          <p:spPr>
            <a:xfrm>
              <a:off x="6931740" y="768485"/>
              <a:ext cx="1225720" cy="369332"/>
            </a:xfrm>
            <a:prstGeom prst="rect">
              <a:avLst/>
            </a:prstGeom>
            <a:noFill/>
          </p:spPr>
          <p:txBody>
            <a:bodyPr wrap="none" rtlCol="0">
              <a:spAutoFit/>
            </a:bodyPr>
            <a:lstStyle/>
            <a:p>
              <a:r>
                <a:rPr lang="en-US" dirty="0" smtClean="0"/>
                <a:t>Transmitted</a:t>
              </a:r>
              <a:endParaRPr lang="en-US" dirty="0"/>
            </a:p>
          </p:txBody>
        </p:sp>
        <p:sp>
          <p:nvSpPr>
            <p:cNvPr id="21" name="CasellaDiTesto 20"/>
            <p:cNvSpPr txBox="1"/>
            <p:nvPr/>
          </p:nvSpPr>
          <p:spPr>
            <a:xfrm>
              <a:off x="2413817" y="2182115"/>
              <a:ext cx="1045030" cy="369332"/>
            </a:xfrm>
            <a:prstGeom prst="rect">
              <a:avLst/>
            </a:prstGeom>
            <a:noFill/>
          </p:spPr>
          <p:txBody>
            <a:bodyPr wrap="none" rtlCol="0">
              <a:spAutoFit/>
            </a:bodyPr>
            <a:lstStyle/>
            <a:p>
              <a:r>
                <a:rPr lang="en-US" dirty="0" smtClean="0"/>
                <a:t>Reflected</a:t>
              </a:r>
              <a:endParaRPr lang="en-US" dirty="0"/>
            </a:p>
          </p:txBody>
        </p:sp>
        <p:sp>
          <p:nvSpPr>
            <p:cNvPr id="24" name="Rettangolo arrotondato 23"/>
            <p:cNvSpPr/>
            <p:nvPr/>
          </p:nvSpPr>
          <p:spPr>
            <a:xfrm>
              <a:off x="1618473" y="1045717"/>
              <a:ext cx="448086" cy="317464"/>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r>
                <a:rPr lang="en-US" baseline="-25000" dirty="0" smtClean="0"/>
                <a:t>1</a:t>
              </a:r>
              <a:endParaRPr lang="en-US" baseline="-25000" dirty="0"/>
            </a:p>
          </p:txBody>
        </p:sp>
        <p:sp>
          <p:nvSpPr>
            <p:cNvPr id="25" name="Rettangolo arrotondato 24"/>
            <p:cNvSpPr/>
            <p:nvPr/>
          </p:nvSpPr>
          <p:spPr>
            <a:xfrm>
              <a:off x="1618473" y="2026419"/>
              <a:ext cx="448086" cy="317464"/>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r>
                <a:rPr lang="en-US" baseline="-25000" dirty="0" smtClean="0"/>
                <a:t>1</a:t>
              </a:r>
              <a:endParaRPr lang="en-US" baseline="-25000" dirty="0"/>
            </a:p>
          </p:txBody>
        </p:sp>
        <p:sp>
          <p:nvSpPr>
            <p:cNvPr id="29" name="Rettangolo arrotondato 28"/>
            <p:cNvSpPr/>
            <p:nvPr/>
          </p:nvSpPr>
          <p:spPr>
            <a:xfrm>
              <a:off x="8747139" y="1302409"/>
              <a:ext cx="448086" cy="317464"/>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r>
                <a:rPr lang="en-US" baseline="-25000" dirty="0" smtClean="0"/>
                <a:t>2</a:t>
              </a:r>
              <a:endParaRPr lang="en-US" baseline="-25000" dirty="0"/>
            </a:p>
          </p:txBody>
        </p:sp>
        <p:sp>
          <p:nvSpPr>
            <p:cNvPr id="30" name="Rettangolo arrotondato 29"/>
            <p:cNvSpPr/>
            <p:nvPr/>
          </p:nvSpPr>
          <p:spPr>
            <a:xfrm>
              <a:off x="8747139" y="2021369"/>
              <a:ext cx="448086" cy="317464"/>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r>
                <a:rPr lang="en-US" baseline="-25000" dirty="0" smtClean="0"/>
                <a:t>2</a:t>
              </a:r>
              <a:endParaRPr lang="en-US" baseline="-25000" dirty="0"/>
            </a:p>
          </p:txBody>
        </p:sp>
        <p:sp>
          <p:nvSpPr>
            <p:cNvPr id="31" name="CasellaDiTesto 30"/>
            <p:cNvSpPr txBox="1"/>
            <p:nvPr/>
          </p:nvSpPr>
          <p:spPr>
            <a:xfrm>
              <a:off x="3521670" y="1794858"/>
              <a:ext cx="738857" cy="369332"/>
            </a:xfrm>
            <a:prstGeom prst="rect">
              <a:avLst/>
            </a:prstGeom>
            <a:noFill/>
          </p:spPr>
          <p:txBody>
            <a:bodyPr wrap="none" rtlCol="0">
              <a:spAutoFit/>
            </a:bodyPr>
            <a:lstStyle/>
            <a:p>
              <a:r>
                <a:rPr lang="en-US" dirty="0" smtClean="0"/>
                <a:t>Port 1</a:t>
              </a:r>
              <a:endParaRPr lang="en-US" dirty="0"/>
            </a:p>
          </p:txBody>
        </p:sp>
        <p:sp>
          <p:nvSpPr>
            <p:cNvPr id="32" name="CasellaDiTesto 31"/>
            <p:cNvSpPr txBox="1"/>
            <p:nvPr/>
          </p:nvSpPr>
          <p:spPr>
            <a:xfrm>
              <a:off x="6410632" y="1794858"/>
              <a:ext cx="738857" cy="369332"/>
            </a:xfrm>
            <a:prstGeom prst="rect">
              <a:avLst/>
            </a:prstGeom>
            <a:noFill/>
          </p:spPr>
          <p:txBody>
            <a:bodyPr wrap="none" rtlCol="0">
              <a:spAutoFit/>
            </a:bodyPr>
            <a:lstStyle/>
            <a:p>
              <a:r>
                <a:rPr lang="en-US" dirty="0" smtClean="0"/>
                <a:t>Port 2</a:t>
              </a:r>
              <a:endParaRPr lang="en-US" dirty="0"/>
            </a:p>
          </p:txBody>
        </p:sp>
        <p:sp>
          <p:nvSpPr>
            <p:cNvPr id="33" name="CasellaDiTesto 32"/>
            <p:cNvSpPr txBox="1"/>
            <p:nvPr/>
          </p:nvSpPr>
          <p:spPr>
            <a:xfrm>
              <a:off x="2108520" y="1494679"/>
              <a:ext cx="470000" cy="369332"/>
            </a:xfrm>
            <a:prstGeom prst="rect">
              <a:avLst/>
            </a:prstGeom>
            <a:noFill/>
          </p:spPr>
          <p:txBody>
            <a:bodyPr wrap="none" rtlCol="0">
              <a:spAutoFit/>
            </a:bodyPr>
            <a:lstStyle/>
            <a:p>
              <a:r>
                <a:rPr lang="en-US" dirty="0" smtClean="0"/>
                <a:t>S</a:t>
              </a:r>
              <a:r>
                <a:rPr lang="en-US" baseline="-25000" dirty="0" smtClean="0"/>
                <a:t>11</a:t>
              </a:r>
              <a:endParaRPr lang="en-US" baseline="-25000" dirty="0"/>
            </a:p>
          </p:txBody>
        </p:sp>
        <p:sp>
          <p:nvSpPr>
            <p:cNvPr id="34" name="CasellaDiTesto 33"/>
            <p:cNvSpPr txBox="1"/>
            <p:nvPr/>
          </p:nvSpPr>
          <p:spPr>
            <a:xfrm>
              <a:off x="5103916" y="712655"/>
              <a:ext cx="470000" cy="369332"/>
            </a:xfrm>
            <a:prstGeom prst="rect">
              <a:avLst/>
            </a:prstGeom>
            <a:noFill/>
          </p:spPr>
          <p:txBody>
            <a:bodyPr wrap="none" rtlCol="0">
              <a:spAutoFit/>
            </a:bodyPr>
            <a:lstStyle/>
            <a:p>
              <a:r>
                <a:rPr lang="en-US" dirty="0" smtClean="0"/>
                <a:t>S</a:t>
              </a:r>
              <a:r>
                <a:rPr lang="en-US" baseline="-25000" dirty="0" smtClean="0"/>
                <a:t>21</a:t>
              </a:r>
              <a:endParaRPr lang="en-US" baseline="-25000" dirty="0"/>
            </a:p>
          </p:txBody>
        </p:sp>
      </p:grpSp>
      <p:sp>
        <p:nvSpPr>
          <p:cNvPr id="38" name="Segnaposto contenuto 4"/>
          <p:cNvSpPr>
            <a:spLocks noGrp="1"/>
          </p:cNvSpPr>
          <p:nvPr>
            <p:ph idx="1"/>
          </p:nvPr>
        </p:nvSpPr>
        <p:spPr>
          <a:xfrm>
            <a:off x="1141413" y="4598555"/>
            <a:ext cx="10307753" cy="2168137"/>
          </a:xfrm>
        </p:spPr>
        <p:txBody>
          <a:bodyPr>
            <a:normAutofit lnSpcReduction="10000"/>
          </a:bodyPr>
          <a:lstStyle/>
          <a:p>
            <a:r>
              <a:rPr lang="en-US" sz="2000" dirty="0" smtClean="0"/>
              <a:t>Related to familiar measurements: gain, loss, reflection coefficient</a:t>
            </a:r>
          </a:p>
          <a:p>
            <a:r>
              <a:rPr lang="en-US" sz="2000" dirty="0" smtClean="0"/>
              <a:t>Defined in terms of voltage travelling waves – relatively easy to measure at high frequencies</a:t>
            </a:r>
          </a:p>
          <a:p>
            <a:r>
              <a:rPr lang="en-US" sz="2000" dirty="0" smtClean="0"/>
              <a:t>No connection of undesirable loads to the DUT (short or open), but only </a:t>
            </a:r>
            <a:r>
              <a:rPr lang="en-US" sz="2000" dirty="0" smtClean="0">
                <a:solidFill>
                  <a:schemeClr val="accent2">
                    <a:lumMod val="60000"/>
                    <a:lumOff val="40000"/>
                  </a:schemeClr>
                </a:solidFill>
              </a:rPr>
              <a:t>matched loads</a:t>
            </a:r>
          </a:p>
          <a:p>
            <a:r>
              <a:rPr lang="en-US" sz="2000" dirty="0" smtClean="0"/>
              <a:t>Measured S parameters of multiple devices can be cascaded to predict overall system performance</a:t>
            </a:r>
            <a:endParaRPr lang="en-US" sz="2000" dirty="0"/>
          </a:p>
        </p:txBody>
      </p:sp>
      <p:cxnSp>
        <p:nvCxnSpPr>
          <p:cNvPr id="42" name="Connettore 1 41"/>
          <p:cNvCxnSpPr/>
          <p:nvPr/>
        </p:nvCxnSpPr>
        <p:spPr>
          <a:xfrm flipH="1">
            <a:off x="4488451" y="1862649"/>
            <a:ext cx="6490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flipH="1">
            <a:off x="4488451" y="2260773"/>
            <a:ext cx="6490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flipH="1">
            <a:off x="6915503" y="1862649"/>
            <a:ext cx="6490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flipH="1">
            <a:off x="6915503" y="2260773"/>
            <a:ext cx="6490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ttangolo 38"/>
              <p:cNvSpPr/>
              <p:nvPr/>
            </p:nvSpPr>
            <p:spPr>
              <a:xfrm>
                <a:off x="4266713" y="3382121"/>
                <a:ext cx="1636474" cy="790088"/>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𝑆</m:t>
                          </m:r>
                        </m:e>
                        <m:sub>
                          <m:r>
                            <a:rPr lang="it-IT" b="0" i="1" smtClean="0">
                              <a:latin typeface="Cambria Math" panose="02040503050406030204" pitchFamily="18" charset="0"/>
                            </a:rPr>
                            <m:t>11</m:t>
                          </m:r>
                        </m:sub>
                      </m:sSub>
                      <m:r>
                        <a:rPr lang="it-IT" i="1">
                          <a:latin typeface="Cambria Math" panose="02040503050406030204" pitchFamily="18" charset="0"/>
                        </a:rPr>
                        <m:t>=</m:t>
                      </m:r>
                      <m:sSub>
                        <m:sSubPr>
                          <m:ctrlPr>
                            <a:rPr lang="it-IT" i="1">
                              <a:latin typeface="Cambria Math" panose="02040503050406030204" pitchFamily="18" charset="0"/>
                            </a:rPr>
                          </m:ctrlPr>
                        </m:sSubPr>
                        <m:e>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b="0" i="1" smtClean="0">
                                          <a:latin typeface="Cambria Math" panose="02040503050406030204" pitchFamily="18" charset="0"/>
                                        </a:rPr>
                                        <m:t>𝑏</m:t>
                                      </m:r>
                                    </m:e>
                                    <m:sub>
                                      <m:r>
                                        <a:rPr lang="it-IT" i="1">
                                          <a:latin typeface="Cambria Math" panose="02040503050406030204" pitchFamily="18" charset="0"/>
                                        </a:rPr>
                                        <m:t>1</m:t>
                                      </m:r>
                                    </m:sub>
                                  </m:sSub>
                                </m:num>
                                <m:den>
                                  <m:sSub>
                                    <m:sSubPr>
                                      <m:ctrlPr>
                                        <a:rPr lang="it-IT" i="1">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1</m:t>
                                      </m:r>
                                    </m:sub>
                                  </m:sSub>
                                </m:den>
                              </m:f>
                            </m:e>
                          </m:d>
                        </m:e>
                        <m:sub>
                          <m:sSub>
                            <m:sSubPr>
                              <m:ctrlPr>
                                <a:rPr lang="it-IT" i="1">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2</m:t>
                              </m:r>
                            </m:sub>
                          </m:sSub>
                          <m:r>
                            <a:rPr lang="it-IT" i="1">
                              <a:latin typeface="Cambria Math" panose="02040503050406030204" pitchFamily="18" charset="0"/>
                            </a:rPr>
                            <m:t>=0</m:t>
                          </m:r>
                        </m:sub>
                      </m:sSub>
                    </m:oMath>
                  </m:oMathPara>
                </a14:m>
                <a:endParaRPr lang="en-US" dirty="0"/>
              </a:p>
            </p:txBody>
          </p:sp>
        </mc:Choice>
        <mc:Fallback xmlns="">
          <p:sp>
            <p:nvSpPr>
              <p:cNvPr id="39" name="Rettangolo 38"/>
              <p:cNvSpPr>
                <a:spLocks noRot="1" noChangeAspect="1" noMove="1" noResize="1" noEditPoints="1" noAdjustHandles="1" noChangeArrowheads="1" noChangeShapeType="1" noTextEdit="1"/>
              </p:cNvSpPr>
              <p:nvPr/>
            </p:nvSpPr>
            <p:spPr>
              <a:xfrm>
                <a:off x="4266713" y="3382121"/>
                <a:ext cx="1636474" cy="79008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ttangolo 39"/>
              <p:cNvSpPr/>
              <p:nvPr/>
            </p:nvSpPr>
            <p:spPr>
              <a:xfrm>
                <a:off x="5954724" y="3386848"/>
                <a:ext cx="1636474" cy="790088"/>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𝑆</m:t>
                          </m:r>
                        </m:e>
                        <m:sub>
                          <m:r>
                            <a:rPr lang="it-IT" b="0" i="1" smtClean="0">
                              <a:latin typeface="Cambria Math" panose="02040503050406030204" pitchFamily="18" charset="0"/>
                            </a:rPr>
                            <m:t>21</m:t>
                          </m:r>
                        </m:sub>
                      </m:sSub>
                      <m:r>
                        <a:rPr lang="it-IT" i="1">
                          <a:latin typeface="Cambria Math" panose="02040503050406030204" pitchFamily="18" charset="0"/>
                        </a:rPr>
                        <m:t>=</m:t>
                      </m:r>
                      <m:sSub>
                        <m:sSubPr>
                          <m:ctrlPr>
                            <a:rPr lang="it-IT" i="1">
                              <a:latin typeface="Cambria Math" panose="02040503050406030204" pitchFamily="18" charset="0"/>
                            </a:rPr>
                          </m:ctrlPr>
                        </m:sSubPr>
                        <m:e>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2</m:t>
                                      </m:r>
                                    </m:sub>
                                  </m:sSub>
                                </m:num>
                                <m:den>
                                  <m:sSub>
                                    <m:sSubPr>
                                      <m:ctrlPr>
                                        <a:rPr lang="it-IT" i="1">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1</m:t>
                                      </m:r>
                                    </m:sub>
                                  </m:sSub>
                                </m:den>
                              </m:f>
                            </m:e>
                          </m:d>
                        </m:e>
                        <m:sub>
                          <m:sSub>
                            <m:sSubPr>
                              <m:ctrlPr>
                                <a:rPr lang="it-IT" i="1">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2</m:t>
                              </m:r>
                            </m:sub>
                          </m:sSub>
                          <m:r>
                            <a:rPr lang="it-IT" i="1">
                              <a:latin typeface="Cambria Math" panose="02040503050406030204" pitchFamily="18" charset="0"/>
                            </a:rPr>
                            <m:t>=0</m:t>
                          </m:r>
                        </m:sub>
                      </m:sSub>
                    </m:oMath>
                  </m:oMathPara>
                </a14:m>
                <a:endParaRPr lang="en-US" dirty="0"/>
              </a:p>
            </p:txBody>
          </p:sp>
        </mc:Choice>
        <mc:Fallback xmlns="">
          <p:sp>
            <p:nvSpPr>
              <p:cNvPr id="40" name="Rettangolo 39"/>
              <p:cNvSpPr>
                <a:spLocks noRot="1" noChangeAspect="1" noMove="1" noResize="1" noEditPoints="1" noAdjustHandles="1" noChangeArrowheads="1" noChangeShapeType="1" noTextEdit="1"/>
              </p:cNvSpPr>
              <p:nvPr/>
            </p:nvSpPr>
            <p:spPr>
              <a:xfrm>
                <a:off x="5954724" y="3386848"/>
                <a:ext cx="1636474" cy="790088"/>
              </a:xfrm>
              <a:prstGeom prst="rect">
                <a:avLst/>
              </a:prstGeom>
              <a:blipFill rotWithShape="0">
                <a:blip r:embed="rId3"/>
                <a:stretch>
                  <a:fillRect/>
                </a:stretch>
              </a:blipFill>
            </p:spPr>
            <p:txBody>
              <a:bodyPr/>
              <a:lstStyle/>
              <a:p>
                <a:r>
                  <a:rPr lang="en-US">
                    <a:noFill/>
                  </a:rPr>
                  <a:t> </a:t>
                </a:r>
              </a:p>
            </p:txBody>
          </p:sp>
        </mc:Fallback>
      </mc:AlternateContent>
      <p:sp>
        <p:nvSpPr>
          <p:cNvPr id="47" name="Rettangolo arrotondato 46"/>
          <p:cNvSpPr/>
          <p:nvPr/>
        </p:nvSpPr>
        <p:spPr>
          <a:xfrm>
            <a:off x="8013861" y="3559777"/>
            <a:ext cx="3435305" cy="317464"/>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Ideal matched load (Z</a:t>
            </a:r>
            <a:r>
              <a:rPr lang="en-US" baseline="-25000" dirty="0" smtClean="0"/>
              <a:t>0</a:t>
            </a:r>
            <a:r>
              <a:rPr lang="en-US" dirty="0" smtClean="0"/>
              <a:t>) on port 2</a:t>
            </a:r>
            <a:endParaRPr lang="en-US" dirty="0"/>
          </a:p>
        </p:txBody>
      </p:sp>
      <p:sp>
        <p:nvSpPr>
          <p:cNvPr id="48" name="Ovale 47"/>
          <p:cNvSpPr/>
          <p:nvPr/>
        </p:nvSpPr>
        <p:spPr>
          <a:xfrm>
            <a:off x="5271402" y="3877241"/>
            <a:ext cx="458033" cy="294968"/>
          </a:xfrm>
          <a:prstGeom prst="ellipse">
            <a:avLst/>
          </a:prstGeom>
          <a:solidFill>
            <a:schemeClr val="accent2">
              <a:lumMod val="60000"/>
              <a:lumOff val="40000"/>
              <a:alpha val="46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e 48"/>
          <p:cNvSpPr/>
          <p:nvPr/>
        </p:nvSpPr>
        <p:spPr>
          <a:xfrm>
            <a:off x="6964268" y="3877241"/>
            <a:ext cx="458033" cy="294968"/>
          </a:xfrm>
          <a:prstGeom prst="ellipse">
            <a:avLst/>
          </a:prstGeom>
          <a:solidFill>
            <a:schemeClr val="accent2">
              <a:lumMod val="60000"/>
              <a:lumOff val="40000"/>
              <a:alpha val="46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ttangolo 2"/>
              <p:cNvSpPr/>
              <p:nvPr/>
            </p:nvSpPr>
            <p:spPr>
              <a:xfrm>
                <a:off x="1141413" y="3439588"/>
                <a:ext cx="2379406" cy="646331"/>
              </a:xfrm>
              <a:prstGeom prst="rect">
                <a:avLst/>
              </a:prstGeom>
            </p:spPr>
            <p:txBody>
              <a:bodyPr wrap="square">
                <a:spAutoFit/>
              </a:bodyPr>
              <a:lstStyle/>
              <a:p>
                <a:pPr algn="ct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𝑏</m:t>
                        </m:r>
                      </m:e>
                      <m:sub>
                        <m:r>
                          <a:rPr lang="it-IT" i="1">
                            <a:latin typeface="Cambria Math" panose="02040503050406030204" pitchFamily="18" charset="0"/>
                          </a:rPr>
                          <m:t>1</m:t>
                        </m:r>
                      </m:sub>
                    </m:sSub>
                    <m:r>
                      <a:rPr lang="it-IT" i="1">
                        <a:latin typeface="Cambria Math" panose="02040503050406030204" pitchFamily="18" charset="0"/>
                      </a:rPr>
                      <m:t>=</m:t>
                    </m:r>
                  </m:oMath>
                </a14:m>
                <a:r>
                  <a:rPr lang="en-US" dirty="0"/>
                  <a:t>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𝑆</m:t>
                        </m:r>
                      </m:e>
                      <m:sub>
                        <m:r>
                          <a:rPr lang="it-IT" i="1">
                            <a:latin typeface="Cambria Math" panose="02040503050406030204" pitchFamily="18" charset="0"/>
                          </a:rPr>
                          <m:t>11</m:t>
                        </m:r>
                      </m:sub>
                    </m:sSub>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1</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𝑆</m:t>
                        </m:r>
                      </m:e>
                      <m:sub>
                        <m:r>
                          <a:rPr lang="it-IT" i="1">
                            <a:latin typeface="Cambria Math" panose="02040503050406030204" pitchFamily="18" charset="0"/>
                          </a:rPr>
                          <m:t>12</m:t>
                        </m:r>
                      </m:sub>
                    </m:sSub>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2</m:t>
                        </m:r>
                      </m:sub>
                    </m:sSub>
                  </m:oMath>
                </a14:m>
                <a:endParaRPr lang="en-US" dirty="0"/>
              </a:p>
              <a:p>
                <a:pPr algn="ct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𝑏</m:t>
                        </m:r>
                      </m:e>
                      <m:sub>
                        <m:r>
                          <a:rPr lang="it-IT" i="1">
                            <a:latin typeface="Cambria Math" panose="02040503050406030204" pitchFamily="18" charset="0"/>
                          </a:rPr>
                          <m:t>2</m:t>
                        </m:r>
                      </m:sub>
                    </m:sSub>
                    <m:r>
                      <a:rPr lang="it-IT" i="1">
                        <a:latin typeface="Cambria Math" panose="02040503050406030204" pitchFamily="18" charset="0"/>
                      </a:rPr>
                      <m:t>=</m:t>
                    </m:r>
                  </m:oMath>
                </a14:m>
                <a:r>
                  <a:rPr lang="en-US" dirty="0"/>
                  <a:t>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𝑆</m:t>
                        </m:r>
                      </m:e>
                      <m:sub>
                        <m:r>
                          <a:rPr lang="it-IT" i="1">
                            <a:latin typeface="Cambria Math" panose="02040503050406030204" pitchFamily="18" charset="0"/>
                          </a:rPr>
                          <m:t>21</m:t>
                        </m:r>
                      </m:sub>
                    </m:sSub>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1</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𝑆</m:t>
                        </m:r>
                      </m:e>
                      <m:sub>
                        <m:r>
                          <a:rPr lang="it-IT" i="1">
                            <a:latin typeface="Cambria Math" panose="02040503050406030204" pitchFamily="18" charset="0"/>
                          </a:rPr>
                          <m:t>22</m:t>
                        </m:r>
                      </m:sub>
                    </m:sSub>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2</m:t>
                        </m:r>
                      </m:sub>
                    </m:sSub>
                  </m:oMath>
                </a14:m>
                <a:endParaRPr lang="en-US" dirty="0"/>
              </a:p>
            </p:txBody>
          </p:sp>
        </mc:Choice>
        <mc:Fallback xmlns="">
          <p:sp>
            <p:nvSpPr>
              <p:cNvPr id="3" name="Rettangolo 2"/>
              <p:cNvSpPr>
                <a:spLocks noRot="1" noChangeAspect="1" noMove="1" noResize="1" noEditPoints="1" noAdjustHandles="1" noChangeArrowheads="1" noChangeShapeType="1" noTextEdit="1"/>
              </p:cNvSpPr>
              <p:nvPr/>
            </p:nvSpPr>
            <p:spPr>
              <a:xfrm>
                <a:off x="1141413" y="3439588"/>
                <a:ext cx="2379406" cy="646331"/>
              </a:xfrm>
              <a:prstGeom prst="rect">
                <a:avLst/>
              </a:prstGeom>
              <a:blipFill rotWithShape="0">
                <a:blip r:embed="rId4"/>
                <a:stretch>
                  <a:fillRect/>
                </a:stretch>
              </a:blipFill>
            </p:spPr>
            <p:txBody>
              <a:bodyPr/>
              <a:lstStyle/>
              <a:p>
                <a:r>
                  <a:rPr lang="en-US">
                    <a:noFill/>
                  </a:rPr>
                  <a:t> </a:t>
                </a:r>
              </a:p>
            </p:txBody>
          </p:sp>
        </mc:Fallback>
      </mc:AlternateContent>
      <p:sp>
        <p:nvSpPr>
          <p:cNvPr id="35" name="Freccia a destra 34"/>
          <p:cNvSpPr/>
          <p:nvPr/>
        </p:nvSpPr>
        <p:spPr>
          <a:xfrm>
            <a:off x="3425842" y="3662425"/>
            <a:ext cx="828719" cy="245807"/>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o 4"/>
          <p:cNvSpPr/>
          <p:nvPr/>
        </p:nvSpPr>
        <p:spPr>
          <a:xfrm rot="6763796">
            <a:off x="7042054" y="1422922"/>
            <a:ext cx="2131111" cy="3612719"/>
          </a:xfrm>
          <a:prstGeom prst="arc">
            <a:avLst>
              <a:gd name="adj1" fmla="val 16200000"/>
              <a:gd name="adj2" fmla="val 691548"/>
            </a:avLst>
          </a:prstGeom>
          <a:ln w="22225">
            <a:solidFill>
              <a:schemeClr val="accent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o 35"/>
          <p:cNvSpPr/>
          <p:nvPr/>
        </p:nvSpPr>
        <p:spPr>
          <a:xfrm rot="6763796">
            <a:off x="5142338" y="-463330"/>
            <a:ext cx="3420805" cy="6344280"/>
          </a:xfrm>
          <a:prstGeom prst="arc">
            <a:avLst>
              <a:gd name="adj1" fmla="val 16200000"/>
              <a:gd name="adj2" fmla="val 691548"/>
            </a:avLst>
          </a:prstGeom>
          <a:ln w="22225">
            <a:solidFill>
              <a:schemeClr val="accent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01761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217226"/>
            <a:ext cx="9905998" cy="1478570"/>
          </a:xfrm>
        </p:spPr>
        <p:txBody>
          <a:bodyPr/>
          <a:lstStyle/>
          <a:p>
            <a:r>
              <a:rPr lang="en-US" dirty="0" smtClean="0"/>
              <a:t>Scattering parameters </a:t>
            </a:r>
            <a:r>
              <a:rPr lang="en-US" dirty="0"/>
              <a:t>(</a:t>
            </a:r>
            <a:r>
              <a:rPr lang="en-US" dirty="0" smtClean="0"/>
              <a:t>2)</a:t>
            </a:r>
            <a:endParaRPr lang="en-US" dirty="0"/>
          </a:p>
        </p:txBody>
      </p:sp>
      <p:sp>
        <p:nvSpPr>
          <p:cNvPr id="39" name="Rettangolo arrotondato 38"/>
          <p:cNvSpPr/>
          <p:nvPr/>
        </p:nvSpPr>
        <p:spPr>
          <a:xfrm>
            <a:off x="6196270" y="1338677"/>
            <a:ext cx="997604" cy="608917"/>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t>
            </a:r>
            <a:r>
              <a:rPr lang="en-US" sz="2400" baseline="-25000" dirty="0" smtClean="0"/>
              <a:t>m n</a:t>
            </a:r>
            <a:endParaRPr lang="en-US" sz="2400" baseline="-25000" dirty="0"/>
          </a:p>
        </p:txBody>
      </p:sp>
      <mc:AlternateContent xmlns:mc="http://schemas.openxmlformats.org/markup-compatibility/2006" xmlns:a14="http://schemas.microsoft.com/office/drawing/2010/main">
        <mc:Choice Requires="a14">
          <p:sp>
            <p:nvSpPr>
              <p:cNvPr id="40" name="Segnaposto contenuto 2"/>
              <p:cNvSpPr txBox="1">
                <a:spLocks/>
              </p:cNvSpPr>
              <p:nvPr/>
            </p:nvSpPr>
            <p:spPr>
              <a:xfrm>
                <a:off x="7426396" y="1108797"/>
                <a:ext cx="3621015" cy="106867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14:m>
                  <m:oMath xmlns:m="http://schemas.openxmlformats.org/officeDocument/2006/math">
                    <m:r>
                      <a:rPr lang="it-IT" sz="2000" b="0" i="1" smtClean="0">
                        <a:latin typeface="Cambria Math" panose="02040503050406030204" pitchFamily="18" charset="0"/>
                      </a:rPr>
                      <m:t>𝑚</m:t>
                    </m:r>
                  </m:oMath>
                </a14:m>
                <a:r>
                  <a:rPr lang="it-IT" sz="2000" dirty="0" smtClean="0"/>
                  <a:t>: </a:t>
                </a:r>
                <a:r>
                  <a:rPr lang="it-IT" sz="2000" dirty="0" err="1" smtClean="0"/>
                  <a:t>port</a:t>
                </a:r>
                <a:r>
                  <a:rPr lang="it-IT" sz="2000" dirty="0" smtClean="0"/>
                  <a:t> </a:t>
                </a:r>
                <a:r>
                  <a:rPr lang="it-IT" sz="2000" dirty="0" err="1" smtClean="0"/>
                  <a:t>where</a:t>
                </a:r>
                <a:r>
                  <a:rPr lang="it-IT" sz="2000" dirty="0" smtClean="0"/>
                  <a:t> </a:t>
                </a:r>
                <a:r>
                  <a:rPr lang="it-IT" sz="2000" dirty="0" err="1" smtClean="0"/>
                  <a:t>signal</a:t>
                </a:r>
                <a:r>
                  <a:rPr lang="it-IT" sz="2000" dirty="0" smtClean="0"/>
                  <a:t> </a:t>
                </a:r>
                <a:r>
                  <a:rPr lang="it-IT" sz="2000" dirty="0" err="1" smtClean="0"/>
                  <a:t>emerges</a:t>
                </a:r>
                <a:endParaRPr lang="it-IT" sz="2000" dirty="0" smtClean="0"/>
              </a:p>
              <a:p>
                <a:pPr marL="0" indent="0">
                  <a:buNone/>
                </a:pPr>
                <a14:m>
                  <m:oMath xmlns:m="http://schemas.openxmlformats.org/officeDocument/2006/math">
                    <m:r>
                      <a:rPr lang="it-IT" sz="2000" b="0" i="1" smtClean="0">
                        <a:latin typeface="Cambria Math" panose="02040503050406030204" pitchFamily="18" charset="0"/>
                      </a:rPr>
                      <m:t>𝑛</m:t>
                    </m:r>
                  </m:oMath>
                </a14:m>
                <a:r>
                  <a:rPr lang="it-IT" sz="2000" dirty="0" smtClean="0"/>
                  <a:t>: </a:t>
                </a:r>
                <a:r>
                  <a:rPr lang="it-IT" sz="2000" dirty="0" err="1" smtClean="0"/>
                  <a:t>port</a:t>
                </a:r>
                <a:r>
                  <a:rPr lang="it-IT" sz="2000" dirty="0" smtClean="0"/>
                  <a:t> </a:t>
                </a:r>
                <a:r>
                  <a:rPr lang="it-IT" sz="2000" dirty="0" err="1" smtClean="0"/>
                  <a:t>where</a:t>
                </a:r>
                <a:r>
                  <a:rPr lang="it-IT" sz="2000" dirty="0" smtClean="0"/>
                  <a:t> </a:t>
                </a:r>
                <a:r>
                  <a:rPr lang="it-IT" sz="2000" dirty="0" err="1" smtClean="0"/>
                  <a:t>signal</a:t>
                </a:r>
                <a:r>
                  <a:rPr lang="it-IT" sz="2000" dirty="0" smtClean="0"/>
                  <a:t> </a:t>
                </a:r>
                <a:r>
                  <a:rPr lang="it-IT" sz="2000" dirty="0" err="1" smtClean="0"/>
                  <a:t>is</a:t>
                </a:r>
                <a:r>
                  <a:rPr lang="it-IT" sz="2000" dirty="0" smtClean="0"/>
                  <a:t> </a:t>
                </a:r>
                <a:r>
                  <a:rPr lang="it-IT" sz="2000" dirty="0" err="1" smtClean="0"/>
                  <a:t>applied</a:t>
                </a:r>
                <a:endParaRPr lang="it-IT" sz="2000" dirty="0" smtClean="0"/>
              </a:p>
              <a:p>
                <a:pPr marL="0" indent="0">
                  <a:buFont typeface="Arial" panose="020B0604020202020204" pitchFamily="34" charset="0"/>
                  <a:buNone/>
                </a:pPr>
                <a:endParaRPr lang="it-IT"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a:p>
            </p:txBody>
          </p:sp>
        </mc:Choice>
        <mc:Fallback xmlns="">
          <p:sp>
            <p:nvSpPr>
              <p:cNvPr id="40" name="Segnaposto contenuto 2"/>
              <p:cNvSpPr txBox="1">
                <a:spLocks noRot="1" noChangeAspect="1" noMove="1" noResize="1" noEditPoints="1" noAdjustHandles="1" noChangeArrowheads="1" noChangeShapeType="1" noTextEdit="1"/>
              </p:cNvSpPr>
              <p:nvPr/>
            </p:nvSpPr>
            <p:spPr>
              <a:xfrm>
                <a:off x="7426396" y="1108797"/>
                <a:ext cx="3621015" cy="106867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Segnaposto contenuto 2"/>
              <p:cNvSpPr txBox="1">
                <a:spLocks/>
              </p:cNvSpPr>
              <p:nvPr/>
            </p:nvSpPr>
            <p:spPr>
              <a:xfrm>
                <a:off x="1141413" y="1371111"/>
                <a:ext cx="6753891" cy="71552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14:m>
                  <m:oMath xmlns:m="http://schemas.openxmlformats.org/officeDocument/2006/math">
                    <m:r>
                      <a:rPr lang="it-IT" sz="2000" b="0" i="1" smtClean="0">
                        <a:latin typeface="Cambria Math" panose="02040503050406030204" pitchFamily="18" charset="0"/>
                      </a:rPr>
                      <m:t>𝑁</m:t>
                    </m:r>
                  </m:oMath>
                </a14:m>
                <a:r>
                  <a:rPr lang="it-IT" sz="2000" dirty="0" smtClean="0"/>
                  <a:t>-port </a:t>
                </a:r>
                <a:r>
                  <a:rPr lang="it-IT" sz="2000" dirty="0" err="1" smtClean="0"/>
                  <a:t>device</a:t>
                </a:r>
                <a:r>
                  <a:rPr lang="it-IT" sz="2000" dirty="0" smtClean="0"/>
                  <a:t> </a:t>
                </a:r>
                <a:r>
                  <a:rPr lang="it-IT" sz="2000" dirty="0" err="1" smtClean="0"/>
                  <a:t>has</a:t>
                </a:r>
                <a:r>
                  <a:rPr lang="it-IT" sz="2000" dirty="0" smtClean="0"/>
                  <a:t> </a:t>
                </a:r>
                <a14:m>
                  <m:oMath xmlns:m="http://schemas.openxmlformats.org/officeDocument/2006/math">
                    <m:sSup>
                      <m:sSupPr>
                        <m:ctrlPr>
                          <a:rPr lang="it-IT" sz="2000" i="1" smtClean="0">
                            <a:latin typeface="Cambria Math" panose="02040503050406030204" pitchFamily="18" charset="0"/>
                          </a:rPr>
                        </m:ctrlPr>
                      </m:sSupPr>
                      <m:e>
                        <m:r>
                          <a:rPr lang="it-IT" sz="2000" b="0" i="1" smtClean="0">
                            <a:latin typeface="Cambria Math" panose="02040503050406030204" pitchFamily="18" charset="0"/>
                          </a:rPr>
                          <m:t>𝑁</m:t>
                        </m:r>
                      </m:e>
                      <m:sup>
                        <m:r>
                          <a:rPr lang="it-IT" sz="2000" b="0" i="1" smtClean="0">
                            <a:latin typeface="Cambria Math" panose="02040503050406030204" pitchFamily="18" charset="0"/>
                          </a:rPr>
                          <m:t>2</m:t>
                        </m:r>
                      </m:sup>
                    </m:sSup>
                  </m:oMath>
                </a14:m>
                <a:r>
                  <a:rPr lang="it-IT" sz="2000" dirty="0" smtClean="0"/>
                  <a:t> </a:t>
                </a:r>
                <a:r>
                  <a:rPr lang="it-IT" sz="2000" dirty="0" err="1" smtClean="0"/>
                  <a:t>scattering</a:t>
                </a:r>
                <a:r>
                  <a:rPr lang="it-IT" sz="2000" dirty="0" smtClean="0"/>
                  <a:t> </a:t>
                </a:r>
                <a:r>
                  <a:rPr lang="it-IT" sz="2000" dirty="0" err="1" smtClean="0"/>
                  <a:t>parameters</a:t>
                </a:r>
                <a:r>
                  <a:rPr lang="it-IT" sz="2000" dirty="0" smtClean="0"/>
                  <a:t> </a:t>
                </a:r>
                <a:endParaRPr lang="en-US" sz="2000" dirty="0"/>
              </a:p>
            </p:txBody>
          </p:sp>
        </mc:Choice>
        <mc:Fallback xmlns="">
          <p:sp>
            <p:nvSpPr>
              <p:cNvPr id="41" name="Segnaposto contenuto 2"/>
              <p:cNvSpPr txBox="1">
                <a:spLocks noRot="1" noChangeAspect="1" noMove="1" noResize="1" noEditPoints="1" noAdjustHandles="1" noChangeArrowheads="1" noChangeShapeType="1" noTextEdit="1"/>
              </p:cNvSpPr>
              <p:nvPr/>
            </p:nvSpPr>
            <p:spPr>
              <a:xfrm>
                <a:off x="1141413" y="1371111"/>
                <a:ext cx="6753891" cy="715522"/>
              </a:xfrm>
              <a:prstGeom prst="rect">
                <a:avLst/>
              </a:prstGeom>
              <a:blipFill rotWithShape="0">
                <a:blip r:embed="rId3"/>
                <a:stretch>
                  <a:fillRect/>
                </a:stretch>
              </a:blipFill>
            </p:spPr>
            <p:txBody>
              <a:bodyPr/>
              <a:lstStyle/>
              <a:p>
                <a:r>
                  <a:rPr lang="en-US">
                    <a:noFill/>
                  </a:rPr>
                  <a:t> </a:t>
                </a:r>
              </a:p>
            </p:txBody>
          </p:sp>
        </mc:Fallback>
      </mc:AlternateContent>
      <p:sp>
        <p:nvSpPr>
          <p:cNvPr id="3" name="Segnaposto contenuto 2"/>
          <p:cNvSpPr>
            <a:spLocks noGrp="1"/>
          </p:cNvSpPr>
          <p:nvPr>
            <p:ph idx="1"/>
          </p:nvPr>
        </p:nvSpPr>
        <p:spPr>
          <a:xfrm>
            <a:off x="1141412" y="4445666"/>
            <a:ext cx="10460038" cy="2515574"/>
          </a:xfrm>
        </p:spPr>
        <p:txBody>
          <a:bodyPr>
            <a:normAutofit/>
          </a:bodyPr>
          <a:lstStyle/>
          <a:p>
            <a:r>
              <a:rPr lang="en-US" sz="2000" dirty="0" smtClean="0"/>
              <a:t>S parameters are inherently complex, linear quantities. They are expressed as real-and-imaginary or </a:t>
            </a:r>
            <a:r>
              <a:rPr lang="en-US" sz="2000" u="sng" dirty="0" smtClean="0"/>
              <a:t>amplitude-and-phase</a:t>
            </a:r>
            <a:r>
              <a:rPr lang="en-US" sz="2000" dirty="0" smtClean="0"/>
              <a:t> pairs</a:t>
            </a:r>
          </a:p>
          <a:p>
            <a:r>
              <a:rPr lang="en-US" sz="2000" dirty="0" smtClean="0"/>
              <a:t>However, often we want to look only at the magnitude of an S-parameter (e.g. when looking at insertion loss or input match), and often a logarithmic scale is more useful. A log-magnitude display let us see far more dynamic range than a linear format</a:t>
            </a:r>
            <a:endParaRPr lang="en-US" sz="2000" dirty="0"/>
          </a:p>
        </p:txBody>
      </p:sp>
      <p:graphicFrame>
        <p:nvGraphicFramePr>
          <p:cNvPr id="5" name="Tabella 4"/>
          <p:cNvGraphicFramePr>
            <a:graphicFrameLocks noGrp="1"/>
          </p:cNvGraphicFramePr>
          <p:nvPr>
            <p:extLst>
              <p:ext uri="{D42A27DB-BD31-4B8C-83A1-F6EECF244321}">
                <p14:modId xmlns:p14="http://schemas.microsoft.com/office/powerpoint/2010/main" val="3946087285"/>
              </p:ext>
            </p:extLst>
          </p:nvPr>
        </p:nvGraphicFramePr>
        <p:xfrm>
          <a:off x="2517952" y="2353425"/>
          <a:ext cx="7152918" cy="1854200"/>
        </p:xfrm>
        <a:graphic>
          <a:graphicData uri="http://schemas.openxmlformats.org/drawingml/2006/table">
            <a:tbl>
              <a:tblPr firstRow="1" bandRow="1">
                <a:tableStyleId>{21E4AEA4-8DFA-4A89-87EB-49C32662AFE0}</a:tableStyleId>
              </a:tblPr>
              <a:tblGrid>
                <a:gridCol w="1345454">
                  <a:extLst>
                    <a:ext uri="{9D8B030D-6E8A-4147-A177-3AD203B41FA5}">
                      <a16:colId xmlns:a16="http://schemas.microsoft.com/office/drawing/2014/main" val="20000"/>
                    </a:ext>
                  </a:extLst>
                </a:gridCol>
                <a:gridCol w="5807464">
                  <a:extLst>
                    <a:ext uri="{9D8B030D-6E8A-4147-A177-3AD203B41FA5}">
                      <a16:colId xmlns:a16="http://schemas.microsoft.com/office/drawing/2014/main" val="20001"/>
                    </a:ext>
                  </a:extLst>
                </a:gridCol>
              </a:tblGrid>
              <a:tr h="370840">
                <a:tc>
                  <a:txBody>
                    <a:bodyPr/>
                    <a:lstStyle/>
                    <a:p>
                      <a:r>
                        <a:rPr lang="en-US" dirty="0" smtClean="0"/>
                        <a:t>Parameter</a:t>
                      </a:r>
                      <a:endParaRPr lang="en-US" dirty="0"/>
                    </a:p>
                  </a:txBody>
                  <a:tcPr/>
                </a:tc>
                <a:tc>
                  <a:txBody>
                    <a:bodyPr/>
                    <a:lstStyle/>
                    <a:p>
                      <a:r>
                        <a:rPr lang="en-US" dirty="0" smtClean="0"/>
                        <a:t>Common measurement term</a:t>
                      </a:r>
                      <a:endParaRPr lang="en-US" dirty="0"/>
                    </a:p>
                  </a:txBody>
                  <a:tcPr/>
                </a:tc>
                <a:extLst>
                  <a:ext uri="{0D108BD9-81ED-4DB2-BD59-A6C34878D82A}">
                    <a16:rowId xmlns:a16="http://schemas.microsoft.com/office/drawing/2014/main" val="10000"/>
                  </a:ext>
                </a:extLst>
              </a:tr>
              <a:tr h="370840">
                <a:tc>
                  <a:txBody>
                    <a:bodyPr/>
                    <a:lstStyle/>
                    <a:p>
                      <a:r>
                        <a:rPr lang="en-US" dirty="0" smtClean="0"/>
                        <a:t>S</a:t>
                      </a:r>
                      <a:r>
                        <a:rPr lang="en-US" baseline="-25000" dirty="0" smtClean="0"/>
                        <a:t>11</a:t>
                      </a:r>
                      <a:endParaRPr lang="en-US" baseline="-25000" dirty="0"/>
                    </a:p>
                  </a:txBody>
                  <a:tcPr/>
                </a:tc>
                <a:tc>
                  <a:txBody>
                    <a:bodyPr/>
                    <a:lstStyle/>
                    <a:p>
                      <a:r>
                        <a:rPr lang="en-US" dirty="0" smtClean="0"/>
                        <a:t>Forward reflection coefficient (input match)</a:t>
                      </a:r>
                      <a:endParaRPr lang="en-US"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t>
                      </a:r>
                      <a:r>
                        <a:rPr lang="en-US" baseline="-25000" dirty="0" smtClean="0"/>
                        <a:t>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Forward transmission coefficient (gain or loss)</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t>
                      </a:r>
                      <a:r>
                        <a:rPr lang="en-US" baseline="-25000" dirty="0" smtClean="0"/>
                        <a:t>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Reverse reflection coefficient (output match)</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t>
                      </a:r>
                      <a:r>
                        <a:rPr lang="en-US" baseline="-25000" dirty="0" smtClean="0"/>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Reverse transmission coefficient (isolation)</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81117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2510818"/>
            <a:ext cx="9905998" cy="1478571"/>
          </a:xfrm>
        </p:spPr>
        <p:txBody>
          <a:bodyPr/>
          <a:lstStyle/>
          <a:p>
            <a:pPr algn="ctr"/>
            <a:r>
              <a:rPr lang="en-US" dirty="0" smtClean="0"/>
              <a:t>TIME domain measurements</a:t>
            </a:r>
            <a:endParaRPr lang="en-US" dirty="0"/>
          </a:p>
        </p:txBody>
      </p:sp>
    </p:spTree>
    <p:extLst>
      <p:ext uri="{BB962C8B-B14F-4D97-AF65-F5344CB8AC3E}">
        <p14:creationId xmlns:p14="http://schemas.microsoft.com/office/powerpoint/2010/main" val="164211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314932"/>
            <a:ext cx="9905998" cy="1478570"/>
          </a:xfrm>
        </p:spPr>
        <p:txBody>
          <a:bodyPr/>
          <a:lstStyle/>
          <a:p>
            <a:r>
              <a:rPr lang="en-US" dirty="0" smtClean="0"/>
              <a:t>Digital oscilloscope</a:t>
            </a:r>
            <a:endParaRPr lang="en-US" dirty="0"/>
          </a:p>
        </p:txBody>
      </p:sp>
      <p:sp>
        <p:nvSpPr>
          <p:cNvPr id="3" name="Segnaposto contenuto 2"/>
          <p:cNvSpPr>
            <a:spLocks noGrp="1"/>
          </p:cNvSpPr>
          <p:nvPr>
            <p:ph idx="1"/>
          </p:nvPr>
        </p:nvSpPr>
        <p:spPr>
          <a:xfrm>
            <a:off x="1141412" y="685800"/>
            <a:ext cx="10683155" cy="2230154"/>
          </a:xfrm>
        </p:spPr>
        <p:txBody>
          <a:bodyPr>
            <a:normAutofit fontScale="77500" lnSpcReduction="20000"/>
          </a:bodyPr>
          <a:lstStyle/>
          <a:p>
            <a:r>
              <a:rPr lang="en-US" dirty="0" smtClean="0"/>
              <a:t>One of the most common and intuitive device in a RF/electronics/particle physics LAB</a:t>
            </a:r>
          </a:p>
          <a:p>
            <a:r>
              <a:rPr lang="en-US" dirty="0" smtClean="0"/>
              <a:t>Signal characterization in time domain (amplitude vs time)</a:t>
            </a:r>
          </a:p>
          <a:p>
            <a:r>
              <a:rPr lang="en-US" dirty="0" smtClean="0"/>
              <a:t>Input signal is buffered and then A/D converted. Instrument BW and resolution depend on the front-end, ADC “quality” (n. of bits) and software efficiency</a:t>
            </a:r>
          </a:p>
          <a:p>
            <a:r>
              <a:rPr lang="en-US" dirty="0" smtClean="0"/>
              <a:t>Digital data stream is stored, processed and displayed according to experimental needs. For example: special digital signal algorithms allow smart triggering of the instrument</a:t>
            </a:r>
          </a:p>
        </p:txBody>
      </p:sp>
      <p:grpSp>
        <p:nvGrpSpPr>
          <p:cNvPr id="61" name="Gruppo 60"/>
          <p:cNvGrpSpPr/>
          <p:nvPr/>
        </p:nvGrpSpPr>
        <p:grpSpPr>
          <a:xfrm>
            <a:off x="438505" y="3175540"/>
            <a:ext cx="11386062" cy="3585117"/>
            <a:chOff x="629005" y="3042190"/>
            <a:chExt cx="11386062" cy="3585117"/>
          </a:xfrm>
        </p:grpSpPr>
        <p:grpSp>
          <p:nvGrpSpPr>
            <p:cNvPr id="46" name="Gruppo 45"/>
            <p:cNvGrpSpPr/>
            <p:nvPr/>
          </p:nvGrpSpPr>
          <p:grpSpPr>
            <a:xfrm>
              <a:off x="629005" y="3700912"/>
              <a:ext cx="1399308" cy="1856618"/>
              <a:chOff x="1764306" y="3648686"/>
              <a:chExt cx="1399308" cy="1856618"/>
            </a:xfrm>
          </p:grpSpPr>
          <p:sp>
            <p:nvSpPr>
              <p:cNvPr id="13" name="Figura a mano libera 12"/>
              <p:cNvSpPr/>
              <p:nvPr/>
            </p:nvSpPr>
            <p:spPr>
              <a:xfrm>
                <a:off x="1764306" y="3648686"/>
                <a:ext cx="1399308" cy="1172713"/>
              </a:xfrm>
              <a:custGeom>
                <a:avLst/>
                <a:gdLst>
                  <a:gd name="connsiteX0" fmla="*/ 0 w 1371600"/>
                  <a:gd name="connsiteY0" fmla="*/ 821582 h 1514320"/>
                  <a:gd name="connsiteX1" fmla="*/ 235527 w 1371600"/>
                  <a:gd name="connsiteY1" fmla="*/ 18018 h 1514320"/>
                  <a:gd name="connsiteX2" fmla="*/ 401782 w 1371600"/>
                  <a:gd name="connsiteY2" fmla="*/ 1514309 h 1514320"/>
                  <a:gd name="connsiteX3" fmla="*/ 554182 w 1371600"/>
                  <a:gd name="connsiteY3" fmla="*/ 45727 h 1514320"/>
                  <a:gd name="connsiteX4" fmla="*/ 720436 w 1371600"/>
                  <a:gd name="connsiteY4" fmla="*/ 1375764 h 1514320"/>
                  <a:gd name="connsiteX5" fmla="*/ 914400 w 1371600"/>
                  <a:gd name="connsiteY5" fmla="*/ 239691 h 1514320"/>
                  <a:gd name="connsiteX6" fmla="*/ 1122218 w 1371600"/>
                  <a:gd name="connsiteY6" fmla="*/ 1154091 h 1514320"/>
                  <a:gd name="connsiteX7" fmla="*/ 1246909 w 1371600"/>
                  <a:gd name="connsiteY7" fmla="*/ 461364 h 1514320"/>
                  <a:gd name="connsiteX8" fmla="*/ 1371600 w 1371600"/>
                  <a:gd name="connsiteY8" fmla="*/ 821582 h 151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00" h="1514320">
                    <a:moveTo>
                      <a:pt x="0" y="821582"/>
                    </a:moveTo>
                    <a:cubicBezTo>
                      <a:pt x="84281" y="362073"/>
                      <a:pt x="168563" y="-97436"/>
                      <a:pt x="235527" y="18018"/>
                    </a:cubicBezTo>
                    <a:cubicBezTo>
                      <a:pt x="302491" y="133472"/>
                      <a:pt x="348673" y="1509691"/>
                      <a:pt x="401782" y="1514309"/>
                    </a:cubicBezTo>
                    <a:cubicBezTo>
                      <a:pt x="454891" y="1518927"/>
                      <a:pt x="501073" y="68818"/>
                      <a:pt x="554182" y="45727"/>
                    </a:cubicBezTo>
                    <a:cubicBezTo>
                      <a:pt x="607291" y="22636"/>
                      <a:pt x="660400" y="1343437"/>
                      <a:pt x="720436" y="1375764"/>
                    </a:cubicBezTo>
                    <a:cubicBezTo>
                      <a:pt x="780472" y="1408091"/>
                      <a:pt x="847436" y="276636"/>
                      <a:pt x="914400" y="239691"/>
                    </a:cubicBezTo>
                    <a:cubicBezTo>
                      <a:pt x="981364" y="202746"/>
                      <a:pt x="1066800" y="1117146"/>
                      <a:pt x="1122218" y="1154091"/>
                    </a:cubicBezTo>
                    <a:cubicBezTo>
                      <a:pt x="1177636" y="1191036"/>
                      <a:pt x="1205345" y="516782"/>
                      <a:pt x="1246909" y="461364"/>
                    </a:cubicBezTo>
                    <a:cubicBezTo>
                      <a:pt x="1288473" y="405946"/>
                      <a:pt x="1371600" y="821582"/>
                      <a:pt x="1371600" y="821582"/>
                    </a:cubicBezTo>
                  </a:path>
                </a:pathLst>
              </a:custGeom>
              <a:noFill/>
              <a:ln w="28575">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CasellaDiTesto 29"/>
              <p:cNvSpPr txBox="1"/>
              <p:nvPr/>
            </p:nvSpPr>
            <p:spPr>
              <a:xfrm>
                <a:off x="1868877" y="4858973"/>
                <a:ext cx="1090940" cy="646331"/>
              </a:xfrm>
              <a:prstGeom prst="rect">
                <a:avLst/>
              </a:prstGeom>
              <a:noFill/>
            </p:spPr>
            <p:txBody>
              <a:bodyPr wrap="none" rtlCol="0">
                <a:spAutoFit/>
              </a:bodyPr>
              <a:lstStyle/>
              <a:p>
                <a:pPr algn="ctr"/>
                <a:r>
                  <a:rPr lang="en-US" dirty="0" smtClean="0"/>
                  <a:t>Analog</a:t>
                </a:r>
              </a:p>
              <a:p>
                <a:pPr algn="ctr"/>
                <a:r>
                  <a:rPr lang="en-US" dirty="0" smtClean="0"/>
                  <a:t>waveform</a:t>
                </a:r>
                <a:endParaRPr lang="en-US" dirty="0"/>
              </a:p>
            </p:txBody>
          </p:sp>
        </p:grpSp>
        <p:grpSp>
          <p:nvGrpSpPr>
            <p:cNvPr id="51" name="Gruppo 50"/>
            <p:cNvGrpSpPr/>
            <p:nvPr/>
          </p:nvGrpSpPr>
          <p:grpSpPr>
            <a:xfrm>
              <a:off x="4023438" y="5200529"/>
              <a:ext cx="1427122" cy="1426778"/>
              <a:chOff x="4423488" y="5200529"/>
              <a:chExt cx="1427122" cy="1426778"/>
            </a:xfrm>
          </p:grpSpPr>
          <p:sp>
            <p:nvSpPr>
              <p:cNvPr id="34" name="CasellaDiTesto 33"/>
              <p:cNvSpPr txBox="1"/>
              <p:nvPr/>
            </p:nvSpPr>
            <p:spPr>
              <a:xfrm>
                <a:off x="4423488" y="6257975"/>
                <a:ext cx="1427122" cy="369332"/>
              </a:xfrm>
              <a:prstGeom prst="rect">
                <a:avLst/>
              </a:prstGeom>
              <a:noFill/>
            </p:spPr>
            <p:txBody>
              <a:bodyPr wrap="none" rtlCol="0">
                <a:spAutoFit/>
              </a:bodyPr>
              <a:lstStyle/>
              <a:p>
                <a:pPr algn="ctr"/>
                <a:r>
                  <a:rPr lang="en-US" dirty="0" smtClean="0"/>
                  <a:t>Trigger circuit</a:t>
                </a:r>
              </a:p>
            </p:txBody>
          </p:sp>
          <p:sp>
            <p:nvSpPr>
              <p:cNvPr id="15" name="Rettangolo 14"/>
              <p:cNvSpPr/>
              <p:nvPr/>
            </p:nvSpPr>
            <p:spPr>
              <a:xfrm>
                <a:off x="4873813" y="5200529"/>
                <a:ext cx="526473" cy="1050484"/>
              </a:xfrm>
              <a:prstGeom prst="rect">
                <a:avLst/>
              </a:prstGeom>
              <a:no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cxnSp>
          <p:nvCxnSpPr>
            <p:cNvPr id="19" name="Connettore 2 18"/>
            <p:cNvCxnSpPr>
              <a:endCxn id="31" idx="1"/>
            </p:cNvCxnSpPr>
            <p:nvPr/>
          </p:nvCxnSpPr>
          <p:spPr>
            <a:xfrm>
              <a:off x="2096101" y="4341333"/>
              <a:ext cx="934540" cy="0"/>
            </a:xfrm>
            <a:prstGeom prst="straightConnector1">
              <a:avLst/>
            </a:prstGeom>
            <a:ln w="19050">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Connettore 4 22"/>
            <p:cNvCxnSpPr>
              <a:stCxn id="11" idx="0"/>
              <a:endCxn id="15" idx="1"/>
            </p:cNvCxnSpPr>
            <p:nvPr/>
          </p:nvCxnSpPr>
          <p:spPr>
            <a:xfrm>
              <a:off x="3917240" y="4343336"/>
              <a:ext cx="556523" cy="1382435"/>
            </a:xfrm>
            <a:prstGeom prst="bentConnector3">
              <a:avLst>
                <a:gd name="adj1" fmla="val 29462"/>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p:cNvCxnSpPr>
              <a:stCxn id="11" idx="0"/>
              <a:endCxn id="14" idx="1"/>
            </p:cNvCxnSpPr>
            <p:nvPr/>
          </p:nvCxnSpPr>
          <p:spPr>
            <a:xfrm>
              <a:off x="3917240" y="4343336"/>
              <a:ext cx="556523" cy="7404"/>
            </a:xfrm>
            <a:prstGeom prst="straightConnector1">
              <a:avLst/>
            </a:prstGeom>
            <a:ln w="19050">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Connettore 4 26"/>
            <p:cNvCxnSpPr>
              <a:stCxn id="15" idx="3"/>
              <a:endCxn id="16" idx="2"/>
            </p:cNvCxnSpPr>
            <p:nvPr/>
          </p:nvCxnSpPr>
          <p:spPr>
            <a:xfrm flipV="1">
              <a:off x="5000236" y="4875982"/>
              <a:ext cx="2145991" cy="849789"/>
            </a:xfrm>
            <a:prstGeom prst="bentConnector2">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uppo 31"/>
            <p:cNvGrpSpPr/>
            <p:nvPr/>
          </p:nvGrpSpPr>
          <p:grpSpPr>
            <a:xfrm>
              <a:off x="3030641" y="3879207"/>
              <a:ext cx="886599" cy="928255"/>
              <a:chOff x="4633704" y="3818929"/>
              <a:chExt cx="886599" cy="928255"/>
            </a:xfrm>
          </p:grpSpPr>
          <p:sp>
            <p:nvSpPr>
              <p:cNvPr id="11" name="Triangolo 10"/>
              <p:cNvSpPr/>
              <p:nvPr/>
            </p:nvSpPr>
            <p:spPr>
              <a:xfrm rot="5400000">
                <a:off x="4619147" y="3846029"/>
                <a:ext cx="928255" cy="874056"/>
              </a:xfrm>
              <a:prstGeom prst="triangle">
                <a:avLst/>
              </a:prstGeom>
              <a:no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CasellaDiTesto 30"/>
              <p:cNvSpPr txBox="1"/>
              <p:nvPr/>
            </p:nvSpPr>
            <p:spPr>
              <a:xfrm>
                <a:off x="4633704" y="4105796"/>
                <a:ext cx="604653" cy="369332"/>
              </a:xfrm>
              <a:prstGeom prst="rect">
                <a:avLst/>
              </a:prstGeom>
              <a:noFill/>
            </p:spPr>
            <p:txBody>
              <a:bodyPr wrap="none" rtlCol="0">
                <a:spAutoFit/>
              </a:bodyPr>
              <a:lstStyle/>
              <a:p>
                <a:pPr algn="ctr"/>
                <a:r>
                  <a:rPr lang="en-US" dirty="0" smtClean="0"/>
                  <a:t>Amp</a:t>
                </a:r>
              </a:p>
            </p:txBody>
          </p:sp>
        </p:grpSp>
        <p:grpSp>
          <p:nvGrpSpPr>
            <p:cNvPr id="52" name="Gruppo 51"/>
            <p:cNvGrpSpPr/>
            <p:nvPr/>
          </p:nvGrpSpPr>
          <p:grpSpPr>
            <a:xfrm>
              <a:off x="3856792" y="3088357"/>
              <a:ext cx="1760417" cy="1787625"/>
              <a:chOff x="4256842" y="3088357"/>
              <a:chExt cx="1760417" cy="1787625"/>
            </a:xfrm>
          </p:grpSpPr>
          <p:sp>
            <p:nvSpPr>
              <p:cNvPr id="14" name="Rettangolo 13"/>
              <p:cNvSpPr/>
              <p:nvPr/>
            </p:nvSpPr>
            <p:spPr>
              <a:xfrm>
                <a:off x="4873813" y="3825498"/>
                <a:ext cx="526473" cy="1050484"/>
              </a:xfrm>
              <a:prstGeom prst="rect">
                <a:avLst/>
              </a:prstGeom>
              <a:no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CasellaDiTesto 32"/>
              <p:cNvSpPr txBox="1"/>
              <p:nvPr/>
            </p:nvSpPr>
            <p:spPr>
              <a:xfrm>
                <a:off x="4256842" y="3088357"/>
                <a:ext cx="1760417" cy="646331"/>
              </a:xfrm>
              <a:prstGeom prst="rect">
                <a:avLst/>
              </a:prstGeom>
              <a:noFill/>
            </p:spPr>
            <p:txBody>
              <a:bodyPr wrap="none" rtlCol="0">
                <a:spAutoFit/>
              </a:bodyPr>
              <a:lstStyle/>
              <a:p>
                <a:pPr algn="ctr"/>
                <a:r>
                  <a:rPr lang="en-US" dirty="0" smtClean="0"/>
                  <a:t>Analog to Digital</a:t>
                </a:r>
              </a:p>
              <a:p>
                <a:pPr algn="ctr"/>
                <a:r>
                  <a:rPr lang="en-US" dirty="0" smtClean="0"/>
                  <a:t>Converter</a:t>
                </a:r>
              </a:p>
            </p:txBody>
          </p:sp>
        </p:grpSp>
        <p:grpSp>
          <p:nvGrpSpPr>
            <p:cNvPr id="56" name="Gruppo 55"/>
            <p:cNvGrpSpPr/>
            <p:nvPr/>
          </p:nvGrpSpPr>
          <p:grpSpPr>
            <a:xfrm>
              <a:off x="5261009" y="3756978"/>
              <a:ext cx="1399308" cy="1808604"/>
              <a:chOff x="5756309" y="3756978"/>
              <a:chExt cx="1399308" cy="1808604"/>
            </a:xfrm>
          </p:grpSpPr>
          <p:sp>
            <p:nvSpPr>
              <p:cNvPr id="10" name="Figura a mano libera 9"/>
              <p:cNvSpPr/>
              <p:nvPr/>
            </p:nvSpPr>
            <p:spPr>
              <a:xfrm>
                <a:off x="5756309" y="3756978"/>
                <a:ext cx="1399308" cy="1172713"/>
              </a:xfrm>
              <a:custGeom>
                <a:avLst/>
                <a:gdLst>
                  <a:gd name="connsiteX0" fmla="*/ 0 w 1371600"/>
                  <a:gd name="connsiteY0" fmla="*/ 821582 h 1514320"/>
                  <a:gd name="connsiteX1" fmla="*/ 235527 w 1371600"/>
                  <a:gd name="connsiteY1" fmla="*/ 18018 h 1514320"/>
                  <a:gd name="connsiteX2" fmla="*/ 401782 w 1371600"/>
                  <a:gd name="connsiteY2" fmla="*/ 1514309 h 1514320"/>
                  <a:gd name="connsiteX3" fmla="*/ 554182 w 1371600"/>
                  <a:gd name="connsiteY3" fmla="*/ 45727 h 1514320"/>
                  <a:gd name="connsiteX4" fmla="*/ 720436 w 1371600"/>
                  <a:gd name="connsiteY4" fmla="*/ 1375764 h 1514320"/>
                  <a:gd name="connsiteX5" fmla="*/ 914400 w 1371600"/>
                  <a:gd name="connsiteY5" fmla="*/ 239691 h 1514320"/>
                  <a:gd name="connsiteX6" fmla="*/ 1122218 w 1371600"/>
                  <a:gd name="connsiteY6" fmla="*/ 1154091 h 1514320"/>
                  <a:gd name="connsiteX7" fmla="*/ 1246909 w 1371600"/>
                  <a:gd name="connsiteY7" fmla="*/ 461364 h 1514320"/>
                  <a:gd name="connsiteX8" fmla="*/ 1371600 w 1371600"/>
                  <a:gd name="connsiteY8" fmla="*/ 821582 h 151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00" h="1514320">
                    <a:moveTo>
                      <a:pt x="0" y="821582"/>
                    </a:moveTo>
                    <a:cubicBezTo>
                      <a:pt x="84281" y="362073"/>
                      <a:pt x="168563" y="-97436"/>
                      <a:pt x="235527" y="18018"/>
                    </a:cubicBezTo>
                    <a:cubicBezTo>
                      <a:pt x="302491" y="133472"/>
                      <a:pt x="348673" y="1509691"/>
                      <a:pt x="401782" y="1514309"/>
                    </a:cubicBezTo>
                    <a:cubicBezTo>
                      <a:pt x="454891" y="1518927"/>
                      <a:pt x="501073" y="68818"/>
                      <a:pt x="554182" y="45727"/>
                    </a:cubicBezTo>
                    <a:cubicBezTo>
                      <a:pt x="607291" y="22636"/>
                      <a:pt x="660400" y="1343437"/>
                      <a:pt x="720436" y="1375764"/>
                    </a:cubicBezTo>
                    <a:cubicBezTo>
                      <a:pt x="780472" y="1408091"/>
                      <a:pt x="847436" y="276636"/>
                      <a:pt x="914400" y="239691"/>
                    </a:cubicBezTo>
                    <a:cubicBezTo>
                      <a:pt x="981364" y="202746"/>
                      <a:pt x="1066800" y="1117146"/>
                      <a:pt x="1122218" y="1154091"/>
                    </a:cubicBezTo>
                    <a:cubicBezTo>
                      <a:pt x="1177636" y="1191036"/>
                      <a:pt x="1205345" y="516782"/>
                      <a:pt x="1246909" y="461364"/>
                    </a:cubicBezTo>
                    <a:cubicBezTo>
                      <a:pt x="1288473" y="405946"/>
                      <a:pt x="1371600" y="821582"/>
                      <a:pt x="1371600" y="821582"/>
                    </a:cubicBezTo>
                  </a:path>
                </a:pathLst>
              </a:custGeom>
              <a:noFill/>
              <a:ln w="28575">
                <a:solidFill>
                  <a:srgbClr val="00B0F0"/>
                </a:solidFill>
                <a:prstDash val="sysDo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CasellaDiTesto 34"/>
              <p:cNvSpPr txBox="1"/>
              <p:nvPr/>
            </p:nvSpPr>
            <p:spPr>
              <a:xfrm>
                <a:off x="5910493" y="4919251"/>
                <a:ext cx="1090940" cy="646331"/>
              </a:xfrm>
              <a:prstGeom prst="rect">
                <a:avLst/>
              </a:prstGeom>
              <a:noFill/>
            </p:spPr>
            <p:txBody>
              <a:bodyPr wrap="none" rtlCol="0">
                <a:spAutoFit/>
              </a:bodyPr>
              <a:lstStyle/>
              <a:p>
                <a:pPr algn="ctr"/>
                <a:r>
                  <a:rPr lang="en-US" dirty="0" smtClean="0"/>
                  <a:t>Digitized</a:t>
                </a:r>
              </a:p>
              <a:p>
                <a:pPr algn="ctr"/>
                <a:r>
                  <a:rPr lang="en-US" dirty="0" smtClean="0"/>
                  <a:t>waveform</a:t>
                </a:r>
                <a:endParaRPr lang="en-US" dirty="0"/>
              </a:p>
            </p:txBody>
          </p:sp>
        </p:grpSp>
        <p:grpSp>
          <p:nvGrpSpPr>
            <p:cNvPr id="50" name="Gruppo 49"/>
            <p:cNvGrpSpPr/>
            <p:nvPr/>
          </p:nvGrpSpPr>
          <p:grpSpPr>
            <a:xfrm>
              <a:off x="6573676" y="3088357"/>
              <a:ext cx="1149674" cy="1787625"/>
              <a:chOff x="7202326" y="3088357"/>
              <a:chExt cx="1149674" cy="1787625"/>
            </a:xfrm>
          </p:grpSpPr>
          <p:sp>
            <p:nvSpPr>
              <p:cNvPr id="16" name="Rettangolo 15"/>
              <p:cNvSpPr/>
              <p:nvPr/>
            </p:nvSpPr>
            <p:spPr>
              <a:xfrm>
                <a:off x="7511640" y="3825498"/>
                <a:ext cx="526473" cy="1050484"/>
              </a:xfrm>
              <a:prstGeom prst="rect">
                <a:avLst/>
              </a:prstGeom>
              <a:no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CasellaDiTesto 35"/>
              <p:cNvSpPr txBox="1"/>
              <p:nvPr/>
            </p:nvSpPr>
            <p:spPr>
              <a:xfrm>
                <a:off x="7202326" y="3088357"/>
                <a:ext cx="1149674" cy="646331"/>
              </a:xfrm>
              <a:prstGeom prst="rect">
                <a:avLst/>
              </a:prstGeom>
              <a:noFill/>
            </p:spPr>
            <p:txBody>
              <a:bodyPr wrap="none" rtlCol="0">
                <a:spAutoFit/>
              </a:bodyPr>
              <a:lstStyle/>
              <a:p>
                <a:pPr algn="ctr"/>
                <a:r>
                  <a:rPr lang="en-US" dirty="0" smtClean="0"/>
                  <a:t>Acquisition</a:t>
                </a:r>
              </a:p>
              <a:p>
                <a:pPr algn="ctr"/>
                <a:r>
                  <a:rPr lang="en-US" dirty="0" smtClean="0"/>
                  <a:t>Memory</a:t>
                </a:r>
              </a:p>
            </p:txBody>
          </p:sp>
        </p:grpSp>
        <p:grpSp>
          <p:nvGrpSpPr>
            <p:cNvPr id="49" name="Gruppo 48"/>
            <p:cNvGrpSpPr/>
            <p:nvPr/>
          </p:nvGrpSpPr>
          <p:grpSpPr>
            <a:xfrm>
              <a:off x="7666200" y="3088357"/>
              <a:ext cx="1124219" cy="1787625"/>
              <a:chOff x="8352000" y="3088357"/>
              <a:chExt cx="1124219" cy="1787625"/>
            </a:xfrm>
          </p:grpSpPr>
          <p:sp>
            <p:nvSpPr>
              <p:cNvPr id="17" name="Rettangolo 16"/>
              <p:cNvSpPr/>
              <p:nvPr/>
            </p:nvSpPr>
            <p:spPr>
              <a:xfrm>
                <a:off x="8641786" y="3825498"/>
                <a:ext cx="526473" cy="1050484"/>
              </a:xfrm>
              <a:prstGeom prst="rect">
                <a:avLst/>
              </a:prstGeom>
              <a:no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CasellaDiTesto 36"/>
              <p:cNvSpPr txBox="1"/>
              <p:nvPr/>
            </p:nvSpPr>
            <p:spPr>
              <a:xfrm>
                <a:off x="8352000" y="3088357"/>
                <a:ext cx="1124219" cy="646331"/>
              </a:xfrm>
              <a:prstGeom prst="rect">
                <a:avLst/>
              </a:prstGeom>
              <a:noFill/>
            </p:spPr>
            <p:txBody>
              <a:bodyPr wrap="none" rtlCol="0">
                <a:spAutoFit/>
              </a:bodyPr>
              <a:lstStyle/>
              <a:p>
                <a:pPr algn="ctr"/>
                <a:r>
                  <a:rPr lang="en-US" dirty="0" smtClean="0"/>
                  <a:t>Image</a:t>
                </a:r>
              </a:p>
              <a:p>
                <a:pPr algn="ctr"/>
                <a:r>
                  <a:rPr lang="en-US" dirty="0" smtClean="0"/>
                  <a:t>Processing</a:t>
                </a:r>
              </a:p>
            </p:txBody>
          </p:sp>
        </p:grpSp>
        <p:cxnSp>
          <p:nvCxnSpPr>
            <p:cNvPr id="39" name="Connettore 2 38"/>
            <p:cNvCxnSpPr>
              <a:stCxn id="16" idx="3"/>
              <a:endCxn id="17" idx="1"/>
            </p:cNvCxnSpPr>
            <p:nvPr/>
          </p:nvCxnSpPr>
          <p:spPr>
            <a:xfrm>
              <a:off x="7409463" y="4350740"/>
              <a:ext cx="546523" cy="0"/>
            </a:xfrm>
            <a:prstGeom prst="straightConnector1">
              <a:avLst/>
            </a:prstGeom>
            <a:ln w="19050">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Connettore 2 41"/>
            <p:cNvCxnSpPr>
              <a:stCxn id="17" idx="3"/>
              <a:endCxn id="43" idx="1"/>
            </p:cNvCxnSpPr>
            <p:nvPr/>
          </p:nvCxnSpPr>
          <p:spPr>
            <a:xfrm>
              <a:off x="8482459" y="4350740"/>
              <a:ext cx="486084" cy="10618"/>
            </a:xfrm>
            <a:prstGeom prst="straightConnector1">
              <a:avLst/>
            </a:prstGeom>
            <a:ln w="19050">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cxnSp>
        <p:pic>
          <p:nvPicPr>
            <p:cNvPr id="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8543" y="3504788"/>
              <a:ext cx="3046524" cy="1713139"/>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8" name="CasellaDiTesto 57"/>
            <p:cNvSpPr txBox="1"/>
            <p:nvPr/>
          </p:nvSpPr>
          <p:spPr>
            <a:xfrm>
              <a:off x="10057936" y="3042190"/>
              <a:ext cx="867738" cy="369332"/>
            </a:xfrm>
            <a:prstGeom prst="rect">
              <a:avLst/>
            </a:prstGeom>
            <a:noFill/>
          </p:spPr>
          <p:txBody>
            <a:bodyPr wrap="none" rtlCol="0">
              <a:spAutoFit/>
            </a:bodyPr>
            <a:lstStyle/>
            <a:p>
              <a:pPr algn="ctr"/>
              <a:r>
                <a:rPr lang="en-US" dirty="0" smtClean="0"/>
                <a:t>Display</a:t>
              </a:r>
            </a:p>
          </p:txBody>
        </p:sp>
      </p:grpSp>
      <p:sp>
        <p:nvSpPr>
          <p:cNvPr id="59" name="Rettangolo 58"/>
          <p:cNvSpPr/>
          <p:nvPr/>
        </p:nvSpPr>
        <p:spPr>
          <a:xfrm>
            <a:off x="2247900" y="3118389"/>
            <a:ext cx="9791700" cy="3642267"/>
          </a:xfrm>
          <a:prstGeom prst="rect">
            <a:avLst/>
          </a:prstGeom>
          <a:noFill/>
          <a:ln w="28575">
            <a:solidFill>
              <a:schemeClr val="tx1"/>
            </a:solidFill>
            <a:prstDash val="sysDo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2" name="CasellaDiTesto 61"/>
          <p:cNvSpPr txBox="1"/>
          <p:nvPr/>
        </p:nvSpPr>
        <p:spPr>
          <a:xfrm>
            <a:off x="6796818" y="6299585"/>
            <a:ext cx="5242782" cy="369332"/>
          </a:xfrm>
          <a:prstGeom prst="rect">
            <a:avLst/>
          </a:prstGeom>
          <a:noFill/>
        </p:spPr>
        <p:txBody>
          <a:bodyPr wrap="none" rtlCol="0">
            <a:spAutoFit/>
          </a:bodyPr>
          <a:lstStyle/>
          <a:p>
            <a:pPr algn="ctr"/>
            <a:r>
              <a:rPr lang="en-US" smtClean="0">
                <a:solidFill>
                  <a:srgbClr val="00B0F0"/>
                </a:solidFill>
              </a:rPr>
              <a:t>DIGITAL OSCILLOSCOPE SIMPLIFIED BLOCK DIAGRAM</a:t>
            </a:r>
            <a:endParaRPr lang="en-US" dirty="0" smtClean="0">
              <a:solidFill>
                <a:srgbClr val="00B0F0"/>
              </a:solidFill>
            </a:endParaRPr>
          </a:p>
        </p:txBody>
      </p:sp>
    </p:spTree>
    <p:extLst>
      <p:ext uri="{BB962C8B-B14F-4D97-AF65-F5344CB8AC3E}">
        <p14:creationId xmlns:p14="http://schemas.microsoft.com/office/powerpoint/2010/main" val="33672335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spDef>
      <a:spPr/>
      <a:body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10586</TotalTime>
  <Words>2796</Words>
  <Application>Microsoft Office PowerPoint</Application>
  <PresentationFormat>Widescreen</PresentationFormat>
  <Paragraphs>404</Paragraphs>
  <Slides>31</Slides>
  <Notes>4</Notes>
  <HiddenSlides>1</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31</vt:i4>
      </vt:variant>
    </vt:vector>
  </HeadingPairs>
  <TitlesOfParts>
    <vt:vector size="37" baseType="lpstr">
      <vt:lpstr>Arial</vt:lpstr>
      <vt:lpstr>Calibri</vt:lpstr>
      <vt:lpstr>Cambria Math</vt:lpstr>
      <vt:lpstr>Trebuchet MS</vt:lpstr>
      <vt:lpstr>Tw Cen MT</vt:lpstr>
      <vt:lpstr>Circuito</vt:lpstr>
      <vt:lpstr>RF laboratory instrumentation</vt:lpstr>
      <vt:lpstr>summary</vt:lpstr>
      <vt:lpstr>Conversion to db scale</vt:lpstr>
      <vt:lpstr>2-ports Network characterization</vt:lpstr>
      <vt:lpstr>Scattering parameters</vt:lpstr>
      <vt:lpstr>Measuring S parameters (1)</vt:lpstr>
      <vt:lpstr>Scattering parameters (2)</vt:lpstr>
      <vt:lpstr>TIME domain measurements</vt:lpstr>
      <vt:lpstr>Digital oscilloscope</vt:lpstr>
      <vt:lpstr>Frequency domain measurements</vt:lpstr>
      <vt:lpstr>What is the difference between network and spectrum analyzers?</vt:lpstr>
      <vt:lpstr>Spectrum analyzer (signal characterization in frequency domain)</vt:lpstr>
      <vt:lpstr>Swept analyzers</vt:lpstr>
      <vt:lpstr>Vector Network Analyzer (VNA)</vt:lpstr>
      <vt:lpstr>VNA building blocks</vt:lpstr>
      <vt:lpstr>Presentazione standard di PowerPoint</vt:lpstr>
      <vt:lpstr>Reference source</vt:lpstr>
      <vt:lpstr>VNA building blocks</vt:lpstr>
      <vt:lpstr>Signal separation</vt:lpstr>
      <vt:lpstr>VNA building blocks</vt:lpstr>
      <vt:lpstr>Detector and receiver</vt:lpstr>
      <vt:lpstr>Detection schemes comparison</vt:lpstr>
      <vt:lpstr>VNA building blocks</vt:lpstr>
      <vt:lpstr>Process and display</vt:lpstr>
      <vt:lpstr>Measurement error sources</vt:lpstr>
      <vt:lpstr>Systematic measurement errors</vt:lpstr>
      <vt:lpstr>Types of error correction</vt:lpstr>
      <vt:lpstr>2-port error model</vt:lpstr>
      <vt:lpstr>Summarizing…</vt:lpstr>
      <vt:lpstr>Example: filter characterization</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 laboratory instrumentation</dc:title>
  <dc:creator>lpiersan</dc:creator>
  <cp:lastModifiedBy>lpiersan</cp:lastModifiedBy>
  <cp:revision>132</cp:revision>
  <dcterms:created xsi:type="dcterms:W3CDTF">2016-09-22T10:11:55Z</dcterms:created>
  <dcterms:modified xsi:type="dcterms:W3CDTF">2019-03-27T15:36:44Z</dcterms:modified>
</cp:coreProperties>
</file>