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sldIdLst>
    <p:sldId id="284" r:id="rId2"/>
    <p:sldId id="285" r:id="rId3"/>
    <p:sldId id="294" r:id="rId4"/>
    <p:sldId id="287" r:id="rId5"/>
    <p:sldId id="288" r:id="rId6"/>
    <p:sldId id="289" r:id="rId7"/>
    <p:sldId id="286" r:id="rId8"/>
    <p:sldId id="290" r:id="rId9"/>
    <p:sldId id="291" r:id="rId10"/>
    <p:sldId id="292" r:id="rId11"/>
    <p:sldId id="29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011"/>
    <a:srgbClr val="BC451B"/>
    <a:srgbClr val="FFCC00"/>
    <a:srgbClr val="2F2F31"/>
    <a:srgbClr val="F10DDB"/>
    <a:srgbClr val="F8F8F8"/>
    <a:srgbClr val="EAF7FA"/>
    <a:srgbClr val="A6DDE8"/>
    <a:srgbClr val="BEE1F4"/>
    <a:srgbClr val="E6E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4" autoAdjust="0"/>
  </p:normalViewPr>
  <p:slideViewPr>
    <p:cSldViewPr snapToGrid="0">
      <p:cViewPr varScale="1">
        <p:scale>
          <a:sx n="99" d="100"/>
          <a:sy n="99" d="100"/>
        </p:scale>
        <p:origin x="14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39262-516F-4BA1-B1F4-547372EC4ADE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CFABE-8C9D-42D7-AD5F-FD1233F735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66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19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6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42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46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22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68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40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527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7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4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4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29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05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36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66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81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96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9B120E-CC66-4253-AFB6-CAB166E39EE7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179621E-66DC-4B1C-B0AA-8E64A571CA4F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682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10" Type="http://schemas.openxmlformats.org/officeDocument/2006/relationships/image" Target="../media/image32.png"/><Relationship Id="rId4" Type="http://schemas.openxmlformats.org/officeDocument/2006/relationships/image" Target="../media/image270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Experimental activity </a:t>
            </a:r>
            <a:r>
              <a:rPr lang="en-US" sz="3200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#2: </a:t>
            </a:r>
            <a:r>
              <a:rPr lang="en-US" sz="3200" dirty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Photocathode RF Gun</a:t>
            </a: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89" y="1052290"/>
            <a:ext cx="87916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400" u="sng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Overview:</a:t>
            </a:r>
            <a:endParaRPr lang="en-US" sz="2400" u="sng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This device is used a particles source in high brightness electron </a:t>
            </a:r>
            <a:r>
              <a:rPr lang="en-US" dirty="0" err="1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Linacs</a:t>
            </a:r>
            <a:endParaRPr lang="en-US" dirty="0" smtClean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Description of Photocathode RF Gun System and working principle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Theory of Resonant cavities and Multi-cells structures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Tuning of a cavity: Slater theorem and bead drop technique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Example of a real RF Gun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Overwiew</a:t>
            </a:r>
            <a:r>
              <a:rPr lang="en-US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 of the measurement activity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dirty="0" smtClean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Useful Formulae</a:t>
            </a:r>
            <a:endParaRPr lang="en-US" sz="320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1"/>
              <p:cNvSpPr txBox="1"/>
              <p:nvPr/>
            </p:nvSpPr>
            <p:spPr>
              <a:xfrm>
                <a:off x="-292100" y="4614687"/>
                <a:ext cx="5517896" cy="971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𝑜𝑣𝑒𝑟𝑐𝑜𝑢𝑝𝑙𝑒𝑑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1+|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𝑢𝑛𝑑𝑒𝑟𝑐𝑜𝑢𝑝𝑙𝑒𝑑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100" y="4614687"/>
                <a:ext cx="5517896" cy="9710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/>
              <p:cNvSpPr txBox="1"/>
              <p:nvPr/>
            </p:nvSpPr>
            <p:spPr>
              <a:xfrm>
                <a:off x="4407360" y="3392919"/>
                <a:ext cx="3580404" cy="996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=(1+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𝑒𝑥𝑡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type m:val="skw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it-IT" dirty="0"/>
              </a:p>
              <a:p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60" y="3392919"/>
                <a:ext cx="3580404" cy="996427"/>
              </a:xfrm>
              <a:prstGeom prst="rect">
                <a:avLst/>
              </a:prstGeom>
              <a:blipFill rotWithShape="0">
                <a:blip r:embed="rId3"/>
                <a:stretch>
                  <a:fillRect l="-1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/>
              <p:cNvSpPr txBox="1"/>
              <p:nvPr/>
            </p:nvSpPr>
            <p:spPr>
              <a:xfrm>
                <a:off x="4827984" y="1462569"/>
                <a:ext cx="665117" cy="441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84" y="1462569"/>
                <a:ext cx="665117" cy="441275"/>
              </a:xfrm>
              <a:prstGeom prst="rect">
                <a:avLst/>
              </a:prstGeom>
              <a:blipFill rotWithShape="0">
                <a:blip r:embed="rId4"/>
                <a:stretch>
                  <a:fillRect l="-3670" t="-2778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13"/>
              <p:cNvSpPr txBox="1"/>
              <p:nvPr/>
            </p:nvSpPr>
            <p:spPr>
              <a:xfrm>
                <a:off x="678471" y="3556328"/>
                <a:ext cx="2524537" cy="445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3556328"/>
                <a:ext cx="2524537" cy="445635"/>
              </a:xfrm>
              <a:prstGeom prst="rect">
                <a:avLst/>
              </a:prstGeom>
              <a:blipFill rotWithShape="0">
                <a:blip r:embed="rId5"/>
                <a:stretch>
                  <a:fillRect l="-1691" t="-2740" b="-82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14"/>
              <p:cNvSpPr txBox="1"/>
              <p:nvPr/>
            </p:nvSpPr>
            <p:spPr>
              <a:xfrm>
                <a:off x="4755002" y="2547590"/>
                <a:ext cx="1206484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002" y="2547590"/>
                <a:ext cx="1206484" cy="439672"/>
              </a:xfrm>
              <a:prstGeom prst="rect">
                <a:avLst/>
              </a:prstGeom>
              <a:blipFill rotWithShape="0">
                <a:blip r:embed="rId6"/>
                <a:stretch>
                  <a:fillRect l="-4545" r="-505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15"/>
              <p:cNvSpPr txBox="1"/>
              <p:nvPr/>
            </p:nvSpPr>
            <p:spPr>
              <a:xfrm>
                <a:off x="678471" y="1327477"/>
                <a:ext cx="1887183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1327477"/>
                <a:ext cx="1887183" cy="6847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16"/>
          <p:cNvSpPr txBox="1"/>
          <p:nvPr/>
        </p:nvSpPr>
        <p:spPr>
          <a:xfrm>
            <a:off x="544513" y="1012055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Accelerating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voltage</a:t>
            </a:r>
            <a:r>
              <a:rPr lang="it-IT" sz="1400" b="1" dirty="0" smtClean="0"/>
              <a:t> on </a:t>
            </a:r>
            <a:r>
              <a:rPr lang="it-IT" sz="1400" b="1" dirty="0" err="1" smtClean="0"/>
              <a:t>axis</a:t>
            </a:r>
            <a:endParaRPr lang="it-IT" sz="1400" b="1" dirty="0"/>
          </a:p>
        </p:txBody>
      </p:sp>
      <p:sp>
        <p:nvSpPr>
          <p:cNvPr id="11" name="CasellaDiTesto 17"/>
          <p:cNvSpPr txBox="1"/>
          <p:nvPr/>
        </p:nvSpPr>
        <p:spPr>
          <a:xfrm>
            <a:off x="544513" y="3081464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Loaded</a:t>
            </a:r>
            <a:r>
              <a:rPr lang="it-IT" sz="1400" b="1" dirty="0" smtClean="0"/>
              <a:t> Q </a:t>
            </a:r>
            <a:r>
              <a:rPr lang="it-IT" sz="1400" b="1" dirty="0" err="1" smtClean="0"/>
              <a:t>factor</a:t>
            </a:r>
            <a:endParaRPr lang="it-IT" sz="1400" b="1" dirty="0"/>
          </a:p>
        </p:txBody>
      </p:sp>
      <p:sp>
        <p:nvSpPr>
          <p:cNvPr id="12" name="CasellaDiTesto 18"/>
          <p:cNvSpPr txBox="1"/>
          <p:nvPr/>
        </p:nvSpPr>
        <p:spPr>
          <a:xfrm>
            <a:off x="4701832" y="2109227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External</a:t>
            </a:r>
            <a:r>
              <a:rPr lang="it-IT" sz="1400" b="1" dirty="0" smtClean="0"/>
              <a:t> Q </a:t>
            </a:r>
            <a:r>
              <a:rPr lang="it-IT" sz="1400" b="1" dirty="0" err="1" smtClean="0"/>
              <a:t>factor</a:t>
            </a:r>
            <a:endParaRPr lang="it-IT" sz="1400" b="1" dirty="0"/>
          </a:p>
        </p:txBody>
      </p:sp>
      <p:sp>
        <p:nvSpPr>
          <p:cNvPr id="13" name="CasellaDiTesto 19"/>
          <p:cNvSpPr txBox="1"/>
          <p:nvPr/>
        </p:nvSpPr>
        <p:spPr>
          <a:xfrm>
            <a:off x="544513" y="2107868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Unloaded</a:t>
            </a:r>
            <a:r>
              <a:rPr lang="it-IT" sz="1400" b="1" dirty="0" smtClean="0"/>
              <a:t> Q</a:t>
            </a:r>
            <a:endParaRPr lang="it-IT" sz="1400" b="1" dirty="0"/>
          </a:p>
        </p:txBody>
      </p:sp>
      <p:sp>
        <p:nvSpPr>
          <p:cNvPr id="14" name="CasellaDiTesto 20"/>
          <p:cNvSpPr txBox="1"/>
          <p:nvPr/>
        </p:nvSpPr>
        <p:spPr>
          <a:xfrm>
            <a:off x="4701832" y="995836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Cavity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filling</a:t>
            </a:r>
            <a:r>
              <a:rPr lang="it-IT" sz="1400" b="1" dirty="0" smtClean="0"/>
              <a:t> time</a:t>
            </a:r>
            <a:endParaRPr lang="it-IT" sz="1400" b="1" dirty="0"/>
          </a:p>
        </p:txBody>
      </p:sp>
      <p:sp>
        <p:nvSpPr>
          <p:cNvPr id="15" name="CasellaDiTesto 21"/>
          <p:cNvSpPr txBox="1"/>
          <p:nvPr/>
        </p:nvSpPr>
        <p:spPr>
          <a:xfrm>
            <a:off x="588780" y="4210658"/>
            <a:ext cx="411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Coupling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coefficient</a:t>
            </a:r>
            <a:r>
              <a:rPr lang="it-IT" sz="1400" b="1" dirty="0" smtClean="0"/>
              <a:t> </a:t>
            </a:r>
            <a:r>
              <a:rPr lang="el-GR" sz="1400" b="1" dirty="0" smtClean="0"/>
              <a:t>β</a:t>
            </a:r>
            <a:endParaRPr lang="it-IT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22"/>
              <p:cNvSpPr txBox="1"/>
              <p:nvPr/>
            </p:nvSpPr>
            <p:spPr>
              <a:xfrm>
                <a:off x="678471" y="6158494"/>
                <a:ext cx="2068835" cy="479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𝑝𝑒𝑟𝑡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𝜀𝜋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6158494"/>
                <a:ext cx="2068835" cy="479362"/>
              </a:xfrm>
              <a:prstGeom prst="rect">
                <a:avLst/>
              </a:prstGeom>
              <a:blipFill rotWithShape="0">
                <a:blip r:embed="rId8"/>
                <a:stretch>
                  <a:fillRect l="-1765" t="-1266" b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23"/>
              <p:cNvSpPr txBox="1"/>
              <p:nvPr/>
            </p:nvSpPr>
            <p:spPr>
              <a:xfrm>
                <a:off x="3256676" y="6032049"/>
                <a:ext cx="4203137" cy="732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𝑝𝑒𝑟𝑡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rad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𝑠𝑖𝑔𝑛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76" y="6032049"/>
                <a:ext cx="4203137" cy="7322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24"/>
          <p:cNvSpPr txBox="1"/>
          <p:nvPr/>
        </p:nvSpPr>
        <p:spPr>
          <a:xfrm>
            <a:off x="588780" y="5676207"/>
            <a:ext cx="727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R/Q and </a:t>
            </a:r>
            <a:r>
              <a:rPr lang="it-IT" sz="1400" b="1" dirty="0" err="1" smtClean="0"/>
              <a:t>Accelerating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field</a:t>
            </a:r>
            <a:r>
              <a:rPr lang="it-IT" sz="1400" b="1" dirty="0" smtClean="0"/>
              <a:t> from the </a:t>
            </a:r>
            <a:r>
              <a:rPr lang="it-IT" sz="1400" b="1" dirty="0" err="1" smtClean="0"/>
              <a:t>perturbation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measurement</a:t>
            </a:r>
            <a:endParaRPr lang="it-IT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4"/>
              <p:cNvSpPr txBox="1"/>
              <p:nvPr/>
            </p:nvSpPr>
            <p:spPr>
              <a:xfrm>
                <a:off x="678471" y="2542969"/>
                <a:ext cx="1121974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" y="2542969"/>
                <a:ext cx="1121974" cy="439672"/>
              </a:xfrm>
              <a:prstGeom prst="rect">
                <a:avLst/>
              </a:prstGeom>
              <a:blipFill rotWithShape="0">
                <a:blip r:embed="rId10"/>
                <a:stretch>
                  <a:fillRect l="-4348" r="-543" b="-97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7627"/>
              </p:ext>
            </p:extLst>
          </p:nvPr>
        </p:nvGraphicFramePr>
        <p:xfrm>
          <a:off x="750540" y="1193441"/>
          <a:ext cx="3646773" cy="3506253"/>
        </p:xfrm>
        <a:graphic>
          <a:graphicData uri="http://schemas.openxmlformats.org/drawingml/2006/table">
            <a:tbl>
              <a:tblPr firstRow="1" bandRow="1"/>
              <a:tblGrid>
                <a:gridCol w="1367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0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Parameters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0-mode 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-mode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9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Res.</a:t>
                      </a:r>
                      <a:r>
                        <a:rPr lang="it-IT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2814.3 GHz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2855.7 GHz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Freq. separation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MHz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oupling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coeff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(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1.86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it-IT" sz="1400" baseline="-250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US" sz="1400" baseline="-25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aseline="-25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10400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31">
                <a:tc>
                  <a:txBody>
                    <a:bodyPr/>
                    <a:lstStyle/>
                    <a:p>
                      <a:r>
                        <a:rPr lang="en-US" sz="1400" baseline="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</a:t>
                      </a:r>
                      <a:endParaRPr lang="en-US" sz="1400" baseline="-25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5600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R/Q factor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</a:t>
                      </a:r>
                      <a:r>
                        <a:rPr lang="it-IT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≈360 ns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6" marR="81006" marT="40503" marB="405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4576714" y="1109649"/>
            <a:ext cx="3847788" cy="3425014"/>
            <a:chOff x="4710169" y="1996751"/>
            <a:chExt cx="3847788" cy="34250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039" y="1996751"/>
              <a:ext cx="3792918" cy="342501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710169" y="2827176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  <a:latin typeface="Candara" panose="020E0502030303020204" pitchFamily="34" charset="0"/>
                </a:rPr>
                <a:t>cathode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18553" y="4982483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½ </a:t>
              </a:r>
              <a:r>
                <a:rPr lang="it-IT" dirty="0" err="1" smtClean="0">
                  <a:solidFill>
                    <a:schemeClr val="bg1"/>
                  </a:solidFill>
                  <a:latin typeface="Candara" panose="020E0502030303020204" pitchFamily="34" charset="0"/>
                </a:rPr>
                <a:t>cell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79876" y="2867544"/>
              <a:ext cx="101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Full </a:t>
              </a:r>
              <a:r>
                <a:rPr lang="it-IT" dirty="0" err="1" smtClean="0">
                  <a:solidFill>
                    <a:schemeClr val="bg1"/>
                  </a:solidFill>
                  <a:latin typeface="Candara" panose="020E0502030303020204" pitchFamily="34" charset="0"/>
                </a:rPr>
                <a:t>cell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75480" y="3395125"/>
              <a:ext cx="1231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Beam pipe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76420" y="4705484"/>
              <a:ext cx="123165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Vacuum tube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57263" y="2161788"/>
              <a:ext cx="1303763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Input </a:t>
              </a:r>
              <a:r>
                <a:rPr lang="it-IT" dirty="0" err="1" smtClean="0">
                  <a:solidFill>
                    <a:schemeClr val="bg1"/>
                  </a:solidFill>
                  <a:latin typeface="Candara" panose="020E0502030303020204" pitchFamily="34" charset="0"/>
                </a:rPr>
                <a:t>waveguide</a:t>
              </a:r>
              <a:endParaRPr lang="it-IT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50" idx="2"/>
            </p:cNvCxnSpPr>
            <p:nvPr/>
          </p:nvCxnSpPr>
          <p:spPr>
            <a:xfrm>
              <a:off x="5216354" y="3196508"/>
              <a:ext cx="561055" cy="86766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0"/>
            </p:cNvCxnSpPr>
            <p:nvPr/>
          </p:nvCxnSpPr>
          <p:spPr>
            <a:xfrm flipV="1">
              <a:off x="5424738" y="4428069"/>
              <a:ext cx="377064" cy="554414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6380300" y="3236876"/>
              <a:ext cx="443737" cy="64068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6287055" y="4809931"/>
              <a:ext cx="583603" cy="16357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378486" y="3727327"/>
              <a:ext cx="113760" cy="28483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479876" y="2545459"/>
              <a:ext cx="595605" cy="29723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itolo 1"/>
          <p:cNvSpPr txBox="1">
            <a:spLocks/>
          </p:cNvSpPr>
          <p:nvPr/>
        </p:nvSpPr>
        <p:spPr>
          <a:xfrm>
            <a:off x="373488" y="298281"/>
            <a:ext cx="7886700" cy="811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1"/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Solutions</a:t>
            </a:r>
            <a:endParaRPr lang="it-IT" sz="3600" dirty="0">
              <a:solidFill>
                <a:schemeClr val="tx1"/>
              </a:solidFill>
              <a:effectLst/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CasellaDiTesto 4"/>
          <p:cNvSpPr txBox="1"/>
          <p:nvPr/>
        </p:nvSpPr>
        <p:spPr>
          <a:xfrm>
            <a:off x="718442" y="4889864"/>
            <a:ext cx="2338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 measurement </a:t>
            </a:r>
          </a:p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settings:</a:t>
            </a:r>
          </a:p>
          <a:p>
            <a:pPr marL="285750" indent="-285750">
              <a:buFontTx/>
              <a:buChar char="-"/>
            </a:pP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= 2.8 GHz</a:t>
            </a:r>
          </a:p>
          <a:p>
            <a:pPr marL="285750" indent="-285750">
              <a:buFontTx/>
              <a:buChar char="-"/>
            </a:pP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= 2.86 GHz 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CasellaDiTesto 4"/>
          <p:cNvSpPr txBox="1"/>
          <p:nvPr/>
        </p:nvSpPr>
        <p:spPr>
          <a:xfrm>
            <a:off x="3198932" y="4889863"/>
            <a:ext cx="2755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mode measurement </a:t>
            </a:r>
          </a:p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settings:</a:t>
            </a:r>
          </a:p>
          <a:p>
            <a:pPr marL="285750" indent="-285750">
              <a:buFontTx/>
              <a:buChar char="-"/>
            </a:pP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span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= 4 MHz 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Experimental activity </a:t>
            </a:r>
            <a:r>
              <a:rPr lang="en-US" sz="3200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#2: RF </a:t>
            </a:r>
            <a:r>
              <a:rPr lang="en-US" sz="3200" dirty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Photocathode Gun</a:t>
            </a: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6393" y="842531"/>
            <a:ext cx="437464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An RF Gun is an </a:t>
            </a:r>
            <a:r>
              <a:rPr lang="en-US" sz="1400" dirty="0" smtClean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electron source </a:t>
            </a: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that generates very low emittance pulsed beams. The electron bunches are generated by </a:t>
            </a:r>
            <a:r>
              <a:rPr lang="en-US" sz="1400" dirty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photoelectric effect</a:t>
            </a: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endParaRPr lang="en-US" sz="14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Very short laser pulses hit </a:t>
            </a:r>
            <a:r>
              <a:rPr lang="en-US" sz="1400" dirty="0">
                <a:latin typeface="Candara" panose="020E0502030303020204" pitchFamily="34" charset="0"/>
                <a:cs typeface="Calibri" panose="020F0502020204030204" pitchFamily="34" charset="0"/>
              </a:rPr>
              <a:t>a metallic </a:t>
            </a: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cathode</a:t>
            </a:r>
            <a:r>
              <a:rPr lang="en-US" sz="1400" dirty="0">
                <a:latin typeface="Candara" panose="020E0502030303020204" pitchFamily="34" charset="0"/>
                <a:cs typeface="Calibri" panose="020F0502020204030204" pitchFamily="34" charset="0"/>
              </a:rPr>
              <a:t>, which is embedded in an electromagnetic accelerating structure</a:t>
            </a: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endParaRPr lang="en-US" sz="1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It is a </a:t>
            </a:r>
            <a:r>
              <a:rPr lang="en-US" sz="1400" dirty="0" smtClean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Standing Wave (SW) structure </a:t>
            </a: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realized by two coupled resonant cavities. </a:t>
            </a:r>
          </a:p>
          <a:p>
            <a:pPr lvl="1" algn="just"/>
            <a:endParaRPr lang="en-US" sz="14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latin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emitted electron bunches are confined by a </a:t>
            </a:r>
            <a:r>
              <a:rPr lang="en-US" sz="1400" dirty="0" smtClean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solenoidal magnetic field </a:t>
            </a: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and accelerated by an </a:t>
            </a:r>
            <a:r>
              <a:rPr lang="en-US" sz="1400" dirty="0" smtClean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oscillating electric field</a:t>
            </a: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 on the gun axis. 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n-US" sz="1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Picosecond laser pulses and RF fields are synchronized for efficient acceleration.</a:t>
            </a:r>
            <a:endParaRPr lang="en-US" sz="1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lvl="1" algn="just"/>
            <a:endParaRPr lang="en-US" sz="14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The ratio of the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number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electrons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emitted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per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incident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photon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called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Quantum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Efficiency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Q</a:t>
            </a:r>
            <a:r>
              <a:rPr lang="it-IT" sz="1400" baseline="-25000" dirty="0" err="1">
                <a:latin typeface="Candara" panose="020E0502030303020204" pitchFamily="34" charset="0"/>
                <a:cs typeface="Calibri" panose="020F0502020204030204" pitchFamily="34" charset="0"/>
              </a:rPr>
              <a:t>e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which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function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of the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photon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energy. For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metals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, the </a:t>
            </a:r>
            <a:r>
              <a:rPr lang="it-IT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minimum energy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photons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are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typically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in the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ultraviolet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ndara" panose="020E0502030303020204" pitchFamily="34" charset="0"/>
                <a:cs typeface="Calibri" panose="020F0502020204030204" pitchFamily="34" charset="0"/>
              </a:rPr>
              <a:t>range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l-GR" sz="1400" dirty="0">
                <a:latin typeface="Candara" panose="020E0502030303020204" pitchFamily="34" charset="0"/>
                <a:cs typeface="Calibri" panose="020F0502020204030204" pitchFamily="34" charset="0"/>
              </a:rPr>
              <a:t>λ</a:t>
            </a:r>
            <a:r>
              <a:rPr lang="it-IT" sz="1400" dirty="0">
                <a:latin typeface="Candara" panose="020E0502030303020204" pitchFamily="34" charset="0"/>
                <a:cs typeface="Calibri" panose="020F0502020204030204" pitchFamily="34" charset="0"/>
              </a:rPr>
              <a:t>(Cu) &lt; 267nm).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1583099"/>
            <a:ext cx="4378810" cy="3934623"/>
            <a:chOff x="4573410" y="1571222"/>
            <a:chExt cx="4378810" cy="3934623"/>
          </a:xfrm>
        </p:grpSpPr>
        <p:grpSp>
          <p:nvGrpSpPr>
            <p:cNvPr id="6" name="Group 5"/>
            <p:cNvGrpSpPr/>
            <p:nvPr/>
          </p:nvGrpSpPr>
          <p:grpSpPr>
            <a:xfrm>
              <a:off x="4573410" y="1571222"/>
              <a:ext cx="4378810" cy="3510091"/>
              <a:chOff x="3716459" y="1803305"/>
              <a:chExt cx="5337329" cy="4342662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4441226" y="3695087"/>
                <a:ext cx="1726113" cy="3175647"/>
                <a:chOff x="6446831" y="2947187"/>
                <a:chExt cx="1726113" cy="3175647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446831" y="2947187"/>
                  <a:ext cx="1726113" cy="3175647"/>
                  <a:chOff x="2444920" y="2941542"/>
                  <a:chExt cx="1726113" cy="3175647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2444920" y="5530409"/>
                    <a:ext cx="1726113" cy="58678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444920" y="4102575"/>
                    <a:ext cx="1726113" cy="120779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3057372" y="2981624"/>
                    <a:ext cx="501207" cy="2993759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3442041" y="5310365"/>
                    <a:ext cx="189886" cy="220044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964897" y="5312027"/>
                    <a:ext cx="189886" cy="2174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>
                  <a:xfrm>
                    <a:off x="2904953" y="5312384"/>
                    <a:ext cx="251849" cy="217412"/>
                  </a:xfrm>
                  <a:prstGeom prst="arc">
                    <a:avLst>
                      <a:gd name="adj1" fmla="val 16200000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rot="10955594">
                    <a:off x="3446829" y="5310365"/>
                    <a:ext cx="251849" cy="217412"/>
                  </a:xfrm>
                  <a:prstGeom prst="arc">
                    <a:avLst>
                      <a:gd name="adj1" fmla="val 16200000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451245" y="3870057"/>
                    <a:ext cx="189886" cy="220044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2974101" y="3875757"/>
                    <a:ext cx="189886" cy="21741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2879466" y="2941542"/>
                    <a:ext cx="287589" cy="1068638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3448070" y="2941543"/>
                    <a:ext cx="301258" cy="103999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>
                  <a:xfrm>
                    <a:off x="2912483" y="3882531"/>
                    <a:ext cx="251849" cy="217412"/>
                  </a:xfrm>
                  <a:prstGeom prst="arc">
                    <a:avLst>
                      <a:gd name="adj1" fmla="val 21167502"/>
                      <a:gd name="adj2" fmla="val 5062154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Arc 51"/>
                  <p:cNvSpPr/>
                  <p:nvPr/>
                </p:nvSpPr>
                <p:spPr>
                  <a:xfrm rot="5572406">
                    <a:off x="3430996" y="3868305"/>
                    <a:ext cx="251849" cy="217412"/>
                  </a:xfrm>
                  <a:prstGeom prst="arc">
                    <a:avLst>
                      <a:gd name="adj1" fmla="val 21167502"/>
                      <a:gd name="adj2" fmla="val 5062154"/>
                    </a:avLst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53" name="Straight Connector 52"/>
                  <p:cNvCxnSpPr>
                    <a:stCxn id="51" idx="0"/>
                  </p:cNvCxnSpPr>
                  <p:nvPr/>
                </p:nvCxnSpPr>
                <p:spPr>
                  <a:xfrm flipV="1">
                    <a:off x="3163002" y="3437556"/>
                    <a:ext cx="985" cy="537923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16200000">
                    <a:off x="2659764" y="3467898"/>
                    <a:ext cx="1018032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446831" y="4514630"/>
                  <a:ext cx="0" cy="10177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446831" y="4801390"/>
                  <a:ext cx="0" cy="10177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 flipH="1">
                <a:off x="3731086" y="5158747"/>
                <a:ext cx="4293871" cy="153195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726779" y="5314334"/>
                <a:ext cx="475107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8024957" y="3848877"/>
                <a:ext cx="2933" cy="1280841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 rot="1506906">
                <a:off x="8040301" y="4998425"/>
                <a:ext cx="66012" cy="26257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7097663" y="3840465"/>
                <a:ext cx="927294" cy="10467"/>
              </a:xfrm>
              <a:prstGeom prst="line">
                <a:avLst/>
              </a:prstGeom>
              <a:ln w="38100">
                <a:solidFill>
                  <a:srgbClr val="F10D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6748332" y="3515210"/>
                <a:ext cx="1029467" cy="52918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8681109">
                <a:off x="8027251" y="3633379"/>
                <a:ext cx="66154" cy="35819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Straight Connector 26"/>
              <p:cNvCxnSpPr>
                <a:endCxn id="32" idx="3"/>
              </p:cNvCxnSpPr>
              <p:nvPr/>
            </p:nvCxnSpPr>
            <p:spPr>
              <a:xfrm flipH="1">
                <a:off x="6593130" y="2429883"/>
                <a:ext cx="922678" cy="0"/>
              </a:xfrm>
              <a:prstGeom prst="line">
                <a:avLst/>
              </a:prstGeom>
              <a:ln w="381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5127178" y="2429883"/>
                <a:ext cx="461339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41" idx="1"/>
              </p:cNvCxnSpPr>
              <p:nvPr/>
            </p:nvCxnSpPr>
            <p:spPr>
              <a:xfrm flipH="1" flipV="1">
                <a:off x="5127178" y="2429883"/>
                <a:ext cx="1" cy="1989972"/>
              </a:xfrm>
              <a:prstGeom prst="line">
                <a:avLst/>
              </a:prstGeom>
              <a:ln w="381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7097663" y="2429883"/>
                <a:ext cx="7909" cy="1096242"/>
              </a:xfrm>
              <a:prstGeom prst="line">
                <a:avLst/>
              </a:prstGeom>
              <a:ln w="38100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7515808" y="2069966"/>
                <a:ext cx="905070" cy="70446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>
                <a:off x="5381056" y="1844387"/>
                <a:ext cx="1253155" cy="1170992"/>
              </a:xfrm>
              <a:prstGeom prst="triangl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718542" y="2259940"/>
                <a:ext cx="874588" cy="3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klystron</a:t>
                </a:r>
                <a:endParaRPr lang="it-IT" sz="1200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683300" y="3607993"/>
                <a:ext cx="1435896" cy="3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Drive Laser</a:t>
                </a:r>
                <a:endParaRPr lang="it-IT" sz="1200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91600" y="2170412"/>
                <a:ext cx="986249" cy="53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Master Oscillator</a:t>
                </a:r>
                <a:endParaRPr lang="it-IT" sz="1100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973061" y="5390748"/>
                <a:ext cx="2080727" cy="38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Electron beam</a:t>
                </a:r>
                <a:endParaRPr lang="it-IT" sz="1400" b="1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344565" y="4029700"/>
              <a:ext cx="715874" cy="328410"/>
              <a:chOff x="1545465" y="4986272"/>
              <a:chExt cx="715874" cy="32841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545465" y="500344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833621" y="499168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121820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6200000">
              <a:off x="7746944" y="3677489"/>
              <a:ext cx="527941" cy="170485"/>
              <a:chOff x="1545465" y="4986272"/>
              <a:chExt cx="715874" cy="31665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45465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833621" y="4991684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121820" y="4986272"/>
                <a:ext cx="139519" cy="311238"/>
              </a:xfrm>
              <a:custGeom>
                <a:avLst/>
                <a:gdLst>
                  <a:gd name="connsiteX0" fmla="*/ 0 w 300507"/>
                  <a:gd name="connsiteY0" fmla="*/ 553813 h 570985"/>
                  <a:gd name="connsiteX1" fmla="*/ 145960 w 300507"/>
                  <a:gd name="connsiteY1" fmla="*/ 21 h 570985"/>
                  <a:gd name="connsiteX2" fmla="*/ 300507 w 300507"/>
                  <a:gd name="connsiteY2" fmla="*/ 570985 h 57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507" h="570985">
                    <a:moveTo>
                      <a:pt x="0" y="553813"/>
                    </a:moveTo>
                    <a:cubicBezTo>
                      <a:pt x="47937" y="275486"/>
                      <a:pt x="95875" y="-2841"/>
                      <a:pt x="145960" y="21"/>
                    </a:cubicBezTo>
                    <a:cubicBezTo>
                      <a:pt x="196045" y="2883"/>
                      <a:pt x="248276" y="286934"/>
                      <a:pt x="300507" y="570985"/>
                    </a:cubicBezTo>
                  </a:path>
                </a:pathLst>
              </a:custGeom>
              <a:noFill/>
              <a:ln w="28575">
                <a:solidFill>
                  <a:srgbClr val="F10D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244288" y="3247329"/>
              <a:ext cx="678568" cy="98184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242" y="4523996"/>
              <a:ext cx="678568" cy="98184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19832" y="3724223"/>
              <a:ext cx="76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Solenoid</a:t>
              </a:r>
              <a:endParaRPr lang="it-IT" sz="1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4265" y="2793450"/>
              <a:ext cx="1426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RF </a:t>
              </a:r>
              <a:r>
                <a:rPr lang="it-IT" sz="1400" dirty="0" err="1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signal</a:t>
              </a:r>
              <a:endParaRPr lang="it-IT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6309250" y="4504094"/>
            <a:ext cx="8352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01380" y="5372898"/>
            <a:ext cx="1426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it-IT" sz="1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4653210" y="4741955"/>
            <a:ext cx="229645" cy="6078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2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Standing Wave structures: Resonant cavities</a:t>
            </a:r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07476" y="1077562"/>
                <a:ext cx="563333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ndara" panose="020E0502030303020204" pitchFamily="34" charset="0"/>
                  </a:rPr>
                  <a:t>A Resonant cavity is a </a:t>
                </a:r>
                <a:r>
                  <a:rPr lang="en-US" sz="1600" dirty="0">
                    <a:latin typeface="Candara" panose="020E0502030303020204" pitchFamily="34" charset="0"/>
                  </a:rPr>
                  <a:t>(almost) </a:t>
                </a:r>
                <a:r>
                  <a:rPr lang="en-US" sz="1600" dirty="0" smtClean="0">
                    <a:latin typeface="Candara" panose="020E0502030303020204" pitchFamily="34" charset="0"/>
                  </a:rPr>
                  <a:t>closed conductor </a:t>
                </a:r>
                <a:r>
                  <a:rPr lang="en-GB" altLang="it-IT" sz="1600" dirty="0">
                    <a:latin typeface="Candara" panose="020E0502030303020204" pitchFamily="34" charset="0"/>
                    <a:cs typeface="Calibri" panose="020F0502020204030204" pitchFamily="34" charset="0"/>
                  </a:rPr>
                  <a:t>enclosing an empty </a:t>
                </a:r>
                <a:r>
                  <a:rPr lang="en-GB" altLang="it-IT" sz="1600" dirty="0" smtClean="0">
                    <a:latin typeface="Candara" panose="020E0502030303020204" pitchFamily="34" charset="0"/>
                    <a:cs typeface="Calibri" panose="020F0502020204030204" pitchFamily="34" charset="0"/>
                  </a:rPr>
                  <a:t>volume</a:t>
                </a:r>
                <a:r>
                  <a:rPr lang="en-US" sz="1600" dirty="0" smtClean="0">
                    <a:latin typeface="Candara" panose="020E0502030303020204" pitchFamily="34" charset="0"/>
                  </a:rPr>
                  <a:t> where </a:t>
                </a:r>
                <a:r>
                  <a:rPr lang="en-US" sz="1600" dirty="0">
                    <a:latin typeface="Candara" panose="020E0502030303020204" pitchFamily="34" charset="0"/>
                  </a:rPr>
                  <a:t>the </a:t>
                </a:r>
                <a:r>
                  <a:rPr lang="en-US" sz="1600" dirty="0" smtClean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electromagnetic </a:t>
                </a:r>
                <a:r>
                  <a:rPr lang="en-US" sz="1600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fields can only exists in the form of particular spatial conformations </a:t>
                </a:r>
                <a:r>
                  <a:rPr lang="en-US" sz="1600" dirty="0">
                    <a:latin typeface="Candara" panose="020E0502030303020204" pitchFamily="34" charset="0"/>
                  </a:rPr>
                  <a:t>(resonant modes) whose components, including the accelerating field </a:t>
                </a:r>
                <a:r>
                  <a:rPr lang="en-US" sz="1600" dirty="0" err="1" smtClean="0">
                    <a:latin typeface="Candara" panose="020E0502030303020204" pitchFamily="34" charset="0"/>
                  </a:rPr>
                  <a:t>E</a:t>
                </a:r>
                <a:r>
                  <a:rPr lang="en-US" sz="1600" baseline="-25000" dirty="0" err="1" smtClean="0">
                    <a:latin typeface="Candara" panose="020E0502030303020204" pitchFamily="34" charset="0"/>
                  </a:rPr>
                  <a:t>z</a:t>
                </a:r>
                <a:r>
                  <a:rPr lang="en-US" sz="1600" baseline="-25000" dirty="0" smtClean="0">
                    <a:latin typeface="Candara" panose="020E0502030303020204" pitchFamily="34" charset="0"/>
                  </a:rPr>
                  <a:t> </a:t>
                </a:r>
                <a:r>
                  <a:rPr lang="en-US" sz="1600" dirty="0" smtClean="0">
                    <a:latin typeface="Candara" panose="020E0502030303020204" pitchFamily="34" charset="0"/>
                  </a:rPr>
                  <a:t>, </a:t>
                </a:r>
                <a:r>
                  <a:rPr lang="en-US" sz="1600" dirty="0">
                    <a:latin typeface="Candara" panose="020E0502030303020204" pitchFamily="34" charset="0"/>
                  </a:rPr>
                  <a:t>rigidly oscillate at some specific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ndara" panose="020E0502030303020204" pitchFamily="34" charset="0"/>
                  </a:rPr>
                  <a:t> characteristic </a:t>
                </a:r>
                <a:r>
                  <a:rPr lang="en-US" sz="1600" dirty="0">
                    <a:latin typeface="Candara" panose="020E0502030303020204" pitchFamily="34" charset="0"/>
                  </a:rPr>
                  <a:t>of the mode (Standing Waves). </a:t>
                </a:r>
                <a:endParaRPr lang="en-US" sz="1600" dirty="0" smtClean="0">
                  <a:latin typeface="Candara" panose="020E0502030303020204" pitchFamily="34" charset="0"/>
                </a:endParaRPr>
              </a:p>
              <a:p>
                <a:pPr marL="34290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it-IT" sz="1600" dirty="0">
                    <a:solidFill>
                      <a:srgbClr val="FFFF00"/>
                    </a:solidFill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Real cavities are </a:t>
                </a:r>
                <a:r>
                  <a:rPr lang="en-US" altLang="it-IT" sz="1600" dirty="0" err="1">
                    <a:solidFill>
                      <a:srgbClr val="FFFF00"/>
                    </a:solidFill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lossy</a:t>
                </a:r>
                <a:r>
                  <a:rPr lang="en-US" altLang="it-IT" sz="1600" dirty="0"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Surface currents dissipate energy, so that a certain amount of RF power must be provided from the outside to keep the accelerating field at the desired level. If the external excitation is turned off, </a:t>
                </a:r>
                <a:r>
                  <a:rPr lang="en-US" altLang="it-IT" sz="1600" dirty="0" smtClean="0">
                    <a:solidFill>
                      <a:srgbClr val="FFFF00"/>
                    </a:solidFill>
                    <a:latin typeface="Candara" panose="020E05020303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fields inside the cavity decay exponentially with a time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it-IT" altLang="it-IT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it-IT" sz="1600" dirty="0">
                    <a:latin typeface="Candara" panose="020E0502030303020204" pitchFamily="34" charset="0"/>
                  </a:rPr>
                  <a:t> characteristic of any given mode.</a:t>
                </a:r>
              </a:p>
              <a:p>
                <a:pPr marL="342900" lvl="0" indent="-342900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1600" dirty="0" smtClean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76" y="1077562"/>
                <a:ext cx="5633333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432" t="-483" r="-11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721346" y="935580"/>
            <a:ext cx="3422654" cy="1219200"/>
            <a:chOff x="3385" y="984"/>
            <a:chExt cx="2156" cy="768"/>
          </a:xfrm>
        </p:grpSpPr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3825" y="1224"/>
              <a:ext cx="48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4305" y="984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4305" y="984"/>
              <a:ext cx="24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4545" y="984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4545" y="1224"/>
              <a:ext cx="384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3825" y="1512"/>
              <a:ext cx="48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4305" y="1512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4305" y="1752"/>
              <a:ext cx="24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4545" y="1512"/>
              <a:ext cx="0" cy="24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4545" y="1512"/>
              <a:ext cx="384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3825" y="136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4401" y="108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>
              <a:off x="4401" y="11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4399" y="12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4401" y="146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4401" y="165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>
              <a:off x="4401" y="15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3385" y="1232"/>
              <a:ext cx="4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beam</a:t>
              </a:r>
              <a:endParaRPr lang="en-US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715" y="992"/>
              <a:ext cx="82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 smtClean="0">
                  <a:solidFill>
                    <a:srgbClr val="008080"/>
                  </a:solidFill>
                </a:rPr>
                <a:t>Electric field</a:t>
              </a:r>
              <a:endParaRPr lang="en-US" altLang="en-US" sz="1600" dirty="0">
                <a:solidFill>
                  <a:srgbClr val="008080"/>
                </a:solidFill>
              </a:endParaRPr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>
              <a:off x="4332" y="1344"/>
              <a:ext cx="181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4312" y="165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4314" y="107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4312" y="1558"/>
              <a:ext cx="22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98" y="0"/>
                </a:cxn>
                <a:cxn ang="0">
                  <a:pos x="224" y="18"/>
                </a:cxn>
              </a:cxnLst>
              <a:rect l="0" t="0" r="r" b="b"/>
              <a:pathLst>
                <a:path w="224" h="20">
                  <a:moveTo>
                    <a:pt x="0" y="20"/>
                  </a:moveTo>
                  <a:cubicBezTo>
                    <a:pt x="30" y="10"/>
                    <a:pt x="61" y="0"/>
                    <a:pt x="98" y="0"/>
                  </a:cubicBezTo>
                  <a:cubicBezTo>
                    <a:pt x="135" y="0"/>
                    <a:pt x="179" y="9"/>
                    <a:pt x="224" y="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4314" y="1154"/>
              <a:ext cx="22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22"/>
                </a:cxn>
                <a:cxn ang="0">
                  <a:pos x="226" y="2"/>
                </a:cxn>
              </a:cxnLst>
              <a:rect l="0" t="0" r="r" b="b"/>
              <a:pathLst>
                <a:path w="226" h="22">
                  <a:moveTo>
                    <a:pt x="0" y="0"/>
                  </a:moveTo>
                  <a:cubicBezTo>
                    <a:pt x="34" y="11"/>
                    <a:pt x="68" y="22"/>
                    <a:pt x="106" y="22"/>
                  </a:cubicBezTo>
                  <a:cubicBezTo>
                    <a:pt x="144" y="22"/>
                    <a:pt x="185" y="12"/>
                    <a:pt x="226" y="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4306" y="1224"/>
              <a:ext cx="240" cy="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4" y="48"/>
                </a:cxn>
                <a:cxn ang="0">
                  <a:pos x="240" y="0"/>
                </a:cxn>
              </a:cxnLst>
              <a:rect l="0" t="0" r="r" b="b"/>
              <a:pathLst>
                <a:path w="240" h="48">
                  <a:moveTo>
                    <a:pt x="0" y="2"/>
                  </a:moveTo>
                  <a:cubicBezTo>
                    <a:pt x="32" y="25"/>
                    <a:pt x="64" y="48"/>
                    <a:pt x="104" y="48"/>
                  </a:cubicBezTo>
                  <a:cubicBezTo>
                    <a:pt x="144" y="48"/>
                    <a:pt x="192" y="24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4306" y="1458"/>
              <a:ext cx="230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08" y="0"/>
                </a:cxn>
                <a:cxn ang="0">
                  <a:pos x="230" y="48"/>
                </a:cxn>
              </a:cxnLst>
              <a:rect l="0" t="0" r="r" b="b"/>
              <a:pathLst>
                <a:path w="230" h="50">
                  <a:moveTo>
                    <a:pt x="0" y="50"/>
                  </a:moveTo>
                  <a:cubicBezTo>
                    <a:pt x="35" y="25"/>
                    <a:pt x="70" y="0"/>
                    <a:pt x="108" y="0"/>
                  </a:cubicBezTo>
                  <a:cubicBezTo>
                    <a:pt x="146" y="0"/>
                    <a:pt x="188" y="24"/>
                    <a:pt x="23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" name="Picture 11" descr="Q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47" y="2312653"/>
            <a:ext cx="1875397" cy="214271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13"/>
              <p:cNvSpPr txBox="1"/>
              <p:nvPr/>
            </p:nvSpPr>
            <p:spPr>
              <a:xfrm>
                <a:off x="757423" y="4634609"/>
                <a:ext cx="4963923" cy="63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𝑑𝑖𝑠𝑠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den>
                    </m:f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=(1+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𝑒𝑥𝑡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type m:val="skw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" y="4634609"/>
                <a:ext cx="4963923" cy="6395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5"/>
          <p:cNvSpPr txBox="1"/>
          <p:nvPr/>
        </p:nvSpPr>
        <p:spPr>
          <a:xfrm>
            <a:off x="894384" y="5207723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  <a:p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34351" y="4608768"/>
                <a:ext cx="1552220" cy="665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51" y="4608768"/>
                <a:ext cx="1552220" cy="6653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1"/>
              <p:cNvSpPr txBox="1"/>
              <p:nvPr/>
            </p:nvSpPr>
            <p:spPr>
              <a:xfrm>
                <a:off x="307476" y="5484722"/>
                <a:ext cx="5517896" cy="1158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𝑢𝑛𝑑𝑒𝑟𝑐𝑜𝑢𝑝𝑙𝑒𝑑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→ </m:t>
                                    </m:r>
                                    <m:f>
                                      <m:fPr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1−|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1+|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 =1  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𝑐𝑟𝑖𝑡𝑖𝑐𝑎𝑙𝑙𝑦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𝑐𝑜𝑢𝑝𝑙𝑒𝑑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       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&gt;1       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𝑜𝑣𝑒𝑟𝑐𝑜𝑢𝑝𝑒𝑑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→ </m:t>
                              </m:r>
                              <m:f>
                                <m:f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1+|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1−|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76" y="5484722"/>
                <a:ext cx="5517896" cy="11585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40809" y="5622633"/>
                <a:ext cx="376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809" y="5622633"/>
                <a:ext cx="37664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236433" y="5652910"/>
            <a:ext cx="2044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1600" dirty="0" smtClean="0">
                <a:latin typeface="Candara" panose="020E0502030303020204" pitchFamily="34" charset="0"/>
              </a:rPr>
              <a:t>Reflection coefficient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792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Cavities and multi-cell cavities</a:t>
            </a:r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b="20239"/>
          <a:stretch>
            <a:fillRect/>
          </a:stretch>
        </p:blipFill>
        <p:spPr bwMode="auto">
          <a:xfrm>
            <a:off x="4859229" y="3394535"/>
            <a:ext cx="4082238" cy="237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41184" y="830552"/>
            <a:ext cx="49705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Cylindrical cavity or pillbox operating at the </a:t>
            </a:r>
            <a:r>
              <a:rPr lang="en-GB" altLang="it-IT" sz="1600" dirty="0" smtClean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TM</a:t>
            </a:r>
            <a:r>
              <a:rPr lang="en-GB" altLang="it-IT" sz="1600" baseline="-25000" dirty="0" smtClean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010</a:t>
            </a:r>
            <a:r>
              <a:rPr lang="en-GB" altLang="it-IT" sz="1600" dirty="0" smtClean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1600" dirty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accelerating </a:t>
            </a:r>
            <a:r>
              <a:rPr lang="en-GB" altLang="it-IT" sz="1600" dirty="0" smtClean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mode</a:t>
            </a:r>
            <a:r>
              <a:rPr lang="en-GB" altLang="it-IT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  <a:r>
              <a:rPr lang="en-GB" altLang="it-IT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lang="en-GB" altLang="it-IT" sz="1600" dirty="0">
                <a:latin typeface="Candara" panose="020E0502030303020204" pitchFamily="34" charset="0"/>
                <a:cs typeface="Calibri" panose="020F0502020204030204" pitchFamily="34" charset="0"/>
              </a:rPr>
              <a:t>mode has a longitudinal electric field in the centre of the cavity </a:t>
            </a:r>
            <a:r>
              <a:rPr lang="en-GB" altLang="it-IT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which is suitable for particle acceleration.</a:t>
            </a:r>
            <a:endParaRPr lang="en-GB" altLang="it-IT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endParaRPr lang="en-GB" altLang="it-IT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it-IT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1765" y="1979258"/>
                <a:ext cx="21283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1979258"/>
                <a:ext cx="2128340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433" r="-171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1765" y="2298232"/>
                <a:ext cx="19732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2298232"/>
                <a:ext cx="1973297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543" t="-157500" r="-20370" b="-25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1765" y="2600927"/>
                <a:ext cx="2749278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ad>
                            <m:radPr>
                              <m:degHide m:val="on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ra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65" y="2600927"/>
                <a:ext cx="2749278" cy="298159"/>
              </a:xfrm>
              <a:prstGeom prst="rect">
                <a:avLst/>
              </a:prstGeom>
              <a:blipFill rotWithShape="0">
                <a:blip r:embed="rId5"/>
                <a:stretch>
                  <a:fillRect l="-1109" t="-114286" r="-14412" b="-20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9" descr="Bell-sha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553" y="1107885"/>
            <a:ext cx="2756729" cy="207468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5795" y="5717289"/>
                <a:ext cx="30412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it-IT" sz="1600" dirty="0" smtClean="0"/>
                  <a:t>        </a:t>
                </a:r>
                <a14:m>
                  <m:oMath xmlns:m="http://schemas.openxmlformats.org/officeDocument/2006/math"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=0,1…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95" y="5717289"/>
                <a:ext cx="304121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204" t="-157500" r="-1403" b="-25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41184" y="3101799"/>
            <a:ext cx="43780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Candara" panose="020E0502030303020204" pitchFamily="34" charset="0"/>
                <a:cs typeface="Calibri" panose="020F0502020204030204" pitchFamily="34" charset="0"/>
              </a:rPr>
              <a:t>Usually to have a more efficient acceleration more cavities (N) are coupled together. </a:t>
            </a:r>
            <a:endParaRPr lang="it-IT" sz="1600" dirty="0">
              <a:latin typeface="Candara" panose="020E0502030303020204" pitchFamily="34" charset="0"/>
            </a:endParaRPr>
          </a:p>
          <a:p>
            <a:pPr marL="285750" lvl="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GB" altLang="it-IT" sz="1600" dirty="0">
                <a:solidFill>
                  <a:srgbClr val="FFFF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N-cells structure </a:t>
            </a:r>
            <a:r>
              <a:rPr lang="en-GB" altLang="it-IT" sz="1600" dirty="0">
                <a:latin typeface="Candara" panose="020E0502030303020204" pitchFamily="34" charset="0"/>
                <a:cs typeface="Calibri" panose="020F0502020204030204" pitchFamily="34" charset="0"/>
              </a:rPr>
              <a:t>obtained behaves like a system composed by N oscillators coupled together.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single-cell mode degenerates in a set of </a:t>
            </a:r>
            <a:r>
              <a:rPr lang="en-US" sz="1600" dirty="0">
                <a:solidFill>
                  <a:srgbClr val="FFFF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possible coupled oscillation modes</a:t>
            </a:r>
            <a:r>
              <a:rPr lang="en-US" sz="160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whole system, characterized by a cell-to-cell phase advance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4"/>
              <p:cNvSpPr/>
              <p:nvPr/>
            </p:nvSpPr>
            <p:spPr>
              <a:xfrm>
                <a:off x="441184" y="6076230"/>
                <a:ext cx="8460220" cy="1353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it-IT" sz="1600" dirty="0" smtClean="0">
                    <a:latin typeface="Candara" panose="020E0502030303020204" pitchFamily="34" charset="0"/>
                    <a:cs typeface="Calibri" panose="020F0502020204030204" pitchFamily="34" charset="0"/>
                  </a:rPr>
                  <a:t>SW multi-cell cavities are designed to use the last mode (</a:t>
                </a:r>
                <a14:m>
                  <m:oMath xmlns:m="http://schemas.openxmlformats.org/officeDocument/2006/math">
                    <m:r>
                      <a:rPr lang="en-GB" alt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sSub>
                      <m:sSubPr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alt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it-IT" alt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GB" altLang="it-IT" sz="1600" dirty="0" smtClean="0">
                    <a:latin typeface="Candara" panose="020E0502030303020204" pitchFamily="34" charset="0"/>
                    <a:cs typeface="Calibri" panose="020F0502020204030204" pitchFamily="34" charset="0"/>
                  </a:rPr>
                  <a:t>for acceleration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𝑐𝑒𝑙𝑙</m:t>
                        </m:r>
                      </m:sub>
                    </m:sSub>
                    <m:r>
                      <a:rPr lang="it-IT" altLang="it-IT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num>
                      <m:den>
                        <m:r>
                          <a:rPr lang="it-IT" altLang="it-IT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it-IT" altLang="it-IT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GB" altLang="it-IT" sz="1600" dirty="0" smtClean="0">
                    <a:latin typeface="Candara" panose="020E050203030302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0" algn="just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altLang="it-IT" sz="1600" dirty="0" smtClean="0">
                  <a:latin typeface="Candara" panose="020E0502030303020204" pitchFamily="34" charset="0"/>
                  <a:cs typeface="Calibri" panose="020F0502020204030204" pitchFamily="34" charset="0"/>
                </a:endParaRPr>
              </a:p>
              <a:p>
                <a:pPr marL="285750" lvl="0" indent="-285750" algn="just"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GB" altLang="it-IT" sz="1600" dirty="0" smtClean="0"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4" y="6076230"/>
                <a:ext cx="8460220" cy="1353640"/>
              </a:xfrm>
              <a:prstGeom prst="rect">
                <a:avLst/>
              </a:prstGeom>
              <a:blipFill rotWithShape="0">
                <a:blip r:embed="rId8"/>
                <a:stretch>
                  <a:fillRect l="-288" t="-7658" r="-4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6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Slater Theorem</a:t>
            </a:r>
            <a:endParaRPr lang="en-US" sz="320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08" y="942392"/>
            <a:ext cx="5845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a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resonance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small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made on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produce an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imbalance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restore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balance.  The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Slater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perturbation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describes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small volume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volume V. The general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207" y="3626771"/>
            <a:ext cx="3470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energy. </a:t>
            </a:r>
            <a:endParaRPr lang="it-IT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9208" y="4033770"/>
            <a:ext cx="5845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inserting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perturbing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shifts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moving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paths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mathematical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case and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introduced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strongly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it-IT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case,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almost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unperturbed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boundary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4701" y="2856325"/>
                <a:ext cx="4702634" cy="68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𝑝𝑒𝑟𝑡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nary>
                            <m:nary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01" y="2856325"/>
                <a:ext cx="4702634" cy="6828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7481" y="6010379"/>
                <a:ext cx="6286786" cy="58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𝑝𝑒𝑟𝑡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81" y="6010379"/>
                <a:ext cx="6286786" cy="5842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Tu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82" y="1253584"/>
            <a:ext cx="2445300" cy="12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Tun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74" y="4083902"/>
            <a:ext cx="24447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Bead Drop Measurement</a:t>
            </a:r>
            <a:endParaRPr lang="en-US" sz="320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871" y="1057024"/>
            <a:ext cx="2263423" cy="176106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4137" y="1159688"/>
            <a:ext cx="1439334" cy="10498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2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3" t="9666" r="12471" b="39052"/>
          <a:stretch/>
        </p:blipFill>
        <p:spPr>
          <a:xfrm>
            <a:off x="2901188" y="1242240"/>
            <a:ext cx="1385231" cy="918288"/>
          </a:xfrm>
          <a:prstGeom prst="rect">
            <a:avLst/>
          </a:prstGeom>
        </p:spPr>
      </p:pic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>
          <a:xfrm>
            <a:off x="2901188" y="1701384"/>
            <a:ext cx="1385231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11" idx="2"/>
          </p:cNvCxnSpPr>
          <p:nvPr/>
        </p:nvCxnSpPr>
        <p:spPr>
          <a:xfrm>
            <a:off x="3593804" y="1159688"/>
            <a:ext cx="0" cy="104988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09604" y="2461626"/>
            <a:ext cx="186267" cy="1683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65792" y="2466269"/>
            <a:ext cx="186267" cy="1683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937" y="1213901"/>
            <a:ext cx="451556" cy="93376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99313" y="2384908"/>
            <a:ext cx="3001062" cy="1083593"/>
          </a:xfrm>
          <a:custGeom>
            <a:avLst/>
            <a:gdLst>
              <a:gd name="connsiteX0" fmla="*/ 0 w 3001062"/>
              <a:gd name="connsiteY0" fmla="*/ 242712 h 1083593"/>
              <a:gd name="connsiteX1" fmla="*/ 451555 w 3001062"/>
              <a:gd name="connsiteY1" fmla="*/ 1061156 h 1083593"/>
              <a:gd name="connsiteX2" fmla="*/ 2596444 w 3001062"/>
              <a:gd name="connsiteY2" fmla="*/ 778934 h 1083593"/>
              <a:gd name="connsiteX3" fmla="*/ 2997200 w 3001062"/>
              <a:gd name="connsiteY3" fmla="*/ 0 h 10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1062" h="1083593">
                <a:moveTo>
                  <a:pt x="0" y="242712"/>
                </a:moveTo>
                <a:cubicBezTo>
                  <a:pt x="9407" y="607249"/>
                  <a:pt x="18814" y="971786"/>
                  <a:pt x="451555" y="1061156"/>
                </a:cubicBezTo>
                <a:cubicBezTo>
                  <a:pt x="884296" y="1150526"/>
                  <a:pt x="2172170" y="955793"/>
                  <a:pt x="2596444" y="778934"/>
                </a:cubicBezTo>
                <a:cubicBezTo>
                  <a:pt x="3020718" y="602075"/>
                  <a:pt x="3008959" y="301037"/>
                  <a:pt x="2997200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43114" y="385418"/>
            <a:ext cx="2788742" cy="3045664"/>
            <a:chOff x="5932310" y="3077170"/>
            <a:chExt cx="2788742" cy="3045664"/>
          </a:xfrm>
        </p:grpSpPr>
        <p:grpSp>
          <p:nvGrpSpPr>
            <p:cNvPr id="20" name="Group 19"/>
            <p:cNvGrpSpPr/>
            <p:nvPr/>
          </p:nvGrpSpPr>
          <p:grpSpPr>
            <a:xfrm>
              <a:off x="6446831" y="3282756"/>
              <a:ext cx="1726113" cy="2840078"/>
              <a:chOff x="2444920" y="3277111"/>
              <a:chExt cx="1726113" cy="284007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444920" y="5530409"/>
                <a:ext cx="1726113" cy="58678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444920" y="4102575"/>
                <a:ext cx="1726113" cy="120779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057372" y="3437556"/>
                <a:ext cx="501207" cy="253782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42041" y="5310365"/>
                <a:ext cx="189886" cy="220044"/>
              </a:xfrm>
              <a:prstGeom prst="ellipse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64897" y="5312027"/>
                <a:ext cx="189886" cy="217412"/>
              </a:xfrm>
              <a:prstGeom prst="ellipse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2904953" y="5312384"/>
                <a:ext cx="251849" cy="217412"/>
              </a:xfrm>
              <a:prstGeom prst="arc">
                <a:avLst>
                  <a:gd name="adj1" fmla="val 16200000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Arc 44"/>
              <p:cNvSpPr/>
              <p:nvPr/>
            </p:nvSpPr>
            <p:spPr>
              <a:xfrm rot="10955594">
                <a:off x="3446829" y="5310365"/>
                <a:ext cx="251849" cy="217412"/>
              </a:xfrm>
              <a:prstGeom prst="arc">
                <a:avLst>
                  <a:gd name="adj1" fmla="val 16200000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6" name="Straight Connector 45"/>
              <p:cNvCxnSpPr>
                <a:endCxn id="39" idx="2"/>
              </p:cNvCxnSpPr>
              <p:nvPr/>
            </p:nvCxnSpPr>
            <p:spPr>
              <a:xfrm>
                <a:off x="3307975" y="3277111"/>
                <a:ext cx="2" cy="2840078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3449208" y="3874131"/>
                <a:ext cx="189886" cy="220044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974101" y="3875757"/>
                <a:ext cx="189886" cy="217412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10304" y="3427714"/>
                <a:ext cx="156751" cy="582465"/>
              </a:xfrm>
              <a:prstGeom prst="rect">
                <a:avLst/>
              </a:prstGeom>
              <a:solidFill>
                <a:srgbClr val="EAF7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448070" y="3437556"/>
                <a:ext cx="157577" cy="543981"/>
              </a:xfrm>
              <a:prstGeom prst="rect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2912483" y="3882531"/>
                <a:ext cx="251849" cy="217412"/>
              </a:xfrm>
              <a:prstGeom prst="arc">
                <a:avLst>
                  <a:gd name="adj1" fmla="val 21167502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Arc 51"/>
              <p:cNvSpPr/>
              <p:nvPr/>
            </p:nvSpPr>
            <p:spPr>
              <a:xfrm rot="5572406">
                <a:off x="3430996" y="3868305"/>
                <a:ext cx="251849" cy="217412"/>
              </a:xfrm>
              <a:prstGeom prst="arc">
                <a:avLst>
                  <a:gd name="adj1" fmla="val 21167502"/>
                  <a:gd name="adj2" fmla="val 506215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3" name="Straight Connector 52"/>
              <p:cNvCxnSpPr>
                <a:stCxn id="51" idx="0"/>
              </p:cNvCxnSpPr>
              <p:nvPr/>
            </p:nvCxnSpPr>
            <p:spPr>
              <a:xfrm flipV="1">
                <a:off x="3163002" y="3437556"/>
                <a:ext cx="985" cy="53792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3445105" y="3433292"/>
                <a:ext cx="2342" cy="5548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3459149" y="5309752"/>
                <a:ext cx="181981" cy="217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959196" y="5306705"/>
                <a:ext cx="203806" cy="224824"/>
              </a:xfrm>
              <a:prstGeom prst="ellipse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002930" y="3429142"/>
                <a:ext cx="156751" cy="582465"/>
              </a:xfrm>
              <a:prstGeom prst="rect">
                <a:avLst/>
              </a:prstGeom>
              <a:solidFill>
                <a:srgbClr val="2F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309886" y="3077170"/>
              <a:ext cx="0" cy="165696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236508" y="4680124"/>
              <a:ext cx="146755" cy="16271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7404523" y="4476277"/>
              <a:ext cx="203535" cy="284488"/>
            </a:xfrm>
            <a:prstGeom prst="downArrow">
              <a:avLst>
                <a:gd name="adj1" fmla="val 35784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32310" y="4513706"/>
              <a:ext cx="535723" cy="37817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3507" y="4523146"/>
              <a:ext cx="535723" cy="37817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52444" y="4702795"/>
              <a:ext cx="47727" cy="189089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6996" y="4901324"/>
              <a:ext cx="198621" cy="179649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932310" y="4513706"/>
              <a:ext cx="5145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34329" y="4897177"/>
              <a:ext cx="51452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166887" y="4898541"/>
              <a:ext cx="502343" cy="2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66886" y="4523037"/>
              <a:ext cx="502343" cy="27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46831" y="451463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46831" y="480139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32310" y="4513706"/>
              <a:ext cx="0" cy="38483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75573" y="4527530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174424" y="4801389"/>
              <a:ext cx="0" cy="1017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02751" y="4797339"/>
              <a:ext cx="701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bg1"/>
                  </a:solidFill>
                  <a:latin typeface="Candara" panose="020E0502030303020204" pitchFamily="34" charset="0"/>
                </a:rPr>
                <a:t>bead</a:t>
              </a:r>
              <a:endParaRPr lang="it-IT" sz="16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15541" y="3401754"/>
              <a:ext cx="11055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ndara" panose="020E0502030303020204" pitchFamily="34" charset="0"/>
                </a:rPr>
                <a:t>Nylon </a:t>
              </a:r>
              <a:r>
                <a:rPr lang="it-IT" sz="1600" dirty="0" err="1" smtClean="0">
                  <a:latin typeface="Candara" panose="020E0502030303020204" pitchFamily="34" charset="0"/>
                </a:rPr>
                <a:t>wire</a:t>
              </a:r>
              <a:endParaRPr lang="it-IT" sz="1600" dirty="0">
                <a:latin typeface="Candara" panose="020E0502030303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921123" y="1305130"/>
            <a:ext cx="1932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ndara" panose="020E0502030303020204" pitchFamily="34" charset="0"/>
              </a:rPr>
              <a:t>Network Analyzer</a:t>
            </a:r>
          </a:p>
          <a:p>
            <a:r>
              <a:rPr lang="it-IT" sz="1400" dirty="0" smtClean="0">
                <a:latin typeface="Candara" panose="020E0502030303020204" pitchFamily="34" charset="0"/>
              </a:rPr>
              <a:t>1-port </a:t>
            </a:r>
            <a:r>
              <a:rPr lang="it-IT" sz="1400" dirty="0" err="1" smtClean="0">
                <a:latin typeface="Candara" panose="020E0502030303020204" pitchFamily="34" charset="0"/>
              </a:rPr>
              <a:t>Reflection</a:t>
            </a:r>
            <a:r>
              <a:rPr lang="it-IT" sz="1400" dirty="0" smtClean="0">
                <a:latin typeface="Candara" panose="020E0502030303020204" pitchFamily="34" charset="0"/>
              </a:rPr>
              <a:t> </a:t>
            </a:r>
            <a:r>
              <a:rPr lang="it-IT" sz="1400" dirty="0" err="1" smtClean="0">
                <a:latin typeface="Candara" panose="020E0502030303020204" pitchFamily="34" charset="0"/>
              </a:rPr>
              <a:t>measurement</a:t>
            </a:r>
            <a:r>
              <a:rPr lang="it-IT" sz="1400" dirty="0" smtClean="0">
                <a:latin typeface="Candara" panose="020E0502030303020204" pitchFamily="34" charset="0"/>
              </a:rPr>
              <a:t> </a:t>
            </a:r>
            <a:endParaRPr lang="it-IT" sz="1400" dirty="0">
              <a:latin typeface="Candara" panose="020E0502030303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3808" y="3563697"/>
            <a:ext cx="80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perturbing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bead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perfectly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conducting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  <a:endParaRPr lang="it-IT" dirty="0"/>
          </a:p>
        </p:txBody>
      </p:sp>
      <p:sp>
        <p:nvSpPr>
          <p:cNvPr id="61" name="TextBox 60"/>
          <p:cNvSpPr txBox="1"/>
          <p:nvPr/>
        </p:nvSpPr>
        <p:spPr>
          <a:xfrm>
            <a:off x="603808" y="4514512"/>
            <a:ext cx="80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radius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moved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beam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axis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R/Q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accelerating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mode can be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to:</a:t>
            </a:r>
            <a:endParaRPr lang="it-IT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7317059" y="563315"/>
            <a:ext cx="460107" cy="1851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95399" y="1091258"/>
            <a:ext cx="110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ndara" panose="020E0502030303020204" pitchFamily="34" charset="0"/>
              </a:rPr>
              <a:t>Probe</a:t>
            </a:r>
            <a:endParaRPr lang="it-IT" sz="1600" dirty="0">
              <a:latin typeface="Candara" panose="020E050203030302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770880" y="1475512"/>
            <a:ext cx="164866" cy="293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01121" y="1937557"/>
            <a:ext cx="264671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76"/>
              <p:cNvSpPr txBox="1"/>
              <p:nvPr/>
            </p:nvSpPr>
            <p:spPr>
              <a:xfrm>
                <a:off x="528298" y="5277779"/>
                <a:ext cx="2747868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 </m:t>
                      </m:r>
                      <m:rad>
                        <m:radPr>
                          <m:degHide m:val="on"/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𝑝𝑒𝑟𝑡</m:t>
                                      </m:r>
                                    </m:sub>
                                  </m:s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𝜀𝜋</m:t>
                              </m:r>
                              <m:sSup>
                                <m:s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1400" dirty="0"/>
                            <m:t> </m:t>
                          </m:r>
                        </m:e>
                      </m:ra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CasellaDiTes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8" y="5277779"/>
                <a:ext cx="2747868" cy="6365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77"/>
              <p:cNvSpPr txBox="1"/>
              <p:nvPr/>
            </p:nvSpPr>
            <p:spPr>
              <a:xfrm>
                <a:off x="3420483" y="5444977"/>
                <a:ext cx="5592685" cy="72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𝑝𝑒𝑟𝑡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rad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𝑠𝑖𝑔𝑛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CasellaDiTes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83" y="5444977"/>
                <a:ext cx="5592685" cy="727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ttore 2 17"/>
          <p:cNvCxnSpPr/>
          <p:nvPr/>
        </p:nvCxnSpPr>
        <p:spPr>
          <a:xfrm flipH="1" flipV="1">
            <a:off x="7729683" y="6026898"/>
            <a:ext cx="94966" cy="22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63249" y="6268181"/>
            <a:ext cx="270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E-</a:t>
            </a:r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takes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account the </a:t>
            </a:r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359963" y="2621154"/>
            <a:ext cx="203806" cy="224824"/>
          </a:xfrm>
          <a:prstGeom prst="ellipse">
            <a:avLst/>
          </a:prstGeom>
          <a:solidFill>
            <a:srgbClr val="2F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9589" y="4047466"/>
                <a:ext cx="2920864" cy="321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=3;  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589" y="4047466"/>
                <a:ext cx="2920864" cy="321755"/>
              </a:xfrm>
              <a:prstGeom prst="rect">
                <a:avLst/>
              </a:prstGeom>
              <a:blipFill rotWithShape="0">
                <a:blip r:embed="rId5"/>
                <a:stretch>
                  <a:fillRect l="-1253" t="-154717" r="-20877" b="-2358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15"/>
              <p:cNvSpPr txBox="1"/>
              <p:nvPr/>
            </p:nvSpPr>
            <p:spPr>
              <a:xfrm>
                <a:off x="1010047" y="6031236"/>
                <a:ext cx="1898405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it-I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47" y="6031236"/>
                <a:ext cx="1898405" cy="6847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879593" y="5555518"/>
            <a:ext cx="544932" cy="642293"/>
          </a:xfrm>
          <a:prstGeom prst="ellipse">
            <a:avLst/>
          </a:prstGeom>
          <a:solidFill>
            <a:srgbClr val="BC451B">
              <a:alpha val="21176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 71"/>
          <p:cNvSpPr/>
          <p:nvPr/>
        </p:nvSpPr>
        <p:spPr>
          <a:xfrm>
            <a:off x="4448937" y="5529934"/>
            <a:ext cx="512031" cy="611182"/>
          </a:xfrm>
          <a:prstGeom prst="ellipse">
            <a:avLst/>
          </a:prstGeom>
          <a:solidFill>
            <a:srgbClr val="00B0F0">
              <a:alpha val="21176"/>
            </a:srgbClr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3833456" y="521052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BC45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it-IT" dirty="0">
              <a:solidFill>
                <a:srgbClr val="BC451B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81706" y="522625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00151" y="5685001"/>
            <a:ext cx="617710" cy="347315"/>
          </a:xfrm>
          <a:prstGeom prst="ellipse">
            <a:avLst/>
          </a:prstGeom>
          <a:solidFill>
            <a:schemeClr val="tx1">
              <a:alpha val="10196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3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ELI-NP RF photocathode gun</a:t>
            </a:r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55" name="Rettangolo arrotondato 5"/>
          <p:cNvSpPr/>
          <p:nvPr/>
        </p:nvSpPr>
        <p:spPr>
          <a:xfrm>
            <a:off x="329285" y="902398"/>
            <a:ext cx="5644934" cy="1532334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66674">
              <a:buClr>
                <a:srgbClr val="535353"/>
              </a:buClr>
              <a:buSzPct val="82000"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F8F8F8"/>
                </a:solidFill>
                <a:latin typeface="Candara" panose="020E0502030303020204" pitchFamily="34" charset="0"/>
              </a:rPr>
              <a:t>1.6 cell </a:t>
            </a:r>
            <a:r>
              <a:rPr lang="en-US" sz="1400" b="1" dirty="0" err="1" smtClean="0">
                <a:solidFill>
                  <a:srgbClr val="F8F8F8"/>
                </a:solidFill>
                <a:latin typeface="Candara" panose="020E0502030303020204" pitchFamily="34" charset="0"/>
              </a:rPr>
              <a:t>photoinjector</a:t>
            </a:r>
            <a:r>
              <a:rPr lang="en-US" sz="1400" b="1" dirty="0" smtClean="0">
                <a:solidFill>
                  <a:srgbClr val="F8F8F8"/>
                </a:solidFill>
                <a:latin typeface="Candara" panose="020E0502030303020204" pitchFamily="34" charset="0"/>
              </a:rPr>
              <a:t> of the BNL/SLAC/UCLA type </a:t>
            </a:r>
            <a:r>
              <a:rPr lang="en-US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with new features: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elliptical </a:t>
            </a:r>
            <a:r>
              <a:rPr lang="en-US" sz="1400" dirty="0">
                <a:solidFill>
                  <a:srgbClr val="F8F8F8"/>
                </a:solidFill>
                <a:latin typeface="Candara" panose="020E0502030303020204" pitchFamily="34" charset="0"/>
              </a:rPr>
              <a:t>shaped irises </a:t>
            </a:r>
            <a:r>
              <a:rPr lang="en-US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with </a:t>
            </a:r>
            <a:r>
              <a:rPr lang="en-US" sz="1400" dirty="0">
                <a:solidFill>
                  <a:srgbClr val="F8F8F8"/>
                </a:solidFill>
                <a:latin typeface="Candara" panose="020E0502030303020204" pitchFamily="34" charset="0"/>
              </a:rPr>
              <a:t>larger </a:t>
            </a:r>
            <a:r>
              <a:rPr lang="en-US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aperture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Symmetric port to compensate the dipole field component</a:t>
            </a:r>
            <a:endParaRPr lang="en-US" sz="1400" dirty="0">
              <a:solidFill>
                <a:srgbClr val="F8F8F8"/>
              </a:solidFill>
              <a:latin typeface="Candara" panose="020E0502030303020204" pitchFamily="34" charset="0"/>
            </a:endParaRP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8F8F8"/>
                </a:solidFill>
                <a:latin typeface="Candara" panose="020E0502030303020204" pitchFamily="34" charset="0"/>
              </a:rPr>
              <a:t>coupling hole </a:t>
            </a:r>
            <a:r>
              <a:rPr lang="en-US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rounded</a:t>
            </a:r>
            <a:r>
              <a:rPr lang="en-GB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 to </a:t>
            </a:r>
            <a:r>
              <a:rPr lang="en-GB" sz="1400" b="1" dirty="0" smtClean="0">
                <a:solidFill>
                  <a:srgbClr val="F8F8F8"/>
                </a:solidFill>
                <a:latin typeface="Candara" panose="020E0502030303020204" pitchFamily="34" charset="0"/>
              </a:rPr>
              <a:t>reduce</a:t>
            </a:r>
            <a:r>
              <a:rPr lang="en-GB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 the </a:t>
            </a:r>
            <a:r>
              <a:rPr lang="en-GB" sz="1400" b="1" dirty="0">
                <a:solidFill>
                  <a:srgbClr val="F8F8F8"/>
                </a:solidFill>
                <a:latin typeface="Candara" panose="020E0502030303020204" pitchFamily="34" charset="0"/>
              </a:rPr>
              <a:t>pulsed </a:t>
            </a:r>
            <a:r>
              <a:rPr lang="en-GB" sz="1400" b="1" dirty="0" smtClean="0">
                <a:solidFill>
                  <a:srgbClr val="F8F8F8"/>
                </a:solidFill>
                <a:latin typeface="Candara" panose="020E0502030303020204" pitchFamily="34" charset="0"/>
              </a:rPr>
              <a:t>heating</a:t>
            </a: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8F8F8"/>
                </a:solidFill>
                <a:latin typeface="Candara" panose="020E0502030303020204" pitchFamily="34" charset="0"/>
              </a:rPr>
              <a:t>cooled </a:t>
            </a:r>
            <a:r>
              <a:rPr lang="en-US" sz="1400" b="1" dirty="0" smtClean="0">
                <a:solidFill>
                  <a:srgbClr val="F8F8F8"/>
                </a:solidFill>
                <a:latin typeface="Candara" panose="020E0502030303020204" pitchFamily="34" charset="0"/>
              </a:rPr>
              <a:t>cathode</a:t>
            </a:r>
            <a:endParaRPr lang="en-GB" sz="1400" b="1" dirty="0" smtClean="0">
              <a:solidFill>
                <a:srgbClr val="F8F8F8"/>
              </a:solidFill>
              <a:latin typeface="Candara" panose="020E0502030303020204" pitchFamily="34" charset="0"/>
            </a:endParaRPr>
          </a:p>
          <a:p>
            <a:pPr marL="285750" indent="-285750" defTabSz="566674">
              <a:buClr>
                <a:srgbClr val="535353"/>
              </a:buClr>
              <a:buSzPct val="82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fabrication </a:t>
            </a:r>
            <a:r>
              <a:rPr lang="en-US" sz="1400" b="1" dirty="0">
                <a:solidFill>
                  <a:srgbClr val="F8F8F8"/>
                </a:solidFill>
                <a:latin typeface="Candara" panose="020E0502030303020204" pitchFamily="34" charset="0"/>
              </a:rPr>
              <a:t>without brazing </a:t>
            </a:r>
            <a:r>
              <a:rPr lang="it-IT" sz="1400" dirty="0" smtClean="0">
                <a:solidFill>
                  <a:srgbClr val="F8F8F8"/>
                </a:solidFill>
                <a:latin typeface="Candara" panose="020E0502030303020204" pitchFamily="34" charset="0"/>
              </a:rPr>
              <a:t>using the clamping gasket technique</a:t>
            </a:r>
            <a:endParaRPr lang="en-US" sz="1000" dirty="0">
              <a:solidFill>
                <a:srgbClr val="F8F8F8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56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1997"/>
              </p:ext>
            </p:extLst>
          </p:nvPr>
        </p:nvGraphicFramePr>
        <p:xfrm>
          <a:off x="132891" y="2492884"/>
          <a:ext cx="2565258" cy="4077058"/>
        </p:xfrm>
        <a:graphic>
          <a:graphicData uri="http://schemas.openxmlformats.org/drawingml/2006/table">
            <a:tbl>
              <a:tblPr firstRow="1" bandRow="1"/>
              <a:tblGrid>
                <a:gridCol w="1458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52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 frequency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GHz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2.856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Rep.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Hz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Working Mode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 (SW)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Rf input power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0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 peak field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the cathode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MV/m 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0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dissipated power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kW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Unloaded Q factor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14500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Coupling coefficent </a:t>
                      </a:r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Working temperature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33 -34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Filling time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420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Shunt Impedance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375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1.64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cathode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copper</a:t>
                      </a:r>
                      <a:endParaRPr lang="it-IT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/>
          <a:stretch/>
        </p:blipFill>
        <p:spPr>
          <a:xfrm>
            <a:off x="5974219" y="1081420"/>
            <a:ext cx="2824849" cy="16221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21" y="3353360"/>
            <a:ext cx="3429042" cy="30152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1" r="29453"/>
          <a:stretch/>
        </p:blipFill>
        <p:spPr>
          <a:xfrm>
            <a:off x="2781917" y="3353360"/>
            <a:ext cx="2752531" cy="29947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215413" y="3485557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20322" y="5820438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pumping port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44639" y="3953662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99886" y="4174055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tube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4999283" y="4249665"/>
            <a:ext cx="125157" cy="5575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983501" y="3791813"/>
            <a:ext cx="543863" cy="3289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</p:cNvCxnSpPr>
          <p:nvPr/>
        </p:nvCxnSpPr>
        <p:spPr>
          <a:xfrm flipV="1">
            <a:off x="4126576" y="5703020"/>
            <a:ext cx="411310" cy="2713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440591" y="4474736"/>
            <a:ext cx="213891" cy="4714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78487" y="6008343"/>
            <a:ext cx="120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679294" y="5490486"/>
            <a:ext cx="344127" cy="5453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51358" y="5444314"/>
            <a:ext cx="172063" cy="5870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84389" y="3353360"/>
            <a:ext cx="223191" cy="1110241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50893" y="3029668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it-IT" sz="1600" b="1" dirty="0" err="1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03889" y="5328204"/>
            <a:ext cx="505691" cy="1040427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50709" y="6404635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Solenoid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27921" y="6452237"/>
            <a:ext cx="120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123908" y="5215812"/>
            <a:ext cx="372076" cy="1236426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342444" y="3353360"/>
            <a:ext cx="114192" cy="555121"/>
          </a:xfrm>
          <a:prstGeom prst="straightConnector1">
            <a:avLst/>
          </a:prstGeom>
          <a:ln w="5715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97002" y="3022237"/>
            <a:ext cx="1641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it-IT" sz="1600" b="1" dirty="0" err="1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Waveguide</a:t>
            </a:r>
            <a:endParaRPr lang="it-IT" sz="16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Experience </a:t>
            </a:r>
            <a:r>
              <a:rPr lang="en-US" sz="3200" dirty="0" err="1" smtClean="0">
                <a:solidFill>
                  <a:prstClr val="white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overwiew</a:t>
            </a:r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/>
              </p:cNvSpPr>
              <p:nvPr/>
            </p:nvSpPr>
            <p:spPr>
              <a:xfrm>
                <a:off x="577709" y="927117"/>
                <a:ext cx="7789266" cy="51989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RF Gun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characterization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it-IT" sz="18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reflection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with Network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Analizer</a:t>
                </a:r>
                <a:endParaRPr lang="it-IT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Calibration</a:t>
                </a:r>
                <a:endParaRPr lang="it-IT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Localize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resonating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measuring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S11 (NA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settings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=2.8GHz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stop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=2.86GHz)</a:t>
                </a: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Estimate the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separation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it-IT" sz="1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between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l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resonant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frequency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S11|</a:t>
                </a:r>
                <a:r>
                  <a:rPr lang="it-IT" sz="14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compute the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coupling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the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(NA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settings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center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span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=4MHz)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                              (NOTE: the </a:t>
                </a:r>
                <a:r>
                  <a:rPr lang="el-GR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-mode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overcoupled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&gt; 1, the 0-mode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undercoupled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&lt; 1)</a:t>
                </a: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RF Gun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characterization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it-IT" sz="18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transmission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with Network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Analizer</a:t>
                </a:r>
                <a:endParaRPr lang="it-IT" sz="1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S21 of the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device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using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«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»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function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(Marker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Search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-&gt;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Bandwidth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Loaded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</a:t>
                </a:r>
                <a:r>
                  <a:rPr lang="it-IT" sz="1400" baseline="-250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</a:p>
              <a:p>
                <a:pPr marL="742950" lvl="1" indent="-28575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 the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Unloaded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</a:t>
                </a:r>
                <a:r>
                  <a:rPr lang="it-IT" sz="1400" baseline="-250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External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it-IT" sz="14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Factor</a:t>
                </a:r>
                <a:r>
                  <a:rPr lang="it-IT" sz="14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it-IT" sz="1400" baseline="-250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ext</a:t>
                </a:r>
                <a:endParaRPr lang="it-IT" sz="1400" baseline="-250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Longitudinal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electric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field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profile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measurement</a:t>
                </a:r>
                <a:r>
                  <a:rPr lang="it-IT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 “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bead-drop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”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technique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(mode π):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Ticks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drawn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on the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nylon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wire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equally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spaced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every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mm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Fill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spreadsheet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with: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bead position (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 [m]) and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measured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it-IT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</a:t>
                </a:r>
                <a:r>
                  <a:rPr lang="it-IT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plot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(f-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)/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vs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 and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finally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it-IT" sz="1400" baseline="-25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it-IT" sz="1400" baseline="30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vs z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 algn="just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it-IT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9" y="927117"/>
                <a:ext cx="7789266" cy="5198933"/>
              </a:xfrm>
              <a:prstGeom prst="rect">
                <a:avLst/>
              </a:prstGeom>
              <a:blipFill rotWithShape="0">
                <a:blip r:embed="rId2"/>
                <a:stretch>
                  <a:fillRect l="-704" t="-586" r="-6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4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/>
              </p:cNvSpPr>
              <p:nvPr/>
            </p:nvSpPr>
            <p:spPr>
              <a:xfrm>
                <a:off x="577709" y="603899"/>
                <a:ext cx="7398205" cy="46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 startAt="4"/>
                </a:pP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R/Q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calculation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the spreadsheet, compute R/Q</a:t>
                </a:r>
              </a:p>
              <a:p>
                <a:pPr lvl="1" algn="just"/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(Note: The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spherical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bead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radius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a=0.0018m, ε=8.85418781762E-12</a:t>
                </a:r>
                <a:r>
                  <a:rPr lang="it-IT" sz="140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c=299792458 m/s)</a:t>
                </a:r>
                <a:endParaRPr lang="it-IT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spcBef>
                    <a:spcPts val="1200"/>
                  </a:spcBef>
                  <a:buFont typeface="+mj-lt"/>
                  <a:buAutoNum type="arabicPeriod" startAt="5"/>
                </a:pP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Filling</a:t>
                </a:r>
                <a:r>
                  <a:rPr lang="it-IT" sz="18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it-IT" sz="1800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Decay</a:t>
                </a:r>
                <a:r>
                  <a:rPr lang="it-IT" sz="18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</m:oMath>
                </a14:m>
                <a:r>
                  <a:rPr lang="it-IT" sz="180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measurement (time domain with realistic RF </a:t>
                </a:r>
                <a:r>
                  <a:rPr lang="it-IT" sz="18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pulse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800100" lvl="1" indent="-34290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filling or decay 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time, is the time for the energy stored in the cavity with loaded Q = Q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build to 1/e of its saturation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point</a:t>
                </a:r>
                <a:endParaRPr lang="it-IT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 algn="just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Connect the RF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signal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generator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through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switch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an amplifier to the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Gun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read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output probe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through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oscilloscope</a:t>
                </a:r>
                <a:endParaRPr lang="it-IT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9" y="603899"/>
                <a:ext cx="7398205" cy="4651624"/>
              </a:xfrm>
              <a:prstGeom prst="rect">
                <a:avLst/>
              </a:prstGeom>
              <a:blipFill rotWithShape="0">
                <a:blip r:embed="rId2"/>
                <a:stretch>
                  <a:fillRect l="-742" t="-655" r="-3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3981" y="3039022"/>
            <a:ext cx="6568818" cy="1638043"/>
            <a:chOff x="732168" y="2912032"/>
            <a:chExt cx="6568818" cy="1638043"/>
          </a:xfrm>
        </p:grpSpPr>
        <p:sp>
          <p:nvSpPr>
            <p:cNvPr id="5" name="Rectangle 4"/>
            <p:cNvSpPr/>
            <p:nvPr/>
          </p:nvSpPr>
          <p:spPr>
            <a:xfrm>
              <a:off x="2090716" y="3725966"/>
              <a:ext cx="635358" cy="506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69852" y="3874161"/>
              <a:ext cx="364902" cy="36490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044508" y="3947353"/>
              <a:ext cx="205260" cy="218518"/>
            </a:xfrm>
            <a:custGeom>
              <a:avLst/>
              <a:gdLst>
                <a:gd name="connsiteX0" fmla="*/ 0 w 205260"/>
                <a:gd name="connsiteY0" fmla="*/ 126556 h 218518"/>
                <a:gd name="connsiteX1" fmla="*/ 77273 w 205260"/>
                <a:gd name="connsiteY1" fmla="*/ 2060 h 218518"/>
                <a:gd name="connsiteX2" fmla="*/ 133081 w 205260"/>
                <a:gd name="connsiteY2" fmla="*/ 216708 h 218518"/>
                <a:gd name="connsiteX3" fmla="*/ 197476 w 205260"/>
                <a:gd name="connsiteY3" fmla="*/ 105091 h 218518"/>
                <a:gd name="connsiteX4" fmla="*/ 201769 w 205260"/>
                <a:gd name="connsiteY4" fmla="*/ 105091 h 21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60" h="218518">
                  <a:moveTo>
                    <a:pt x="0" y="126556"/>
                  </a:moveTo>
                  <a:cubicBezTo>
                    <a:pt x="27546" y="56795"/>
                    <a:pt x="55093" y="-12965"/>
                    <a:pt x="77273" y="2060"/>
                  </a:cubicBezTo>
                  <a:cubicBezTo>
                    <a:pt x="99453" y="17085"/>
                    <a:pt x="113047" y="199536"/>
                    <a:pt x="133081" y="216708"/>
                  </a:cubicBezTo>
                  <a:cubicBezTo>
                    <a:pt x="153115" y="233880"/>
                    <a:pt x="186028" y="123694"/>
                    <a:pt x="197476" y="105091"/>
                  </a:cubicBezTo>
                  <a:cubicBezTo>
                    <a:pt x="208924" y="86488"/>
                    <a:pt x="205346" y="95789"/>
                    <a:pt x="201769" y="10509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6"/>
            </p:cNvCxnSpPr>
            <p:nvPr/>
          </p:nvCxnSpPr>
          <p:spPr>
            <a:xfrm>
              <a:off x="1334754" y="4056612"/>
              <a:ext cx="755962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26074" y="4056612"/>
              <a:ext cx="755962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5400000">
              <a:off x="3434813" y="3662667"/>
              <a:ext cx="871471" cy="777025"/>
            </a:xfrm>
            <a:prstGeom prst="triangl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9852" y="3129246"/>
              <a:ext cx="635761" cy="4207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1619313" y="3422967"/>
              <a:ext cx="471403" cy="39963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</p:cNvCxnSpPr>
            <p:nvPr/>
          </p:nvCxnSpPr>
          <p:spPr>
            <a:xfrm flipV="1">
              <a:off x="2408395" y="3202227"/>
              <a:ext cx="0" cy="52373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359026" y="3167881"/>
              <a:ext cx="98738" cy="1030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06" y="3032950"/>
              <a:ext cx="528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5V</a:t>
              </a:r>
              <a:endParaRPr lang="it-IT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10162" y="3442133"/>
              <a:ext cx="5293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101056" y="3442133"/>
              <a:ext cx="148712" cy="5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58867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101056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57485" y="3303398"/>
              <a:ext cx="43571" cy="6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27561" y="3442133"/>
              <a:ext cx="5293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318455" y="3442133"/>
              <a:ext cx="148712" cy="5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76266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318455" y="3300874"/>
              <a:ext cx="0" cy="141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274884" y="3303398"/>
              <a:ext cx="43571" cy="6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2168" y="2912032"/>
              <a:ext cx="1590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100Hz, </a:t>
              </a:r>
              <a:r>
                <a:rPr lang="it-IT" sz="1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few</a:t>
              </a:r>
              <a:r>
                <a:rPr lang="it-IT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us</a:t>
              </a:r>
              <a:r>
                <a:rPr lang="it-IT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pulses</a:t>
              </a:r>
              <a:endParaRPr lang="it-IT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0120" y="3808660"/>
              <a:ext cx="70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switch</a:t>
              </a:r>
              <a:endPara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10" idx="0"/>
            </p:cNvCxnSpPr>
            <p:nvPr/>
          </p:nvCxnSpPr>
          <p:spPr>
            <a:xfrm flipV="1">
              <a:off x="4259061" y="4051179"/>
              <a:ext cx="530191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793332" y="3422967"/>
              <a:ext cx="811518" cy="1127108"/>
              <a:chOff x="6446831" y="3144888"/>
              <a:chExt cx="1762568" cy="293022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467751" y="3144888"/>
                <a:ext cx="1741648" cy="2930228"/>
                <a:chOff x="2465840" y="3139243"/>
                <a:chExt cx="1741648" cy="2930228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481376" y="5482691"/>
                  <a:ext cx="1726112" cy="586780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465840" y="4125320"/>
                  <a:ext cx="1726114" cy="1207791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084669" y="3139243"/>
                  <a:ext cx="501208" cy="2537828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446831" y="4513706"/>
                <a:ext cx="2019" cy="38347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446831" y="451463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446831" y="4801390"/>
                <a:ext cx="0" cy="1017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>
              <a:stCxn id="42" idx="3"/>
            </p:cNvCxnSpPr>
            <p:nvPr/>
          </p:nvCxnSpPr>
          <p:spPr>
            <a:xfrm>
              <a:off x="5597698" y="4034548"/>
              <a:ext cx="991487" cy="1043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95125" y="3769946"/>
              <a:ext cx="635358" cy="506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97214" y="3878041"/>
              <a:ext cx="70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scope</a:t>
              </a:r>
              <a:endPara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577709" y="4677065"/>
            <a:ext cx="7311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filling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Compare </a:t>
            </a:r>
            <a:r>
              <a:rPr lang="it-IT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it-IT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evaluated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Q</a:t>
            </a:r>
            <a:r>
              <a:rPr lang="it-IT" sz="1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L.</a:t>
            </a:r>
          </a:p>
          <a:p>
            <a:pPr marL="342900" lvl="0" indent="-342900" algn="just">
              <a:spcBef>
                <a:spcPts val="1200"/>
              </a:spcBef>
              <a:buFont typeface="+mj-lt"/>
              <a:buAutoNum type="arabicPeriod" startAt="6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(OPTIONAL)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Longitudinal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with “bead-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drop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(mode 0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procedure of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3 for the 0 mode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20501" y="4210189"/>
            <a:ext cx="5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131075" y="3415076"/>
            <a:ext cx="0" cy="52373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84328" y="3173993"/>
            <a:ext cx="52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15V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078246" y="3320241"/>
            <a:ext cx="98738" cy="1030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8833</TotalTime>
  <Words>1203</Words>
  <Application>Microsoft Office PowerPoint</Application>
  <PresentationFormat>On-screen Show (4:3)</PresentationFormat>
  <Paragraphs>204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Devanagari</vt:lpstr>
      <vt:lpstr>Arial</vt:lpstr>
      <vt:lpstr>Calibri</vt:lpstr>
      <vt:lpstr>Calisto MT</vt:lpstr>
      <vt:lpstr>Cambria Math</vt:lpstr>
      <vt:lpstr>Candara</vt:lpstr>
      <vt:lpstr>Times New Roman</vt:lpstr>
      <vt:lpstr>Trebuchet MS</vt:lpstr>
      <vt:lpstr>Wingdings</vt:lpstr>
      <vt:lpstr>Wingdings 2</vt:lpstr>
      <vt:lpstr>Ardesia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Cardelli</dc:creator>
  <cp:lastModifiedBy>Fabio Cardelli</cp:lastModifiedBy>
  <cp:revision>150</cp:revision>
  <dcterms:created xsi:type="dcterms:W3CDTF">2017-04-15T09:48:51Z</dcterms:created>
  <dcterms:modified xsi:type="dcterms:W3CDTF">2019-04-17T15:12:26Z</dcterms:modified>
</cp:coreProperties>
</file>