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72" r:id="rId7"/>
    <p:sldId id="283" r:id="rId8"/>
    <p:sldId id="262" r:id="rId9"/>
    <p:sldId id="263" r:id="rId10"/>
    <p:sldId id="264" r:id="rId11"/>
    <p:sldId id="265" r:id="rId12"/>
    <p:sldId id="266" r:id="rId13"/>
    <p:sldId id="282" r:id="rId14"/>
    <p:sldId id="269" r:id="rId15"/>
    <p:sldId id="270" r:id="rId16"/>
    <p:sldId id="271" r:id="rId17"/>
    <p:sldId id="279" r:id="rId18"/>
    <p:sldId id="273" r:id="rId19"/>
    <p:sldId id="267" r:id="rId20"/>
    <p:sldId id="268" r:id="rId21"/>
    <p:sldId id="274" r:id="rId22"/>
    <p:sldId id="275" r:id="rId23"/>
    <p:sldId id="277" r:id="rId24"/>
    <p:sldId id="284" r:id="rId25"/>
    <p:sldId id="28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84"/>
    <p:restoredTop sz="94690"/>
  </p:normalViewPr>
  <p:slideViewPr>
    <p:cSldViewPr snapToGrid="0" snapToObjects="1">
      <p:cViewPr varScale="1">
        <p:scale>
          <a:sx n="99" d="100"/>
          <a:sy n="99" d="100"/>
        </p:scale>
        <p:origin x="3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E8D78-E50C-6C4B-8981-DE738059F759}" type="datetimeFigureOut">
              <a:rPr lang="it-IT" smtClean="0"/>
              <a:t>12/06/19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95EB3-00DB-6742-858B-0D68606D368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46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39C6E51-D936-F841-8196-33EC94573AE5}" type="datetime1">
              <a:rPr lang="it-IT" smtClean="0"/>
              <a:t>12/06/19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296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DBCC-CB24-8449-B894-D866C133BEAB}" type="datetime1">
              <a:rPr lang="it-IT" smtClean="0"/>
              <a:t>12/06/19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88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87FC-7297-644B-9D03-E7A92EA40448}" type="datetime1">
              <a:rPr lang="it-IT" smtClean="0"/>
              <a:t>12/06/19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02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1031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470991"/>
            <a:ext cx="10178322" cy="44086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5AB-87AF-0940-A9F0-40F40B1A4C11}" type="datetime1">
              <a:rPr lang="it-IT" smtClean="0"/>
              <a:t>12/06/19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015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8FB8A00-AF07-3444-B9F1-76857BBA7531}" type="datetime1">
              <a:rPr lang="it-IT" smtClean="0"/>
              <a:t>12/06/19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5392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E8EC-6AB7-0B4E-BF79-41E6AEFCF3A5}" type="datetime1">
              <a:rPr lang="it-IT" smtClean="0"/>
              <a:t>12/06/19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363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8443-D263-194F-97F0-A2CD1230EAD8}" type="datetime1">
              <a:rPr lang="it-IT" smtClean="0"/>
              <a:t>12/06/19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95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6B1A-5F1F-D949-AEF8-CE8EAC422183}" type="datetime1">
              <a:rPr lang="it-IT" smtClean="0"/>
              <a:t>12/06/19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357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E5542-0CBB-5144-B7F7-161A66A19F75}" type="datetime1">
              <a:rPr lang="it-IT" smtClean="0"/>
              <a:t>12/06/19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73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042118A-DA7A-9B48-B4E6-4867203BD4F0}" type="datetime1">
              <a:rPr lang="it-IT" smtClean="0"/>
              <a:t>12/06/19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5739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7A18623-DE98-1D46-99FC-6C1E415989AB}" type="datetime1">
              <a:rPr lang="it-IT" smtClean="0"/>
              <a:t>12/06/19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n-US"/>
              <a:t>Future Collider Software Workshop - Bologna 12-13 May June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12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F9FFA98-03B8-BA46-90CD-EED21800BA20}" type="datetime1">
              <a:rPr lang="it-IT" smtClean="0"/>
              <a:t>12/06/19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E5DAE8D-59D2-4948-9144-5109C8FAEDAF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814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12706/contributions/3388080/attachments/1833386/3003832/undrus_bigpanda_April242019.pdf" TargetMode="External"/><Relationship Id="rId2" Type="http://schemas.openxmlformats.org/officeDocument/2006/relationships/hyperlink" Target="https://www.sciencedirect.com/science/article/pii/S016890020502267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s-sw/cmssw" TargetMode="External"/><Relationship Id="rId2" Type="http://schemas.openxmlformats.org/officeDocument/2006/relationships/hyperlink" Target="https://gitlab.cern.ch/atl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7FFE9066-B549-42EC-BEE6-8E3E9582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E8C4C-FDD7-6543-A9C5-60A99E4E2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941" y="1338926"/>
            <a:ext cx="11220109" cy="2351981"/>
          </a:xfrm>
        </p:spPr>
        <p:txBody>
          <a:bodyPr anchor="b">
            <a:normAutofit fontScale="90000"/>
          </a:bodyPr>
          <a:lstStyle/>
          <a:p>
            <a:pPr algn="l"/>
            <a:r>
              <a:rPr lang="it-IT" sz="6600" b="1" dirty="0"/>
              <a:t>Software status of the LHC </a:t>
            </a:r>
            <a:r>
              <a:rPr lang="it-IT" sz="6600" b="1" dirty="0" err="1"/>
              <a:t>experiments</a:t>
            </a:r>
            <a:br>
              <a:rPr lang="it-IT" sz="6600" b="1" dirty="0"/>
            </a:br>
            <a:r>
              <a:rPr lang="it-IT" sz="2200" b="1" dirty="0"/>
              <a:t>(and some </a:t>
            </a:r>
            <a:r>
              <a:rPr lang="it-IT" sz="2200" b="1" dirty="0" err="1"/>
              <a:t>facts</a:t>
            </a:r>
            <a:r>
              <a:rPr lang="it-IT" sz="2200" b="1" dirty="0"/>
              <a:t> / </a:t>
            </a:r>
            <a:r>
              <a:rPr lang="it-IT" sz="2200" b="1" dirty="0" err="1"/>
              <a:t>ideas</a:t>
            </a:r>
            <a:r>
              <a:rPr lang="it-IT" sz="2200" b="1" dirty="0"/>
              <a:t> on </a:t>
            </a:r>
            <a:r>
              <a:rPr lang="it-IT" sz="2200" b="1" dirty="0" err="1"/>
              <a:t>what</a:t>
            </a:r>
            <a:r>
              <a:rPr lang="it-IT" sz="2200" b="1" dirty="0"/>
              <a:t> </a:t>
            </a:r>
            <a:r>
              <a:rPr lang="it-IT" sz="2200" b="1" dirty="0" err="1"/>
              <a:t>we</a:t>
            </a:r>
            <a:r>
              <a:rPr lang="it-IT" sz="2200" b="1" dirty="0"/>
              <a:t> </a:t>
            </a:r>
            <a:r>
              <a:rPr lang="it-IT" sz="2200" b="1" dirty="0" err="1"/>
              <a:t>could</a:t>
            </a:r>
            <a:r>
              <a:rPr lang="it-IT" sz="2200" b="1" dirty="0"/>
              <a:t> </a:t>
            </a:r>
            <a:r>
              <a:rPr lang="it-IT" sz="2200" b="1" dirty="0" err="1"/>
              <a:t>have</a:t>
            </a:r>
            <a:r>
              <a:rPr lang="it-IT" sz="2200" b="1" dirty="0"/>
              <a:t> </a:t>
            </a:r>
            <a:r>
              <a:rPr lang="it-IT" sz="2200" b="1" dirty="0" err="1"/>
              <a:t>done</a:t>
            </a:r>
            <a:r>
              <a:rPr lang="it-IT" sz="2200" b="1" dirty="0"/>
              <a:t> </a:t>
            </a:r>
            <a:r>
              <a:rPr lang="it-IT" sz="2200" b="1" dirty="0" err="1"/>
              <a:t>betteR</a:t>
            </a:r>
            <a:r>
              <a:rPr lang="it-IT" sz="2200" b="1" dirty="0"/>
              <a:t>)</a:t>
            </a:r>
            <a:endParaRPr lang="it-IT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CFAC6-9404-E249-AC8B-EEEA2D6CD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792" y="5227781"/>
            <a:ext cx="9181896" cy="748145"/>
          </a:xfrm>
        </p:spPr>
        <p:txBody>
          <a:bodyPr>
            <a:normAutofit/>
          </a:bodyPr>
          <a:lstStyle/>
          <a:p>
            <a:pPr algn="l"/>
            <a:r>
              <a:rPr lang="it-IT" sz="1800" dirty="0"/>
              <a:t>Tommaso Boccali (INFN-Pisa / CERN)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F99A79F-E2EF-4DCF-A366-569A81CFF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F3461-3DE7-3547-8AF3-DE8D03FB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D07F46-FAA4-C446-8E6D-69A475B9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</p:spTree>
    <p:extLst>
      <p:ext uri="{BB962C8B-B14F-4D97-AF65-F5344CB8AC3E}">
        <p14:creationId xmlns:p14="http://schemas.microsoft.com/office/powerpoint/2010/main" val="295487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CCA1-724D-B545-8C97-F68BD468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SLOC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08DBC-82A0-3241-A5D5-96114273C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Just to set the scale: </a:t>
            </a:r>
          </a:p>
          <a:p>
            <a:pPr lvl="1"/>
            <a:r>
              <a:rPr lang="it-IT" dirty="0">
                <a:solidFill>
                  <a:srgbClr val="0070C0"/>
                </a:solidFill>
              </a:rPr>
              <a:t>Linux </a:t>
            </a:r>
            <a:r>
              <a:rPr lang="it-IT" dirty="0" err="1">
                <a:solidFill>
                  <a:srgbClr val="0070C0"/>
                </a:solidFill>
              </a:rPr>
              <a:t>Kernel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: 15M </a:t>
            </a:r>
            <a:r>
              <a:rPr lang="it-IT" dirty="0" err="1">
                <a:solidFill>
                  <a:srgbClr val="0070C0"/>
                </a:solidFill>
              </a:rPr>
              <a:t>sloc</a:t>
            </a:r>
            <a:r>
              <a:rPr lang="it-IT" dirty="0">
                <a:solidFill>
                  <a:srgbClr val="0070C0"/>
                </a:solidFill>
              </a:rPr>
              <a:t>, 4800 </a:t>
            </a:r>
            <a:r>
              <a:rPr lang="it-IT" dirty="0" err="1">
                <a:solidFill>
                  <a:srgbClr val="0070C0"/>
                </a:solidFill>
              </a:rPr>
              <a:t>FTEy</a:t>
            </a:r>
            <a:r>
              <a:rPr lang="it-IT" dirty="0">
                <a:solidFill>
                  <a:srgbClr val="0070C0"/>
                </a:solidFill>
              </a:rPr>
              <a:t>, 650M$ (3x CMS)</a:t>
            </a:r>
          </a:p>
          <a:p>
            <a:pPr lvl="1"/>
            <a:r>
              <a:rPr lang="it-IT" dirty="0">
                <a:solidFill>
                  <a:srgbClr val="0070C0"/>
                </a:solidFill>
              </a:rPr>
              <a:t>Geant4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: 1.2M </a:t>
            </a:r>
            <a:r>
              <a:rPr lang="it-IT" dirty="0" err="1">
                <a:solidFill>
                  <a:srgbClr val="0070C0"/>
                </a:solidFill>
              </a:rPr>
              <a:t>sloc</a:t>
            </a:r>
            <a:r>
              <a:rPr lang="it-IT" dirty="0">
                <a:solidFill>
                  <a:srgbClr val="0070C0"/>
                </a:solidFill>
              </a:rPr>
              <a:t>, 330 </a:t>
            </a:r>
            <a:r>
              <a:rPr lang="it-IT" dirty="0" err="1">
                <a:solidFill>
                  <a:srgbClr val="0070C0"/>
                </a:solidFill>
              </a:rPr>
              <a:t>FTEy</a:t>
            </a:r>
            <a:r>
              <a:rPr lang="it-IT" dirty="0">
                <a:solidFill>
                  <a:srgbClr val="0070C0"/>
                </a:solidFill>
              </a:rPr>
              <a:t>,  45 M$ (1/4x CMS)</a:t>
            </a:r>
          </a:p>
          <a:p>
            <a:pPr lvl="1"/>
            <a:endParaRPr lang="it-IT" dirty="0">
              <a:solidFill>
                <a:srgbClr val="0070C0"/>
              </a:solidFill>
            </a:endParaRPr>
          </a:p>
          <a:p>
            <a:r>
              <a:rPr lang="it-IT" dirty="0"/>
              <a:t>The </a:t>
            </a:r>
            <a:r>
              <a:rPr lang="it-IT" dirty="0" err="1"/>
              <a:t>choice</a:t>
            </a:r>
            <a:r>
              <a:rPr lang="it-IT" dirty="0"/>
              <a:t> to go full Open Source (and </a:t>
            </a:r>
            <a:r>
              <a:rPr lang="it-IT" dirty="0" err="1"/>
              <a:t>even</a:t>
            </a:r>
            <a:r>
              <a:rPr lang="it-IT" dirty="0"/>
              <a:t> more </a:t>
            </a:r>
            <a:r>
              <a:rPr lang="it-IT" dirty="0" err="1"/>
              <a:t>choose</a:t>
            </a:r>
            <a:r>
              <a:rPr lang="it-IT" dirty="0"/>
              <a:t> Apache 2.0)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painless</a:t>
            </a:r>
            <a:endParaRPr lang="it-IT" dirty="0"/>
          </a:p>
          <a:p>
            <a:pPr lvl="1"/>
            <a:r>
              <a:rPr lang="it-IT" dirty="0">
                <a:solidFill>
                  <a:srgbClr val="0070C0"/>
                </a:solidFill>
              </a:rPr>
              <a:t>In </a:t>
            </a:r>
            <a:r>
              <a:rPr lang="it-IT" dirty="0" err="1">
                <a:solidFill>
                  <a:srgbClr val="0070C0"/>
                </a:solidFill>
              </a:rPr>
              <a:t>at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least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one</a:t>
            </a:r>
            <a:r>
              <a:rPr lang="it-IT" dirty="0">
                <a:solidFill>
                  <a:srgbClr val="0070C0"/>
                </a:solidFill>
              </a:rPr>
              <a:t> case, </a:t>
            </a:r>
            <a:r>
              <a:rPr lang="it-IT" dirty="0" err="1">
                <a:solidFill>
                  <a:srgbClr val="0070C0"/>
                </a:solidFill>
              </a:rPr>
              <a:t>we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had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refuse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using</a:t>
            </a:r>
            <a:r>
              <a:rPr lang="it-IT" dirty="0">
                <a:solidFill>
                  <a:srgbClr val="0070C0"/>
                </a:solidFill>
              </a:rPr>
              <a:t> a «</a:t>
            </a:r>
            <a:r>
              <a:rPr lang="it-IT" dirty="0" err="1">
                <a:solidFill>
                  <a:srgbClr val="0070C0"/>
                </a:solidFill>
              </a:rPr>
              <a:t>better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tool</a:t>
            </a:r>
            <a:r>
              <a:rPr lang="it-IT" dirty="0">
                <a:solidFill>
                  <a:srgbClr val="0070C0"/>
                </a:solidFill>
              </a:rPr>
              <a:t>» (</a:t>
            </a:r>
            <a:r>
              <a:rPr lang="it-IT" dirty="0" err="1">
                <a:solidFill>
                  <a:srgbClr val="0070C0"/>
                </a:solidFill>
              </a:rPr>
              <a:t>it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was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NeuroBayes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these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times</a:t>
            </a:r>
            <a:r>
              <a:rPr lang="it-IT" dirty="0">
                <a:solidFill>
                  <a:srgbClr val="0070C0"/>
                </a:solidFill>
              </a:rPr>
              <a:t>) </a:t>
            </a:r>
            <a:r>
              <a:rPr lang="it-IT" dirty="0" err="1">
                <a:solidFill>
                  <a:srgbClr val="0070C0"/>
                </a:solidFill>
              </a:rPr>
              <a:t>even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if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offered</a:t>
            </a:r>
            <a:r>
              <a:rPr lang="it-IT" dirty="0">
                <a:solidFill>
                  <a:srgbClr val="0070C0"/>
                </a:solidFill>
              </a:rPr>
              <a:t> for free – </a:t>
            </a:r>
            <a:r>
              <a:rPr lang="it-IT" dirty="0" err="1">
                <a:solidFill>
                  <a:srgbClr val="0070C0"/>
                </a:solidFill>
              </a:rPr>
              <a:t>but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</a:t>
            </a:r>
            <a:r>
              <a:rPr lang="it-IT" dirty="0">
                <a:solidFill>
                  <a:srgbClr val="0070C0"/>
                </a:solidFill>
              </a:rPr>
              <a:t>/o </a:t>
            </a:r>
            <a:r>
              <a:rPr lang="it-IT" dirty="0" err="1">
                <a:solidFill>
                  <a:srgbClr val="0070C0"/>
                </a:solidFill>
              </a:rPr>
              <a:t>access</a:t>
            </a:r>
            <a:r>
              <a:rPr lang="it-IT" dirty="0">
                <a:solidFill>
                  <a:srgbClr val="0070C0"/>
                </a:solidFill>
              </a:rPr>
              <a:t> to the source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It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was</a:t>
            </a:r>
            <a:r>
              <a:rPr lang="it-IT" dirty="0">
                <a:solidFill>
                  <a:srgbClr val="0070C0"/>
                </a:solidFill>
              </a:rPr>
              <a:t> a </a:t>
            </a:r>
            <a:r>
              <a:rPr lang="it-IT" dirty="0" err="1">
                <a:solidFill>
                  <a:srgbClr val="0070C0"/>
                </a:solidFill>
              </a:rPr>
              <a:t>good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choice</a:t>
            </a:r>
            <a:r>
              <a:rPr lang="it-IT" dirty="0">
                <a:solidFill>
                  <a:srgbClr val="0070C0"/>
                </a:solidFill>
              </a:rPr>
              <a:t>: </a:t>
            </a:r>
          </a:p>
          <a:p>
            <a:pPr lvl="2"/>
            <a:r>
              <a:rPr lang="it-IT" dirty="0">
                <a:solidFill>
                  <a:srgbClr val="00B050"/>
                </a:solidFill>
              </a:rPr>
              <a:t>ATLAS </a:t>
            </a:r>
            <a:r>
              <a:rPr lang="it-IT" dirty="0" err="1">
                <a:solidFill>
                  <a:srgbClr val="00B050"/>
                </a:solidFill>
              </a:rPr>
              <a:t>now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has</a:t>
            </a:r>
            <a:r>
              <a:rPr lang="it-IT" dirty="0">
                <a:solidFill>
                  <a:srgbClr val="00B050"/>
                </a:solidFill>
              </a:rPr>
              <a:t> a service </a:t>
            </a:r>
            <a:r>
              <a:rPr lang="it-IT" dirty="0" err="1">
                <a:solidFill>
                  <a:srgbClr val="00B050"/>
                </a:solidFill>
              </a:rPr>
              <a:t>able</a:t>
            </a:r>
            <a:r>
              <a:rPr lang="it-IT" dirty="0">
                <a:solidFill>
                  <a:srgbClr val="00B050"/>
                </a:solidFill>
              </a:rPr>
              <a:t> to compile from scratch on a </a:t>
            </a:r>
            <a:r>
              <a:rPr lang="it-IT" dirty="0" err="1">
                <a:solidFill>
                  <a:srgbClr val="00B050"/>
                </a:solidFill>
              </a:rPr>
              <a:t>given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architecture</a:t>
            </a:r>
            <a:r>
              <a:rPr lang="it-IT" dirty="0">
                <a:solidFill>
                  <a:srgbClr val="00B050"/>
                </a:solidFill>
              </a:rPr>
              <a:t> (</a:t>
            </a:r>
            <a:r>
              <a:rPr lang="it-IT" dirty="0" err="1">
                <a:solidFill>
                  <a:srgbClr val="00B050"/>
                </a:solidFill>
              </a:rPr>
              <a:t>say</a:t>
            </a:r>
            <a:r>
              <a:rPr lang="it-IT" dirty="0">
                <a:solidFill>
                  <a:srgbClr val="00B050"/>
                </a:solidFill>
              </a:rPr>
              <a:t> PowerPC) </a:t>
            </a:r>
            <a:r>
              <a:rPr lang="it-IT" dirty="0" err="1">
                <a:solidFill>
                  <a:srgbClr val="00B050"/>
                </a:solidFill>
              </a:rPr>
              <a:t>as</a:t>
            </a:r>
            <a:r>
              <a:rPr lang="it-IT" dirty="0">
                <a:solidFill>
                  <a:srgbClr val="00B050"/>
                </a:solidFill>
              </a:rPr>
              <a:t> a part of the </a:t>
            </a:r>
            <a:r>
              <a:rPr lang="it-IT" dirty="0" err="1">
                <a:solidFill>
                  <a:srgbClr val="00B050"/>
                </a:solidFill>
              </a:rPr>
              <a:t>Workload</a:t>
            </a:r>
            <a:r>
              <a:rPr lang="it-IT" dirty="0">
                <a:solidFill>
                  <a:srgbClr val="00B050"/>
                </a:solidFill>
              </a:rPr>
              <a:t> management </a:t>
            </a:r>
            <a:r>
              <a:rPr lang="it-IT" dirty="0" err="1">
                <a:solidFill>
                  <a:srgbClr val="00B050"/>
                </a:solidFill>
              </a:rPr>
              <a:t>system</a:t>
            </a:r>
            <a:r>
              <a:rPr lang="it-IT" dirty="0">
                <a:solidFill>
                  <a:srgbClr val="00B050"/>
                </a:solidFill>
              </a:rPr>
              <a:t> (</a:t>
            </a:r>
            <a:r>
              <a:rPr lang="it-IT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ACSC</a:t>
            </a:r>
            <a:r>
              <a:rPr lang="it-IT" dirty="0">
                <a:solidFill>
                  <a:srgbClr val="00B050"/>
                </a:solidFill>
              </a:rPr>
              <a:t>) – </a:t>
            </a:r>
            <a:r>
              <a:rPr lang="it-IT" dirty="0" err="1">
                <a:solidFill>
                  <a:srgbClr val="00B050"/>
                </a:solidFill>
              </a:rPr>
              <a:t>not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possible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w</a:t>
            </a:r>
            <a:r>
              <a:rPr lang="it-IT" dirty="0">
                <a:solidFill>
                  <a:srgbClr val="00B050"/>
                </a:solidFill>
              </a:rPr>
              <a:t>/o source of «</a:t>
            </a:r>
            <a:r>
              <a:rPr lang="it-IT" dirty="0" err="1">
                <a:solidFill>
                  <a:srgbClr val="00B050"/>
                </a:solidFill>
              </a:rPr>
              <a:t>everything</a:t>
            </a:r>
            <a:r>
              <a:rPr lang="it-IT" dirty="0">
                <a:solidFill>
                  <a:srgbClr val="00B050"/>
                </a:solidFill>
              </a:rPr>
              <a:t>»</a:t>
            </a:r>
          </a:p>
          <a:p>
            <a:pPr lvl="2"/>
            <a:r>
              <a:rPr lang="it-IT" dirty="0">
                <a:solidFill>
                  <a:srgbClr val="00B050"/>
                </a:solidFill>
              </a:rPr>
              <a:t>In the end, </a:t>
            </a:r>
            <a:r>
              <a:rPr lang="it-IT" dirty="0" err="1">
                <a:solidFill>
                  <a:srgbClr val="00B050"/>
                </a:solidFill>
              </a:rPr>
              <a:t>shortly</a:t>
            </a:r>
            <a:r>
              <a:rPr lang="it-IT" dirty="0">
                <a:solidFill>
                  <a:srgbClr val="00B050"/>
                </a:solidFill>
              </a:rPr>
              <a:t> the open source «</a:t>
            </a:r>
            <a:r>
              <a:rPr lang="it-IT" dirty="0" err="1">
                <a:solidFill>
                  <a:srgbClr val="00B050"/>
                </a:solidFill>
              </a:rPr>
              <a:t>marketplace</a:t>
            </a:r>
            <a:r>
              <a:rPr lang="it-IT" dirty="0">
                <a:solidFill>
                  <a:srgbClr val="00B050"/>
                </a:solidFill>
              </a:rPr>
              <a:t>» </a:t>
            </a:r>
            <a:r>
              <a:rPr lang="it-IT" dirty="0" err="1">
                <a:solidFill>
                  <a:srgbClr val="00B050"/>
                </a:solidFill>
              </a:rPr>
              <a:t>was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able</a:t>
            </a:r>
            <a:r>
              <a:rPr lang="it-IT" dirty="0">
                <a:solidFill>
                  <a:srgbClr val="00B050"/>
                </a:solidFill>
              </a:rPr>
              <a:t> to </a:t>
            </a:r>
            <a:r>
              <a:rPr lang="it-IT" dirty="0" err="1">
                <a:solidFill>
                  <a:srgbClr val="00B050"/>
                </a:solidFill>
              </a:rPr>
              <a:t>provide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Keras</a:t>
            </a:r>
            <a:r>
              <a:rPr lang="it-IT" dirty="0">
                <a:solidFill>
                  <a:srgbClr val="00B050"/>
                </a:solidFill>
              </a:rPr>
              <a:t>/</a:t>
            </a:r>
            <a:r>
              <a:rPr lang="it-IT" dirty="0" err="1">
                <a:solidFill>
                  <a:srgbClr val="00B050"/>
                </a:solidFill>
              </a:rPr>
              <a:t>Tensorflow</a:t>
            </a:r>
            <a:r>
              <a:rPr lang="it-IT" dirty="0">
                <a:solidFill>
                  <a:srgbClr val="00B050"/>
                </a:solidFill>
              </a:rPr>
              <a:t>, </a:t>
            </a:r>
            <a:r>
              <a:rPr lang="it-IT" dirty="0" err="1">
                <a:solidFill>
                  <a:srgbClr val="00B050"/>
                </a:solidFill>
              </a:rPr>
              <a:t>which</a:t>
            </a:r>
            <a:r>
              <a:rPr lang="it-IT" dirty="0">
                <a:solidFill>
                  <a:srgbClr val="00B050"/>
                </a:solidFill>
              </a:rPr>
              <a:t> are </a:t>
            </a:r>
            <a:r>
              <a:rPr lang="it-IT" dirty="0" err="1">
                <a:solidFill>
                  <a:srgbClr val="00B050"/>
                </a:solidFill>
              </a:rPr>
              <a:t>even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better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CF6F2-31A9-E540-9897-77768760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8CB44-31D9-874D-AFDD-16B72924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007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AF716-76EE-5D4A-8743-11DFC8B1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Externals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35CD0-D3A2-2D4D-B933-313713CF1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70991"/>
            <a:ext cx="10178322" cy="4904688"/>
          </a:xfrm>
        </p:spPr>
        <p:txBody>
          <a:bodyPr>
            <a:normAutofit fontScale="40000" lnSpcReduction="20000"/>
          </a:bodyPr>
          <a:lstStyle/>
          <a:p>
            <a:r>
              <a:rPr lang="it-IT" sz="3500" dirty="0" err="1"/>
              <a:t>Many</a:t>
            </a:r>
            <a:r>
              <a:rPr lang="it-IT" sz="3500" dirty="0"/>
              <a:t> </a:t>
            </a:r>
            <a:r>
              <a:rPr lang="it-IT" sz="3500" dirty="0" err="1"/>
              <a:t>externals</a:t>
            </a:r>
            <a:r>
              <a:rPr lang="it-IT" sz="3500" dirty="0"/>
              <a:t> are </a:t>
            </a:r>
            <a:r>
              <a:rPr lang="it-IT" sz="3500" dirty="0" err="1"/>
              <a:t>needed</a:t>
            </a:r>
            <a:r>
              <a:rPr lang="it-IT" sz="3500" dirty="0"/>
              <a:t> to </a:t>
            </a:r>
            <a:r>
              <a:rPr lang="it-IT" sz="3500" dirty="0" err="1"/>
              <a:t>build</a:t>
            </a:r>
            <a:r>
              <a:rPr lang="it-IT" sz="3500" dirty="0"/>
              <a:t> the code </a:t>
            </a:r>
            <a:r>
              <a:rPr lang="it-IT" sz="3500" dirty="0" err="1"/>
              <a:t>stack</a:t>
            </a:r>
            <a:r>
              <a:rPr lang="it-IT" sz="3500" dirty="0"/>
              <a:t>.</a:t>
            </a:r>
          </a:p>
          <a:p>
            <a:r>
              <a:rPr lang="it-IT" sz="3500" b="1" dirty="0" err="1"/>
              <a:t>Example</a:t>
            </a:r>
            <a:r>
              <a:rPr lang="it-IT" sz="3500" b="1" dirty="0"/>
              <a:t> from CMS (467):</a:t>
            </a:r>
          </a:p>
          <a:p>
            <a:pPr marL="0" indent="0">
              <a:buNone/>
            </a:pPr>
            <a:endParaRPr lang="it-IT" sz="3500" dirty="0"/>
          </a:p>
          <a:p>
            <a:r>
              <a:rPr lang="it-IT" dirty="0" err="1"/>
              <a:t>alpgen</a:t>
            </a:r>
            <a:r>
              <a:rPr lang="it-IT" dirty="0"/>
              <a:t> </a:t>
            </a:r>
            <a:r>
              <a:rPr lang="it-IT" dirty="0" err="1"/>
              <a:t>qd</a:t>
            </a:r>
            <a:r>
              <a:rPr lang="it-IT" dirty="0"/>
              <a:t> </a:t>
            </a:r>
            <a:r>
              <a:rPr lang="it-IT" b="1" dirty="0" err="1"/>
              <a:t>root</a:t>
            </a:r>
            <a:r>
              <a:rPr lang="it-IT" dirty="0" err="1"/>
              <a:t>_cxxdefaults</a:t>
            </a:r>
            <a:r>
              <a:rPr lang="it-IT" dirty="0"/>
              <a:t> </a:t>
            </a:r>
            <a:r>
              <a:rPr lang="it-IT" dirty="0" err="1"/>
              <a:t>sockets</a:t>
            </a:r>
            <a:r>
              <a:rPr lang="it-IT" dirty="0"/>
              <a:t> catch2 </a:t>
            </a:r>
            <a:r>
              <a:rPr lang="it-IT" b="1" dirty="0" err="1"/>
              <a:t>gcc-ccompiler</a:t>
            </a:r>
            <a:r>
              <a:rPr lang="it-IT" dirty="0"/>
              <a:t> </a:t>
            </a:r>
            <a:r>
              <a:rPr lang="it-IT" b="1" dirty="0" err="1"/>
              <a:t>gcc-cxxcompiler</a:t>
            </a:r>
            <a:r>
              <a:rPr lang="it-IT" dirty="0"/>
              <a:t> </a:t>
            </a:r>
            <a:r>
              <a:rPr lang="it-IT" b="1" dirty="0"/>
              <a:t>gcc-f77compiler</a:t>
            </a:r>
            <a:r>
              <a:rPr lang="it-IT" dirty="0"/>
              <a:t> </a:t>
            </a:r>
            <a:r>
              <a:rPr lang="it-IT" dirty="0" err="1"/>
              <a:t>mpfr</a:t>
            </a:r>
            <a:r>
              <a:rPr lang="it-IT" dirty="0"/>
              <a:t> </a:t>
            </a:r>
            <a:r>
              <a:rPr lang="it-IT" dirty="0" err="1"/>
              <a:t>cmsswdata</a:t>
            </a:r>
            <a:r>
              <a:rPr lang="it-IT" dirty="0"/>
              <a:t> </a:t>
            </a:r>
            <a:r>
              <a:rPr lang="it-IT" dirty="0" err="1"/>
              <a:t>codechecker</a:t>
            </a:r>
            <a:r>
              <a:rPr lang="it-IT" dirty="0"/>
              <a:t> </a:t>
            </a:r>
            <a:r>
              <a:rPr lang="it-IT" dirty="0" err="1"/>
              <a:t>csctrackfinderemulati</a:t>
            </a:r>
            <a:r>
              <a:rPr lang="it-IT" dirty="0"/>
              <a:t> </a:t>
            </a:r>
            <a:r>
              <a:rPr lang="it-IT" dirty="0" err="1"/>
              <a:t>cuda-stubs</a:t>
            </a:r>
            <a:r>
              <a:rPr lang="it-IT" dirty="0"/>
              <a:t> </a:t>
            </a:r>
            <a:r>
              <a:rPr lang="it-IT" dirty="0" err="1"/>
              <a:t>cuda-gcc-support</a:t>
            </a:r>
            <a:r>
              <a:rPr lang="it-IT" dirty="0"/>
              <a:t> cvs2git </a:t>
            </a:r>
            <a:r>
              <a:rPr lang="it-IT" dirty="0" err="1"/>
              <a:t>dablooms</a:t>
            </a:r>
            <a:r>
              <a:rPr lang="it-IT" dirty="0"/>
              <a:t> db6 </a:t>
            </a:r>
            <a:r>
              <a:rPr lang="it-IT" dirty="0" err="1"/>
              <a:t>dmtcp</a:t>
            </a:r>
            <a:r>
              <a:rPr lang="it-IT" dirty="0"/>
              <a:t> </a:t>
            </a:r>
            <a:r>
              <a:rPr lang="it-IT" dirty="0" err="1"/>
              <a:t>doxygen</a:t>
            </a:r>
            <a:r>
              <a:rPr lang="it-IT" dirty="0"/>
              <a:t> </a:t>
            </a:r>
            <a:r>
              <a:rPr lang="it-IT" dirty="0" err="1"/>
              <a:t>eigen</a:t>
            </a:r>
            <a:r>
              <a:rPr lang="it-IT" dirty="0"/>
              <a:t> </a:t>
            </a:r>
            <a:r>
              <a:rPr lang="it-IT" dirty="0" err="1"/>
              <a:t>fastjet-contrib</a:t>
            </a:r>
            <a:r>
              <a:rPr lang="it-IT" dirty="0"/>
              <a:t> </a:t>
            </a:r>
            <a:r>
              <a:rPr lang="it-IT" dirty="0" err="1"/>
              <a:t>fastjet</a:t>
            </a:r>
            <a:r>
              <a:rPr lang="it-IT" dirty="0"/>
              <a:t>-</a:t>
            </a:r>
            <a:r>
              <a:rPr lang="it-IT" dirty="0" err="1"/>
              <a:t>contrib</a:t>
            </a:r>
            <a:r>
              <a:rPr lang="it-IT" dirty="0"/>
              <a:t>-archi </a:t>
            </a:r>
            <a:r>
              <a:rPr lang="it-IT" dirty="0" err="1"/>
              <a:t>gcc-analyzer-ccompile</a:t>
            </a:r>
            <a:r>
              <a:rPr lang="it-IT" dirty="0"/>
              <a:t> </a:t>
            </a:r>
            <a:r>
              <a:rPr lang="it-IT" dirty="0" err="1"/>
              <a:t>gcc-analyzer-cxxcompi</a:t>
            </a:r>
            <a:r>
              <a:rPr lang="it-IT" dirty="0"/>
              <a:t> </a:t>
            </a:r>
            <a:r>
              <a:rPr lang="it-IT" dirty="0" err="1"/>
              <a:t>gcc-atomic</a:t>
            </a:r>
            <a:r>
              <a:rPr lang="it-IT" dirty="0"/>
              <a:t> </a:t>
            </a:r>
            <a:r>
              <a:rPr lang="it-IT" dirty="0" err="1"/>
              <a:t>gcc-checker-plugin</a:t>
            </a:r>
            <a:r>
              <a:rPr lang="it-IT" dirty="0"/>
              <a:t> </a:t>
            </a:r>
            <a:r>
              <a:rPr lang="it-IT" dirty="0" err="1"/>
              <a:t>gcc-plugin</a:t>
            </a:r>
            <a:r>
              <a:rPr lang="it-IT" dirty="0"/>
              <a:t> </a:t>
            </a:r>
            <a:r>
              <a:rPr lang="it-IT" dirty="0" err="1"/>
              <a:t>gdb</a:t>
            </a:r>
            <a:r>
              <a:rPr lang="it-IT" dirty="0"/>
              <a:t> geant4-parfullcms geant4data py2-numpy </a:t>
            </a:r>
            <a:r>
              <a:rPr lang="it-IT" dirty="0" err="1"/>
              <a:t>openloops</a:t>
            </a:r>
            <a:r>
              <a:rPr lang="it-IT" dirty="0"/>
              <a:t> </a:t>
            </a:r>
            <a:r>
              <a:rPr lang="it-IT" dirty="0" err="1"/>
              <a:t>git</a:t>
            </a:r>
            <a:r>
              <a:rPr lang="it-IT" dirty="0"/>
              <a:t> </a:t>
            </a:r>
            <a:r>
              <a:rPr lang="it-IT" dirty="0" err="1"/>
              <a:t>glibc</a:t>
            </a:r>
            <a:r>
              <a:rPr lang="it-IT" dirty="0"/>
              <a:t> </a:t>
            </a:r>
            <a:r>
              <a:rPr lang="it-IT" dirty="0" err="1"/>
              <a:t>glimpse</a:t>
            </a:r>
            <a:r>
              <a:rPr lang="it-IT" dirty="0"/>
              <a:t> </a:t>
            </a:r>
            <a:r>
              <a:rPr lang="it-IT" dirty="0" err="1"/>
              <a:t>gmake</a:t>
            </a:r>
            <a:r>
              <a:rPr lang="it-IT" dirty="0"/>
              <a:t> </a:t>
            </a:r>
            <a:r>
              <a:rPr lang="it-IT" dirty="0" err="1"/>
              <a:t>gnuplot</a:t>
            </a:r>
            <a:r>
              <a:rPr lang="it-IT" dirty="0"/>
              <a:t> </a:t>
            </a:r>
            <a:r>
              <a:rPr lang="it-IT" dirty="0" err="1"/>
              <a:t>gosam</a:t>
            </a:r>
            <a:r>
              <a:rPr lang="it-IT" dirty="0"/>
              <a:t> </a:t>
            </a:r>
            <a:r>
              <a:rPr lang="it-IT" dirty="0" err="1"/>
              <a:t>gosamcontrib</a:t>
            </a:r>
            <a:r>
              <a:rPr lang="it-IT" dirty="0"/>
              <a:t> hdf5 </a:t>
            </a:r>
            <a:r>
              <a:rPr lang="it-IT" dirty="0" err="1"/>
              <a:t>igprof</a:t>
            </a:r>
            <a:r>
              <a:rPr lang="it-IT" dirty="0"/>
              <a:t> </a:t>
            </a:r>
            <a:r>
              <a:rPr lang="it-IT" dirty="0" err="1"/>
              <a:t>intel-license</a:t>
            </a:r>
            <a:r>
              <a:rPr lang="it-IT" dirty="0"/>
              <a:t> </a:t>
            </a:r>
            <a:r>
              <a:rPr lang="it-IT" dirty="0" err="1"/>
              <a:t>ittnotify</a:t>
            </a:r>
            <a:r>
              <a:rPr lang="it-IT" dirty="0"/>
              <a:t> </a:t>
            </a:r>
            <a:r>
              <a:rPr lang="it-IT" dirty="0" err="1"/>
              <a:t>lapack</a:t>
            </a:r>
            <a:r>
              <a:rPr lang="it-IT" dirty="0"/>
              <a:t> </a:t>
            </a:r>
            <a:r>
              <a:rPr lang="it-IT" dirty="0" err="1"/>
              <a:t>lcov</a:t>
            </a:r>
            <a:r>
              <a:rPr lang="it-IT" dirty="0"/>
              <a:t> </a:t>
            </a:r>
            <a:r>
              <a:rPr lang="it-IT" dirty="0" err="1"/>
              <a:t>libffi</a:t>
            </a:r>
            <a:r>
              <a:rPr lang="it-IT" dirty="0"/>
              <a:t> </a:t>
            </a:r>
            <a:r>
              <a:rPr lang="it-IT" dirty="0" err="1"/>
              <a:t>libxslt</a:t>
            </a:r>
            <a:r>
              <a:rPr lang="it-IT" dirty="0"/>
              <a:t> </a:t>
            </a:r>
            <a:r>
              <a:rPr lang="it-IT" dirty="0" err="1"/>
              <a:t>llvm</a:t>
            </a:r>
            <a:r>
              <a:rPr lang="it-IT" dirty="0"/>
              <a:t> md5 </a:t>
            </a:r>
            <a:r>
              <a:rPr lang="it-IT" dirty="0" err="1"/>
              <a:t>openblas</a:t>
            </a:r>
            <a:r>
              <a:rPr lang="it-IT" dirty="0"/>
              <a:t> </a:t>
            </a:r>
            <a:r>
              <a:rPr lang="it-IT" dirty="0" err="1"/>
              <a:t>ofast-flag</a:t>
            </a:r>
            <a:r>
              <a:rPr lang="it-IT" dirty="0"/>
              <a:t> </a:t>
            </a:r>
            <a:r>
              <a:rPr lang="it-IT" dirty="0" err="1"/>
              <a:t>openmpi</a:t>
            </a:r>
            <a:r>
              <a:rPr lang="it-IT" dirty="0"/>
              <a:t> </a:t>
            </a:r>
            <a:r>
              <a:rPr lang="it-IT" b="1" dirty="0"/>
              <a:t>professor</a:t>
            </a:r>
            <a:r>
              <a:rPr lang="it-IT" dirty="0"/>
              <a:t> py2-sympy py2-absl-py py2-appdirs py2-argparse py2-asn1crypto py2-atomicwrites py2-attrs py2-autopep8 py2-avro py2-awkward py2-backcall py2-backports py2-backports-functooccj py2-backports_abc py2-beautifulsoup4 py2-bleach py2-bokeh py2-bottleneck py2-cachetools py2-certifi py2-cffi py2-chardet py2-click py2-climate py2-colorama py2-contextlib2 py2-cryptography py2-cx-oracle py2-cycler py2-cython py2-dablooms py2-decorator py2-defusedxml py2-docopt py2-downhill py2-dxr py2-entrypoints py2-enum34 py2-flake8 py2-flawfinder py2-fs py2-funcsigs py2-functools32 py2-future py2-futures py2-gast py2-gitdb2 py2-gitpython py2-google-common py2-googlepackages py2-grpcio py2-h5py py2-h5py-cache py2-hep_ml py2-histbook py2-histogrammar py2-html5lib py2-hyperas py2-hyperopt py2-idna py2-ipaddress py2-ipykernel py2-ipython py2-ipython_genutils py2-ipywidgets py2-jedi py2-jinja2 py2-jsonpickle py2-jsonschema py2-jupyter py2-jupyter_client py2-jupyter_console py2-jupyter_core py2-keras py2-keras-application py2-keras-preprocessi py2-kiwisolver py2-lint py2-lizard py2-llvmlite py2-lxml py2-lz4 py2-markdown py2-markupsafe py2-matplotlib py2-mccabe py2-mistune py2-mock py2-more-itertools py2-mpld3 py2-mpmath py2-nbconvert py2-nbdime py2-nbformat py2-networkx py2-neurolab py2-nose py2-nose-parameterize py2-notebook py2-numba py2-numexpr py2-oamap py2-onnx py2-ordereddict py2-packaging py2-pandas py2-pandocfilters py2-parsimonious py2-parso py2-pathlib2 py2-pbr py2-pexpect py2-pickleshare py2-pillow py2-pip py2-pkgconfig py2-plac py2-pluggy py2-ply py2-prettytable py2-prometheus_client py2-prompt_toolkit py2-protobuf py2-prwlock py2-psutil py2-ptyprocess py2-py py2-pyasn1 py2-pyasn1-modules py2-pybind11 py2-pybrain py2-pycodestyle py2-pycparser py2-pycurl py2-pydot py2-pyflakes py2-pygithub py2-pygments py2-pymongo py2-pyopenssl py2-pyparsing py2-pysqlite py2-pytest py2-python-cjson py2-python-dateutil py2-python-ldap py2-pytz py2-pyyaml py2-pyzmq py2-qtconsole py2-rep py2-repoze-lru py2-requests py2-root_numpy py2-root_pandas py2-rootpy py2-scandir py2-schema py2-scikit-learn py2-scipy py2-seaborn py2-send2trash py2-setuptools py2-simplegeneric py2-singledispatch py2-six py2-smmap2 py2-soupsieve py2-sqlalchemy py2-stevedore py2-subprocess32 py2-tables py2-tensorflow py2-terminado py2-testpath py2-theanets py2-theano py2-thriftpy py2-tornado py2-tqdm py2-traitlets py2-typing py2-typing_extensions py2-uncertainties py2-uproot py2-uproot-methods py2-urllib3 py2-virtualenv py2-virtualenv-clone py2-wcwidth py2-webencodings py2-werkzeug py2-wheel py2-widgetsnbextensio py2-xgboost py2-xrootdpyfs </a:t>
            </a:r>
            <a:r>
              <a:rPr lang="it-IT" dirty="0" err="1"/>
              <a:t>pydata</a:t>
            </a:r>
            <a:r>
              <a:rPr lang="it-IT" dirty="0"/>
              <a:t> pyminuit2 </a:t>
            </a:r>
            <a:r>
              <a:rPr lang="it-IT" dirty="0" err="1"/>
              <a:t>pyqt</a:t>
            </a:r>
            <a:r>
              <a:rPr lang="it-IT" dirty="0"/>
              <a:t> </a:t>
            </a:r>
            <a:r>
              <a:rPr lang="it-IT" dirty="0" err="1"/>
              <a:t>python-paths</a:t>
            </a:r>
            <a:r>
              <a:rPr lang="it-IT" dirty="0"/>
              <a:t> </a:t>
            </a:r>
            <a:r>
              <a:rPr lang="it-IT" dirty="0" err="1"/>
              <a:t>python_tools</a:t>
            </a:r>
            <a:r>
              <a:rPr lang="it-IT" dirty="0"/>
              <a:t> </a:t>
            </a:r>
            <a:r>
              <a:rPr lang="it-IT" dirty="0" err="1"/>
              <a:t>rootglew</a:t>
            </a:r>
            <a:r>
              <a:rPr lang="it-IT" dirty="0"/>
              <a:t> </a:t>
            </a:r>
            <a:r>
              <a:rPr lang="it-IT" dirty="0" err="1"/>
              <a:t>scons</a:t>
            </a:r>
            <a:r>
              <a:rPr lang="it-IT" dirty="0"/>
              <a:t> </a:t>
            </a:r>
            <a:r>
              <a:rPr lang="it-IT" dirty="0" err="1"/>
              <a:t>sloccount</a:t>
            </a:r>
            <a:r>
              <a:rPr lang="it-IT" dirty="0"/>
              <a:t> </a:t>
            </a:r>
            <a:r>
              <a:rPr lang="it-IT" dirty="0" err="1"/>
              <a:t>tcmalloc</a:t>
            </a:r>
            <a:r>
              <a:rPr lang="it-IT" dirty="0"/>
              <a:t> </a:t>
            </a:r>
            <a:r>
              <a:rPr lang="it-IT" dirty="0" err="1"/>
              <a:t>tcmalloc_minimal</a:t>
            </a:r>
            <a:r>
              <a:rPr lang="it-IT" dirty="0"/>
              <a:t> tensopy2-virtualenvwrapperrflow tinyxml2 </a:t>
            </a:r>
            <a:r>
              <a:rPr lang="it-IT" dirty="0" err="1"/>
              <a:t>xtl</a:t>
            </a:r>
            <a:r>
              <a:rPr lang="it-IT" dirty="0"/>
              <a:t> </a:t>
            </a:r>
            <a:r>
              <a:rPr lang="it-IT" dirty="0" err="1"/>
              <a:t>blackhat</a:t>
            </a:r>
            <a:r>
              <a:rPr lang="it-IT" dirty="0"/>
              <a:t> </a:t>
            </a:r>
            <a:r>
              <a:rPr lang="it-IT" dirty="0" err="1"/>
              <a:t>boost</a:t>
            </a:r>
            <a:r>
              <a:rPr lang="it-IT" dirty="0"/>
              <a:t> </a:t>
            </a:r>
            <a:r>
              <a:rPr lang="it-IT" dirty="0" err="1"/>
              <a:t>boost_header</a:t>
            </a:r>
            <a:r>
              <a:rPr lang="it-IT" dirty="0"/>
              <a:t> </a:t>
            </a:r>
            <a:r>
              <a:rPr lang="it-IT" dirty="0" err="1"/>
              <a:t>python</a:t>
            </a:r>
            <a:r>
              <a:rPr lang="it-IT" dirty="0"/>
              <a:t> bz2lib </a:t>
            </a:r>
            <a:r>
              <a:rPr lang="it-IT" dirty="0" err="1"/>
              <a:t>cascade_headers</a:t>
            </a:r>
            <a:r>
              <a:rPr lang="it-IT" dirty="0"/>
              <a:t> </a:t>
            </a:r>
            <a:r>
              <a:rPr lang="it-IT" dirty="0" err="1"/>
              <a:t>ccache-ccompiler</a:t>
            </a:r>
            <a:r>
              <a:rPr lang="it-IT" dirty="0"/>
              <a:t> </a:t>
            </a:r>
            <a:r>
              <a:rPr lang="it-IT" dirty="0" err="1"/>
              <a:t>ccache-cxxcompiler</a:t>
            </a:r>
            <a:r>
              <a:rPr lang="it-IT" dirty="0"/>
              <a:t> ccache-f77compiler </a:t>
            </a:r>
            <a:r>
              <a:rPr lang="it-IT" dirty="0" err="1"/>
              <a:t>zlib</a:t>
            </a:r>
            <a:r>
              <a:rPr lang="it-IT" dirty="0"/>
              <a:t> </a:t>
            </a:r>
            <a:r>
              <a:rPr lang="it-IT" dirty="0" err="1"/>
              <a:t>gmp</a:t>
            </a:r>
            <a:r>
              <a:rPr lang="it-IT" dirty="0"/>
              <a:t> </a:t>
            </a:r>
            <a:r>
              <a:rPr lang="it-IT" dirty="0" err="1"/>
              <a:t>photos_headers</a:t>
            </a:r>
            <a:r>
              <a:rPr lang="it-IT" dirty="0"/>
              <a:t> pythia6_headers </a:t>
            </a:r>
            <a:r>
              <a:rPr lang="it-IT" dirty="0" err="1"/>
              <a:t>openssl</a:t>
            </a:r>
            <a:r>
              <a:rPr lang="it-IT" dirty="0"/>
              <a:t> </a:t>
            </a:r>
            <a:r>
              <a:rPr lang="it-IT" dirty="0" err="1"/>
              <a:t>clhep</a:t>
            </a:r>
            <a:r>
              <a:rPr lang="it-IT" dirty="0"/>
              <a:t> </a:t>
            </a:r>
            <a:r>
              <a:rPr lang="it-IT" dirty="0" err="1"/>
              <a:t>clhepheader</a:t>
            </a:r>
            <a:r>
              <a:rPr lang="it-IT" dirty="0"/>
              <a:t> </a:t>
            </a:r>
            <a:r>
              <a:rPr lang="it-IT" dirty="0" err="1"/>
              <a:t>cppunit</a:t>
            </a:r>
            <a:r>
              <a:rPr lang="it-IT" dirty="0"/>
              <a:t> </a:t>
            </a:r>
            <a:r>
              <a:rPr lang="it-IT" dirty="0" err="1"/>
              <a:t>cuda</a:t>
            </a:r>
            <a:r>
              <a:rPr lang="it-IT" dirty="0"/>
              <a:t> </a:t>
            </a:r>
            <a:r>
              <a:rPr lang="it-IT" dirty="0" err="1"/>
              <a:t>curl</a:t>
            </a:r>
            <a:r>
              <a:rPr lang="it-IT" dirty="0"/>
              <a:t> libxml2 </a:t>
            </a:r>
            <a:r>
              <a:rPr lang="it-IT" dirty="0" err="1"/>
              <a:t>dcap</a:t>
            </a:r>
            <a:r>
              <a:rPr lang="it-IT" dirty="0"/>
              <a:t> </a:t>
            </a:r>
            <a:r>
              <a:rPr lang="it-IT" dirty="0" err="1"/>
              <a:t>root_interface</a:t>
            </a:r>
            <a:r>
              <a:rPr lang="it-IT" dirty="0"/>
              <a:t> </a:t>
            </a:r>
            <a:r>
              <a:rPr lang="it-IT" dirty="0" err="1"/>
              <a:t>xz</a:t>
            </a:r>
            <a:r>
              <a:rPr lang="it-IT" dirty="0"/>
              <a:t> </a:t>
            </a:r>
            <a:r>
              <a:rPr lang="it-IT" dirty="0" err="1"/>
              <a:t>xerces</a:t>
            </a:r>
            <a:r>
              <a:rPr lang="it-IT" dirty="0"/>
              <a:t>-c </a:t>
            </a:r>
            <a:r>
              <a:rPr lang="it-IT" dirty="0" err="1"/>
              <a:t>vecgeom_interface</a:t>
            </a:r>
            <a:r>
              <a:rPr lang="it-IT" dirty="0"/>
              <a:t> </a:t>
            </a:r>
            <a:r>
              <a:rPr lang="it-IT" dirty="0" err="1"/>
              <a:t>hepmc_headers</a:t>
            </a:r>
            <a:r>
              <a:rPr lang="it-IT" dirty="0"/>
              <a:t> </a:t>
            </a:r>
            <a:r>
              <a:rPr lang="it-IT" dirty="0" err="1"/>
              <a:t>distcc-ccompiler</a:t>
            </a:r>
            <a:r>
              <a:rPr lang="it-IT" dirty="0"/>
              <a:t> </a:t>
            </a:r>
            <a:r>
              <a:rPr lang="it-IT" dirty="0" err="1"/>
              <a:t>distcc-cxxcompiler</a:t>
            </a:r>
            <a:r>
              <a:rPr lang="it-IT" dirty="0"/>
              <a:t> distcc-f77compiler </a:t>
            </a:r>
            <a:r>
              <a:rPr lang="it-IT" dirty="0" err="1"/>
              <a:t>dpm</a:t>
            </a:r>
            <a:r>
              <a:rPr lang="it-IT" dirty="0"/>
              <a:t> </a:t>
            </a:r>
            <a:r>
              <a:rPr lang="it-IT" dirty="0" err="1"/>
              <a:t>expat</a:t>
            </a:r>
            <a:r>
              <a:rPr lang="it-IT" dirty="0"/>
              <a:t> </a:t>
            </a:r>
            <a:r>
              <a:rPr lang="it-IT" dirty="0" err="1"/>
              <a:t>fastjet</a:t>
            </a:r>
            <a:r>
              <a:rPr lang="it-IT" dirty="0"/>
              <a:t> </a:t>
            </a:r>
            <a:r>
              <a:rPr lang="it-IT" dirty="0" err="1"/>
              <a:t>fftjet</a:t>
            </a:r>
            <a:r>
              <a:rPr lang="it-IT" dirty="0"/>
              <a:t> fftw3 </a:t>
            </a:r>
            <a:r>
              <a:rPr lang="it-IT" dirty="0" err="1"/>
              <a:t>freetype</a:t>
            </a:r>
            <a:r>
              <a:rPr lang="it-IT" dirty="0"/>
              <a:t> </a:t>
            </a:r>
            <a:r>
              <a:rPr lang="it-IT" dirty="0" err="1"/>
              <a:t>gbl</a:t>
            </a:r>
            <a:r>
              <a:rPr lang="it-IT" dirty="0"/>
              <a:t> </a:t>
            </a:r>
            <a:r>
              <a:rPr lang="it-IT" dirty="0" err="1"/>
              <a:t>gdbm</a:t>
            </a:r>
            <a:r>
              <a:rPr lang="it-IT" dirty="0"/>
              <a:t> </a:t>
            </a:r>
            <a:r>
              <a:rPr lang="it-IT" dirty="0" err="1"/>
              <a:t>gsl</a:t>
            </a:r>
            <a:r>
              <a:rPr lang="it-IT" dirty="0"/>
              <a:t> </a:t>
            </a:r>
            <a:r>
              <a:rPr lang="it-IT" dirty="0" err="1"/>
              <a:t>giflib</a:t>
            </a:r>
            <a:r>
              <a:rPr lang="it-IT" dirty="0"/>
              <a:t> </a:t>
            </a:r>
            <a:r>
              <a:rPr lang="it-IT" dirty="0" err="1"/>
              <a:t>google</a:t>
            </a:r>
            <a:r>
              <a:rPr lang="it-IT" dirty="0"/>
              <a:t>-benchmark </a:t>
            </a:r>
            <a:r>
              <a:rPr lang="it-IT" dirty="0" err="1"/>
              <a:t>libjpeg</a:t>
            </a:r>
            <a:r>
              <a:rPr lang="it-IT" dirty="0"/>
              <a:t>-turbo </a:t>
            </a:r>
            <a:r>
              <a:rPr lang="it-IT" dirty="0" err="1"/>
              <a:t>hector</a:t>
            </a:r>
            <a:r>
              <a:rPr lang="it-IT" dirty="0"/>
              <a:t> </a:t>
            </a:r>
            <a:r>
              <a:rPr lang="it-IT" dirty="0" err="1"/>
              <a:t>heppdt</a:t>
            </a:r>
            <a:r>
              <a:rPr lang="it-IT" dirty="0"/>
              <a:t> </a:t>
            </a:r>
            <a:r>
              <a:rPr lang="it-IT" b="1" dirty="0"/>
              <a:t>madgraph5amcatnlo</a:t>
            </a:r>
            <a:r>
              <a:rPr lang="it-IT" dirty="0"/>
              <a:t> </a:t>
            </a:r>
            <a:r>
              <a:rPr lang="it-IT" dirty="0" err="1"/>
              <a:t>llvm-cxxcompiler</a:t>
            </a:r>
            <a:r>
              <a:rPr lang="it-IT" dirty="0"/>
              <a:t> </a:t>
            </a:r>
            <a:r>
              <a:rPr lang="it-IT" dirty="0" err="1"/>
              <a:t>jemalloc</a:t>
            </a:r>
            <a:r>
              <a:rPr lang="it-IT" dirty="0"/>
              <a:t> </a:t>
            </a:r>
            <a:r>
              <a:rPr lang="it-IT" dirty="0" err="1"/>
              <a:t>jimmy_headers</a:t>
            </a:r>
            <a:r>
              <a:rPr lang="it-IT" dirty="0"/>
              <a:t> </a:t>
            </a:r>
            <a:r>
              <a:rPr lang="it-IT" dirty="0" err="1"/>
              <a:t>ktjet</a:t>
            </a:r>
            <a:r>
              <a:rPr lang="it-IT" dirty="0"/>
              <a:t> </a:t>
            </a:r>
            <a:r>
              <a:rPr lang="it-IT" dirty="0" err="1"/>
              <a:t>libhepml</a:t>
            </a:r>
            <a:r>
              <a:rPr lang="it-IT" dirty="0"/>
              <a:t> </a:t>
            </a:r>
            <a:r>
              <a:rPr lang="it-IT" dirty="0" err="1"/>
              <a:t>libuuid</a:t>
            </a:r>
            <a:r>
              <a:rPr lang="it-IT" dirty="0"/>
              <a:t> </a:t>
            </a:r>
            <a:r>
              <a:rPr lang="it-IT" b="1" dirty="0" err="1"/>
              <a:t>llvm-ccompiler</a:t>
            </a:r>
            <a:r>
              <a:rPr lang="it-IT" dirty="0"/>
              <a:t> llvm-f77compiler </a:t>
            </a:r>
            <a:r>
              <a:rPr lang="it-IT" dirty="0" err="1"/>
              <a:t>meschach</a:t>
            </a:r>
            <a:r>
              <a:rPr lang="it-IT" dirty="0"/>
              <a:t> </a:t>
            </a:r>
            <a:r>
              <a:rPr lang="it-IT" dirty="0" err="1"/>
              <a:t>mxnet-predict</a:t>
            </a:r>
            <a:r>
              <a:rPr lang="it-IT" dirty="0"/>
              <a:t> </a:t>
            </a:r>
            <a:r>
              <a:rPr lang="it-IT" dirty="0" err="1"/>
              <a:t>numpy</a:t>
            </a:r>
            <a:r>
              <a:rPr lang="it-IT" dirty="0"/>
              <a:t>-c-api x11 </a:t>
            </a:r>
            <a:r>
              <a:rPr lang="it-IT" dirty="0" err="1"/>
              <a:t>oracle</a:t>
            </a:r>
            <a:r>
              <a:rPr lang="it-IT" dirty="0"/>
              <a:t> </a:t>
            </a:r>
            <a:r>
              <a:rPr lang="it-IT" dirty="0" err="1"/>
              <a:t>pacparser</a:t>
            </a:r>
            <a:r>
              <a:rPr lang="it-IT" dirty="0"/>
              <a:t> </a:t>
            </a:r>
            <a:r>
              <a:rPr lang="it-IT" dirty="0" err="1"/>
              <a:t>yoda</a:t>
            </a:r>
            <a:r>
              <a:rPr lang="it-IT" dirty="0"/>
              <a:t> </a:t>
            </a:r>
            <a:r>
              <a:rPr lang="it-IT" dirty="0" err="1"/>
              <a:t>protobuf</a:t>
            </a:r>
            <a:r>
              <a:rPr lang="it-IT" dirty="0"/>
              <a:t> </a:t>
            </a:r>
            <a:r>
              <a:rPr lang="it-IT" b="1" dirty="0"/>
              <a:t>python3</a:t>
            </a:r>
            <a:r>
              <a:rPr lang="it-IT" dirty="0"/>
              <a:t> </a:t>
            </a:r>
            <a:r>
              <a:rPr lang="it-IT" dirty="0" err="1"/>
              <a:t>qd_f_main</a:t>
            </a:r>
            <a:r>
              <a:rPr lang="it-IT" dirty="0"/>
              <a:t> </a:t>
            </a:r>
            <a:r>
              <a:rPr lang="it-IT" dirty="0" err="1"/>
              <a:t>sqlite</a:t>
            </a:r>
            <a:r>
              <a:rPr lang="it-IT" dirty="0"/>
              <a:t> </a:t>
            </a:r>
            <a:r>
              <a:rPr lang="it-IT" dirty="0" err="1"/>
              <a:t>sigcpp</a:t>
            </a:r>
            <a:r>
              <a:rPr lang="it-IT" dirty="0"/>
              <a:t> </a:t>
            </a:r>
            <a:r>
              <a:rPr lang="it-IT" dirty="0" err="1"/>
              <a:t>tauola_headers</a:t>
            </a:r>
            <a:r>
              <a:rPr lang="it-IT" dirty="0"/>
              <a:t> </a:t>
            </a:r>
            <a:r>
              <a:rPr lang="it-IT" b="1" dirty="0" err="1"/>
              <a:t>tbb</a:t>
            </a:r>
            <a:r>
              <a:rPr lang="it-IT" dirty="0"/>
              <a:t> </a:t>
            </a:r>
            <a:r>
              <a:rPr lang="it-IT" b="1" dirty="0" err="1"/>
              <a:t>tensorflow-framework</a:t>
            </a:r>
            <a:r>
              <a:rPr lang="it-IT" dirty="0"/>
              <a:t> </a:t>
            </a:r>
            <a:r>
              <a:rPr lang="it-IT" dirty="0" err="1"/>
              <a:t>tensorflow-runtime</a:t>
            </a:r>
            <a:r>
              <a:rPr lang="it-IT" dirty="0"/>
              <a:t> tensorflow-xla_compil0-pafccj3 </a:t>
            </a:r>
            <a:r>
              <a:rPr lang="it-IT" dirty="0" err="1"/>
              <a:t>toprex_headers</a:t>
            </a:r>
            <a:r>
              <a:rPr lang="it-IT" dirty="0"/>
              <a:t> </a:t>
            </a:r>
            <a:r>
              <a:rPr lang="it-IT" dirty="0" err="1"/>
              <a:t>utm</a:t>
            </a:r>
            <a:r>
              <a:rPr lang="it-IT" dirty="0"/>
              <a:t> </a:t>
            </a:r>
            <a:r>
              <a:rPr lang="it-IT" dirty="0" err="1"/>
              <a:t>valgrind</a:t>
            </a:r>
            <a:r>
              <a:rPr lang="it-IT" dirty="0"/>
              <a:t> </a:t>
            </a:r>
            <a:r>
              <a:rPr lang="it-IT" dirty="0" err="1"/>
              <a:t>vdt_headers</a:t>
            </a:r>
            <a:r>
              <a:rPr lang="it-IT" dirty="0"/>
              <a:t> </a:t>
            </a:r>
            <a:r>
              <a:rPr lang="it-IT" dirty="0" err="1"/>
              <a:t>xrootd</a:t>
            </a:r>
            <a:r>
              <a:rPr lang="it-IT" dirty="0"/>
              <a:t> </a:t>
            </a:r>
            <a:r>
              <a:rPr lang="it-IT" dirty="0" err="1"/>
              <a:t>xtensor</a:t>
            </a:r>
            <a:r>
              <a:rPr lang="it-IT" dirty="0"/>
              <a:t> </a:t>
            </a:r>
            <a:r>
              <a:rPr lang="it-IT" dirty="0" err="1"/>
              <a:t>boost_system</a:t>
            </a:r>
            <a:r>
              <a:rPr lang="it-IT" dirty="0"/>
              <a:t> </a:t>
            </a:r>
            <a:r>
              <a:rPr lang="it-IT" dirty="0" err="1"/>
              <a:t>boost_iostreams</a:t>
            </a:r>
            <a:r>
              <a:rPr lang="it-IT" dirty="0"/>
              <a:t> </a:t>
            </a:r>
            <a:r>
              <a:rPr lang="it-IT" dirty="0" err="1"/>
              <a:t>boost_serialization</a:t>
            </a:r>
            <a:r>
              <a:rPr lang="it-IT" dirty="0"/>
              <a:t> </a:t>
            </a:r>
            <a:r>
              <a:rPr lang="it-IT" dirty="0" err="1"/>
              <a:t>boost_program_options</a:t>
            </a:r>
            <a:r>
              <a:rPr lang="it-IT" dirty="0"/>
              <a:t> </a:t>
            </a:r>
            <a:r>
              <a:rPr lang="it-IT" dirty="0" err="1"/>
              <a:t>boost_python</a:t>
            </a:r>
            <a:r>
              <a:rPr lang="it-IT" dirty="0"/>
              <a:t> </a:t>
            </a:r>
            <a:r>
              <a:rPr lang="it-IT" dirty="0" err="1"/>
              <a:t>boost_regex</a:t>
            </a:r>
            <a:r>
              <a:rPr lang="it-IT" dirty="0"/>
              <a:t> </a:t>
            </a:r>
            <a:r>
              <a:rPr lang="it-IT" dirty="0" err="1"/>
              <a:t>boost_signals</a:t>
            </a:r>
            <a:r>
              <a:rPr lang="it-IT" dirty="0"/>
              <a:t> </a:t>
            </a:r>
            <a:r>
              <a:rPr lang="it-IT" dirty="0" err="1"/>
              <a:t>boost_test</a:t>
            </a:r>
            <a:r>
              <a:rPr lang="it-IT" dirty="0"/>
              <a:t> </a:t>
            </a:r>
            <a:r>
              <a:rPr lang="it-IT" dirty="0" err="1"/>
              <a:t>cascade</a:t>
            </a:r>
            <a:r>
              <a:rPr lang="it-IT" dirty="0"/>
              <a:t> </a:t>
            </a:r>
            <a:r>
              <a:rPr lang="it-IT" dirty="0" err="1"/>
              <a:t>yaml-cpp</a:t>
            </a:r>
            <a:r>
              <a:rPr lang="it-IT" dirty="0"/>
              <a:t> </a:t>
            </a:r>
            <a:r>
              <a:rPr lang="it-IT" dirty="0" err="1"/>
              <a:t>photos</a:t>
            </a:r>
            <a:r>
              <a:rPr lang="it-IT" dirty="0"/>
              <a:t> pythia6 </a:t>
            </a:r>
            <a:r>
              <a:rPr lang="it-IT" dirty="0" err="1"/>
              <a:t>pcre</a:t>
            </a:r>
            <a:r>
              <a:rPr lang="it-IT" dirty="0"/>
              <a:t> </a:t>
            </a:r>
            <a:r>
              <a:rPr lang="it-IT" dirty="0" err="1"/>
              <a:t>cub</a:t>
            </a:r>
            <a:r>
              <a:rPr lang="it-IT" dirty="0"/>
              <a:t> </a:t>
            </a:r>
            <a:r>
              <a:rPr lang="it-IT" b="1" dirty="0" err="1"/>
              <a:t>cuda</a:t>
            </a:r>
            <a:r>
              <a:rPr lang="it-IT" b="1" dirty="0"/>
              <a:t>-api-</a:t>
            </a:r>
            <a:r>
              <a:rPr lang="it-IT" b="1" dirty="0" err="1"/>
              <a:t>wrappers</a:t>
            </a:r>
            <a:r>
              <a:rPr lang="it-IT" dirty="0"/>
              <a:t> </a:t>
            </a:r>
            <a:r>
              <a:rPr lang="it-IT" dirty="0" err="1"/>
              <a:t>cuda-cublas</a:t>
            </a:r>
            <a:r>
              <a:rPr lang="it-IT" dirty="0"/>
              <a:t> </a:t>
            </a:r>
            <a:r>
              <a:rPr lang="it-IT" dirty="0" err="1"/>
              <a:t>cuda-cufft</a:t>
            </a:r>
            <a:r>
              <a:rPr lang="it-IT" dirty="0"/>
              <a:t> </a:t>
            </a:r>
            <a:r>
              <a:rPr lang="it-IT" dirty="0" err="1"/>
              <a:t>cuda-curand</a:t>
            </a:r>
            <a:r>
              <a:rPr lang="it-IT" dirty="0"/>
              <a:t> </a:t>
            </a:r>
            <a:r>
              <a:rPr lang="it-IT" dirty="0" err="1"/>
              <a:t>cuda-cusolver</a:t>
            </a:r>
            <a:r>
              <a:rPr lang="it-IT" dirty="0"/>
              <a:t> </a:t>
            </a:r>
            <a:r>
              <a:rPr lang="it-IT" dirty="0" err="1"/>
              <a:t>cuda-cusparse</a:t>
            </a:r>
            <a:r>
              <a:rPr lang="it-IT" dirty="0"/>
              <a:t> </a:t>
            </a:r>
            <a:r>
              <a:rPr lang="it-IT" dirty="0" err="1"/>
              <a:t>cuda-npp</a:t>
            </a:r>
            <a:r>
              <a:rPr lang="it-IT" dirty="0"/>
              <a:t> </a:t>
            </a:r>
            <a:r>
              <a:rPr lang="it-IT" dirty="0" err="1"/>
              <a:t>cuda-nvgraph</a:t>
            </a:r>
            <a:r>
              <a:rPr lang="it-IT" dirty="0"/>
              <a:t> </a:t>
            </a:r>
            <a:r>
              <a:rPr lang="it-IT" dirty="0" err="1"/>
              <a:t>cuda-nvjpeg</a:t>
            </a:r>
            <a:r>
              <a:rPr lang="it-IT" dirty="0"/>
              <a:t> </a:t>
            </a:r>
            <a:r>
              <a:rPr lang="it-IT" dirty="0" err="1"/>
              <a:t>cuda-nvml</a:t>
            </a:r>
            <a:r>
              <a:rPr lang="it-IT" dirty="0"/>
              <a:t> </a:t>
            </a:r>
            <a:r>
              <a:rPr lang="it-IT" dirty="0" err="1"/>
              <a:t>cuda-nvrtc</a:t>
            </a:r>
            <a:r>
              <a:rPr lang="it-IT" dirty="0"/>
              <a:t> </a:t>
            </a:r>
            <a:r>
              <a:rPr lang="it-IT" dirty="0" err="1"/>
              <a:t>das_client</a:t>
            </a:r>
            <a:r>
              <a:rPr lang="it-IT" dirty="0"/>
              <a:t> </a:t>
            </a:r>
            <a:r>
              <a:rPr lang="it-IT" dirty="0" err="1"/>
              <a:t>vecgeom</a:t>
            </a:r>
            <a:r>
              <a:rPr lang="it-IT" dirty="0"/>
              <a:t> </a:t>
            </a:r>
            <a:r>
              <a:rPr lang="it-IT" dirty="0" err="1"/>
              <a:t>hepmc</a:t>
            </a:r>
            <a:r>
              <a:rPr lang="it-IT" dirty="0"/>
              <a:t> </a:t>
            </a:r>
            <a:r>
              <a:rPr lang="it-IT" dirty="0" err="1"/>
              <a:t>frontier_client</a:t>
            </a:r>
            <a:r>
              <a:rPr lang="it-IT" dirty="0"/>
              <a:t> </a:t>
            </a:r>
            <a:r>
              <a:rPr lang="it-IT" dirty="0" err="1"/>
              <a:t>google</a:t>
            </a:r>
            <a:r>
              <a:rPr lang="it-IT" dirty="0"/>
              <a:t>-benchmark-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libpng</a:t>
            </a:r>
            <a:r>
              <a:rPr lang="it-IT" dirty="0"/>
              <a:t> </a:t>
            </a:r>
            <a:r>
              <a:rPr lang="it-IT" dirty="0" err="1"/>
              <a:t>iwyu-cxxcompiler</a:t>
            </a:r>
            <a:r>
              <a:rPr lang="it-IT" dirty="0"/>
              <a:t> </a:t>
            </a:r>
            <a:r>
              <a:rPr lang="it-IT" dirty="0" err="1"/>
              <a:t>libtiff</a:t>
            </a:r>
            <a:r>
              <a:rPr lang="it-IT" dirty="0"/>
              <a:t> </a:t>
            </a:r>
            <a:r>
              <a:rPr lang="it-IT" dirty="0" err="1"/>
              <a:t>libungif</a:t>
            </a:r>
            <a:r>
              <a:rPr lang="it-IT" dirty="0"/>
              <a:t> </a:t>
            </a:r>
            <a:r>
              <a:rPr lang="it-IT" dirty="0" err="1"/>
              <a:t>llvm-analyzer-ccompil</a:t>
            </a:r>
            <a:r>
              <a:rPr lang="it-IT" dirty="0"/>
              <a:t> </a:t>
            </a:r>
            <a:r>
              <a:rPr lang="it-IT" dirty="0" err="1"/>
              <a:t>llvm-analyzer-cxxcomp</a:t>
            </a:r>
            <a:r>
              <a:rPr lang="it-IT" dirty="0"/>
              <a:t> </a:t>
            </a:r>
            <a:r>
              <a:rPr lang="it-IT" dirty="0" err="1"/>
              <a:t>mcdb</a:t>
            </a:r>
            <a:r>
              <a:rPr lang="it-IT" dirty="0"/>
              <a:t> </a:t>
            </a:r>
            <a:r>
              <a:rPr lang="it-IT" dirty="0" err="1"/>
              <a:t>opengl</a:t>
            </a:r>
            <a:r>
              <a:rPr lang="it-IT" dirty="0"/>
              <a:t> </a:t>
            </a:r>
            <a:r>
              <a:rPr lang="it-IT" dirty="0" err="1"/>
              <a:t>openldap</a:t>
            </a:r>
            <a:r>
              <a:rPr lang="it-IT" dirty="0"/>
              <a:t> </a:t>
            </a:r>
            <a:r>
              <a:rPr lang="it-IT" dirty="0" err="1"/>
              <a:t>oracleocci</a:t>
            </a:r>
            <a:r>
              <a:rPr lang="it-IT" dirty="0"/>
              <a:t> </a:t>
            </a:r>
            <a:r>
              <a:rPr lang="it-IT" dirty="0" err="1"/>
              <a:t>pyclang</a:t>
            </a:r>
            <a:r>
              <a:rPr lang="it-IT" dirty="0"/>
              <a:t> </a:t>
            </a:r>
            <a:r>
              <a:rPr lang="it-IT" dirty="0" err="1"/>
              <a:t>qtbase</a:t>
            </a:r>
            <a:r>
              <a:rPr lang="it-IT" dirty="0"/>
              <a:t> </a:t>
            </a:r>
            <a:r>
              <a:rPr lang="it-IT" dirty="0" err="1"/>
              <a:t>sip</a:t>
            </a:r>
            <a:r>
              <a:rPr lang="it-IT" dirty="0"/>
              <a:t> </a:t>
            </a:r>
            <a:r>
              <a:rPr lang="it-IT" dirty="0" err="1"/>
              <a:t>starlight</a:t>
            </a:r>
            <a:r>
              <a:rPr lang="it-IT" dirty="0"/>
              <a:t> </a:t>
            </a:r>
            <a:r>
              <a:rPr lang="it-IT" dirty="0" err="1"/>
              <a:t>tauola</a:t>
            </a:r>
            <a:r>
              <a:rPr lang="it-IT" dirty="0"/>
              <a:t> </a:t>
            </a:r>
            <a:r>
              <a:rPr lang="it-IT" dirty="0" err="1"/>
              <a:t>tensorflow</a:t>
            </a:r>
            <a:r>
              <a:rPr lang="it-IT" dirty="0"/>
              <a:t>-c </a:t>
            </a:r>
            <a:r>
              <a:rPr lang="it-IT" dirty="0" err="1"/>
              <a:t>tensorflow</a:t>
            </a:r>
            <a:r>
              <a:rPr lang="it-IT" dirty="0"/>
              <a:t>-cc </a:t>
            </a:r>
            <a:r>
              <a:rPr lang="it-IT" dirty="0" err="1"/>
              <a:t>tkonlinesw</a:t>
            </a:r>
            <a:r>
              <a:rPr lang="it-IT" dirty="0"/>
              <a:t> </a:t>
            </a:r>
            <a:r>
              <a:rPr lang="it-IT" dirty="0" err="1"/>
              <a:t>toprex</a:t>
            </a:r>
            <a:r>
              <a:rPr lang="it-IT" dirty="0"/>
              <a:t> </a:t>
            </a:r>
            <a:r>
              <a:rPr lang="it-IT" dirty="0" err="1"/>
              <a:t>vdt</a:t>
            </a:r>
            <a:r>
              <a:rPr lang="it-IT" dirty="0"/>
              <a:t> </a:t>
            </a:r>
            <a:r>
              <a:rPr lang="it-IT" dirty="0" err="1"/>
              <a:t>boost_chrono</a:t>
            </a:r>
            <a:r>
              <a:rPr lang="it-IT" dirty="0"/>
              <a:t> </a:t>
            </a:r>
            <a:r>
              <a:rPr lang="it-IT" dirty="0" err="1"/>
              <a:t>boost_filesystem</a:t>
            </a:r>
            <a:r>
              <a:rPr lang="it-IT" dirty="0"/>
              <a:t> </a:t>
            </a:r>
            <a:r>
              <a:rPr lang="it-IT" dirty="0" err="1"/>
              <a:t>boost_mpi</a:t>
            </a:r>
            <a:r>
              <a:rPr lang="it-IT" dirty="0"/>
              <a:t> </a:t>
            </a:r>
            <a:r>
              <a:rPr lang="it-IT" dirty="0" err="1"/>
              <a:t>cgal</a:t>
            </a:r>
            <a:r>
              <a:rPr lang="it-IT" dirty="0"/>
              <a:t> </a:t>
            </a:r>
            <a:r>
              <a:rPr lang="it-IT" dirty="0" err="1"/>
              <a:t>lhapdf</a:t>
            </a:r>
            <a:r>
              <a:rPr lang="it-IT" dirty="0"/>
              <a:t> </a:t>
            </a:r>
            <a:r>
              <a:rPr lang="it-IT" dirty="0" err="1"/>
              <a:t>classlib</a:t>
            </a:r>
            <a:r>
              <a:rPr lang="it-IT" dirty="0"/>
              <a:t> </a:t>
            </a:r>
            <a:r>
              <a:rPr lang="it-IT" dirty="0" err="1"/>
              <a:t>davix</a:t>
            </a:r>
            <a:r>
              <a:rPr lang="it-IT" dirty="0"/>
              <a:t> </a:t>
            </a:r>
            <a:r>
              <a:rPr lang="it-IT" dirty="0" err="1"/>
              <a:t>rootcling</a:t>
            </a:r>
            <a:r>
              <a:rPr lang="it-IT" dirty="0"/>
              <a:t> </a:t>
            </a:r>
            <a:r>
              <a:rPr lang="it-IT" b="1" dirty="0"/>
              <a:t>geant4core</a:t>
            </a:r>
            <a:r>
              <a:rPr lang="it-IT" dirty="0"/>
              <a:t> </a:t>
            </a:r>
            <a:r>
              <a:rPr lang="it-IT" dirty="0" err="1"/>
              <a:t>photospp</a:t>
            </a:r>
            <a:r>
              <a:rPr lang="it-IT" dirty="0"/>
              <a:t> geant4static </a:t>
            </a:r>
            <a:r>
              <a:rPr lang="it-IT" dirty="0" err="1"/>
              <a:t>graphviz</a:t>
            </a:r>
            <a:r>
              <a:rPr lang="it-IT" dirty="0"/>
              <a:t> </a:t>
            </a:r>
            <a:r>
              <a:rPr lang="it-IT" dirty="0" err="1"/>
              <a:t>lwtnn</a:t>
            </a:r>
            <a:r>
              <a:rPr lang="it-IT" dirty="0"/>
              <a:t> </a:t>
            </a:r>
            <a:r>
              <a:rPr lang="it-IT" dirty="0" err="1"/>
              <a:t>millepede</a:t>
            </a:r>
            <a:r>
              <a:rPr lang="it-IT" dirty="0"/>
              <a:t> qt3support </a:t>
            </a:r>
            <a:r>
              <a:rPr lang="it-IT" dirty="0" err="1"/>
              <a:t>rivet</a:t>
            </a:r>
            <a:r>
              <a:rPr lang="it-IT" dirty="0"/>
              <a:t> </a:t>
            </a:r>
            <a:r>
              <a:rPr lang="it-IT" dirty="0" err="1"/>
              <a:t>tkonlineswdb</a:t>
            </a:r>
            <a:r>
              <a:rPr lang="it-IT" dirty="0"/>
              <a:t> </a:t>
            </a:r>
            <a:r>
              <a:rPr lang="it-IT" dirty="0" err="1"/>
              <a:t>cgalimageio</a:t>
            </a:r>
            <a:r>
              <a:rPr lang="it-IT" dirty="0"/>
              <a:t> </a:t>
            </a:r>
            <a:r>
              <a:rPr lang="it-IT" dirty="0" err="1"/>
              <a:t>herwig</a:t>
            </a:r>
            <a:r>
              <a:rPr lang="it-IT" dirty="0"/>
              <a:t> </a:t>
            </a:r>
            <a:r>
              <a:rPr lang="it-IT" dirty="0" err="1"/>
              <a:t>rootmathcore</a:t>
            </a:r>
            <a:r>
              <a:rPr lang="it-IT" dirty="0"/>
              <a:t> </a:t>
            </a:r>
            <a:r>
              <a:rPr lang="it-IT" dirty="0" err="1"/>
              <a:t>rootrio</a:t>
            </a:r>
            <a:r>
              <a:rPr lang="it-IT" dirty="0"/>
              <a:t> </a:t>
            </a:r>
            <a:r>
              <a:rPr lang="it-IT" b="1" dirty="0"/>
              <a:t>pythia8</a:t>
            </a:r>
            <a:r>
              <a:rPr lang="it-IT" dirty="0"/>
              <a:t> geant4vis </a:t>
            </a:r>
            <a:r>
              <a:rPr lang="it-IT" dirty="0" err="1"/>
              <a:t>thepeg</a:t>
            </a:r>
            <a:r>
              <a:rPr lang="it-IT" dirty="0"/>
              <a:t> </a:t>
            </a:r>
            <a:r>
              <a:rPr lang="it-IT" dirty="0" err="1"/>
              <a:t>pyquen</a:t>
            </a:r>
            <a:r>
              <a:rPr lang="it-IT" dirty="0"/>
              <a:t> </a:t>
            </a:r>
            <a:r>
              <a:rPr lang="it-IT" dirty="0" err="1"/>
              <a:t>qt</a:t>
            </a:r>
            <a:r>
              <a:rPr lang="it-IT" dirty="0"/>
              <a:t> </a:t>
            </a:r>
            <a:r>
              <a:rPr lang="it-IT" dirty="0" err="1"/>
              <a:t>rootrint</a:t>
            </a:r>
            <a:r>
              <a:rPr lang="it-IT" dirty="0"/>
              <a:t> </a:t>
            </a:r>
            <a:r>
              <a:rPr lang="it-IT" dirty="0" err="1"/>
              <a:t>rootrflx</a:t>
            </a:r>
            <a:r>
              <a:rPr lang="it-IT" dirty="0"/>
              <a:t> </a:t>
            </a:r>
            <a:r>
              <a:rPr lang="it-IT" dirty="0" err="1"/>
              <a:t>rootsmatrix</a:t>
            </a:r>
            <a:r>
              <a:rPr lang="it-IT" dirty="0"/>
              <a:t> rootx11 sherpa </a:t>
            </a:r>
            <a:r>
              <a:rPr lang="it-IT" dirty="0" err="1"/>
              <a:t>charybdis</a:t>
            </a:r>
            <a:r>
              <a:rPr lang="it-IT" dirty="0"/>
              <a:t> </a:t>
            </a:r>
            <a:r>
              <a:rPr lang="it-IT" dirty="0" err="1"/>
              <a:t>rootthread</a:t>
            </a:r>
            <a:r>
              <a:rPr lang="it-IT" dirty="0"/>
              <a:t> dire </a:t>
            </a:r>
            <a:r>
              <a:rPr lang="it-IT" dirty="0" err="1"/>
              <a:t>tauolapp</a:t>
            </a:r>
            <a:r>
              <a:rPr lang="it-IT" dirty="0"/>
              <a:t> </a:t>
            </a:r>
            <a:r>
              <a:rPr lang="it-IT" b="1" dirty="0"/>
              <a:t>geant4</a:t>
            </a:r>
            <a:r>
              <a:rPr lang="it-IT" dirty="0"/>
              <a:t> </a:t>
            </a:r>
            <a:r>
              <a:rPr lang="it-IT" dirty="0" err="1"/>
              <a:t>geneva</a:t>
            </a:r>
            <a:r>
              <a:rPr lang="it-IT" dirty="0"/>
              <a:t> </a:t>
            </a:r>
            <a:r>
              <a:rPr lang="it-IT" dirty="0" err="1"/>
              <a:t>herwigpp</a:t>
            </a:r>
            <a:r>
              <a:rPr lang="it-IT" dirty="0"/>
              <a:t> </a:t>
            </a:r>
            <a:r>
              <a:rPr lang="it-IT" dirty="0" err="1"/>
              <a:t>jimmy</a:t>
            </a:r>
            <a:r>
              <a:rPr lang="it-IT" dirty="0"/>
              <a:t> </a:t>
            </a:r>
            <a:r>
              <a:rPr lang="it-IT" dirty="0" err="1"/>
              <a:t>qtdesigner</a:t>
            </a:r>
            <a:r>
              <a:rPr lang="it-IT" dirty="0"/>
              <a:t> </a:t>
            </a:r>
            <a:r>
              <a:rPr lang="it-IT" dirty="0" err="1"/>
              <a:t>rootgeom</a:t>
            </a:r>
            <a:r>
              <a:rPr lang="it-IT" dirty="0"/>
              <a:t> </a:t>
            </a:r>
            <a:r>
              <a:rPr lang="it-IT" dirty="0" err="1"/>
              <a:t>rootxmlio</a:t>
            </a:r>
            <a:r>
              <a:rPr lang="it-IT" dirty="0"/>
              <a:t> </a:t>
            </a:r>
            <a:r>
              <a:rPr lang="it-IT" dirty="0" err="1"/>
              <a:t>vincia</a:t>
            </a:r>
            <a:r>
              <a:rPr lang="it-IT" dirty="0"/>
              <a:t> </a:t>
            </a:r>
            <a:r>
              <a:rPr lang="it-IT" dirty="0" err="1"/>
              <a:t>rootcore</a:t>
            </a:r>
            <a:r>
              <a:rPr lang="it-IT" dirty="0"/>
              <a:t> </a:t>
            </a:r>
            <a:r>
              <a:rPr lang="it-IT" dirty="0" err="1"/>
              <a:t>evtgen</a:t>
            </a:r>
            <a:r>
              <a:rPr lang="it-IT" dirty="0"/>
              <a:t> </a:t>
            </a:r>
            <a:r>
              <a:rPr lang="it-IT" dirty="0" err="1"/>
              <a:t>roothistmatrix</a:t>
            </a:r>
            <a:r>
              <a:rPr lang="it-IT" dirty="0"/>
              <a:t> </a:t>
            </a:r>
            <a:r>
              <a:rPr lang="it-IT" dirty="0" err="1"/>
              <a:t>rootmath</a:t>
            </a:r>
            <a:r>
              <a:rPr lang="it-IT" dirty="0"/>
              <a:t> </a:t>
            </a:r>
            <a:r>
              <a:rPr lang="it-IT" dirty="0" err="1"/>
              <a:t>rootxml</a:t>
            </a:r>
            <a:r>
              <a:rPr lang="it-IT" dirty="0"/>
              <a:t> </a:t>
            </a:r>
            <a:r>
              <a:rPr lang="it-IT" dirty="0" err="1"/>
              <a:t>rootphysics</a:t>
            </a:r>
            <a:r>
              <a:rPr lang="it-IT" dirty="0"/>
              <a:t> </a:t>
            </a:r>
            <a:r>
              <a:rPr lang="it-IT" dirty="0" err="1"/>
              <a:t>rootgpad</a:t>
            </a:r>
            <a:r>
              <a:rPr lang="it-IT" dirty="0"/>
              <a:t> </a:t>
            </a:r>
            <a:r>
              <a:rPr lang="it-IT" dirty="0" err="1"/>
              <a:t>rootfoam</a:t>
            </a:r>
            <a:r>
              <a:rPr lang="it-IT" dirty="0"/>
              <a:t> </a:t>
            </a:r>
            <a:r>
              <a:rPr lang="it-IT" dirty="0" err="1"/>
              <a:t>rootspectrum</a:t>
            </a:r>
            <a:r>
              <a:rPr lang="it-IT" dirty="0"/>
              <a:t> </a:t>
            </a:r>
            <a:r>
              <a:rPr lang="it-IT" dirty="0" err="1"/>
              <a:t>root</a:t>
            </a:r>
            <a:r>
              <a:rPr lang="it-IT" dirty="0"/>
              <a:t> </a:t>
            </a:r>
            <a:r>
              <a:rPr lang="it-IT" dirty="0" err="1"/>
              <a:t>rootminuit</a:t>
            </a:r>
            <a:r>
              <a:rPr lang="it-IT" dirty="0"/>
              <a:t> </a:t>
            </a:r>
            <a:r>
              <a:rPr lang="it-IT" dirty="0" err="1"/>
              <a:t>rootgraphics</a:t>
            </a:r>
            <a:r>
              <a:rPr lang="it-IT" dirty="0"/>
              <a:t> </a:t>
            </a:r>
            <a:r>
              <a:rPr lang="it-IT" dirty="0" err="1"/>
              <a:t>rootgui</a:t>
            </a:r>
            <a:r>
              <a:rPr lang="it-IT" dirty="0"/>
              <a:t> </a:t>
            </a:r>
            <a:r>
              <a:rPr lang="it-IT" dirty="0" err="1"/>
              <a:t>rootinteractive</a:t>
            </a:r>
            <a:r>
              <a:rPr lang="it-IT" dirty="0"/>
              <a:t> </a:t>
            </a:r>
            <a:r>
              <a:rPr lang="it-IT" dirty="0" err="1"/>
              <a:t>roothtml</a:t>
            </a:r>
            <a:r>
              <a:rPr lang="it-IT" dirty="0"/>
              <a:t> rootminuit2 dd4hep-core </a:t>
            </a:r>
            <a:r>
              <a:rPr lang="it-IT" dirty="0" err="1"/>
              <a:t>roofitcore</a:t>
            </a:r>
            <a:r>
              <a:rPr lang="it-IT" dirty="0"/>
              <a:t> </a:t>
            </a:r>
            <a:r>
              <a:rPr lang="it-IT" dirty="0" err="1"/>
              <a:t>mctester</a:t>
            </a:r>
            <a:r>
              <a:rPr lang="it-IT" dirty="0"/>
              <a:t> professor2 </a:t>
            </a:r>
            <a:r>
              <a:rPr lang="it-IT" dirty="0" err="1"/>
              <a:t>rooteg</a:t>
            </a:r>
            <a:r>
              <a:rPr lang="it-IT" dirty="0"/>
              <a:t> </a:t>
            </a:r>
            <a:r>
              <a:rPr lang="it-IT" dirty="0" err="1"/>
              <a:t>rootgeompainter</a:t>
            </a:r>
            <a:r>
              <a:rPr lang="it-IT" dirty="0"/>
              <a:t> </a:t>
            </a:r>
            <a:r>
              <a:rPr lang="it-IT" dirty="0" err="1"/>
              <a:t>rootrgl</a:t>
            </a:r>
            <a:r>
              <a:rPr lang="it-IT" dirty="0"/>
              <a:t> </a:t>
            </a:r>
            <a:r>
              <a:rPr lang="it-IT" dirty="0" err="1"/>
              <a:t>rootged</a:t>
            </a:r>
            <a:r>
              <a:rPr lang="it-IT" dirty="0"/>
              <a:t> </a:t>
            </a:r>
            <a:r>
              <a:rPr lang="it-IT" dirty="0" err="1"/>
              <a:t>rootguihtml</a:t>
            </a:r>
            <a:r>
              <a:rPr lang="it-IT" dirty="0"/>
              <a:t> </a:t>
            </a:r>
            <a:r>
              <a:rPr lang="it-IT" dirty="0" err="1"/>
              <a:t>rootmlp</a:t>
            </a:r>
            <a:r>
              <a:rPr lang="it-IT" dirty="0"/>
              <a:t> </a:t>
            </a:r>
            <a:r>
              <a:rPr lang="it-IT" dirty="0" err="1"/>
              <a:t>rootpy</a:t>
            </a:r>
            <a:r>
              <a:rPr lang="it-IT" dirty="0"/>
              <a:t> </a:t>
            </a:r>
            <a:r>
              <a:rPr lang="it-IT" b="1" dirty="0"/>
              <a:t>dd4hep</a:t>
            </a:r>
            <a:r>
              <a:rPr lang="it-IT" dirty="0"/>
              <a:t> dd4hep-geant4 </a:t>
            </a:r>
            <a:r>
              <a:rPr lang="it-IT" dirty="0" err="1"/>
              <a:t>roofit</a:t>
            </a:r>
            <a:r>
              <a:rPr lang="it-IT" dirty="0"/>
              <a:t> </a:t>
            </a:r>
            <a:r>
              <a:rPr lang="it-IT" dirty="0" err="1"/>
              <a:t>rooteve</a:t>
            </a:r>
            <a:r>
              <a:rPr lang="it-IT" dirty="0"/>
              <a:t> </a:t>
            </a:r>
            <a:r>
              <a:rPr lang="it-IT" dirty="0" err="1"/>
              <a:t>roottmva</a:t>
            </a:r>
            <a:r>
              <a:rPr lang="it-IT" dirty="0"/>
              <a:t> </a:t>
            </a:r>
            <a:r>
              <a:rPr lang="it-IT" dirty="0" err="1"/>
              <a:t>roostats</a:t>
            </a:r>
            <a:r>
              <a:rPr lang="it-IT" dirty="0"/>
              <a:t> </a:t>
            </a:r>
            <a:r>
              <a:rPr lang="it-IT" dirty="0" err="1"/>
              <a:t>rootpymva</a:t>
            </a:r>
            <a:r>
              <a:rPr lang="it-IT" dirty="0"/>
              <a:t> </a:t>
            </a:r>
            <a:r>
              <a:rPr lang="it-IT" dirty="0" err="1"/>
              <a:t>histfactory</a:t>
            </a:r>
            <a:r>
              <a:rPr lang="it-IT" dirty="0"/>
              <a:t> </a:t>
            </a:r>
            <a:r>
              <a:rPr lang="it-IT" dirty="0" err="1"/>
              <a:t>coral</a:t>
            </a:r>
            <a:endParaRPr lang="it-IT" dirty="0"/>
          </a:p>
          <a:p>
            <a:endParaRPr lang="it-IT" dirty="0"/>
          </a:p>
          <a:p>
            <a:r>
              <a:rPr lang="it-IT" sz="4500" dirty="0"/>
              <a:t>Note </a:t>
            </a:r>
            <a:r>
              <a:rPr lang="it-IT" sz="4500" dirty="0" err="1"/>
              <a:t>that</a:t>
            </a:r>
            <a:r>
              <a:rPr lang="it-IT" sz="4500" dirty="0"/>
              <a:t> </a:t>
            </a:r>
            <a:r>
              <a:rPr lang="it-IT" sz="4500" b="1" dirty="0" err="1"/>
              <a:t>gcc</a:t>
            </a:r>
            <a:r>
              <a:rPr lang="it-IT" sz="4500" dirty="0"/>
              <a:t> </a:t>
            </a:r>
            <a:r>
              <a:rPr lang="it-IT" sz="4500" dirty="0" err="1"/>
              <a:t>is</a:t>
            </a:r>
            <a:r>
              <a:rPr lang="it-IT" sz="4500" dirty="0"/>
              <a:t> </a:t>
            </a:r>
            <a:r>
              <a:rPr lang="it-IT" sz="4500" dirty="0" err="1"/>
              <a:t>there</a:t>
            </a:r>
            <a:r>
              <a:rPr lang="it-IT" sz="4500" dirty="0"/>
              <a:t>! CMS </a:t>
            </a:r>
            <a:r>
              <a:rPr lang="it-IT" sz="4500" dirty="0" err="1"/>
              <a:t>ships</a:t>
            </a:r>
            <a:r>
              <a:rPr lang="it-IT" sz="4500" dirty="0"/>
              <a:t> </a:t>
            </a:r>
            <a:r>
              <a:rPr lang="it-IT" sz="4500" dirty="0" err="1"/>
              <a:t>its</a:t>
            </a:r>
            <a:r>
              <a:rPr lang="it-IT" sz="4500" dirty="0"/>
              <a:t> </a:t>
            </a:r>
            <a:r>
              <a:rPr lang="it-IT" sz="4500" dirty="0" err="1"/>
              <a:t>own</a:t>
            </a:r>
            <a:r>
              <a:rPr lang="it-IT" sz="4500" dirty="0"/>
              <a:t> </a:t>
            </a:r>
            <a:r>
              <a:rPr lang="it-IT" sz="4500" dirty="0" err="1"/>
              <a:t>compiler</a:t>
            </a:r>
            <a:r>
              <a:rPr lang="it-IT" sz="4500" dirty="0"/>
              <a:t>, so </a:t>
            </a:r>
            <a:r>
              <a:rPr lang="it-IT" sz="4500" dirty="0" err="1"/>
              <a:t>dependency</a:t>
            </a:r>
            <a:r>
              <a:rPr lang="it-IT" sz="4500" dirty="0"/>
              <a:t> on the </a:t>
            </a:r>
            <a:r>
              <a:rPr lang="it-IT" sz="4500" dirty="0" err="1"/>
              <a:t>host</a:t>
            </a:r>
            <a:r>
              <a:rPr lang="it-IT" sz="4500" dirty="0"/>
              <a:t> Linux </a:t>
            </a:r>
            <a:r>
              <a:rPr lang="it-IT" sz="4500" dirty="0" err="1"/>
              <a:t>is</a:t>
            </a:r>
            <a:r>
              <a:rPr lang="it-IT" sz="4500" dirty="0"/>
              <a:t> </a:t>
            </a:r>
            <a:r>
              <a:rPr lang="it-IT" sz="4500" dirty="0" err="1"/>
              <a:t>only</a:t>
            </a:r>
            <a:r>
              <a:rPr lang="it-IT" sz="4500" dirty="0"/>
              <a:t> </a:t>
            </a:r>
            <a:r>
              <a:rPr lang="it-IT" sz="4500" dirty="0" err="1"/>
              <a:t>at</a:t>
            </a:r>
            <a:r>
              <a:rPr lang="it-IT" sz="4500" dirty="0"/>
              <a:t> the </a:t>
            </a:r>
            <a:r>
              <a:rPr lang="it-IT" sz="4500" dirty="0" err="1"/>
              <a:t>level</a:t>
            </a:r>
            <a:r>
              <a:rPr lang="it-IT" sz="4500" dirty="0"/>
              <a:t> of </a:t>
            </a:r>
            <a:r>
              <a:rPr lang="it-IT" sz="4500" dirty="0" err="1"/>
              <a:t>glibc</a:t>
            </a:r>
            <a:endParaRPr lang="it-IT" sz="45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B9F19-0263-9844-A939-E459E206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7650D0-84AA-C143-A014-048819A6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128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FCDD4-5B60-C84F-AC3C-2AEC848D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Needs</a:t>
            </a:r>
            <a:r>
              <a:rPr lang="it-IT" dirty="0"/>
              <a:t> from a </a:t>
            </a:r>
            <a:r>
              <a:rPr lang="it-IT" dirty="0" err="1"/>
              <a:t>framework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60123-4DE5-3648-A651-3EE7177A8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70991"/>
            <a:ext cx="10178322" cy="4904688"/>
          </a:xfrm>
        </p:spPr>
        <p:txBody>
          <a:bodyPr>
            <a:normAutofit/>
          </a:bodyPr>
          <a:lstStyle/>
          <a:p>
            <a:r>
              <a:rPr lang="it-IT" dirty="0"/>
              <a:t>The </a:t>
            </a:r>
            <a:r>
              <a:rPr lang="it-IT" dirty="0" err="1"/>
              <a:t>framework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clearly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piece</a:t>
            </a:r>
            <a:r>
              <a:rPr lang="it-IT" dirty="0"/>
              <a:t> of a software </a:t>
            </a:r>
            <a:r>
              <a:rPr lang="it-IT" dirty="0" err="1"/>
              <a:t>stack</a:t>
            </a:r>
            <a:endParaRPr lang="it-IT" dirty="0"/>
          </a:p>
          <a:p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approaches</a:t>
            </a:r>
            <a:r>
              <a:rPr lang="it-IT" dirty="0"/>
              <a:t> for a new </a:t>
            </a:r>
            <a:r>
              <a:rPr lang="it-IT" dirty="0" err="1"/>
              <a:t>experiment</a:t>
            </a:r>
            <a:r>
              <a:rPr lang="it-IT" dirty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>
                <a:solidFill>
                  <a:srgbClr val="00B050"/>
                </a:solidFill>
              </a:rPr>
              <a:t>Start with </a:t>
            </a:r>
            <a:r>
              <a:rPr lang="it-IT" dirty="0" err="1">
                <a:solidFill>
                  <a:srgbClr val="00B050"/>
                </a:solidFill>
              </a:rPr>
              <a:t>something</a:t>
            </a:r>
            <a:r>
              <a:rPr lang="it-IT" dirty="0">
                <a:solidFill>
                  <a:srgbClr val="00B050"/>
                </a:solidFill>
              </a:rPr>
              <a:t> easy, </a:t>
            </a:r>
            <a:r>
              <a:rPr lang="it-IT" dirty="0" err="1">
                <a:solidFill>
                  <a:srgbClr val="00B050"/>
                </a:solidFill>
              </a:rPr>
              <a:t>which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matches</a:t>
            </a:r>
            <a:r>
              <a:rPr lang="it-IT" dirty="0">
                <a:solidFill>
                  <a:srgbClr val="00B050"/>
                </a:solidFill>
              </a:rPr>
              <a:t> the </a:t>
            </a:r>
            <a:r>
              <a:rPr lang="it-IT" dirty="0" err="1">
                <a:solidFill>
                  <a:srgbClr val="00B050"/>
                </a:solidFill>
              </a:rPr>
              <a:t>low</a:t>
            </a:r>
            <a:r>
              <a:rPr lang="it-IT" dirty="0">
                <a:solidFill>
                  <a:srgbClr val="00B050"/>
                </a:solidFill>
              </a:rPr>
              <a:t> scale </a:t>
            </a:r>
            <a:r>
              <a:rPr lang="it-IT" dirty="0" err="1">
                <a:solidFill>
                  <a:srgbClr val="00B050"/>
                </a:solidFill>
              </a:rPr>
              <a:t>needs</a:t>
            </a:r>
            <a:r>
              <a:rPr lang="it-IT" dirty="0">
                <a:solidFill>
                  <a:srgbClr val="00B050"/>
                </a:solidFill>
              </a:rPr>
              <a:t> of a </a:t>
            </a:r>
            <a:r>
              <a:rPr lang="it-IT" dirty="0" err="1">
                <a:solidFill>
                  <a:srgbClr val="00B050"/>
                </a:solidFill>
              </a:rPr>
              <a:t>technical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proposal</a:t>
            </a:r>
            <a:r>
              <a:rPr lang="it-IT" dirty="0">
                <a:solidFill>
                  <a:srgbClr val="00B050"/>
                </a:solidFill>
              </a:rPr>
              <a:t> / </a:t>
            </a:r>
            <a:r>
              <a:rPr lang="it-IT" dirty="0" err="1">
                <a:solidFill>
                  <a:srgbClr val="00B050"/>
                </a:solidFill>
              </a:rPr>
              <a:t>letter</a:t>
            </a:r>
            <a:r>
              <a:rPr lang="it-IT" dirty="0">
                <a:solidFill>
                  <a:srgbClr val="00B050"/>
                </a:solidFill>
              </a:rPr>
              <a:t> of </a:t>
            </a:r>
            <a:r>
              <a:rPr lang="it-IT" dirty="0" err="1">
                <a:solidFill>
                  <a:srgbClr val="00B050"/>
                </a:solidFill>
              </a:rPr>
              <a:t>intent</a:t>
            </a:r>
            <a:r>
              <a:rPr lang="it-IT" dirty="0">
                <a:solidFill>
                  <a:srgbClr val="00B050"/>
                </a:solidFill>
              </a:rPr>
              <a:t>; be ready to start </a:t>
            </a:r>
            <a:r>
              <a:rPr lang="it-IT" dirty="0" err="1">
                <a:solidFill>
                  <a:srgbClr val="00B050"/>
                </a:solidFill>
              </a:rPr>
              <a:t>again</a:t>
            </a:r>
            <a:r>
              <a:rPr lang="it-IT" dirty="0">
                <a:solidFill>
                  <a:srgbClr val="00B050"/>
                </a:solidFill>
              </a:rPr>
              <a:t> from scratch </a:t>
            </a:r>
            <a:r>
              <a:rPr lang="it-IT" dirty="0" err="1">
                <a:solidFill>
                  <a:srgbClr val="00B050"/>
                </a:solidFill>
              </a:rPr>
              <a:t>at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least</a:t>
            </a:r>
            <a:r>
              <a:rPr lang="it-IT" dirty="0">
                <a:solidFill>
                  <a:srgbClr val="00B050"/>
                </a:solidFill>
              </a:rPr>
              <a:t> a </a:t>
            </a:r>
            <a:r>
              <a:rPr lang="it-IT" dirty="0" err="1">
                <a:solidFill>
                  <a:srgbClr val="00B050"/>
                </a:solidFill>
              </a:rPr>
              <a:t>couple</a:t>
            </a:r>
            <a:r>
              <a:rPr lang="it-IT" dirty="0">
                <a:solidFill>
                  <a:srgbClr val="00B050"/>
                </a:solidFill>
              </a:rPr>
              <a:t> of </a:t>
            </a:r>
            <a:r>
              <a:rPr lang="it-IT" dirty="0" err="1">
                <a:solidFill>
                  <a:srgbClr val="00B050"/>
                </a:solidFill>
              </a:rPr>
              <a:t>times</a:t>
            </a:r>
            <a:r>
              <a:rPr lang="it-IT" dirty="0">
                <a:solidFill>
                  <a:srgbClr val="00B050"/>
                </a:solidFill>
              </a:rPr>
              <a:t>; CMS:</a:t>
            </a:r>
          </a:p>
          <a:p>
            <a:pPr lvl="2"/>
            <a:r>
              <a:rPr lang="it-IT" b="1" dirty="0">
                <a:solidFill>
                  <a:srgbClr val="0070C0"/>
                </a:solidFill>
              </a:rPr>
              <a:t>Y&lt; 2000</a:t>
            </a:r>
            <a:r>
              <a:rPr lang="it-IT" dirty="0">
                <a:solidFill>
                  <a:srgbClr val="0070C0"/>
                </a:solidFill>
              </a:rPr>
              <a:t>: CMSIM+CMKIN (Fortran + Geant3)</a:t>
            </a:r>
          </a:p>
          <a:p>
            <a:pPr lvl="2"/>
            <a:r>
              <a:rPr lang="it-IT" b="1" dirty="0">
                <a:solidFill>
                  <a:srgbClr val="0070C0"/>
                </a:solidFill>
              </a:rPr>
              <a:t>2000&lt;Y&lt;2005</a:t>
            </a:r>
            <a:r>
              <a:rPr lang="it-IT" dirty="0">
                <a:solidFill>
                  <a:srgbClr val="0070C0"/>
                </a:solidFill>
              </a:rPr>
              <a:t>: OSCAR + ORCA (C++ + Geant4 + </a:t>
            </a:r>
            <a:r>
              <a:rPr lang="it-IT" dirty="0" err="1">
                <a:solidFill>
                  <a:srgbClr val="0070C0"/>
                </a:solidFill>
              </a:rPr>
              <a:t>ObjectivityDB</a:t>
            </a:r>
            <a:r>
              <a:rPr lang="it-IT" dirty="0">
                <a:solidFill>
                  <a:srgbClr val="0070C0"/>
                </a:solidFill>
              </a:rPr>
              <a:t>/ROOT)</a:t>
            </a:r>
          </a:p>
          <a:p>
            <a:pPr lvl="2"/>
            <a:r>
              <a:rPr lang="it-IT" b="1" dirty="0">
                <a:solidFill>
                  <a:srgbClr val="0070C0"/>
                </a:solidFill>
              </a:rPr>
              <a:t>Y&gt;2005</a:t>
            </a:r>
            <a:r>
              <a:rPr lang="it-IT" dirty="0">
                <a:solidFill>
                  <a:srgbClr val="0070C0"/>
                </a:solidFill>
              </a:rPr>
              <a:t>: CMSSW (C++ + Geant4 + ROOT)</a:t>
            </a:r>
          </a:p>
          <a:p>
            <a:pPr lvl="2"/>
            <a:r>
              <a:rPr lang="it-IT" dirty="0">
                <a:solidFill>
                  <a:srgbClr val="0070C0"/>
                </a:solidFill>
              </a:rPr>
              <a:t>The last «</a:t>
            </a:r>
            <a:r>
              <a:rPr lang="it-IT" dirty="0" err="1">
                <a:solidFill>
                  <a:srgbClr val="0070C0"/>
                </a:solidFill>
              </a:rPr>
              <a:t>change</a:t>
            </a:r>
            <a:r>
              <a:rPr lang="it-IT" dirty="0">
                <a:solidFill>
                  <a:srgbClr val="0070C0"/>
                </a:solidFill>
              </a:rPr>
              <a:t>» (ORCA to CMSSW) </a:t>
            </a:r>
            <a:r>
              <a:rPr lang="it-IT" dirty="0" err="1">
                <a:solidFill>
                  <a:srgbClr val="0070C0"/>
                </a:solidFill>
              </a:rPr>
              <a:t>took</a:t>
            </a:r>
            <a:r>
              <a:rPr lang="it-IT" dirty="0">
                <a:solidFill>
                  <a:srgbClr val="0070C0"/>
                </a:solidFill>
              </a:rPr>
              <a:t> from 2004 to 2007 to </a:t>
            </a:r>
            <a:r>
              <a:rPr lang="it-IT" dirty="0" err="1">
                <a:solidFill>
                  <a:srgbClr val="0070C0"/>
                </a:solidFill>
              </a:rPr>
              <a:t>reach</a:t>
            </a:r>
            <a:r>
              <a:rPr lang="it-IT" dirty="0">
                <a:solidFill>
                  <a:srgbClr val="0070C0"/>
                </a:solidFill>
              </a:rPr>
              <a:t> the </a:t>
            </a:r>
            <a:r>
              <a:rPr lang="it-IT" dirty="0" err="1">
                <a:solidFill>
                  <a:srgbClr val="0070C0"/>
                </a:solidFill>
              </a:rPr>
              <a:t>same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level</a:t>
            </a:r>
            <a:r>
              <a:rPr lang="it-IT" dirty="0">
                <a:solidFill>
                  <a:srgbClr val="0070C0"/>
                </a:solidFill>
              </a:rPr>
              <a:t>, with 2 </a:t>
            </a:r>
            <a:r>
              <a:rPr lang="it-IT" dirty="0" err="1">
                <a:solidFill>
                  <a:srgbClr val="0070C0"/>
                </a:solidFill>
              </a:rPr>
              <a:t>devel</a:t>
            </a:r>
            <a:r>
              <a:rPr lang="it-IT" dirty="0">
                <a:solidFill>
                  <a:srgbClr val="0070C0"/>
                </a:solidFill>
              </a:rPr>
              <a:t> teams </a:t>
            </a:r>
            <a:r>
              <a:rPr lang="it-IT" dirty="0" err="1">
                <a:solidFill>
                  <a:srgbClr val="0070C0"/>
                </a:solidFill>
              </a:rPr>
              <a:t>needed</a:t>
            </a:r>
            <a:r>
              <a:rPr lang="it-IT" dirty="0">
                <a:solidFill>
                  <a:srgbClr val="0070C0"/>
                </a:solidFill>
              </a:rPr>
              <a:t> (the </a:t>
            </a:r>
            <a:r>
              <a:rPr lang="it-IT" dirty="0" err="1">
                <a:solidFill>
                  <a:srgbClr val="0070C0"/>
                </a:solidFill>
              </a:rPr>
              <a:t>old</a:t>
            </a:r>
            <a:r>
              <a:rPr lang="it-IT" dirty="0">
                <a:solidFill>
                  <a:srgbClr val="0070C0"/>
                </a:solidFill>
              </a:rPr>
              <a:t> SW </a:t>
            </a:r>
            <a:r>
              <a:rPr lang="it-IT" dirty="0" err="1">
                <a:solidFill>
                  <a:srgbClr val="0070C0"/>
                </a:solidFill>
              </a:rPr>
              <a:t>used</a:t>
            </a:r>
            <a:r>
              <a:rPr lang="it-IT" dirty="0">
                <a:solidFill>
                  <a:srgbClr val="0070C0"/>
                </a:solidFill>
              </a:rPr>
              <a:t> for a TDR </a:t>
            </a:r>
            <a:r>
              <a:rPr lang="it-IT" dirty="0" err="1">
                <a:solidFill>
                  <a:srgbClr val="0070C0"/>
                </a:solidFill>
              </a:rPr>
              <a:t>while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preparing</a:t>
            </a:r>
            <a:r>
              <a:rPr lang="it-IT" dirty="0">
                <a:solidFill>
                  <a:srgbClr val="0070C0"/>
                </a:solidFill>
              </a:rPr>
              <a:t> the new </a:t>
            </a:r>
            <a:r>
              <a:rPr lang="it-IT" dirty="0" err="1">
                <a:solidFill>
                  <a:srgbClr val="0070C0"/>
                </a:solidFill>
              </a:rPr>
              <a:t>one</a:t>
            </a:r>
            <a:r>
              <a:rPr lang="it-IT" dirty="0">
                <a:solidFill>
                  <a:srgbClr val="0070C0"/>
                </a:solidFill>
              </a:rPr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 err="1">
                <a:solidFill>
                  <a:srgbClr val="00B050"/>
                </a:solidFill>
              </a:rPr>
              <a:t>Search</a:t>
            </a:r>
            <a:r>
              <a:rPr lang="it-IT" dirty="0">
                <a:solidFill>
                  <a:srgbClr val="00B050"/>
                </a:solidFill>
              </a:rPr>
              <a:t> on the «market» a </a:t>
            </a:r>
            <a:r>
              <a:rPr lang="it-IT" dirty="0" err="1">
                <a:solidFill>
                  <a:srgbClr val="00B050"/>
                </a:solidFill>
              </a:rPr>
              <a:t>working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solution</a:t>
            </a:r>
            <a:r>
              <a:rPr lang="it-IT" dirty="0">
                <a:solidFill>
                  <a:srgbClr val="00B050"/>
                </a:solidFill>
              </a:rPr>
              <a:t>, </a:t>
            </a:r>
            <a:r>
              <a:rPr lang="it-IT" dirty="0" err="1">
                <a:solidFill>
                  <a:srgbClr val="00B050"/>
                </a:solidFill>
              </a:rPr>
              <a:t>tested</a:t>
            </a:r>
            <a:r>
              <a:rPr lang="it-IT" dirty="0">
                <a:solidFill>
                  <a:srgbClr val="00B050"/>
                </a:solidFill>
              </a:rPr>
              <a:t> on a </a:t>
            </a:r>
            <a:r>
              <a:rPr lang="it-IT" dirty="0" err="1">
                <a:solidFill>
                  <a:srgbClr val="00B050"/>
                </a:solidFill>
              </a:rPr>
              <a:t>running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experiment</a:t>
            </a:r>
            <a:r>
              <a:rPr lang="it-IT" dirty="0">
                <a:solidFill>
                  <a:srgbClr val="00B050"/>
                </a:solidFill>
              </a:rPr>
              <a:t> with </a:t>
            </a:r>
            <a:r>
              <a:rPr lang="it-IT" dirty="0" err="1">
                <a:solidFill>
                  <a:srgbClr val="00B050"/>
                </a:solidFill>
              </a:rPr>
              <a:t>comparable</a:t>
            </a:r>
            <a:r>
              <a:rPr lang="it-IT" dirty="0">
                <a:solidFill>
                  <a:srgbClr val="00B050"/>
                </a:solidFill>
              </a:rPr>
              <a:t> (or </a:t>
            </a:r>
            <a:r>
              <a:rPr lang="it-IT" dirty="0" err="1">
                <a:solidFill>
                  <a:srgbClr val="00B050"/>
                </a:solidFill>
              </a:rPr>
              <a:t>bigger</a:t>
            </a:r>
            <a:r>
              <a:rPr lang="it-IT" dirty="0">
                <a:solidFill>
                  <a:srgbClr val="00B050"/>
                </a:solidFill>
              </a:rPr>
              <a:t>) </a:t>
            </a:r>
            <a:r>
              <a:rPr lang="it-IT" dirty="0" err="1">
                <a:solidFill>
                  <a:srgbClr val="00B050"/>
                </a:solidFill>
              </a:rPr>
              <a:t>needs</a:t>
            </a:r>
            <a:r>
              <a:rPr lang="it-IT" dirty="0">
                <a:solidFill>
                  <a:srgbClr val="00B050"/>
                </a:solidFill>
              </a:rPr>
              <a:t>, and use </a:t>
            </a:r>
            <a:r>
              <a:rPr lang="it-IT" dirty="0" err="1">
                <a:solidFill>
                  <a:srgbClr val="00B050"/>
                </a:solidFill>
              </a:rPr>
              <a:t>it</a:t>
            </a:r>
            <a:endParaRPr lang="it-IT" dirty="0">
              <a:solidFill>
                <a:srgbClr val="00B050"/>
              </a:solidFill>
            </a:endParaRPr>
          </a:p>
          <a:p>
            <a:pPr lvl="2"/>
            <a:r>
              <a:rPr lang="it-IT" dirty="0" err="1">
                <a:solidFill>
                  <a:srgbClr val="0070C0"/>
                </a:solidFill>
              </a:rPr>
              <a:t>Admittedly</a:t>
            </a:r>
            <a:r>
              <a:rPr lang="it-IT" dirty="0">
                <a:solidFill>
                  <a:srgbClr val="0070C0"/>
                </a:solidFill>
              </a:rPr>
              <a:t>, </a:t>
            </a:r>
            <a:r>
              <a:rPr lang="it-IT" dirty="0" err="1">
                <a:solidFill>
                  <a:srgbClr val="0070C0"/>
                </a:solidFill>
              </a:rPr>
              <a:t>we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never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did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it</a:t>
            </a:r>
            <a:r>
              <a:rPr lang="it-IT" dirty="0">
                <a:solidFill>
                  <a:srgbClr val="0070C0"/>
                </a:solidFill>
              </a:rPr>
              <a:t> up to </a:t>
            </a:r>
            <a:r>
              <a:rPr lang="it-IT" dirty="0" err="1">
                <a:solidFill>
                  <a:srgbClr val="0070C0"/>
                </a:solidFill>
              </a:rPr>
              <a:t>now</a:t>
            </a:r>
            <a:r>
              <a:rPr lang="it-IT" dirty="0">
                <a:solidFill>
                  <a:srgbClr val="0070C0"/>
                </a:solidFill>
              </a:rPr>
              <a:t>; </a:t>
            </a:r>
            <a:r>
              <a:rPr lang="it-IT" dirty="0" err="1">
                <a:solidFill>
                  <a:srgbClr val="0070C0"/>
                </a:solidFill>
              </a:rPr>
              <a:t>we</a:t>
            </a:r>
            <a:r>
              <a:rPr lang="it-IT" dirty="0">
                <a:solidFill>
                  <a:srgbClr val="0070C0"/>
                </a:solidFill>
              </a:rPr>
              <a:t> «love» </a:t>
            </a:r>
            <a:r>
              <a:rPr lang="it-IT" dirty="0" err="1">
                <a:solidFill>
                  <a:srgbClr val="0070C0"/>
                </a:solidFill>
              </a:rPr>
              <a:t>starting</a:t>
            </a:r>
            <a:r>
              <a:rPr lang="it-IT" dirty="0">
                <a:solidFill>
                  <a:srgbClr val="0070C0"/>
                </a:solidFill>
              </a:rPr>
              <a:t> from scratch</a:t>
            </a:r>
          </a:p>
          <a:p>
            <a:pPr lvl="2"/>
            <a:r>
              <a:rPr lang="it-IT" dirty="0" err="1">
                <a:solidFill>
                  <a:srgbClr val="0070C0"/>
                </a:solidFill>
              </a:rPr>
              <a:t>Even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if</a:t>
            </a:r>
            <a:r>
              <a:rPr lang="it-IT" dirty="0">
                <a:solidFill>
                  <a:srgbClr val="0070C0"/>
                </a:solidFill>
              </a:rPr>
              <a:t>, to some </a:t>
            </a:r>
            <a:r>
              <a:rPr lang="it-IT" dirty="0" err="1">
                <a:solidFill>
                  <a:srgbClr val="0070C0"/>
                </a:solidFill>
              </a:rPr>
              <a:t>extent</a:t>
            </a:r>
            <a:r>
              <a:rPr lang="it-IT" dirty="0">
                <a:solidFill>
                  <a:srgbClr val="0070C0"/>
                </a:solidFill>
              </a:rPr>
              <a:t>, the </a:t>
            </a:r>
            <a:r>
              <a:rPr lang="it-IT" dirty="0" err="1">
                <a:solidFill>
                  <a:srgbClr val="0070C0"/>
                </a:solidFill>
              </a:rPr>
              <a:t>initial</a:t>
            </a:r>
            <a:r>
              <a:rPr lang="it-IT" dirty="0">
                <a:solidFill>
                  <a:srgbClr val="0070C0"/>
                </a:solidFill>
              </a:rPr>
              <a:t> CMSSW release </a:t>
            </a:r>
            <a:r>
              <a:rPr lang="it-IT" dirty="0" err="1">
                <a:solidFill>
                  <a:srgbClr val="0070C0"/>
                </a:solidFill>
              </a:rPr>
              <a:t>was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using</a:t>
            </a:r>
            <a:r>
              <a:rPr lang="it-IT" dirty="0">
                <a:solidFill>
                  <a:srgbClr val="0070C0"/>
                </a:solidFill>
              </a:rPr>
              <a:t> the </a:t>
            </a:r>
            <a:r>
              <a:rPr lang="it-IT" b="1" dirty="0" err="1">
                <a:solidFill>
                  <a:srgbClr val="0070C0"/>
                </a:solidFill>
              </a:rPr>
              <a:t>Event</a:t>
            </a:r>
            <a:r>
              <a:rPr lang="it-IT" b="1" dirty="0">
                <a:solidFill>
                  <a:srgbClr val="0070C0"/>
                </a:solidFill>
              </a:rPr>
              <a:t> Model from CDF </a:t>
            </a:r>
            <a:r>
              <a:rPr lang="it-IT" dirty="0">
                <a:solidFill>
                  <a:srgbClr val="0070C0"/>
                </a:solidFill>
              </a:rPr>
              <a:t>and the </a:t>
            </a:r>
            <a:r>
              <a:rPr lang="it-IT" b="1" dirty="0">
                <a:solidFill>
                  <a:srgbClr val="0070C0"/>
                </a:solidFill>
              </a:rPr>
              <a:t>Setup model from CLEO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8D89D-1D37-BA48-ABDE-332E6698A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67879-3F87-D643-8307-E903A4BB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623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69505-E516-1D4E-97C3-0876A5CA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in the meantime?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E27FF-3ED6-5440-96E0-E6D16A3DB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70991"/>
            <a:ext cx="10178322" cy="4763554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frameworks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to </a:t>
            </a:r>
            <a:r>
              <a:rPr lang="it-IT" dirty="0" err="1"/>
              <a:t>survive</a:t>
            </a:r>
            <a:r>
              <a:rPr lang="it-IT" dirty="0"/>
              <a:t> / </a:t>
            </a:r>
            <a:r>
              <a:rPr lang="it-IT" dirty="0" err="1"/>
              <a:t>cope</a:t>
            </a:r>
            <a:r>
              <a:rPr lang="it-IT" dirty="0"/>
              <a:t> with a </a:t>
            </a:r>
            <a:r>
              <a:rPr lang="it-IT" dirty="0" err="1"/>
              <a:t>lot</a:t>
            </a:r>
            <a:r>
              <a:rPr lang="it-IT" dirty="0"/>
              <a:t> of </a:t>
            </a:r>
            <a:r>
              <a:rPr lang="it-IT" dirty="0" err="1"/>
              <a:t>landscape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in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lifetime</a:t>
            </a:r>
            <a:r>
              <a:rPr lang="it-IT" dirty="0"/>
              <a:t> (in the last </a:t>
            </a:r>
            <a:r>
              <a:rPr lang="it-IT" dirty="0" err="1"/>
              <a:t>incarnations</a:t>
            </a:r>
            <a:r>
              <a:rPr lang="it-IT" dirty="0"/>
              <a:t>, last 10 y):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From GRID to </a:t>
            </a:r>
            <a:r>
              <a:rPr lang="it-IT" b="1" dirty="0" err="1">
                <a:solidFill>
                  <a:srgbClr val="0070C0"/>
                </a:solidFill>
              </a:rPr>
              <a:t>Clouds</a:t>
            </a:r>
            <a:r>
              <a:rPr lang="it-IT" b="1" dirty="0">
                <a:solidFill>
                  <a:srgbClr val="0070C0"/>
                </a:solidFill>
              </a:rPr>
              <a:t> to </a:t>
            </a:r>
            <a:r>
              <a:rPr lang="it-IT" b="1" dirty="0" err="1">
                <a:solidFill>
                  <a:srgbClr val="0070C0"/>
                </a:solidFill>
              </a:rPr>
              <a:t>Virtualization</a:t>
            </a:r>
            <a:r>
              <a:rPr lang="it-IT" b="1" dirty="0">
                <a:solidFill>
                  <a:srgbClr val="0070C0"/>
                </a:solidFill>
              </a:rPr>
              <a:t> to HPC to </a:t>
            </a:r>
            <a:r>
              <a:rPr lang="it-IT" b="1" dirty="0" err="1">
                <a:solidFill>
                  <a:srgbClr val="0070C0"/>
                </a:solidFill>
              </a:rPr>
              <a:t>heterogeneous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computing</a:t>
            </a:r>
            <a:r>
              <a:rPr lang="it-IT" b="1" dirty="0">
                <a:solidFill>
                  <a:srgbClr val="0070C0"/>
                </a:solidFill>
              </a:rPr>
              <a:t> (GPU, FPGA, QC </a:t>
            </a:r>
            <a:r>
              <a:rPr lang="it-IT" b="1" dirty="0" err="1">
                <a:solidFill>
                  <a:srgbClr val="0070C0"/>
                </a:solidFill>
              </a:rPr>
              <a:t>even</a:t>
            </a:r>
            <a:r>
              <a:rPr lang="it-IT" b="1" dirty="0">
                <a:solidFill>
                  <a:srgbClr val="0070C0"/>
                </a:solidFill>
              </a:rPr>
              <a:t>…)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From data </a:t>
            </a:r>
            <a:r>
              <a:rPr lang="it-IT" b="1" dirty="0" err="1">
                <a:solidFill>
                  <a:srgbClr val="0070C0"/>
                </a:solidFill>
              </a:rPr>
              <a:t>locality</a:t>
            </a:r>
            <a:r>
              <a:rPr lang="it-IT" b="1" dirty="0">
                <a:solidFill>
                  <a:srgbClr val="0070C0"/>
                </a:solidFill>
              </a:rPr>
              <a:t> to streaming </a:t>
            </a:r>
            <a:r>
              <a:rPr lang="it-IT" b="1" dirty="0" err="1">
                <a:solidFill>
                  <a:srgbClr val="0070C0"/>
                </a:solidFill>
              </a:rPr>
              <a:t>storage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federations</a:t>
            </a:r>
            <a:endParaRPr lang="it-IT" b="1" dirty="0">
              <a:solidFill>
                <a:srgbClr val="0070C0"/>
              </a:solidFill>
            </a:endParaRP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From SL4/gcc4 to CC7/gcc8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From 32 to 64 bit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From single </a:t>
            </a:r>
            <a:r>
              <a:rPr lang="it-IT" b="1" dirty="0" err="1">
                <a:solidFill>
                  <a:srgbClr val="0070C0"/>
                </a:solidFill>
              </a:rPr>
              <a:t>process</a:t>
            </a:r>
            <a:r>
              <a:rPr lang="it-IT" b="1" dirty="0">
                <a:solidFill>
                  <a:srgbClr val="0070C0"/>
                </a:solidFill>
              </a:rPr>
              <a:t> to multi </a:t>
            </a:r>
            <a:r>
              <a:rPr lang="it-IT" b="1" dirty="0" err="1">
                <a:solidFill>
                  <a:srgbClr val="0070C0"/>
                </a:solidFill>
              </a:rPr>
              <a:t>process</a:t>
            </a:r>
            <a:r>
              <a:rPr lang="it-IT" b="1" dirty="0">
                <a:solidFill>
                  <a:srgbClr val="0070C0"/>
                </a:solidFill>
              </a:rPr>
              <a:t> (COW) to multi </a:t>
            </a:r>
            <a:r>
              <a:rPr lang="it-IT" b="1" dirty="0" err="1">
                <a:solidFill>
                  <a:srgbClr val="0070C0"/>
                </a:solidFill>
              </a:rPr>
              <a:t>threaded</a:t>
            </a:r>
            <a:r>
              <a:rPr lang="it-IT" b="1" dirty="0">
                <a:solidFill>
                  <a:srgbClr val="0070C0"/>
                </a:solidFill>
              </a:rPr>
              <a:t> (TBB)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From single core </a:t>
            </a:r>
            <a:r>
              <a:rPr lang="it-IT" b="1" dirty="0" err="1">
                <a:solidFill>
                  <a:srgbClr val="0070C0"/>
                </a:solidFill>
              </a:rPr>
              <a:t>PCs</a:t>
            </a:r>
            <a:r>
              <a:rPr lang="it-IT" b="1" dirty="0">
                <a:solidFill>
                  <a:srgbClr val="0070C0"/>
                </a:solidFill>
              </a:rPr>
              <a:t> to O(300) </a:t>
            </a:r>
            <a:r>
              <a:rPr lang="it-IT" b="1" dirty="0" err="1">
                <a:solidFill>
                  <a:srgbClr val="0070C0"/>
                </a:solidFill>
              </a:rPr>
              <a:t>cores</a:t>
            </a:r>
            <a:r>
              <a:rPr lang="it-IT" b="1" dirty="0">
                <a:solidFill>
                  <a:srgbClr val="0070C0"/>
                </a:solidFill>
              </a:rPr>
              <a:t> per PC (KNL)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From </a:t>
            </a:r>
            <a:r>
              <a:rPr lang="it-IT" b="1" dirty="0" err="1">
                <a:solidFill>
                  <a:srgbClr val="0070C0"/>
                </a:solidFill>
              </a:rPr>
              <a:t>configs</a:t>
            </a:r>
            <a:r>
              <a:rPr lang="it-IT" b="1" dirty="0">
                <a:solidFill>
                  <a:srgbClr val="0070C0"/>
                </a:solidFill>
              </a:rPr>
              <a:t> to </a:t>
            </a:r>
            <a:r>
              <a:rPr lang="it-IT" b="1" dirty="0" err="1">
                <a:solidFill>
                  <a:srgbClr val="0070C0"/>
                </a:solidFill>
              </a:rPr>
              <a:t>Python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as</a:t>
            </a:r>
            <a:r>
              <a:rPr lang="it-IT" b="1" dirty="0">
                <a:solidFill>
                  <a:srgbClr val="0070C0"/>
                </a:solidFill>
              </a:rPr>
              <a:t> the </a:t>
            </a:r>
            <a:r>
              <a:rPr lang="it-IT" b="1" dirty="0" err="1">
                <a:solidFill>
                  <a:srgbClr val="0070C0"/>
                </a:solidFill>
              </a:rPr>
              <a:t>uber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language</a:t>
            </a:r>
            <a:endParaRPr lang="it-IT" b="1" dirty="0">
              <a:solidFill>
                <a:srgbClr val="0070C0"/>
              </a:solidFill>
            </a:endParaRP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From </a:t>
            </a:r>
            <a:r>
              <a:rPr lang="it-IT" b="1" dirty="0" err="1">
                <a:solidFill>
                  <a:srgbClr val="0070C0"/>
                </a:solidFill>
              </a:rPr>
              <a:t>fully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scheduled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execution</a:t>
            </a:r>
            <a:r>
              <a:rPr lang="it-IT" b="1" dirty="0">
                <a:solidFill>
                  <a:srgbClr val="0070C0"/>
                </a:solidFill>
              </a:rPr>
              <a:t> to </a:t>
            </a:r>
            <a:r>
              <a:rPr lang="it-IT" b="1" dirty="0" err="1">
                <a:solidFill>
                  <a:srgbClr val="0070C0"/>
                </a:solidFill>
              </a:rPr>
              <a:t>unscheduled</a:t>
            </a:r>
            <a:r>
              <a:rPr lang="it-IT" b="1" dirty="0">
                <a:solidFill>
                  <a:srgbClr val="0070C0"/>
                </a:solidFill>
              </a:rPr>
              <a:t> (</a:t>
            </a:r>
            <a:r>
              <a:rPr lang="it-IT" b="1" dirty="0" err="1">
                <a:solidFill>
                  <a:srgbClr val="0070C0"/>
                </a:solidFill>
              </a:rPr>
              <a:t>needed</a:t>
            </a:r>
            <a:r>
              <a:rPr lang="it-IT" b="1" dirty="0">
                <a:solidFill>
                  <a:srgbClr val="0070C0"/>
                </a:solidFill>
              </a:rPr>
              <a:t> for multi threading)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Analysis </a:t>
            </a:r>
            <a:r>
              <a:rPr lang="it-IT" b="1" dirty="0" err="1">
                <a:solidFill>
                  <a:srgbClr val="0070C0"/>
                </a:solidFill>
              </a:rPr>
              <a:t>support</a:t>
            </a:r>
            <a:r>
              <a:rPr lang="it-IT" b="1" dirty="0">
                <a:solidFill>
                  <a:srgbClr val="0070C0"/>
                </a:solidFill>
              </a:rPr>
              <a:t> from PAW-ROOT(</a:t>
            </a:r>
            <a:r>
              <a:rPr lang="it-IT" b="1" dirty="0" err="1">
                <a:solidFill>
                  <a:srgbClr val="0070C0"/>
                </a:solidFill>
              </a:rPr>
              <a:t>cint</a:t>
            </a:r>
            <a:r>
              <a:rPr lang="it-IT" b="1" dirty="0">
                <a:solidFill>
                  <a:srgbClr val="0070C0"/>
                </a:solidFill>
              </a:rPr>
              <a:t>)-ROOT(</a:t>
            </a:r>
            <a:r>
              <a:rPr lang="it-IT" b="1" dirty="0" err="1">
                <a:solidFill>
                  <a:srgbClr val="0070C0"/>
                </a:solidFill>
              </a:rPr>
              <a:t>cling</a:t>
            </a:r>
            <a:r>
              <a:rPr lang="it-IT" b="1" dirty="0">
                <a:solidFill>
                  <a:srgbClr val="0070C0"/>
                </a:solidFill>
              </a:rPr>
              <a:t>)-</a:t>
            </a:r>
            <a:r>
              <a:rPr lang="it-IT" b="1" dirty="0" err="1">
                <a:solidFill>
                  <a:srgbClr val="0070C0"/>
                </a:solidFill>
              </a:rPr>
              <a:t>PyROOT</a:t>
            </a:r>
            <a:r>
              <a:rPr lang="it-IT" b="1" dirty="0">
                <a:solidFill>
                  <a:srgbClr val="0070C0"/>
                </a:solidFill>
              </a:rPr>
              <a:t>-</a:t>
            </a:r>
            <a:r>
              <a:rPr lang="it-IT" b="1" dirty="0" err="1">
                <a:solidFill>
                  <a:srgbClr val="0070C0"/>
                </a:solidFill>
              </a:rPr>
              <a:t>UpROOT</a:t>
            </a:r>
            <a:r>
              <a:rPr lang="it-IT" b="1" dirty="0">
                <a:solidFill>
                  <a:srgbClr val="0070C0"/>
                </a:solidFill>
              </a:rPr>
              <a:t>-AVRO</a:t>
            </a:r>
          </a:p>
          <a:p>
            <a:pPr lvl="1"/>
            <a:endParaRPr lang="it-IT" dirty="0"/>
          </a:p>
          <a:p>
            <a:r>
              <a:rPr lang="it-IT" dirty="0"/>
              <a:t>None </a:t>
            </a:r>
            <a:r>
              <a:rPr lang="it-IT" dirty="0" err="1"/>
              <a:t>was</a:t>
            </a:r>
            <a:r>
              <a:rPr lang="it-IT" dirty="0"/>
              <a:t> un-</a:t>
            </a:r>
            <a:r>
              <a:rPr lang="it-IT" dirty="0" err="1"/>
              <a:t>anticipated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eventually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supposed</a:t>
            </a:r>
            <a:r>
              <a:rPr lang="it-IT" dirty="0"/>
              <a:t> to be so fast and so </a:t>
            </a:r>
            <a:r>
              <a:rPr lang="it-IT" dirty="0" err="1"/>
              <a:t>important</a:t>
            </a:r>
            <a:r>
              <a:rPr lang="it-IT" dirty="0"/>
              <a:t> for the standard </a:t>
            </a:r>
            <a:r>
              <a:rPr lang="it-IT" dirty="0" err="1"/>
              <a:t>running</a:t>
            </a:r>
            <a:endParaRPr lang="it-IT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9EC3E-33BC-6E4A-9463-4E5FD239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14962-2D05-154E-97CE-80C2C42A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1462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93E2-AA5A-B749-8769-2F4D424B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782" y="1"/>
            <a:ext cx="10489218" cy="1192696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Needs</a:t>
            </a:r>
            <a:r>
              <a:rPr lang="it-IT" dirty="0"/>
              <a:t> (</a:t>
            </a:r>
            <a:r>
              <a:rPr lang="it-IT" dirty="0" err="1"/>
              <a:t>today</a:t>
            </a:r>
            <a:r>
              <a:rPr lang="it-IT" dirty="0"/>
              <a:t> or </a:t>
            </a:r>
            <a:r>
              <a:rPr lang="it-IT" dirty="0" err="1"/>
              <a:t>tomorrow</a:t>
            </a:r>
            <a:r>
              <a:rPr lang="it-IT" dirty="0"/>
              <a:t>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morning</a:t>
            </a:r>
            <a:r>
              <a:rPr lang="it-IT" dirty="0"/>
              <a:t>) from a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FA8A8-FE3C-1045-B67E-6F964E489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782" y="1306399"/>
            <a:ext cx="6237258" cy="5069280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covering</a:t>
            </a:r>
            <a:r>
              <a:rPr lang="it-IT" dirty="0"/>
              <a:t> the </a:t>
            </a:r>
            <a:r>
              <a:rPr lang="it-IT" dirty="0" err="1"/>
              <a:t>obvious</a:t>
            </a:r>
            <a:r>
              <a:rPr lang="it-IT" dirty="0"/>
              <a:t> </a:t>
            </a:r>
            <a:r>
              <a:rPr lang="it-IT" dirty="0" err="1"/>
              <a:t>ones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probable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in the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phases</a:t>
            </a:r>
            <a:r>
              <a:rPr lang="it-IT" dirty="0"/>
              <a:t> of a </a:t>
            </a:r>
            <a:r>
              <a:rPr lang="it-IT" b="1" dirty="0"/>
              <a:t>new </a:t>
            </a:r>
            <a:r>
              <a:rPr lang="it-IT" b="1" dirty="0" err="1"/>
              <a:t>experiment</a:t>
            </a:r>
            <a:r>
              <a:rPr lang="it-IT" b="1" dirty="0"/>
              <a:t> </a:t>
            </a:r>
            <a:r>
              <a:rPr lang="it-IT" dirty="0"/>
              <a:t>SW life </a:t>
            </a:r>
            <a:r>
              <a:rPr lang="it-IT" dirty="0" err="1"/>
              <a:t>cycle</a:t>
            </a:r>
            <a:r>
              <a:rPr lang="it-IT" dirty="0"/>
              <a:t>,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the </a:t>
            </a:r>
            <a:r>
              <a:rPr lang="it-IT" dirty="0" err="1"/>
              <a:t>need</a:t>
            </a:r>
            <a:r>
              <a:rPr lang="it-IT" dirty="0"/>
              <a:t> to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Have</a:t>
            </a:r>
            <a:r>
              <a:rPr lang="it-IT" dirty="0">
                <a:solidFill>
                  <a:srgbClr val="0070C0"/>
                </a:solidFill>
              </a:rPr>
              <a:t> a </a:t>
            </a:r>
            <a:r>
              <a:rPr lang="it-IT" dirty="0" err="1">
                <a:solidFill>
                  <a:srgbClr val="0070C0"/>
                </a:solidFill>
              </a:rPr>
              <a:t>solid</a:t>
            </a:r>
            <a:r>
              <a:rPr lang="it-IT" dirty="0">
                <a:solidFill>
                  <a:srgbClr val="0070C0"/>
                </a:solidFill>
              </a:rPr>
              <a:t> Multi Threading </a:t>
            </a:r>
            <a:r>
              <a:rPr lang="it-IT" dirty="0" err="1">
                <a:solidFill>
                  <a:srgbClr val="0070C0"/>
                </a:solidFill>
              </a:rPr>
              <a:t>infrastructure</a:t>
            </a:r>
            <a:r>
              <a:rPr lang="it-IT" dirty="0">
                <a:solidFill>
                  <a:srgbClr val="0070C0"/>
                </a:solidFill>
              </a:rPr>
              <a:t>: 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Have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memory</a:t>
            </a:r>
            <a:r>
              <a:rPr lang="it-IT" dirty="0">
                <a:solidFill>
                  <a:srgbClr val="00B050"/>
                </a:solidFill>
              </a:rPr>
              <a:t> under control on </a:t>
            </a:r>
            <a:r>
              <a:rPr lang="it-IT" dirty="0" err="1">
                <a:solidFill>
                  <a:srgbClr val="00B050"/>
                </a:solidFill>
              </a:rPr>
              <a:t>current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eInfra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also</a:t>
            </a:r>
            <a:r>
              <a:rPr lang="it-IT" dirty="0">
                <a:solidFill>
                  <a:srgbClr val="00B050"/>
                </a:solidFill>
              </a:rPr>
              <a:t> in case of large </a:t>
            </a:r>
            <a:r>
              <a:rPr lang="it-IT" dirty="0" err="1">
                <a:solidFill>
                  <a:srgbClr val="00B050"/>
                </a:solidFill>
              </a:rPr>
              <a:t>payloads</a:t>
            </a:r>
            <a:r>
              <a:rPr lang="it-IT" dirty="0">
                <a:solidFill>
                  <a:srgbClr val="00B050"/>
                </a:solidFill>
              </a:rPr>
              <a:t> (FCC-</a:t>
            </a:r>
            <a:r>
              <a:rPr lang="it-IT" dirty="0" err="1">
                <a:solidFill>
                  <a:srgbClr val="00B050"/>
                </a:solidFill>
              </a:rPr>
              <a:t>hh</a:t>
            </a:r>
            <a:r>
              <a:rPr lang="it-IT" dirty="0">
                <a:solidFill>
                  <a:srgbClr val="00B050"/>
                </a:solidFill>
              </a:rPr>
              <a:t>, for </a:t>
            </a:r>
            <a:r>
              <a:rPr lang="it-IT" dirty="0" err="1">
                <a:solidFill>
                  <a:srgbClr val="00B050"/>
                </a:solidFill>
              </a:rPr>
              <a:t>example</a:t>
            </a:r>
            <a:r>
              <a:rPr lang="it-IT" dirty="0">
                <a:solidFill>
                  <a:srgbClr val="00B050"/>
                </a:solidFill>
              </a:rPr>
              <a:t>)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Grants</a:t>
            </a:r>
            <a:r>
              <a:rPr lang="it-IT" dirty="0">
                <a:solidFill>
                  <a:srgbClr val="00B050"/>
                </a:solidFill>
              </a:rPr>
              <a:t> / </a:t>
            </a:r>
            <a:r>
              <a:rPr lang="it-IT" dirty="0" err="1">
                <a:solidFill>
                  <a:srgbClr val="00B050"/>
                </a:solidFill>
              </a:rPr>
              <a:t>access</a:t>
            </a:r>
            <a:r>
              <a:rPr lang="it-IT" dirty="0">
                <a:solidFill>
                  <a:srgbClr val="00B050"/>
                </a:solidFill>
              </a:rPr>
              <a:t> to special </a:t>
            </a:r>
            <a:r>
              <a:rPr lang="it-IT" dirty="0" err="1">
                <a:solidFill>
                  <a:srgbClr val="00B050"/>
                </a:solidFill>
              </a:rPr>
              <a:t>machines</a:t>
            </a:r>
            <a:r>
              <a:rPr lang="it-IT" dirty="0">
                <a:solidFill>
                  <a:srgbClr val="00B050"/>
                </a:solidFill>
              </a:rPr>
              <a:t> for </a:t>
            </a:r>
            <a:r>
              <a:rPr lang="it-IT" dirty="0" err="1">
                <a:solidFill>
                  <a:srgbClr val="00B050"/>
                </a:solidFill>
              </a:rPr>
              <a:t>targeted</a:t>
            </a:r>
            <a:r>
              <a:rPr lang="it-IT" dirty="0">
                <a:solidFill>
                  <a:srgbClr val="00B050"/>
                </a:solidFill>
              </a:rPr>
              <a:t> production, with </a:t>
            </a:r>
            <a:r>
              <a:rPr lang="it-IT" dirty="0" err="1">
                <a:solidFill>
                  <a:srgbClr val="00B050"/>
                </a:solidFill>
              </a:rPr>
              <a:t>low</a:t>
            </a:r>
            <a:r>
              <a:rPr lang="it-IT" dirty="0">
                <a:solidFill>
                  <a:srgbClr val="00B050"/>
                </a:solidFill>
              </a:rPr>
              <a:t> RAM (NERSC Cori, CINECA, …)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Have</a:t>
            </a:r>
            <a:r>
              <a:rPr lang="it-IT" dirty="0">
                <a:solidFill>
                  <a:srgbClr val="0070C0"/>
                </a:solidFill>
              </a:rPr>
              <a:t> the </a:t>
            </a:r>
            <a:r>
              <a:rPr lang="it-IT" dirty="0" err="1">
                <a:solidFill>
                  <a:srgbClr val="0070C0"/>
                </a:solidFill>
              </a:rPr>
              <a:t>capability</a:t>
            </a:r>
            <a:r>
              <a:rPr lang="it-IT" dirty="0">
                <a:solidFill>
                  <a:srgbClr val="0070C0"/>
                </a:solidFill>
              </a:rPr>
              <a:t> to be future </a:t>
            </a:r>
            <a:r>
              <a:rPr lang="it-IT" dirty="0" err="1">
                <a:solidFill>
                  <a:srgbClr val="0070C0"/>
                </a:solidFill>
              </a:rPr>
              <a:t>proof</a:t>
            </a:r>
            <a:endParaRPr lang="it-IT" dirty="0">
              <a:solidFill>
                <a:srgbClr val="0070C0"/>
              </a:solidFill>
            </a:endParaRP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Heterogeneous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computing</a:t>
            </a:r>
            <a:r>
              <a:rPr lang="it-IT" dirty="0">
                <a:solidFill>
                  <a:srgbClr val="00B050"/>
                </a:solidFill>
              </a:rPr>
              <a:t>: </a:t>
            </a:r>
            <a:r>
              <a:rPr lang="it-IT" dirty="0" err="1">
                <a:solidFill>
                  <a:srgbClr val="00B050"/>
                </a:solidFill>
              </a:rPr>
              <a:t>mostly</a:t>
            </a:r>
            <a:r>
              <a:rPr lang="it-IT" dirty="0">
                <a:solidFill>
                  <a:srgbClr val="00B050"/>
                </a:solidFill>
              </a:rPr>
              <a:t> (</a:t>
            </a:r>
            <a:r>
              <a:rPr lang="it-IT" dirty="0" err="1">
                <a:solidFill>
                  <a:srgbClr val="00B050"/>
                </a:solidFill>
              </a:rPr>
              <a:t>but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not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only</a:t>
            </a:r>
            <a:r>
              <a:rPr lang="it-IT" dirty="0">
                <a:solidFill>
                  <a:srgbClr val="00B050"/>
                </a:solidFill>
              </a:rPr>
              <a:t>) HPC </a:t>
            </a:r>
            <a:r>
              <a:rPr lang="it-IT" dirty="0" err="1">
                <a:solidFill>
                  <a:srgbClr val="00B050"/>
                </a:solidFill>
              </a:rPr>
              <a:t>related</a:t>
            </a:r>
            <a:r>
              <a:rPr lang="it-IT" dirty="0">
                <a:solidFill>
                  <a:srgbClr val="00B050"/>
                </a:solidFill>
              </a:rPr>
              <a:t> (</a:t>
            </a:r>
            <a:r>
              <a:rPr lang="it-IT" dirty="0" err="1">
                <a:solidFill>
                  <a:srgbClr val="00B050"/>
                </a:solidFill>
              </a:rPr>
              <a:t>Capability</a:t>
            </a:r>
            <a:r>
              <a:rPr lang="it-IT" dirty="0">
                <a:solidFill>
                  <a:srgbClr val="00B050"/>
                </a:solidFill>
              </a:rPr>
              <a:t> for GPU, FPGA code)</a:t>
            </a:r>
          </a:p>
          <a:p>
            <a:pPr lvl="1"/>
            <a:r>
              <a:rPr lang="it-IT" dirty="0">
                <a:solidFill>
                  <a:srgbClr val="0070C0"/>
                </a:solidFill>
              </a:rPr>
              <a:t>Be </a:t>
            </a:r>
            <a:r>
              <a:rPr lang="it-IT" dirty="0" err="1">
                <a:solidFill>
                  <a:srgbClr val="0070C0"/>
                </a:solidFill>
              </a:rPr>
              <a:t>able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run</a:t>
            </a:r>
            <a:r>
              <a:rPr lang="it-IT" dirty="0">
                <a:solidFill>
                  <a:srgbClr val="0070C0"/>
                </a:solidFill>
              </a:rPr>
              <a:t> in </a:t>
            </a:r>
            <a:r>
              <a:rPr lang="it-IT" dirty="0" err="1">
                <a:solidFill>
                  <a:srgbClr val="0070C0"/>
                </a:solidFill>
              </a:rPr>
              <a:t>segregated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environments</a:t>
            </a:r>
            <a:r>
              <a:rPr lang="it-IT" dirty="0">
                <a:solidFill>
                  <a:srgbClr val="0070C0"/>
                </a:solidFill>
              </a:rPr>
              <a:t> (HPC, ….)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Edge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services</a:t>
            </a:r>
            <a:r>
              <a:rPr lang="it-IT" dirty="0">
                <a:solidFill>
                  <a:srgbClr val="00B050"/>
                </a:solidFill>
              </a:rPr>
              <a:t>, </a:t>
            </a:r>
            <a:r>
              <a:rPr lang="it-IT" dirty="0" err="1">
                <a:solidFill>
                  <a:srgbClr val="00B050"/>
                </a:solidFill>
              </a:rPr>
              <a:t>internal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tunnelling</a:t>
            </a:r>
            <a:r>
              <a:rPr lang="it-IT" dirty="0">
                <a:solidFill>
                  <a:srgbClr val="00B050"/>
                </a:solidFill>
              </a:rPr>
              <a:t>, …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Support</a:t>
            </a:r>
            <a:r>
              <a:rPr lang="it-IT" dirty="0">
                <a:solidFill>
                  <a:srgbClr val="0070C0"/>
                </a:solidFill>
              </a:rPr>
              <a:t> native </a:t>
            </a:r>
            <a:r>
              <a:rPr lang="it-IT" dirty="0" err="1">
                <a:solidFill>
                  <a:srgbClr val="0070C0"/>
                </a:solidFill>
              </a:rPr>
              <a:t>Cloud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protocols</a:t>
            </a:r>
            <a:r>
              <a:rPr lang="it-IT" dirty="0">
                <a:solidFill>
                  <a:srgbClr val="0070C0"/>
                </a:solidFill>
              </a:rPr>
              <a:t> (Object Storage, S3, Google Storage, …)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Today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mostly</a:t>
            </a:r>
            <a:r>
              <a:rPr lang="it-IT" dirty="0">
                <a:solidFill>
                  <a:srgbClr val="00B050"/>
                </a:solidFill>
              </a:rPr>
              <a:t> via ROOT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A17AA-93E1-8C4E-B97A-5319CFE2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CA77-81E8-BC4A-A50E-A9E97D18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14</a:t>
            </a:fld>
            <a:endParaRPr lang="it-IT" dirty="0"/>
          </a:p>
        </p:txBody>
      </p:sp>
      <p:pic>
        <p:nvPicPr>
          <p:cNvPr id="2050" name="Picture 2" descr="O RECO only &#10;RECO DOM comrnon &#10;0.3 &#10;RECO Sum Peak RSS vs Throughput, KNL &#10;16 threa &#10;16 &#10;O &#10;2 processes 00 &#10;128 threads &#10;4 processes &#10;64 threads &#10;8 proce &#10;32 thread &#10;10 &#10;8 threa &#10;5 processes &#10;16 threads &#10;96 GB ">
            <a:extLst>
              <a:ext uri="{FF2B5EF4-FFF2-40B4-BE49-F238E27FC236}">
                <a16:creationId xmlns:a16="http://schemas.microsoft.com/office/drawing/2014/main" id="{41337854-7BA1-854E-AE81-10014E5C9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89" y="1598515"/>
            <a:ext cx="4424481" cy="301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CE250-C293-324A-A208-BDBF346EC321}"/>
              </a:ext>
            </a:extLst>
          </p:cNvPr>
          <p:cNvSpPr txBox="1"/>
          <p:nvPr/>
        </p:nvSpPr>
        <p:spPr>
          <a:xfrm>
            <a:off x="7726139" y="4905270"/>
            <a:ext cx="387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CMS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running</a:t>
            </a:r>
            <a:r>
              <a:rPr lang="it-IT" dirty="0"/>
              <a:t> on a KNL</a:t>
            </a:r>
          </a:p>
          <a:p>
            <a:pPr algn="ctr"/>
            <a:r>
              <a:rPr lang="it-IT" dirty="0"/>
              <a:t>(256 </a:t>
            </a:r>
            <a:r>
              <a:rPr lang="it-IT" dirty="0" err="1"/>
              <a:t>threads</a:t>
            </a:r>
            <a:r>
              <a:rPr lang="it-IT" dirty="0"/>
              <a:t> – 96 GB RAM)</a:t>
            </a:r>
          </a:p>
        </p:txBody>
      </p:sp>
    </p:spTree>
    <p:extLst>
      <p:ext uri="{BB962C8B-B14F-4D97-AF65-F5344CB8AC3E}">
        <p14:creationId xmlns:p14="http://schemas.microsoft.com/office/powerpoint/2010/main" val="3401510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1C07-2526-BB40-8034-D1F3AFF4F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0"/>
            <a:ext cx="10178322" cy="81031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Heterogeneous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computing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8B152-CB33-C040-A701-A43EC5BBB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042" y="1325999"/>
            <a:ext cx="6718227" cy="4623857"/>
          </a:xfrm>
        </p:spPr>
        <p:txBody>
          <a:bodyPr/>
          <a:lstStyle/>
          <a:p>
            <a:r>
              <a:rPr lang="it-IT" dirty="0"/>
              <a:t>CMSSW </a:t>
            </a:r>
            <a:r>
              <a:rPr lang="it-IT" dirty="0" err="1"/>
              <a:t>approach</a:t>
            </a:r>
            <a:r>
              <a:rPr lang="it-IT" dirty="0"/>
              <a:t> (in production):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“</a:t>
            </a:r>
            <a:r>
              <a:rPr lang="it-IT" b="1" dirty="0" err="1">
                <a:solidFill>
                  <a:srgbClr val="00B050"/>
                </a:solidFill>
              </a:rPr>
              <a:t>SwitchProducers</a:t>
            </a:r>
            <a:r>
              <a:rPr lang="it-IT" b="1" dirty="0">
                <a:solidFill>
                  <a:srgbClr val="0070C0"/>
                </a:solidFill>
              </a:rPr>
              <a:t>”</a:t>
            </a:r>
            <a:r>
              <a:rPr lang="it-IT" dirty="0">
                <a:solidFill>
                  <a:srgbClr val="0070C0"/>
                </a:solidFill>
              </a:rPr>
              <a:t>: “</a:t>
            </a:r>
            <a:r>
              <a:rPr lang="it-IT" dirty="0" err="1">
                <a:solidFill>
                  <a:srgbClr val="0070C0"/>
                </a:solidFill>
              </a:rPr>
              <a:t>equivalent</a:t>
            </a:r>
            <a:r>
              <a:rPr lang="it-IT" dirty="0">
                <a:solidFill>
                  <a:srgbClr val="0070C0"/>
                </a:solidFill>
              </a:rPr>
              <a:t>” </a:t>
            </a:r>
            <a:r>
              <a:rPr lang="it-IT" dirty="0" err="1">
                <a:solidFill>
                  <a:srgbClr val="0070C0"/>
                </a:solidFill>
              </a:rPr>
              <a:t>modules</a:t>
            </a:r>
            <a:r>
              <a:rPr lang="it-IT" dirty="0">
                <a:solidFill>
                  <a:srgbClr val="0070C0"/>
                </a:solidFill>
              </a:rPr>
              <a:t> or </a:t>
            </a:r>
            <a:r>
              <a:rPr lang="it-IT" dirty="0" err="1">
                <a:solidFill>
                  <a:srgbClr val="0070C0"/>
                </a:solidFill>
              </a:rPr>
              <a:t>module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sequences</a:t>
            </a:r>
            <a:r>
              <a:rPr lang="it-IT" dirty="0">
                <a:solidFill>
                  <a:srgbClr val="0070C0"/>
                </a:solidFill>
              </a:rPr>
              <a:t>, with the </a:t>
            </a:r>
            <a:r>
              <a:rPr lang="it-IT" dirty="0" err="1">
                <a:solidFill>
                  <a:srgbClr val="0070C0"/>
                </a:solidFill>
              </a:rPr>
              <a:t>same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initial</a:t>
            </a:r>
            <a:r>
              <a:rPr lang="it-IT" dirty="0">
                <a:solidFill>
                  <a:srgbClr val="0070C0"/>
                </a:solidFill>
              </a:rPr>
              <a:t> input and </a:t>
            </a:r>
            <a:r>
              <a:rPr lang="it-IT" dirty="0" err="1">
                <a:solidFill>
                  <a:srgbClr val="0070C0"/>
                </a:solidFill>
              </a:rPr>
              <a:t>producing</a:t>
            </a:r>
            <a:r>
              <a:rPr lang="it-IT" dirty="0">
                <a:solidFill>
                  <a:srgbClr val="0070C0"/>
                </a:solidFill>
              </a:rPr>
              <a:t> the </a:t>
            </a:r>
            <a:r>
              <a:rPr lang="it-IT" dirty="0" err="1">
                <a:solidFill>
                  <a:srgbClr val="0070C0"/>
                </a:solidFill>
              </a:rPr>
              <a:t>same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final</a:t>
            </a:r>
            <a:r>
              <a:rPr lang="it-IT" dirty="0">
                <a:solidFill>
                  <a:srgbClr val="0070C0"/>
                </a:solidFill>
              </a:rPr>
              <a:t> output. </a:t>
            </a:r>
            <a:r>
              <a:rPr lang="it-IT" dirty="0" err="1">
                <a:solidFill>
                  <a:srgbClr val="0070C0"/>
                </a:solidFill>
              </a:rPr>
              <a:t>Used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provide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portability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between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different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architectures</a:t>
            </a:r>
            <a:endParaRPr lang="it-IT" dirty="0">
              <a:solidFill>
                <a:srgbClr val="0070C0"/>
              </a:solidFill>
            </a:endParaRPr>
          </a:p>
          <a:p>
            <a:pPr lvl="1" fontAlgn="base"/>
            <a:r>
              <a:rPr lang="it-IT" b="1" dirty="0">
                <a:solidFill>
                  <a:srgbClr val="0070C0"/>
                </a:solidFill>
              </a:rPr>
              <a:t>“</a:t>
            </a:r>
            <a:r>
              <a:rPr lang="it-IT" b="1" dirty="0" err="1">
                <a:solidFill>
                  <a:srgbClr val="00B050"/>
                </a:solidFill>
              </a:rPr>
              <a:t>ExternalWork</a:t>
            </a:r>
            <a:r>
              <a:rPr lang="it-IT" b="1" dirty="0">
                <a:solidFill>
                  <a:srgbClr val="0070C0"/>
                </a:solidFill>
              </a:rPr>
              <a:t>”</a:t>
            </a:r>
            <a:r>
              <a:rPr lang="it-IT" dirty="0">
                <a:solidFill>
                  <a:srgbClr val="0070C0"/>
                </a:solidFill>
              </a:rPr>
              <a:t>: </a:t>
            </a:r>
            <a:r>
              <a:rPr lang="it-IT" dirty="0" err="1">
                <a:solidFill>
                  <a:srgbClr val="0070C0"/>
                </a:solidFill>
              </a:rPr>
              <a:t>Enables</a:t>
            </a:r>
            <a:r>
              <a:rPr lang="it-IT" dirty="0">
                <a:solidFill>
                  <a:srgbClr val="0070C0"/>
                </a:solidFill>
              </a:rPr>
              <a:t> TBB to </a:t>
            </a:r>
            <a:r>
              <a:rPr lang="it-IT" dirty="0" err="1">
                <a:solidFill>
                  <a:srgbClr val="0070C0"/>
                </a:solidFill>
              </a:rPr>
              <a:t>run</a:t>
            </a:r>
            <a:r>
              <a:rPr lang="it-IT" dirty="0">
                <a:solidFill>
                  <a:srgbClr val="0070C0"/>
                </a:solidFill>
              </a:rPr>
              <a:t> (</a:t>
            </a:r>
            <a:r>
              <a:rPr lang="it-IT" dirty="0" err="1">
                <a:solidFill>
                  <a:srgbClr val="0070C0"/>
                </a:solidFill>
              </a:rPr>
              <a:t>other</a:t>
            </a:r>
            <a:r>
              <a:rPr lang="it-IT" dirty="0">
                <a:solidFill>
                  <a:srgbClr val="0070C0"/>
                </a:solidFill>
              </a:rPr>
              <a:t>) </a:t>
            </a:r>
            <a:r>
              <a:rPr lang="it-IT" dirty="0" err="1">
                <a:solidFill>
                  <a:srgbClr val="0070C0"/>
                </a:solidFill>
              </a:rPr>
              <a:t>tasks</a:t>
            </a:r>
            <a:r>
              <a:rPr lang="it-IT" dirty="0">
                <a:solidFill>
                  <a:srgbClr val="0070C0"/>
                </a:solidFill>
              </a:rPr>
              <a:t> in CPU </a:t>
            </a:r>
            <a:r>
              <a:rPr lang="it-IT" dirty="0" err="1">
                <a:solidFill>
                  <a:srgbClr val="0070C0"/>
                </a:solidFill>
              </a:rPr>
              <a:t>while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something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being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run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elsewhere</a:t>
            </a:r>
            <a:r>
              <a:rPr lang="it-IT" dirty="0">
                <a:solidFill>
                  <a:srgbClr val="0070C0"/>
                </a:solidFill>
              </a:rPr>
              <a:t>, e.g. in </a:t>
            </a:r>
            <a:r>
              <a:rPr lang="it-IT" dirty="0" err="1">
                <a:solidFill>
                  <a:srgbClr val="0070C0"/>
                </a:solidFill>
              </a:rPr>
              <a:t>accelerator</a:t>
            </a:r>
            <a:r>
              <a:rPr lang="it-IT" dirty="0">
                <a:solidFill>
                  <a:srgbClr val="0070C0"/>
                </a:solidFill>
              </a:rPr>
              <a:t>(</a:t>
            </a:r>
            <a:r>
              <a:rPr lang="it-IT" dirty="0" err="1">
                <a:solidFill>
                  <a:srgbClr val="0070C0"/>
                </a:solidFill>
              </a:rPr>
              <a:t>s</a:t>
            </a:r>
            <a:r>
              <a:rPr lang="it-IT" dirty="0">
                <a:solidFill>
                  <a:srgbClr val="0070C0"/>
                </a:solidFill>
              </a:rPr>
              <a:t>) -- so </a:t>
            </a:r>
            <a:r>
              <a:rPr lang="it-IT" b="1" dirty="0">
                <a:solidFill>
                  <a:srgbClr val="0070C0"/>
                </a:solidFill>
              </a:rPr>
              <a:t>CPU </a:t>
            </a:r>
            <a:r>
              <a:rPr lang="it-IT" b="1" dirty="0" err="1">
                <a:solidFill>
                  <a:srgbClr val="0070C0"/>
                </a:solidFill>
              </a:rPr>
              <a:t>is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not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waiting</a:t>
            </a:r>
            <a:r>
              <a:rPr lang="it-IT" b="1" dirty="0">
                <a:solidFill>
                  <a:srgbClr val="0070C0"/>
                </a:solidFill>
              </a:rPr>
              <a:t> for GPU to </a:t>
            </a:r>
            <a:r>
              <a:rPr lang="it-IT" b="1" dirty="0" err="1">
                <a:solidFill>
                  <a:srgbClr val="0070C0"/>
                </a:solidFill>
              </a:rPr>
              <a:t>finish</a:t>
            </a:r>
            <a:r>
              <a:rPr lang="it-IT" dirty="0">
                <a:solidFill>
                  <a:srgbClr val="0070C0"/>
                </a:solidFill>
              </a:rPr>
              <a:t>, for </a:t>
            </a:r>
            <a:r>
              <a:rPr lang="it-IT" dirty="0" err="1">
                <a:solidFill>
                  <a:srgbClr val="0070C0"/>
                </a:solidFill>
              </a:rPr>
              <a:t>example</a:t>
            </a:r>
            <a:endParaRPr lang="it-IT" dirty="0">
              <a:solidFill>
                <a:srgbClr val="0070C0"/>
              </a:solidFill>
            </a:endParaRPr>
          </a:p>
          <a:p>
            <a:pPr lvl="2" fontAlgn="base"/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acquire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()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→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prepares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send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work to an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accelerator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; CPU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then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freed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pPr lvl="2" fontAlgn="base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produce()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→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called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when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GPU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done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finalizes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outputs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pPr lvl="1" fontAlgn="base"/>
            <a:r>
              <a:rPr lang="it-IT" b="1" dirty="0">
                <a:solidFill>
                  <a:srgbClr val="00B050"/>
                </a:solidFill>
              </a:rPr>
              <a:t>Full </a:t>
            </a:r>
            <a:r>
              <a:rPr lang="it-IT" b="1" dirty="0" err="1">
                <a:solidFill>
                  <a:srgbClr val="00B050"/>
                </a:solidFill>
              </a:rPr>
              <a:t>tracking</a:t>
            </a:r>
            <a:r>
              <a:rPr lang="it-IT" dirty="0">
                <a:solidFill>
                  <a:srgbClr val="0070C0"/>
                </a:solidFill>
              </a:rPr>
              <a:t>: </a:t>
            </a:r>
            <a:r>
              <a:rPr lang="it-IT" dirty="0" err="1">
                <a:solidFill>
                  <a:srgbClr val="0070C0"/>
                </a:solidFill>
              </a:rPr>
              <a:t>module</a:t>
            </a:r>
            <a:r>
              <a:rPr lang="it-IT" dirty="0">
                <a:solidFill>
                  <a:srgbClr val="0070C0"/>
                </a:solidFill>
              </a:rPr>
              <a:t> by </a:t>
            </a:r>
            <a:r>
              <a:rPr lang="it-IT" dirty="0" err="1">
                <a:solidFill>
                  <a:srgbClr val="0070C0"/>
                </a:solidFill>
              </a:rPr>
              <a:t>module</a:t>
            </a:r>
            <a:r>
              <a:rPr lang="it-IT" dirty="0">
                <a:solidFill>
                  <a:srgbClr val="0070C0"/>
                </a:solidFill>
              </a:rPr>
              <a:t>, </a:t>
            </a:r>
            <a:r>
              <a:rPr lang="it-IT" dirty="0" err="1">
                <a:solidFill>
                  <a:srgbClr val="0070C0"/>
                </a:solidFill>
              </a:rPr>
              <a:t>it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possible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access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which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specific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version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was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used</a:t>
            </a:r>
            <a:endParaRPr lang="it-IT" dirty="0">
              <a:solidFill>
                <a:srgbClr val="0070C0"/>
              </a:solidFill>
            </a:endParaRPr>
          </a:p>
          <a:p>
            <a:pPr lvl="1"/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B83EF-C075-DE4B-A083-1BB1985C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F7F00-C515-044C-95EF-BD66055F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15</a:t>
            </a:fld>
            <a:endParaRPr lang="it-IT" dirty="0"/>
          </a:p>
        </p:txBody>
      </p:sp>
      <p:pic>
        <p:nvPicPr>
          <p:cNvPr id="1029" name="Picture 5" descr="https://lh6.googleusercontent.com/lMBxYIqQJumubOiM66L4P6kCKicK-1fbCqh5y0IMqH9zUXh70pAE_Mv_KtmMTWXm29mIsSe92wriA6IJ0fCjRsqPslRTP6nklSxtW97t-pDBqiRX8zSH6_4aU6qfz3ruHgzDKkilHRY">
            <a:extLst>
              <a:ext uri="{FF2B5EF4-FFF2-40B4-BE49-F238E27FC236}">
                <a16:creationId xmlns:a16="http://schemas.microsoft.com/office/drawing/2014/main" id="{03F5AB38-9DBD-6241-8A1D-388FBC43C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63955"/>
            <a:ext cx="3964529" cy="4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43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0DAD-A2D8-024F-9BAC-CBDD0DDC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Examples</a:t>
            </a:r>
            <a:r>
              <a:rPr lang="it-IT" dirty="0"/>
              <a:t>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DC580-BCBC-9E40-991D-ED514FA3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D306E-028E-0845-B915-3546AABD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16</a:t>
            </a:fld>
            <a:endParaRPr lang="it-IT" dirty="0"/>
          </a:p>
        </p:txBody>
      </p:sp>
      <p:pic>
        <p:nvPicPr>
          <p:cNvPr id="3074" name="Picture 2" descr="https://lh6.googleusercontent.com/9S9L4llFmp6VwsusI1B71Z7s-2XfY-7AxQ3vAjfT9KV-oR9B_OKdgqQwg7IRuQlDhvtqCXDVucMJIueziukFfX4ALfW_6jYaMe4cRQ2B_5KLiRNd2LHOtX2Ce6BiX819gGBHYOxz2Xc">
            <a:extLst>
              <a:ext uri="{FF2B5EF4-FFF2-40B4-BE49-F238E27FC236}">
                <a16:creationId xmlns:a16="http://schemas.microsoft.com/office/drawing/2014/main" id="{79727CF1-FC72-2D43-956F-EAAF061F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1" y="3679923"/>
            <a:ext cx="4160667" cy="24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5.googleusercontent.com/3MplUNdIH6zJE8e7GriJc477b8J8lsni6lAMA4OgnWKYBk9xMtzUnFJQQUqJyqvMQDz9d8Ogjx5TjokNcIfD3J24JbsZcZ8Vj15EBwFx7FGRQhDcl_EhjSgBDj-FMg4cECtYwlJg93M">
            <a:extLst>
              <a:ext uri="{FF2B5EF4-FFF2-40B4-BE49-F238E27FC236}">
                <a16:creationId xmlns:a16="http://schemas.microsoft.com/office/drawing/2014/main" id="{F1900E11-39AE-854F-AD28-5FAE4424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59" y="3588729"/>
            <a:ext cx="3883733" cy="261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2EEC8-77A9-BF49-A23C-97E95E67B305}"/>
              </a:ext>
            </a:extLst>
          </p:cNvPr>
          <p:cNvSpPr txBox="1"/>
          <p:nvPr/>
        </p:nvSpPr>
        <p:spPr>
          <a:xfrm>
            <a:off x="1794933" y="1371600"/>
            <a:ext cx="9872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it-IT" dirty="0"/>
              <a:t>Model for NVidia </a:t>
            </a:r>
            <a:r>
              <a:rPr lang="it-IT" dirty="0" err="1"/>
              <a:t>GPUs</a:t>
            </a:r>
            <a:r>
              <a:rPr lang="it-IT" dirty="0"/>
              <a:t> with CUDA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prototyped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part of the </a:t>
            </a:r>
            <a:r>
              <a:rPr lang="it-IT" dirty="0" err="1"/>
              <a:t>Patatrack</a:t>
            </a:r>
            <a:r>
              <a:rPr lang="it-IT" dirty="0"/>
              <a:t> </a:t>
            </a:r>
            <a:r>
              <a:rPr lang="it-IT" dirty="0" err="1"/>
              <a:t>project</a:t>
            </a:r>
            <a:endParaRPr lang="it-IT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70C0"/>
                </a:solidFill>
              </a:rPr>
              <a:t>Supports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chains</a:t>
            </a:r>
            <a:r>
              <a:rPr lang="it-IT" dirty="0">
                <a:solidFill>
                  <a:srgbClr val="0070C0"/>
                </a:solidFill>
              </a:rPr>
              <a:t> of </a:t>
            </a:r>
            <a:r>
              <a:rPr lang="it-IT" dirty="0" err="1">
                <a:solidFill>
                  <a:srgbClr val="0070C0"/>
                </a:solidFill>
              </a:rPr>
              <a:t>Modules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passing</a:t>
            </a:r>
            <a:r>
              <a:rPr lang="it-IT" dirty="0">
                <a:solidFill>
                  <a:srgbClr val="0070C0"/>
                </a:solidFill>
              </a:rPr>
              <a:t> data on GPU </a:t>
            </a:r>
            <a:r>
              <a:rPr lang="it-IT" dirty="0" err="1">
                <a:solidFill>
                  <a:srgbClr val="0070C0"/>
                </a:solidFill>
              </a:rPr>
              <a:t>memory</a:t>
            </a:r>
            <a:endParaRPr lang="it-IT" dirty="0">
              <a:solidFill>
                <a:srgbClr val="0070C0"/>
              </a:solidFill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70C0"/>
                </a:solidFill>
              </a:rPr>
              <a:t>Data </a:t>
            </a:r>
            <a:r>
              <a:rPr lang="it-IT" dirty="0" err="1">
                <a:solidFill>
                  <a:srgbClr val="0070C0"/>
                </a:solidFill>
              </a:rPr>
              <a:t>transferred</a:t>
            </a:r>
            <a:r>
              <a:rPr lang="it-IT" dirty="0">
                <a:solidFill>
                  <a:srgbClr val="0070C0"/>
                </a:solidFill>
              </a:rPr>
              <a:t> to CPU </a:t>
            </a:r>
            <a:r>
              <a:rPr lang="it-IT" dirty="0" err="1">
                <a:solidFill>
                  <a:srgbClr val="0070C0"/>
                </a:solidFill>
              </a:rPr>
              <a:t>only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when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needed</a:t>
            </a:r>
            <a:endParaRPr lang="it-IT" dirty="0">
              <a:solidFill>
                <a:srgbClr val="0070C0"/>
              </a:solidFill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70C0"/>
                </a:solidFill>
              </a:rPr>
              <a:t>Expose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much</a:t>
            </a:r>
            <a:r>
              <a:rPr lang="it-IT" dirty="0">
                <a:solidFill>
                  <a:srgbClr val="0070C0"/>
                </a:solidFill>
              </a:rPr>
              <a:t> of the </a:t>
            </a:r>
            <a:r>
              <a:rPr lang="it-IT" dirty="0" err="1">
                <a:solidFill>
                  <a:srgbClr val="0070C0"/>
                </a:solidFill>
              </a:rPr>
              <a:t>parallelism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possible</a:t>
            </a:r>
            <a:endParaRPr lang="it-IT" dirty="0">
              <a:solidFill>
                <a:srgbClr val="0070C0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it-IT" dirty="0" err="1"/>
              <a:t>Same</a:t>
            </a:r>
            <a:r>
              <a:rPr lang="it-IT" dirty="0"/>
              <a:t> or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are </a:t>
            </a:r>
            <a:r>
              <a:rPr lang="it-IT" dirty="0" err="1"/>
              <a:t>expected</a:t>
            </a:r>
            <a:r>
              <a:rPr lang="it-IT" dirty="0"/>
              <a:t> to be </a:t>
            </a:r>
            <a:r>
              <a:rPr lang="it-IT" dirty="0" err="1"/>
              <a:t>useful</a:t>
            </a:r>
            <a:r>
              <a:rPr lang="it-IT" dirty="0"/>
              <a:t> for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GPUs</a:t>
            </a:r>
            <a:r>
              <a:rPr lang="it-IT" dirty="0"/>
              <a:t>, FPGA etc.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70C0"/>
                </a:solidFill>
              </a:rPr>
              <a:t>E.g. SONIC </a:t>
            </a:r>
            <a:r>
              <a:rPr lang="it-IT" dirty="0" err="1">
                <a:solidFill>
                  <a:srgbClr val="0070C0"/>
                </a:solidFill>
              </a:rPr>
              <a:t>project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using</a:t>
            </a:r>
            <a:r>
              <a:rPr lang="it-IT" dirty="0">
                <a:solidFill>
                  <a:srgbClr val="0070C0"/>
                </a:solidFill>
              </a:rPr>
              <a:t> the </a:t>
            </a:r>
            <a:r>
              <a:rPr lang="it-IT" dirty="0" err="1">
                <a:solidFill>
                  <a:srgbClr val="0070C0"/>
                </a:solidFill>
              </a:rPr>
              <a:t>system</a:t>
            </a:r>
            <a:r>
              <a:rPr lang="it-IT" dirty="0">
                <a:solidFill>
                  <a:srgbClr val="0070C0"/>
                </a:solidFill>
              </a:rPr>
              <a:t> for </a:t>
            </a:r>
            <a:r>
              <a:rPr lang="it-IT" dirty="0" err="1">
                <a:solidFill>
                  <a:srgbClr val="0070C0"/>
                </a:solidFill>
              </a:rPr>
              <a:t>connecting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u="sng" dirty="0">
                <a:solidFill>
                  <a:srgbClr val="0070C0"/>
                </a:solidFill>
              </a:rPr>
              <a:t>remote</a:t>
            </a:r>
            <a:r>
              <a:rPr lang="it-IT" dirty="0">
                <a:solidFill>
                  <a:srgbClr val="0070C0"/>
                </a:solidFill>
              </a:rPr>
              <a:t> FPGA </a:t>
            </a:r>
            <a:r>
              <a:rPr lang="it-IT" dirty="0" err="1">
                <a:solidFill>
                  <a:srgbClr val="0070C0"/>
                </a:solidFill>
              </a:rPr>
              <a:t>resources</a:t>
            </a:r>
            <a:r>
              <a:rPr lang="it-IT" dirty="0">
                <a:solidFill>
                  <a:srgbClr val="0070C0"/>
                </a:solidFill>
              </a:rPr>
              <a:t> for ML </a:t>
            </a:r>
            <a:r>
              <a:rPr lang="it-IT" dirty="0" err="1">
                <a:solidFill>
                  <a:srgbClr val="0070C0"/>
                </a:solidFill>
              </a:rPr>
              <a:t>inference</a:t>
            </a:r>
            <a:endParaRPr lang="it-IT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992B6-6C29-2E4E-9724-3E41DCFA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66254">
            <a:off x="8416219" y="4186550"/>
            <a:ext cx="3634716" cy="14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1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lh5.googleusercontent.com/QKIFWEhBDn0w0GhkkslCf-rz8mOphpo3x9Z5hWIN-QHrtjAYE7-72vX2J3OdF17UJSFHUt73rOJSsy4p20nZ-VcppjtdJDgnI-dS-pTf2-DoKpJMVf9d2MXtwg63omQ19nHuwxEYEFA">
            <a:extLst>
              <a:ext uri="{FF2B5EF4-FFF2-40B4-BE49-F238E27FC236}">
                <a16:creationId xmlns:a16="http://schemas.microsoft.com/office/drawing/2014/main" id="{5A04E182-8CD3-9443-A27F-E7144DEDD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16" y="3712616"/>
            <a:ext cx="5370090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CDDC2D-522F-F84F-A507-B6A9E62B8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4A8B4-C8E2-D94F-8F8A-47A3C97C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17</a:t>
            </a:fld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C97FB5-4162-C746-B7A0-37064C7CADD3}"/>
              </a:ext>
            </a:extLst>
          </p:cNvPr>
          <p:cNvSpPr/>
          <p:nvPr/>
        </p:nvSpPr>
        <p:spPr>
          <a:xfrm>
            <a:off x="1124996" y="1059860"/>
            <a:ext cx="551710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We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can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seamlessly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run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two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codes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(CPU and GPU, CPU and FPGA, …) for a single task,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but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at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the moment </a:t>
            </a:r>
            <a:r>
              <a:rPr lang="it-IT" b="1" dirty="0" err="1">
                <a:solidFill>
                  <a:srgbClr val="616161"/>
                </a:solidFill>
                <a:latin typeface="Gill Sans MT" panose="020B0502020104020203" pitchFamily="34" charset="77"/>
              </a:rPr>
              <a:t>we</a:t>
            </a:r>
            <a:r>
              <a:rPr lang="it-IT" b="1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b="1" dirty="0" err="1">
                <a:solidFill>
                  <a:srgbClr val="616161"/>
                </a:solidFill>
                <a:latin typeface="Gill Sans MT" panose="020B0502020104020203" pitchFamily="34" charset="77"/>
              </a:rPr>
              <a:t>still</a:t>
            </a:r>
            <a:r>
              <a:rPr lang="it-IT" b="1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b="1" dirty="0" err="1">
                <a:solidFill>
                  <a:srgbClr val="616161"/>
                </a:solidFill>
                <a:latin typeface="Gill Sans MT" panose="020B0502020104020203" pitchFamily="34" charset="77"/>
              </a:rPr>
              <a:t>need</a:t>
            </a:r>
            <a:r>
              <a:rPr lang="it-IT" b="1" dirty="0">
                <a:solidFill>
                  <a:srgbClr val="616161"/>
                </a:solidFill>
                <a:latin typeface="Gill Sans MT" panose="020B0502020104020203" pitchFamily="34" charset="77"/>
              </a:rPr>
              <a:t> to </a:t>
            </a:r>
            <a:r>
              <a:rPr lang="it-IT" b="1" dirty="0" err="1">
                <a:solidFill>
                  <a:srgbClr val="616161"/>
                </a:solidFill>
                <a:latin typeface="Gill Sans MT" panose="020B0502020104020203" pitchFamily="34" charset="77"/>
              </a:rPr>
              <a:t>write</a:t>
            </a:r>
            <a:r>
              <a:rPr lang="it-IT" b="1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b="1" dirty="0" err="1">
                <a:solidFill>
                  <a:srgbClr val="616161"/>
                </a:solidFill>
                <a:latin typeface="Gill Sans MT" panose="020B0502020104020203" pitchFamily="34" charset="77"/>
              </a:rPr>
              <a:t>them</a:t>
            </a:r>
            <a:endParaRPr lang="it-IT" b="1" dirty="0">
              <a:solidFill>
                <a:srgbClr val="616161"/>
              </a:solidFill>
              <a:latin typeface="Gill Sans MT" panose="020B0502020104020203" pitchFamily="34" charset="77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2x (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Nx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?) the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devel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effort</a:t>
            </a:r>
            <a:endParaRPr lang="it-IT" sz="1400" dirty="0">
              <a:solidFill>
                <a:srgbClr val="38761D"/>
              </a:solidFill>
              <a:latin typeface="Gill Sans MT" panose="020B0502020104020203" pitchFamily="34" charset="77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Physics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validation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problematic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Next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step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: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try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and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find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a way to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have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(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efficient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) GPU and CPU (and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eventually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FPGA, AMD, …) from a single code base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616161"/>
                </a:solidFill>
                <a:latin typeface="Gill Sans MT" panose="020B0502020104020203" pitchFamily="34" charset="77"/>
              </a:rPr>
              <a:t>ECoM2X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initiated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studies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to </a:t>
            </a:r>
            <a:r>
              <a:rPr lang="it-IT" dirty="0" err="1">
                <a:solidFill>
                  <a:srgbClr val="616161"/>
                </a:solidFill>
                <a:latin typeface="Gill Sans MT" panose="020B0502020104020203" pitchFamily="34" charset="77"/>
              </a:rPr>
              <a:t>evaluate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Gill Sans MT" panose="020B0502020104020203" pitchFamily="34" charset="77"/>
              </a:rPr>
              <a:t>Alpaka</a:t>
            </a:r>
            <a:r>
              <a:rPr lang="it-IT" dirty="0">
                <a:solidFill>
                  <a:srgbClr val="616161"/>
                </a:solidFill>
                <a:latin typeface="Gill Sans MT" panose="020B0502020104020203" pitchFamily="34" charset="77"/>
              </a:rPr>
              <a:t> and </a:t>
            </a:r>
            <a:r>
              <a:rPr lang="it-IT" dirty="0" err="1">
                <a:solidFill>
                  <a:srgbClr val="0000FF"/>
                </a:solidFill>
                <a:latin typeface="Gill Sans MT" panose="020B0502020104020203" pitchFamily="34" charset="77"/>
              </a:rPr>
              <a:t>Kokkos</a:t>
            </a:r>
            <a:endParaRPr lang="it-IT" dirty="0">
              <a:solidFill>
                <a:srgbClr val="616161"/>
              </a:solidFill>
              <a:latin typeface="Gill Sans MT" panose="020B0502020104020203" pitchFamily="34" charset="77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Initial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evaluation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very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positive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No performance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loss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wrt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direct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CUDA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Decent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performance on CPU, and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possibility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to use TBB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Very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easy to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port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existing</a:t>
            </a:r>
            <a:r>
              <a:rPr lang="it-IT" sz="1400" dirty="0">
                <a:solidFill>
                  <a:srgbClr val="38761D"/>
                </a:solidFill>
                <a:latin typeface="Gill Sans MT" panose="020B0502020104020203" pitchFamily="34" charset="77"/>
              </a:rPr>
              <a:t> CUDA to </a:t>
            </a:r>
            <a:r>
              <a:rPr lang="it-IT" sz="1400" dirty="0" err="1">
                <a:solidFill>
                  <a:srgbClr val="38761D"/>
                </a:solidFill>
                <a:latin typeface="Gill Sans MT" panose="020B0502020104020203" pitchFamily="34" charset="77"/>
              </a:rPr>
              <a:t>them</a:t>
            </a:r>
            <a:endParaRPr lang="it-IT" sz="1400" dirty="0">
              <a:solidFill>
                <a:srgbClr val="38761D"/>
              </a:solidFill>
              <a:latin typeface="Gill Sans MT" panose="020B0502020104020203" pitchFamily="34" charset="77"/>
            </a:endParaRPr>
          </a:p>
          <a:p>
            <a:pPr marL="1143000" lvl="2" indent="-22860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00FF"/>
                </a:solidFill>
                <a:latin typeface="Gill Sans MT" panose="020B0502020104020203" pitchFamily="34" charset="77"/>
              </a:rPr>
              <a:t>For the time </a:t>
            </a:r>
            <a:r>
              <a:rPr lang="it-IT" sz="1400" dirty="0" err="1">
                <a:solidFill>
                  <a:srgbClr val="0000FF"/>
                </a:solidFill>
                <a:latin typeface="Gill Sans MT" panose="020B0502020104020203" pitchFamily="34" charset="77"/>
              </a:rPr>
              <a:t>being</a:t>
            </a:r>
            <a:r>
              <a:rPr lang="it-IT" sz="1400" dirty="0">
                <a:solidFill>
                  <a:srgbClr val="0000FF"/>
                </a:solidFill>
                <a:latin typeface="Gill Sans MT" panose="020B0502020104020203" pitchFamily="34" charset="77"/>
              </a:rPr>
              <a:t>, </a:t>
            </a:r>
            <a:r>
              <a:rPr lang="it-IT" sz="1400" dirty="0" err="1">
                <a:solidFill>
                  <a:srgbClr val="0000FF"/>
                </a:solidFill>
                <a:latin typeface="Gill Sans MT" panose="020B0502020104020203" pitchFamily="34" charset="77"/>
              </a:rPr>
              <a:t>we</a:t>
            </a:r>
            <a:r>
              <a:rPr lang="it-IT" sz="1400" dirty="0">
                <a:solidFill>
                  <a:srgbClr val="0000FF"/>
                </a:solidFill>
                <a:latin typeface="Gill Sans MT" panose="020B0502020104020203" pitchFamily="34" charset="77"/>
              </a:rPr>
              <a:t> can continue </a:t>
            </a:r>
            <a:r>
              <a:rPr lang="it-IT" sz="1400" dirty="0" err="1">
                <a:solidFill>
                  <a:srgbClr val="0000FF"/>
                </a:solidFill>
                <a:latin typeface="Gill Sans MT" panose="020B0502020104020203" pitchFamily="34" charset="77"/>
              </a:rPr>
              <a:t>using</a:t>
            </a:r>
            <a:r>
              <a:rPr lang="it-IT" sz="1400" dirty="0">
                <a:solidFill>
                  <a:srgbClr val="0000FF"/>
                </a:solidFill>
                <a:latin typeface="Gill Sans MT" panose="020B0502020104020203" pitchFamily="34" charset="77"/>
              </a:rPr>
              <a:t> CUDA </a:t>
            </a:r>
            <a:r>
              <a:rPr lang="it-IT" sz="1400" dirty="0" err="1">
                <a:solidFill>
                  <a:srgbClr val="0000FF"/>
                </a:solidFill>
                <a:latin typeface="Gill Sans MT" panose="020B0502020104020203" pitchFamily="34" charset="77"/>
              </a:rPr>
              <a:t>directly</a:t>
            </a:r>
            <a:endParaRPr lang="it-IT" sz="1400" i="0" u="none" strike="noStrike" dirty="0">
              <a:solidFill>
                <a:srgbClr val="0000FF"/>
              </a:solidFill>
              <a:effectLst/>
              <a:latin typeface="Gill Sans MT" panose="020B0502020104020203" pitchFamily="34" charset="77"/>
            </a:endParaRPr>
          </a:p>
        </p:txBody>
      </p:sp>
      <p:pic>
        <p:nvPicPr>
          <p:cNvPr id="4102" name="Picture 6" descr="https://lh6.googleusercontent.com/16DPGd35Juw_TUCneKxlYlr7EdvhmuU5VxdS312_uE8_nNNqmoIvnCNQ3BDX0w90Ht-h-lZq1QYN9RsLapLf3PwjJH0F_P87C6pUs9qDjUOY5epZLQ_kKArrYh6AcY7MogDeeVmSgY8">
            <a:extLst>
              <a:ext uri="{FF2B5EF4-FFF2-40B4-BE49-F238E27FC236}">
                <a16:creationId xmlns:a16="http://schemas.microsoft.com/office/drawing/2014/main" id="{D8E911C0-24AB-E04B-8E82-62C82220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0"/>
            <a:ext cx="489426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ACDEB4-F98E-AF46-9549-6FB3CC0609F6}"/>
              </a:ext>
            </a:extLst>
          </p:cNvPr>
          <p:cNvSpPr/>
          <p:nvPr/>
        </p:nvSpPr>
        <p:spPr>
          <a:xfrm rot="19321704">
            <a:off x="9933021" y="4024591"/>
            <a:ext cx="2524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preliminary</a:t>
            </a:r>
            <a:r>
              <a:rPr lang="it-IT" sz="3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!</a:t>
            </a:r>
          </a:p>
        </p:txBody>
      </p:sp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74115B2C-A032-F047-A323-D1B07AD210CA}"/>
              </a:ext>
            </a:extLst>
          </p:cNvPr>
          <p:cNvSpPr/>
          <p:nvPr/>
        </p:nvSpPr>
        <p:spPr>
          <a:xfrm>
            <a:off x="10290220" y="4121239"/>
            <a:ext cx="180304" cy="5537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Curved Left Arrow 17">
            <a:extLst>
              <a:ext uri="{FF2B5EF4-FFF2-40B4-BE49-F238E27FC236}">
                <a16:creationId xmlns:a16="http://schemas.microsoft.com/office/drawing/2014/main" id="{B92E8A66-85F8-E244-A1CA-91F4BDEFDFD7}"/>
              </a:ext>
            </a:extLst>
          </p:cNvPr>
          <p:cNvSpPr/>
          <p:nvPr/>
        </p:nvSpPr>
        <p:spPr>
          <a:xfrm>
            <a:off x="11678991" y="5091733"/>
            <a:ext cx="180304" cy="5537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CA812E2-69C8-0E4A-88DD-BB84EEC0B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10311"/>
          </a:xfrm>
        </p:spPr>
        <p:txBody>
          <a:bodyPr/>
          <a:lstStyle/>
          <a:p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Step</a:t>
            </a:r>
            <a:r>
              <a:rPr lang="it-IT" dirty="0"/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B41A6E-A25F-FA49-970B-F281967A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672" y="4905079"/>
            <a:ext cx="616368" cy="927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5295D-F605-B149-8C69-E4858C207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547" y="5049373"/>
            <a:ext cx="2171700" cy="927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EA6B86-38EF-7C4A-A33E-4BA87EFA64E6}"/>
              </a:ext>
            </a:extLst>
          </p:cNvPr>
          <p:cNvSpPr txBox="1"/>
          <p:nvPr/>
        </p:nvSpPr>
        <p:spPr>
          <a:xfrm>
            <a:off x="997480" y="5934113"/>
            <a:ext cx="1624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Sandia</a:t>
            </a:r>
            <a:r>
              <a:rPr lang="it-IT" sz="1600" dirty="0"/>
              <a:t>, </a:t>
            </a:r>
            <a:r>
              <a:rPr lang="it-IT" sz="1600" dirty="0" err="1"/>
              <a:t>supports</a:t>
            </a:r>
            <a:r>
              <a:rPr lang="it-IT" sz="1600" dirty="0"/>
              <a:t> </a:t>
            </a:r>
            <a:br>
              <a:rPr lang="it-IT" sz="1600" dirty="0"/>
            </a:br>
            <a:r>
              <a:rPr lang="it-IT" sz="1600" dirty="0"/>
              <a:t>future DOE HPC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44135E-6883-114B-9ADD-77CFB18C6A9F}"/>
              </a:ext>
            </a:extLst>
          </p:cNvPr>
          <p:cNvSpPr txBox="1"/>
          <p:nvPr/>
        </p:nvSpPr>
        <p:spPr>
          <a:xfrm>
            <a:off x="3786389" y="6040191"/>
            <a:ext cx="1248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Uni Dresden</a:t>
            </a:r>
          </a:p>
        </p:txBody>
      </p:sp>
    </p:spTree>
    <p:extLst>
      <p:ext uri="{BB962C8B-B14F-4D97-AF65-F5344CB8AC3E}">
        <p14:creationId xmlns:p14="http://schemas.microsoft.com/office/powerpoint/2010/main" val="338338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9A58-51DD-0649-9068-6D4616B44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802" y="52193"/>
            <a:ext cx="10178322" cy="81031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Workload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CC819-6315-024B-AB56-3D9AEFECB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959" y="1470990"/>
            <a:ext cx="4957131" cy="4408601"/>
          </a:xfrm>
        </p:spPr>
        <p:txBody>
          <a:bodyPr>
            <a:normAutofit lnSpcReduction="10000"/>
          </a:bodyPr>
          <a:lstStyle/>
          <a:p>
            <a:r>
              <a:rPr lang="it-IT" dirty="0"/>
              <a:t>OR: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Splitting</a:t>
            </a:r>
            <a:r>
              <a:rPr lang="it-IT" dirty="0">
                <a:solidFill>
                  <a:srgbClr val="0070C0"/>
                </a:solidFill>
              </a:rPr>
              <a:t> a </a:t>
            </a:r>
            <a:r>
              <a:rPr lang="it-IT" dirty="0" err="1">
                <a:solidFill>
                  <a:srgbClr val="0070C0"/>
                </a:solidFill>
              </a:rPr>
              <a:t>logical</a:t>
            </a:r>
            <a:r>
              <a:rPr lang="it-IT" dirty="0">
                <a:solidFill>
                  <a:srgbClr val="0070C0"/>
                </a:solidFill>
              </a:rPr>
              <a:t> task in single </a:t>
            </a:r>
            <a:r>
              <a:rPr lang="it-IT" dirty="0" err="1">
                <a:solidFill>
                  <a:srgbClr val="0070C0"/>
                </a:solidFill>
              </a:rPr>
              <a:t>jobs</a:t>
            </a:r>
            <a:endParaRPr lang="it-IT" dirty="0">
              <a:solidFill>
                <a:srgbClr val="0070C0"/>
              </a:solidFill>
            </a:endParaRPr>
          </a:p>
          <a:p>
            <a:pPr lvl="1"/>
            <a:r>
              <a:rPr lang="it-IT" dirty="0">
                <a:solidFill>
                  <a:srgbClr val="0070C0"/>
                </a:solidFill>
              </a:rPr>
              <a:t>Handling multi core </a:t>
            </a:r>
            <a:r>
              <a:rPr lang="it-IT" dirty="0" err="1">
                <a:solidFill>
                  <a:srgbClr val="0070C0"/>
                </a:solidFill>
              </a:rPr>
              <a:t>nodes</a:t>
            </a:r>
            <a:endParaRPr lang="it-IT" dirty="0">
              <a:solidFill>
                <a:srgbClr val="0070C0"/>
              </a:solidFill>
            </a:endParaRP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Allow</a:t>
            </a:r>
            <a:r>
              <a:rPr lang="it-IT" dirty="0">
                <a:solidFill>
                  <a:srgbClr val="0070C0"/>
                </a:solidFill>
              </a:rPr>
              <a:t> late </a:t>
            </a:r>
            <a:r>
              <a:rPr lang="it-IT" dirty="0" err="1">
                <a:solidFill>
                  <a:srgbClr val="0070C0"/>
                </a:solidFill>
              </a:rPr>
              <a:t>binding</a:t>
            </a:r>
            <a:r>
              <a:rPr lang="it-IT" dirty="0">
                <a:solidFill>
                  <a:srgbClr val="0070C0"/>
                </a:solidFill>
              </a:rPr>
              <a:t> (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pilots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!)</a:t>
            </a:r>
            <a:endParaRPr lang="it-IT" dirty="0">
              <a:solidFill>
                <a:srgbClr val="0070C0"/>
              </a:solidFill>
            </a:endParaRP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Matching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jobs</a:t>
            </a:r>
            <a:r>
              <a:rPr lang="it-IT" dirty="0">
                <a:solidFill>
                  <a:srgbClr val="0070C0"/>
                </a:solidFill>
              </a:rPr>
              <a:t> and </a:t>
            </a:r>
            <a:r>
              <a:rPr lang="it-IT" dirty="0" err="1">
                <a:solidFill>
                  <a:srgbClr val="0070C0"/>
                </a:solidFill>
              </a:rPr>
              <a:t>available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machines</a:t>
            </a:r>
            <a:r>
              <a:rPr lang="it-IT" dirty="0">
                <a:solidFill>
                  <a:srgbClr val="0070C0"/>
                </a:solidFill>
              </a:rPr>
              <a:t> (with </a:t>
            </a:r>
            <a:r>
              <a:rPr lang="it-IT" dirty="0" err="1">
                <a:solidFill>
                  <a:srgbClr val="0070C0"/>
                </a:solidFill>
              </a:rPr>
              <a:t>different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memory</a:t>
            </a:r>
            <a:r>
              <a:rPr lang="it-IT" dirty="0">
                <a:solidFill>
                  <a:srgbClr val="0070C0"/>
                </a:solidFill>
              </a:rPr>
              <a:t> / processors / </a:t>
            </a:r>
            <a:r>
              <a:rPr lang="it-IT" dirty="0" err="1">
                <a:solidFill>
                  <a:srgbClr val="0070C0"/>
                </a:solidFill>
              </a:rPr>
              <a:t>bandwidth</a:t>
            </a:r>
            <a:r>
              <a:rPr lang="it-IT" dirty="0">
                <a:solidFill>
                  <a:srgbClr val="0070C0"/>
                </a:solidFill>
              </a:rPr>
              <a:t> to </a:t>
            </a:r>
            <a:r>
              <a:rPr lang="it-IT" dirty="0" err="1">
                <a:solidFill>
                  <a:srgbClr val="0070C0"/>
                </a:solidFill>
              </a:rPr>
              <a:t>certain</a:t>
            </a:r>
            <a:r>
              <a:rPr lang="it-IT" dirty="0">
                <a:solidFill>
                  <a:srgbClr val="0070C0"/>
                </a:solidFill>
              </a:rPr>
              <a:t> data)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All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these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at</a:t>
            </a:r>
            <a:r>
              <a:rPr lang="it-IT" dirty="0">
                <a:solidFill>
                  <a:srgbClr val="0070C0"/>
                </a:solidFill>
              </a:rPr>
              <a:t> the scale of</a:t>
            </a:r>
          </a:p>
          <a:p>
            <a:pPr lvl="2"/>
            <a:r>
              <a:rPr lang="it-IT" dirty="0">
                <a:solidFill>
                  <a:srgbClr val="00B050"/>
                </a:solidFill>
              </a:rPr>
              <a:t>CMS: O(4M) </a:t>
            </a:r>
            <a:r>
              <a:rPr lang="it-IT" dirty="0" err="1">
                <a:solidFill>
                  <a:srgbClr val="00B050"/>
                </a:solidFill>
              </a:rPr>
              <a:t>jobs</a:t>
            </a:r>
            <a:r>
              <a:rPr lang="it-IT" dirty="0">
                <a:solidFill>
                  <a:srgbClr val="00B050"/>
                </a:solidFill>
              </a:rPr>
              <a:t>/</a:t>
            </a:r>
            <a:r>
              <a:rPr lang="it-IT" dirty="0" err="1">
                <a:solidFill>
                  <a:srgbClr val="00B050"/>
                </a:solidFill>
              </a:rPr>
              <a:t>day</a:t>
            </a:r>
            <a:r>
              <a:rPr lang="it-IT" dirty="0">
                <a:solidFill>
                  <a:srgbClr val="00B050"/>
                </a:solidFill>
              </a:rPr>
              <a:t> + </a:t>
            </a:r>
            <a:r>
              <a:rPr lang="it-IT" dirty="0" err="1">
                <a:solidFill>
                  <a:srgbClr val="00B050"/>
                </a:solidFill>
              </a:rPr>
              <a:t>equivalent</a:t>
            </a:r>
            <a:r>
              <a:rPr lang="it-IT" dirty="0">
                <a:solidFill>
                  <a:srgbClr val="00B050"/>
                </a:solidFill>
              </a:rPr>
              <a:t> # of </a:t>
            </a:r>
            <a:r>
              <a:rPr lang="it-IT" dirty="0" err="1">
                <a:solidFill>
                  <a:srgbClr val="00B050"/>
                </a:solidFill>
              </a:rPr>
              <a:t>analysis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jobs</a:t>
            </a:r>
            <a:endParaRPr lang="it-IT" dirty="0">
              <a:solidFill>
                <a:srgbClr val="00B050"/>
              </a:solidFill>
            </a:endParaRP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Directed</a:t>
            </a:r>
            <a:r>
              <a:rPr lang="it-IT" dirty="0">
                <a:solidFill>
                  <a:srgbClr val="00B050"/>
                </a:solidFill>
              </a:rPr>
              <a:t> to O(100) </a:t>
            </a:r>
            <a:r>
              <a:rPr lang="it-IT" dirty="0" err="1">
                <a:solidFill>
                  <a:srgbClr val="00B050"/>
                </a:solidFill>
              </a:rPr>
              <a:t>sites</a:t>
            </a:r>
            <a:r>
              <a:rPr lang="it-IT" dirty="0">
                <a:solidFill>
                  <a:srgbClr val="00B050"/>
                </a:solidFill>
              </a:rPr>
              <a:t>, with </a:t>
            </a:r>
            <a:r>
              <a:rPr lang="it-IT" dirty="0" err="1">
                <a:solidFill>
                  <a:srgbClr val="00B050"/>
                </a:solidFill>
              </a:rPr>
              <a:t>potentially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different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nodes</a:t>
            </a:r>
            <a:r>
              <a:rPr lang="it-IT" dirty="0">
                <a:solidFill>
                  <a:srgbClr val="00B050"/>
                </a:solidFill>
              </a:rPr>
              <a:t> per site – with </a:t>
            </a:r>
            <a:r>
              <a:rPr lang="it-IT" dirty="0" err="1">
                <a:solidFill>
                  <a:srgbClr val="00B050"/>
                </a:solidFill>
              </a:rPr>
              <a:t>HTCondor</a:t>
            </a:r>
            <a:r>
              <a:rPr lang="it-IT" dirty="0">
                <a:solidFill>
                  <a:srgbClr val="00B050"/>
                </a:solidFill>
              </a:rPr>
              <a:t>, </a:t>
            </a:r>
            <a:r>
              <a:rPr lang="it-IT" dirty="0" err="1">
                <a:solidFill>
                  <a:srgbClr val="00B050"/>
                </a:solidFill>
              </a:rPr>
              <a:t>every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node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could</a:t>
            </a:r>
            <a:r>
              <a:rPr lang="it-IT" dirty="0">
                <a:solidFill>
                  <a:srgbClr val="00B050"/>
                </a:solidFill>
              </a:rPr>
              <a:t> be </a:t>
            </a:r>
            <a:r>
              <a:rPr lang="it-IT" dirty="0" err="1">
                <a:solidFill>
                  <a:srgbClr val="00B050"/>
                </a:solidFill>
              </a:rPr>
              <a:t>declaring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different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specs</a:t>
            </a:r>
            <a:endParaRPr lang="it-IT" dirty="0">
              <a:solidFill>
                <a:srgbClr val="00B050"/>
              </a:solidFill>
            </a:endParaRPr>
          </a:p>
          <a:p>
            <a:pPr lvl="1"/>
            <a:endParaRPr lang="it-IT" dirty="0"/>
          </a:p>
          <a:p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9EA30-24EB-1345-B5C7-3C35F608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48ED5-C298-014E-863F-E67A18CD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18</a:t>
            </a:fld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8CFC73-6C85-2342-AD5D-70730B25C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218" y="2151094"/>
            <a:ext cx="3741781" cy="20866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FE333-49F1-4544-8D98-6EF90FE8A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220" y="0"/>
            <a:ext cx="3741780" cy="2099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BA4FB-2E8D-4E4F-B655-BFC1A0E22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866" y="4341948"/>
            <a:ext cx="4589418" cy="2249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1639A6-F9D6-3F48-A483-678363D40D97}"/>
              </a:ext>
            </a:extLst>
          </p:cNvPr>
          <p:cNvSpPr txBox="1"/>
          <p:nvPr/>
        </p:nvSpPr>
        <p:spPr>
          <a:xfrm rot="16200000">
            <a:off x="7374483" y="862148"/>
            <a:ext cx="1528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0B050"/>
                </a:solidFill>
              </a:rPr>
              <a:t>BigPanda</a:t>
            </a:r>
            <a:endParaRPr lang="it-IT" sz="24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8B0B79-B9D0-3E43-96F3-96BFC35DA421}"/>
              </a:ext>
            </a:extLst>
          </p:cNvPr>
          <p:cNvSpPr txBox="1"/>
          <p:nvPr/>
        </p:nvSpPr>
        <p:spPr>
          <a:xfrm rot="16200000">
            <a:off x="7123036" y="296356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0B050"/>
                </a:solidFill>
              </a:rPr>
              <a:t>GlideinWMS</a:t>
            </a:r>
            <a:endParaRPr lang="it-IT" sz="24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5C6B8-3BD2-474D-9F80-8D3B0464A61D}"/>
              </a:ext>
            </a:extLst>
          </p:cNvPr>
          <p:cNvSpPr txBox="1"/>
          <p:nvPr/>
        </p:nvSpPr>
        <p:spPr>
          <a:xfrm rot="16200000">
            <a:off x="7653629" y="538063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0B050"/>
                </a:solidFill>
              </a:rPr>
              <a:t>Dirac</a:t>
            </a:r>
            <a:endParaRPr lang="it-IT" sz="2400" b="1" dirty="0">
              <a:solidFill>
                <a:srgbClr val="00B05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EE4CA0-A920-E14F-B9E9-B4F329D8203E}"/>
              </a:ext>
            </a:extLst>
          </p:cNvPr>
          <p:cNvCxnSpPr>
            <a:endCxn id="13" idx="0"/>
          </p:cNvCxnSpPr>
          <p:nvPr/>
        </p:nvCxnSpPr>
        <p:spPr>
          <a:xfrm flipV="1">
            <a:off x="5806090" y="1092981"/>
            <a:ext cx="2101777" cy="2336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75AD1E-1B30-2E41-8F05-F76979F92C4F}"/>
              </a:ext>
            </a:extLst>
          </p:cNvPr>
          <p:cNvCxnSpPr>
            <a:cxnSpLocks/>
            <a:endCxn id="14" idx="0"/>
          </p:cNvCxnSpPr>
          <p:nvPr/>
        </p:nvCxnSpPr>
        <p:spPr>
          <a:xfrm flipV="1">
            <a:off x="5806089" y="3194399"/>
            <a:ext cx="2101777" cy="234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290BB9-4323-764C-9AA1-C888EFE1A138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5806088" y="3406779"/>
            <a:ext cx="2101777" cy="2204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23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D22E7-EE6D-AE48-B9F7-AD792C22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36CC0-E22B-EA4F-BA67-62DD436C5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078" y="1992176"/>
            <a:ext cx="5612761" cy="4135459"/>
          </a:xfrm>
        </p:spPr>
        <p:txBody>
          <a:bodyPr>
            <a:normAutofit lnSpcReduction="10000"/>
          </a:bodyPr>
          <a:lstStyle/>
          <a:p>
            <a:pPr lvl="1"/>
            <a:r>
              <a:rPr lang="it-IT" dirty="0"/>
              <a:t>OR: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Managing</a:t>
            </a:r>
            <a:r>
              <a:rPr lang="it-IT" dirty="0">
                <a:solidFill>
                  <a:srgbClr val="00B050"/>
                </a:solidFill>
              </a:rPr>
              <a:t> a O(200) PB </a:t>
            </a:r>
            <a:r>
              <a:rPr lang="it-IT" dirty="0" err="1">
                <a:solidFill>
                  <a:srgbClr val="00B050"/>
                </a:solidFill>
              </a:rPr>
              <a:t>storage</a:t>
            </a:r>
            <a:r>
              <a:rPr lang="it-IT" dirty="0">
                <a:solidFill>
                  <a:srgbClr val="00B050"/>
                </a:solidFill>
              </a:rPr>
              <a:t>, </a:t>
            </a:r>
            <a:r>
              <a:rPr lang="it-IT" dirty="0" err="1">
                <a:solidFill>
                  <a:srgbClr val="00B050"/>
                </a:solidFill>
              </a:rPr>
              <a:t>usually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used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at</a:t>
            </a:r>
            <a:r>
              <a:rPr lang="it-IT" dirty="0">
                <a:solidFill>
                  <a:srgbClr val="00B050"/>
                </a:solidFill>
              </a:rPr>
              <a:t> &gt;90%, </a:t>
            </a:r>
            <a:r>
              <a:rPr lang="it-IT" dirty="0" err="1">
                <a:solidFill>
                  <a:srgbClr val="00B050"/>
                </a:solidFill>
              </a:rPr>
              <a:t>maintaining</a:t>
            </a:r>
            <a:r>
              <a:rPr lang="it-IT" dirty="0">
                <a:solidFill>
                  <a:srgbClr val="00B050"/>
                </a:solidFill>
              </a:rPr>
              <a:t> a </a:t>
            </a:r>
            <a:r>
              <a:rPr lang="it-IT" dirty="0" err="1">
                <a:solidFill>
                  <a:srgbClr val="00B050"/>
                </a:solidFill>
              </a:rPr>
              <a:t>system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workable</a:t>
            </a:r>
            <a:r>
              <a:rPr lang="it-IT" dirty="0">
                <a:solidFill>
                  <a:srgbClr val="00B050"/>
                </a:solidFill>
              </a:rPr>
              <a:t> for </a:t>
            </a:r>
            <a:r>
              <a:rPr lang="it-IT" dirty="0" err="1">
                <a:solidFill>
                  <a:srgbClr val="00B050"/>
                </a:solidFill>
              </a:rPr>
              <a:t>analysis</a:t>
            </a:r>
            <a:r>
              <a:rPr lang="it-IT" dirty="0">
                <a:solidFill>
                  <a:srgbClr val="00B050"/>
                </a:solidFill>
              </a:rPr>
              <a:t> and production, by:</a:t>
            </a:r>
          </a:p>
          <a:p>
            <a:pPr lvl="3"/>
            <a:r>
              <a:rPr lang="it-IT" dirty="0">
                <a:solidFill>
                  <a:srgbClr val="0070C0"/>
                </a:solidFill>
              </a:rPr>
              <a:t>CMS: </a:t>
            </a:r>
            <a:r>
              <a:rPr lang="it-IT" dirty="0" err="1">
                <a:solidFill>
                  <a:srgbClr val="0070C0"/>
                </a:solidFill>
              </a:rPr>
              <a:t>transferring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actively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at</a:t>
            </a:r>
            <a:r>
              <a:rPr lang="it-IT" dirty="0">
                <a:solidFill>
                  <a:srgbClr val="0070C0"/>
                </a:solidFill>
              </a:rPr>
              <a:t> 3 GB/</a:t>
            </a:r>
            <a:r>
              <a:rPr lang="it-IT" dirty="0" err="1">
                <a:solidFill>
                  <a:srgbClr val="0070C0"/>
                </a:solidFill>
              </a:rPr>
              <a:t>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all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around</a:t>
            </a:r>
            <a:r>
              <a:rPr lang="it-IT" dirty="0">
                <a:solidFill>
                  <a:srgbClr val="0070C0"/>
                </a:solidFill>
              </a:rPr>
              <a:t> the </a:t>
            </a:r>
            <a:r>
              <a:rPr lang="it-IT" dirty="0" err="1">
                <a:solidFill>
                  <a:srgbClr val="0070C0"/>
                </a:solidFill>
              </a:rPr>
              <a:t>year</a:t>
            </a:r>
            <a:endParaRPr lang="it-IT" dirty="0">
              <a:solidFill>
                <a:srgbClr val="0070C0"/>
              </a:solidFill>
            </a:endParaRPr>
          </a:p>
          <a:p>
            <a:pPr lvl="3"/>
            <a:r>
              <a:rPr lang="it-IT" dirty="0">
                <a:solidFill>
                  <a:srgbClr val="0070C0"/>
                </a:solidFill>
              </a:rPr>
              <a:t>CMS: DM </a:t>
            </a:r>
            <a:r>
              <a:rPr lang="it-IT" dirty="0" err="1">
                <a:solidFill>
                  <a:srgbClr val="0070C0"/>
                </a:solidFill>
              </a:rPr>
              <a:t>system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automatically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deletes</a:t>
            </a:r>
            <a:r>
              <a:rPr lang="it-IT" dirty="0">
                <a:solidFill>
                  <a:srgbClr val="0070C0"/>
                </a:solidFill>
              </a:rPr>
              <a:t> O(40PB/</a:t>
            </a:r>
            <a:r>
              <a:rPr lang="it-IT" dirty="0" err="1">
                <a:solidFill>
                  <a:srgbClr val="0070C0"/>
                </a:solidFill>
              </a:rPr>
              <a:t>month</a:t>
            </a:r>
            <a:r>
              <a:rPr lang="it-IT" dirty="0">
                <a:solidFill>
                  <a:srgbClr val="0070C0"/>
                </a:solidFill>
              </a:rPr>
              <a:t>) of «</a:t>
            </a:r>
            <a:r>
              <a:rPr lang="it-IT" dirty="0" err="1">
                <a:solidFill>
                  <a:srgbClr val="0070C0"/>
                </a:solidFill>
              </a:rPr>
              <a:t>least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used</a:t>
            </a:r>
            <a:r>
              <a:rPr lang="it-IT" dirty="0">
                <a:solidFill>
                  <a:srgbClr val="0070C0"/>
                </a:solidFill>
              </a:rPr>
              <a:t> data» and and </a:t>
            </a:r>
            <a:r>
              <a:rPr lang="it-IT" dirty="0" err="1">
                <a:solidFill>
                  <a:srgbClr val="0070C0"/>
                </a:solidFill>
              </a:rPr>
              <a:t>replicates</a:t>
            </a:r>
            <a:r>
              <a:rPr lang="it-IT" dirty="0">
                <a:solidFill>
                  <a:srgbClr val="0070C0"/>
                </a:solidFill>
              </a:rPr>
              <a:t> a </a:t>
            </a:r>
            <a:r>
              <a:rPr lang="it-IT" dirty="0" err="1">
                <a:solidFill>
                  <a:srgbClr val="0070C0"/>
                </a:solidFill>
              </a:rPr>
              <a:t>similar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amount</a:t>
            </a:r>
            <a:endParaRPr lang="it-IT" dirty="0">
              <a:solidFill>
                <a:srgbClr val="0070C0"/>
              </a:solidFill>
            </a:endParaRPr>
          </a:p>
          <a:p>
            <a:pPr lvl="2"/>
            <a:r>
              <a:rPr lang="it-IT" dirty="0">
                <a:solidFill>
                  <a:srgbClr val="00B050"/>
                </a:solidFill>
              </a:rPr>
              <a:t>ATLAS and CMS </a:t>
            </a:r>
            <a:r>
              <a:rPr lang="it-IT" dirty="0" err="1">
                <a:solidFill>
                  <a:srgbClr val="00B050"/>
                </a:solidFill>
              </a:rPr>
              <a:t>have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converged</a:t>
            </a:r>
            <a:r>
              <a:rPr lang="it-IT" dirty="0">
                <a:solidFill>
                  <a:srgbClr val="00B050"/>
                </a:solidFill>
              </a:rPr>
              <a:t> on </a:t>
            </a:r>
            <a:r>
              <a:rPr lang="it-IT" dirty="0" err="1">
                <a:solidFill>
                  <a:srgbClr val="00B050"/>
                </a:solidFill>
              </a:rPr>
              <a:t>Rucio</a:t>
            </a:r>
            <a:r>
              <a:rPr lang="it-IT" dirty="0">
                <a:solidFill>
                  <a:srgbClr val="00B050"/>
                </a:solidFill>
              </a:rPr>
              <a:t> for Run3+; </a:t>
            </a:r>
            <a:r>
              <a:rPr lang="it-IT" dirty="0" err="1">
                <a:solidFill>
                  <a:srgbClr val="00B050"/>
                </a:solidFill>
              </a:rPr>
              <a:t>it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is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becoming</a:t>
            </a:r>
            <a:r>
              <a:rPr lang="it-IT" dirty="0">
                <a:solidFill>
                  <a:srgbClr val="00B050"/>
                </a:solidFill>
              </a:rPr>
              <a:t> the de-facto </a:t>
            </a:r>
            <a:r>
              <a:rPr lang="it-IT" dirty="0" err="1">
                <a:solidFill>
                  <a:srgbClr val="00B050"/>
                </a:solidFill>
              </a:rPr>
              <a:t>solution</a:t>
            </a:r>
            <a:r>
              <a:rPr lang="it-IT" dirty="0">
                <a:solidFill>
                  <a:srgbClr val="00B050"/>
                </a:solidFill>
              </a:rPr>
              <a:t> for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Studies</a:t>
            </a:r>
            <a:r>
              <a:rPr lang="it-IT" dirty="0">
                <a:solidFill>
                  <a:srgbClr val="00B050"/>
                </a:solidFill>
              </a:rPr>
              <a:t> on future </a:t>
            </a:r>
            <a:r>
              <a:rPr lang="it-IT" dirty="0" err="1">
                <a:solidFill>
                  <a:srgbClr val="00B050"/>
                </a:solidFill>
              </a:rPr>
              <a:t>storage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systems</a:t>
            </a:r>
            <a:r>
              <a:rPr lang="it-IT" dirty="0">
                <a:solidFill>
                  <a:srgbClr val="00B050"/>
                </a:solidFill>
              </a:rPr>
              <a:t> (</a:t>
            </a:r>
            <a:r>
              <a:rPr lang="it-IT" dirty="0" err="1">
                <a:solidFill>
                  <a:srgbClr val="00B050"/>
                </a:solidFill>
              </a:rPr>
              <a:t>Datalake</a:t>
            </a:r>
            <a:r>
              <a:rPr lang="it-IT" dirty="0">
                <a:solidFill>
                  <a:srgbClr val="00B050"/>
                </a:solidFill>
              </a:rPr>
              <a:t>, XDC, ESCAPE)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LHCb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still</a:t>
            </a:r>
            <a:r>
              <a:rPr lang="it-IT" dirty="0">
                <a:solidFill>
                  <a:srgbClr val="00B050"/>
                </a:solidFill>
              </a:rPr>
              <a:t> on </a:t>
            </a:r>
            <a:r>
              <a:rPr lang="it-IT" dirty="0" err="1">
                <a:solidFill>
                  <a:srgbClr val="00B050"/>
                </a:solidFill>
              </a:rPr>
              <a:t>Dirac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comphehensive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solution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B1F28-AED9-AF4F-8530-ED0A8D55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2A33B-A1EB-AB46-A134-7A0DB7BB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19</a:t>
            </a:fld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FDD31-2D0B-FB41-AB46-64BE022A6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684" y="2775229"/>
            <a:ext cx="4532106" cy="212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E62AC-6A8B-9146-B071-6A84FDE13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183" y="-16279"/>
            <a:ext cx="3682305" cy="2791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322A1C-F88A-7345-8D92-31AC73CD3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12" y="4900579"/>
            <a:ext cx="3944376" cy="19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06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0937-7417-2745-ABC8-341B7C97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1053F-81F6-8F47-B82A-0FDB1AB48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87367"/>
            <a:ext cx="10178322" cy="4492226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Computing </a:t>
            </a:r>
            <a:r>
              <a:rPr lang="it-IT" dirty="0" err="1"/>
              <a:t>at</a:t>
            </a:r>
            <a:r>
              <a:rPr lang="it-IT" dirty="0"/>
              <a:t> LHC: </a:t>
            </a:r>
            <a:r>
              <a:rPr lang="it-IT" dirty="0" err="1"/>
              <a:t>size</a:t>
            </a:r>
            <a:r>
              <a:rPr lang="it-IT" dirty="0"/>
              <a:t>, status, </a:t>
            </a:r>
            <a:r>
              <a:rPr lang="it-IT" dirty="0" err="1"/>
              <a:t>tasks</a:t>
            </a:r>
            <a:endParaRPr lang="it-IT" dirty="0"/>
          </a:p>
          <a:p>
            <a:r>
              <a:rPr lang="it-IT" dirty="0"/>
              <a:t>The software </a:t>
            </a:r>
            <a:r>
              <a:rPr lang="it-IT" dirty="0" err="1"/>
              <a:t>stacks</a:t>
            </a:r>
            <a:r>
              <a:rPr lang="it-IT" dirty="0"/>
              <a:t>: </a:t>
            </a:r>
            <a:r>
              <a:rPr lang="it-IT" dirty="0" err="1"/>
              <a:t>components</a:t>
            </a:r>
            <a:r>
              <a:rPr lang="it-IT" dirty="0"/>
              <a:t>, </a:t>
            </a:r>
            <a:r>
              <a:rPr lang="it-IT" dirty="0" err="1"/>
              <a:t>tools</a:t>
            </a: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main</a:t>
            </a:r>
            <a:r>
              <a:rPr lang="it-IT" dirty="0"/>
              <a:t> SW </a:t>
            </a:r>
            <a:r>
              <a:rPr lang="it-IT" dirty="0" err="1"/>
              <a:t>components</a:t>
            </a:r>
            <a:endParaRPr lang="it-IT" dirty="0"/>
          </a:p>
          <a:p>
            <a:pPr lvl="1"/>
            <a:r>
              <a:rPr lang="it-IT" dirty="0">
                <a:solidFill>
                  <a:srgbClr val="0070C0"/>
                </a:solidFill>
              </a:rPr>
              <a:t>The </a:t>
            </a:r>
            <a:r>
              <a:rPr lang="it-IT" dirty="0" err="1">
                <a:solidFill>
                  <a:srgbClr val="0070C0"/>
                </a:solidFill>
              </a:rPr>
              <a:t>central</a:t>
            </a:r>
            <a:r>
              <a:rPr lang="it-IT" dirty="0">
                <a:solidFill>
                  <a:srgbClr val="0070C0"/>
                </a:solidFill>
              </a:rPr>
              <a:t> code</a:t>
            </a:r>
          </a:p>
          <a:p>
            <a:pPr lvl="1"/>
            <a:r>
              <a:rPr lang="it-IT" dirty="0">
                <a:solidFill>
                  <a:srgbClr val="0070C0"/>
                </a:solidFill>
              </a:rPr>
              <a:t>Data Management, </a:t>
            </a:r>
            <a:r>
              <a:rPr lang="it-IT" dirty="0" err="1">
                <a:solidFill>
                  <a:srgbClr val="0070C0"/>
                </a:solidFill>
              </a:rPr>
              <a:t>Workload</a:t>
            </a:r>
            <a:r>
              <a:rPr lang="it-IT" dirty="0">
                <a:solidFill>
                  <a:srgbClr val="0070C0"/>
                </a:solidFill>
              </a:rPr>
              <a:t> Management</a:t>
            </a:r>
          </a:p>
          <a:p>
            <a:pPr lvl="1"/>
            <a:r>
              <a:rPr lang="it-IT" dirty="0">
                <a:solidFill>
                  <a:srgbClr val="0070C0"/>
                </a:solidFill>
              </a:rPr>
              <a:t>(</a:t>
            </a:r>
            <a:r>
              <a:rPr lang="it-IT" dirty="0" err="1">
                <a:solidFill>
                  <a:srgbClr val="0070C0"/>
                </a:solidFill>
              </a:rPr>
              <a:t>not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covering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much</a:t>
            </a:r>
            <a:r>
              <a:rPr lang="it-IT" dirty="0">
                <a:solidFill>
                  <a:srgbClr val="0070C0"/>
                </a:solidFill>
              </a:rPr>
              <a:t>) </a:t>
            </a:r>
            <a:r>
              <a:rPr lang="it-IT" dirty="0" err="1">
                <a:solidFill>
                  <a:srgbClr val="0070C0"/>
                </a:solidFill>
              </a:rPr>
              <a:t>Main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external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tools</a:t>
            </a:r>
            <a:endParaRPr lang="it-IT" dirty="0">
              <a:solidFill>
                <a:srgbClr val="0070C0"/>
              </a:solidFill>
            </a:endParaRP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Geometry</a:t>
            </a:r>
            <a:r>
              <a:rPr lang="it-IT" dirty="0">
                <a:solidFill>
                  <a:srgbClr val="00B050"/>
                </a:solidFill>
              </a:rPr>
              <a:t>, information </a:t>
            </a:r>
            <a:r>
              <a:rPr lang="it-IT" dirty="0" err="1">
                <a:solidFill>
                  <a:srgbClr val="00B050"/>
                </a:solidFill>
              </a:rPr>
              <a:t>services</a:t>
            </a:r>
            <a:r>
              <a:rPr lang="it-IT" dirty="0">
                <a:solidFill>
                  <a:srgbClr val="00B050"/>
                </a:solidFill>
              </a:rPr>
              <a:t>, …</a:t>
            </a:r>
          </a:p>
          <a:p>
            <a:pPr lvl="2"/>
            <a:r>
              <a:rPr lang="it-IT" dirty="0">
                <a:solidFill>
                  <a:srgbClr val="00B050"/>
                </a:solidFill>
              </a:rPr>
              <a:t>DB and DB </a:t>
            </a:r>
            <a:r>
              <a:rPr lang="it-IT" dirty="0" err="1">
                <a:solidFill>
                  <a:srgbClr val="00B050"/>
                </a:solidFill>
              </a:rPr>
              <a:t>interfaces</a:t>
            </a:r>
            <a:endParaRPr lang="it-IT" dirty="0">
              <a:solidFill>
                <a:srgbClr val="00B050"/>
              </a:solidFill>
            </a:endParaRPr>
          </a:p>
          <a:p>
            <a:pPr lvl="2"/>
            <a:r>
              <a:rPr lang="it-IT" dirty="0">
                <a:solidFill>
                  <a:srgbClr val="00B050"/>
                </a:solidFill>
              </a:rPr>
              <a:t>SW </a:t>
            </a:r>
            <a:r>
              <a:rPr lang="it-IT" dirty="0" err="1">
                <a:solidFill>
                  <a:srgbClr val="00B050"/>
                </a:solidFill>
              </a:rPr>
              <a:t>distribution</a:t>
            </a:r>
            <a:endParaRPr lang="it-IT" dirty="0">
              <a:solidFill>
                <a:srgbClr val="00B050"/>
              </a:solidFill>
            </a:endParaRPr>
          </a:p>
          <a:p>
            <a:pPr lvl="1"/>
            <a:r>
              <a:rPr lang="it-IT" dirty="0">
                <a:solidFill>
                  <a:srgbClr val="0070C0"/>
                </a:solidFill>
              </a:rPr>
              <a:t>The </a:t>
            </a:r>
            <a:r>
              <a:rPr lang="it-IT" dirty="0" err="1">
                <a:solidFill>
                  <a:srgbClr val="0070C0"/>
                </a:solidFill>
              </a:rPr>
              <a:t>Frameworks</a:t>
            </a:r>
            <a:endParaRPr lang="it-IT" dirty="0">
              <a:solidFill>
                <a:srgbClr val="0070C0"/>
              </a:solidFill>
            </a:endParaRPr>
          </a:p>
          <a:p>
            <a:pPr lvl="2"/>
            <a:r>
              <a:rPr lang="it-IT" dirty="0">
                <a:solidFill>
                  <a:srgbClr val="00B050"/>
                </a:solidFill>
              </a:rPr>
              <a:t>How to </a:t>
            </a:r>
            <a:r>
              <a:rPr lang="it-IT" dirty="0" err="1">
                <a:solidFill>
                  <a:srgbClr val="00B050"/>
                </a:solidFill>
              </a:rPr>
              <a:t>configure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them</a:t>
            </a:r>
            <a:endParaRPr lang="it-IT" dirty="0">
              <a:solidFill>
                <a:srgbClr val="00B050"/>
              </a:solidFill>
            </a:endParaRP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Their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capabilities</a:t>
            </a:r>
            <a:endParaRPr lang="it-IT" dirty="0">
              <a:solidFill>
                <a:srgbClr val="00B050"/>
              </a:solidFill>
            </a:endParaRPr>
          </a:p>
          <a:p>
            <a:r>
              <a:rPr lang="it-IT" dirty="0"/>
              <a:t>How </a:t>
            </a:r>
            <a:r>
              <a:rPr lang="it-IT" dirty="0" err="1"/>
              <a:t>universal</a:t>
            </a:r>
            <a:r>
              <a:rPr lang="it-IT" dirty="0"/>
              <a:t> are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?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be </a:t>
            </a:r>
            <a:r>
              <a:rPr lang="it-IT" dirty="0" err="1"/>
              <a:t>reusable</a:t>
            </a:r>
            <a:r>
              <a:rPr lang="it-IT" dirty="0"/>
              <a:t>?</a:t>
            </a:r>
          </a:p>
          <a:p>
            <a:pPr lvl="1"/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F6E41-9418-1147-A845-705535DC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2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CAAB5-1674-ED49-828D-AA6FE529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</p:spTree>
    <p:extLst>
      <p:ext uri="{BB962C8B-B14F-4D97-AF65-F5344CB8AC3E}">
        <p14:creationId xmlns:p14="http://schemas.microsoft.com/office/powerpoint/2010/main" val="758123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E7189-8EB7-DB43-A514-0E58BF46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82385"/>
            <a:ext cx="10430934" cy="810311"/>
          </a:xfrm>
        </p:spPr>
        <p:txBody>
          <a:bodyPr>
            <a:noAutofit/>
          </a:bodyPr>
          <a:lstStyle/>
          <a:p>
            <a:r>
              <a:rPr lang="it-IT" sz="4400" dirty="0" err="1"/>
              <a:t>Other</a:t>
            </a:r>
            <a:r>
              <a:rPr lang="it-IT" sz="4400" dirty="0"/>
              <a:t> </a:t>
            </a:r>
            <a:r>
              <a:rPr lang="it-IT" sz="4400" dirty="0" err="1"/>
              <a:t>issue</a:t>
            </a:r>
            <a:r>
              <a:rPr lang="it-IT" sz="4400" dirty="0"/>
              <a:t> – </a:t>
            </a:r>
            <a:r>
              <a:rPr lang="it-IT" sz="4400" dirty="0" err="1"/>
              <a:t>not</a:t>
            </a:r>
            <a:r>
              <a:rPr lang="it-IT" sz="4400" dirty="0"/>
              <a:t> to be </a:t>
            </a:r>
            <a:r>
              <a:rPr lang="it-IT" sz="4400" dirty="0" err="1"/>
              <a:t>forgotten</a:t>
            </a:r>
            <a:endParaRPr lang="it-IT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0884D-0A31-F44B-8A73-73E256EF8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368" y="1256703"/>
            <a:ext cx="6072093" cy="4408601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/>
              <a:t>Continuous</a:t>
            </a:r>
            <a:r>
              <a:rPr lang="it-IT" dirty="0"/>
              <a:t> </a:t>
            </a:r>
            <a:r>
              <a:rPr lang="it-IT" dirty="0" err="1"/>
              <a:t>integration</a:t>
            </a:r>
            <a:r>
              <a:rPr lang="it-IT" dirty="0"/>
              <a:t>: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Everyone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started</a:t>
            </a:r>
            <a:r>
              <a:rPr lang="it-IT" dirty="0">
                <a:solidFill>
                  <a:srgbClr val="0070C0"/>
                </a:solidFill>
              </a:rPr>
              <a:t> small, with «</a:t>
            </a:r>
            <a:r>
              <a:rPr lang="it-IT" dirty="0" err="1">
                <a:solidFill>
                  <a:srgbClr val="0070C0"/>
                </a:solidFill>
              </a:rPr>
              <a:t>integration</a:t>
            </a:r>
            <a:r>
              <a:rPr lang="it-IT" dirty="0">
                <a:solidFill>
                  <a:srgbClr val="0070C0"/>
                </a:solidFill>
              </a:rPr>
              <a:t> by </a:t>
            </a:r>
            <a:r>
              <a:rPr lang="it-IT" dirty="0" err="1">
                <a:solidFill>
                  <a:srgbClr val="0070C0"/>
                </a:solidFill>
              </a:rPr>
              <a:t>hand</a:t>
            </a:r>
            <a:r>
              <a:rPr lang="it-IT" dirty="0">
                <a:solidFill>
                  <a:srgbClr val="0070C0"/>
                </a:solidFill>
              </a:rPr>
              <a:t>» of code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Today</a:t>
            </a:r>
            <a:r>
              <a:rPr lang="it-IT" dirty="0">
                <a:solidFill>
                  <a:srgbClr val="0070C0"/>
                </a:solidFill>
              </a:rPr>
              <a:t> the scale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</a:t>
            </a:r>
          </a:p>
          <a:p>
            <a:pPr lvl="1"/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A CI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platform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is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essential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, and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uses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O(400)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cores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at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any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moment to test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every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single pull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request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for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effects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on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candle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plots</a:t>
            </a:r>
          </a:p>
          <a:p>
            <a:r>
              <a:rPr lang="it-IT" dirty="0">
                <a:sym typeface="Wingdings" pitchFamily="2" charset="2"/>
              </a:rPr>
              <a:t>Software </a:t>
            </a:r>
            <a:r>
              <a:rPr lang="it-IT" dirty="0" err="1">
                <a:sym typeface="Wingdings" pitchFamily="2" charset="2"/>
              </a:rPr>
              <a:t>distribution</a:t>
            </a:r>
            <a:r>
              <a:rPr lang="it-IT" dirty="0">
                <a:sym typeface="Wingdings" pitchFamily="2" charset="2"/>
              </a:rPr>
              <a:t>:</a:t>
            </a:r>
          </a:p>
          <a:p>
            <a:pPr lvl="1"/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We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all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started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with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RPMs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– a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mess</a:t>
            </a:r>
            <a:endParaRPr lang="it-IT" dirty="0">
              <a:solidFill>
                <a:srgbClr val="0070C0"/>
              </a:solidFill>
              <a:sym typeface="Wingdings" pitchFamily="2" charset="2"/>
            </a:endParaRPr>
          </a:p>
          <a:p>
            <a:pPr lvl="1"/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CVMFS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has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been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a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clear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lifesaver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here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– baseline for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any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new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experiment</a:t>
            </a:r>
            <a:endParaRPr lang="it-IT" dirty="0">
              <a:solidFill>
                <a:srgbClr val="0070C0"/>
              </a:solidFill>
              <a:sym typeface="Wingdings" pitchFamily="2" charset="2"/>
            </a:endParaRPr>
          </a:p>
          <a:p>
            <a:r>
              <a:rPr lang="it-IT" dirty="0">
                <a:sym typeface="Wingdings" pitchFamily="2" charset="2"/>
              </a:rPr>
              <a:t>(light) </a:t>
            </a:r>
            <a:r>
              <a:rPr lang="it-IT" dirty="0" err="1">
                <a:sym typeface="Wingdings" pitchFamily="2" charset="2"/>
              </a:rPr>
              <a:t>virtualization</a:t>
            </a:r>
            <a:r>
              <a:rPr lang="it-IT" dirty="0">
                <a:sym typeface="Wingdings" pitchFamily="2" charset="2"/>
              </a:rPr>
              <a:t>:</a:t>
            </a:r>
          </a:p>
          <a:p>
            <a:pPr lvl="1"/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Full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virtualization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(a-la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VMWare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)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mostly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abandoned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; </a:t>
            </a:r>
            <a:r>
              <a:rPr lang="it-IT" b="1" dirty="0" err="1">
                <a:solidFill>
                  <a:srgbClr val="0070C0"/>
                </a:solidFill>
                <a:sym typeface="Wingdings" pitchFamily="2" charset="2"/>
              </a:rPr>
              <a:t>singularity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seems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the way to go (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all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 in </a:t>
            </a:r>
            <a:r>
              <a:rPr lang="it-IT" dirty="0" err="1">
                <a:solidFill>
                  <a:srgbClr val="0070C0"/>
                </a:solidFill>
                <a:sym typeface="Wingdings" pitchFamily="2" charset="2"/>
              </a:rPr>
              <a:t>userland</a:t>
            </a:r>
            <a:r>
              <a:rPr lang="it-IT" dirty="0">
                <a:solidFill>
                  <a:srgbClr val="0070C0"/>
                </a:solidFill>
                <a:sym typeface="Wingdings" pitchFamily="2" charset="2"/>
              </a:rPr>
              <a:t>)</a:t>
            </a:r>
          </a:p>
          <a:p>
            <a:pPr lvl="1"/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78329-41E2-614C-90D9-74BCCF86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12E54-50F2-7245-A092-F8DF2443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20</a:t>
            </a:fld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CCC9F-DCE7-F04B-AA37-23B33FCC1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461" y="1192696"/>
            <a:ext cx="5222539" cy="3074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25D8BC-82B4-0E47-B8DD-E8C1CC1D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190" y="4114800"/>
            <a:ext cx="47434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8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7B6C-8AAE-1D4F-876E-3F70120F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Geant4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9FF85-2EAF-B647-A578-A904BB051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647" y="1440739"/>
            <a:ext cx="7358923" cy="4686896"/>
          </a:xfrm>
        </p:spPr>
        <p:txBody>
          <a:bodyPr/>
          <a:lstStyle/>
          <a:p>
            <a:r>
              <a:rPr lang="it-IT" dirty="0" err="1"/>
              <a:t>Clearly</a:t>
            </a:r>
            <a:r>
              <a:rPr lang="it-IT" dirty="0"/>
              <a:t> the de facto standard,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indeed</a:t>
            </a:r>
            <a:r>
              <a:rPr lang="it-IT" dirty="0"/>
              <a:t> a </a:t>
            </a:r>
            <a:r>
              <a:rPr lang="it-IT" dirty="0" err="1"/>
              <a:t>moving</a:t>
            </a:r>
            <a:r>
              <a:rPr lang="it-IT" dirty="0"/>
              <a:t> target</a:t>
            </a: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Stable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releases</a:t>
            </a:r>
            <a:endParaRPr lang="it-IT" dirty="0">
              <a:solidFill>
                <a:srgbClr val="0070C0"/>
              </a:solidFill>
            </a:endParaRPr>
          </a:p>
          <a:p>
            <a:pPr lvl="1"/>
            <a:r>
              <a:rPr lang="it-IT" dirty="0" err="1">
                <a:solidFill>
                  <a:srgbClr val="0070C0"/>
                </a:solidFill>
              </a:rPr>
              <a:t>Stable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releases</a:t>
            </a:r>
            <a:r>
              <a:rPr lang="it-IT" dirty="0">
                <a:solidFill>
                  <a:srgbClr val="0070C0"/>
                </a:solidFill>
              </a:rPr>
              <a:t> with code </a:t>
            </a:r>
            <a:r>
              <a:rPr lang="it-IT" dirty="0" err="1">
                <a:solidFill>
                  <a:srgbClr val="0070C0"/>
                </a:solidFill>
              </a:rPr>
              <a:t>backported</a:t>
            </a:r>
            <a:r>
              <a:rPr lang="it-IT" dirty="0">
                <a:solidFill>
                  <a:srgbClr val="0070C0"/>
                </a:solidFill>
              </a:rPr>
              <a:t> from R&amp;D («</a:t>
            </a:r>
            <a:r>
              <a:rPr lang="it-IT" dirty="0" err="1">
                <a:solidFill>
                  <a:srgbClr val="0070C0"/>
                </a:solidFill>
              </a:rPr>
              <a:t>GeantV</a:t>
            </a:r>
            <a:r>
              <a:rPr lang="it-IT" dirty="0">
                <a:solidFill>
                  <a:srgbClr val="0070C0"/>
                </a:solidFill>
              </a:rPr>
              <a:t>»)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VecGeom</a:t>
            </a:r>
            <a:r>
              <a:rPr lang="it-IT" dirty="0">
                <a:solidFill>
                  <a:srgbClr val="00B050"/>
                </a:solidFill>
              </a:rPr>
              <a:t>: use </a:t>
            </a:r>
            <a:r>
              <a:rPr lang="it-IT" dirty="0" err="1">
                <a:solidFill>
                  <a:srgbClr val="00B050"/>
                </a:solidFill>
              </a:rPr>
              <a:t>vector</a:t>
            </a:r>
            <a:r>
              <a:rPr lang="it-IT" dirty="0">
                <a:solidFill>
                  <a:srgbClr val="00B050"/>
                </a:solidFill>
              </a:rPr>
              <a:t>/SIMD </a:t>
            </a:r>
            <a:r>
              <a:rPr lang="it-IT" dirty="0" err="1">
                <a:solidFill>
                  <a:srgbClr val="00B050"/>
                </a:solidFill>
              </a:rPr>
              <a:t>registers</a:t>
            </a:r>
            <a:r>
              <a:rPr lang="it-IT" dirty="0">
                <a:solidFill>
                  <a:srgbClr val="00B050"/>
                </a:solidFill>
              </a:rPr>
              <a:t> to </a:t>
            </a:r>
            <a:r>
              <a:rPr lang="it-IT" dirty="0" err="1">
                <a:solidFill>
                  <a:srgbClr val="00B050"/>
                </a:solidFill>
              </a:rPr>
              <a:t>speed</a:t>
            </a:r>
            <a:r>
              <a:rPr lang="it-IT" dirty="0">
                <a:solidFill>
                  <a:srgbClr val="00B050"/>
                </a:solidFill>
              </a:rPr>
              <a:t> up </a:t>
            </a:r>
            <a:r>
              <a:rPr lang="it-IT" dirty="0" err="1">
                <a:solidFill>
                  <a:srgbClr val="00B050"/>
                </a:solidFill>
              </a:rPr>
              <a:t>navigation</a:t>
            </a:r>
            <a:r>
              <a:rPr lang="it-IT" dirty="0">
                <a:solidFill>
                  <a:srgbClr val="00B050"/>
                </a:solidFill>
              </a:rPr>
              <a:t> (</a:t>
            </a:r>
            <a:r>
              <a:rPr lang="it-IT" dirty="0" err="1">
                <a:solidFill>
                  <a:srgbClr val="00B050"/>
                </a:solidFill>
              </a:rPr>
              <a:t>now</a:t>
            </a:r>
            <a:r>
              <a:rPr lang="it-IT" dirty="0">
                <a:solidFill>
                  <a:srgbClr val="00B050"/>
                </a:solidFill>
              </a:rPr>
              <a:t> in </a:t>
            </a:r>
            <a:r>
              <a:rPr lang="it-IT" dirty="0" err="1">
                <a:solidFill>
                  <a:srgbClr val="00B050"/>
                </a:solidFill>
              </a:rPr>
              <a:t>CMS’s</a:t>
            </a:r>
            <a:r>
              <a:rPr lang="it-IT" dirty="0">
                <a:solidFill>
                  <a:srgbClr val="00B050"/>
                </a:solidFill>
              </a:rPr>
              <a:t> G4)</a:t>
            </a:r>
          </a:p>
          <a:p>
            <a:pPr lvl="1"/>
            <a:r>
              <a:rPr lang="it-IT" dirty="0">
                <a:solidFill>
                  <a:srgbClr val="0070C0"/>
                </a:solidFill>
              </a:rPr>
              <a:t>Long </a:t>
            </a:r>
            <a:r>
              <a:rPr lang="it-IT" dirty="0" err="1">
                <a:solidFill>
                  <a:srgbClr val="0070C0"/>
                </a:solidFill>
              </a:rPr>
              <a:t>term</a:t>
            </a:r>
            <a:r>
              <a:rPr lang="it-IT" dirty="0">
                <a:solidFill>
                  <a:srgbClr val="0070C0"/>
                </a:solidFill>
              </a:rPr>
              <a:t> R&amp;D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GeantV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transport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engine</a:t>
            </a:r>
            <a:r>
              <a:rPr lang="it-IT" dirty="0">
                <a:solidFill>
                  <a:srgbClr val="00B050"/>
                </a:solidFill>
              </a:rPr>
              <a:t> in  «</a:t>
            </a:r>
            <a:r>
              <a:rPr lang="it-IT" dirty="0" err="1">
                <a:solidFill>
                  <a:srgbClr val="00B050"/>
                </a:solidFill>
              </a:rPr>
              <a:t>alpha</a:t>
            </a:r>
            <a:r>
              <a:rPr lang="it-IT" dirty="0">
                <a:solidFill>
                  <a:srgbClr val="00B050"/>
                </a:solidFill>
              </a:rPr>
              <a:t>» and «beta» </a:t>
            </a:r>
            <a:r>
              <a:rPr lang="it-IT" dirty="0" err="1">
                <a:solidFill>
                  <a:srgbClr val="00B050"/>
                </a:solidFill>
              </a:rPr>
              <a:t>releases</a:t>
            </a:r>
            <a:r>
              <a:rPr lang="it-IT" dirty="0">
                <a:solidFill>
                  <a:srgbClr val="00B050"/>
                </a:solidFill>
              </a:rPr>
              <a:t> to be </a:t>
            </a:r>
            <a:r>
              <a:rPr lang="it-IT" dirty="0" err="1">
                <a:solidFill>
                  <a:srgbClr val="00B050"/>
                </a:solidFill>
              </a:rPr>
              <a:t>evaluated</a:t>
            </a:r>
            <a:r>
              <a:rPr lang="it-IT" dirty="0">
                <a:solidFill>
                  <a:srgbClr val="00B050"/>
                </a:solidFill>
              </a:rPr>
              <a:t> by 2022, and </a:t>
            </a:r>
            <a:r>
              <a:rPr lang="it-IT" dirty="0" err="1">
                <a:solidFill>
                  <a:srgbClr val="00B050"/>
                </a:solidFill>
              </a:rPr>
              <a:t>then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eventually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backported</a:t>
            </a:r>
            <a:r>
              <a:rPr lang="it-IT" dirty="0">
                <a:solidFill>
                  <a:srgbClr val="00B050"/>
                </a:solidFill>
              </a:rPr>
              <a:t> to Geant4</a:t>
            </a:r>
          </a:p>
          <a:p>
            <a:pPr lvl="2"/>
            <a:r>
              <a:rPr lang="it-IT" dirty="0" err="1">
                <a:solidFill>
                  <a:srgbClr val="00B050"/>
                </a:solidFill>
              </a:rPr>
              <a:t>There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is</a:t>
            </a:r>
            <a:r>
              <a:rPr lang="it-IT" dirty="0">
                <a:solidFill>
                  <a:srgbClr val="00B050"/>
                </a:solidFill>
              </a:rPr>
              <a:t> a </a:t>
            </a:r>
            <a:r>
              <a:rPr lang="it-IT" dirty="0" err="1">
                <a:solidFill>
                  <a:srgbClr val="00B050"/>
                </a:solidFill>
              </a:rPr>
              <a:t>lot</a:t>
            </a:r>
            <a:r>
              <a:rPr lang="it-IT" dirty="0">
                <a:solidFill>
                  <a:srgbClr val="00B050"/>
                </a:solidFill>
              </a:rPr>
              <a:t> of </a:t>
            </a:r>
            <a:r>
              <a:rPr lang="it-IT" dirty="0" err="1">
                <a:solidFill>
                  <a:srgbClr val="00B050"/>
                </a:solidFill>
              </a:rPr>
              <a:t>push</a:t>
            </a:r>
            <a:r>
              <a:rPr lang="it-IT" dirty="0">
                <a:solidFill>
                  <a:srgbClr val="00B050"/>
                </a:solidFill>
              </a:rPr>
              <a:t> for a GPU-</a:t>
            </a:r>
            <a:r>
              <a:rPr lang="it-IT" dirty="0" err="1">
                <a:solidFill>
                  <a:srgbClr val="00B050"/>
                </a:solidFill>
              </a:rPr>
              <a:t>enabled</a:t>
            </a:r>
            <a:r>
              <a:rPr lang="it-IT" dirty="0">
                <a:solidFill>
                  <a:srgbClr val="00B050"/>
                </a:solidFill>
              </a:rPr>
              <a:t> Geant4, </a:t>
            </a:r>
            <a:r>
              <a:rPr lang="it-IT" dirty="0" err="1">
                <a:solidFill>
                  <a:srgbClr val="00B050"/>
                </a:solidFill>
              </a:rPr>
              <a:t>which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would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automatically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enable</a:t>
            </a:r>
            <a:r>
              <a:rPr lang="it-IT" dirty="0">
                <a:solidFill>
                  <a:srgbClr val="00B050"/>
                </a:solidFill>
              </a:rPr>
              <a:t> O(20-50)% of the </a:t>
            </a:r>
            <a:r>
              <a:rPr lang="it-IT" dirty="0" err="1">
                <a:solidFill>
                  <a:srgbClr val="00B050"/>
                </a:solidFill>
              </a:rPr>
              <a:t>experiments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workflows</a:t>
            </a:r>
            <a:r>
              <a:rPr lang="it-IT" dirty="0">
                <a:solidFill>
                  <a:srgbClr val="00B050"/>
                </a:solidFill>
              </a:rPr>
              <a:t> to be GPU-ready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9E827-AFDA-BE41-A9A0-DAF2178A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5A501-4A5A-324D-8916-97A6079D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21</a:t>
            </a:fld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DD51C-F0FD-0A40-A8C6-0D2A9AA7450C}"/>
              </a:ext>
            </a:extLst>
          </p:cNvPr>
          <p:cNvSpPr txBox="1"/>
          <p:nvPr/>
        </p:nvSpPr>
        <p:spPr>
          <a:xfrm rot="17655152">
            <a:off x="8603088" y="2917169"/>
            <a:ext cx="3679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rgbClr val="00B050"/>
                </a:solidFill>
              </a:rPr>
              <a:t>Not</a:t>
            </a:r>
            <a:r>
              <a:rPr lang="it-IT" sz="3600" dirty="0">
                <a:solidFill>
                  <a:srgbClr val="00B050"/>
                </a:solidFill>
              </a:rPr>
              <a:t> </a:t>
            </a:r>
            <a:r>
              <a:rPr lang="it-IT" sz="3600" dirty="0" err="1">
                <a:solidFill>
                  <a:srgbClr val="00B050"/>
                </a:solidFill>
              </a:rPr>
              <a:t>covered</a:t>
            </a:r>
            <a:r>
              <a:rPr lang="it-IT" sz="3600" dirty="0">
                <a:solidFill>
                  <a:srgbClr val="00B050"/>
                </a:solidFill>
              </a:rPr>
              <a:t> </a:t>
            </a:r>
            <a:r>
              <a:rPr lang="it-IT" sz="3600" dirty="0" err="1">
                <a:solidFill>
                  <a:srgbClr val="00B050"/>
                </a:solidFill>
              </a:rPr>
              <a:t>here</a:t>
            </a:r>
            <a:r>
              <a:rPr lang="it-IT" sz="3600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9322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67CF4-8EEA-F948-AB12-9F54303F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Geometry</a:t>
            </a:r>
            <a:r>
              <a:rPr lang="it-IT" dirty="0"/>
              <a:t> </a:t>
            </a:r>
            <a:r>
              <a:rPr lang="it-IT" dirty="0" err="1"/>
              <a:t>engines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8296F-26AA-3B43-AD35-00D9F6FA4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651" y="1313646"/>
            <a:ext cx="5409127" cy="4578826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level</a:t>
            </a:r>
            <a:r>
              <a:rPr lang="it-IT" dirty="0"/>
              <a:t> of </a:t>
            </a:r>
            <a:r>
              <a:rPr lang="it-IT" dirty="0" err="1"/>
              <a:t>accuracy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 in Full </a:t>
            </a:r>
            <a:r>
              <a:rPr lang="it-IT" dirty="0" err="1"/>
              <a:t>Simulations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positioning</a:t>
            </a:r>
            <a:r>
              <a:rPr lang="it-IT" dirty="0"/>
              <a:t> of </a:t>
            </a:r>
            <a:r>
              <a:rPr lang="it-IT" dirty="0" err="1"/>
              <a:t>cables</a:t>
            </a:r>
            <a:r>
              <a:rPr lang="it-IT" dirty="0"/>
              <a:t> and small </a:t>
            </a:r>
            <a:r>
              <a:rPr lang="it-IT" dirty="0" err="1"/>
              <a:t>structures</a:t>
            </a:r>
            <a:r>
              <a:rPr lang="it-IT" dirty="0"/>
              <a:t> </a:t>
            </a:r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screws</a:t>
            </a:r>
            <a:r>
              <a:rPr lang="it-IT" dirty="0"/>
              <a:t> can </a:t>
            </a:r>
            <a:r>
              <a:rPr lang="it-IT" dirty="0" err="1"/>
              <a:t>have</a:t>
            </a:r>
            <a:r>
              <a:rPr lang="it-IT" dirty="0"/>
              <a:t> an impact on the </a:t>
            </a:r>
            <a:r>
              <a:rPr lang="it-IT" dirty="0" err="1"/>
              <a:t>precision</a:t>
            </a:r>
            <a:endParaRPr lang="it-IT" dirty="0"/>
          </a:p>
          <a:p>
            <a:r>
              <a:rPr lang="it-IT" dirty="0" err="1"/>
              <a:t>Currently</a:t>
            </a:r>
            <a:r>
              <a:rPr lang="it-IT" dirty="0"/>
              <a:t>,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engines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in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</a:p>
          <a:p>
            <a:r>
              <a:rPr lang="it-IT" dirty="0" err="1"/>
              <a:t>Why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relevant</a:t>
            </a:r>
            <a:r>
              <a:rPr lang="it-IT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07447-72A1-364F-A5A4-72DBBEFA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668F5-0045-B446-9DD4-DCBEAC7F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22</a:t>
            </a:fld>
            <a:endParaRPr lang="it-IT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C9C445-4C75-DE41-8AAA-3DD12425A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307803"/>
              </p:ext>
            </p:extLst>
          </p:nvPr>
        </p:nvGraphicFramePr>
        <p:xfrm>
          <a:off x="7132750" y="149860"/>
          <a:ext cx="4876800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185">
                  <a:extLst>
                    <a:ext uri="{9D8B030D-6E8A-4147-A177-3AD203B41FA5}">
                      <a16:colId xmlns:a16="http://schemas.microsoft.com/office/drawing/2014/main" val="3360608157"/>
                    </a:ext>
                  </a:extLst>
                </a:gridCol>
                <a:gridCol w="1490015">
                  <a:extLst>
                    <a:ext uri="{9D8B030D-6E8A-4147-A177-3AD203B41FA5}">
                      <a16:colId xmlns:a16="http://schemas.microsoft.com/office/drawing/2014/main" val="84116158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1663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Geometry</a:t>
                      </a:r>
                      <a:r>
                        <a:rPr lang="it-IT" dirty="0"/>
                        <a:t> Version (CMS)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# of </a:t>
                      </a:r>
                      <a:r>
                        <a:rPr lang="it-IT" dirty="0" err="1"/>
                        <a:t>logical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volumes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# of </a:t>
                      </a:r>
                      <a:r>
                        <a:rPr lang="it-IT" dirty="0" err="1"/>
                        <a:t>Touchables</a:t>
                      </a:r>
                      <a:r>
                        <a:rPr lang="it-IT" dirty="0"/>
                        <a:t> («</a:t>
                      </a:r>
                      <a:r>
                        <a:rPr lang="it-IT" dirty="0" err="1"/>
                        <a:t>physical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volumes</a:t>
                      </a:r>
                      <a:r>
                        <a:rPr lang="it-IT" dirty="0"/>
                        <a:t>»)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95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Run</a:t>
                      </a:r>
                      <a:r>
                        <a:rPr lang="it-IT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268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Run</a:t>
                      </a:r>
                      <a:r>
                        <a:rPr lang="it-IT" dirty="0"/>
                        <a:t>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4257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488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Run</a:t>
                      </a:r>
                      <a:r>
                        <a:rPr lang="it-IT" dirty="0"/>
                        <a:t>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3716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504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Run</a:t>
                      </a:r>
                      <a:r>
                        <a:rPr lang="it-IT" dirty="0"/>
                        <a:t> IV (</a:t>
                      </a:r>
                      <a:r>
                        <a:rPr lang="it-IT" dirty="0" err="1"/>
                        <a:t>PhaseII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5372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21.9M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2943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7A65564-4BA1-6D43-A818-44696B0A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98" y="4126478"/>
            <a:ext cx="2971800" cy="2349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EF129-EBA7-704B-B592-F01573009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150" y="2849296"/>
            <a:ext cx="4343400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F8C688-E7FE-EA4D-8F4D-1F97619561D7}"/>
              </a:ext>
            </a:extLst>
          </p:cNvPr>
          <p:cNvSpPr txBox="1"/>
          <p:nvPr/>
        </p:nvSpPr>
        <p:spPr>
          <a:xfrm rot="19468310">
            <a:off x="8002100" y="377253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CMS DDD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023AD4-89BF-2848-BADB-D9A17DC5D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953" y="5283171"/>
            <a:ext cx="1422400" cy="142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E448AE-5DFC-9746-982C-481FB4856EE3}"/>
              </a:ext>
            </a:extLst>
          </p:cNvPr>
          <p:cNvSpPr txBox="1"/>
          <p:nvPr/>
        </p:nvSpPr>
        <p:spPr>
          <a:xfrm>
            <a:off x="4326082" y="3722425"/>
            <a:ext cx="32586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Convergence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to DD4HEP happening: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Selected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by 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Evaluated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by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LHCb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Interest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also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from ATLAS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4691C1-D461-0E43-86C4-EDD95A343D32}"/>
              </a:ext>
            </a:extLst>
          </p:cNvPr>
          <p:cNvSpPr txBox="1"/>
          <p:nvPr/>
        </p:nvSpPr>
        <p:spPr>
          <a:xfrm>
            <a:off x="11114466" y="2395471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6E89AC-418F-EB44-A635-7901BF63FFD4}"/>
              </a:ext>
            </a:extLst>
          </p:cNvPr>
          <p:cNvSpPr txBox="1"/>
          <p:nvPr/>
        </p:nvSpPr>
        <p:spPr>
          <a:xfrm rot="17655152">
            <a:off x="3816610" y="2916054"/>
            <a:ext cx="3679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rgbClr val="00B050"/>
                </a:solidFill>
              </a:rPr>
              <a:t>Not</a:t>
            </a:r>
            <a:r>
              <a:rPr lang="it-IT" sz="3600" dirty="0">
                <a:solidFill>
                  <a:srgbClr val="00B050"/>
                </a:solidFill>
              </a:rPr>
              <a:t> </a:t>
            </a:r>
            <a:r>
              <a:rPr lang="it-IT" sz="3600" dirty="0" err="1">
                <a:solidFill>
                  <a:srgbClr val="00B050"/>
                </a:solidFill>
              </a:rPr>
              <a:t>covered</a:t>
            </a:r>
            <a:r>
              <a:rPr lang="it-IT" sz="3600" dirty="0">
                <a:solidFill>
                  <a:srgbClr val="00B050"/>
                </a:solidFill>
              </a:rPr>
              <a:t> </a:t>
            </a:r>
            <a:r>
              <a:rPr lang="it-IT" sz="3600" dirty="0" err="1">
                <a:solidFill>
                  <a:srgbClr val="00B050"/>
                </a:solidFill>
              </a:rPr>
              <a:t>here</a:t>
            </a:r>
            <a:r>
              <a:rPr lang="it-IT" sz="3600" dirty="0">
                <a:solidFill>
                  <a:srgbClr val="00B05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252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97E7-1EC1-4142-9D51-01DFBD5A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Machine </a:t>
            </a:r>
            <a:r>
              <a:rPr lang="it-IT" dirty="0" err="1"/>
              <a:t>learning</a:t>
            </a:r>
            <a:r>
              <a:rPr lang="it-IT" dirty="0"/>
              <a:t> </a:t>
            </a:r>
            <a:r>
              <a:rPr lang="it-IT" dirty="0" err="1"/>
              <a:t>interactions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C6D3F-3391-F745-9D77-FDC0CAA06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ML </a:t>
            </a:r>
            <a:r>
              <a:rPr lang="it-IT" dirty="0" err="1"/>
              <a:t>algorithms</a:t>
            </a:r>
            <a:r>
              <a:rPr lang="it-IT" dirty="0"/>
              <a:t> are </a:t>
            </a:r>
            <a:r>
              <a:rPr lang="it-IT" dirty="0" err="1"/>
              <a:t>going</a:t>
            </a:r>
            <a:r>
              <a:rPr lang="it-IT" dirty="0"/>
              <a:t> to be first-</a:t>
            </a:r>
            <a:r>
              <a:rPr lang="it-IT" dirty="0" err="1"/>
              <a:t>class</a:t>
            </a:r>
            <a:r>
              <a:rPr lang="it-IT" dirty="0"/>
              <a:t> </a:t>
            </a:r>
            <a:r>
              <a:rPr lang="it-IT" dirty="0" err="1"/>
              <a:t>citizens</a:t>
            </a:r>
            <a:r>
              <a:rPr lang="it-IT" dirty="0"/>
              <a:t>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the HL-LHC </a:t>
            </a:r>
            <a:r>
              <a:rPr lang="it-IT" dirty="0" err="1"/>
              <a:t>timescale</a:t>
            </a: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infrastructure</a:t>
            </a:r>
            <a:r>
              <a:rPr lang="it-IT" dirty="0"/>
              <a:t> for «</a:t>
            </a:r>
            <a:r>
              <a:rPr lang="it-IT" dirty="0" err="1"/>
              <a:t>running</a:t>
            </a:r>
            <a:r>
              <a:rPr lang="it-IT" dirty="0"/>
              <a:t>»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algorithms</a:t>
            </a:r>
            <a:r>
              <a:rPr lang="it-IT" dirty="0"/>
              <a:t> («</a:t>
            </a:r>
            <a:r>
              <a:rPr lang="it-IT" dirty="0" err="1"/>
              <a:t>inference</a:t>
            </a:r>
            <a:r>
              <a:rPr lang="it-IT" dirty="0"/>
              <a:t>»)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utterly</a:t>
            </a:r>
            <a:r>
              <a:rPr lang="it-IT" dirty="0"/>
              <a:t> </a:t>
            </a:r>
            <a:r>
              <a:rPr lang="it-IT" dirty="0" err="1"/>
              <a:t>complicated</a:t>
            </a:r>
            <a:endParaRPr lang="it-IT" dirty="0"/>
          </a:p>
          <a:p>
            <a:pPr lvl="1"/>
            <a:r>
              <a:rPr lang="it-IT" dirty="0"/>
              <a:t>just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sure</a:t>
            </a:r>
            <a:r>
              <a:rPr lang="it-IT" dirty="0"/>
              <a:t> </a:t>
            </a:r>
            <a:r>
              <a:rPr lang="it-IT" dirty="0" err="1"/>
              <a:t>tensorflow</a:t>
            </a:r>
            <a:r>
              <a:rPr lang="it-IT" dirty="0"/>
              <a:t> / </a:t>
            </a:r>
            <a:r>
              <a:rPr lang="it-IT" dirty="0" err="1"/>
              <a:t>keras</a:t>
            </a:r>
            <a:r>
              <a:rPr lang="it-IT" dirty="0"/>
              <a:t> / caffe / </a:t>
            </a:r>
            <a:r>
              <a:rPr lang="it-IT" dirty="0" err="1"/>
              <a:t>theano</a:t>
            </a:r>
            <a:r>
              <a:rPr lang="it-IT" dirty="0"/>
              <a:t> are in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sw</a:t>
            </a:r>
            <a:r>
              <a:rPr lang="it-IT" dirty="0"/>
              <a:t> </a:t>
            </a:r>
            <a:r>
              <a:rPr lang="it-IT" dirty="0" err="1"/>
              <a:t>stack</a:t>
            </a:r>
            <a:endParaRPr lang="it-IT" dirty="0"/>
          </a:p>
          <a:p>
            <a:r>
              <a:rPr lang="it-IT" dirty="0"/>
              <a:t>The training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moment </a:t>
            </a:r>
            <a:r>
              <a:rPr lang="it-IT" dirty="0" err="1"/>
              <a:t>handled</a:t>
            </a:r>
            <a:r>
              <a:rPr lang="it-IT" dirty="0"/>
              <a:t> </a:t>
            </a:r>
            <a:r>
              <a:rPr lang="it-IT" dirty="0" err="1"/>
              <a:t>mostly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an </a:t>
            </a:r>
            <a:r>
              <a:rPr lang="it-IT" dirty="0" err="1"/>
              <a:t>external</a:t>
            </a:r>
            <a:r>
              <a:rPr lang="it-IT" dirty="0"/>
              <a:t> </a:t>
            </a:r>
            <a:r>
              <a:rPr lang="it-IT" dirty="0" err="1"/>
              <a:t>problem</a:t>
            </a:r>
            <a:endParaRPr lang="it-IT" dirty="0"/>
          </a:p>
          <a:p>
            <a:pPr lvl="1"/>
            <a:r>
              <a:rPr lang="it-IT" dirty="0"/>
              <a:t>Direct use of </a:t>
            </a:r>
            <a:r>
              <a:rPr lang="it-IT" dirty="0" err="1"/>
              <a:t>keras</a:t>
            </a:r>
            <a:endParaRPr lang="it-IT" dirty="0"/>
          </a:p>
          <a:p>
            <a:pPr lvl="1"/>
            <a:r>
              <a:rPr lang="it-IT" dirty="0" err="1"/>
              <a:t>Possibly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on </a:t>
            </a:r>
            <a:r>
              <a:rPr lang="it-IT" dirty="0" err="1"/>
              <a:t>specific</a:t>
            </a:r>
            <a:r>
              <a:rPr lang="it-IT" dirty="0"/>
              <a:t> centers (ATLAS = Tier3s)</a:t>
            </a:r>
          </a:p>
          <a:p>
            <a:pPr lvl="1"/>
            <a:r>
              <a:rPr lang="it-IT" dirty="0"/>
              <a:t>HPC </a:t>
            </a:r>
            <a:r>
              <a:rPr lang="it-IT" dirty="0" err="1"/>
              <a:t>seem</a:t>
            </a:r>
            <a:r>
              <a:rPr lang="it-IT" dirty="0"/>
              <a:t> the </a:t>
            </a:r>
            <a:r>
              <a:rPr lang="it-IT" dirty="0" err="1"/>
              <a:t>natural</a:t>
            </a:r>
            <a:r>
              <a:rPr lang="it-IT" dirty="0"/>
              <a:t> </a:t>
            </a:r>
            <a:r>
              <a:rPr lang="it-IT" dirty="0" err="1"/>
              <a:t>place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to </a:t>
            </a:r>
            <a:r>
              <a:rPr lang="it-IT" dirty="0" err="1"/>
              <a:t>run</a:t>
            </a:r>
            <a:r>
              <a:rPr lang="it-IT" dirty="0"/>
              <a:t> </a:t>
            </a:r>
            <a:r>
              <a:rPr lang="it-IT" dirty="0" err="1"/>
              <a:t>them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52379-26CE-7241-B73C-D14B0EA3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08986-3617-714C-B4F0-EF080FA1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0505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37DFA-1CD1-E449-A2C0-B0158F3F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4287B-D4E5-5A40-9D1E-B0216B2FD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772" y="1192696"/>
            <a:ext cx="5440067" cy="501293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Impartant</a:t>
            </a:r>
            <a:r>
              <a:rPr lang="en-US" dirty="0"/>
              <a:t> FAs are requesting in perspective a an higher utilization of “</a:t>
            </a:r>
            <a:r>
              <a:rPr lang="en-US" dirty="0" err="1"/>
              <a:t>SuperComputers</a:t>
            </a:r>
            <a:r>
              <a:rPr lang="en-US" dirty="0"/>
              <a:t>” (HPC centers)</a:t>
            </a:r>
          </a:p>
          <a:p>
            <a:r>
              <a:rPr lang="en-US" dirty="0"/>
              <a:t>Not a trivial task: currently we are not able to drive: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Main architecture (x86? ARM? PowerPC?)</a:t>
            </a:r>
          </a:p>
          <a:p>
            <a:pPr lvl="2"/>
            <a:r>
              <a:rPr lang="en-US" dirty="0" err="1">
                <a:solidFill>
                  <a:srgbClr val="00B050"/>
                </a:solidFill>
              </a:rPr>
              <a:t>Sw</a:t>
            </a:r>
            <a:r>
              <a:rPr lang="en-US" dirty="0">
                <a:solidFill>
                  <a:srgbClr val="00B050"/>
                </a:solidFill>
              </a:rPr>
              <a:t>: can we recompile / validate on it?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Accelerators (GPUs? FPGAs? Proprietary stuff?)</a:t>
            </a:r>
          </a:p>
          <a:p>
            <a:pPr lvl="2"/>
            <a:r>
              <a:rPr lang="en-US" dirty="0" err="1">
                <a:solidFill>
                  <a:srgbClr val="00B050"/>
                </a:solidFill>
              </a:rPr>
              <a:t>Sw</a:t>
            </a:r>
            <a:r>
              <a:rPr lang="en-US" dirty="0">
                <a:solidFill>
                  <a:srgbClr val="00B050"/>
                </a:solidFill>
              </a:rPr>
              <a:t>: what can we do with these?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Connection policies (segregated nodes? TCP/IP?)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Tunneling? Edge services? Proxies?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Access policies? (2 factor authentication? Strict user policies?)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Vacuum model?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Basic node parameters (RAM? Local disk? OS?)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Is our MT good enough to fit? Can our virtualization run on it?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Services (CVMFS? Virtualization?)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Fat containers? Singularity?</a:t>
            </a:r>
          </a:p>
          <a:p>
            <a:r>
              <a:rPr lang="en-US" dirty="0"/>
              <a:t>In practice, some centers are more friendly (down to “grid-like”) than others (“you will not  touch anything”)</a:t>
            </a:r>
          </a:p>
          <a:p>
            <a:r>
              <a:rPr lang="en-US" dirty="0"/>
              <a:t>Experience exists, what is starting now is a concerted effort to try and have political handles on these systems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063B2-73F4-3B46-848F-E7DB11656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E93B0-530F-7E4A-B0DE-9DFB273C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24</a:t>
            </a:fld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9C594-7196-4F45-A6D8-A0D030E8E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889" y="0"/>
            <a:ext cx="4129111" cy="1744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F7A2BE-B96C-5341-A3D7-8D9D615BD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299" y="1829270"/>
            <a:ext cx="5600701" cy="1059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FE0CD9-6F7D-E741-A2FC-474C63416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985" y="3027669"/>
            <a:ext cx="4985905" cy="1295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EA62B-9D65-6249-9814-2D1406518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379" y="4302495"/>
            <a:ext cx="5374986" cy="1277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B052C2-E1DE-DE47-8A3D-248433963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585" y="5341942"/>
            <a:ext cx="3641742" cy="1486629"/>
          </a:xfrm>
          <a:prstGeom prst="rect">
            <a:avLst/>
          </a:prstGeom>
        </p:spPr>
      </p:pic>
      <p:pic>
        <p:nvPicPr>
          <p:cNvPr id="11" name="Google Shape;323;p29">
            <a:extLst>
              <a:ext uri="{FF2B5EF4-FFF2-40B4-BE49-F238E27FC236}">
                <a16:creationId xmlns:a16="http://schemas.microsoft.com/office/drawing/2014/main" id="{A605C78E-C628-0346-889A-8A22B88CFC1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5289" y="4916440"/>
            <a:ext cx="2218542" cy="180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17;p29">
            <a:extLst>
              <a:ext uri="{FF2B5EF4-FFF2-40B4-BE49-F238E27FC236}">
                <a16:creationId xmlns:a16="http://schemas.microsoft.com/office/drawing/2014/main" id="{3F141618-1E2B-3240-A83C-76BA96920C9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93930" y="1768641"/>
            <a:ext cx="6636070" cy="392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43C87D-17AF-2C46-855B-D12F0EF138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351" y="287614"/>
            <a:ext cx="6591073" cy="208089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585ED4-73EA-6A4C-AA3B-DA95B1FED987}"/>
              </a:ext>
            </a:extLst>
          </p:cNvPr>
          <p:cNvCxnSpPr/>
          <p:nvPr/>
        </p:nvCxnSpPr>
        <p:spPr>
          <a:xfrm>
            <a:off x="4027603" y="1317281"/>
            <a:ext cx="3335921" cy="2815167"/>
          </a:xfrm>
          <a:prstGeom prst="straightConnector1">
            <a:avLst/>
          </a:prstGeom>
          <a:ln w="349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9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A6B9B-EF7C-E444-A6C2-FD685330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lessons learnt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4DEE-20B1-C04E-9BAB-2A229A919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conclusion is obvious: we do have a working </a:t>
            </a:r>
            <a:r>
              <a:rPr lang="en-US" dirty="0" err="1"/>
              <a:t>sw</a:t>
            </a:r>
            <a:r>
              <a:rPr lang="en-US" dirty="0"/>
              <a:t> stack, able to cope with today’s LHC conditions. We are confident to see an evolution path to HL-LHC</a:t>
            </a:r>
          </a:p>
          <a:p>
            <a:r>
              <a:rPr lang="en-US" dirty="0"/>
              <a:t>Some lessons learnt: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 </a:t>
            </a:r>
            <a:r>
              <a:rPr lang="en-US" dirty="0" err="1">
                <a:solidFill>
                  <a:srgbClr val="0070C0"/>
                </a:solidFill>
              </a:rPr>
              <a:t>sw</a:t>
            </a:r>
            <a:r>
              <a:rPr lang="en-US" dirty="0">
                <a:solidFill>
                  <a:srgbClr val="0070C0"/>
                </a:solidFill>
              </a:rPr>
              <a:t> stack (and more specifically its framework part) are complex code tools: tens of years of expert manpower went into them; they should be considered for next generation of experiments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The tools are complicated because our world is complicated: atypical resources, opportunistic utilization, remote data repositories: there might be no room left for “start easy and simple, and then evolve” – evolve may soon translate into “rewrite the code may times”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It is always nice and rewarding to write your own tool, but what about long term support? Can you/us afford it?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6A176-E514-794D-BA9C-D189C253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92BBD-4431-0F4C-89B3-ECEA74DD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0617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32CA5-2C03-3C42-8549-C63EB2D7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25" y="1"/>
            <a:ext cx="11202875" cy="1192696"/>
          </a:xfrm>
        </p:spPr>
        <p:txBody>
          <a:bodyPr>
            <a:normAutofit fontScale="90000"/>
          </a:bodyPr>
          <a:lstStyle/>
          <a:p>
            <a:r>
              <a:rPr lang="it-IT" dirty="0"/>
              <a:t>The Computing @ LHC: </a:t>
            </a:r>
            <a:r>
              <a:rPr lang="it-IT" dirty="0" err="1"/>
              <a:t>orders</a:t>
            </a:r>
            <a:r>
              <a:rPr lang="it-IT" dirty="0"/>
              <a:t> of </a:t>
            </a:r>
            <a:r>
              <a:rPr lang="it-IT" dirty="0" err="1"/>
              <a:t>magnitude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154E4-86E6-784A-935F-043317F88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03" y="1489973"/>
            <a:ext cx="11202875" cy="4389619"/>
          </a:xfrm>
        </p:spPr>
        <p:txBody>
          <a:bodyPr/>
          <a:lstStyle/>
          <a:p>
            <a:r>
              <a:rPr lang="it-IT" b="1" dirty="0" err="1"/>
              <a:t>Disclaimer</a:t>
            </a:r>
            <a:r>
              <a:rPr lang="it-IT" b="1" dirty="0"/>
              <a:t> </a:t>
            </a:r>
            <a:r>
              <a:rPr lang="it-IT" b="1" dirty="0" err="1"/>
              <a:t>valid</a:t>
            </a:r>
            <a:r>
              <a:rPr lang="it-IT" b="1" dirty="0"/>
              <a:t> for </a:t>
            </a:r>
            <a:r>
              <a:rPr lang="it-IT" b="1" dirty="0" err="1"/>
              <a:t>most</a:t>
            </a:r>
            <a:r>
              <a:rPr lang="it-IT" b="1" dirty="0"/>
              <a:t> of </a:t>
            </a:r>
            <a:r>
              <a:rPr lang="it-IT" b="1" dirty="0" err="1"/>
              <a:t>that</a:t>
            </a:r>
            <a:r>
              <a:rPr lang="it-IT" b="1" dirty="0"/>
              <a:t> talk</a:t>
            </a:r>
            <a:r>
              <a:rPr lang="it-IT" dirty="0"/>
              <a:t>: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talk </a:t>
            </a:r>
            <a:r>
              <a:rPr lang="it-IT" dirty="0" err="1"/>
              <a:t>about</a:t>
            </a:r>
            <a:r>
              <a:rPr lang="it-IT" dirty="0"/>
              <a:t> future general </a:t>
            </a:r>
            <a:r>
              <a:rPr lang="it-IT" dirty="0" err="1"/>
              <a:t>purpose</a:t>
            </a:r>
            <a:r>
              <a:rPr lang="it-IT" dirty="0"/>
              <a:t> </a:t>
            </a:r>
            <a:r>
              <a:rPr lang="it-IT" dirty="0" err="1"/>
              <a:t>experiments</a:t>
            </a:r>
            <a:r>
              <a:rPr lang="it-IT" dirty="0"/>
              <a:t>,  ATLAS and CMS are a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comparison</a:t>
            </a:r>
            <a:r>
              <a:rPr lang="it-IT" dirty="0"/>
              <a:t>. The </a:t>
            </a:r>
            <a:r>
              <a:rPr lang="it-IT" dirty="0" err="1"/>
              <a:t>fact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deployed</a:t>
            </a:r>
            <a:r>
              <a:rPr lang="it-IT" dirty="0"/>
              <a:t> </a:t>
            </a:r>
            <a:r>
              <a:rPr lang="it-IT" dirty="0" err="1"/>
              <a:t>resources</a:t>
            </a:r>
            <a:r>
              <a:rPr lang="it-IT" dirty="0"/>
              <a:t> and </a:t>
            </a:r>
            <a:r>
              <a:rPr lang="it-IT" dirty="0" err="1"/>
              <a:t>complexity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plus.</a:t>
            </a:r>
          </a:p>
          <a:p>
            <a:r>
              <a:rPr lang="it-IT" dirty="0"/>
              <a:t>LHC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in Long </a:t>
            </a:r>
            <a:r>
              <a:rPr lang="it-IT" dirty="0" err="1"/>
              <a:t>Shutdown</a:t>
            </a:r>
            <a:r>
              <a:rPr lang="it-IT" dirty="0"/>
              <a:t> #2, </a:t>
            </a:r>
            <a:r>
              <a:rPr lang="it-IT" dirty="0" err="1"/>
              <a:t>after</a:t>
            </a:r>
            <a:r>
              <a:rPr lang="it-IT" dirty="0"/>
              <a:t> 2 </a:t>
            </a:r>
            <a:r>
              <a:rPr lang="it-IT" dirty="0" err="1"/>
              <a:t>successful</a:t>
            </a:r>
            <a:r>
              <a:rPr lang="it-IT" dirty="0"/>
              <a:t> </a:t>
            </a:r>
            <a:r>
              <a:rPr lang="it-IT" dirty="0" err="1"/>
              <a:t>Runs</a:t>
            </a:r>
            <a:r>
              <a:rPr lang="it-IT" dirty="0"/>
              <a:t> (2009-2012 and 2015-2018)</a:t>
            </a:r>
          </a:p>
          <a:p>
            <a:r>
              <a:rPr lang="it-IT" dirty="0" err="1"/>
              <a:t>It</a:t>
            </a:r>
            <a:r>
              <a:rPr lang="it-IT" dirty="0"/>
              <a:t> can </a:t>
            </a:r>
            <a:r>
              <a:rPr lang="it-IT" dirty="0" err="1"/>
              <a:t>seem</a:t>
            </a:r>
            <a:r>
              <a:rPr lang="it-IT" dirty="0"/>
              <a:t> a </a:t>
            </a:r>
            <a:r>
              <a:rPr lang="it-IT" dirty="0" err="1"/>
              <a:t>lot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at</a:t>
            </a:r>
            <a:r>
              <a:rPr lang="it-IT" dirty="0"/>
              <a:t> the start of the </a:t>
            </a:r>
            <a:r>
              <a:rPr lang="it-IT" dirty="0" err="1"/>
              <a:t>adventure</a:t>
            </a:r>
            <a:r>
              <a:rPr lang="it-IT" dirty="0"/>
              <a:t>: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collected</a:t>
            </a:r>
            <a:r>
              <a:rPr lang="it-IT" dirty="0"/>
              <a:t> 5% of the </a:t>
            </a:r>
            <a:r>
              <a:rPr lang="it-IT" dirty="0" err="1"/>
              <a:t>luminosity</a:t>
            </a:r>
            <a:endParaRPr lang="it-IT" dirty="0"/>
          </a:p>
          <a:p>
            <a:pPr lvl="1"/>
            <a:r>
              <a:rPr lang="it-IT" dirty="0" err="1">
                <a:solidFill>
                  <a:srgbClr val="00B050"/>
                </a:solidFill>
              </a:rPr>
              <a:t>Our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systems</a:t>
            </a:r>
            <a:r>
              <a:rPr lang="it-IT" dirty="0">
                <a:solidFill>
                  <a:srgbClr val="00B050"/>
                </a:solidFill>
              </a:rPr>
              <a:t>, </a:t>
            </a:r>
            <a:r>
              <a:rPr lang="it-IT" dirty="0" err="1">
                <a:solidFill>
                  <a:srgbClr val="00B050"/>
                </a:solidFill>
              </a:rPr>
              <a:t>including</a:t>
            </a:r>
            <a:r>
              <a:rPr lang="it-IT" dirty="0">
                <a:solidFill>
                  <a:srgbClr val="00B050"/>
                </a:solidFill>
              </a:rPr>
              <a:t> software and </a:t>
            </a:r>
            <a:r>
              <a:rPr lang="it-IT" dirty="0" err="1">
                <a:solidFill>
                  <a:srgbClr val="00B050"/>
                </a:solidFill>
              </a:rPr>
              <a:t>computing</a:t>
            </a:r>
            <a:r>
              <a:rPr lang="it-IT" dirty="0">
                <a:solidFill>
                  <a:srgbClr val="00B050"/>
                </a:solidFill>
              </a:rPr>
              <a:t>, are </a:t>
            </a:r>
            <a:r>
              <a:rPr lang="it-IT" dirty="0" err="1">
                <a:solidFill>
                  <a:srgbClr val="00B050"/>
                </a:solidFill>
              </a:rPr>
              <a:t>not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static</a:t>
            </a:r>
            <a:r>
              <a:rPr lang="it-IT" dirty="0">
                <a:solidFill>
                  <a:srgbClr val="00B050"/>
                </a:solidFill>
              </a:rPr>
              <a:t>,  and </a:t>
            </a:r>
            <a:r>
              <a:rPr lang="it-IT" dirty="0" err="1">
                <a:solidFill>
                  <a:srgbClr val="00B050"/>
                </a:solidFill>
              </a:rPr>
              <a:t>need</a:t>
            </a:r>
            <a:r>
              <a:rPr lang="it-IT" dirty="0">
                <a:solidFill>
                  <a:srgbClr val="00B050"/>
                </a:solidFill>
              </a:rPr>
              <a:t> to evolve with </a:t>
            </a:r>
            <a:r>
              <a:rPr lang="it-IT" dirty="0" err="1">
                <a:solidFill>
                  <a:srgbClr val="00B050"/>
                </a:solidFill>
              </a:rPr>
              <a:t>changing</a:t>
            </a:r>
            <a:r>
              <a:rPr lang="it-IT" dirty="0">
                <a:solidFill>
                  <a:srgbClr val="00B050"/>
                </a:solidFill>
              </a:rPr>
              <a:t> LHC or detector </a:t>
            </a:r>
            <a:r>
              <a:rPr lang="it-IT" dirty="0" err="1">
                <a:solidFill>
                  <a:srgbClr val="00B050"/>
                </a:solidFill>
              </a:rPr>
              <a:t>conditions</a:t>
            </a:r>
            <a:endParaRPr lang="it-IT" dirty="0">
              <a:solidFill>
                <a:srgbClr val="00B050"/>
              </a:solidFill>
            </a:endParaRPr>
          </a:p>
          <a:p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0EC990-2539-E540-8E65-7F89B62F0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D5376-4365-7845-BC3B-DEBE602B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3</a:t>
            </a:fld>
            <a:endParaRPr lang="it-IT" dirty="0"/>
          </a:p>
        </p:txBody>
      </p:sp>
      <p:pic>
        <p:nvPicPr>
          <p:cNvPr id="6" name="Google Shape;136;p18">
            <a:extLst>
              <a:ext uri="{FF2B5EF4-FFF2-40B4-BE49-F238E27FC236}">
                <a16:creationId xmlns:a16="http://schemas.microsoft.com/office/drawing/2014/main" id="{9A2B1511-9991-EF45-8FFB-838D705CEFC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791" y="4183774"/>
            <a:ext cx="6269631" cy="26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18">
            <a:extLst>
              <a:ext uri="{FF2B5EF4-FFF2-40B4-BE49-F238E27FC236}">
                <a16:creationId xmlns:a16="http://schemas.microsoft.com/office/drawing/2014/main" id="{5F016C20-5C63-A946-A408-127F075004B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8753" y="4000714"/>
            <a:ext cx="4867425" cy="26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1;p18">
            <a:extLst>
              <a:ext uri="{FF2B5EF4-FFF2-40B4-BE49-F238E27FC236}">
                <a16:creationId xmlns:a16="http://schemas.microsoft.com/office/drawing/2014/main" id="{791612F9-A2B9-374D-8D90-571D347A1063}"/>
              </a:ext>
            </a:extLst>
          </p:cNvPr>
          <p:cNvSpPr txBox="1"/>
          <p:nvPr/>
        </p:nvSpPr>
        <p:spPr>
          <a:xfrm>
            <a:off x="7783975" y="4512127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</a:t>
            </a:r>
            <a:endParaRPr sz="1800" b="1" dirty="0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42;p18">
            <a:extLst>
              <a:ext uri="{FF2B5EF4-FFF2-40B4-BE49-F238E27FC236}">
                <a16:creationId xmlns:a16="http://schemas.microsoft.com/office/drawing/2014/main" id="{96FB661B-ABE0-7545-A7DC-DF17529F776D}"/>
              </a:ext>
            </a:extLst>
          </p:cNvPr>
          <p:cNvSpPr txBox="1"/>
          <p:nvPr/>
        </p:nvSpPr>
        <p:spPr>
          <a:xfrm>
            <a:off x="8475625" y="4481927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RunII</a:t>
            </a:r>
            <a:endParaRPr sz="1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43;p18">
            <a:extLst>
              <a:ext uri="{FF2B5EF4-FFF2-40B4-BE49-F238E27FC236}">
                <a16:creationId xmlns:a16="http://schemas.microsoft.com/office/drawing/2014/main" id="{54AECDD2-CF50-804C-A7FC-FBFE4D6143D3}"/>
              </a:ext>
            </a:extLst>
          </p:cNvPr>
          <p:cNvSpPr txBox="1"/>
          <p:nvPr/>
        </p:nvSpPr>
        <p:spPr>
          <a:xfrm>
            <a:off x="9210325" y="4509602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RunIII</a:t>
            </a:r>
            <a:endParaRPr sz="1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44;p18">
            <a:extLst>
              <a:ext uri="{FF2B5EF4-FFF2-40B4-BE49-F238E27FC236}">
                <a16:creationId xmlns:a16="http://schemas.microsoft.com/office/drawing/2014/main" id="{6C881608-BC26-0B41-B71A-7BE946E7BEBF}"/>
              </a:ext>
            </a:extLst>
          </p:cNvPr>
          <p:cNvSpPr txBox="1"/>
          <p:nvPr/>
        </p:nvSpPr>
        <p:spPr>
          <a:xfrm>
            <a:off x="10005000" y="4509602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RunIV</a:t>
            </a:r>
            <a:endParaRPr sz="1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45;p18">
            <a:extLst>
              <a:ext uri="{FF2B5EF4-FFF2-40B4-BE49-F238E27FC236}">
                <a16:creationId xmlns:a16="http://schemas.microsoft.com/office/drawing/2014/main" id="{B4D2375E-3ECF-BA49-814D-02489CB13471}"/>
              </a:ext>
            </a:extLst>
          </p:cNvPr>
          <p:cNvSpPr txBox="1"/>
          <p:nvPr/>
        </p:nvSpPr>
        <p:spPr>
          <a:xfrm>
            <a:off x="10426575" y="4745027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RunV</a:t>
            </a:r>
            <a:endParaRPr sz="1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146;p18">
            <a:extLst>
              <a:ext uri="{FF2B5EF4-FFF2-40B4-BE49-F238E27FC236}">
                <a16:creationId xmlns:a16="http://schemas.microsoft.com/office/drawing/2014/main" id="{03F339D8-39D7-A54B-A0F2-06539DB0E206}"/>
              </a:ext>
            </a:extLst>
          </p:cNvPr>
          <p:cNvSpPr txBox="1"/>
          <p:nvPr/>
        </p:nvSpPr>
        <p:spPr>
          <a:xfrm>
            <a:off x="11098500" y="5092940"/>
            <a:ext cx="10935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rPr>
              <a:t>RunVI</a:t>
            </a:r>
            <a:endParaRPr sz="1800" b="1">
              <a:solidFill>
                <a:srgbClr val="FF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A7199B-2D49-F048-B95B-61646DECC0DE}"/>
              </a:ext>
            </a:extLst>
          </p:cNvPr>
          <p:cNvSpPr txBox="1"/>
          <p:nvPr/>
        </p:nvSpPr>
        <p:spPr>
          <a:xfrm>
            <a:off x="11304271" y="5600927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360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97D45A-5885-BD46-94B2-BC1D68714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257" y="3835070"/>
            <a:ext cx="2385680" cy="2316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0779CC-CE28-7A46-BD69-DA778DE3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experiments</a:t>
            </a:r>
            <a:r>
              <a:rPr lang="it-IT" dirty="0"/>
              <a:t> </a:t>
            </a:r>
            <a:r>
              <a:rPr lang="it-IT" dirty="0" err="1"/>
              <a:t>needs</a:t>
            </a:r>
            <a:r>
              <a:rPr lang="it-IT" dirty="0"/>
              <a:t> @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2B239-BD68-9045-98BE-64980DC4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3EE0E-2DC8-7046-AA1A-6478B63A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4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614628-BCF4-CE47-8A42-1D1F702E8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44" y="1339958"/>
            <a:ext cx="3259636" cy="23858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2C6F13-5558-6448-8DF2-5E925BDFE103}"/>
              </a:ext>
            </a:extLst>
          </p:cNvPr>
          <p:cNvCxnSpPr>
            <a:cxnSpLocks/>
          </p:cNvCxnSpPr>
          <p:nvPr/>
        </p:nvCxnSpPr>
        <p:spPr>
          <a:xfrm>
            <a:off x="3915032" y="2532894"/>
            <a:ext cx="2425807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E76711-30D9-BD42-82FE-60D4B6C75100}"/>
              </a:ext>
            </a:extLst>
          </p:cNvPr>
          <p:cNvSpPr txBox="1"/>
          <p:nvPr/>
        </p:nvSpPr>
        <p:spPr>
          <a:xfrm>
            <a:off x="4282896" y="1705233"/>
            <a:ext cx="1690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Events</a:t>
            </a:r>
            <a:r>
              <a:rPr lang="it-IT" dirty="0"/>
              <a:t> to offline</a:t>
            </a:r>
            <a:br>
              <a:rPr lang="it-IT" dirty="0"/>
            </a:br>
            <a:r>
              <a:rPr lang="it-IT" dirty="0"/>
              <a:t> ~ GB/</a:t>
            </a:r>
            <a:r>
              <a:rPr lang="it-IT" dirty="0" err="1"/>
              <a:t>s</a:t>
            </a: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61A69E-5B51-E54F-8C8B-72C9F1575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735" y="1826757"/>
            <a:ext cx="3342975" cy="14122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860C50-45C1-464B-A76E-433F2F5652B7}"/>
              </a:ext>
            </a:extLst>
          </p:cNvPr>
          <p:cNvSpPr txBox="1"/>
          <p:nvPr/>
        </p:nvSpPr>
        <p:spPr>
          <a:xfrm>
            <a:off x="7303041" y="1339958"/>
            <a:ext cx="160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Process</a:t>
            </a:r>
            <a:r>
              <a:rPr lang="it-IT" dirty="0"/>
              <a:t> in </a:t>
            </a:r>
            <a:r>
              <a:rPr lang="it-IT" dirty="0" err="1"/>
              <a:t>sync</a:t>
            </a:r>
            <a:endParaRPr 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0BAB93-497B-2C42-8638-E03C0E659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388" y="3974195"/>
            <a:ext cx="1963791" cy="161547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33E659-12FA-124A-B70B-B356DE73EC2F}"/>
              </a:ext>
            </a:extLst>
          </p:cNvPr>
          <p:cNvCxnSpPr>
            <a:cxnSpLocks/>
          </p:cNvCxnSpPr>
          <p:nvPr/>
        </p:nvCxnSpPr>
        <p:spPr>
          <a:xfrm flipH="1">
            <a:off x="7599057" y="3411799"/>
            <a:ext cx="505165" cy="46129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7D7C41-F0AE-9A43-BA75-B75AE682224A}"/>
              </a:ext>
            </a:extLst>
          </p:cNvPr>
          <p:cNvSpPr txBox="1"/>
          <p:nvPr/>
        </p:nvSpPr>
        <p:spPr>
          <a:xfrm>
            <a:off x="8386122" y="2028398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</a:rPr>
              <a:t>Tier0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49C518-4A1B-224C-B281-AA068FEE717A}"/>
              </a:ext>
            </a:extLst>
          </p:cNvPr>
          <p:cNvSpPr txBox="1"/>
          <p:nvPr/>
        </p:nvSpPr>
        <p:spPr>
          <a:xfrm>
            <a:off x="5758713" y="3258301"/>
            <a:ext cx="166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Events</a:t>
            </a:r>
            <a:r>
              <a:rPr lang="it-IT" dirty="0"/>
              <a:t> to GRID</a:t>
            </a:r>
            <a:br>
              <a:rPr lang="it-IT" dirty="0"/>
            </a:br>
            <a:r>
              <a:rPr lang="it-IT" dirty="0"/>
              <a:t> some GB/</a:t>
            </a:r>
            <a:r>
              <a:rPr lang="it-IT" dirty="0" err="1"/>
              <a:t>s</a:t>
            </a:r>
            <a:endParaRPr lang="it-IT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264A75-5D07-7744-BAA8-9136CBA69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38" y="3891728"/>
            <a:ext cx="453196" cy="4531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660118-C721-D74F-A687-35FF5FCE2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641" y="4547030"/>
            <a:ext cx="453196" cy="4531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4DEDB4-1F09-5144-9E92-B4CDE55A0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467" y="3891728"/>
            <a:ext cx="453196" cy="4531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720EA0-FB1B-4C42-BD10-72CEF058D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38" y="4044128"/>
            <a:ext cx="453196" cy="4531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5E7319E-637C-DE48-BEAB-DC695AC1F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041" y="4699430"/>
            <a:ext cx="453196" cy="45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1B17BA-8665-A44B-A4A7-97630A6B8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867" y="4044128"/>
            <a:ext cx="453196" cy="4531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BECE844-5BB1-AF4C-A401-6859125ED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538" y="4196528"/>
            <a:ext cx="453196" cy="453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18437EF-DBC6-7649-8EB1-87B329CE7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441" y="4851830"/>
            <a:ext cx="453196" cy="453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D98DD1C-3F2F-554D-8359-C11424B9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267" y="4196528"/>
            <a:ext cx="453196" cy="4531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A9E9C1-37BC-5E43-A000-C9DDB36A6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938" y="4348928"/>
            <a:ext cx="453196" cy="4531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28956A-A9C1-4045-93CA-6DB33FDC7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841" y="5004230"/>
            <a:ext cx="453196" cy="45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22EE1C-572D-4D43-902F-2E622F979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667" y="4348928"/>
            <a:ext cx="453196" cy="453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89180C-D426-F941-9D42-B18377052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338" y="4501328"/>
            <a:ext cx="453196" cy="4531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AF9661A-115D-674C-B894-C9680F348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241" y="5156630"/>
            <a:ext cx="453196" cy="4531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12483E-F418-104B-BFE9-CA47354A9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067" y="4501328"/>
            <a:ext cx="453196" cy="45319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1D5987-AE0C-DD44-B94F-63CAEC52F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38" y="4653728"/>
            <a:ext cx="453196" cy="4531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C1A2F6-CE67-154E-8D99-55D693033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641" y="5309030"/>
            <a:ext cx="453196" cy="4531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A1728FF-BA87-0540-8BAF-35B11EBF45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467" y="4653728"/>
            <a:ext cx="453196" cy="4531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7D69815-C14D-E547-A9FB-F5760B7EB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138" y="4806128"/>
            <a:ext cx="453196" cy="45319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F18C02A-0296-0C4C-A975-1B3519B2D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4041" y="5461430"/>
            <a:ext cx="453196" cy="4531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FCB6A4-7F18-FC4F-9F4F-9F770A455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867" y="4806128"/>
            <a:ext cx="453196" cy="4531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2F610FB-3DA2-6C4C-BEE0-0CD8B4EEE72C}"/>
              </a:ext>
            </a:extLst>
          </p:cNvPr>
          <p:cNvSpPr txBox="1"/>
          <p:nvPr/>
        </p:nvSpPr>
        <p:spPr>
          <a:xfrm>
            <a:off x="9775710" y="600634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users</a:t>
            </a:r>
            <a:endParaRPr lang="it-IT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E133647-6DEF-CD4B-A5FB-7D48F7C2F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9576" y="3787275"/>
            <a:ext cx="1037219" cy="103721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3025B01-E340-EA4F-874F-8F3B16A78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816" y="4352239"/>
            <a:ext cx="1037219" cy="103721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D1AC046-280F-B84B-AD1E-EA6734A6E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5287" y="3587795"/>
            <a:ext cx="1037219" cy="10372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44CEB1-138C-3B4E-9880-5967BC3EA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348" y="4680035"/>
            <a:ext cx="1037219" cy="10372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399DAB2-7C76-134D-ACCB-E5AE204B9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880" y="4357087"/>
            <a:ext cx="1037219" cy="103721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87F0464-FC91-8749-82DF-879A8536713C}"/>
              </a:ext>
            </a:extLst>
          </p:cNvPr>
          <p:cNvSpPr txBox="1"/>
          <p:nvPr/>
        </p:nvSpPr>
        <p:spPr>
          <a:xfrm>
            <a:off x="1363373" y="6069310"/>
            <a:ext cx="22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MC Production teams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2E00935-0226-084E-A468-3DB313273C10}"/>
              </a:ext>
            </a:extLst>
          </p:cNvPr>
          <p:cNvCxnSpPr>
            <a:cxnSpLocks/>
          </p:cNvCxnSpPr>
          <p:nvPr/>
        </p:nvCxnSpPr>
        <p:spPr>
          <a:xfrm>
            <a:off x="3332906" y="4991747"/>
            <a:ext cx="1535656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3E69B2E-6119-8444-9957-627284A3D2DA}"/>
              </a:ext>
            </a:extLst>
          </p:cNvPr>
          <p:cNvSpPr txBox="1"/>
          <p:nvPr/>
        </p:nvSpPr>
        <p:spPr>
          <a:xfrm>
            <a:off x="3431331" y="4287342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2x-3x the </a:t>
            </a:r>
            <a:br>
              <a:rPr lang="it-IT" dirty="0"/>
            </a:br>
            <a:r>
              <a:rPr lang="it-IT" dirty="0"/>
              <a:t>data </a:t>
            </a:r>
            <a:r>
              <a:rPr lang="it-IT" dirty="0" err="1"/>
              <a:t>traffic</a:t>
            </a:r>
            <a:endParaRPr lang="it-IT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66BA668-0599-7B44-8BC9-78F51D4AE2C4}"/>
              </a:ext>
            </a:extLst>
          </p:cNvPr>
          <p:cNvCxnSpPr>
            <a:cxnSpLocks/>
          </p:cNvCxnSpPr>
          <p:nvPr/>
        </p:nvCxnSpPr>
        <p:spPr>
          <a:xfrm flipH="1">
            <a:off x="7506652" y="4781931"/>
            <a:ext cx="1758940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D394DD8-6127-E243-BB37-B1C66A657FF5}"/>
              </a:ext>
            </a:extLst>
          </p:cNvPr>
          <p:cNvSpPr txBox="1"/>
          <p:nvPr/>
        </p:nvSpPr>
        <p:spPr>
          <a:xfrm>
            <a:off x="7800193" y="4200431"/>
            <a:ext cx="1963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Some 500 </a:t>
            </a:r>
            <a:r>
              <a:rPr lang="it-IT" dirty="0" err="1"/>
              <a:t>users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per week </a:t>
            </a:r>
            <a:br>
              <a:rPr lang="it-IT" dirty="0"/>
            </a:br>
            <a:r>
              <a:rPr lang="it-IT" dirty="0" err="1"/>
              <a:t>submitting</a:t>
            </a:r>
            <a:r>
              <a:rPr lang="it-IT" dirty="0"/>
              <a:t> </a:t>
            </a:r>
            <a:r>
              <a:rPr lang="it-IT" dirty="0" err="1"/>
              <a:t>analyses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498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42BBA-24DC-2E44-B954-35AF0CF4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470" y="412636"/>
            <a:ext cx="11240530" cy="810311"/>
          </a:xfrm>
        </p:spPr>
        <p:txBody>
          <a:bodyPr>
            <a:normAutofit fontScale="90000"/>
          </a:bodyPr>
          <a:lstStyle/>
          <a:p>
            <a:r>
              <a:rPr lang="it-IT" dirty="0"/>
              <a:t>WLCG </a:t>
            </a:r>
            <a:r>
              <a:rPr lang="it-IT" dirty="0" err="1"/>
              <a:t>total</a:t>
            </a:r>
            <a:r>
              <a:rPr lang="it-IT" dirty="0"/>
              <a:t> </a:t>
            </a:r>
            <a:r>
              <a:rPr lang="it-IT" dirty="0" err="1"/>
              <a:t>resource</a:t>
            </a:r>
            <a:r>
              <a:rPr lang="it-IT" dirty="0"/>
              <a:t> </a:t>
            </a:r>
            <a:r>
              <a:rPr lang="it-IT" dirty="0" err="1"/>
              <a:t>deployment</a:t>
            </a:r>
            <a:r>
              <a:rPr lang="it-IT" dirty="0"/>
              <a:t> @2018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6F531-D458-3A4F-B070-35A98360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574" y="1745192"/>
            <a:ext cx="10178322" cy="4408601"/>
          </a:xfrm>
        </p:spPr>
        <p:txBody>
          <a:bodyPr/>
          <a:lstStyle/>
          <a:p>
            <a:r>
              <a:rPr lang="it-IT" dirty="0"/>
              <a:t>From WLCG Rebus: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40F7E-51F7-5F4C-B4C1-18F3311B7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AE5FC-7393-0643-8717-9E326109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5</a:t>
            </a:fld>
            <a:endParaRPr lang="it-IT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D1F5A92-F49A-EC44-9DD0-DF0485CA1741}"/>
              </a:ext>
            </a:extLst>
          </p:cNvPr>
          <p:cNvSpPr/>
          <p:nvPr/>
        </p:nvSpPr>
        <p:spPr>
          <a:xfrm>
            <a:off x="5585016" y="2938241"/>
            <a:ext cx="222421" cy="9815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60282-37AF-BE40-A1F1-D92859C5A473}"/>
              </a:ext>
            </a:extLst>
          </p:cNvPr>
          <p:cNvGrpSpPr/>
          <p:nvPr/>
        </p:nvGrpSpPr>
        <p:grpSpPr>
          <a:xfrm>
            <a:off x="1248032" y="2498955"/>
            <a:ext cx="4102442" cy="3210038"/>
            <a:chOff x="4533900" y="1969280"/>
            <a:chExt cx="4103472" cy="29845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4772D23-ACAA-B240-87C1-415C4585A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3900" y="1974850"/>
              <a:ext cx="3124200" cy="2908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E2A6C8-541B-4D40-9993-6E53597C7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8672" y="1969280"/>
              <a:ext cx="1028700" cy="29845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7B4D9D5-9DF7-0F46-9113-04BEA2595D3C}"/>
              </a:ext>
            </a:extLst>
          </p:cNvPr>
          <p:cNvSpPr txBox="1"/>
          <p:nvPr/>
        </p:nvSpPr>
        <p:spPr>
          <a:xfrm>
            <a:off x="5941766" y="3244334"/>
            <a:ext cx="186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~650k CPU </a:t>
            </a:r>
            <a:r>
              <a:rPr lang="it-IT" dirty="0" err="1"/>
              <a:t>cores</a:t>
            </a:r>
            <a:endParaRPr lang="it-IT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1DBDA98C-870F-4B4D-8D9D-8D28CF4E2E17}"/>
              </a:ext>
            </a:extLst>
          </p:cNvPr>
          <p:cNvSpPr/>
          <p:nvPr/>
        </p:nvSpPr>
        <p:spPr>
          <a:xfrm>
            <a:off x="5585015" y="3944472"/>
            <a:ext cx="222421" cy="9815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57BEBE-DD21-0E4E-AD73-E76F0F2AD6F2}"/>
              </a:ext>
            </a:extLst>
          </p:cNvPr>
          <p:cNvSpPr txBox="1"/>
          <p:nvPr/>
        </p:nvSpPr>
        <p:spPr>
          <a:xfrm>
            <a:off x="5941766" y="425566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~530 PB disk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3EEB129-F1F3-C342-8795-31D3494697A4}"/>
              </a:ext>
            </a:extLst>
          </p:cNvPr>
          <p:cNvSpPr/>
          <p:nvPr/>
        </p:nvSpPr>
        <p:spPr>
          <a:xfrm>
            <a:off x="5585015" y="4925989"/>
            <a:ext cx="222421" cy="7070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3761D9-9F0E-FC4D-8052-0D07173A27C7}"/>
              </a:ext>
            </a:extLst>
          </p:cNvPr>
          <p:cNvSpPr txBox="1"/>
          <p:nvPr/>
        </p:nvSpPr>
        <p:spPr>
          <a:xfrm>
            <a:off x="5900818" y="5082334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~770 PB disk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F13B0-0794-DE4D-831E-A32D9C312FBE}"/>
              </a:ext>
            </a:extLst>
          </p:cNvPr>
          <p:cNvSpPr txBox="1"/>
          <p:nvPr/>
        </p:nvSpPr>
        <p:spPr>
          <a:xfrm>
            <a:off x="8474299" y="2938241"/>
            <a:ext cx="346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reality more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Experiments</a:t>
            </a:r>
            <a:r>
              <a:rPr lang="it-IT" dirty="0"/>
              <a:t> report </a:t>
            </a:r>
            <a:r>
              <a:rPr lang="it-IT" dirty="0" err="1"/>
              <a:t>overpledges</a:t>
            </a:r>
            <a:r>
              <a:rPr lang="it-IT" dirty="0"/>
              <a:t> 1.5-2x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HPC centers, </a:t>
            </a:r>
            <a:r>
              <a:rPr lang="it-IT" dirty="0" err="1"/>
              <a:t>filter</a:t>
            </a:r>
            <a:r>
              <a:rPr lang="it-IT" dirty="0"/>
              <a:t> </a:t>
            </a:r>
            <a:r>
              <a:rPr lang="it-IT" dirty="0" err="1"/>
              <a:t>farms</a:t>
            </a:r>
            <a:r>
              <a:rPr lang="it-IT" dirty="0"/>
              <a:t>, T3s, Commercial </a:t>
            </a:r>
            <a:r>
              <a:rPr lang="it-IT" dirty="0" err="1"/>
              <a:t>Clouds</a:t>
            </a:r>
            <a:r>
              <a:rPr lang="it-IT" dirty="0"/>
              <a:t>… are </a:t>
            </a:r>
            <a:r>
              <a:rPr lang="it-IT" dirty="0" err="1"/>
              <a:t>not</a:t>
            </a:r>
            <a:r>
              <a:rPr lang="it-IT" dirty="0"/>
              <a:t> in </a:t>
            </a:r>
            <a:r>
              <a:rPr lang="it-IT" dirty="0" err="1"/>
              <a:t>these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in </a:t>
            </a:r>
            <a:r>
              <a:rPr lang="it-IT" dirty="0" err="1"/>
              <a:t>action</a:t>
            </a:r>
            <a:r>
              <a:rPr lang="it-IT" dirty="0"/>
              <a:t> for ATLAS… </a:t>
            </a:r>
            <a:r>
              <a:rPr lang="it-IT" dirty="0">
                <a:sym typeface="Wingdings" pitchFamily="2" charset="2"/>
              </a:rPr>
              <a:t>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239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84AF3-3AF9-9249-9728-642DEEF64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88366"/>
            <a:ext cx="5554618" cy="2508581"/>
          </a:xfrm>
        </p:spPr>
        <p:txBody>
          <a:bodyPr>
            <a:normAutofit lnSpcReduction="10000"/>
          </a:bodyPr>
          <a:lstStyle/>
          <a:p>
            <a:r>
              <a:rPr lang="it-IT" dirty="0" err="1"/>
              <a:t>DataManagement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multiple 100 PB</a:t>
            </a:r>
          </a:p>
          <a:p>
            <a:pPr lvl="1"/>
            <a:r>
              <a:rPr lang="it-IT" dirty="0" err="1">
                <a:solidFill>
                  <a:srgbClr val="00B050"/>
                </a:solidFill>
              </a:rPr>
              <a:t>Utilization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kept</a:t>
            </a:r>
            <a:r>
              <a:rPr lang="it-IT" dirty="0">
                <a:solidFill>
                  <a:srgbClr val="00B050"/>
                </a:solidFill>
              </a:rPr>
              <a:t> @ 95%</a:t>
            </a:r>
          </a:p>
          <a:p>
            <a:pPr lvl="2"/>
            <a:r>
              <a:rPr lang="it-IT" dirty="0" err="1">
                <a:solidFill>
                  <a:srgbClr val="002060"/>
                </a:solidFill>
              </a:rPr>
              <a:t>Thousands</a:t>
            </a:r>
            <a:r>
              <a:rPr lang="it-IT" dirty="0">
                <a:solidFill>
                  <a:srgbClr val="002060"/>
                </a:solidFill>
              </a:rPr>
              <a:t> of </a:t>
            </a:r>
            <a:r>
              <a:rPr lang="it-IT" dirty="0" err="1">
                <a:solidFill>
                  <a:srgbClr val="002060"/>
                </a:solidFill>
              </a:rPr>
              <a:t>daily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decisions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taken</a:t>
            </a:r>
            <a:r>
              <a:rPr lang="it-IT" dirty="0">
                <a:solidFill>
                  <a:srgbClr val="002060"/>
                </a:solidFill>
              </a:rPr>
              <a:t> by a policy </a:t>
            </a:r>
            <a:r>
              <a:rPr lang="it-IT" dirty="0" err="1">
                <a:solidFill>
                  <a:srgbClr val="002060"/>
                </a:solidFill>
              </a:rPr>
              <a:t>driven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system</a:t>
            </a:r>
            <a:endParaRPr lang="it-IT" dirty="0">
              <a:solidFill>
                <a:srgbClr val="002060"/>
              </a:solidFill>
            </a:endParaRPr>
          </a:p>
          <a:p>
            <a:pPr lvl="1"/>
            <a:r>
              <a:rPr lang="it-IT" dirty="0" err="1">
                <a:solidFill>
                  <a:srgbClr val="00B050"/>
                </a:solidFill>
              </a:rPr>
              <a:t>Caches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driven</a:t>
            </a:r>
            <a:r>
              <a:rPr lang="it-IT" dirty="0">
                <a:solidFill>
                  <a:srgbClr val="00B050"/>
                </a:solidFill>
              </a:rPr>
              <a:t> by the </a:t>
            </a:r>
            <a:r>
              <a:rPr lang="it-IT" dirty="0" err="1">
                <a:solidFill>
                  <a:srgbClr val="00B050"/>
                </a:solidFill>
              </a:rPr>
              <a:t>same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system</a:t>
            </a:r>
            <a:endParaRPr lang="it-IT" dirty="0">
              <a:solidFill>
                <a:srgbClr val="00B050"/>
              </a:solidFill>
            </a:endParaRPr>
          </a:p>
          <a:p>
            <a:pPr lvl="2"/>
            <a:r>
              <a:rPr lang="it-IT" dirty="0">
                <a:solidFill>
                  <a:srgbClr val="002060"/>
                </a:solidFill>
              </a:rPr>
              <a:t>LRU </a:t>
            </a:r>
            <a:r>
              <a:rPr lang="it-IT" dirty="0" err="1">
                <a:solidFill>
                  <a:srgbClr val="002060"/>
                </a:solidFill>
              </a:rPr>
              <a:t>caches</a:t>
            </a:r>
            <a:endParaRPr lang="it-IT" dirty="0">
              <a:solidFill>
                <a:srgbClr val="002060"/>
              </a:solidFill>
            </a:endParaRPr>
          </a:p>
          <a:p>
            <a:pPr lvl="2"/>
            <a:r>
              <a:rPr lang="it-IT" dirty="0" err="1">
                <a:solidFill>
                  <a:srgbClr val="002060"/>
                </a:solidFill>
              </a:rPr>
              <a:t>Predictive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caches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F232D-9711-1C42-BD94-FF2F6BF4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D8A28-4FA2-6949-BA1A-E6155C7D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6</a:t>
            </a:fld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3233A-BEAE-1743-A5F8-69E5CE30C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8" y="2928865"/>
            <a:ext cx="6999681" cy="3929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911B6-BD5C-8743-85F1-66710FC8D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296" y="0"/>
            <a:ext cx="5385704" cy="3203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E494F2-0732-F945-A6B7-8F1DCD7AACF4}"/>
              </a:ext>
            </a:extLst>
          </p:cNvPr>
          <p:cNvSpPr txBox="1"/>
          <p:nvPr/>
        </p:nvSpPr>
        <p:spPr>
          <a:xfrm>
            <a:off x="7765961" y="3429000"/>
            <a:ext cx="37606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WorkloadManagement</a:t>
            </a:r>
            <a:r>
              <a:rPr lang="it-IT" dirty="0"/>
              <a:t> @ a scale of ~500kCores (+ some </a:t>
            </a:r>
            <a:r>
              <a:rPr lang="it-IT" dirty="0" err="1"/>
              <a:t>factor</a:t>
            </a:r>
            <a:r>
              <a:rPr lang="it-IT" dirty="0"/>
              <a:t> of </a:t>
            </a:r>
            <a:r>
              <a:rPr lang="it-IT" dirty="0" err="1"/>
              <a:t>pending</a:t>
            </a:r>
            <a:r>
              <a:rPr lang="it-IT" dirty="0"/>
              <a:t> </a:t>
            </a:r>
            <a:r>
              <a:rPr lang="it-IT" dirty="0" err="1"/>
              <a:t>payloads</a:t>
            </a:r>
            <a:r>
              <a:rPr lang="it-IT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50"/>
                </a:solidFill>
              </a:rPr>
              <a:t>24x7: no </a:t>
            </a:r>
            <a:r>
              <a:rPr lang="it-IT" dirty="0" err="1">
                <a:solidFill>
                  <a:srgbClr val="00B050"/>
                </a:solidFill>
              </a:rPr>
              <a:t>pauses</a:t>
            </a:r>
            <a:r>
              <a:rPr lang="it-IT" dirty="0">
                <a:solidFill>
                  <a:srgbClr val="00B050"/>
                </a:solidFill>
              </a:rPr>
              <a:t>, no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B050"/>
                </a:solidFill>
              </a:rPr>
              <a:t>Complex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priority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system</a:t>
            </a:r>
            <a:r>
              <a:rPr lang="it-IT" dirty="0">
                <a:solidFill>
                  <a:srgbClr val="00B050"/>
                </a:solidFill>
              </a:rPr>
              <a:t>, with late </a:t>
            </a:r>
            <a:r>
              <a:rPr lang="it-IT" dirty="0" err="1">
                <a:solidFill>
                  <a:srgbClr val="00B050"/>
                </a:solidFill>
              </a:rPr>
              <a:t>binding</a:t>
            </a:r>
            <a:endParaRPr lang="it-IT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B050"/>
                </a:solidFill>
              </a:rPr>
              <a:t>Workflows</a:t>
            </a:r>
            <a:r>
              <a:rPr lang="it-IT" dirty="0">
                <a:solidFill>
                  <a:srgbClr val="00B050"/>
                </a:solidFill>
              </a:rPr>
              <a:t> with </a:t>
            </a:r>
            <a:r>
              <a:rPr lang="it-IT" dirty="0" err="1">
                <a:solidFill>
                  <a:srgbClr val="00B050"/>
                </a:solidFill>
              </a:rPr>
              <a:t>different</a:t>
            </a:r>
            <a:r>
              <a:rPr lang="it-IT" dirty="0">
                <a:solidFill>
                  <a:srgbClr val="00B050"/>
                </a:solidFill>
              </a:rPr>
              <a:t> IO, </a:t>
            </a:r>
            <a:r>
              <a:rPr lang="it-IT" dirty="0" err="1">
                <a:solidFill>
                  <a:srgbClr val="00B050"/>
                </a:solidFill>
              </a:rPr>
              <a:t>memory</a:t>
            </a:r>
            <a:r>
              <a:rPr lang="it-IT" dirty="0">
                <a:solidFill>
                  <a:srgbClr val="00B050"/>
                </a:solidFill>
              </a:rPr>
              <a:t>, CPU </a:t>
            </a:r>
            <a:r>
              <a:rPr lang="it-IT" dirty="0" err="1">
                <a:solidFill>
                  <a:srgbClr val="00B050"/>
                </a:solidFill>
              </a:rPr>
              <a:t>needs</a:t>
            </a:r>
            <a:endParaRPr lang="it-IT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B050"/>
                </a:solidFill>
              </a:rPr>
              <a:t>Targetting</a:t>
            </a:r>
            <a:r>
              <a:rPr lang="it-IT" dirty="0">
                <a:solidFill>
                  <a:srgbClr val="00B050"/>
                </a:solidFill>
              </a:rPr>
              <a:t> GRID, </a:t>
            </a:r>
            <a:r>
              <a:rPr lang="it-IT" dirty="0" err="1">
                <a:solidFill>
                  <a:srgbClr val="00B050"/>
                </a:solidFill>
              </a:rPr>
              <a:t>clouds</a:t>
            </a:r>
            <a:r>
              <a:rPr lang="it-IT" dirty="0">
                <a:solidFill>
                  <a:srgbClr val="00B050"/>
                </a:solidFill>
              </a:rPr>
              <a:t>, batch </a:t>
            </a:r>
            <a:r>
              <a:rPr lang="it-IT" dirty="0" err="1">
                <a:solidFill>
                  <a:srgbClr val="00B050"/>
                </a:solidFill>
              </a:rPr>
              <a:t>systems</a:t>
            </a:r>
            <a:r>
              <a:rPr lang="it-IT" dirty="0">
                <a:solidFill>
                  <a:srgbClr val="00B050"/>
                </a:solidFill>
              </a:rPr>
              <a:t>, HPC </a:t>
            </a:r>
            <a:r>
              <a:rPr lang="it-IT" dirty="0" err="1">
                <a:solidFill>
                  <a:srgbClr val="00B050"/>
                </a:solidFill>
              </a:rPr>
              <a:t>systems</a:t>
            </a:r>
            <a:r>
              <a:rPr lang="it-IT" dirty="0">
                <a:solidFill>
                  <a:srgbClr val="00B050"/>
                </a:solidFill>
              </a:rPr>
              <a:t>,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9A2BCD-2CEE-0A4E-839F-2DC520EEDF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53"/>
          <a:stretch/>
        </p:blipFill>
        <p:spPr>
          <a:xfrm>
            <a:off x="855940" y="2535382"/>
            <a:ext cx="5676900" cy="420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6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t8sa3y7Ql1kl0Qdga7vun2kAAfLU7A0FvADcNmuGm2Ngv_ITWnuqvcxoQE-sZT9lgtVleOYb6i12ONZGiy-HdYIcLI8FNn00qKhD6lKeXnGWfRJ76lH6sVQZb5OcX2RBId2EMVKJVOc">
            <a:extLst>
              <a:ext uri="{FF2B5EF4-FFF2-40B4-BE49-F238E27FC236}">
                <a16:creationId xmlns:a16="http://schemas.microsoft.com/office/drawing/2014/main" id="{DF07696C-AEFB-394E-9709-91BFBCFA7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1192696"/>
            <a:ext cx="3015816" cy="28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B46D5-6C9E-7F44-B3C2-150FA757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time spent?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1DA1A-C04B-C34C-BACC-5E79CCE06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061" y="1377923"/>
            <a:ext cx="4502162" cy="229113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ATLAS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879BA-B3E4-0D4E-9D17-27270F75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48EDF-5866-3A49-800B-C71197AE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7</a:t>
            </a:fld>
            <a:endParaRPr lang="it-IT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2246FFE-BDFC-DF45-8A3E-AC77E90D6A1F}"/>
              </a:ext>
            </a:extLst>
          </p:cNvPr>
          <p:cNvSpPr/>
          <p:nvPr/>
        </p:nvSpPr>
        <p:spPr>
          <a:xfrm>
            <a:off x="4675909" y="2119745"/>
            <a:ext cx="1527464" cy="405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73E7A-B2A6-714C-9F60-7D7BBBFFF0EA}"/>
              </a:ext>
            </a:extLst>
          </p:cNvPr>
          <p:cNvSpPr txBox="1"/>
          <p:nvPr/>
        </p:nvSpPr>
        <p:spPr>
          <a:xfrm>
            <a:off x="1361209" y="4376038"/>
            <a:ext cx="2420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CMS: MC </a:t>
            </a:r>
            <a:r>
              <a:rPr lang="en-US" dirty="0" err="1"/>
              <a:t>Reco</a:t>
            </a:r>
            <a:r>
              <a:rPr lang="en-US" dirty="0"/>
              <a:t> + Data </a:t>
            </a:r>
            <a:br>
              <a:rPr lang="en-US" dirty="0"/>
            </a:br>
            <a:r>
              <a:rPr lang="en-US" dirty="0"/>
              <a:t>processing predominant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ED77B-F703-034C-992E-6D2871B8DF26}"/>
              </a:ext>
            </a:extLst>
          </p:cNvPr>
          <p:cNvSpPr txBox="1"/>
          <p:nvPr/>
        </p:nvSpPr>
        <p:spPr>
          <a:xfrm>
            <a:off x="4582416" y="184246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8CE97-C183-A64F-90BF-60D536F35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788" y="1192696"/>
            <a:ext cx="3719662" cy="38281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7779EC-EA86-EA4F-A323-891D29287941}"/>
              </a:ext>
            </a:extLst>
          </p:cNvPr>
          <p:cNvSpPr txBox="1">
            <a:spLocks/>
          </p:cNvSpPr>
          <p:nvPr/>
        </p:nvSpPr>
        <p:spPr>
          <a:xfrm>
            <a:off x="9178919" y="3505130"/>
            <a:ext cx="4502162" cy="2291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CMS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BB1C3-31D7-9E47-81A7-CE796B0BFFAA}"/>
              </a:ext>
            </a:extLst>
          </p:cNvPr>
          <p:cNvSpPr txBox="1"/>
          <p:nvPr/>
        </p:nvSpPr>
        <p:spPr>
          <a:xfrm>
            <a:off x="4629277" y="2454979"/>
            <a:ext cx="125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20 sec/</a:t>
            </a:r>
            <a:r>
              <a:rPr lang="en-US" dirty="0" err="1"/>
              <a:t>ev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67E6C2-C791-B04B-8FA3-1A4C64E72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"/>
          <a:stretch/>
        </p:blipFill>
        <p:spPr>
          <a:xfrm>
            <a:off x="2089952" y="906752"/>
            <a:ext cx="7422003" cy="47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3DBE5-5C52-F945-903E-49792197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sw</a:t>
            </a:r>
            <a:r>
              <a:rPr lang="it-IT" dirty="0"/>
              <a:t> </a:t>
            </a:r>
            <a:r>
              <a:rPr lang="it-IT" dirty="0" err="1"/>
              <a:t>stacks</a:t>
            </a:r>
            <a:r>
              <a:rPr lang="it-IT" dirty="0"/>
              <a:t> – ATLAS and CMS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CC8D-6F5A-E245-B492-E4799F9AE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70992"/>
            <a:ext cx="10552972" cy="3275560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ATLAS and CMS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recently</a:t>
            </a:r>
            <a:r>
              <a:rPr lang="it-IT" dirty="0"/>
              <a:t> </a:t>
            </a:r>
            <a:r>
              <a:rPr lang="it-IT" dirty="0" err="1"/>
              <a:t>changed</a:t>
            </a:r>
            <a:r>
              <a:rPr lang="it-IT" dirty="0"/>
              <a:t> the copyright model for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sw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 Apache 2.0</a:t>
            </a:r>
          </a:p>
          <a:p>
            <a:pPr lvl="1"/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This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means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reuse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no-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question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-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asked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ok</a:t>
            </a:r>
          </a:p>
          <a:p>
            <a:pPr lvl="2"/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Including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grabbing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code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without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telling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us</a:t>
            </a:r>
            <a:endParaRPr lang="it-IT" dirty="0">
              <a:solidFill>
                <a:srgbClr val="00B050"/>
              </a:solidFill>
              <a:sym typeface="Wingdings" pitchFamily="2" charset="2"/>
            </a:endParaRPr>
          </a:p>
          <a:p>
            <a:pPr lvl="1"/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This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means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the code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now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openly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available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(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CMS’s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was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already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with a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previous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open source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license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)</a:t>
            </a:r>
          </a:p>
          <a:p>
            <a:pPr lvl="2"/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LHCb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is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GPL, and ALICE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not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-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clear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-to-me –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less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clear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utilization</a:t>
            </a:r>
            <a:r>
              <a:rPr lang="it-IT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B050"/>
                </a:solidFill>
                <a:sym typeface="Wingdings" pitchFamily="2" charset="2"/>
              </a:rPr>
              <a:t>models</a:t>
            </a:r>
            <a:endParaRPr lang="it-IT" dirty="0">
              <a:solidFill>
                <a:srgbClr val="00B050"/>
              </a:solidFill>
              <a:sym typeface="Wingdings" pitchFamily="2" charset="2"/>
            </a:endParaRPr>
          </a:p>
          <a:p>
            <a:r>
              <a:rPr lang="it-IT" dirty="0" err="1">
                <a:sym typeface="Wingdings" pitchFamily="2" charset="2"/>
              </a:rPr>
              <a:t>Why</a:t>
            </a:r>
            <a:r>
              <a:rPr lang="it-IT" dirty="0">
                <a:sym typeface="Wingdings" pitchFamily="2" charset="2"/>
              </a:rPr>
              <a:t> a so open copyright?</a:t>
            </a:r>
          </a:p>
          <a:p>
            <a:pPr lvl="1"/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Clearly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because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it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public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money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–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but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we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could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have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stayed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with GPL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if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this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was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the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only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problem</a:t>
            </a:r>
            <a:endParaRPr lang="it-IT" dirty="0">
              <a:solidFill>
                <a:srgbClr val="002060"/>
              </a:solidFill>
              <a:sym typeface="Wingdings" pitchFamily="2" charset="2"/>
            </a:endParaRPr>
          </a:p>
          <a:p>
            <a:pPr lvl="1"/>
            <a:r>
              <a:rPr lang="it-IT" b="1" dirty="0">
                <a:solidFill>
                  <a:srgbClr val="002060"/>
                </a:solidFill>
                <a:sym typeface="Wingdings" pitchFamily="2" charset="2"/>
              </a:rPr>
              <a:t>Industrial </a:t>
            </a:r>
            <a:r>
              <a:rPr lang="it-IT" b="1" dirty="0" err="1">
                <a:solidFill>
                  <a:srgbClr val="002060"/>
                </a:solidFill>
                <a:sym typeface="Wingdings" pitchFamily="2" charset="2"/>
              </a:rPr>
              <a:t>collaboration</a:t>
            </a:r>
            <a:r>
              <a:rPr lang="it-IT" b="1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b="1" dirty="0" err="1">
                <a:solidFill>
                  <a:srgbClr val="002060"/>
                </a:solidFill>
                <a:sym typeface="Wingdings" pitchFamily="2" charset="2"/>
              </a:rPr>
              <a:t>is</a:t>
            </a:r>
            <a:r>
              <a:rPr lang="it-IT" b="1" dirty="0">
                <a:solidFill>
                  <a:srgbClr val="002060"/>
                </a:solidFill>
                <a:sym typeface="Wingdings" pitchFamily="2" charset="2"/>
              </a:rPr>
              <a:t> the </a:t>
            </a:r>
            <a:r>
              <a:rPr lang="it-IT" b="1" dirty="0" err="1">
                <a:solidFill>
                  <a:srgbClr val="002060"/>
                </a:solidFill>
                <a:sym typeface="Wingdings" pitchFamily="2" charset="2"/>
              </a:rPr>
              <a:t>key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: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subjects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like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Intel, Google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etc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would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not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touch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our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code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if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it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was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GPL,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since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the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would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be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forced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to release the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changes</a:t>
            </a:r>
            <a:r>
              <a:rPr lang="it-IT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it-IT" dirty="0" err="1">
                <a:solidFill>
                  <a:srgbClr val="002060"/>
                </a:solidFill>
                <a:sym typeface="Wingdings" pitchFamily="2" charset="2"/>
              </a:rPr>
              <a:t>openly</a:t>
            </a:r>
            <a:endParaRPr lang="it-IT" dirty="0">
              <a:solidFill>
                <a:srgbClr val="002060"/>
              </a:solidFill>
              <a:sym typeface="Wingdings" pitchFamily="2" charset="2"/>
            </a:endParaRPr>
          </a:p>
          <a:p>
            <a:r>
              <a:rPr lang="it-IT" dirty="0" err="1">
                <a:sym typeface="Wingdings" pitchFamily="2" charset="2"/>
              </a:rPr>
              <a:t>We</a:t>
            </a:r>
            <a:r>
              <a:rPr lang="it-IT" dirty="0">
                <a:sym typeface="Wingdings" pitchFamily="2" charset="2"/>
              </a:rPr>
              <a:t> can use </a:t>
            </a:r>
            <a:r>
              <a:rPr lang="it-IT" dirty="0" err="1">
                <a:sym typeface="Wingdings" pitchFamily="2" charset="2"/>
              </a:rPr>
              <a:t>these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two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sw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stacks</a:t>
            </a:r>
            <a:r>
              <a:rPr lang="it-IT" dirty="0">
                <a:sym typeface="Wingdings" pitchFamily="2" charset="2"/>
              </a:rPr>
              <a:t> to </a:t>
            </a:r>
            <a:r>
              <a:rPr lang="it-IT" dirty="0" err="1">
                <a:sym typeface="Wingdings" pitchFamily="2" charset="2"/>
              </a:rPr>
              <a:t>try</a:t>
            </a:r>
            <a:r>
              <a:rPr lang="it-IT" dirty="0">
                <a:sym typeface="Wingdings" pitchFamily="2" charset="2"/>
              </a:rPr>
              <a:t> and </a:t>
            </a:r>
            <a:r>
              <a:rPr lang="it-IT" dirty="0" err="1">
                <a:sym typeface="Wingdings" pitchFamily="2" charset="2"/>
              </a:rPr>
              <a:t>dig</a:t>
            </a:r>
            <a:r>
              <a:rPr lang="it-IT" dirty="0">
                <a:sym typeface="Wingdings" pitchFamily="2" charset="2"/>
              </a:rPr>
              <a:t> the </a:t>
            </a:r>
            <a:r>
              <a:rPr lang="it-IT" dirty="0" err="1">
                <a:sym typeface="Wingdings" pitchFamily="2" charset="2"/>
              </a:rPr>
              <a:t>complexity</a:t>
            </a:r>
            <a:endParaRPr lang="it-IT" dirty="0">
              <a:sym typeface="Wingdings" pitchFamily="2" charset="2"/>
            </a:endParaRPr>
          </a:p>
          <a:p>
            <a:pPr lvl="1"/>
            <a:r>
              <a:rPr lang="it-IT" dirty="0">
                <a:hlinkClick r:id="rId2"/>
              </a:rPr>
              <a:t>https://gitlab.cern.ch/atlas</a:t>
            </a:r>
            <a:endParaRPr lang="it-IT" dirty="0"/>
          </a:p>
          <a:p>
            <a:pPr lvl="1"/>
            <a:r>
              <a:rPr lang="it-IT" dirty="0">
                <a:hlinkClick r:id="rId3"/>
              </a:rPr>
              <a:t>https://github.com/cms-sw/cmssw</a:t>
            </a:r>
            <a:endParaRPr lang="it-IT" dirty="0">
              <a:sym typeface="Wingdings" pitchFamily="2" charset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A84E9-D9BD-8941-8147-0AE5ED9C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31EE0-1ECA-CB48-9A2D-49744186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8</a:t>
            </a:fld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08A47-0402-AD40-B75D-18BDD675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" y="4992411"/>
            <a:ext cx="4861983" cy="1483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0C5EF-535A-BD48-8A80-BB0A3AFA2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533" y="5100886"/>
            <a:ext cx="6739467" cy="11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3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5D89-815A-C24F-A3AB-66370828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SLOC (source </a:t>
            </a:r>
            <a:r>
              <a:rPr lang="it-IT" dirty="0" err="1"/>
              <a:t>lines</a:t>
            </a:r>
            <a:r>
              <a:rPr lang="it-IT" dirty="0"/>
              <a:t> of code)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79DC-3667-1E4D-9650-62C456D9A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SLOC</a:t>
            </a:r>
            <a:r>
              <a:rPr lang="it-IT" dirty="0"/>
              <a:t> are a standard </a:t>
            </a:r>
            <a:r>
              <a:rPr lang="it-IT" dirty="0" err="1"/>
              <a:t>industry</a:t>
            </a:r>
            <a:r>
              <a:rPr lang="it-IT" dirty="0"/>
              <a:t> </a:t>
            </a:r>
            <a:r>
              <a:rPr lang="it-IT" dirty="0" err="1"/>
              <a:t>metric</a:t>
            </a:r>
            <a:r>
              <a:rPr lang="it-IT" dirty="0"/>
              <a:t>, and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tools</a:t>
            </a:r>
            <a:r>
              <a:rPr lang="it-IT" dirty="0"/>
              <a:t> to </a:t>
            </a:r>
            <a:r>
              <a:rPr lang="it-IT" dirty="0" err="1"/>
              <a:t>translate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«man </a:t>
            </a:r>
            <a:r>
              <a:rPr lang="it-IT" dirty="0" err="1"/>
              <a:t>years</a:t>
            </a:r>
            <a:r>
              <a:rPr lang="it-IT" dirty="0"/>
              <a:t>» and in the end to $$ (</a:t>
            </a:r>
            <a:r>
              <a:rPr lang="it-IT" dirty="0" err="1"/>
              <a:t>assuming</a:t>
            </a:r>
            <a:r>
              <a:rPr lang="it-IT" dirty="0"/>
              <a:t> a US market)</a:t>
            </a:r>
          </a:p>
          <a:p>
            <a:r>
              <a:rPr lang="it-IT" dirty="0"/>
              <a:t>The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enormous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reflects</a:t>
            </a:r>
            <a:r>
              <a:rPr lang="it-IT" dirty="0"/>
              <a:t> the </a:t>
            </a:r>
            <a:r>
              <a:rPr lang="it-IT" dirty="0" err="1"/>
              <a:t>fact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software </a:t>
            </a:r>
            <a:r>
              <a:rPr lang="it-IT" dirty="0" err="1"/>
              <a:t>stacks</a:t>
            </a:r>
            <a:r>
              <a:rPr lang="it-IT" dirty="0"/>
              <a:t> are 15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 or more</a:t>
            </a:r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NOT include </a:t>
            </a:r>
            <a:r>
              <a:rPr lang="it-IT" dirty="0" err="1"/>
              <a:t>externals</a:t>
            </a:r>
            <a:r>
              <a:rPr lang="it-IT" dirty="0"/>
              <a:t>, </a:t>
            </a:r>
            <a:r>
              <a:rPr lang="it-IT" dirty="0" err="1"/>
              <a:t>like</a:t>
            </a:r>
            <a:r>
              <a:rPr lang="it-IT" dirty="0"/>
              <a:t> Geant4, </a:t>
            </a:r>
            <a:r>
              <a:rPr lang="it-IT" dirty="0" err="1"/>
              <a:t>geometry</a:t>
            </a:r>
            <a:r>
              <a:rPr lang="it-IT" dirty="0"/>
              <a:t> </a:t>
            </a:r>
            <a:r>
              <a:rPr lang="it-IT" dirty="0" err="1"/>
              <a:t>engines</a:t>
            </a:r>
            <a:r>
              <a:rPr lang="it-IT" dirty="0"/>
              <a:t>,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generators</a:t>
            </a:r>
            <a:r>
              <a:rPr lang="it-IT" dirty="0"/>
              <a:t>, ROOT, </a:t>
            </a:r>
            <a:r>
              <a:rPr lang="it-IT" dirty="0" err="1"/>
              <a:t>etc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restrict</a:t>
            </a:r>
            <a:r>
              <a:rPr lang="it-IT" dirty="0"/>
              <a:t> the </a:t>
            </a:r>
            <a:r>
              <a:rPr lang="it-IT" dirty="0" err="1"/>
              <a:t>computation</a:t>
            </a:r>
            <a:r>
              <a:rPr lang="it-IT" dirty="0"/>
              <a:t> to the Core </a:t>
            </a:r>
            <a:r>
              <a:rPr lang="it-IT" dirty="0" err="1"/>
              <a:t>Frameworks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</a:t>
            </a:r>
            <a:r>
              <a:rPr lang="it-IT" dirty="0" err="1"/>
              <a:t>oriented</a:t>
            </a:r>
            <a:r>
              <a:rPr lang="it-IT" dirty="0"/>
              <a:t>, and </a:t>
            </a:r>
            <a:r>
              <a:rPr lang="it-IT" dirty="0" err="1"/>
              <a:t>easier</a:t>
            </a:r>
            <a:r>
              <a:rPr lang="it-IT" dirty="0"/>
              <a:t> to be </a:t>
            </a:r>
            <a:r>
              <a:rPr lang="it-IT" dirty="0" err="1"/>
              <a:t>used</a:t>
            </a:r>
            <a:r>
              <a:rPr lang="it-IT" dirty="0"/>
              <a:t> in </a:t>
            </a:r>
            <a:r>
              <a:rPr lang="it-IT" dirty="0" err="1"/>
              <a:t>not-too-different</a:t>
            </a:r>
            <a:r>
              <a:rPr lang="it-IT" dirty="0"/>
              <a:t> </a:t>
            </a:r>
            <a:r>
              <a:rPr lang="it-IT" dirty="0" err="1"/>
              <a:t>experiments</a:t>
            </a:r>
            <a:endParaRPr lang="it-IT" dirty="0"/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ATLAS/Gaudi: 115k SLOC, 29 </a:t>
            </a:r>
            <a:r>
              <a:rPr lang="it-IT" b="1" dirty="0" err="1">
                <a:solidFill>
                  <a:srgbClr val="0070C0"/>
                </a:solidFill>
              </a:rPr>
              <a:t>FTEy</a:t>
            </a:r>
            <a:r>
              <a:rPr lang="it-IT" b="1" dirty="0">
                <a:solidFill>
                  <a:srgbClr val="0070C0"/>
                </a:solidFill>
              </a:rPr>
              <a:t>, 4M$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CMSSW/</a:t>
            </a:r>
            <a:r>
              <a:rPr lang="it-IT" b="1" dirty="0" err="1">
                <a:solidFill>
                  <a:srgbClr val="0070C0"/>
                </a:solidFill>
              </a:rPr>
              <a:t>FWCore</a:t>
            </a:r>
            <a:r>
              <a:rPr lang="it-IT" b="1" dirty="0">
                <a:solidFill>
                  <a:srgbClr val="0070C0"/>
                </a:solidFill>
              </a:rPr>
              <a:t> and friends:  325k SLOC, 87 </a:t>
            </a:r>
            <a:r>
              <a:rPr lang="it-IT" b="1" dirty="0" err="1">
                <a:solidFill>
                  <a:srgbClr val="0070C0"/>
                </a:solidFill>
              </a:rPr>
              <a:t>FTEy</a:t>
            </a:r>
            <a:r>
              <a:rPr lang="it-IT" b="1" dirty="0">
                <a:solidFill>
                  <a:srgbClr val="0070C0"/>
                </a:solidFill>
              </a:rPr>
              <a:t>,  12M$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D1CB2-5C17-7447-9CD8-2D64CB9A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Future Collider Software Workshop - Bologna 12-13 May June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585D0-3C7A-C948-A80B-10D11652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AE8D-59D2-4948-9144-5109C8FAEDAF}" type="slidenum">
              <a:rPr lang="it-IT" smtClean="0"/>
              <a:t>9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2B557-3CCD-5244-9B41-AEA8B703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2843441"/>
            <a:ext cx="108077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5747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14518</TotalTime>
  <Words>3447</Words>
  <Application>Microsoft Macintosh PowerPoint</Application>
  <PresentationFormat>Widescreen</PresentationFormat>
  <Paragraphs>319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Gill Sans MT</vt:lpstr>
      <vt:lpstr>Impact</vt:lpstr>
      <vt:lpstr>Roboto</vt:lpstr>
      <vt:lpstr>Badge</vt:lpstr>
      <vt:lpstr>Software status of the LHC experiments (and some facts / ideas on what we could have done betteR)</vt:lpstr>
      <vt:lpstr>outline</vt:lpstr>
      <vt:lpstr>The Computing @ LHC: orders of magnitude</vt:lpstr>
      <vt:lpstr>Typical experiments needs @ 2018</vt:lpstr>
      <vt:lpstr>WLCG total resource deployment @2018</vt:lpstr>
      <vt:lpstr>PowerPoint Presentation</vt:lpstr>
      <vt:lpstr>Where is time spent?</vt:lpstr>
      <vt:lpstr>Primary sw stacks – ATLAS and CMS</vt:lpstr>
      <vt:lpstr>SLOC (source lines of code)</vt:lpstr>
      <vt:lpstr>SLOC #2</vt:lpstr>
      <vt:lpstr>Externals</vt:lpstr>
      <vt:lpstr>Needs from a framework</vt:lpstr>
      <vt:lpstr>what happened in the meantime?</vt:lpstr>
      <vt:lpstr>Needs (today or tomorrow early morning) from a Framework</vt:lpstr>
      <vt:lpstr>Heterogeneous  computing</vt:lpstr>
      <vt:lpstr>Examples:</vt:lpstr>
      <vt:lpstr>Next Step …</vt:lpstr>
      <vt:lpstr>Workload  management</vt:lpstr>
      <vt:lpstr>data management</vt:lpstr>
      <vt:lpstr>Other issue – not to be forgotten</vt:lpstr>
      <vt:lpstr>Geant4</vt:lpstr>
      <vt:lpstr>Geometry engines</vt:lpstr>
      <vt:lpstr>Machine learning interactions</vt:lpstr>
      <vt:lpstr>hpc</vt:lpstr>
      <vt:lpstr>Conclusions and lessons learnt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status of the LHC experiments</dc:title>
  <dc:creator>Tommaso Boccali</dc:creator>
  <cp:lastModifiedBy>Tommaso Boccali</cp:lastModifiedBy>
  <cp:revision>143</cp:revision>
  <dcterms:created xsi:type="dcterms:W3CDTF">2019-05-23T13:58:03Z</dcterms:created>
  <dcterms:modified xsi:type="dcterms:W3CDTF">2019-06-12T10:21:09Z</dcterms:modified>
</cp:coreProperties>
</file>