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embeddedFontLst>
    <p:embeddedFont>
      <p:font typeface="EB Garamond" panose="020B0604020202020204" charset="0"/>
      <p:regular r:id="rId35"/>
      <p:bold r:id="rId36"/>
      <p:italic r:id="rId37"/>
      <p:boldItalic r:id="rId38"/>
    </p:embeddedFont>
    <p:embeddedFont>
      <p:font typeface="Spectral" panose="020B0604020202020204" charset="0"/>
      <p:regular r:id="rId39"/>
      <p:bold r:id="rId40"/>
      <p:italic r:id="rId41"/>
      <p:boldItalic r:id="rId42"/>
    </p:embeddedFont>
    <p:embeddedFont>
      <p:font typeface="Comfortaa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5cae2040cb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5cae2040cb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Immagine di introduzione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ca6bffe3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ca6bffe3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22222"/>
                </a:solidFill>
                <a:highlight>
                  <a:srgbClr val="FFFFFF"/>
                </a:highlight>
              </a:rPr>
              <a:t>Il primo grafico mostra la Massa Trasversa del bosone W, ovvero un’approssimazione della massa reale del bosone W, considerando l’Etmiss del neutrino, altrimenti non riusciremmo ad identificarla.</a:t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22222"/>
                </a:solidFill>
                <a:highlight>
                  <a:srgbClr val="FFFFFF"/>
                </a:highlight>
              </a:rPr>
              <a:t>Il secondo grafico mostra la Massa Invariante del bosone W, ovvero la massa a riposo definita in termini dell'energia e dell'impulso della particella ed è la stessa in ogni sistema di riferimento, risultando una grandezza fisica molto più utile della massa relativistica, al posto della quale può essere usata l'energia della particella.</a:t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a6bffe3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a6bffe3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Questa slide mostra il momento trasverso dei jets e dei leptoni nell’analisi Monte Carlo.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momento trasverso è il vettore velocità del soggetto che si prende in esame.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a6bffe32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ca6bffe32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ca6bffe3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ca6bffe3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ca6bffe3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ca6bffe3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a6bffe3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a6bffe3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ca6bffe32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ca6bffe32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ca6bffe3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ca6bffe3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grafici mostrano il cambiamento dell’Etmiss del neutrino in seguito alle modifiche apportate al sistema.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fondo diminuisce, ma anche gli eventi perché stiamo analizzando un caso particolare.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 più la precisione del rapporto è più scarsa dopo le variazioni.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a6bffe3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a6bffe3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grafici mostrano come cambia la massa traversa dopo aver modificato l’analisi standard di Monte Carlo.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Gli eventi dimuiscono radicalmente.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fondo diminuisce.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precisione del rapporto è più scarsa.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cb05c007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cb05c007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 questi grafici è mostrata massa invariante del bosone W. Questo è un istogramma non presente nel codice base, ma che grazie ai tutor interni siamo riusciti ad aggiungere per mostrare nuovi dati interessanti.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e5fd73df7637ad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e5fd73df7637ad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ca6bffe3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ca6bffe3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 grafici mostrano gli eventi in cui sono presenti i jets e quanti ne sono presenti.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fondo diminuisce man mano.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ca6bffe32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ca6bffe32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ca6bffe3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ca6bffe32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grafici mostrano il cambiamento dell’Etmiss in seguito alle modifiche effettuate.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fondo è diminuito, ma la precisione del rapporto è peggiorata.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ca6bffe32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ca6bffe32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grafici mostrano il cambiamento della massa trasversa del bosone 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Gli Eventi sono nettamente diminuiti (il picco massimo passa da 600 a 35): questo perché stiamo analizzando il caso meno probabile.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fondo è diminuito ma la precisione del rapporto è peggiorata.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cb05c007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cb05c007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 questi grafici è mostrata massa invariante del bosone W. Questo è un istogramma non presente nel codice base, ma che grazie ai tutor interni siamo riusciti ad aggiungere per mostrare nuovi dati interessanti.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ca6bffe3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ca6bffe3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 grafici mostrano gli eventi in cui sono presenti i jets e quanti ne sono presenti.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fondo diminuisce sempre di più.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ca6bffe32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ca6bffe32_0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ca6bffe32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ca6bffe32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grafici mostrano il cambiamento dell’Etmiss in seguito alle modifiche effettuate.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Grazie ai tagli che abbiamo effettuato siamo riusciti a eliminare quasi completamente il fondo.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Nonostante questo però, il rapporto tra l’Etmiss e gli eventi è molto meno preciso.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Solo tre casi vengono analizzati dal codice.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ca6bffe3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ca6bffe32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 questa analisi abbiamo escluso i leptoni, quindi abbiamo escluso il caso in cui compare il bosone W, di conseguenza il grafico della sua massa trasversa non avrebbe senso essere rappresentato.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cae2040cb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cae2040cb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 questi grafici è mostrata massa invariante del bosone W. Questo è un istogramma non presente nel codice base, ma che grazie ai tutor interni siamo riusciti ad aggiungere per mostrare nuovi dati interessanti.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e5fd73df7637a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e5fd73df7637a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ca6bffe32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ca6bffe32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 grafici mostrano gli eventi in cui sono presenti i jets e quanti ne sono presenti.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Grazie ai tagli che abbiamo effettuato siamo riusciti a eliminare quasi completamente il fondo.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cae2040cb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cae2040cb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ca6bffe3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ca6bffe3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ca6bffe3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ca6bffe3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a6bffe32_0_1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a6bffe32_0_1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a6bffe3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ca6bffe3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Questi grafici mostrano l’Etmiss (energia mancante dall’energia ricavata dalla formula della legge conservativa) del neutrino e i tipi di leptoni che si possono formare dopo il decadimento del W.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ca6bffe3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ca6bffe3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grafici mostrano gli eventi in cui sono presenti i leptoni e i jets e quanti ne sono presenti.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ca6bffe3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ca6bffe3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413413" y="299000"/>
            <a:ext cx="8317200" cy="1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latin typeface="Comfortaa"/>
                <a:ea typeface="Comfortaa"/>
                <a:cs typeface="Comfortaa"/>
                <a:sym typeface="Comfortaa"/>
              </a:rPr>
              <a:t>Produzione di una </a:t>
            </a:r>
            <a:endParaRPr sz="48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latin typeface="Comfortaa"/>
                <a:ea typeface="Comfortaa"/>
                <a:cs typeface="Comfortaa"/>
                <a:sym typeface="Comfortaa"/>
              </a:rPr>
              <a:t>coppia di Quark t e t</a:t>
            </a:r>
            <a:endParaRPr sz="48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162" y="1878200"/>
            <a:ext cx="4341725" cy="29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Monte Carlo</a:t>
            </a:r>
            <a:endParaRPr b="1"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50" y="915425"/>
            <a:ext cx="4047225" cy="392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075" y="906575"/>
            <a:ext cx="4047225" cy="394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Monte Carlo</a:t>
            </a:r>
            <a:endParaRPr b="1"/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475" y="928275"/>
            <a:ext cx="4038425" cy="39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271" y="923850"/>
            <a:ext cx="4029104" cy="39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311700" y="201725"/>
            <a:ext cx="8520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1</a:t>
            </a:r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651" y="1010825"/>
            <a:ext cx="7360681" cy="31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/>
          <p:nvPr/>
        </p:nvSpPr>
        <p:spPr>
          <a:xfrm>
            <a:off x="420150" y="4193800"/>
            <a:ext cx="83037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Abbiamo imposto al sistema di prendere in considerazione tramite un algoritmo solo gli eventi con l’energia mancante maggiore di 60.0 GeV.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1</a:t>
            </a:r>
            <a:endParaRPr b="1"/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75" y="928025"/>
            <a:ext cx="4026875" cy="390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325" y="923612"/>
            <a:ext cx="4026875" cy="391259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4641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1</a:t>
            </a:r>
            <a:endParaRPr b="1"/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813950"/>
            <a:ext cx="4072124" cy="39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425" y="814200"/>
            <a:ext cx="4072125" cy="395552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/>
        </p:nvSpPr>
        <p:spPr>
          <a:xfrm>
            <a:off x="4641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 idx="4294967295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1</a:t>
            </a:r>
            <a:endParaRPr b="1"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400" y="923725"/>
            <a:ext cx="4064750" cy="39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464100" y="4805775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23725"/>
            <a:ext cx="4064750" cy="3958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311700" y="210925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1</a:t>
            </a:r>
            <a:endParaRPr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775" y="1005275"/>
            <a:ext cx="7019625" cy="30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/>
        </p:nvSpPr>
        <p:spPr>
          <a:xfrm>
            <a:off x="1160850" y="4009800"/>
            <a:ext cx="68223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Abbiamo imposto al sistema di prendere in considerazione solo gli eventi con l’energia mancante maggiore di 80.0 GeV e dove sono presenti </a:t>
            </a:r>
            <a:r>
              <a:rPr lang="it" sz="2000" u="sng"/>
              <a:t>almeno</a:t>
            </a:r>
            <a:r>
              <a:rPr lang="it" sz="2000"/>
              <a:t> 6 jets.</a:t>
            </a:r>
            <a:endParaRPr sz="2000"/>
          </a:p>
        </p:txBody>
      </p:sp>
      <p:pic>
        <p:nvPicPr>
          <p:cNvPr id="167" name="Google Shape;167;p30"/>
          <p:cNvPicPr preferRelativeResize="0"/>
          <p:nvPr/>
        </p:nvPicPr>
        <p:blipFill rotWithShape="1">
          <a:blip r:embed="rId4">
            <a:alphaModFix/>
          </a:blip>
          <a:srcRect l="1719" t="13639" b="1593"/>
          <a:stretch/>
        </p:blipFill>
        <p:spPr>
          <a:xfrm>
            <a:off x="6172700" y="210925"/>
            <a:ext cx="2232300" cy="1456725"/>
          </a:xfrm>
          <a:prstGeom prst="rect">
            <a:avLst/>
          </a:prstGeom>
          <a:noFill/>
          <a:ln>
            <a:noFill/>
          </a:ln>
          <a:effectLst>
            <a:outerShdw blurRad="328613" dist="19050" dir="5400000" algn="bl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 idx="4294967295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1</a:t>
            </a:r>
            <a:endParaRPr b="1"/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150" y="743725"/>
            <a:ext cx="4205153" cy="40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748575"/>
            <a:ext cx="4205150" cy="408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3117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title" idx="4294967295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1</a:t>
            </a:r>
            <a:endParaRPr b="1"/>
          </a:p>
        </p:txBody>
      </p:sp>
      <p:sp>
        <p:nvSpPr>
          <p:cNvPr id="181" name="Google Shape;181;p32"/>
          <p:cNvSpPr txBox="1"/>
          <p:nvPr/>
        </p:nvSpPr>
        <p:spPr>
          <a:xfrm>
            <a:off x="4641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893" y="804975"/>
            <a:ext cx="3991107" cy="390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00" y="804975"/>
            <a:ext cx="4026875" cy="39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311700" y="171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/>
              <a:t>Analisi 1</a:t>
            </a:r>
            <a:endParaRPr sz="2800" b="1"/>
          </a:p>
        </p:txBody>
      </p:sp>
      <p:sp>
        <p:nvSpPr>
          <p:cNvPr id="189" name="Google Shape;189;p33"/>
          <p:cNvSpPr txBox="1"/>
          <p:nvPr/>
        </p:nvSpPr>
        <p:spPr>
          <a:xfrm>
            <a:off x="6165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75" y="786150"/>
            <a:ext cx="4047225" cy="394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2775" y="786050"/>
            <a:ext cx="4047224" cy="39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118450"/>
            <a:ext cx="85206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/>
              <a:t>Esperimento ATLAS</a:t>
            </a:r>
            <a:endParaRPr sz="3600" b="1"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3344475"/>
            <a:ext cx="8520600" cy="17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Nell’acceleratore di particelle LHC (Large Hadron Collider) vengono fatti scontrare dei fasci di particelle che decadono in tante altre più piccole.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Un esperimento di questo acceleratore è </a:t>
            </a:r>
            <a:r>
              <a:rPr lang="it" b="1">
                <a:solidFill>
                  <a:srgbClr val="000000"/>
                </a:solidFill>
              </a:rPr>
              <a:t>ATLAS</a:t>
            </a:r>
            <a:r>
              <a:rPr lang="it">
                <a:solidFill>
                  <a:srgbClr val="000000"/>
                </a:solidFill>
              </a:rPr>
              <a:t>. Da lì vengono raccolti dei dati che poi vengono analizzati e studiati dai fisici al CERN tramite Monte Carlo, un algoritmo usato per trarre stime attraverso simulazioni.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3">
            <a:alphaModFix/>
          </a:blip>
          <a:srcRect b="3975"/>
          <a:stretch/>
        </p:blipFill>
        <p:spPr>
          <a:xfrm>
            <a:off x="2379350" y="854950"/>
            <a:ext cx="4385301" cy="24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title" idx="4294967295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1</a:t>
            </a:r>
            <a:endParaRPr b="1"/>
          </a:p>
        </p:txBody>
      </p:sp>
      <p:sp>
        <p:nvSpPr>
          <p:cNvPr id="197" name="Google Shape;197;p34"/>
          <p:cNvSpPr txBox="1"/>
          <p:nvPr/>
        </p:nvSpPr>
        <p:spPr>
          <a:xfrm>
            <a:off x="4641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  <p:pic>
        <p:nvPicPr>
          <p:cNvPr id="198" name="Google Shape;1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351" y="847638"/>
            <a:ext cx="4064750" cy="395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00" y="847538"/>
            <a:ext cx="4064750" cy="395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311700" y="28827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2</a:t>
            </a:r>
            <a:endParaRPr/>
          </a:p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000" y="1136300"/>
            <a:ext cx="6448700" cy="27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/>
        </p:nvSpPr>
        <p:spPr>
          <a:xfrm>
            <a:off x="591300" y="3925175"/>
            <a:ext cx="79614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Abbiamo imposto al sistema di prendere in considerazione tramite un algoritmo solo gli eventi con l’energia mancante maggiore di 100.0 GeV e dove sono presenti 2 leptoni e </a:t>
            </a:r>
            <a:r>
              <a:rPr lang="it" sz="2000" u="sng"/>
              <a:t>almeno</a:t>
            </a:r>
            <a:r>
              <a:rPr lang="it" sz="2000"/>
              <a:t> 2 jets.</a:t>
            </a:r>
            <a:endParaRPr sz="2000"/>
          </a:p>
        </p:txBody>
      </p:sp>
      <p:pic>
        <p:nvPicPr>
          <p:cNvPr id="207" name="Google Shape;207;p35"/>
          <p:cNvPicPr preferRelativeResize="0"/>
          <p:nvPr/>
        </p:nvPicPr>
        <p:blipFill rotWithShape="1">
          <a:blip r:embed="rId4">
            <a:alphaModFix/>
          </a:blip>
          <a:srcRect l="1222" t="12843" r="977" b="1304"/>
          <a:stretch/>
        </p:blipFill>
        <p:spPr>
          <a:xfrm>
            <a:off x="6199325" y="215200"/>
            <a:ext cx="2274424" cy="1510575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 idx="4294967295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2</a:t>
            </a:r>
            <a:endParaRPr b="1"/>
          </a:p>
        </p:txBody>
      </p:sp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150" y="743725"/>
            <a:ext cx="4205153" cy="40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748575"/>
            <a:ext cx="4205150" cy="408528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6"/>
          <p:cNvSpPr txBox="1"/>
          <p:nvPr/>
        </p:nvSpPr>
        <p:spPr>
          <a:xfrm>
            <a:off x="3117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 idx="4294967295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2</a:t>
            </a:r>
            <a:endParaRPr b="1"/>
          </a:p>
        </p:txBody>
      </p:sp>
      <p:sp>
        <p:nvSpPr>
          <p:cNvPr id="221" name="Google Shape;221;p37"/>
          <p:cNvSpPr txBox="1"/>
          <p:nvPr/>
        </p:nvSpPr>
        <p:spPr>
          <a:xfrm>
            <a:off x="4641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  <p:pic>
        <p:nvPicPr>
          <p:cNvPr id="222" name="Google Shape;2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893" y="804975"/>
            <a:ext cx="3991107" cy="390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00" y="804975"/>
            <a:ext cx="4026875" cy="39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311700" y="171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/>
              <a:t>Analisi 2</a:t>
            </a:r>
            <a:endParaRPr sz="2800" b="1"/>
          </a:p>
        </p:txBody>
      </p:sp>
      <p:sp>
        <p:nvSpPr>
          <p:cNvPr id="229" name="Google Shape;229;p38"/>
          <p:cNvSpPr txBox="1"/>
          <p:nvPr/>
        </p:nvSpPr>
        <p:spPr>
          <a:xfrm>
            <a:off x="6165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75" y="786150"/>
            <a:ext cx="4047224" cy="394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875" y="786150"/>
            <a:ext cx="4047225" cy="3941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 idx="4294967295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/>
              <a:t>Analisi 2</a:t>
            </a:r>
            <a:endParaRPr b="1"/>
          </a:p>
        </p:txBody>
      </p:sp>
      <p:sp>
        <p:nvSpPr>
          <p:cNvPr id="237" name="Google Shape;237;p39"/>
          <p:cNvSpPr txBox="1"/>
          <p:nvPr/>
        </p:nvSpPr>
        <p:spPr>
          <a:xfrm>
            <a:off x="4641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300" y="847538"/>
            <a:ext cx="4064750" cy="395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725" y="847550"/>
            <a:ext cx="4064750" cy="3958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title"/>
          </p:nvPr>
        </p:nvSpPr>
        <p:spPr>
          <a:xfrm>
            <a:off x="311700" y="77200"/>
            <a:ext cx="85206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3</a:t>
            </a:r>
            <a:endParaRPr/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1057950"/>
            <a:ext cx="6559701" cy="28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/>
        </p:nvSpPr>
        <p:spPr>
          <a:xfrm>
            <a:off x="744000" y="3925175"/>
            <a:ext cx="76560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Abbiamo imposto al sistema di prendere in considerazione solo gli eventi con energia mancante maggiore di 15.0 GeV, dove non compaiono i leptoni e dove sono presenti </a:t>
            </a:r>
            <a:r>
              <a:rPr lang="it" sz="2000" u="sng"/>
              <a:t>almeno</a:t>
            </a:r>
            <a:r>
              <a:rPr lang="it" sz="2000"/>
              <a:t> 8 jets.</a:t>
            </a:r>
            <a:endParaRPr sz="2000"/>
          </a:p>
        </p:txBody>
      </p:sp>
      <p:pic>
        <p:nvPicPr>
          <p:cNvPr id="247" name="Google Shape;24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850" y="77200"/>
            <a:ext cx="2181167" cy="165020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>
            <a:spLocks noGrp="1"/>
          </p:cNvSpPr>
          <p:nvPr>
            <p:ph type="title" idx="4294967295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3</a:t>
            </a:r>
            <a:endParaRPr b="1"/>
          </a:p>
        </p:txBody>
      </p:sp>
      <p:pic>
        <p:nvPicPr>
          <p:cNvPr id="253" name="Google Shape;2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48575"/>
            <a:ext cx="4205150" cy="40852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1"/>
          <p:cNvSpPr txBox="1"/>
          <p:nvPr/>
        </p:nvSpPr>
        <p:spPr>
          <a:xfrm>
            <a:off x="3117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  <p:pic>
        <p:nvPicPr>
          <p:cNvPr id="255" name="Google Shape;25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5900" y="743725"/>
            <a:ext cx="4206403" cy="40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title" idx="4294967295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3</a:t>
            </a:r>
            <a:endParaRPr b="1"/>
          </a:p>
        </p:txBody>
      </p:sp>
      <p:sp>
        <p:nvSpPr>
          <p:cNvPr id="261" name="Google Shape;261;p42"/>
          <p:cNvSpPr txBox="1"/>
          <p:nvPr/>
        </p:nvSpPr>
        <p:spPr>
          <a:xfrm>
            <a:off x="4641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  <p:pic>
        <p:nvPicPr>
          <p:cNvPr id="262" name="Google Shape;2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804975"/>
            <a:ext cx="4026875" cy="390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750" y="1662575"/>
            <a:ext cx="2188575" cy="2188575"/>
          </a:xfrm>
          <a:prstGeom prst="rect">
            <a:avLst/>
          </a:prstGeom>
          <a:noFill/>
          <a:ln>
            <a:noFill/>
          </a:ln>
          <a:effectLst>
            <a:outerShdw blurRad="628650" dist="19050" dir="5400000" algn="bl" rotWithShape="0">
              <a:srgbClr val="000000">
                <a:alpha val="50000"/>
              </a:srgbClr>
            </a:outerShdw>
            <a:reflection stA="24000" endPos="4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>
            <a:spLocks noGrp="1"/>
          </p:cNvSpPr>
          <p:nvPr>
            <p:ph type="title"/>
          </p:nvPr>
        </p:nvSpPr>
        <p:spPr>
          <a:xfrm>
            <a:off x="311700" y="171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/>
              <a:t>Analisi 3</a:t>
            </a:r>
            <a:endParaRPr sz="2800" b="1"/>
          </a:p>
        </p:txBody>
      </p:sp>
      <p:sp>
        <p:nvSpPr>
          <p:cNvPr id="269" name="Google Shape;269;p43"/>
          <p:cNvSpPr txBox="1"/>
          <p:nvPr/>
        </p:nvSpPr>
        <p:spPr>
          <a:xfrm>
            <a:off x="6165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  <p:pic>
        <p:nvPicPr>
          <p:cNvPr id="270" name="Google Shape;27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75" y="786150"/>
            <a:ext cx="4047225" cy="394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875" y="786275"/>
            <a:ext cx="4047225" cy="394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2615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/>
              <a:t>Quark Top e Antitop</a:t>
            </a:r>
            <a:endParaRPr sz="3600" b="1"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5672225" y="1227125"/>
            <a:ext cx="3234900" cy="3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u="sng">
                <a:solidFill>
                  <a:srgbClr val="000000"/>
                </a:solidFill>
              </a:rPr>
              <a:t>CASO 1</a:t>
            </a:r>
            <a:endParaRPr b="1"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Il Quark Top decade in un Quark B e in un Bosone W</a:t>
            </a:r>
            <a:r>
              <a:rPr lang="it" baseline="30000">
                <a:solidFill>
                  <a:srgbClr val="000000"/>
                </a:solidFill>
              </a:rPr>
              <a:t>+</a:t>
            </a:r>
            <a:r>
              <a:rPr lang="it">
                <a:solidFill>
                  <a:srgbClr val="000000"/>
                </a:solidFill>
              </a:rPr>
              <a:t>, il quale decade in un Leptone (</a:t>
            </a:r>
            <a:r>
              <a:rPr lang="it" b="1">
                <a:solidFill>
                  <a:srgbClr val="000000"/>
                </a:solidFill>
              </a:rPr>
              <a:t>e </a:t>
            </a:r>
            <a:r>
              <a:rPr lang="it">
                <a:solidFill>
                  <a:srgbClr val="000000"/>
                </a:solidFill>
              </a:rPr>
              <a:t>o 𝛍) e in Leptone Neutrino.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solidFill>
                  <a:srgbClr val="000000"/>
                </a:solidFill>
              </a:rPr>
              <a:t>Il Quark Anti-Top decade in un Quark B e in un Bosone W</a:t>
            </a:r>
            <a:r>
              <a:rPr lang="it" baseline="30000">
                <a:solidFill>
                  <a:srgbClr val="000000"/>
                </a:solidFill>
              </a:rPr>
              <a:t>-</a:t>
            </a:r>
            <a:r>
              <a:rPr lang="it">
                <a:solidFill>
                  <a:srgbClr val="000000"/>
                </a:solidFill>
              </a:rPr>
              <a:t>, il quale decade in due Quarks (</a:t>
            </a:r>
            <a:r>
              <a:rPr lang="it" b="1">
                <a:solidFill>
                  <a:srgbClr val="000000"/>
                </a:solidFill>
              </a:rPr>
              <a:t>u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lang="it" b="1">
                <a:solidFill>
                  <a:srgbClr val="000000"/>
                </a:solidFill>
              </a:rPr>
              <a:t>d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lang="it" b="1">
                <a:solidFill>
                  <a:srgbClr val="000000"/>
                </a:solidFill>
              </a:rPr>
              <a:t>c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lang="it" b="1">
                <a:solidFill>
                  <a:srgbClr val="000000"/>
                </a:solidFill>
              </a:rPr>
              <a:t>s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lang="it" b="1">
                <a:solidFill>
                  <a:srgbClr val="000000"/>
                </a:solidFill>
              </a:rPr>
              <a:t>t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lang="it" b="1">
                <a:solidFill>
                  <a:srgbClr val="000000"/>
                </a:solidFill>
              </a:rPr>
              <a:t>b</a:t>
            </a:r>
            <a:r>
              <a:rPr lang="it">
                <a:solidFill>
                  <a:srgbClr val="000000"/>
                </a:solidFill>
              </a:rPr>
              <a:t>).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/>
          </a:blip>
          <a:srcRect l="1719" t="13639" b="1593"/>
          <a:stretch/>
        </p:blipFill>
        <p:spPr>
          <a:xfrm>
            <a:off x="311700" y="1243025"/>
            <a:ext cx="5234881" cy="3416100"/>
          </a:xfrm>
          <a:prstGeom prst="rect">
            <a:avLst/>
          </a:prstGeom>
          <a:noFill/>
          <a:ln>
            <a:noFill/>
          </a:ln>
          <a:effectLst>
            <a:outerShdw blurRad="328613" dist="19050" dir="5400000" algn="bl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>
            <a:spLocks noGrp="1"/>
          </p:cNvSpPr>
          <p:nvPr>
            <p:ph type="title" idx="4294967295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/>
              <a:t>Analisi 3</a:t>
            </a:r>
            <a:endParaRPr b="1"/>
          </a:p>
        </p:txBody>
      </p:sp>
      <p:sp>
        <p:nvSpPr>
          <p:cNvPr id="277" name="Google Shape;277;p44"/>
          <p:cNvSpPr txBox="1"/>
          <p:nvPr/>
        </p:nvSpPr>
        <p:spPr>
          <a:xfrm>
            <a:off x="464100" y="4770000"/>
            <a:ext cx="1257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Monte Carlo</a:t>
            </a:r>
            <a:endParaRPr sz="1200"/>
          </a:p>
        </p:txBody>
      </p:sp>
      <p:pic>
        <p:nvPicPr>
          <p:cNvPr id="278" name="Google Shape;27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900" y="779175"/>
            <a:ext cx="4098826" cy="39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778550"/>
            <a:ext cx="4098832" cy="39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/>
          <p:nvPr/>
        </p:nvSpPr>
        <p:spPr>
          <a:xfrm>
            <a:off x="457200" y="1074498"/>
            <a:ext cx="8229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200" b="1">
                <a:latin typeface="Times New Roman"/>
                <a:ea typeface="Times New Roman"/>
                <a:cs typeface="Times New Roman"/>
                <a:sym typeface="Times New Roman"/>
              </a:rPr>
              <a:t>GRAZIE PER L’ATTENZIONE</a:t>
            </a:r>
            <a:endParaRPr sz="4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45"/>
          <p:cNvSpPr txBox="1"/>
          <p:nvPr/>
        </p:nvSpPr>
        <p:spPr>
          <a:xfrm>
            <a:off x="3500409" y="2981338"/>
            <a:ext cx="5186400" cy="13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800" i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Silvia Cagnolati</a:t>
            </a:r>
            <a:endParaRPr sz="3800" i="1"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 i="1">
                <a:latin typeface="Spectral"/>
                <a:ea typeface="Spectral"/>
                <a:cs typeface="Spectral"/>
                <a:sym typeface="Spectral"/>
              </a:rPr>
              <a:t>Alessandro Signorile</a:t>
            </a:r>
            <a:endParaRPr sz="3800" i="1"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i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86" name="Google Shape;286;p45"/>
          <p:cNvSpPr txBox="1"/>
          <p:nvPr/>
        </p:nvSpPr>
        <p:spPr>
          <a:xfrm>
            <a:off x="1218646" y="3250450"/>
            <a:ext cx="28200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EB Garamond"/>
                <a:ea typeface="EB Garamond"/>
                <a:cs typeface="EB Garamond"/>
                <a:sym typeface="EB Garamond"/>
              </a:rPr>
              <a:t>Presentazione di</a:t>
            </a:r>
            <a:endParaRPr sz="30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11700" y="2615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/>
              <a:t>Quark Top e Antitop</a:t>
            </a:r>
            <a:endParaRPr sz="3600" b="1"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5492225" y="1220500"/>
            <a:ext cx="3424800" cy="3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u="sng">
                <a:solidFill>
                  <a:srgbClr val="000000"/>
                </a:solidFill>
              </a:rPr>
              <a:t>CASO 2</a:t>
            </a:r>
            <a:endParaRPr b="1"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Il Quark Top decade in un Quark B e in un Bosone W</a:t>
            </a:r>
            <a:r>
              <a:rPr lang="it" baseline="30000">
                <a:solidFill>
                  <a:srgbClr val="000000"/>
                </a:solidFill>
              </a:rPr>
              <a:t>+</a:t>
            </a:r>
            <a:r>
              <a:rPr lang="it">
                <a:solidFill>
                  <a:srgbClr val="000000"/>
                </a:solidFill>
              </a:rPr>
              <a:t>, il quale decade in un Leptone (</a:t>
            </a:r>
            <a:r>
              <a:rPr lang="it" b="1">
                <a:solidFill>
                  <a:srgbClr val="000000"/>
                </a:solidFill>
              </a:rPr>
              <a:t>e </a:t>
            </a:r>
            <a:r>
              <a:rPr lang="it">
                <a:solidFill>
                  <a:srgbClr val="000000"/>
                </a:solidFill>
              </a:rPr>
              <a:t>o 𝛍) e in Leptone Neutrino.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solidFill>
                  <a:srgbClr val="000000"/>
                </a:solidFill>
              </a:rPr>
              <a:t>Il Quark Anti-Top decade in un Quark B e in un Bosone W</a:t>
            </a:r>
            <a:r>
              <a:rPr lang="it" baseline="30000">
                <a:solidFill>
                  <a:srgbClr val="000000"/>
                </a:solidFill>
              </a:rPr>
              <a:t>-</a:t>
            </a:r>
            <a:r>
              <a:rPr lang="it">
                <a:solidFill>
                  <a:srgbClr val="000000"/>
                </a:solidFill>
              </a:rPr>
              <a:t>, il quale decade in un </a:t>
            </a:r>
            <a:r>
              <a:rPr lang="it">
                <a:solidFill>
                  <a:schemeClr val="dk1"/>
                </a:solidFill>
              </a:rPr>
              <a:t>Leptone (</a:t>
            </a:r>
            <a:r>
              <a:rPr lang="it" b="1">
                <a:solidFill>
                  <a:schemeClr val="dk1"/>
                </a:solidFill>
              </a:rPr>
              <a:t>e </a:t>
            </a:r>
            <a:r>
              <a:rPr lang="it">
                <a:solidFill>
                  <a:schemeClr val="dk1"/>
                </a:solidFill>
              </a:rPr>
              <a:t>o 𝛍) e in Leptone Neutrino.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3">
            <a:alphaModFix/>
          </a:blip>
          <a:srcRect l="1222" t="12843" r="977" b="1304"/>
          <a:stretch/>
        </p:blipFill>
        <p:spPr>
          <a:xfrm>
            <a:off x="311697" y="1258225"/>
            <a:ext cx="5082752" cy="337575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311700" y="2615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/>
              <a:t>Quark Top e Antitop</a:t>
            </a:r>
            <a:endParaRPr sz="3600" b="1"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5604000" y="1259388"/>
            <a:ext cx="3228300" cy="3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u="sng">
                <a:solidFill>
                  <a:srgbClr val="000000"/>
                </a:solidFill>
              </a:rPr>
              <a:t>CASO 3</a:t>
            </a:r>
            <a:endParaRPr b="1"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Il Quark Top decade in un Quark B e in un Bosone W</a:t>
            </a:r>
            <a:r>
              <a:rPr lang="it" baseline="30000">
                <a:solidFill>
                  <a:srgbClr val="000000"/>
                </a:solidFill>
              </a:rPr>
              <a:t>+</a:t>
            </a:r>
            <a:r>
              <a:rPr lang="it">
                <a:solidFill>
                  <a:srgbClr val="000000"/>
                </a:solidFill>
              </a:rPr>
              <a:t>, il quale decade in </a:t>
            </a:r>
            <a:r>
              <a:rPr lang="it">
                <a:solidFill>
                  <a:schemeClr val="dk1"/>
                </a:solidFill>
              </a:rPr>
              <a:t>due Quarks (</a:t>
            </a:r>
            <a:r>
              <a:rPr lang="it" b="1">
                <a:solidFill>
                  <a:schemeClr val="dk1"/>
                </a:solidFill>
              </a:rPr>
              <a:t>u</a:t>
            </a:r>
            <a:r>
              <a:rPr lang="it">
                <a:solidFill>
                  <a:schemeClr val="dk1"/>
                </a:solidFill>
              </a:rPr>
              <a:t>, </a:t>
            </a:r>
            <a:r>
              <a:rPr lang="it" b="1">
                <a:solidFill>
                  <a:schemeClr val="dk1"/>
                </a:solidFill>
              </a:rPr>
              <a:t>d</a:t>
            </a:r>
            <a:r>
              <a:rPr lang="it">
                <a:solidFill>
                  <a:schemeClr val="dk1"/>
                </a:solidFill>
              </a:rPr>
              <a:t>, </a:t>
            </a:r>
            <a:r>
              <a:rPr lang="it" b="1">
                <a:solidFill>
                  <a:schemeClr val="dk1"/>
                </a:solidFill>
              </a:rPr>
              <a:t>c</a:t>
            </a:r>
            <a:r>
              <a:rPr lang="it">
                <a:solidFill>
                  <a:schemeClr val="dk1"/>
                </a:solidFill>
              </a:rPr>
              <a:t>, </a:t>
            </a:r>
            <a:r>
              <a:rPr lang="it" b="1">
                <a:solidFill>
                  <a:schemeClr val="dk1"/>
                </a:solidFill>
              </a:rPr>
              <a:t>s</a:t>
            </a:r>
            <a:r>
              <a:rPr lang="it">
                <a:solidFill>
                  <a:schemeClr val="dk1"/>
                </a:solidFill>
              </a:rPr>
              <a:t>, </a:t>
            </a:r>
            <a:r>
              <a:rPr lang="it" b="1">
                <a:solidFill>
                  <a:schemeClr val="dk1"/>
                </a:solidFill>
              </a:rPr>
              <a:t>t</a:t>
            </a:r>
            <a:r>
              <a:rPr lang="it">
                <a:solidFill>
                  <a:schemeClr val="dk1"/>
                </a:solidFill>
              </a:rPr>
              <a:t>, </a:t>
            </a:r>
            <a:r>
              <a:rPr lang="it" b="1">
                <a:solidFill>
                  <a:schemeClr val="dk1"/>
                </a:solidFill>
              </a:rPr>
              <a:t>b</a:t>
            </a:r>
            <a:r>
              <a:rPr lang="it">
                <a:solidFill>
                  <a:schemeClr val="dk1"/>
                </a:solidFill>
              </a:rPr>
              <a:t>).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solidFill>
                  <a:srgbClr val="000000"/>
                </a:solidFill>
              </a:rPr>
              <a:t>Il Quark Anti-Top decade in un Quark B e in un Bosone W</a:t>
            </a:r>
            <a:r>
              <a:rPr lang="it" baseline="30000">
                <a:solidFill>
                  <a:srgbClr val="000000"/>
                </a:solidFill>
              </a:rPr>
              <a:t>-</a:t>
            </a:r>
            <a:r>
              <a:rPr lang="it">
                <a:solidFill>
                  <a:srgbClr val="000000"/>
                </a:solidFill>
              </a:rPr>
              <a:t>, il quale decade in due Quarks (</a:t>
            </a:r>
            <a:r>
              <a:rPr lang="it" b="1">
                <a:solidFill>
                  <a:srgbClr val="000000"/>
                </a:solidFill>
              </a:rPr>
              <a:t>u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lang="it" b="1">
                <a:solidFill>
                  <a:srgbClr val="000000"/>
                </a:solidFill>
              </a:rPr>
              <a:t>d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lang="it" b="1">
                <a:solidFill>
                  <a:srgbClr val="000000"/>
                </a:solidFill>
              </a:rPr>
              <a:t>c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lang="it" b="1">
                <a:solidFill>
                  <a:srgbClr val="000000"/>
                </a:solidFill>
              </a:rPr>
              <a:t>s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lang="it" b="1">
                <a:solidFill>
                  <a:srgbClr val="000000"/>
                </a:solidFill>
              </a:rPr>
              <a:t>t</a:t>
            </a:r>
            <a:r>
              <a:rPr lang="it">
                <a:solidFill>
                  <a:srgbClr val="000000"/>
                </a:solidFill>
              </a:rPr>
              <a:t>, </a:t>
            </a:r>
            <a:r>
              <a:rPr lang="it" b="1">
                <a:solidFill>
                  <a:srgbClr val="000000"/>
                </a:solidFill>
              </a:rPr>
              <a:t>b</a:t>
            </a:r>
            <a:r>
              <a:rPr lang="it">
                <a:solidFill>
                  <a:srgbClr val="000000"/>
                </a:solidFill>
              </a:rPr>
              <a:t>).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75" y="1081462"/>
            <a:ext cx="5027686" cy="3803775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-537450" y="137675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Monte Carlo</a:t>
            </a:r>
            <a:endParaRPr/>
          </a:p>
        </p:txBody>
      </p:sp>
      <p:sp>
        <p:nvSpPr>
          <p:cNvPr id="91" name="Google Shape;91;p20"/>
          <p:cNvSpPr txBox="1"/>
          <p:nvPr/>
        </p:nvSpPr>
        <p:spPr>
          <a:xfrm>
            <a:off x="1160850" y="4407525"/>
            <a:ext cx="6822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Codice dell’Analisi Monte Carlo</a:t>
            </a:r>
            <a:endParaRPr sz="2000"/>
          </a:p>
        </p:txBody>
      </p:sp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50" y="896675"/>
            <a:ext cx="7919404" cy="34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 l="1719" t="13639" b="1593"/>
          <a:stretch/>
        </p:blipFill>
        <p:spPr>
          <a:xfrm>
            <a:off x="6392650" y="239200"/>
            <a:ext cx="2227000" cy="1453275"/>
          </a:xfrm>
          <a:prstGeom prst="rect">
            <a:avLst/>
          </a:prstGeom>
          <a:noFill/>
          <a:ln>
            <a:noFill/>
          </a:ln>
          <a:effectLst>
            <a:outerShdw blurRad="328613" dist="19050" dir="5400000" algn="bl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Monte Carlo</a:t>
            </a:r>
            <a:endParaRPr b="1"/>
          </a:p>
        </p:txBody>
      </p:sp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75" y="928275"/>
            <a:ext cx="4047225" cy="39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5075" y="923750"/>
            <a:ext cx="4047225" cy="394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Monte Carlo</a:t>
            </a:r>
            <a:endParaRPr b="1"/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00" y="923850"/>
            <a:ext cx="4030700" cy="39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950" y="923735"/>
            <a:ext cx="4030700" cy="3925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311700" y="17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Analisi Monte Carlo</a:t>
            </a:r>
            <a:endParaRPr b="1"/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00" y="928025"/>
            <a:ext cx="4043800" cy="39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000" y="923975"/>
            <a:ext cx="4043800" cy="3937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1088</Words>
  <Application>Microsoft Office PowerPoint</Application>
  <PresentationFormat>Presentazione su schermo (16:9)</PresentationFormat>
  <Paragraphs>99</Paragraphs>
  <Slides>31</Slides>
  <Notes>31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Times New Roman</vt:lpstr>
      <vt:lpstr>EB Garamond</vt:lpstr>
      <vt:lpstr>Spectral</vt:lpstr>
      <vt:lpstr>Comfortaa</vt:lpstr>
      <vt:lpstr>Arial</vt:lpstr>
      <vt:lpstr>Simple Light</vt:lpstr>
      <vt:lpstr>Custom</vt:lpstr>
      <vt:lpstr>Produzione di una  coppia di Quark t e t</vt:lpstr>
      <vt:lpstr>Esperimento ATLAS</vt:lpstr>
      <vt:lpstr>Quark Top e Antitop</vt:lpstr>
      <vt:lpstr>Quark Top e Antitop</vt:lpstr>
      <vt:lpstr>Quark Top e Antitop</vt:lpstr>
      <vt:lpstr>Analisi Monte Carlo</vt:lpstr>
      <vt:lpstr>Analisi Monte Carlo</vt:lpstr>
      <vt:lpstr>Analisi Monte Carlo</vt:lpstr>
      <vt:lpstr>Analisi Monte Carlo</vt:lpstr>
      <vt:lpstr>Analisi Monte Carlo</vt:lpstr>
      <vt:lpstr>Analisi Monte Carlo</vt:lpstr>
      <vt:lpstr>Analisi 1</vt:lpstr>
      <vt:lpstr>Analisi 1</vt:lpstr>
      <vt:lpstr>Analisi 1</vt:lpstr>
      <vt:lpstr>Analisi 1</vt:lpstr>
      <vt:lpstr>Analisi 1</vt:lpstr>
      <vt:lpstr>Analisi 1</vt:lpstr>
      <vt:lpstr>Analisi 1</vt:lpstr>
      <vt:lpstr>Analisi 1</vt:lpstr>
      <vt:lpstr>Analisi 1</vt:lpstr>
      <vt:lpstr>Analisi 2</vt:lpstr>
      <vt:lpstr>Analisi 2</vt:lpstr>
      <vt:lpstr>Analisi 2</vt:lpstr>
      <vt:lpstr>Analisi 2</vt:lpstr>
      <vt:lpstr>Analisi 2</vt:lpstr>
      <vt:lpstr>Analisi 3</vt:lpstr>
      <vt:lpstr>Analisi 3</vt:lpstr>
      <vt:lpstr>Analisi 3</vt:lpstr>
      <vt:lpstr>Analisi 3</vt:lpstr>
      <vt:lpstr>Analisi 3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Produzione di una  coppia di Quark t e t</dc:title>
  <cp:lastModifiedBy>ASL2019</cp:lastModifiedBy>
  <cp:revision>3</cp:revision>
  <dcterms:modified xsi:type="dcterms:W3CDTF">2019-07-05T10:22:07Z</dcterms:modified>
</cp:coreProperties>
</file>