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0" r:id="rId1"/>
  </p:sldMasterIdLst>
  <p:notesMasterIdLst>
    <p:notesMasterId r:id="rId18"/>
  </p:notesMasterIdLst>
  <p:sldIdLst>
    <p:sldId id="256" r:id="rId2"/>
    <p:sldId id="274" r:id="rId3"/>
    <p:sldId id="273" r:id="rId4"/>
    <p:sldId id="257" r:id="rId5"/>
    <p:sldId id="259" r:id="rId6"/>
    <p:sldId id="260" r:id="rId7"/>
    <p:sldId id="261" r:id="rId8"/>
    <p:sldId id="262" r:id="rId9"/>
    <p:sldId id="258" r:id="rId10"/>
    <p:sldId id="266" r:id="rId11"/>
    <p:sldId id="264" r:id="rId12"/>
    <p:sldId id="270" r:id="rId13"/>
    <p:sldId id="268" r:id="rId14"/>
    <p:sldId id="271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DEEE-C229-4B3F-AB8D-9F5E973D597F}" type="datetimeFigureOut">
              <a:rPr lang="it-IT" smtClean="0"/>
              <a:t>05/07/2019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3C53-C75E-4010-94E9-B4A24DBBFE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260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26062" y="1126039"/>
            <a:ext cx="7688179" cy="3329581"/>
          </a:xfrm>
        </p:spPr>
        <p:txBody>
          <a:bodyPr/>
          <a:lstStyle/>
          <a:p>
            <a:r>
              <a:rPr lang="it-IT" b="1" dirty="0" smtClean="0"/>
              <a:t>  PRODUZIONE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DEL </a:t>
            </a:r>
            <a:r>
              <a:rPr lang="it-IT" b="1" dirty="0"/>
              <a:t>BOSONE W</a:t>
            </a:r>
          </a:p>
        </p:txBody>
      </p:sp>
    </p:spTree>
    <p:extLst>
      <p:ext uri="{BB962C8B-B14F-4D97-AF65-F5344CB8AC3E}">
        <p14:creationId xmlns:p14="http://schemas.microsoft.com/office/powerpoint/2010/main" val="1240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3993" y="536939"/>
            <a:ext cx="5704612" cy="1400530"/>
          </a:xfrm>
        </p:spPr>
        <p:txBody>
          <a:bodyPr/>
          <a:lstStyle/>
          <a:p>
            <a:r>
              <a:rPr lang="it-IT" b="1" dirty="0" smtClean="0"/>
              <a:t>ANALISI 2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55" y="1853247"/>
            <a:ext cx="4217062" cy="410728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86" y="1853247"/>
            <a:ext cx="4217291" cy="41075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17557" y="5798445"/>
            <a:ext cx="333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Standard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26441" y="5798445"/>
            <a:ext cx="458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</a:t>
            </a:r>
            <a:r>
              <a:rPr lang="it-IT" dirty="0" err="1" smtClean="0"/>
              <a:t>Ribilanciata</a:t>
            </a:r>
            <a:r>
              <a:rPr lang="it-IT" dirty="0" smtClean="0"/>
              <a:t> (</a:t>
            </a:r>
            <a:r>
              <a:rPr lang="it-IT" dirty="0" err="1" smtClean="0"/>
              <a:t>Wt</a:t>
            </a:r>
            <a:r>
              <a:rPr lang="it-IT" dirty="0" smtClean="0"/>
              <a:t>=30;etmiss=60)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2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3790" y="548970"/>
            <a:ext cx="6009412" cy="1400530"/>
          </a:xfrm>
        </p:spPr>
        <p:txBody>
          <a:bodyPr/>
          <a:lstStyle/>
          <a:p>
            <a:r>
              <a:rPr lang="it-IT" b="1" dirty="0" smtClean="0"/>
              <a:t>ANALISI 3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6" y="1778063"/>
            <a:ext cx="4236303" cy="412602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1778063"/>
            <a:ext cx="4236302" cy="41260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05526" y="5879488"/>
            <a:ext cx="341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Standard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46128" y="5879488"/>
            <a:ext cx="381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</a:t>
            </a:r>
            <a:r>
              <a:rPr lang="it-IT" dirty="0" err="1" smtClean="0"/>
              <a:t>Ribilanciata</a:t>
            </a:r>
            <a:r>
              <a:rPr lang="it-IT" dirty="0" smtClean="0"/>
              <a:t> (</a:t>
            </a:r>
            <a:r>
              <a:rPr lang="it-IT" dirty="0" err="1" smtClean="0"/>
              <a:t>Wt</a:t>
            </a:r>
            <a:r>
              <a:rPr lang="it-IT" dirty="0" smtClean="0"/>
              <a:t>=60;etmiss=60)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9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3097018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Confrontando</a:t>
            </a:r>
            <a:r>
              <a:rPr lang="it-IT" sz="2200" dirty="0"/>
              <a:t>, successivamente, gli istogrammi dei jet possiamo vedere come cambia la distribuzione di essi dopo aver effettuato dei tagli sulla massa trasversa e sull’energia trasversa mancante.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2348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3301" y="536939"/>
            <a:ext cx="5512701" cy="1388114"/>
          </a:xfrm>
        </p:spPr>
        <p:txBody>
          <a:bodyPr/>
          <a:lstStyle/>
          <a:p>
            <a:r>
              <a:rPr lang="it-IT" b="1" dirty="0" smtClean="0"/>
              <a:t>ANALISI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" y="2225184"/>
            <a:ext cx="3522135" cy="343044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37" y="2237059"/>
            <a:ext cx="3522135" cy="34304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7" y="2225186"/>
            <a:ext cx="3522134" cy="34304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84820" y="5612591"/>
            <a:ext cx="297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</a:t>
            </a:r>
            <a:r>
              <a:rPr lang="it-IT" dirty="0" err="1" smtClean="0"/>
              <a:t>Ribilanciata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Wt</a:t>
            </a:r>
            <a:r>
              <a:rPr lang="it-IT" dirty="0" smtClean="0"/>
              <a:t>=60;etmiss=30)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68885" y="5667506"/>
            <a:ext cx="27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Standard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891337" y="5612591"/>
            <a:ext cx="292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</a:t>
            </a:r>
            <a:r>
              <a:rPr lang="it-IT" dirty="0" err="1" smtClean="0"/>
              <a:t>Ribilanciata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Wt</a:t>
            </a:r>
            <a:r>
              <a:rPr lang="it-IT" dirty="0" smtClean="0"/>
              <a:t>=30;etmiss=60)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8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2863516"/>
            <a:ext cx="8946541" cy="338488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Dopo aver effettuato un taglio sulla massa trasversa del bosone W, si nota come il secondo istogramma, rispetto a quello standard, muta nel fondo di decadimento del bosone Z;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Confrontando tutti e tre gli istogrammi si può notare come i dati migliorano rispetto al Montecarlo e di conseguenza sono più precisi. </a:t>
            </a:r>
          </a:p>
        </p:txBody>
      </p:sp>
    </p:spTree>
    <p:extLst>
      <p:ext uri="{BB962C8B-B14F-4D97-AF65-F5344CB8AC3E}">
        <p14:creationId xmlns:p14="http://schemas.microsoft.com/office/powerpoint/2010/main" val="937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21145" y="561002"/>
            <a:ext cx="5230478" cy="1364050"/>
          </a:xfrm>
        </p:spPr>
        <p:txBody>
          <a:bodyPr/>
          <a:lstStyle/>
          <a:p>
            <a:r>
              <a:rPr lang="it-IT" b="1" dirty="0" smtClean="0"/>
              <a:t>ANALISI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47" y="1816768"/>
            <a:ext cx="4329769" cy="4217057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95" y="1816768"/>
            <a:ext cx="4329768" cy="421705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201778" y="5849159"/>
            <a:ext cx="344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Standard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10663" y="5849159"/>
            <a:ext cx="462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</a:t>
            </a:r>
            <a:r>
              <a:rPr lang="it-IT" dirty="0" err="1" smtClean="0"/>
              <a:t>Ribilanciata</a:t>
            </a:r>
            <a:r>
              <a:rPr lang="it-IT" dirty="0" smtClean="0"/>
              <a:t> (</a:t>
            </a:r>
            <a:r>
              <a:rPr lang="it-IT" dirty="0" err="1" smtClean="0"/>
              <a:t>Wt</a:t>
            </a:r>
            <a:r>
              <a:rPr lang="it-IT" dirty="0" smtClean="0"/>
              <a:t>=60;etmiss=60)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7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</p:spPr>
        <p:txBody>
          <a:bodyPr>
            <a:normAutofit/>
          </a:bodyPr>
          <a:lstStyle/>
          <a:p>
            <a:pPr marL="3600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2200" dirty="0" smtClean="0"/>
              <a:t>Paragonando i due grafici si può dedurre </a:t>
            </a:r>
            <a:r>
              <a:rPr lang="it-IT" sz="2200" dirty="0" smtClean="0"/>
              <a:t>che, minore </a:t>
            </a:r>
            <a:r>
              <a:rPr lang="it-IT" sz="2200" dirty="0" smtClean="0"/>
              <a:t>è il valore di </a:t>
            </a:r>
            <a:r>
              <a:rPr lang="it-IT" sz="2200" dirty="0" err="1" smtClean="0"/>
              <a:t>eta</a:t>
            </a:r>
            <a:r>
              <a:rPr lang="it-IT" sz="2200" dirty="0" smtClean="0"/>
              <a:t>, </a:t>
            </a:r>
            <a:r>
              <a:rPr lang="it-IT" sz="2200" dirty="0" smtClean="0"/>
              <a:t>maggiore è la concentrazione dei </a:t>
            </a:r>
            <a:r>
              <a:rPr lang="it-IT" sz="2200" dirty="0" smtClean="0"/>
              <a:t>jet </a:t>
            </a:r>
            <a:r>
              <a:rPr lang="it-IT" sz="2200" dirty="0" smtClean="0"/>
              <a:t>lungo </a:t>
            </a:r>
            <a:r>
              <a:rPr lang="it-IT" sz="2200" dirty="0" smtClean="0"/>
              <a:t>la verticale, poiché aumenta la loro energia. 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>La loro </a:t>
            </a:r>
            <a:r>
              <a:rPr lang="it-IT" sz="2200" dirty="0" smtClean="0"/>
              <a:t>distribuzione, infatti, </a:t>
            </a:r>
            <a:r>
              <a:rPr lang="it-IT" sz="2200" dirty="0" smtClean="0"/>
              <a:t>appare più concentrata al centro.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 smtClean="0"/>
              <a:t>Anche in questo caso migliorano di dati rispetto al Montecarlo.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869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7389" y="1753361"/>
            <a:ext cx="3898231" cy="1435008"/>
          </a:xfrm>
        </p:spPr>
        <p:txBody>
          <a:bodyPr>
            <a:normAutofit/>
          </a:bodyPr>
          <a:lstStyle/>
          <a:p>
            <a:r>
              <a:rPr lang="it-IT" sz="2200" dirty="0" smtClean="0">
                <a:latin typeface="+mn-lt"/>
                <a:cs typeface="Times New Roman" panose="02020603050405020304" pitchFamily="18" charset="0"/>
              </a:rPr>
              <a:t>ATLAS è </a:t>
            </a:r>
            <a:r>
              <a:rPr lang="it-IT" sz="2200" dirty="0">
                <a:latin typeface="+mn-lt"/>
                <a:cs typeface="Times New Roman" panose="02020603050405020304" pitchFamily="18" charset="0"/>
              </a:rPr>
              <a:t>progettato per esplorare diversi </a:t>
            </a:r>
            <a:r>
              <a:rPr lang="it-IT" sz="2200" dirty="0" smtClean="0">
                <a:latin typeface="+mn-lt"/>
                <a:cs typeface="Times New Roman" panose="02020603050405020304" pitchFamily="18" charset="0"/>
              </a:rPr>
              <a:t>tipi </a:t>
            </a:r>
            <a:r>
              <a:rPr lang="it-IT" sz="2200" dirty="0">
                <a:latin typeface="+mn-lt"/>
                <a:cs typeface="Times New Roman" panose="02020603050405020304" pitchFamily="18" charset="0"/>
              </a:rPr>
              <a:t>di fenomeni fisici che potrebbero essere rilevati nelle collisioni ad alta energia dell'LHC.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4283242"/>
            <a:ext cx="10422941" cy="257475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>
                <a:cs typeface="Times New Roman" panose="02020603050405020304" pitchFamily="18" charset="0"/>
              </a:rPr>
              <a:t>ATLAS </a:t>
            </a:r>
            <a:r>
              <a:rPr lang="it-IT" sz="2200" dirty="0">
                <a:cs typeface="Times New Roman" panose="02020603050405020304" pitchFamily="18" charset="0"/>
              </a:rPr>
              <a:t>(A </a:t>
            </a:r>
            <a:r>
              <a:rPr lang="it-IT" sz="2200" dirty="0" err="1">
                <a:cs typeface="Times New Roman" panose="02020603050405020304" pitchFamily="18" charset="0"/>
              </a:rPr>
              <a:t>Toroidal</a:t>
            </a:r>
            <a:r>
              <a:rPr lang="it-IT" sz="2200" dirty="0">
                <a:cs typeface="Times New Roman" panose="02020603050405020304" pitchFamily="18" charset="0"/>
              </a:rPr>
              <a:t> LHC </a:t>
            </a:r>
            <a:r>
              <a:rPr lang="it-IT" sz="2200" dirty="0" err="1">
                <a:cs typeface="Times New Roman" panose="02020603050405020304" pitchFamily="18" charset="0"/>
              </a:rPr>
              <a:t>ApparatuS</a:t>
            </a:r>
            <a:r>
              <a:rPr lang="it-IT" sz="2200" dirty="0">
                <a:cs typeface="Times New Roman" panose="02020603050405020304" pitchFamily="18" charset="0"/>
              </a:rPr>
              <a:t>) è uno dei sei rivelatori di particelle (ALICE, ATLAS, CMS, </a:t>
            </a:r>
            <a:r>
              <a:rPr lang="it-IT" sz="2200" dirty="0" smtClean="0">
                <a:cs typeface="Times New Roman" panose="02020603050405020304" pitchFamily="18" charset="0"/>
              </a:rPr>
              <a:t>TOTEM</a:t>
            </a:r>
            <a:r>
              <a:rPr lang="it-IT" sz="2200" dirty="0"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cs typeface="Times New Roman" panose="02020603050405020304" pitchFamily="18" charset="0"/>
              </a:rPr>
              <a:t>LHCf</a:t>
            </a:r>
            <a:r>
              <a:rPr lang="it-IT" sz="2200" dirty="0">
                <a:cs typeface="Times New Roman" panose="02020603050405020304" pitchFamily="18" charset="0"/>
              </a:rPr>
              <a:t> e </a:t>
            </a:r>
            <a:r>
              <a:rPr lang="it-IT" sz="2200" dirty="0" err="1">
                <a:cs typeface="Times New Roman" panose="02020603050405020304" pitchFamily="18" charset="0"/>
              </a:rPr>
              <a:t>LHCb</a:t>
            </a:r>
            <a:r>
              <a:rPr lang="it-IT" sz="2200" dirty="0">
                <a:cs typeface="Times New Roman" panose="02020603050405020304" pitchFamily="18" charset="0"/>
              </a:rPr>
              <a:t>) costruiti per il Large </a:t>
            </a:r>
            <a:r>
              <a:rPr lang="it-IT" sz="2200" dirty="0" err="1">
                <a:cs typeface="Times New Roman" panose="02020603050405020304" pitchFamily="18" charset="0"/>
              </a:rPr>
              <a:t>Hadron</a:t>
            </a:r>
            <a:r>
              <a:rPr lang="it-IT" sz="2200" dirty="0">
                <a:cs typeface="Times New Roman" panose="02020603050405020304" pitchFamily="18" charset="0"/>
              </a:rPr>
              <a:t> Collider (LHC), un acceleratore di particelle al CERN in </a:t>
            </a:r>
            <a:r>
              <a:rPr lang="it-IT" sz="2200" dirty="0" smtClean="0">
                <a:cs typeface="Times New Roman" panose="02020603050405020304" pitchFamily="18" charset="0"/>
              </a:rPr>
              <a:t>Svizzera.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>
                <a:cs typeface="Times New Roman" panose="02020603050405020304" pitchFamily="18" charset="0"/>
              </a:rPr>
              <a:t>L'esperimento </a:t>
            </a:r>
            <a:r>
              <a:rPr lang="it-IT" sz="2200" dirty="0">
                <a:cs typeface="Times New Roman" panose="02020603050405020304" pitchFamily="18" charset="0"/>
              </a:rPr>
              <a:t>è progettato per osservare fenomeni che riguardano particelle pesanti che non sono mai state osservate usando gli acceleratori </a:t>
            </a:r>
            <a:r>
              <a:rPr lang="it-IT" sz="2200" dirty="0" smtClean="0">
                <a:cs typeface="Times New Roman" panose="02020603050405020304" pitchFamily="18" charset="0"/>
              </a:rPr>
              <a:t>precedenti e </a:t>
            </a:r>
            <a:r>
              <a:rPr lang="it-IT" sz="2200" dirty="0">
                <a:cs typeface="Times New Roman" panose="02020603050405020304" pitchFamily="18" charset="0"/>
              </a:rPr>
              <a:t>per far luce su nuove teorie di fisica delle particelle oltre il Modello Standard.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252663"/>
            <a:ext cx="6411256" cy="39453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471606" y="922364"/>
            <a:ext cx="389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atin typeface="+mj-lt"/>
              </a:rPr>
              <a:t>ATLAS</a:t>
            </a:r>
            <a:endParaRPr lang="it-IT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6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STORIA E CARATTERISTICHE: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1" y="1919161"/>
            <a:ext cx="6205888" cy="388407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Nella fisica delle particelle le interazioni sono mediate da particelle chiamate bosoni. Vi sono 4 interazioni fondamentali: elettromagnetica, gravitazionale, forte e debole. L’ultima di queste regola i processi di decadimento.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 smtClean="0"/>
              <a:t> </a:t>
            </a:r>
            <a:r>
              <a:rPr lang="it-IT" sz="2200" dirty="0" smtClean="0"/>
              <a:t>Le particelle responsabili delle interazioni deboli sono i bosoni mediatori W</a:t>
            </a:r>
            <a:r>
              <a:rPr lang="it-IT" sz="2200" baseline="30000" dirty="0" smtClean="0"/>
              <a:t>+</a:t>
            </a:r>
            <a:r>
              <a:rPr lang="it-IT" sz="2200" dirty="0" smtClean="0"/>
              <a:t>, W</a:t>
            </a:r>
            <a:r>
              <a:rPr lang="it-IT" sz="2200" baseline="30000" dirty="0" smtClean="0"/>
              <a:t>-</a:t>
            </a:r>
            <a:r>
              <a:rPr lang="it-IT" sz="2200" dirty="0" smtClean="0"/>
              <a:t> e Z</a:t>
            </a:r>
            <a:r>
              <a:rPr lang="it-IT" sz="2200" baseline="30000" dirty="0" smtClean="0"/>
              <a:t>0</a:t>
            </a:r>
            <a:r>
              <a:rPr lang="it-IT" sz="2200" dirty="0" smtClean="0"/>
              <a:t>. Le particelle W sono prodotte in diversi modi nei processi di collisione protone-protone.</a:t>
            </a:r>
            <a:endParaRPr 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169" y="1919161"/>
            <a:ext cx="4427620" cy="30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4452" y="2199021"/>
            <a:ext cx="7149370" cy="397967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Nel 1983 fu fatta la </a:t>
            </a:r>
            <a:r>
              <a:rPr lang="it-IT" sz="2200" dirty="0"/>
              <a:t>scoperta </a:t>
            </a:r>
            <a:r>
              <a:rPr lang="it-IT" sz="2200" dirty="0" smtClean="0"/>
              <a:t>del bosone W± da Carlo </a:t>
            </a:r>
            <a:r>
              <a:rPr lang="it-IT" sz="2200" dirty="0"/>
              <a:t>Rubbia e Simon van </a:t>
            </a:r>
            <a:r>
              <a:rPr lang="it-IT" sz="2200" dirty="0" err="1"/>
              <a:t>der</a:t>
            </a:r>
            <a:r>
              <a:rPr lang="it-IT" sz="2200" dirty="0"/>
              <a:t> </a:t>
            </a:r>
            <a:r>
              <a:rPr lang="it-IT" sz="2200" dirty="0" err="1" smtClean="0"/>
              <a:t>Meer</a:t>
            </a:r>
            <a:r>
              <a:rPr lang="it-IT" sz="22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Il bosone W è una particella elementare che, insieme al bosone Z, è mediatrice dell’interazione debole, una delle quattro forze fondamentali che governano la materia nel nostro universo. </a:t>
            </a:r>
            <a:endParaRPr lang="it-IT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La </a:t>
            </a:r>
            <a:r>
              <a:rPr lang="it-IT" sz="2200" dirty="0"/>
              <a:t>particella W è pesante (80,4 </a:t>
            </a:r>
            <a:r>
              <a:rPr lang="it-IT" sz="2200" dirty="0" err="1"/>
              <a:t>GeV</a:t>
            </a:r>
            <a:r>
              <a:rPr lang="it-IT" sz="2200" dirty="0"/>
              <a:t>/c2) ed esistono due tipi di bosone W, uno con carica elettrica +1 e l'altro con carica -1, e sono l'uno l'antiparticella dell'altro.</a:t>
            </a:r>
          </a:p>
          <a:p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5" y="1106905"/>
            <a:ext cx="4530581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293" y="430735"/>
            <a:ext cx="9404723" cy="1400530"/>
          </a:xfrm>
        </p:spPr>
        <p:txBody>
          <a:bodyPr/>
          <a:lstStyle/>
          <a:p>
            <a:r>
              <a:rPr lang="it-IT" b="1" dirty="0" smtClean="0"/>
              <a:t>DECADIMENTO DEL BOSONE: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4293" y="2181403"/>
            <a:ext cx="8946541" cy="419548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</a:rPr>
              <a:t>Esso decade immediatamente dopo la sua produzione. Il decadimento produce una coppia leptone neutrino. I due leptoni (elettrone e muone) vengono prodotti con la stessa probabilità.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</a:rPr>
              <a:t>Il decadimento del bosone W può essere riassunta in quattro casi: </a:t>
            </a:r>
          </a:p>
          <a:p>
            <a:pPr lvl="2"/>
            <a:r>
              <a:rPr lang="it-IT" sz="2200" dirty="0" smtClean="0">
                <a:solidFill>
                  <a:schemeClr val="tx1"/>
                </a:solidFill>
              </a:rPr>
              <a:t>Nel caso in cui W sia positivo, decade in un neutrino e un leptone positivo, quest’ultimo può essere o un muone o un elettrone;</a:t>
            </a:r>
          </a:p>
          <a:p>
            <a:pPr lvl="2"/>
            <a:r>
              <a:rPr lang="it-IT" sz="2200" dirty="0" smtClean="0">
                <a:solidFill>
                  <a:schemeClr val="tx1"/>
                </a:solidFill>
              </a:rPr>
              <a:t>Nel caso in cui W sia negativo, decade in un neutrino e un leptone negativo, quest’ultimo si può dividere in un muone o in un elettrone.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5955" y="452718"/>
            <a:ext cx="9221833" cy="1400530"/>
          </a:xfrm>
        </p:spPr>
        <p:txBody>
          <a:bodyPr/>
          <a:lstStyle/>
          <a:p>
            <a:r>
              <a:rPr lang="it-IT" b="1" dirty="0" smtClean="0"/>
              <a:t>DECADIMENTO DELLE PARTICELLE W</a:t>
            </a:r>
            <a:endParaRPr lang="it-IT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246" y="4126429"/>
            <a:ext cx="2800226" cy="2105770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246" y="1853247"/>
            <a:ext cx="2800226" cy="21057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853" y="1853247"/>
            <a:ext cx="2800225" cy="21057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53" y="4126429"/>
            <a:ext cx="2800225" cy="21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ANALISI DATI: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Abbiamo utilizzato un programma in </a:t>
            </a:r>
            <a:r>
              <a:rPr lang="it-IT" sz="2200" dirty="0" err="1" smtClean="0"/>
              <a:t>python</a:t>
            </a:r>
            <a:r>
              <a:rPr lang="it-IT" sz="2200" dirty="0" smtClean="0"/>
              <a:t>: </a:t>
            </a:r>
            <a:r>
              <a:rPr lang="it-IT" sz="2200" dirty="0"/>
              <a:t>un terminale per </a:t>
            </a:r>
            <a:r>
              <a:rPr lang="it-IT" sz="2200" dirty="0" smtClean="0"/>
              <a:t>elaborare simulazioni </a:t>
            </a:r>
            <a:r>
              <a:rPr lang="it-IT" sz="2200" dirty="0"/>
              <a:t>e dati di Atlas </a:t>
            </a:r>
            <a:r>
              <a:rPr lang="it-IT" sz="2200" dirty="0" smtClean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Inizialmente abbiamo eseguito un’analisi con il 100% dei dati con valori standard(</a:t>
            </a:r>
            <a:r>
              <a:rPr lang="it-IT" sz="2200" dirty="0" err="1" smtClean="0"/>
              <a:t>Wt</a:t>
            </a:r>
            <a:r>
              <a:rPr lang="it-IT" sz="2200" dirty="0" smtClean="0"/>
              <a:t>=30; </a:t>
            </a:r>
            <a:r>
              <a:rPr lang="it-IT" sz="2200" dirty="0" err="1" smtClean="0"/>
              <a:t>etmiss</a:t>
            </a:r>
            <a:r>
              <a:rPr lang="it-IT" sz="2200" dirty="0" smtClean="0"/>
              <a:t>=30).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Successivamente abbiamo effettuato diverse analisi cambiando </a:t>
            </a:r>
            <a:r>
              <a:rPr lang="it-IT" sz="2200" dirty="0"/>
              <a:t>alcuni parametri per </a:t>
            </a:r>
            <a:r>
              <a:rPr lang="it-IT" sz="2200" dirty="0" smtClean="0"/>
              <a:t>modificare gli </a:t>
            </a:r>
            <a:r>
              <a:rPr lang="it-IT" sz="2200" dirty="0"/>
              <a:t>eventi </a:t>
            </a:r>
            <a:r>
              <a:rPr lang="it-IT" sz="2200" dirty="0" smtClean="0"/>
              <a:t>rilevati</a:t>
            </a:r>
            <a:r>
              <a:rPr lang="it-IT" sz="2200" dirty="0"/>
              <a:t>:</a:t>
            </a:r>
            <a:endParaRPr lang="it-IT" sz="2200" dirty="0" smtClean="0"/>
          </a:p>
          <a:p>
            <a:pPr marL="749808" lvl="1" indent="-457200">
              <a:buFont typeface="+mj-lt"/>
              <a:buAutoNum type="arabicPeriod"/>
            </a:pPr>
            <a:r>
              <a:rPr lang="it-IT" sz="2200" dirty="0" smtClean="0"/>
              <a:t>Aumento della massa trasversa del bosone W ed energia trasversa mancante standard (</a:t>
            </a:r>
            <a:r>
              <a:rPr lang="it-IT" sz="2200" dirty="0" err="1" smtClean="0"/>
              <a:t>Wt</a:t>
            </a:r>
            <a:r>
              <a:rPr lang="it-IT" sz="2200" dirty="0" smtClean="0"/>
              <a:t>=60; </a:t>
            </a:r>
            <a:r>
              <a:rPr lang="it-IT" sz="2200" dirty="0" err="1" smtClean="0"/>
              <a:t>etmiss</a:t>
            </a:r>
            <a:r>
              <a:rPr lang="it-IT" sz="2200" dirty="0" smtClean="0"/>
              <a:t>=30);</a:t>
            </a:r>
          </a:p>
          <a:p>
            <a:pPr marL="749808" lvl="1" indent="-457200">
              <a:buFont typeface="+mj-lt"/>
              <a:buAutoNum type="arabicPeriod"/>
            </a:pPr>
            <a:r>
              <a:rPr lang="it-IT" sz="2200" dirty="0" smtClean="0"/>
              <a:t>Aumento dell’energia trasversa mancante e massa trasversa del bosone W standard (</a:t>
            </a:r>
            <a:r>
              <a:rPr lang="it-IT" sz="2200" dirty="0" err="1" smtClean="0"/>
              <a:t>Wt</a:t>
            </a:r>
            <a:r>
              <a:rPr lang="it-IT" sz="2200" dirty="0" smtClean="0"/>
              <a:t>=30; </a:t>
            </a:r>
            <a:r>
              <a:rPr lang="it-IT" sz="2200" dirty="0" err="1" smtClean="0"/>
              <a:t>etmiss</a:t>
            </a:r>
            <a:r>
              <a:rPr lang="it-IT" sz="2200" dirty="0" smtClean="0"/>
              <a:t>=60);</a:t>
            </a:r>
          </a:p>
          <a:p>
            <a:pPr marL="749808" lvl="1" indent="-457200">
              <a:buFont typeface="+mj-lt"/>
              <a:buAutoNum type="arabicPeriod"/>
            </a:pPr>
            <a:r>
              <a:rPr lang="it-IT" sz="2200" dirty="0" smtClean="0"/>
              <a:t>Aumento di entrambi i parametri (</a:t>
            </a:r>
            <a:r>
              <a:rPr lang="it-IT" sz="2200" dirty="0" err="1" smtClean="0"/>
              <a:t>Wt</a:t>
            </a:r>
            <a:r>
              <a:rPr lang="it-IT" sz="2200" dirty="0" smtClean="0"/>
              <a:t>=60; </a:t>
            </a:r>
            <a:r>
              <a:rPr lang="it-IT" sz="2200" dirty="0" err="1" smtClean="0"/>
              <a:t>etmiss</a:t>
            </a:r>
            <a:r>
              <a:rPr lang="it-IT" sz="2200" dirty="0" smtClean="0"/>
              <a:t>=60).</a:t>
            </a:r>
          </a:p>
          <a:p>
            <a:pPr marL="0" indent="0">
              <a:buNone/>
            </a:pPr>
            <a:endParaRPr lang="it-IT" sz="2200" dirty="0" smtClean="0"/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6285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5880" y="3000765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it-IT" sz="2200" dirty="0" smtClean="0"/>
              <a:t>Il bosone W decade in un leptone e un neutrino; per ogni modifica effettuata abbiamo osservato le diverse caratteristiche dei leptoni e dei neutrini nello stato finale.</a:t>
            </a:r>
          </a:p>
        </p:txBody>
      </p:sp>
    </p:spTree>
    <p:extLst>
      <p:ext uri="{BB962C8B-B14F-4D97-AF65-F5344CB8AC3E}">
        <p14:creationId xmlns:p14="http://schemas.microsoft.com/office/powerpoint/2010/main" val="22515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9670" y="1152982"/>
            <a:ext cx="5862656" cy="1400530"/>
          </a:xfrm>
        </p:spPr>
        <p:txBody>
          <a:bodyPr/>
          <a:lstStyle/>
          <a:p>
            <a:r>
              <a:rPr lang="it-IT" b="1" dirty="0" smtClean="0"/>
              <a:t>ANALISI 1 </a:t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53" y="1853247"/>
            <a:ext cx="4209534" cy="409995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14" y="1853247"/>
            <a:ext cx="4208050" cy="409850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17558" y="5768535"/>
            <a:ext cx="352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standard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78315" y="5768535"/>
            <a:ext cx="38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Prova </a:t>
            </a:r>
            <a:r>
              <a:rPr lang="it-IT" dirty="0" err="1" smtClean="0"/>
              <a:t>Ribilanciata</a:t>
            </a:r>
            <a:r>
              <a:rPr lang="it-IT" dirty="0" smtClean="0"/>
              <a:t> (</a:t>
            </a:r>
            <a:r>
              <a:rPr lang="it-IT" dirty="0" err="1" smtClean="0"/>
              <a:t>Wt</a:t>
            </a:r>
            <a:r>
              <a:rPr lang="it-IT" dirty="0" smtClean="0"/>
              <a:t>=60;etmiss=30)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6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1723</TotalTime>
  <Words>657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Times New Roman</vt:lpstr>
      <vt:lpstr>Wingdings</vt:lpstr>
      <vt:lpstr>Retrospettivo</vt:lpstr>
      <vt:lpstr>  PRODUZIONE  DEL BOSONE W</vt:lpstr>
      <vt:lpstr>ATLAS è progettato per esplorare diversi tipi di fenomeni fisici che potrebbero essere rilevati nelle collisioni ad alta energia dell'LHC. </vt:lpstr>
      <vt:lpstr>STORIA E CARATTERISTICHE:</vt:lpstr>
      <vt:lpstr>Presentazione standard di PowerPoint</vt:lpstr>
      <vt:lpstr>DECADIMENTO DEL BOSONE:</vt:lpstr>
      <vt:lpstr>DECADIMENTO DELLE PARTICELLE W</vt:lpstr>
      <vt:lpstr>ANALISI DATI:</vt:lpstr>
      <vt:lpstr>Presentazione standard di PowerPoint</vt:lpstr>
      <vt:lpstr>ANALISI 1  </vt:lpstr>
      <vt:lpstr>ANALISI 2</vt:lpstr>
      <vt:lpstr>ANALISI 3</vt:lpstr>
      <vt:lpstr>Presentazione standard di PowerPoint</vt:lpstr>
      <vt:lpstr>ANALISI</vt:lpstr>
      <vt:lpstr>Presentazione standard di PowerPoint</vt:lpstr>
      <vt:lpstr>ANALISI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PRODUZIONE DEL BOSONE W</dc:title>
  <dc:creator>ASL2019</dc:creator>
  <cp:lastModifiedBy>ASL2019</cp:lastModifiedBy>
  <cp:revision>60</cp:revision>
  <dcterms:created xsi:type="dcterms:W3CDTF">2019-07-03T13:37:13Z</dcterms:created>
  <dcterms:modified xsi:type="dcterms:W3CDTF">2019-07-05T10:18:35Z</dcterms:modified>
</cp:coreProperties>
</file>