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8" r:id="rId4"/>
    <p:sldId id="269" r:id="rId5"/>
    <p:sldId id="259" r:id="rId6"/>
    <p:sldId id="261" r:id="rId7"/>
    <p:sldId id="266" r:id="rId8"/>
    <p:sldId id="262" r:id="rId9"/>
    <p:sldId id="263" r:id="rId10"/>
    <p:sldId id="272" r:id="rId11"/>
    <p:sldId id="264" r:id="rId12"/>
    <p:sldId id="265" r:id="rId13"/>
    <p:sldId id="273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962" autoAdjust="0"/>
  </p:normalViewPr>
  <p:slideViewPr>
    <p:cSldViewPr snapToGrid="0">
      <p:cViewPr varScale="1">
        <p:scale>
          <a:sx n="61" d="100"/>
          <a:sy n="61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109375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Camera a nebbia raffreddata con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chiller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it-IT" sz="1400" dirty="0" smtClean="0"/>
              <a:t>FEDERICO COSTATO</a:t>
            </a:r>
          </a:p>
          <a:p>
            <a:pPr algn="ctr"/>
            <a:r>
              <a:rPr lang="it-IT" sz="1400" dirty="0" smtClean="0"/>
              <a:t>MICHAEL CALABRESE</a:t>
            </a:r>
          </a:p>
          <a:p>
            <a:pPr algn="ctr"/>
            <a:r>
              <a:rPr lang="it-IT" sz="1400" dirty="0" smtClean="0"/>
              <a:t>ALFREDO LUGLI</a:t>
            </a:r>
          </a:p>
          <a:p>
            <a:pPr algn="ctr"/>
            <a:r>
              <a:rPr lang="it-IT" sz="1400" dirty="0" smtClean="0"/>
              <a:t>ALESSANDRO MELLONI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0167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" y="1552028"/>
            <a:ext cx="4643820" cy="4643820"/>
          </a:xfrm>
        </p:spPr>
      </p:pic>
      <p:sp>
        <p:nvSpPr>
          <p:cNvPr id="5" name="CasellaDiTesto 4"/>
          <p:cNvSpPr txBox="1"/>
          <p:nvPr/>
        </p:nvSpPr>
        <p:spPr>
          <a:xfrm>
            <a:off x="409903" y="567559"/>
            <a:ext cx="983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Ottimizzazione e controllo isolamento termico</a:t>
            </a:r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43600" y="1552028"/>
            <a:ext cx="5036207" cy="503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0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Osservazioni con camera a nebbia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Una volta risolto il problema del sensore di temperatura abbiamo assemblato la camera a nebbia</a:t>
            </a:r>
          </a:p>
          <a:p>
            <a:r>
              <a:rPr lang="it-IT" dirty="0" smtClean="0"/>
              <a:t>A regime la temperatura della piastra era di -41°C</a:t>
            </a:r>
          </a:p>
          <a:p>
            <a:r>
              <a:rPr lang="it-IT" dirty="0" smtClean="0"/>
              <a:t>È stato versato dell’alcool isopropilico sulle pareti e sul fondo della camera a nebbia e dopo aver appoggiato il cubo di plexiglass sopra al radiatore sono state spente le luci della stanza ed è stata accesa </a:t>
            </a:r>
            <a:r>
              <a:rPr lang="it-IT" dirty="0"/>
              <a:t>l</a:t>
            </a:r>
            <a:r>
              <a:rPr lang="it-IT" dirty="0" smtClean="0"/>
              <a:t>a striscia a led.</a:t>
            </a:r>
          </a:p>
          <a:p>
            <a:r>
              <a:rPr lang="it-IT" dirty="0" smtClean="0"/>
              <a:t>Si è creata una leggera nebbiolina che assomigliava quasi a pioggia e siamo stati in grado di osservare i primi raggi cosmici.</a:t>
            </a:r>
          </a:p>
          <a:p>
            <a:pPr lvl="1"/>
            <a:r>
              <a:rPr lang="it-IT" dirty="0" smtClean="0"/>
              <a:t>Lo strato di nebbia era troppo sottile per avere una visione chiara di particelle.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44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Sviluppi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 migliorare l’efficienza della camera a nebbia abbiamo aggiunto una resistenza da 140 Ohm e 5 W per aumentare il gradiente di temperatura. Applicati 18 V  si è scaldata ma purtroppo durante il montaggio è entrata dell’umidità compromettendo il funzionamento della camera a nebbia.</a:t>
            </a:r>
          </a:p>
          <a:p>
            <a:r>
              <a:rPr lang="it-IT" dirty="0" smtClean="0"/>
              <a:t>Allora abbiamo provato ad abbassare di nuovo la temperatura aggiungendo due blocchi di metallo raffreddati in una camera climatica a -70° e si è per qualche minuto si ricreata la nebbia iniziale ma con uno strato di nebbia limitato.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5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camera a nebbia con questo tipo di setup non ha un funzionamento ottimale.</a:t>
            </a:r>
          </a:p>
          <a:p>
            <a:r>
              <a:rPr lang="it-IT" dirty="0" smtClean="0"/>
              <a:t>Il circuito raffreddante realizzato funziona abbastanza bene senza troppe dispersioni termiche e si possono raggiungere temperature di -41°C sulla piastra con una chiusura in plexiglass moderatamente isolata.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0161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 di raffreddamento tubi coperti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800785"/>
              </p:ext>
            </p:extLst>
          </p:nvPr>
        </p:nvGraphicFramePr>
        <p:xfrm>
          <a:off x="332509" y="1377618"/>
          <a:ext cx="5112327" cy="5131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9767">
                  <a:extLst>
                    <a:ext uri="{9D8B030D-6E8A-4147-A177-3AD203B41FA5}">
                      <a16:colId xmlns:a16="http://schemas.microsoft.com/office/drawing/2014/main" val="3808101090"/>
                    </a:ext>
                  </a:extLst>
                </a:gridCol>
                <a:gridCol w="1223638">
                  <a:extLst>
                    <a:ext uri="{9D8B030D-6E8A-4147-A177-3AD203B41FA5}">
                      <a16:colId xmlns:a16="http://schemas.microsoft.com/office/drawing/2014/main" val="1322003665"/>
                    </a:ext>
                  </a:extLst>
                </a:gridCol>
                <a:gridCol w="2708922">
                  <a:extLst>
                    <a:ext uri="{9D8B030D-6E8A-4147-A177-3AD203B41FA5}">
                      <a16:colId xmlns:a16="http://schemas.microsoft.com/office/drawing/2014/main" val="3129461060"/>
                    </a:ext>
                  </a:extLst>
                </a:gridCol>
              </a:tblGrid>
              <a:tr h="437759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tempo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tem in °C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scambiatore in °C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extLst>
                  <a:ext uri="{0D108BD9-81ED-4DB2-BD59-A6C34878D82A}">
                    <a16:rowId xmlns:a16="http://schemas.microsoft.com/office/drawing/2014/main" val="1609878558"/>
                  </a:ext>
                </a:extLst>
              </a:tr>
              <a:tr h="24339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120s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13,84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extLst>
                  <a:ext uri="{0D108BD9-81ED-4DB2-BD59-A6C34878D82A}">
                    <a16:rowId xmlns:a16="http://schemas.microsoft.com/office/drawing/2014/main" val="3875910627"/>
                  </a:ext>
                </a:extLst>
              </a:tr>
              <a:tr h="24339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240s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7,9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extLst>
                  <a:ext uri="{0D108BD9-81ED-4DB2-BD59-A6C34878D82A}">
                    <a16:rowId xmlns:a16="http://schemas.microsoft.com/office/drawing/2014/main" val="2693777807"/>
                  </a:ext>
                </a:extLst>
              </a:tr>
              <a:tr h="24339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360s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2,4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extLst>
                  <a:ext uri="{0D108BD9-81ED-4DB2-BD59-A6C34878D82A}">
                    <a16:rowId xmlns:a16="http://schemas.microsoft.com/office/drawing/2014/main" val="4193625358"/>
                  </a:ext>
                </a:extLst>
              </a:tr>
              <a:tr h="24339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480s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-3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extLst>
                  <a:ext uri="{0D108BD9-81ED-4DB2-BD59-A6C34878D82A}">
                    <a16:rowId xmlns:a16="http://schemas.microsoft.com/office/drawing/2014/main" val="3320928730"/>
                  </a:ext>
                </a:extLst>
              </a:tr>
              <a:tr h="24339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600s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-7,3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-3,4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extLst>
                  <a:ext uri="{0D108BD9-81ED-4DB2-BD59-A6C34878D82A}">
                    <a16:rowId xmlns:a16="http://schemas.microsoft.com/office/drawing/2014/main" val="979964492"/>
                  </a:ext>
                </a:extLst>
              </a:tr>
              <a:tr h="24339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720s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-11,1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-8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extLst>
                  <a:ext uri="{0D108BD9-81ED-4DB2-BD59-A6C34878D82A}">
                    <a16:rowId xmlns:a16="http://schemas.microsoft.com/office/drawing/2014/main" val="3870473504"/>
                  </a:ext>
                </a:extLst>
              </a:tr>
              <a:tr h="24339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840s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-14,1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-11,5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extLst>
                  <a:ext uri="{0D108BD9-81ED-4DB2-BD59-A6C34878D82A}">
                    <a16:rowId xmlns:a16="http://schemas.microsoft.com/office/drawing/2014/main" val="1703254201"/>
                  </a:ext>
                </a:extLst>
              </a:tr>
              <a:tr h="24339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960s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-16,7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-15,4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extLst>
                  <a:ext uri="{0D108BD9-81ED-4DB2-BD59-A6C34878D82A}">
                    <a16:rowId xmlns:a16="http://schemas.microsoft.com/office/drawing/2014/main" val="1013012979"/>
                  </a:ext>
                </a:extLst>
              </a:tr>
              <a:tr h="36028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1080s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-19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-18,5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extLst>
                  <a:ext uri="{0D108BD9-81ED-4DB2-BD59-A6C34878D82A}">
                    <a16:rowId xmlns:a16="http://schemas.microsoft.com/office/drawing/2014/main" val="4234456113"/>
                  </a:ext>
                </a:extLst>
              </a:tr>
              <a:tr h="36028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1200s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-21,1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-19,5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extLst>
                  <a:ext uri="{0D108BD9-81ED-4DB2-BD59-A6C34878D82A}">
                    <a16:rowId xmlns:a16="http://schemas.microsoft.com/office/drawing/2014/main" val="852162177"/>
                  </a:ext>
                </a:extLst>
              </a:tr>
              <a:tr h="36028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1320s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-22,9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extLst>
                  <a:ext uri="{0D108BD9-81ED-4DB2-BD59-A6C34878D82A}">
                    <a16:rowId xmlns:a16="http://schemas.microsoft.com/office/drawing/2014/main" val="3229301687"/>
                  </a:ext>
                </a:extLst>
              </a:tr>
              <a:tr h="36028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1440s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-24,43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extLst>
                  <a:ext uri="{0D108BD9-81ED-4DB2-BD59-A6C34878D82A}">
                    <a16:rowId xmlns:a16="http://schemas.microsoft.com/office/drawing/2014/main" val="3066384573"/>
                  </a:ext>
                </a:extLst>
              </a:tr>
              <a:tr h="36028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1560s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-25,8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extLst>
                  <a:ext uri="{0D108BD9-81ED-4DB2-BD59-A6C34878D82A}">
                    <a16:rowId xmlns:a16="http://schemas.microsoft.com/office/drawing/2014/main" val="947768350"/>
                  </a:ext>
                </a:extLst>
              </a:tr>
              <a:tr h="36028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1680s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-27,1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extLst>
                  <a:ext uri="{0D108BD9-81ED-4DB2-BD59-A6C34878D82A}">
                    <a16:rowId xmlns:a16="http://schemas.microsoft.com/office/drawing/2014/main" val="3625078514"/>
                  </a:ext>
                </a:extLst>
              </a:tr>
              <a:tr h="360288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1800s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-28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55" marR="30055" marT="0" marB="0" anchor="b"/>
                </a:tc>
                <a:extLst>
                  <a:ext uri="{0D108BD9-81ED-4DB2-BD59-A6C34878D82A}">
                    <a16:rowId xmlns:a16="http://schemas.microsoft.com/office/drawing/2014/main" val="213743379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35" y="1465314"/>
            <a:ext cx="6338455" cy="50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9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Curva di raffreddamento senza tubo isolante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480537"/>
              </p:ext>
            </p:extLst>
          </p:nvPr>
        </p:nvGraphicFramePr>
        <p:xfrm>
          <a:off x="677334" y="2272938"/>
          <a:ext cx="3354340" cy="4535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7102">
                  <a:extLst>
                    <a:ext uri="{9D8B030D-6E8A-4147-A177-3AD203B41FA5}">
                      <a16:colId xmlns:a16="http://schemas.microsoft.com/office/drawing/2014/main" val="296877046"/>
                    </a:ext>
                  </a:extLst>
                </a:gridCol>
                <a:gridCol w="1787238">
                  <a:extLst>
                    <a:ext uri="{9D8B030D-6E8A-4147-A177-3AD203B41FA5}">
                      <a16:colId xmlns:a16="http://schemas.microsoft.com/office/drawing/2014/main" val="3687286701"/>
                    </a:ext>
                  </a:extLst>
                </a:gridCol>
              </a:tblGrid>
              <a:tr h="42563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tempo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temperatura in °C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888938425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120s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13,82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2840103343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240s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7,65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3176626755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360s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2,4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3777672545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480s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-2,38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1489511133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600s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-6,48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4131697321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720s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-9,93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1078906222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840s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-12,84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3277696640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960s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-15,34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796385830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1080s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-17,52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2774663829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1200s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-19,31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2249098813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1320s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-20,94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2073687179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1440s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-22,37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2625942037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1560s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-23,65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4154924021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1680s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-24,07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2200536782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1800s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-25,06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84320393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1920s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-26,62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2186866429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2040s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-27,36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1223960338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2160s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-28,16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2341361402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2280s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-28,83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317292846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2400s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-29,39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2896797669"/>
                  </a:ext>
                </a:extLst>
              </a:tr>
              <a:tr h="1753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2520s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-30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58" marR="21858" marT="0" marB="0" anchor="b"/>
                </a:tc>
                <a:extLst>
                  <a:ext uri="{0D108BD9-81ED-4DB2-BD59-A6C34878D82A}">
                    <a16:rowId xmlns:a16="http://schemas.microsoft.com/office/drawing/2014/main" val="1777962319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4" y="2197082"/>
            <a:ext cx="7647708" cy="448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85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Abbiamo provato a ricreare una camera a nebbia per vedere i raggi cosmici.</a:t>
            </a:r>
          </a:p>
          <a:p>
            <a:r>
              <a:rPr lang="it-IT" dirty="0"/>
              <a:t>I</a:t>
            </a:r>
            <a:r>
              <a:rPr lang="it-IT" dirty="0" smtClean="0"/>
              <a:t>nvece che abbassare la temperatura con il ghiaccio secco abbiamo provato ad usare un </a:t>
            </a:r>
            <a:r>
              <a:rPr lang="it-IT" dirty="0" err="1" smtClean="0"/>
              <a:t>chiller</a:t>
            </a:r>
            <a:endParaRPr lang="it-IT" dirty="0" smtClean="0"/>
          </a:p>
          <a:p>
            <a:r>
              <a:rPr lang="it-IT" dirty="0" smtClean="0"/>
              <a:t>Per creare la nebbia è stato usato dell’alcool isopropilico</a:t>
            </a:r>
          </a:p>
          <a:p>
            <a:r>
              <a:rPr lang="it-IT" dirty="0" smtClean="0"/>
              <a:t>I principali problemi sono stati abbassare la temperatura e misurarla in più ci sono state alcune perdite di liquido refrigerante.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99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Funzionamento camera a nebbia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384663"/>
            <a:ext cx="8596668" cy="4656699"/>
          </a:xfrm>
        </p:spPr>
        <p:txBody>
          <a:bodyPr/>
          <a:lstStyle/>
          <a:p>
            <a:r>
              <a:rPr lang="it-IT" dirty="0" smtClean="0"/>
              <a:t>Nella </a:t>
            </a:r>
            <a:r>
              <a:rPr lang="it-IT" dirty="0"/>
              <a:t>camera a nebbia è presente un gas </a:t>
            </a:r>
            <a:r>
              <a:rPr lang="it-IT" dirty="0" err="1"/>
              <a:t>sovrassaturo</a:t>
            </a:r>
            <a:r>
              <a:rPr lang="it-IT" dirty="0"/>
              <a:t> creato dall’alcool isopropilico </a:t>
            </a:r>
          </a:p>
          <a:p>
            <a:r>
              <a:rPr lang="it-IT" dirty="0"/>
              <a:t>Quando una particella carica attraversa un mezzo ionizza le </a:t>
            </a:r>
            <a:r>
              <a:rPr lang="it-IT" dirty="0" smtClean="0"/>
              <a:t>particelle e crea dei centri di condensazione creando una traccia                                                                    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visibile.</a:t>
            </a:r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9" y="3062684"/>
            <a:ext cx="4715696" cy="35644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9" y="2957037"/>
            <a:ext cx="6085265" cy="27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6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tracce nella nebbia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46" y="1270000"/>
            <a:ext cx="8233954" cy="5588000"/>
          </a:xfrm>
        </p:spPr>
      </p:pic>
      <p:sp>
        <p:nvSpPr>
          <p:cNvPr id="6" name="CasellaDiTesto 5"/>
          <p:cNvSpPr txBox="1"/>
          <p:nvPr/>
        </p:nvSpPr>
        <p:spPr>
          <a:xfrm>
            <a:off x="431074" y="2142309"/>
            <a:ext cx="3607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camera a nebbia permette sia</a:t>
            </a:r>
          </a:p>
          <a:p>
            <a:r>
              <a:rPr lang="it-IT" dirty="0"/>
              <a:t>d</a:t>
            </a:r>
            <a:r>
              <a:rPr lang="it-IT" dirty="0" smtClean="0"/>
              <a:t>i rivelare particelle si di </a:t>
            </a:r>
          </a:p>
          <a:p>
            <a:r>
              <a:rPr lang="it-IT" dirty="0" smtClean="0"/>
              <a:t>Identificarle dalla forma della</a:t>
            </a:r>
          </a:p>
          <a:p>
            <a:r>
              <a:rPr lang="it-IT" dirty="0"/>
              <a:t>t</a:t>
            </a:r>
            <a:r>
              <a:rPr lang="it-IT" dirty="0" smtClean="0"/>
              <a:t>raiettoria.</a:t>
            </a:r>
          </a:p>
        </p:txBody>
      </p:sp>
    </p:spTree>
    <p:extLst>
      <p:ext uri="{BB962C8B-B14F-4D97-AF65-F5344CB8AC3E}">
        <p14:creationId xmlns:p14="http://schemas.microsoft.com/office/powerpoint/2010/main" val="269338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Costruzione della camera a nebbia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40" y="2273639"/>
            <a:ext cx="4183062" cy="3767722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77334" y="2217114"/>
            <a:ext cx="4184034" cy="3880773"/>
          </a:xfrm>
        </p:spPr>
        <p:txBody>
          <a:bodyPr/>
          <a:lstStyle/>
          <a:p>
            <a:r>
              <a:rPr lang="it-IT" dirty="0" smtClean="0"/>
              <a:t>Cubo in plexiglass</a:t>
            </a:r>
          </a:p>
          <a:p>
            <a:r>
              <a:rPr lang="it-IT" dirty="0" smtClean="0"/>
              <a:t>Polietilene</a:t>
            </a:r>
          </a:p>
          <a:p>
            <a:r>
              <a:rPr lang="it-IT" dirty="0" smtClean="0"/>
              <a:t>Striscia a led</a:t>
            </a:r>
          </a:p>
          <a:p>
            <a:r>
              <a:rPr lang="it-IT" dirty="0" smtClean="0"/>
              <a:t>Scatola in legno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329646" y="5394960"/>
            <a:ext cx="344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Immagine da esperienza ASL di giugno 2019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8957" y="168275"/>
            <a:ext cx="8596668" cy="1320800"/>
          </a:xfrm>
        </p:spPr>
        <p:txBody>
          <a:bodyPr/>
          <a:lstStyle/>
          <a:p>
            <a:r>
              <a:rPr lang="it-IT" dirty="0" smtClean="0"/>
              <a:t>Costruzione sistema di raffreddamento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3489" y="1422359"/>
            <a:ext cx="5762609" cy="477281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44583" y="2442754"/>
            <a:ext cx="45328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Chiller</a:t>
            </a:r>
            <a:r>
              <a:rPr lang="it-IT" dirty="0" smtClean="0"/>
              <a:t> Lauda ( </a:t>
            </a:r>
            <a:r>
              <a:rPr lang="it-IT" dirty="0" err="1" smtClean="0"/>
              <a:t>range</a:t>
            </a:r>
            <a:r>
              <a:rPr lang="it-IT" dirty="0" smtClean="0"/>
              <a:t> di temperatura 180°; -55°)</a:t>
            </a:r>
          </a:p>
          <a:p>
            <a:r>
              <a:rPr lang="it-IT" dirty="0" err="1" smtClean="0"/>
              <a:t>Kryo</a:t>
            </a:r>
            <a:r>
              <a:rPr lang="it-IT" dirty="0" smtClean="0"/>
              <a:t> 51 (olio siliconico da +50°C a – 70°C)</a:t>
            </a:r>
          </a:p>
          <a:p>
            <a:r>
              <a:rPr lang="it-IT" dirty="0" smtClean="0"/>
              <a:t>Tubi </a:t>
            </a:r>
            <a:r>
              <a:rPr lang="it-IT" dirty="0" err="1" smtClean="0"/>
              <a:t>rilsan</a:t>
            </a:r>
            <a:r>
              <a:rPr lang="it-IT" dirty="0" smtClean="0"/>
              <a:t> (certificati fino a -40°)</a:t>
            </a:r>
          </a:p>
          <a:p>
            <a:r>
              <a:rPr lang="it-IT" dirty="0" smtClean="0"/>
              <a:t>Copertura isolante (</a:t>
            </a:r>
            <a:r>
              <a:rPr lang="it-IT" dirty="0" err="1" smtClean="0"/>
              <a:t>polyform</a:t>
            </a:r>
            <a:r>
              <a:rPr lang="it-IT" dirty="0" smtClean="0"/>
              <a:t>)</a:t>
            </a:r>
          </a:p>
          <a:p>
            <a:r>
              <a:rPr lang="it-IT" dirty="0" smtClean="0"/>
              <a:t>Radiatore</a:t>
            </a:r>
          </a:p>
          <a:p>
            <a:r>
              <a:rPr lang="it-IT" dirty="0" smtClean="0"/>
              <a:t>Piastra in alluminio</a:t>
            </a:r>
          </a:p>
          <a:p>
            <a:r>
              <a:rPr lang="it-IT" dirty="0" smtClean="0"/>
              <a:t>Silicone sigillante</a:t>
            </a:r>
          </a:p>
          <a:p>
            <a:r>
              <a:rPr lang="it-IT" dirty="0" smtClean="0"/>
              <a:t>Fascette in metallo</a:t>
            </a:r>
          </a:p>
          <a:p>
            <a:r>
              <a:rPr lang="it-IT" dirty="0" smtClean="0"/>
              <a:t>Fascette in plastica</a:t>
            </a:r>
          </a:p>
          <a:p>
            <a:r>
              <a:rPr lang="it-IT" dirty="0" smtClean="0"/>
              <a:t>Carta assorbente</a:t>
            </a:r>
          </a:p>
          <a:p>
            <a:r>
              <a:rPr lang="it-IT" dirty="0" smtClean="0"/>
              <a:t>Sensori di temperatura :</a:t>
            </a:r>
          </a:p>
          <a:p>
            <a:r>
              <a:rPr lang="it-IT" dirty="0" smtClean="0"/>
              <a:t>PT100(lettura </a:t>
            </a:r>
            <a:r>
              <a:rPr lang="it-IT" dirty="0" err="1" smtClean="0"/>
              <a:t>lucid</a:t>
            </a:r>
            <a:r>
              <a:rPr lang="it-IT" dirty="0" smtClean="0"/>
              <a:t> control) </a:t>
            </a:r>
          </a:p>
          <a:p>
            <a:r>
              <a:rPr lang="it-IT" dirty="0" smtClean="0"/>
              <a:t>NTC 10K (lettura con </a:t>
            </a:r>
            <a:r>
              <a:rPr lang="it-IT" dirty="0" err="1" smtClean="0"/>
              <a:t>arduino</a:t>
            </a:r>
            <a:r>
              <a:rPr lang="it-IT" dirty="0" smtClean="0"/>
              <a:t>)</a:t>
            </a:r>
          </a:p>
          <a:p>
            <a:endParaRPr lang="it-IT" dirty="0"/>
          </a:p>
        </p:txBody>
      </p:sp>
      <p:sp>
        <p:nvSpPr>
          <p:cNvPr id="9" name="AutoShape 2" descr="Visualizza immagine di origin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9" b="22012"/>
          <a:stretch/>
        </p:blipFill>
        <p:spPr>
          <a:xfrm>
            <a:off x="9064967" y="4743704"/>
            <a:ext cx="3127033" cy="1946367"/>
          </a:xfrm>
        </p:spPr>
      </p:pic>
    </p:spTree>
    <p:extLst>
      <p:ext uri="{BB962C8B-B14F-4D97-AF65-F5344CB8AC3E}">
        <p14:creationId xmlns:p14="http://schemas.microsoft.com/office/powerpoint/2010/main" val="9672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Curva di raffreddamento senza tubo isolante</a:t>
            </a:r>
            <a:endParaRPr lang="it-IT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77" y="2082800"/>
            <a:ext cx="6144014" cy="4207088"/>
          </a:xfrm>
          <a:prstGeom prst="rect">
            <a:avLst/>
          </a:prstGeom>
        </p:spPr>
      </p:pic>
      <p:pic>
        <p:nvPicPr>
          <p:cNvPr id="2049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5185"/>
            <a:ext cx="5695821" cy="333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1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Primi problemi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tubi non erano perfettamente a tenuta e perdevano un po’ di olio</a:t>
            </a:r>
          </a:p>
          <a:p>
            <a:r>
              <a:rPr lang="it-IT" dirty="0" smtClean="0"/>
              <a:t>Il </a:t>
            </a:r>
            <a:r>
              <a:rPr lang="it-IT" dirty="0" err="1" smtClean="0"/>
              <a:t>chiller</a:t>
            </a:r>
            <a:r>
              <a:rPr lang="it-IT" dirty="0" smtClean="0"/>
              <a:t> faceva fatica a scendere sotto i -40°</a:t>
            </a:r>
          </a:p>
          <a:p>
            <a:r>
              <a:rPr lang="it-IT" dirty="0" smtClean="0"/>
              <a:t>Sensore NTC problematico quindi abbiamo usato solo il PT100</a:t>
            </a:r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35" y="1465314"/>
            <a:ext cx="6338455" cy="50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Misurazione della temperatura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4" y="1467210"/>
            <a:ext cx="4032848" cy="403284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182416"/>
            <a:ext cx="7195311" cy="48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</TotalTime>
  <Words>659</Words>
  <Application>Microsoft Office PowerPoint</Application>
  <PresentationFormat>Widescreen</PresentationFormat>
  <Paragraphs>157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Sfaccettatura</vt:lpstr>
      <vt:lpstr>Camera a nebbia raffreddata con chiller</vt:lpstr>
      <vt:lpstr>Introduzione</vt:lpstr>
      <vt:lpstr>Funzionamento camera a nebbia</vt:lpstr>
      <vt:lpstr>Le tracce nella nebbia</vt:lpstr>
      <vt:lpstr>Costruzione della camera a nebbia</vt:lpstr>
      <vt:lpstr>Costruzione sistema di raffreddamento</vt:lpstr>
      <vt:lpstr>Curva di raffreddamento senza tubo isolante</vt:lpstr>
      <vt:lpstr>Primi problemi </vt:lpstr>
      <vt:lpstr>Misurazione della temperatura</vt:lpstr>
      <vt:lpstr>Presentazione standard di PowerPoint</vt:lpstr>
      <vt:lpstr>Osservazioni con camera a nebbia</vt:lpstr>
      <vt:lpstr>Sviluppi</vt:lpstr>
      <vt:lpstr>Conclusioni</vt:lpstr>
      <vt:lpstr>Test di raffreddamento tubi coperti</vt:lpstr>
      <vt:lpstr>Curva di raffreddamento senza tubo isolante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Camera a nebbia raffreddata con chiller</dc:title>
  <dc:creator>ASL2019</dc:creator>
  <cp:lastModifiedBy>ASL2019</cp:lastModifiedBy>
  <cp:revision>28</cp:revision>
  <dcterms:created xsi:type="dcterms:W3CDTF">2019-07-05T07:40:00Z</dcterms:created>
  <dcterms:modified xsi:type="dcterms:W3CDTF">2019-07-05T11:00:43Z</dcterms:modified>
</cp:coreProperties>
</file>