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4091" r:id="rId1"/>
  </p:sldMasterIdLst>
  <p:notesMasterIdLst>
    <p:notesMasterId r:id="rId29"/>
  </p:notesMasterIdLst>
  <p:sldIdLst>
    <p:sldId id="256" r:id="rId2"/>
    <p:sldId id="297" r:id="rId3"/>
    <p:sldId id="299" r:id="rId4"/>
    <p:sldId id="300" r:id="rId5"/>
    <p:sldId id="301" r:id="rId6"/>
    <p:sldId id="308" r:id="rId7"/>
    <p:sldId id="311" r:id="rId8"/>
    <p:sldId id="305" r:id="rId9"/>
    <p:sldId id="309" r:id="rId10"/>
    <p:sldId id="310" r:id="rId11"/>
    <p:sldId id="306" r:id="rId12"/>
    <p:sldId id="302" r:id="rId13"/>
    <p:sldId id="303" r:id="rId14"/>
    <p:sldId id="335" r:id="rId15"/>
    <p:sldId id="337" r:id="rId16"/>
    <p:sldId id="338" r:id="rId17"/>
    <p:sldId id="342" r:id="rId18"/>
    <p:sldId id="336" r:id="rId19"/>
    <p:sldId id="340" r:id="rId20"/>
    <p:sldId id="343" r:id="rId21"/>
    <p:sldId id="351" r:id="rId22"/>
    <p:sldId id="341" r:id="rId23"/>
    <p:sldId id="344" r:id="rId24"/>
    <p:sldId id="346" r:id="rId25"/>
    <p:sldId id="348" r:id="rId26"/>
    <p:sldId id="349" r:id="rId27"/>
    <p:sldId id="35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8"/>
    <p:restoredTop sz="50000"/>
  </p:normalViewPr>
  <p:slideViewPr>
    <p:cSldViewPr snapToGrid="0" snapToObjects="1">
      <p:cViewPr>
        <p:scale>
          <a:sx n="110" d="100"/>
          <a:sy n="110" d="100"/>
        </p:scale>
        <p:origin x="1944" y="2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136EA-F736-4B4C-A2AB-2D9F878184AE}" type="datetimeFigureOut">
              <a:rPr lang="en-GB" smtClean="0"/>
              <a:t>12/03/2019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29F0C-6F1D-0E49-8FB5-C5C34D0F5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4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29F0C-6F1D-0E49-8FB5-C5C34D0F5485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79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96705" y="6459325"/>
            <a:ext cx="1483908" cy="304801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14/03/2019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4612" y="6459326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Roberto </a:t>
            </a:r>
            <a:r>
              <a:rPr lang="en-US" dirty="0" err="1" smtClean="0"/>
              <a:t>Cimino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891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496705" y="6459325"/>
            <a:ext cx="1422799" cy="304801"/>
          </a:xfrm>
        </p:spPr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4612" y="6459326"/>
            <a:ext cx="3859795" cy="304801"/>
          </a:xfrm>
        </p:spPr>
        <p:txBody>
          <a:bodyPr/>
          <a:lstStyle/>
          <a:p>
            <a:r>
              <a:rPr lang="en-US" dirty="0" smtClean="0"/>
              <a:t>Roberto </a:t>
            </a:r>
            <a:r>
              <a:rPr lang="en-US" dirty="0" err="1" smtClean="0"/>
              <a:t>Cimino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496705" y="6459325"/>
            <a:ext cx="1353351" cy="304801"/>
          </a:xfrm>
        </p:spPr>
        <p:txBody>
          <a:bodyPr/>
          <a:lstStyle/>
          <a:p>
            <a:r>
              <a:rPr lang="it-IT" dirty="0" smtClean="0"/>
              <a:t>14/03/2019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4612" y="6459326"/>
            <a:ext cx="3859795" cy="304801"/>
          </a:xfrm>
        </p:spPr>
        <p:txBody>
          <a:bodyPr/>
          <a:lstStyle/>
          <a:p>
            <a:r>
              <a:rPr lang="en-US" dirty="0" smtClean="0"/>
              <a:t>Roberto </a:t>
            </a:r>
            <a:r>
              <a:rPr lang="en-US" dirty="0" err="1" smtClean="0"/>
              <a:t>Cimino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679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496705" y="6459325"/>
            <a:ext cx="1469098" cy="304801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14/03/2019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4612" y="6459326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Roberto </a:t>
            </a:r>
            <a:r>
              <a:rPr lang="en-US" dirty="0" err="1" smtClean="0"/>
              <a:t>Cimino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4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21.emf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77163" y="47251"/>
            <a:ext cx="8825658" cy="3329581"/>
          </a:xfrm>
        </p:spPr>
        <p:txBody>
          <a:bodyPr/>
          <a:lstStyle/>
          <a:p>
            <a:r>
              <a:rPr lang="en-GB" dirty="0" smtClean="0"/>
              <a:t>XUV Laboratory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83016" y="332856"/>
            <a:ext cx="3013337" cy="507050"/>
          </a:xfrm>
        </p:spPr>
        <p:txBody>
          <a:bodyPr/>
          <a:lstStyle/>
          <a:p>
            <a:r>
              <a:rPr lang="it-IT" sz="2800" dirty="0" smtClean="0"/>
              <a:t>14/03/2019</a:t>
            </a:r>
            <a:endParaRPr lang="en-US" sz="2800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659757" y="3542652"/>
            <a:ext cx="10428790" cy="2568769"/>
          </a:xfrm>
        </p:spPr>
        <p:txBody>
          <a:bodyPr/>
          <a:lstStyle/>
          <a:p>
            <a:pPr algn="just"/>
            <a:r>
              <a:rPr lang="en-US" sz="2800" dirty="0" smtClean="0"/>
              <a:t>Roberto </a:t>
            </a:r>
            <a:r>
              <a:rPr lang="en-US" sz="2800" dirty="0" err="1" smtClean="0"/>
              <a:t>Cimino</a:t>
            </a:r>
            <a:endParaRPr lang="en-US" sz="2800" dirty="0" smtClean="0"/>
          </a:p>
          <a:p>
            <a:pPr algn="just"/>
            <a:endParaRPr lang="en-US" sz="2800" u="sng" dirty="0"/>
          </a:p>
          <a:p>
            <a:pPr algn="just"/>
            <a:r>
              <a:rPr lang="en-US" sz="2800" u="sng" dirty="0" smtClean="0"/>
              <a:t>Grazie al </a:t>
            </a:r>
            <a:r>
              <a:rPr lang="en-US" sz="2800" u="sng" dirty="0" err="1" smtClean="0"/>
              <a:t>lavoro</a:t>
            </a:r>
            <a:r>
              <a:rPr lang="en-US" sz="2800" u="sng" dirty="0" smtClean="0"/>
              <a:t> di: </a:t>
            </a:r>
            <a:r>
              <a:rPr lang="en-US" sz="2800" dirty="0" smtClean="0"/>
              <a:t>Marco </a:t>
            </a:r>
            <a:r>
              <a:rPr lang="en-US" sz="2800" dirty="0" err="1" smtClean="0"/>
              <a:t>Angelucci</a:t>
            </a:r>
            <a:r>
              <a:rPr lang="en-US" sz="2800" dirty="0" smtClean="0"/>
              <a:t>,</a:t>
            </a:r>
            <a:r>
              <a:rPr lang="en-US" sz="2800" dirty="0" smtClean="0"/>
              <a:t> Antonio </a:t>
            </a:r>
            <a:r>
              <a:rPr lang="en-US" sz="2800" dirty="0" err="1" smtClean="0"/>
              <a:t>Grilli</a:t>
            </a:r>
            <a:r>
              <a:rPr lang="en-US" sz="2800" dirty="0" smtClean="0"/>
              <a:t>, Eliana LA Francesca, Rosanna </a:t>
            </a:r>
            <a:r>
              <a:rPr lang="en-US" sz="2800" dirty="0" err="1"/>
              <a:t>Larciprete</a:t>
            </a:r>
            <a:r>
              <a:rPr lang="en-US" sz="2800" dirty="0"/>
              <a:t>, Andrea </a:t>
            </a:r>
            <a:r>
              <a:rPr lang="en-US" sz="2800" dirty="0" err="1"/>
              <a:t>Liedl</a:t>
            </a:r>
            <a:r>
              <a:rPr lang="en-US" sz="2800" dirty="0"/>
              <a:t>, Marco </a:t>
            </a:r>
            <a:r>
              <a:rPr lang="en-US" sz="2800" dirty="0" err="1"/>
              <a:t>Pietropaoli</a:t>
            </a:r>
            <a:r>
              <a:rPr lang="en-US" sz="2800" dirty="0"/>
              <a:t>, Agostino </a:t>
            </a:r>
            <a:r>
              <a:rPr lang="en-US" sz="2800" dirty="0" err="1" smtClean="0"/>
              <a:t>Raco</a:t>
            </a:r>
            <a:r>
              <a:rPr lang="en-US" sz="2800" dirty="0" smtClean="0"/>
              <a:t>,  Vittorio </a:t>
            </a:r>
            <a:r>
              <a:rPr lang="en-US" sz="2800" dirty="0" err="1"/>
              <a:t>Sciarra</a:t>
            </a:r>
            <a:r>
              <a:rPr lang="en-US" sz="2800" dirty="0"/>
              <a:t>, </a:t>
            </a:r>
            <a:r>
              <a:rPr lang="en-US" sz="2800" dirty="0" smtClean="0"/>
              <a:t>L</a:t>
            </a:r>
            <a:r>
              <a:rPr lang="en-US" sz="2800" dirty="0" smtClean="0"/>
              <a:t>uisa </a:t>
            </a:r>
            <a:r>
              <a:rPr lang="en-US" sz="2800" dirty="0" err="1" smtClean="0"/>
              <a:t>Spallino</a:t>
            </a:r>
            <a:r>
              <a:rPr lang="en-US" sz="2800" dirty="0" smtClean="0"/>
              <a:t>, Giacomo Viviani,  Vinicio </a:t>
            </a:r>
            <a:r>
              <a:rPr lang="en-US" sz="2800" dirty="0" err="1" smtClean="0"/>
              <a:t>Tullio</a:t>
            </a:r>
            <a:r>
              <a:rPr lang="en-US" sz="2800" dirty="0" smtClean="0"/>
              <a:t> and many others....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HEB: </a:t>
            </a:r>
            <a:r>
              <a:rPr lang="en-GB" sz="3200" dirty="0"/>
              <a:t>60 -1000 eV.  About 8 </a:t>
            </a:r>
            <a:r>
              <a:rPr lang="en-GB" sz="3200" dirty="0" err="1"/>
              <a:t>mRad</a:t>
            </a:r>
            <a:r>
              <a:rPr lang="en-GB" sz="3200" dirty="0"/>
              <a:t> horizontal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9" name="Picture 8" descr="../Screen%20Shot%202016-07-15%20at%206.39.01%20P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838" y="1495673"/>
            <a:ext cx="10320901" cy="475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ular Callout 10"/>
          <p:cNvSpPr/>
          <p:nvPr/>
        </p:nvSpPr>
        <p:spPr>
          <a:xfrm>
            <a:off x="9208104" y="3128196"/>
            <a:ext cx="1738441" cy="828675"/>
          </a:xfrm>
          <a:prstGeom prst="wedgeRoundRectCallout">
            <a:avLst>
              <a:gd name="adj1" fmla="val -37271"/>
              <a:gd name="adj2" fmla="val 1056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Collimate to</a:t>
            </a:r>
          </a:p>
          <a:p>
            <a:pPr algn="ctr"/>
            <a:r>
              <a:rPr lang="en-US" dirty="0"/>
              <a:t> a parallel beam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113590" y="4439518"/>
            <a:ext cx="2649114" cy="1133379"/>
          </a:xfrm>
          <a:prstGeom prst="wedgeRoundRectCallout">
            <a:avLst>
              <a:gd name="adj1" fmla="val 16053"/>
              <a:gd name="adj2" fmla="val -1587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Focus: </a:t>
            </a:r>
          </a:p>
          <a:p>
            <a:pPr algn="ctr"/>
            <a:r>
              <a:rPr lang="en-US" dirty="0" smtClean="0"/>
              <a:t>Vert. to Entrance slits </a:t>
            </a:r>
          </a:p>
          <a:p>
            <a:pPr algn="ctr"/>
            <a:r>
              <a:rPr lang="en-US" dirty="0" err="1" smtClean="0"/>
              <a:t>Hor</a:t>
            </a:r>
            <a:r>
              <a:rPr lang="en-US" dirty="0" smtClean="0"/>
              <a:t> . To exit slits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5576582" y="1776716"/>
            <a:ext cx="3186113" cy="1017577"/>
          </a:xfrm>
          <a:prstGeom prst="wedgeRoundRectCallout">
            <a:avLst>
              <a:gd name="adj1" fmla="val -22700"/>
              <a:gd name="adj2" fmla="val 977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Monochromator</a:t>
            </a:r>
            <a:r>
              <a:rPr lang="en-US" dirty="0" smtClean="0"/>
              <a:t> 60- 1000 eV</a:t>
            </a:r>
          </a:p>
          <a:p>
            <a:pPr algn="ctr"/>
            <a:r>
              <a:rPr lang="en-US" dirty="0" smtClean="0"/>
              <a:t>Plane grating and mirror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869838" y="4271712"/>
            <a:ext cx="1656784" cy="1120644"/>
          </a:xfrm>
          <a:prstGeom prst="wedgeRoundRectCallout">
            <a:avLst>
              <a:gd name="adj1" fmla="val 8150"/>
              <a:gd name="adj2" fmla="val -2183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ReFocus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exit slits to Sample</a:t>
            </a:r>
            <a:endParaRPr lang="en-US" dirty="0"/>
          </a:p>
        </p:txBody>
      </p:sp>
      <p:pic>
        <p:nvPicPr>
          <p:cNvPr id="15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8" y="1495673"/>
            <a:ext cx="3185492" cy="42473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15964" y="1962338"/>
            <a:ext cx="124104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dirty="0" smtClean="0"/>
              <a:t>Spot:</a:t>
            </a:r>
          </a:p>
          <a:p>
            <a:pPr algn="ctr"/>
            <a:r>
              <a:rPr lang="en-GB" dirty="0" smtClean="0"/>
              <a:t>2 </a:t>
            </a:r>
            <a:r>
              <a:rPr lang="en-GB" dirty="0" smtClean="0"/>
              <a:t>x </a:t>
            </a:r>
            <a:r>
              <a:rPr lang="en-GB" dirty="0" smtClean="0"/>
              <a:t>2  </a:t>
            </a:r>
            <a:r>
              <a:rPr lang="en-GB" dirty="0" smtClean="0"/>
              <a:t>mm</a:t>
            </a:r>
            <a:endParaRPr lang="en-GB" dirty="0"/>
          </a:p>
        </p:txBody>
      </p:sp>
      <p:pic>
        <p:nvPicPr>
          <p:cNvPr id="16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49" y="3468055"/>
            <a:ext cx="3426843" cy="22749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3165" y="4367346"/>
            <a:ext cx="34788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We hope we need 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only small 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adjustments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27691" y="5292823"/>
            <a:ext cx="227470" cy="476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7536149" y="4954538"/>
            <a:ext cx="3410396" cy="0"/>
          </a:xfrm>
          <a:prstGeom prst="line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460166" y="4555131"/>
            <a:ext cx="0" cy="246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0460166" y="5181138"/>
            <a:ext cx="0" cy="2779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459787" y="4645711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mtClean="0">
                <a:solidFill>
                  <a:srgbClr val="C00000"/>
                </a:solidFill>
              </a:rPr>
              <a:t>~ </a:t>
            </a:r>
            <a:r>
              <a:rPr lang="en-GB" b="1" smtClean="0">
                <a:solidFill>
                  <a:srgbClr val="C00000"/>
                </a:solidFill>
              </a:rPr>
              <a:t> 5 mm</a:t>
            </a:r>
            <a:endParaRPr lang="en-GB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7536149" y="4430148"/>
            <a:ext cx="0" cy="717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9149942" y="4754801"/>
            <a:ext cx="3692" cy="391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478937" y="4923491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~ </a:t>
            </a:r>
            <a:r>
              <a:rPr lang="en-GB" b="1" dirty="0" smtClean="0">
                <a:solidFill>
                  <a:srgbClr val="C00000"/>
                </a:solidFill>
              </a:rPr>
              <a:t>35 </a:t>
            </a:r>
            <a:r>
              <a:rPr lang="en-GB" b="1" dirty="0" smtClean="0">
                <a:solidFill>
                  <a:srgbClr val="C00000"/>
                </a:solidFill>
              </a:rPr>
              <a:t>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681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14781" y="295729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WINDY: UNDER CONSTRUCTION</a:t>
            </a:r>
            <a:endParaRPr lang="en-GB" dirty="0"/>
          </a:p>
        </p:txBody>
      </p:sp>
      <p:sp>
        <p:nvSpPr>
          <p:cNvPr id="57" name="Rettangolo arrotondato 8"/>
          <p:cNvSpPr/>
          <p:nvPr/>
        </p:nvSpPr>
        <p:spPr>
          <a:xfrm>
            <a:off x="76249" y="1527572"/>
            <a:ext cx="11789504" cy="4395152"/>
          </a:xfrm>
          <a:prstGeom prst="roundRect">
            <a:avLst>
              <a:gd name="adj" fmla="val 79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5" y="820847"/>
            <a:ext cx="8129391" cy="5748468"/>
          </a:xfrm>
          <a:prstGeom prst="rect">
            <a:avLst/>
          </a:prstGeom>
        </p:spPr>
      </p:pic>
      <p:cxnSp>
        <p:nvCxnSpPr>
          <p:cNvPr id="59" name="Connettore 1 14"/>
          <p:cNvCxnSpPr/>
          <p:nvPr/>
        </p:nvCxnSpPr>
        <p:spPr>
          <a:xfrm flipV="1">
            <a:off x="356536" y="2379946"/>
            <a:ext cx="7653402" cy="32760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16"/>
          <p:cNvCxnSpPr/>
          <p:nvPr/>
        </p:nvCxnSpPr>
        <p:spPr>
          <a:xfrm flipV="1">
            <a:off x="1359838" y="3974123"/>
            <a:ext cx="7808551" cy="1248595"/>
          </a:xfrm>
          <a:prstGeom prst="line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e 20"/>
          <p:cNvSpPr/>
          <p:nvPr/>
        </p:nvSpPr>
        <p:spPr>
          <a:xfrm>
            <a:off x="861751" y="4691268"/>
            <a:ext cx="1020417" cy="99118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asellaDiTesto 21"/>
          <p:cNvSpPr txBox="1"/>
          <p:nvPr/>
        </p:nvSpPr>
        <p:spPr>
          <a:xfrm>
            <a:off x="640515" y="3047944"/>
            <a:ext cx="286328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Camera </a:t>
            </a:r>
            <a:r>
              <a:rPr lang="en-GB" dirty="0" err="1" smtClean="0">
                <a:solidFill>
                  <a:schemeClr val="bg1"/>
                </a:solidFill>
              </a:rPr>
              <a:t>dello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Specchio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3" name="Connettore 2 23"/>
          <p:cNvCxnSpPr/>
          <p:nvPr/>
        </p:nvCxnSpPr>
        <p:spPr>
          <a:xfrm flipH="1">
            <a:off x="1554870" y="3504112"/>
            <a:ext cx="622853" cy="11790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magin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3" r="12475" b="52050"/>
          <a:stretch/>
        </p:blipFill>
        <p:spPr>
          <a:xfrm rot="21050039">
            <a:off x="5981364" y="3673219"/>
            <a:ext cx="5934907" cy="664342"/>
          </a:xfrm>
          <a:prstGeom prst="rect">
            <a:avLst/>
          </a:prstGeom>
        </p:spPr>
      </p:pic>
      <p:sp>
        <p:nvSpPr>
          <p:cNvPr id="65" name="CasellaDiTesto 27"/>
          <p:cNvSpPr txBox="1"/>
          <p:nvPr/>
        </p:nvSpPr>
        <p:spPr>
          <a:xfrm>
            <a:off x="4663255" y="1833919"/>
            <a:ext cx="221246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Linea Alta </a:t>
            </a:r>
            <a:r>
              <a:rPr lang="en-GB" dirty="0" err="1" smtClean="0">
                <a:solidFill>
                  <a:schemeClr val="bg1"/>
                </a:solidFill>
              </a:rPr>
              <a:t>Energia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6" name="Connettore 2 28"/>
          <p:cNvCxnSpPr/>
          <p:nvPr/>
        </p:nvCxnSpPr>
        <p:spPr>
          <a:xfrm flipH="1">
            <a:off x="2893672" y="2203251"/>
            <a:ext cx="2650601" cy="2079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31"/>
          <p:cNvSpPr txBox="1"/>
          <p:nvPr/>
        </p:nvSpPr>
        <p:spPr>
          <a:xfrm>
            <a:off x="8846675" y="4413877"/>
            <a:ext cx="1112805" cy="53860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WINDY</a:t>
            </a:r>
          </a:p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(non in </a:t>
            </a:r>
            <a:r>
              <a:rPr lang="en-GB" sz="1100" dirty="0" err="1" smtClean="0">
                <a:solidFill>
                  <a:schemeClr val="bg1"/>
                </a:solidFill>
              </a:rPr>
              <a:t>scala</a:t>
            </a:r>
            <a:r>
              <a:rPr lang="en-GB" sz="1100" dirty="0" smtClean="0">
                <a:solidFill>
                  <a:schemeClr val="bg1"/>
                </a:solidFill>
              </a:rPr>
              <a:t>)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0" name="Rounded Rectangular Callout 69"/>
          <p:cNvSpPr/>
          <p:nvPr/>
        </p:nvSpPr>
        <p:spPr>
          <a:xfrm>
            <a:off x="3144848" y="5385608"/>
            <a:ext cx="7626791" cy="491202"/>
          </a:xfrm>
          <a:prstGeom prst="wedgeRoundRectCallout">
            <a:avLst>
              <a:gd name="adj1" fmla="val -72318"/>
              <a:gd name="adj2" fmla="val -7124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 smtClean="0"/>
              <a:t> extra </a:t>
            </a:r>
            <a:r>
              <a:rPr lang="en-GB" sz="2800" dirty="0"/>
              <a:t>(removable</a:t>
            </a:r>
            <a:r>
              <a:rPr lang="en-GB" sz="2800"/>
              <a:t>) </a:t>
            </a:r>
            <a:r>
              <a:rPr lang="en-GB" sz="2800" smtClean="0"/>
              <a:t>mirror(7</a:t>
            </a:r>
            <a:r>
              <a:rPr lang="en-GB" sz="2800" dirty="0" smtClean="0"/>
              <a:t>° </a:t>
            </a:r>
            <a:r>
              <a:rPr lang="en-GB" sz="2800" dirty="0"/>
              <a:t>incidence)</a:t>
            </a:r>
          </a:p>
        </p:txBody>
      </p:sp>
    </p:spTree>
    <p:extLst>
      <p:ext uri="{BB962C8B-B14F-4D97-AF65-F5344CB8AC3E}">
        <p14:creationId xmlns:p14="http://schemas.microsoft.com/office/powerpoint/2010/main" val="61143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4" r="1" b="43046"/>
          <a:stretch/>
        </p:blipFill>
        <p:spPr>
          <a:xfrm>
            <a:off x="1371065" y="-308368"/>
            <a:ext cx="9252566" cy="6284364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3"/>
          <a:srcRect l="32844" t="-21204" r="50099" b="108495"/>
          <a:stretch/>
        </p:blipFill>
        <p:spPr>
          <a:xfrm>
            <a:off x="3504175" y="-305213"/>
            <a:ext cx="1089171" cy="71173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192384" y="5737412"/>
            <a:ext cx="227470" cy="476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2" name="Oval 51"/>
          <p:cNvSpPr/>
          <p:nvPr/>
        </p:nvSpPr>
        <p:spPr>
          <a:xfrm>
            <a:off x="3465375" y="5152640"/>
            <a:ext cx="132462" cy="134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/>
          <p:cNvSpPr txBox="1"/>
          <p:nvPr/>
        </p:nvSpPr>
        <p:spPr>
          <a:xfrm>
            <a:off x="6044431" y="6029654"/>
            <a:ext cx="123614" cy="25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4" name="Picture 53" descr="../Screen%20Shot%202016-07-15%20at%204.31.18%20PM.pn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" r="50887"/>
          <a:stretch/>
        </p:blipFill>
        <p:spPr bwMode="auto">
          <a:xfrm>
            <a:off x="4875490" y="1499744"/>
            <a:ext cx="2892680" cy="23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 descr="../Screen%20Shot%202016-07-15%20at%204.45.09%20PM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0824" y="1524719"/>
            <a:ext cx="3023092" cy="236354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umming Junction 55"/>
          <p:cNvSpPr/>
          <p:nvPr/>
        </p:nvSpPr>
        <p:spPr>
          <a:xfrm>
            <a:off x="7867114" y="2650991"/>
            <a:ext cx="369219" cy="421223"/>
          </a:xfrm>
          <a:prstGeom prst="flowChartSummingJuncti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Multiply 56"/>
          <p:cNvSpPr/>
          <p:nvPr/>
        </p:nvSpPr>
        <p:spPr>
          <a:xfrm>
            <a:off x="4192836" y="2546711"/>
            <a:ext cx="707922" cy="66367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/>
          <p:cNvSpPr txBox="1"/>
          <p:nvPr/>
        </p:nvSpPr>
        <p:spPr>
          <a:xfrm>
            <a:off x="1528145" y="2531404"/>
            <a:ext cx="1580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Geometrical</a:t>
            </a:r>
          </a:p>
          <a:p>
            <a:r>
              <a:rPr lang="en-GB" dirty="0" smtClean="0"/>
              <a:t>Acceptance</a:t>
            </a:r>
          </a:p>
          <a:p>
            <a:r>
              <a:rPr lang="en-GB" dirty="0" smtClean="0"/>
              <a:t>(~8hx2v </a:t>
            </a:r>
            <a:r>
              <a:rPr lang="en-GB" dirty="0" err="1" smtClean="0"/>
              <a:t>mrad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9" name="Bent Arrow 58"/>
          <p:cNvSpPr/>
          <p:nvPr/>
        </p:nvSpPr>
        <p:spPr>
          <a:xfrm>
            <a:off x="3435744" y="2710155"/>
            <a:ext cx="696434" cy="237163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0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67" y="4406822"/>
            <a:ext cx="3426843" cy="227494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830709" y="6231590"/>
            <a:ext cx="227470" cy="476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3839167" y="5893305"/>
            <a:ext cx="3410396" cy="0"/>
          </a:xfrm>
          <a:prstGeom prst="line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763184" y="5493898"/>
            <a:ext cx="0" cy="246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6763184" y="6119905"/>
            <a:ext cx="0" cy="2779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5762805" y="5584478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mtClean="0">
                <a:solidFill>
                  <a:srgbClr val="C00000"/>
                </a:solidFill>
              </a:rPr>
              <a:t>~ </a:t>
            </a:r>
            <a:r>
              <a:rPr lang="en-GB" b="1" smtClean="0">
                <a:solidFill>
                  <a:srgbClr val="C00000"/>
                </a:solidFill>
              </a:rPr>
              <a:t> 5 mm</a:t>
            </a:r>
            <a:endParaRPr lang="en-GB" dirty="0"/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3839167" y="5368915"/>
            <a:ext cx="0" cy="717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5452960" y="5693568"/>
            <a:ext cx="3692" cy="391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781955" y="5862258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~ </a:t>
            </a:r>
            <a:r>
              <a:rPr lang="en-GB" b="1" dirty="0" smtClean="0">
                <a:solidFill>
                  <a:srgbClr val="C00000"/>
                </a:solidFill>
              </a:rPr>
              <a:t>35 </a:t>
            </a:r>
            <a:r>
              <a:rPr lang="en-GB" b="1" dirty="0" smtClean="0">
                <a:solidFill>
                  <a:srgbClr val="C00000"/>
                </a:solidFill>
              </a:rPr>
              <a:t>mm</a:t>
            </a:r>
            <a:endParaRPr lang="en-GB" dirty="0"/>
          </a:p>
        </p:txBody>
      </p:sp>
      <p:sp>
        <p:nvSpPr>
          <p:cNvPr id="69" name="Titolo 1"/>
          <p:cNvSpPr txBox="1">
            <a:spLocks/>
          </p:cNvSpPr>
          <p:nvPr/>
        </p:nvSpPr>
        <p:spPr>
          <a:xfrm>
            <a:off x="514781" y="295729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WINDY: UNDER CONSTRUCTION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43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stations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9" y="1430274"/>
            <a:ext cx="7344816" cy="4878273"/>
          </a:xfrm>
          <a:prstGeom prst="rect">
            <a:avLst/>
          </a:prstGeom>
        </p:spPr>
      </p:pic>
      <p:sp>
        <p:nvSpPr>
          <p:cNvPr id="9" name="CasellaDiTesto 4"/>
          <p:cNvSpPr txBox="1"/>
          <p:nvPr/>
        </p:nvSpPr>
        <p:spPr>
          <a:xfrm>
            <a:off x="4711619" y="1696250"/>
            <a:ext cx="1244251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HEB</a:t>
            </a:r>
            <a:endParaRPr lang="it-I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60-1000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5"/>
          <p:cNvSpPr txBox="1"/>
          <p:nvPr/>
        </p:nvSpPr>
        <p:spPr>
          <a:xfrm>
            <a:off x="7756394" y="1811447"/>
            <a:ext cx="1130438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b="1" smtClean="0">
                <a:latin typeface="Arial" panose="020B0604020202020204" pitchFamily="34" charset="0"/>
                <a:cs typeface="Arial" panose="020B0604020202020204" pitchFamily="34" charset="0"/>
              </a:rPr>
              <a:t>LEB</a:t>
            </a:r>
            <a:endParaRPr lang="it-I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30-200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101140"/>
            <a:ext cx="3962375" cy="2924944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 b="2705"/>
          <a:stretch/>
        </p:blipFill>
        <p:spPr>
          <a:xfrm>
            <a:off x="6136451" y="3509326"/>
            <a:ext cx="4105885" cy="2841283"/>
          </a:xfrm>
          <a:prstGeom prst="rect">
            <a:avLst/>
          </a:prstGeom>
        </p:spPr>
      </p:pic>
      <p:sp>
        <p:nvSpPr>
          <p:cNvPr id="9" name="CasellaDiTesto 107"/>
          <p:cNvSpPr txBox="1"/>
          <p:nvPr/>
        </p:nvSpPr>
        <p:spPr>
          <a:xfrm>
            <a:off x="655126" y="181512"/>
            <a:ext cx="9129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Material Science Laboratory </a:t>
            </a:r>
            <a:r>
              <a:rPr lang="en-US" sz="3600" dirty="0"/>
              <a:t>@ INFN-LNF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CasellaDiTesto 1"/>
          <p:cNvSpPr txBox="1"/>
          <p:nvPr/>
        </p:nvSpPr>
        <p:spPr>
          <a:xfrm>
            <a:off x="6354696" y="907036"/>
            <a:ext cx="3775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ultra high </a:t>
            </a:r>
            <a:r>
              <a:rPr lang="it-IT" sz="2000" dirty="0" err="1"/>
              <a:t>vacuum</a:t>
            </a:r>
            <a:r>
              <a:rPr lang="it-IT" sz="2000" dirty="0"/>
              <a:t> </a:t>
            </a:r>
            <a:r>
              <a:rPr lang="it-IT" sz="2000" dirty="0" err="1"/>
              <a:t>systems</a:t>
            </a:r>
            <a:endParaRPr lang="it-IT" sz="2000" dirty="0"/>
          </a:p>
          <a:p>
            <a:r>
              <a:rPr lang="it-IT" sz="1600" dirty="0"/>
              <a:t>background  pressure 1x10</a:t>
            </a:r>
            <a:r>
              <a:rPr lang="it-IT" sz="1600" baseline="30000" dirty="0"/>
              <a:t>-10</a:t>
            </a:r>
            <a:r>
              <a:rPr lang="it-IT" sz="1600" dirty="0"/>
              <a:t> </a:t>
            </a:r>
            <a:r>
              <a:rPr lang="it-IT" sz="1600" dirty="0" err="1"/>
              <a:t>mbar</a:t>
            </a:r>
            <a:r>
              <a:rPr lang="it-IT" sz="1600" dirty="0"/>
              <a:t> </a:t>
            </a:r>
            <a:endParaRPr lang="it-IT" sz="1600" dirty="0"/>
          </a:p>
        </p:txBody>
      </p:sp>
      <p:sp>
        <p:nvSpPr>
          <p:cNvPr id="11" name="CasellaDiTesto 2"/>
          <p:cNvSpPr txBox="1"/>
          <p:nvPr/>
        </p:nvSpPr>
        <p:spPr>
          <a:xfrm>
            <a:off x="6729862" y="2099960"/>
            <a:ext cx="3754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small area (1x1 cm</a:t>
            </a:r>
            <a:r>
              <a:rPr lang="it-IT" sz="2000" baseline="30000" dirty="0"/>
              <a:t>2</a:t>
            </a:r>
            <a:r>
              <a:rPr lang="it-IT" sz="2000" dirty="0"/>
              <a:t>) sample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57835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101140"/>
            <a:ext cx="3962375" cy="2924944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 b="2705"/>
          <a:stretch/>
        </p:blipFill>
        <p:spPr>
          <a:xfrm>
            <a:off x="6136451" y="3509326"/>
            <a:ext cx="4105885" cy="2841283"/>
          </a:xfrm>
          <a:prstGeom prst="rect">
            <a:avLst/>
          </a:prstGeom>
        </p:spPr>
      </p:pic>
      <p:sp>
        <p:nvSpPr>
          <p:cNvPr id="9" name="CasellaDiTesto 107"/>
          <p:cNvSpPr txBox="1"/>
          <p:nvPr/>
        </p:nvSpPr>
        <p:spPr>
          <a:xfrm>
            <a:off x="655126" y="181512"/>
            <a:ext cx="9129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Material Science Laboratory </a:t>
            </a:r>
            <a:r>
              <a:rPr lang="en-US" sz="3600" dirty="0"/>
              <a:t>@ INFN-LNF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2" name="Gruppo 7"/>
          <p:cNvGrpSpPr/>
          <p:nvPr/>
        </p:nvGrpSpPr>
        <p:grpSpPr>
          <a:xfrm>
            <a:off x="6392548" y="1101140"/>
            <a:ext cx="3456384" cy="2124273"/>
            <a:chOff x="5148938" y="1417378"/>
            <a:chExt cx="3095470" cy="1795598"/>
          </a:xfrm>
        </p:grpSpPr>
        <p:sp>
          <p:nvSpPr>
            <p:cNvPr id="13" name="Rettangolo 8"/>
            <p:cNvSpPr/>
            <p:nvPr/>
          </p:nvSpPr>
          <p:spPr>
            <a:xfrm>
              <a:off x="6380688" y="1906243"/>
              <a:ext cx="116706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9"/>
            <p:cNvSpPr/>
            <p:nvPr/>
          </p:nvSpPr>
          <p:spPr>
            <a:xfrm>
              <a:off x="6084168" y="1844825"/>
              <a:ext cx="293192" cy="1071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5"/>
            <p:cNvSpPr/>
            <p:nvPr/>
          </p:nvSpPr>
          <p:spPr>
            <a:xfrm rot="16200000">
              <a:off x="6548113" y="2225072"/>
              <a:ext cx="293192" cy="1071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1"/>
            <p:cNvSpPr/>
            <p:nvPr/>
          </p:nvSpPr>
          <p:spPr>
            <a:xfrm>
              <a:off x="6882420" y="1871712"/>
              <a:ext cx="1361988" cy="53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2"/>
            <p:cNvSpPr/>
            <p:nvPr/>
          </p:nvSpPr>
          <p:spPr>
            <a:xfrm>
              <a:off x="6678000" y="2563612"/>
              <a:ext cx="45719" cy="6493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3"/>
            <p:cNvSpPr>
              <a:spLocks noChangeAspect="1"/>
            </p:cNvSpPr>
            <p:nvPr/>
          </p:nvSpPr>
          <p:spPr>
            <a:xfrm>
              <a:off x="6377360" y="1627946"/>
              <a:ext cx="576064" cy="57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5"/>
            <p:cNvSpPr/>
            <p:nvPr/>
          </p:nvSpPr>
          <p:spPr>
            <a:xfrm>
              <a:off x="6506999" y="2323834"/>
              <a:ext cx="375421" cy="38508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2"/>
            <p:cNvSpPr/>
            <p:nvPr/>
          </p:nvSpPr>
          <p:spPr>
            <a:xfrm>
              <a:off x="5280570" y="1459739"/>
              <a:ext cx="936104" cy="936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16"/>
            <p:cNvSpPr txBox="1"/>
            <p:nvPr/>
          </p:nvSpPr>
          <p:spPr>
            <a:xfrm>
              <a:off x="5148938" y="2431921"/>
              <a:ext cx="1074130" cy="234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main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chamber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6930432" y="1417378"/>
              <a:ext cx="897548" cy="39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reparation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chamber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882420" y="2425237"/>
              <a:ext cx="1022448" cy="234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ast-entry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lock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49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101140"/>
            <a:ext cx="3962375" cy="2924944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 b="2705"/>
          <a:stretch/>
        </p:blipFill>
        <p:spPr>
          <a:xfrm>
            <a:off x="6136451" y="3509326"/>
            <a:ext cx="4105885" cy="2841283"/>
          </a:xfrm>
          <a:prstGeom prst="rect">
            <a:avLst/>
          </a:prstGeom>
        </p:spPr>
      </p:pic>
      <p:sp>
        <p:nvSpPr>
          <p:cNvPr id="9" name="Ovale 28"/>
          <p:cNvSpPr/>
          <p:nvPr/>
        </p:nvSpPr>
        <p:spPr>
          <a:xfrm>
            <a:off x="7456553" y="5329419"/>
            <a:ext cx="720080" cy="648072"/>
          </a:xfrm>
          <a:prstGeom prst="ellipse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26"/>
          <p:cNvSpPr/>
          <p:nvPr/>
        </p:nvSpPr>
        <p:spPr>
          <a:xfrm>
            <a:off x="2279576" y="2358423"/>
            <a:ext cx="720080" cy="648072"/>
          </a:xfrm>
          <a:prstGeom prst="ellipse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84" y="1413188"/>
            <a:ext cx="2691954" cy="177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ttore 1 1045"/>
          <p:cNvCxnSpPr/>
          <p:nvPr/>
        </p:nvCxnSpPr>
        <p:spPr>
          <a:xfrm flipH="1">
            <a:off x="2694000" y="1893228"/>
            <a:ext cx="5868000" cy="0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049"/>
          <p:cNvCxnSpPr/>
          <p:nvPr/>
        </p:nvCxnSpPr>
        <p:spPr>
          <a:xfrm>
            <a:off x="10416480" y="2808000"/>
            <a:ext cx="0" cy="2880000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051"/>
          <p:cNvCxnSpPr/>
          <p:nvPr/>
        </p:nvCxnSpPr>
        <p:spPr>
          <a:xfrm>
            <a:off x="8184000" y="5653456"/>
            <a:ext cx="2232000" cy="24251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057"/>
          <p:cNvCxnSpPr/>
          <p:nvPr/>
        </p:nvCxnSpPr>
        <p:spPr>
          <a:xfrm>
            <a:off x="2699629" y="1893229"/>
            <a:ext cx="0" cy="465195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064"/>
          <p:cNvSpPr txBox="1"/>
          <p:nvPr/>
        </p:nvSpPr>
        <p:spPr>
          <a:xfrm>
            <a:off x="8565601" y="1169556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secondary</a:t>
            </a:r>
            <a:r>
              <a:rPr lang="it-IT" sz="1400" dirty="0"/>
              <a:t> electron </a:t>
            </a:r>
            <a:r>
              <a:rPr lang="it-IT" sz="1400" dirty="0" err="1"/>
              <a:t>yield</a:t>
            </a:r>
            <a:r>
              <a:rPr lang="it-IT" sz="1400" dirty="0"/>
              <a:t> </a:t>
            </a:r>
            <a:endParaRPr lang="it-IT" sz="1400" dirty="0"/>
          </a:p>
        </p:txBody>
      </p:sp>
      <p:cxnSp>
        <p:nvCxnSpPr>
          <p:cNvPr id="17" name="Connettore 1 19"/>
          <p:cNvCxnSpPr/>
          <p:nvPr/>
        </p:nvCxnSpPr>
        <p:spPr>
          <a:xfrm>
            <a:off x="2293359" y="6481215"/>
            <a:ext cx="7560053" cy="612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07"/>
          <p:cNvSpPr txBox="1"/>
          <p:nvPr/>
        </p:nvSpPr>
        <p:spPr>
          <a:xfrm>
            <a:off x="807526" y="333912"/>
            <a:ext cx="9129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Material Science Laboratory </a:t>
            </a:r>
            <a:r>
              <a:rPr lang="en-US" sz="3600" dirty="0"/>
              <a:t>@ INFN-LNF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06726" y="4804727"/>
            <a:ext cx="4888419" cy="875955"/>
            <a:chOff x="639019" y="5398469"/>
            <a:chExt cx="4888419" cy="875955"/>
          </a:xfrm>
        </p:grpSpPr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3653116" y="5511405"/>
              <a:ext cx="187432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chemeClr val="accent2"/>
                  </a:solidFill>
                  <a:latin typeface="Comic Sans MS" charset="0"/>
                </a:rPr>
                <a:t>Igun</a:t>
              </a:r>
              <a:r>
                <a:rPr lang="en-US" b="1" dirty="0" smtClean="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 dirty="0" smtClean="0">
                  <a:solidFill>
                    <a:schemeClr val="accent2"/>
                  </a:solidFill>
                  <a:latin typeface="Comic Sans MS" charset="0"/>
                </a:rPr>
                <a:t>-</a:t>
              </a:r>
              <a:r>
                <a:rPr lang="en-US" b="1" dirty="0" smtClean="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 b="1" dirty="0" err="1" smtClean="0">
                  <a:solidFill>
                    <a:schemeClr val="accent2"/>
                  </a:solidFill>
                  <a:latin typeface="Comic Sans MS" charset="0"/>
                </a:rPr>
                <a:t>Isample</a:t>
              </a:r>
              <a:endParaRPr lang="en-US" b="1" dirty="0">
                <a:solidFill>
                  <a:schemeClr val="accent2"/>
                </a:solidFill>
                <a:latin typeface="Comic Sans MS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39019" y="5398469"/>
              <a:ext cx="4781787" cy="875955"/>
              <a:chOff x="464289" y="1128380"/>
              <a:chExt cx="4781787" cy="875955"/>
            </a:xfrm>
          </p:grpSpPr>
          <p:sp>
            <p:nvSpPr>
              <p:cNvPr id="22" name="Line 6"/>
              <p:cNvSpPr>
                <a:spLocks noChangeShapeType="1"/>
              </p:cNvSpPr>
              <p:nvPr/>
            </p:nvSpPr>
            <p:spPr bwMode="auto">
              <a:xfrm>
                <a:off x="2523395" y="1599466"/>
                <a:ext cx="495299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7"/>
              <p:cNvSpPr>
                <a:spLocks noChangeArrowheads="1"/>
              </p:cNvSpPr>
              <p:nvPr/>
            </p:nvSpPr>
            <p:spPr bwMode="auto">
              <a:xfrm>
                <a:off x="2445243" y="1596021"/>
                <a:ext cx="68964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accent2"/>
                    </a:solidFill>
                    <a:latin typeface="Comic Sans MS" charset="0"/>
                  </a:rPr>
                  <a:t>Iin</a:t>
                </a:r>
                <a:endParaRPr lang="en-US" b="1" dirty="0">
                  <a:solidFill>
                    <a:schemeClr val="accent2"/>
                  </a:solidFill>
                  <a:latin typeface="Comic Sans MS" charset="0"/>
                </a:endParaRPr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>
                <a:off x="464289" y="1128380"/>
                <a:ext cx="2799795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2"/>
                    </a:solidFill>
                    <a:latin typeface="+mj-lt"/>
                    <a:cs typeface="Monotype Corsiva"/>
                  </a:rPr>
                  <a:t>SEY</a:t>
                </a:r>
                <a:r>
                  <a:rPr lang="en-US" sz="4400" b="1" dirty="0" smtClean="0">
                    <a:solidFill>
                      <a:schemeClr val="accent2"/>
                    </a:solidFill>
                    <a:latin typeface="Monotype Corsiva"/>
                    <a:cs typeface="Monotype Corsiva"/>
                  </a:rPr>
                  <a:t>= </a:t>
                </a:r>
                <a:r>
                  <a:rPr lang="en-US" sz="4400" b="1" dirty="0" smtClean="0">
                    <a:solidFill>
                      <a:schemeClr val="accent2"/>
                    </a:solidFill>
                    <a:latin typeface="Symbol" charset="0"/>
                  </a:rPr>
                  <a:t></a:t>
                </a:r>
                <a:r>
                  <a:rPr lang="en-US" sz="4400" b="1" dirty="0" smtClean="0">
                    <a:solidFill>
                      <a:schemeClr val="accent2"/>
                    </a:solidFill>
                    <a:latin typeface="Monotype Corsiva"/>
                    <a:cs typeface="Monotype Corsiva"/>
                  </a:rPr>
                  <a:t>=</a:t>
                </a:r>
                <a:endParaRPr lang="en-US" dirty="0"/>
              </a:p>
            </p:txBody>
          </p:sp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2445243" y="1239023"/>
                <a:ext cx="778605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accent2"/>
                    </a:solidFill>
                    <a:latin typeface="Comic Sans MS" charset="0"/>
                  </a:rPr>
                  <a:t>Iout</a:t>
                </a:r>
                <a:endParaRPr lang="en-US" b="1" dirty="0">
                  <a:solidFill>
                    <a:schemeClr val="accent2"/>
                  </a:solidFill>
                  <a:latin typeface="Comic Sans MS" charset="0"/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998117" y="1163164"/>
                <a:ext cx="617383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accent2"/>
                    </a:solidFill>
                    <a:latin typeface="Monotype Corsiva"/>
                    <a:cs typeface="Monotype Corsiva"/>
                  </a:rPr>
                  <a:t>=</a:t>
                </a:r>
                <a:r>
                  <a:rPr lang="en-US" sz="4400" b="1" dirty="0" smtClean="0">
                    <a:solidFill>
                      <a:schemeClr val="accent2"/>
                    </a:solidFill>
                    <a:latin typeface="Symbol" charset="0"/>
                  </a:rPr>
                  <a:t> </a:t>
                </a:r>
                <a:endParaRPr lang="en-US" dirty="0"/>
              </a:p>
            </p:txBody>
          </p:sp>
          <p:sp>
            <p:nvSpPr>
              <p:cNvPr id="27" name="Line 6"/>
              <p:cNvSpPr>
                <a:spLocks noChangeShapeType="1"/>
              </p:cNvSpPr>
              <p:nvPr/>
            </p:nvSpPr>
            <p:spPr bwMode="auto">
              <a:xfrm>
                <a:off x="3585846" y="1614093"/>
                <a:ext cx="1660230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3945766" y="1635003"/>
                <a:ext cx="68964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accent2"/>
                    </a:solidFill>
                    <a:latin typeface="Comic Sans MS" charset="0"/>
                  </a:rPr>
                  <a:t>Igun</a:t>
                </a:r>
                <a:endParaRPr lang="en-US" b="1" dirty="0">
                  <a:solidFill>
                    <a:schemeClr val="accent2"/>
                  </a:solidFill>
                  <a:latin typeface="Comic Sans M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770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1" y="1209412"/>
            <a:ext cx="9536083" cy="5106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07959" y="-39120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>
                <a:solidFill>
                  <a:srgbClr val="0000FF"/>
                </a:solidFill>
              </a:rPr>
              <a:t/>
            </a:r>
            <a:br>
              <a:rPr lang="en-US" smtClean="0">
                <a:solidFill>
                  <a:srgbClr val="0000FF"/>
                </a:solidFill>
              </a:rPr>
            </a:b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734676" y="2240035"/>
            <a:ext cx="24573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Monotype Corsiva" charset="0"/>
              </a:rPr>
              <a:t>In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Monotype Corsiva" charset="0"/>
              </a:rPr>
              <a:t>spacecrafts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Monotype Corsiva" charset="0"/>
              </a:rPr>
              <a:t>, two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Monotype Corsiva" charset="0"/>
              </a:rPr>
              <a:t>materials with different SEY, PE and R can charge differently and cause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Monotype Corsiva" charset="0"/>
              </a:rPr>
              <a:t>disruptive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Monotype Corsiva" charset="0"/>
              </a:rPr>
              <a:t>discharge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Monotype Corsiva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Monotype Corsiva" charset="0"/>
              </a:rPr>
              <a:t>(20% SC failure!)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-1" y="86962"/>
            <a:ext cx="11190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Secondary </a:t>
            </a:r>
            <a:r>
              <a:rPr lang="en-US" sz="2400" b="1" dirty="0">
                <a:solidFill>
                  <a:srgbClr val="FF0000"/>
                </a:solidFill>
              </a:rPr>
              <a:t>Electron Yield (</a:t>
            </a:r>
            <a:r>
              <a:rPr lang="en-US" sz="2400" b="1" dirty="0" smtClean="0">
                <a:solidFill>
                  <a:srgbClr val="FF0000"/>
                </a:solidFill>
              </a:rPr>
              <a:t>SEY)</a:t>
            </a:r>
          </a:p>
          <a:p>
            <a:pPr algn="ctr"/>
            <a:r>
              <a:rPr lang="en-US" sz="2400" b="1" dirty="0" smtClean="0">
                <a:cs typeface="Monotype Corsiva" charset="0"/>
              </a:rPr>
              <a:t>Of </a:t>
            </a:r>
            <a:r>
              <a:rPr lang="en-US" sz="2400" b="1" dirty="0" smtClean="0">
                <a:cs typeface="Monotype Corsiva" charset="0"/>
              </a:rPr>
              <a:t>interest to Accelerator Technology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13464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101140"/>
            <a:ext cx="3962375" cy="2924944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 b="2705"/>
          <a:stretch/>
        </p:blipFill>
        <p:spPr>
          <a:xfrm>
            <a:off x="6136451" y="3509326"/>
            <a:ext cx="4105885" cy="2841283"/>
          </a:xfrm>
          <a:prstGeom prst="rect">
            <a:avLst/>
          </a:prstGeom>
        </p:spPr>
      </p:pic>
      <p:sp>
        <p:nvSpPr>
          <p:cNvPr id="9" name="Ovale 28"/>
          <p:cNvSpPr/>
          <p:nvPr/>
        </p:nvSpPr>
        <p:spPr>
          <a:xfrm>
            <a:off x="7456553" y="5329419"/>
            <a:ext cx="720080" cy="648072"/>
          </a:xfrm>
          <a:prstGeom prst="ellipse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26"/>
          <p:cNvSpPr/>
          <p:nvPr/>
        </p:nvSpPr>
        <p:spPr>
          <a:xfrm>
            <a:off x="2279576" y="2358423"/>
            <a:ext cx="720080" cy="648072"/>
          </a:xfrm>
          <a:prstGeom prst="ellipse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84" y="1413188"/>
            <a:ext cx="2691954" cy="177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ttore 1 1045"/>
          <p:cNvCxnSpPr/>
          <p:nvPr/>
        </p:nvCxnSpPr>
        <p:spPr>
          <a:xfrm flipH="1">
            <a:off x="2694000" y="1893228"/>
            <a:ext cx="5868000" cy="0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049"/>
          <p:cNvCxnSpPr/>
          <p:nvPr/>
        </p:nvCxnSpPr>
        <p:spPr>
          <a:xfrm>
            <a:off x="10416480" y="2808000"/>
            <a:ext cx="0" cy="2880000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051"/>
          <p:cNvCxnSpPr/>
          <p:nvPr/>
        </p:nvCxnSpPr>
        <p:spPr>
          <a:xfrm>
            <a:off x="8184000" y="5653456"/>
            <a:ext cx="2232000" cy="24251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057"/>
          <p:cNvCxnSpPr/>
          <p:nvPr/>
        </p:nvCxnSpPr>
        <p:spPr>
          <a:xfrm>
            <a:off x="2699629" y="1893229"/>
            <a:ext cx="0" cy="465195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064"/>
          <p:cNvSpPr txBox="1"/>
          <p:nvPr/>
        </p:nvSpPr>
        <p:spPr>
          <a:xfrm>
            <a:off x="8565601" y="1169556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secondary</a:t>
            </a:r>
            <a:r>
              <a:rPr lang="it-IT" sz="1400" dirty="0"/>
              <a:t> electron </a:t>
            </a:r>
            <a:r>
              <a:rPr lang="it-IT" sz="1400" dirty="0" err="1"/>
              <a:t>yield</a:t>
            </a:r>
            <a:r>
              <a:rPr lang="it-IT" sz="1400" dirty="0"/>
              <a:t> </a:t>
            </a:r>
            <a:endParaRPr lang="it-IT" sz="1400" dirty="0"/>
          </a:p>
        </p:txBody>
      </p:sp>
      <p:cxnSp>
        <p:nvCxnSpPr>
          <p:cNvPr id="17" name="Connettore 1 19"/>
          <p:cNvCxnSpPr/>
          <p:nvPr/>
        </p:nvCxnSpPr>
        <p:spPr>
          <a:xfrm>
            <a:off x="2293359" y="6481215"/>
            <a:ext cx="7560053" cy="612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07"/>
          <p:cNvSpPr txBox="1"/>
          <p:nvPr/>
        </p:nvSpPr>
        <p:spPr>
          <a:xfrm>
            <a:off x="807526" y="333912"/>
            <a:ext cx="9129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Material Science Laboratory </a:t>
            </a:r>
            <a:r>
              <a:rPr lang="en-US" sz="3600" dirty="0"/>
              <a:t>@ INFN-LNF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06726" y="4804727"/>
            <a:ext cx="4888419" cy="875955"/>
            <a:chOff x="639019" y="5398469"/>
            <a:chExt cx="4888419" cy="875955"/>
          </a:xfrm>
        </p:grpSpPr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3653116" y="5511405"/>
              <a:ext cx="187432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solidFill>
                    <a:schemeClr val="accent2"/>
                  </a:solidFill>
                  <a:latin typeface="Comic Sans MS" charset="0"/>
                </a:rPr>
                <a:t>Igun</a:t>
              </a:r>
              <a:r>
                <a:rPr lang="en-US" b="1" dirty="0" smtClean="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 dirty="0" smtClean="0">
                  <a:solidFill>
                    <a:schemeClr val="accent2"/>
                  </a:solidFill>
                  <a:latin typeface="Comic Sans MS" charset="0"/>
                </a:rPr>
                <a:t>-</a:t>
              </a:r>
              <a:r>
                <a:rPr lang="en-US" b="1" dirty="0" smtClean="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 b="1" dirty="0" err="1" smtClean="0">
                  <a:solidFill>
                    <a:schemeClr val="accent2"/>
                  </a:solidFill>
                  <a:latin typeface="Comic Sans MS" charset="0"/>
                </a:rPr>
                <a:t>Isample</a:t>
              </a:r>
              <a:endParaRPr lang="en-US" b="1" dirty="0">
                <a:solidFill>
                  <a:schemeClr val="accent2"/>
                </a:solidFill>
                <a:latin typeface="Comic Sans MS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39019" y="5398469"/>
              <a:ext cx="4781787" cy="875955"/>
              <a:chOff x="464289" y="1128380"/>
              <a:chExt cx="4781787" cy="875955"/>
            </a:xfrm>
          </p:grpSpPr>
          <p:sp>
            <p:nvSpPr>
              <p:cNvPr id="22" name="Line 6"/>
              <p:cNvSpPr>
                <a:spLocks noChangeShapeType="1"/>
              </p:cNvSpPr>
              <p:nvPr/>
            </p:nvSpPr>
            <p:spPr bwMode="auto">
              <a:xfrm>
                <a:off x="2523395" y="1599466"/>
                <a:ext cx="495299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7"/>
              <p:cNvSpPr>
                <a:spLocks noChangeArrowheads="1"/>
              </p:cNvSpPr>
              <p:nvPr/>
            </p:nvSpPr>
            <p:spPr bwMode="auto">
              <a:xfrm>
                <a:off x="2445243" y="1596021"/>
                <a:ext cx="68964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accent2"/>
                    </a:solidFill>
                    <a:latin typeface="Comic Sans MS" charset="0"/>
                  </a:rPr>
                  <a:t>Iin</a:t>
                </a:r>
                <a:endParaRPr lang="en-US" b="1" dirty="0">
                  <a:solidFill>
                    <a:schemeClr val="accent2"/>
                  </a:solidFill>
                  <a:latin typeface="Comic Sans MS" charset="0"/>
                </a:endParaRPr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>
                <a:off x="464289" y="1128380"/>
                <a:ext cx="2799795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2"/>
                    </a:solidFill>
                    <a:latin typeface="+mj-lt"/>
                    <a:cs typeface="Monotype Corsiva"/>
                  </a:rPr>
                  <a:t>SEY</a:t>
                </a:r>
                <a:r>
                  <a:rPr lang="en-US" sz="4400" b="1" dirty="0" smtClean="0">
                    <a:solidFill>
                      <a:schemeClr val="accent2"/>
                    </a:solidFill>
                    <a:latin typeface="Monotype Corsiva"/>
                    <a:cs typeface="Monotype Corsiva"/>
                  </a:rPr>
                  <a:t>= </a:t>
                </a:r>
                <a:r>
                  <a:rPr lang="en-US" sz="4400" b="1" dirty="0" smtClean="0">
                    <a:solidFill>
                      <a:schemeClr val="accent2"/>
                    </a:solidFill>
                    <a:latin typeface="Symbol" charset="0"/>
                  </a:rPr>
                  <a:t></a:t>
                </a:r>
                <a:r>
                  <a:rPr lang="en-US" sz="4400" b="1" dirty="0" smtClean="0">
                    <a:solidFill>
                      <a:schemeClr val="accent2"/>
                    </a:solidFill>
                    <a:latin typeface="Monotype Corsiva"/>
                    <a:cs typeface="Monotype Corsiva"/>
                  </a:rPr>
                  <a:t>=</a:t>
                </a:r>
                <a:endParaRPr lang="en-US" dirty="0"/>
              </a:p>
            </p:txBody>
          </p:sp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2445243" y="1239023"/>
                <a:ext cx="778605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accent2"/>
                    </a:solidFill>
                    <a:latin typeface="Comic Sans MS" charset="0"/>
                  </a:rPr>
                  <a:t>Iout</a:t>
                </a:r>
                <a:endParaRPr lang="en-US" b="1" dirty="0">
                  <a:solidFill>
                    <a:schemeClr val="accent2"/>
                  </a:solidFill>
                  <a:latin typeface="Comic Sans MS" charset="0"/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998117" y="1163164"/>
                <a:ext cx="617383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accent2"/>
                    </a:solidFill>
                    <a:latin typeface="Monotype Corsiva"/>
                    <a:cs typeface="Monotype Corsiva"/>
                  </a:rPr>
                  <a:t>=</a:t>
                </a:r>
                <a:r>
                  <a:rPr lang="en-US" sz="4400" b="1" dirty="0" smtClean="0">
                    <a:solidFill>
                      <a:schemeClr val="accent2"/>
                    </a:solidFill>
                    <a:latin typeface="Symbol" charset="0"/>
                  </a:rPr>
                  <a:t> </a:t>
                </a:r>
                <a:endParaRPr lang="en-US" dirty="0"/>
              </a:p>
            </p:txBody>
          </p:sp>
          <p:sp>
            <p:nvSpPr>
              <p:cNvPr id="27" name="Line 6"/>
              <p:cNvSpPr>
                <a:spLocks noChangeShapeType="1"/>
              </p:cNvSpPr>
              <p:nvPr/>
            </p:nvSpPr>
            <p:spPr bwMode="auto">
              <a:xfrm>
                <a:off x="3585846" y="1614093"/>
                <a:ext cx="1660230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3945766" y="1635003"/>
                <a:ext cx="68964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accent2"/>
                    </a:solidFill>
                    <a:latin typeface="Comic Sans MS" charset="0"/>
                  </a:rPr>
                  <a:t>Igun</a:t>
                </a:r>
                <a:endParaRPr lang="en-US" b="1" dirty="0">
                  <a:solidFill>
                    <a:schemeClr val="accent2"/>
                  </a:solidFill>
                  <a:latin typeface="Comic Sans MS" charset="0"/>
                </a:endParaRPr>
              </a:p>
            </p:txBody>
          </p:sp>
        </p:grpSp>
      </p:grpSp>
      <p:sp>
        <p:nvSpPr>
          <p:cNvPr id="29" name="Ovale 14"/>
          <p:cNvSpPr/>
          <p:nvPr/>
        </p:nvSpPr>
        <p:spPr>
          <a:xfrm>
            <a:off x="7351698" y="3529636"/>
            <a:ext cx="720080" cy="648072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"/>
          <p:cNvSpPr txBox="1"/>
          <p:nvPr/>
        </p:nvSpPr>
        <p:spPr>
          <a:xfrm>
            <a:off x="6825708" y="3183077"/>
            <a:ext cx="344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K closed-cycle </a:t>
            </a:r>
            <a:r>
              <a:rPr lang="en-US" dirty="0"/>
              <a:t>refrigerator</a:t>
            </a:r>
            <a:endParaRPr lang="it-IT" dirty="0"/>
          </a:p>
        </p:txBody>
      </p:sp>
      <p:sp>
        <p:nvSpPr>
          <p:cNvPr id="31" name="Ovale 14"/>
          <p:cNvSpPr/>
          <p:nvPr/>
        </p:nvSpPr>
        <p:spPr>
          <a:xfrm>
            <a:off x="2999355" y="1845339"/>
            <a:ext cx="720080" cy="648072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2"/>
          <p:cNvSpPr txBox="1"/>
          <p:nvPr/>
        </p:nvSpPr>
        <p:spPr>
          <a:xfrm>
            <a:off x="3735916" y="1984155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MOUNTED SOON:</a:t>
            </a:r>
            <a:br>
              <a:rPr lang="en-US" dirty="0" smtClean="0"/>
            </a:br>
            <a:r>
              <a:rPr lang="en-US" dirty="0" smtClean="0"/>
              <a:t>10 </a:t>
            </a:r>
            <a:r>
              <a:rPr lang="en-US" dirty="0"/>
              <a:t>K closed-cycle </a:t>
            </a:r>
            <a:r>
              <a:rPr lang="en-US" dirty="0"/>
              <a:t>refrigerator</a:t>
            </a:r>
            <a:endParaRPr lang="it-IT" dirty="0"/>
          </a:p>
        </p:txBody>
      </p:sp>
      <p:sp>
        <p:nvSpPr>
          <p:cNvPr id="33" name="TextBox 32"/>
          <p:cNvSpPr txBox="1"/>
          <p:nvPr/>
        </p:nvSpPr>
        <p:spPr>
          <a:xfrm>
            <a:off x="667317" y="5948563"/>
            <a:ext cx="6503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ALL MEASUREMENTS AT LOW TEMPERATURES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1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cxnSp>
        <p:nvCxnSpPr>
          <p:cNvPr id="7" name="Connettore 1 5"/>
          <p:cNvCxnSpPr/>
          <p:nvPr/>
        </p:nvCxnSpPr>
        <p:spPr>
          <a:xfrm>
            <a:off x="1728051" y="828000"/>
            <a:ext cx="8712968" cy="0"/>
          </a:xfrm>
          <a:prstGeom prst="line">
            <a:avLst/>
          </a:prstGeom>
          <a:ln w="28575" cap="rnd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8"/>
          <p:cNvSpPr txBox="1"/>
          <p:nvPr/>
        </p:nvSpPr>
        <p:spPr>
          <a:xfrm>
            <a:off x="3526465" y="54712"/>
            <a:ext cx="6003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SEY measurements at 10 K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87537" y="1236376"/>
            <a:ext cx="1564613" cy="746979"/>
            <a:chOff x="8288799" y="1752301"/>
            <a:chExt cx="1564613" cy="746979"/>
          </a:xfrm>
        </p:grpSpPr>
        <p:sp>
          <p:nvSpPr>
            <p:cNvPr id="10" name="Rettangolo 12"/>
            <p:cNvSpPr/>
            <p:nvPr/>
          </p:nvSpPr>
          <p:spPr>
            <a:xfrm>
              <a:off x="8775846" y="2266174"/>
              <a:ext cx="1077566" cy="137420"/>
            </a:xfrm>
            <a:prstGeom prst="re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1" name="Gruppo 13"/>
            <p:cNvGrpSpPr/>
            <p:nvPr/>
          </p:nvGrpSpPr>
          <p:grpSpPr>
            <a:xfrm flipV="1">
              <a:off x="8821778" y="1752301"/>
              <a:ext cx="947240" cy="521377"/>
              <a:chOff x="7413781" y="1244686"/>
              <a:chExt cx="1158113" cy="742601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4" name="Ovale 14"/>
              <p:cNvSpPr/>
              <p:nvPr/>
            </p:nvSpPr>
            <p:spPr>
              <a:xfrm flipH="1" flipV="1">
                <a:off x="7430705" y="1819642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5"/>
              <p:cNvSpPr/>
              <p:nvPr/>
            </p:nvSpPr>
            <p:spPr>
              <a:xfrm flipH="1" flipV="1">
                <a:off x="7603045" y="1808421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Ovale 16"/>
              <p:cNvSpPr/>
              <p:nvPr/>
            </p:nvSpPr>
            <p:spPr>
              <a:xfrm flipH="1" flipV="1">
                <a:off x="7798316" y="1812546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Ovale 17"/>
              <p:cNvSpPr/>
              <p:nvPr/>
            </p:nvSpPr>
            <p:spPr>
              <a:xfrm flipH="1" flipV="1">
                <a:off x="7969716" y="1775695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Ovale 18"/>
              <p:cNvSpPr/>
              <p:nvPr/>
            </p:nvSpPr>
            <p:spPr>
              <a:xfrm flipH="1" flipV="1">
                <a:off x="8184789" y="1782573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Ovale 19"/>
              <p:cNvSpPr/>
              <p:nvPr/>
            </p:nvSpPr>
            <p:spPr>
              <a:xfrm flipH="1" flipV="1">
                <a:off x="8396189" y="1771097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20"/>
              <p:cNvSpPr/>
              <p:nvPr/>
            </p:nvSpPr>
            <p:spPr>
              <a:xfrm flipH="1" flipV="1">
                <a:off x="7430705" y="1646502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1"/>
              <p:cNvSpPr/>
              <p:nvPr/>
            </p:nvSpPr>
            <p:spPr>
              <a:xfrm flipH="1" flipV="1">
                <a:off x="7626699" y="1634783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2"/>
              <p:cNvSpPr/>
              <p:nvPr/>
            </p:nvSpPr>
            <p:spPr>
              <a:xfrm flipH="1" flipV="1">
                <a:off x="7798316" y="1639406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e 23"/>
              <p:cNvSpPr/>
              <p:nvPr/>
            </p:nvSpPr>
            <p:spPr>
              <a:xfrm flipH="1" flipV="1">
                <a:off x="7987093" y="1617669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Ovale 24"/>
              <p:cNvSpPr/>
              <p:nvPr/>
            </p:nvSpPr>
            <p:spPr>
              <a:xfrm flipH="1" flipV="1">
                <a:off x="8184789" y="1609433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5"/>
              <p:cNvSpPr/>
              <p:nvPr/>
            </p:nvSpPr>
            <p:spPr>
              <a:xfrm flipH="1" flipV="1">
                <a:off x="8396189" y="1632420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6"/>
              <p:cNvSpPr/>
              <p:nvPr/>
            </p:nvSpPr>
            <p:spPr>
              <a:xfrm flipH="1" flipV="1">
                <a:off x="7795891" y="1475171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Ovale 27"/>
              <p:cNvSpPr/>
              <p:nvPr/>
            </p:nvSpPr>
            <p:spPr>
              <a:xfrm flipH="1" flipV="1">
                <a:off x="7967291" y="1438320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Ovale 28"/>
              <p:cNvSpPr/>
              <p:nvPr/>
            </p:nvSpPr>
            <p:spPr>
              <a:xfrm flipH="1" flipV="1">
                <a:off x="8182364" y="1445198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Ovale 29"/>
              <p:cNvSpPr/>
              <p:nvPr/>
            </p:nvSpPr>
            <p:spPr>
              <a:xfrm flipH="1" flipV="1">
                <a:off x="8393764" y="1433722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Ovale 30"/>
              <p:cNvSpPr/>
              <p:nvPr/>
            </p:nvSpPr>
            <p:spPr>
              <a:xfrm flipH="1" flipV="1">
                <a:off x="7413781" y="1281755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Ovale 31"/>
              <p:cNvSpPr/>
              <p:nvPr/>
            </p:nvSpPr>
            <p:spPr>
              <a:xfrm flipH="1" flipV="1">
                <a:off x="7609775" y="1270036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Ovale 32"/>
              <p:cNvSpPr/>
              <p:nvPr/>
            </p:nvSpPr>
            <p:spPr>
              <a:xfrm flipH="1" flipV="1">
                <a:off x="7781392" y="1274659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Ovale 33"/>
              <p:cNvSpPr/>
              <p:nvPr/>
            </p:nvSpPr>
            <p:spPr>
              <a:xfrm flipH="1" flipV="1">
                <a:off x="7970169" y="1252922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4"/>
              <p:cNvSpPr/>
              <p:nvPr/>
            </p:nvSpPr>
            <p:spPr>
              <a:xfrm flipH="1" flipV="1">
                <a:off x="8167865" y="1244686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Ovale 35"/>
              <p:cNvSpPr/>
              <p:nvPr/>
            </p:nvSpPr>
            <p:spPr>
              <a:xfrm flipH="1" flipV="1">
                <a:off x="8379265" y="1267673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Ovale 36"/>
              <p:cNvSpPr/>
              <p:nvPr/>
            </p:nvSpPr>
            <p:spPr>
              <a:xfrm flipH="1" flipV="1">
                <a:off x="7430705" y="1482237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Ovale 37"/>
              <p:cNvSpPr/>
              <p:nvPr/>
            </p:nvSpPr>
            <p:spPr>
              <a:xfrm flipH="1" flipV="1">
                <a:off x="7603045" y="1471016"/>
                <a:ext cx="175705" cy="167645"/>
              </a:xfrm>
              <a:prstGeom prst="ellipse">
                <a:avLst/>
              </a:prstGeom>
              <a:grpFill/>
              <a:ln w="31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CasellaDiTesto 38"/>
            <p:cNvSpPr txBox="1"/>
            <p:nvPr/>
          </p:nvSpPr>
          <p:spPr>
            <a:xfrm>
              <a:off x="8432517" y="1752436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Ar</a:t>
              </a:r>
              <a:endParaRPr lang="it-IT" dirty="0"/>
            </a:p>
          </p:txBody>
        </p:sp>
        <p:sp>
          <p:nvSpPr>
            <p:cNvPr id="13" name="CasellaDiTesto 39"/>
            <p:cNvSpPr txBox="1"/>
            <p:nvPr/>
          </p:nvSpPr>
          <p:spPr>
            <a:xfrm>
              <a:off x="8288799" y="2129948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Cu</a:t>
              </a:r>
              <a:endParaRPr lang="it-IT" dirty="0"/>
            </a:p>
          </p:txBody>
        </p:sp>
      </p:grpSp>
      <p:pic>
        <p:nvPicPr>
          <p:cNvPr id="38" name="Immagine 11" descr="SEYscan.pdf - Adobe Acrobat Reader DC">
            <a:extLst>
              <a:ext uri="{FF2B5EF4-FFF2-40B4-BE49-F238E27FC236}">
                <a16:creationId xmlns:a16="http://schemas.microsoft.com/office/drawing/2014/main" xmlns="" id="{322F518A-15D7-471B-8AE1-741462FA9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t="18356" r="18282" b="2730"/>
          <a:stretch/>
        </p:blipFill>
        <p:spPr>
          <a:xfrm>
            <a:off x="796957" y="1786384"/>
            <a:ext cx="5406352" cy="4210489"/>
          </a:xfrm>
          <a:prstGeom prst="rect">
            <a:avLst/>
          </a:prstGeom>
        </p:spPr>
      </p:pic>
      <p:pic>
        <p:nvPicPr>
          <p:cNvPr id="39" name="Immagine 12" descr="SEY2_900.pdf - Adobe Acrobat Reader DC">
            <a:extLst>
              <a:ext uri="{FF2B5EF4-FFF2-40B4-BE49-F238E27FC236}">
                <a16:creationId xmlns:a16="http://schemas.microsoft.com/office/drawing/2014/main" xmlns="" id="{04C24704-2FF6-450C-92D1-A393C9DF5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4" t="17597" r="23078" b="2423"/>
          <a:stretch/>
        </p:blipFill>
        <p:spPr>
          <a:xfrm>
            <a:off x="6962202" y="2077315"/>
            <a:ext cx="3624763" cy="288032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703144" y="5147281"/>
            <a:ext cx="5123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SEY on ICES: very sensitive to thickness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Can BE used to study Electron Stimulated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desorption.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46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Bending Magnet source for UV and XUV</a:t>
            </a:r>
          </a:p>
          <a:p>
            <a:pPr algn="ctr"/>
            <a:r>
              <a:rPr lang="en-GB" sz="3600" dirty="0" smtClean="0"/>
              <a:t>and its Laboratory</a:t>
            </a:r>
            <a:endParaRPr lang="en-GB" sz="3600" dirty="0"/>
          </a:p>
        </p:txBody>
      </p:sp>
      <p:pic>
        <p:nvPicPr>
          <p:cNvPr id="8" name="Picture 7" descr="../Screen%20Shot%202016-07-15%20at%204.31.18%20P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89" y="1646146"/>
            <a:ext cx="11063417" cy="4707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740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101140"/>
            <a:ext cx="3962375" cy="2924944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 b="2705"/>
          <a:stretch/>
        </p:blipFill>
        <p:spPr>
          <a:xfrm>
            <a:off x="6130577" y="3529636"/>
            <a:ext cx="4105885" cy="2841283"/>
          </a:xfrm>
          <a:prstGeom prst="rect">
            <a:avLst/>
          </a:prstGeom>
        </p:spPr>
      </p:pic>
      <p:sp>
        <p:nvSpPr>
          <p:cNvPr id="9" name="Ovale 28"/>
          <p:cNvSpPr/>
          <p:nvPr/>
        </p:nvSpPr>
        <p:spPr>
          <a:xfrm>
            <a:off x="7456553" y="5329419"/>
            <a:ext cx="720080" cy="648072"/>
          </a:xfrm>
          <a:prstGeom prst="ellipse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26"/>
          <p:cNvSpPr/>
          <p:nvPr/>
        </p:nvSpPr>
        <p:spPr>
          <a:xfrm>
            <a:off x="2279576" y="2358423"/>
            <a:ext cx="720080" cy="648072"/>
          </a:xfrm>
          <a:prstGeom prst="ellipse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1 1045"/>
          <p:cNvCxnSpPr/>
          <p:nvPr/>
        </p:nvCxnSpPr>
        <p:spPr>
          <a:xfrm flipH="1">
            <a:off x="2694000" y="1893228"/>
            <a:ext cx="5868000" cy="0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049"/>
          <p:cNvCxnSpPr/>
          <p:nvPr/>
        </p:nvCxnSpPr>
        <p:spPr>
          <a:xfrm>
            <a:off x="10416480" y="2808000"/>
            <a:ext cx="0" cy="2880000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051"/>
          <p:cNvCxnSpPr/>
          <p:nvPr/>
        </p:nvCxnSpPr>
        <p:spPr>
          <a:xfrm>
            <a:off x="8184000" y="5653456"/>
            <a:ext cx="2232000" cy="24251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057"/>
          <p:cNvCxnSpPr/>
          <p:nvPr/>
        </p:nvCxnSpPr>
        <p:spPr>
          <a:xfrm>
            <a:off x="2699629" y="1893229"/>
            <a:ext cx="0" cy="465195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064"/>
          <p:cNvSpPr txBox="1"/>
          <p:nvPr/>
        </p:nvSpPr>
        <p:spPr>
          <a:xfrm>
            <a:off x="212485" y="4147936"/>
            <a:ext cx="58609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Quadrupole Mass </a:t>
            </a:r>
            <a:r>
              <a:rPr lang="it-IT" sz="2800" dirty="0" err="1" smtClean="0"/>
              <a:t>Spectrometer</a:t>
            </a:r>
            <a:r>
              <a:rPr lang="it-IT" sz="2800" dirty="0" smtClean="0"/>
              <a:t>:</a:t>
            </a:r>
          </a:p>
          <a:p>
            <a:pPr marL="457200" indent="-457200">
              <a:buFont typeface="Wingdings" charset="2"/>
              <a:buChar char="v"/>
            </a:pPr>
            <a:r>
              <a:rPr lang="it-IT" sz="2800" dirty="0" smtClean="0"/>
              <a:t>Thermal </a:t>
            </a:r>
            <a:r>
              <a:rPr lang="it-IT" sz="2800" dirty="0" err="1" smtClean="0"/>
              <a:t>Desorbtion</a:t>
            </a:r>
            <a:endParaRPr lang="it-IT" sz="2800" dirty="0" smtClean="0"/>
          </a:p>
          <a:p>
            <a:pPr marL="457200" indent="-457200">
              <a:buFont typeface="Wingdings" charset="2"/>
              <a:buChar char="v"/>
            </a:pPr>
            <a:r>
              <a:rPr lang="it-IT" sz="2800" dirty="0" smtClean="0"/>
              <a:t>Electron </a:t>
            </a:r>
            <a:r>
              <a:rPr lang="it-IT" sz="2800" dirty="0" err="1" smtClean="0"/>
              <a:t>Induced</a:t>
            </a:r>
            <a:r>
              <a:rPr lang="it-IT" sz="2800" dirty="0" smtClean="0"/>
              <a:t> </a:t>
            </a:r>
            <a:r>
              <a:rPr lang="it-IT" sz="2800" dirty="0" err="1" smtClean="0"/>
              <a:t>Desorbtion</a:t>
            </a:r>
            <a:endParaRPr lang="it-IT" sz="2800" dirty="0" smtClean="0"/>
          </a:p>
          <a:p>
            <a:pPr marL="457200" indent="-457200">
              <a:buFont typeface="Wingdings" charset="2"/>
              <a:buChar char="v"/>
            </a:pPr>
            <a:r>
              <a:rPr lang="it-IT" sz="2800" dirty="0" smtClean="0"/>
              <a:t>Photo </a:t>
            </a:r>
            <a:r>
              <a:rPr lang="it-IT" sz="2800" dirty="0" err="1" smtClean="0"/>
              <a:t>Induced</a:t>
            </a:r>
            <a:r>
              <a:rPr lang="it-IT" sz="2800" dirty="0" smtClean="0"/>
              <a:t> </a:t>
            </a:r>
            <a:r>
              <a:rPr lang="it-IT" sz="2800" dirty="0" err="1" smtClean="0"/>
              <a:t>Desorbtion</a:t>
            </a:r>
            <a:endParaRPr lang="it-IT" sz="2800" dirty="0"/>
          </a:p>
        </p:txBody>
      </p:sp>
      <p:cxnSp>
        <p:nvCxnSpPr>
          <p:cNvPr id="17" name="Connettore 1 19"/>
          <p:cNvCxnSpPr/>
          <p:nvPr/>
        </p:nvCxnSpPr>
        <p:spPr>
          <a:xfrm>
            <a:off x="2293359" y="6481215"/>
            <a:ext cx="7560053" cy="612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07"/>
          <p:cNvSpPr txBox="1"/>
          <p:nvPr/>
        </p:nvSpPr>
        <p:spPr>
          <a:xfrm>
            <a:off x="807526" y="333912"/>
            <a:ext cx="9129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Material Science Laboratory </a:t>
            </a:r>
            <a:r>
              <a:rPr lang="en-US" sz="3600" dirty="0"/>
              <a:t>@ INFN-LNF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60" y="916719"/>
            <a:ext cx="3040840" cy="34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64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39" y="87392"/>
            <a:ext cx="10634191" cy="1400530"/>
          </a:xfrm>
        </p:spPr>
        <p:txBody>
          <a:bodyPr/>
          <a:lstStyle/>
          <a:p>
            <a:r>
              <a:rPr lang="en-GB" sz="2800" dirty="0" smtClean="0"/>
              <a:t>Photo- electron and thermal Desorption studies are of importance to accelerator’s R&amp;D but also to a number of other research area. </a:t>
            </a:r>
            <a:endParaRPr lang="en-GB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922"/>
            <a:ext cx="6522860" cy="23127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6"/>
          <a:stretch/>
        </p:blipFill>
        <p:spPr>
          <a:xfrm>
            <a:off x="1137407" y="3952519"/>
            <a:ext cx="4657573" cy="2506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48" y="1254893"/>
            <a:ext cx="5143792" cy="3667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0"/>
          <a:stretch/>
        </p:blipFill>
        <p:spPr>
          <a:xfrm>
            <a:off x="6790548" y="5096690"/>
            <a:ext cx="2795745" cy="13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00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101140"/>
            <a:ext cx="3962375" cy="2924944"/>
          </a:xfrm>
          <a:prstGeom prst="rect">
            <a:avLst/>
          </a:prstGeom>
        </p:spPr>
      </p:pic>
      <p:cxnSp>
        <p:nvCxnSpPr>
          <p:cNvPr id="8" name="Connettore 1 62"/>
          <p:cNvCxnSpPr/>
          <p:nvPr/>
        </p:nvCxnSpPr>
        <p:spPr>
          <a:xfrm flipV="1">
            <a:off x="2089459" y="2539524"/>
            <a:ext cx="0" cy="3625780"/>
          </a:xfrm>
          <a:prstGeom prst="line">
            <a:avLst/>
          </a:prstGeom>
          <a:ln w="254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4" b="2705"/>
          <a:stretch/>
        </p:blipFill>
        <p:spPr>
          <a:xfrm>
            <a:off x="6136451" y="3509326"/>
            <a:ext cx="4105885" cy="2841283"/>
          </a:xfrm>
          <a:prstGeom prst="rect">
            <a:avLst/>
          </a:prstGeom>
        </p:spPr>
      </p:pic>
      <p:sp>
        <p:nvSpPr>
          <p:cNvPr id="10" name="Ovale 28"/>
          <p:cNvSpPr/>
          <p:nvPr/>
        </p:nvSpPr>
        <p:spPr>
          <a:xfrm>
            <a:off x="7456553" y="5329419"/>
            <a:ext cx="720080" cy="648072"/>
          </a:xfrm>
          <a:prstGeom prst="ellipse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2"/>
          <p:cNvSpPr/>
          <p:nvPr/>
        </p:nvSpPr>
        <p:spPr>
          <a:xfrm>
            <a:off x="1919536" y="1893228"/>
            <a:ext cx="864096" cy="8280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26"/>
          <p:cNvSpPr/>
          <p:nvPr/>
        </p:nvSpPr>
        <p:spPr>
          <a:xfrm>
            <a:off x="2279576" y="2358423"/>
            <a:ext cx="720080" cy="648072"/>
          </a:xfrm>
          <a:prstGeom prst="ellipse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35"/>
          <p:cNvSpPr/>
          <p:nvPr/>
        </p:nvSpPr>
        <p:spPr>
          <a:xfrm>
            <a:off x="2017452" y="1983238"/>
            <a:ext cx="622165" cy="648072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36"/>
          <p:cNvSpPr/>
          <p:nvPr/>
        </p:nvSpPr>
        <p:spPr>
          <a:xfrm>
            <a:off x="6560838" y="4733230"/>
            <a:ext cx="900825" cy="864394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6" y="4736122"/>
            <a:ext cx="2359025" cy="16144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cxnSp>
        <p:nvCxnSpPr>
          <p:cNvPr id="16" name="Connettore 1 53"/>
          <p:cNvCxnSpPr/>
          <p:nvPr/>
        </p:nvCxnSpPr>
        <p:spPr>
          <a:xfrm flipV="1">
            <a:off x="2423592" y="2695690"/>
            <a:ext cx="0" cy="1440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58"/>
          <p:cNvCxnSpPr/>
          <p:nvPr/>
        </p:nvCxnSpPr>
        <p:spPr>
          <a:xfrm>
            <a:off x="5844000" y="5613891"/>
            <a:ext cx="115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60"/>
          <p:cNvCxnSpPr/>
          <p:nvPr/>
        </p:nvCxnSpPr>
        <p:spPr>
          <a:xfrm flipH="1">
            <a:off x="2082000" y="6165304"/>
            <a:ext cx="2324972" cy="0"/>
          </a:xfrm>
          <a:prstGeom prst="line">
            <a:avLst/>
          </a:prstGeom>
          <a:ln w="254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988606"/>
            <a:ext cx="2631452" cy="1689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22" y="1440311"/>
            <a:ext cx="1997782" cy="13153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cxnSp>
        <p:nvCxnSpPr>
          <p:cNvPr id="21" name="Connettore 1 1045"/>
          <p:cNvCxnSpPr/>
          <p:nvPr/>
        </p:nvCxnSpPr>
        <p:spPr>
          <a:xfrm flipH="1">
            <a:off x="2694001" y="1893228"/>
            <a:ext cx="4516321" cy="0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1049"/>
          <p:cNvCxnSpPr/>
          <p:nvPr/>
        </p:nvCxnSpPr>
        <p:spPr>
          <a:xfrm>
            <a:off x="10416480" y="2808000"/>
            <a:ext cx="0" cy="2880000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1051"/>
          <p:cNvCxnSpPr/>
          <p:nvPr/>
        </p:nvCxnSpPr>
        <p:spPr>
          <a:xfrm>
            <a:off x="8184000" y="5653456"/>
            <a:ext cx="2232000" cy="24251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1057"/>
          <p:cNvCxnSpPr/>
          <p:nvPr/>
        </p:nvCxnSpPr>
        <p:spPr>
          <a:xfrm>
            <a:off x="2699629" y="1893229"/>
            <a:ext cx="0" cy="465195"/>
          </a:xfrm>
          <a:prstGeom prst="line">
            <a:avLst/>
          </a:pr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1060"/>
          <p:cNvSpPr txBox="1"/>
          <p:nvPr/>
        </p:nvSpPr>
        <p:spPr>
          <a:xfrm>
            <a:off x="1708110" y="5708527"/>
            <a:ext cx="186301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it-IT" sz="1400" dirty="0"/>
              <a:t>X-</a:t>
            </a:r>
            <a:r>
              <a:rPr lang="it-IT" sz="1400" dirty="0" err="1"/>
              <a:t>ray</a:t>
            </a:r>
            <a:r>
              <a:rPr lang="it-IT" sz="1400" dirty="0"/>
              <a:t> </a:t>
            </a:r>
            <a:r>
              <a:rPr lang="it-IT" sz="1400" dirty="0" err="1"/>
              <a:t>photoeletron</a:t>
            </a:r>
            <a:r>
              <a:rPr lang="it-IT" sz="1400" dirty="0"/>
              <a:t> </a:t>
            </a:r>
            <a:endParaRPr lang="it-IT" sz="1400" dirty="0"/>
          </a:p>
          <a:p>
            <a:pPr>
              <a:lnSpc>
                <a:spcPts val="1200"/>
              </a:lnSpc>
            </a:pPr>
            <a:r>
              <a:rPr lang="it-IT" sz="1400" dirty="0" err="1"/>
              <a:t>spectroscopy</a:t>
            </a:r>
            <a:endParaRPr lang="it-IT" sz="1400" dirty="0"/>
          </a:p>
        </p:txBody>
      </p:sp>
      <p:sp>
        <p:nvSpPr>
          <p:cNvPr id="26" name="CasellaDiTesto 104"/>
          <p:cNvSpPr txBox="1"/>
          <p:nvPr/>
        </p:nvSpPr>
        <p:spPr>
          <a:xfrm>
            <a:off x="4468628" y="4347203"/>
            <a:ext cx="1664238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it-IT" sz="1400" dirty="0"/>
              <a:t>UV </a:t>
            </a:r>
            <a:r>
              <a:rPr lang="it-IT" sz="1400" dirty="0" err="1"/>
              <a:t>photoeletron</a:t>
            </a:r>
            <a:r>
              <a:rPr lang="it-IT" sz="1400" dirty="0"/>
              <a:t> </a:t>
            </a:r>
            <a:endParaRPr lang="it-IT" sz="1400" dirty="0"/>
          </a:p>
          <a:p>
            <a:pPr>
              <a:lnSpc>
                <a:spcPts val="1200"/>
              </a:lnSpc>
            </a:pPr>
            <a:r>
              <a:rPr lang="it-IT" sz="1400" dirty="0" err="1"/>
              <a:t>spectroscopy</a:t>
            </a:r>
            <a:endParaRPr lang="it-IT" sz="1400" dirty="0"/>
          </a:p>
        </p:txBody>
      </p:sp>
      <p:sp>
        <p:nvSpPr>
          <p:cNvPr id="27" name="CasellaDiTesto 1064"/>
          <p:cNvSpPr txBox="1"/>
          <p:nvPr/>
        </p:nvSpPr>
        <p:spPr>
          <a:xfrm>
            <a:off x="7011797" y="1089189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secondary</a:t>
            </a:r>
            <a:r>
              <a:rPr lang="it-IT" sz="1400" dirty="0"/>
              <a:t> electron </a:t>
            </a:r>
            <a:r>
              <a:rPr lang="it-IT" sz="1400" dirty="0" err="1"/>
              <a:t>yield</a:t>
            </a:r>
            <a:r>
              <a:rPr lang="it-IT" sz="1400" dirty="0"/>
              <a:t> </a:t>
            </a:r>
            <a:endParaRPr lang="it-IT" sz="1400" dirty="0"/>
          </a:p>
        </p:txBody>
      </p:sp>
      <p:cxnSp>
        <p:nvCxnSpPr>
          <p:cNvPr id="28" name="Connettore 1 106"/>
          <p:cNvCxnSpPr/>
          <p:nvPr/>
        </p:nvCxnSpPr>
        <p:spPr>
          <a:xfrm>
            <a:off x="1739626" y="828000"/>
            <a:ext cx="8712968" cy="0"/>
          </a:xfrm>
          <a:prstGeom prst="line">
            <a:avLst/>
          </a:prstGeom>
          <a:ln w="28575" cap="rnd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107"/>
          <p:cNvSpPr txBox="1"/>
          <p:nvPr/>
        </p:nvSpPr>
        <p:spPr>
          <a:xfrm>
            <a:off x="1928342" y="102636"/>
            <a:ext cx="9129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Material Science Laboratory </a:t>
            </a:r>
            <a:r>
              <a:rPr lang="en-US" sz="3600" dirty="0"/>
              <a:t>@ INFN-LNF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0" name="Connettore 1 1067"/>
          <p:cNvCxnSpPr/>
          <p:nvPr/>
        </p:nvCxnSpPr>
        <p:spPr>
          <a:xfrm flipV="1">
            <a:off x="4403869" y="5940000"/>
            <a:ext cx="0" cy="234000"/>
          </a:xfrm>
          <a:prstGeom prst="line">
            <a:avLst/>
          </a:prstGeom>
          <a:ln w="254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27"/>
          <p:cNvCxnSpPr/>
          <p:nvPr/>
        </p:nvCxnSpPr>
        <p:spPr>
          <a:xfrm>
            <a:off x="2293359" y="6481215"/>
            <a:ext cx="7560053" cy="612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113" y="1467154"/>
            <a:ext cx="1150651" cy="128847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300000" y="1598517"/>
            <a:ext cx="299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+</a:t>
            </a:r>
            <a:endParaRPr lang="en-GB" sz="4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125953" y="1798571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TPD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31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grpSp>
        <p:nvGrpSpPr>
          <p:cNvPr id="7" name="Gruppo 13"/>
          <p:cNvGrpSpPr>
            <a:grpSpLocks/>
          </p:cNvGrpSpPr>
          <p:nvPr/>
        </p:nvGrpSpPr>
        <p:grpSpPr bwMode="auto">
          <a:xfrm>
            <a:off x="1174794" y="3380543"/>
            <a:ext cx="3852862" cy="2879725"/>
            <a:chOff x="1571604" y="1071546"/>
            <a:chExt cx="7361874" cy="5286412"/>
          </a:xfrm>
        </p:grpSpPr>
        <p:grpSp>
          <p:nvGrpSpPr>
            <p:cNvPr id="8" name="Gruppo 6"/>
            <p:cNvGrpSpPr>
              <a:grpSpLocks/>
            </p:cNvGrpSpPr>
            <p:nvPr/>
          </p:nvGrpSpPr>
          <p:grpSpPr bwMode="auto">
            <a:xfrm>
              <a:off x="1571604" y="2571744"/>
              <a:ext cx="5851422" cy="3786214"/>
              <a:chOff x="1571604" y="1857364"/>
              <a:chExt cx="5851422" cy="3786214"/>
            </a:xfrm>
          </p:grpSpPr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604" y="1857364"/>
                <a:ext cx="5851422" cy="3786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e 32"/>
              <p:cNvSpPr/>
              <p:nvPr/>
            </p:nvSpPr>
            <p:spPr>
              <a:xfrm>
                <a:off x="3094332" y="2735177"/>
                <a:ext cx="2484290" cy="786842"/>
              </a:xfrm>
              <a:prstGeom prst="ellipse">
                <a:avLst/>
              </a:prstGeom>
              <a:gradFill>
                <a:gsLst>
                  <a:gs pos="0">
                    <a:schemeClr val="accent4">
                      <a:lumMod val="65000"/>
                      <a:lumOff val="35000"/>
                    </a:scheme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2700000" scaled="0"/>
              </a:gradFill>
              <a:ln>
                <a:noFill/>
              </a:ln>
              <a:effectLst>
                <a:outerShdw dist="50800" dir="5400000" sx="71000" sy="71000" algn="ctr" rotWithShape="0">
                  <a:schemeClr val="accent3">
                    <a:lumMod val="6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1" t="20657" r="19267" b="56255"/>
            <a:stretch>
              <a:fillRect/>
            </a:stretch>
          </p:blipFill>
          <p:spPr bwMode="auto">
            <a:xfrm>
              <a:off x="6858016" y="1071546"/>
              <a:ext cx="2075462" cy="171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8"/>
            <p:cNvSpPr txBox="1">
              <a:spLocks noChangeArrowheads="1"/>
            </p:cNvSpPr>
            <p:nvPr/>
          </p:nvSpPr>
          <p:spPr bwMode="auto">
            <a:xfrm>
              <a:off x="5148933" y="1468109"/>
              <a:ext cx="1663791" cy="96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electron </a:t>
              </a:r>
            </a:p>
            <a:p>
              <a:r>
                <a:rPr lang="it-IT" altLang="it-IT" sz="1400"/>
                <a:t>analyzer</a:t>
              </a:r>
            </a:p>
          </p:txBody>
        </p:sp>
        <p:cxnSp>
          <p:nvCxnSpPr>
            <p:cNvPr id="11" name="Connettore 2 30"/>
            <p:cNvCxnSpPr/>
            <p:nvPr/>
          </p:nvCxnSpPr>
          <p:spPr>
            <a:xfrm rot="5400000" flipH="1" flipV="1">
              <a:off x="3751610" y="3392730"/>
              <a:ext cx="121523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asellaDiTesto 49"/>
          <p:cNvSpPr txBox="1"/>
          <p:nvPr/>
        </p:nvSpPr>
        <p:spPr>
          <a:xfrm>
            <a:off x="5276544" y="918911"/>
            <a:ext cx="471154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XUV1  </a:t>
            </a:r>
            <a:r>
              <a:rPr lang="it-IT" b="1" dirty="0" err="1">
                <a:solidFill>
                  <a:srgbClr val="FF0000"/>
                </a:solidFill>
              </a:rPr>
              <a:t>exp</a:t>
            </a:r>
            <a:r>
              <a:rPr lang="it-IT" b="1" dirty="0">
                <a:solidFill>
                  <a:srgbClr val="FF0000"/>
                </a:solidFill>
              </a:rPr>
              <a:t>. station </a:t>
            </a:r>
          </a:p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(1486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Mg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(1253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</a:p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HeI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(21.2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HeII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(40.8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Electron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energy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analyser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ray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and UV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hotoelectron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pectroscopy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XPS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and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UPS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SR (60 - 1000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b="1" dirty="0">
                <a:solidFill>
                  <a:srgbClr val="FF0000"/>
                </a:solidFill>
              </a:rPr>
              <a:t>XUV1  </a:t>
            </a:r>
            <a:r>
              <a:rPr lang="it-IT" b="1" dirty="0" err="1">
                <a:solidFill>
                  <a:srgbClr val="FF0000"/>
                </a:solidFill>
              </a:rPr>
              <a:t>exp</a:t>
            </a:r>
            <a:r>
              <a:rPr lang="it-IT" b="1" dirty="0">
                <a:solidFill>
                  <a:srgbClr val="FF0000"/>
                </a:solidFill>
              </a:rPr>
              <a:t>. station </a:t>
            </a:r>
          </a:p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HeI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(21.2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HeII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40.8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</a:p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Monochromatized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Angle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resolved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electron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energy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analyser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SR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(30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150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Angle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Resolved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PhotoElectron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Spectroscopy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ARPES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it-IT" dirty="0" smtClean="0"/>
          </a:p>
        </p:txBody>
      </p:sp>
      <p:cxnSp>
        <p:nvCxnSpPr>
          <p:cNvPr id="31" name="Connettore 1 50"/>
          <p:cNvCxnSpPr/>
          <p:nvPr/>
        </p:nvCxnSpPr>
        <p:spPr>
          <a:xfrm>
            <a:off x="964122" y="770127"/>
            <a:ext cx="8712968" cy="0"/>
          </a:xfrm>
          <a:prstGeom prst="line">
            <a:avLst/>
          </a:prstGeom>
          <a:ln w="28575" cap="rnd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51"/>
          <p:cNvSpPr txBox="1"/>
          <p:nvPr/>
        </p:nvSpPr>
        <p:spPr>
          <a:xfrm>
            <a:off x="1946574" y="83817"/>
            <a:ext cx="797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Photoelectron spectroscopy @ LNF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3" name="Gruppo 28"/>
          <p:cNvGrpSpPr>
            <a:grpSpLocks/>
          </p:cNvGrpSpPr>
          <p:nvPr/>
        </p:nvGrpSpPr>
        <p:grpSpPr bwMode="auto">
          <a:xfrm>
            <a:off x="1078962" y="1054323"/>
            <a:ext cx="2862494" cy="2558690"/>
            <a:chOff x="0" y="3068960"/>
            <a:chExt cx="2863661" cy="2558015"/>
          </a:xfrm>
        </p:grpSpPr>
        <p:grpSp>
          <p:nvGrpSpPr>
            <p:cNvPr id="34" name="Gruppo 33"/>
            <p:cNvGrpSpPr>
              <a:grpSpLocks/>
            </p:cNvGrpSpPr>
            <p:nvPr/>
          </p:nvGrpSpPr>
          <p:grpSpPr bwMode="auto">
            <a:xfrm>
              <a:off x="0" y="3068960"/>
              <a:ext cx="2863661" cy="2558015"/>
              <a:chOff x="233760" y="3831357"/>
              <a:chExt cx="3357585" cy="2702923"/>
            </a:xfrm>
          </p:grpSpPr>
          <p:grpSp>
            <p:nvGrpSpPr>
              <p:cNvPr id="36" name="Gruppo 32"/>
              <p:cNvGrpSpPr>
                <a:grpSpLocks/>
              </p:cNvGrpSpPr>
              <p:nvPr/>
            </p:nvGrpSpPr>
            <p:grpSpPr bwMode="auto">
              <a:xfrm>
                <a:off x="233760" y="3831357"/>
                <a:ext cx="3357585" cy="2579206"/>
                <a:chOff x="233760" y="2331159"/>
                <a:chExt cx="3357585" cy="2579206"/>
              </a:xfrm>
            </p:grpSpPr>
            <p:cxnSp>
              <p:nvCxnSpPr>
                <p:cNvPr id="43" name="Connettore 1 43"/>
                <p:cNvCxnSpPr/>
                <p:nvPr/>
              </p:nvCxnSpPr>
              <p:spPr>
                <a:xfrm>
                  <a:off x="1799762" y="4878502"/>
                  <a:ext cx="8286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Rettangolo 44"/>
                <p:cNvSpPr/>
                <p:nvPr/>
              </p:nvSpPr>
              <p:spPr>
                <a:xfrm>
                  <a:off x="1928244" y="2857733"/>
                  <a:ext cx="1500829" cy="285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grpSp>
              <p:nvGrpSpPr>
                <p:cNvPr id="45" name="Gruppo 12"/>
                <p:cNvGrpSpPr>
                  <a:grpSpLocks/>
                </p:cNvGrpSpPr>
                <p:nvPr/>
              </p:nvGrpSpPr>
              <p:grpSpPr bwMode="auto">
                <a:xfrm>
                  <a:off x="233760" y="2331159"/>
                  <a:ext cx="3357585" cy="2579206"/>
                  <a:chOff x="3305594" y="1973969"/>
                  <a:chExt cx="3357585" cy="2579206"/>
                </a:xfrm>
              </p:grpSpPr>
              <p:pic>
                <p:nvPicPr>
                  <p:cNvPr id="4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05594" y="1973969"/>
                    <a:ext cx="3357585" cy="25792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7" name="Rettangolo 47"/>
                  <p:cNvSpPr/>
                  <p:nvPr/>
                </p:nvSpPr>
                <p:spPr>
                  <a:xfrm>
                    <a:off x="4753532" y="2521439"/>
                    <a:ext cx="1428208" cy="2146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48" name="Rettangolo 48"/>
                  <p:cNvSpPr/>
                  <p:nvPr/>
                </p:nvSpPr>
                <p:spPr>
                  <a:xfrm>
                    <a:off x="4984387" y="2927647"/>
                    <a:ext cx="1571586" cy="4997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 dirty="0"/>
                  </a:p>
                </p:txBody>
              </p:sp>
            </p:grpSp>
          </p:grpSp>
          <p:cxnSp>
            <p:nvCxnSpPr>
              <p:cNvPr id="37" name="Connettore 2 37"/>
              <p:cNvCxnSpPr/>
              <p:nvPr/>
            </p:nvCxnSpPr>
            <p:spPr>
              <a:xfrm rot="5400000" flipH="1" flipV="1">
                <a:off x="2321205" y="5893958"/>
                <a:ext cx="642287" cy="1861"/>
              </a:xfrm>
              <a:prstGeom prst="straightConnector1">
                <a:avLst/>
              </a:prstGeom>
              <a:ln w="25400"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2 38"/>
              <p:cNvCxnSpPr/>
              <p:nvPr/>
            </p:nvCxnSpPr>
            <p:spPr>
              <a:xfrm rot="5400000" flipH="1" flipV="1">
                <a:off x="2391640" y="5107451"/>
                <a:ext cx="501419" cy="1861"/>
              </a:xfrm>
              <a:prstGeom prst="straightConnector1">
                <a:avLst/>
              </a:prstGeom>
              <a:ln w="25400">
                <a:solidFill>
                  <a:srgbClr val="33CC3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2 39"/>
              <p:cNvCxnSpPr/>
              <p:nvPr/>
            </p:nvCxnSpPr>
            <p:spPr>
              <a:xfrm rot="5400000" flipH="1" flipV="1">
                <a:off x="2535022" y="5465488"/>
                <a:ext cx="214654" cy="186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CasellaDiTesto 28"/>
              <p:cNvSpPr txBox="1">
                <a:spLocks noChangeArrowheads="1"/>
              </p:cNvSpPr>
              <p:nvPr/>
            </p:nvSpPr>
            <p:spPr bwMode="auto">
              <a:xfrm>
                <a:off x="2170277" y="4736931"/>
                <a:ext cx="1295812" cy="552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it-IT" altLang="it-IT" sz="1400" dirty="0">
                    <a:solidFill>
                      <a:srgbClr val="33CC33"/>
                    </a:solidFill>
                  </a:rPr>
                  <a:t>KE: </a:t>
                </a:r>
                <a:r>
                  <a:rPr lang="it-IT" altLang="it-IT" sz="1400" dirty="0" smtClean="0">
                    <a:solidFill>
                      <a:srgbClr val="33CC33"/>
                    </a:solidFill>
                  </a:rPr>
                  <a:t> </a:t>
                </a:r>
                <a:r>
                  <a:rPr lang="it-IT" altLang="it-IT" sz="1400" dirty="0" err="1" smtClean="0">
                    <a:solidFill>
                      <a:srgbClr val="33CC33"/>
                    </a:solidFill>
                  </a:rPr>
                  <a:t>kinetic</a:t>
                </a:r>
                <a:r>
                  <a:rPr lang="it-IT" altLang="it-IT" sz="1400" dirty="0" smtClean="0">
                    <a:solidFill>
                      <a:srgbClr val="33CC33"/>
                    </a:solidFill>
                  </a:rPr>
                  <a:t> </a:t>
                </a:r>
              </a:p>
              <a:p>
                <a:r>
                  <a:rPr lang="it-IT" altLang="it-IT" sz="1400" dirty="0" smtClean="0">
                    <a:solidFill>
                      <a:srgbClr val="33CC33"/>
                    </a:solidFill>
                  </a:rPr>
                  <a:t>       </a:t>
                </a:r>
                <a:r>
                  <a:rPr lang="it-IT" altLang="it-IT" sz="1400" dirty="0" err="1" smtClean="0">
                    <a:solidFill>
                      <a:srgbClr val="33CC33"/>
                    </a:solidFill>
                  </a:rPr>
                  <a:t>energy</a:t>
                </a:r>
                <a:endParaRPr lang="it-IT" altLang="it-IT" sz="1400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41" name="CasellaDiTesto 41"/>
              <p:cNvSpPr txBox="1"/>
              <p:nvPr/>
            </p:nvSpPr>
            <p:spPr>
              <a:xfrm>
                <a:off x="2198776" y="5688953"/>
                <a:ext cx="1350399" cy="8453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it-IT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BE: </a:t>
                </a:r>
                <a:r>
                  <a:rPr lang="it-IT" sz="14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binding</a:t>
                </a:r>
                <a:r>
                  <a:rPr lang="it-IT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 </a:t>
                </a:r>
                <a:endParaRPr lang="it-IT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charset="0"/>
                </a:endParaRPr>
              </a:p>
              <a:p>
                <a:pPr algn="l">
                  <a:defRPr/>
                </a:pPr>
                <a:r>
                  <a:rPr lang="it-IT" sz="14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       </a:t>
                </a:r>
                <a:r>
                  <a:rPr lang="it-IT" sz="1400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energy</a:t>
                </a:r>
                <a:endParaRPr lang="it-IT" sz="14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charset="0"/>
                </a:endParaRPr>
              </a:p>
              <a:p>
                <a:pPr algn="l">
                  <a:defRPr/>
                </a:pPr>
                <a:endParaRPr lang="it-IT" dirty="0">
                  <a:latin typeface="Arial" charset="0"/>
                </a:endParaRPr>
              </a:p>
            </p:txBody>
          </p:sp>
          <p:sp>
            <p:nvSpPr>
              <p:cNvPr id="42" name="CasellaDiTesto 30"/>
              <p:cNvSpPr txBox="1">
                <a:spLocks noChangeArrowheads="1"/>
              </p:cNvSpPr>
              <p:nvPr/>
            </p:nvSpPr>
            <p:spPr bwMode="auto">
              <a:xfrm>
                <a:off x="1287359" y="5225014"/>
                <a:ext cx="1779098" cy="390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l-GR" altLang="it-IT" dirty="0">
                    <a:solidFill>
                      <a:schemeClr val="bg1"/>
                    </a:solidFill>
                  </a:rPr>
                  <a:t>φ</a:t>
                </a:r>
                <a:r>
                  <a:rPr lang="it-IT" altLang="it-IT" dirty="0">
                    <a:solidFill>
                      <a:schemeClr val="bg1"/>
                    </a:solidFill>
                  </a:rPr>
                  <a:t>: </a:t>
                </a:r>
                <a:r>
                  <a:rPr lang="it-IT" altLang="it-IT" sz="1400" dirty="0">
                    <a:solidFill>
                      <a:schemeClr val="bg1"/>
                    </a:solidFill>
                  </a:rPr>
                  <a:t>work </a:t>
                </a:r>
                <a:r>
                  <a:rPr lang="it-IT" altLang="it-IT" sz="1400" dirty="0" err="1">
                    <a:solidFill>
                      <a:schemeClr val="bg1"/>
                    </a:solidFill>
                  </a:rPr>
                  <a:t>function</a:t>
                </a:r>
                <a:endParaRPr lang="it-IT" altLang="it-IT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5" name="CasellaDiTesto 34"/>
            <p:cNvSpPr txBox="1">
              <a:spLocks noChangeArrowheads="1"/>
            </p:cNvSpPr>
            <p:nvPr/>
          </p:nvSpPr>
          <p:spPr bwMode="auto">
            <a:xfrm>
              <a:off x="1230456" y="3501796"/>
              <a:ext cx="1227118" cy="369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 dirty="0"/>
                <a:t>KE=</a:t>
              </a:r>
              <a:r>
                <a:rPr lang="it-IT" altLang="it-IT" sz="1400" dirty="0" err="1"/>
                <a:t>hv</a:t>
              </a:r>
              <a:r>
                <a:rPr lang="it-IT" altLang="it-IT" sz="1400" dirty="0"/>
                <a:t>-BE-</a:t>
              </a:r>
              <a:r>
                <a:rPr lang="el-GR" altLang="it-IT" dirty="0"/>
                <a:t>φ</a:t>
              </a:r>
              <a:endParaRPr lang="it-IT" alt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592951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2567608" y="980728"/>
            <a:ext cx="7355160" cy="5256584"/>
          </a:xfrm>
        </p:spPr>
        <p:txBody>
          <a:bodyPr>
            <a:normAutofit fontScale="55000" lnSpcReduction="20000"/>
          </a:bodyPr>
          <a:lstStyle/>
          <a:p>
            <a:r>
              <a:rPr lang="en-US" sz="2600" dirty="0"/>
              <a:t>Material </a:t>
            </a:r>
            <a:r>
              <a:rPr lang="en-US" sz="2600" dirty="0"/>
              <a:t>tests and characterization  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/>
              <a:t>             (</a:t>
            </a:r>
            <a:r>
              <a:rPr lang="en-US" sz="2600" dirty="0"/>
              <a:t>in </a:t>
            </a:r>
            <a:r>
              <a:rPr lang="en-US" sz="2600" dirty="0"/>
              <a:t>UHV: SEY, XPS</a:t>
            </a:r>
            <a:r>
              <a:rPr lang="en-US" sz="2600" dirty="0"/>
              <a:t>, </a:t>
            </a:r>
            <a:r>
              <a:rPr lang="en-US" sz="2600" dirty="0"/>
              <a:t>UPS, STM/AFM; </a:t>
            </a:r>
            <a:r>
              <a:rPr lang="en-US" sz="2600" dirty="0"/>
              <a:t>in air: </a:t>
            </a:r>
            <a:r>
              <a:rPr lang="en-US" sz="2600" dirty="0"/>
              <a:t>Raman)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In UHV:</a:t>
            </a:r>
          </a:p>
          <a:p>
            <a:r>
              <a:rPr lang="en-US" sz="2600" dirty="0"/>
              <a:t>Radiation </a:t>
            </a:r>
            <a:r>
              <a:rPr lang="en-US" sz="2600" dirty="0"/>
              <a:t>(</a:t>
            </a:r>
            <a:r>
              <a:rPr lang="en-US" sz="2600" dirty="0"/>
              <a:t>electrons, photons, </a:t>
            </a:r>
            <a:r>
              <a:rPr lang="en-US" sz="2600" dirty="0"/>
              <a:t>ions) induced surface modification</a:t>
            </a:r>
          </a:p>
          <a:p>
            <a:r>
              <a:rPr lang="en-US" sz="2600" dirty="0"/>
              <a:t>Thermal programmed desorption (combined with XPS) </a:t>
            </a:r>
          </a:p>
          <a:p>
            <a:r>
              <a:rPr lang="en-US" sz="2600" dirty="0"/>
              <a:t>Photon induced desorption  (conventional sources)</a:t>
            </a:r>
          </a:p>
          <a:p>
            <a:r>
              <a:rPr lang="en-US" sz="2600" dirty="0"/>
              <a:t>Film growth for SEY optimization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In the tube furnace:</a:t>
            </a:r>
          </a:p>
          <a:p>
            <a:r>
              <a:rPr lang="it-IT" sz="2600" dirty="0"/>
              <a:t>High pressure </a:t>
            </a:r>
            <a:r>
              <a:rPr lang="it-IT" sz="2600" dirty="0" err="1"/>
              <a:t>material</a:t>
            </a:r>
            <a:r>
              <a:rPr lang="it-IT" sz="2600" dirty="0"/>
              <a:t> </a:t>
            </a:r>
            <a:r>
              <a:rPr lang="it-IT" sz="2600" dirty="0" err="1"/>
              <a:t>growth</a:t>
            </a:r>
            <a:r>
              <a:rPr lang="it-IT" sz="2600" dirty="0"/>
              <a:t> </a:t>
            </a:r>
          </a:p>
          <a:p>
            <a:r>
              <a:rPr lang="it-IT" sz="2600" dirty="0" err="1"/>
              <a:t>Controlled</a:t>
            </a:r>
            <a:r>
              <a:rPr lang="it-IT" sz="2600" dirty="0"/>
              <a:t> </a:t>
            </a:r>
            <a:r>
              <a:rPr lang="it-IT" sz="2600" dirty="0" err="1"/>
              <a:t>annealing</a:t>
            </a:r>
            <a:r>
              <a:rPr lang="it-IT" sz="2600" dirty="0"/>
              <a:t> </a:t>
            </a:r>
            <a:r>
              <a:rPr lang="it-IT" sz="2600" dirty="0" err="1"/>
              <a:t>processes</a:t>
            </a:r>
            <a:r>
              <a:rPr lang="it-IT" sz="2600" dirty="0"/>
              <a:t> of  ‘large’ scale  </a:t>
            </a:r>
            <a:r>
              <a:rPr lang="it-IT" sz="2600" dirty="0" err="1"/>
              <a:t>samples</a:t>
            </a:r>
            <a:r>
              <a:rPr lang="it-IT" sz="2600" dirty="0"/>
              <a:t>  </a:t>
            </a:r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/>
              <a:t>With the DA</a:t>
            </a:r>
            <a:r>
              <a:rPr lang="en-US" sz="2600" dirty="0">
                <a:sym typeface="Symbol" panose="05050102010706020507" pitchFamily="18" charset="2"/>
              </a:rPr>
              <a:t>NE beam available:</a:t>
            </a:r>
            <a:endParaRPr lang="en-US" sz="2600" dirty="0"/>
          </a:p>
          <a:p>
            <a:r>
              <a:rPr lang="en-US" sz="2600" dirty="0"/>
              <a:t>X-ray beam induced surface </a:t>
            </a:r>
            <a:r>
              <a:rPr lang="en-US" sz="2600" dirty="0"/>
              <a:t>chemistry</a:t>
            </a:r>
          </a:p>
          <a:p>
            <a:r>
              <a:rPr lang="en-US" sz="2600" dirty="0"/>
              <a:t>X-ray beam induced </a:t>
            </a:r>
            <a:r>
              <a:rPr lang="en-US" sz="2600" dirty="0" smtClean="0"/>
              <a:t>desorption</a:t>
            </a:r>
          </a:p>
          <a:p>
            <a:r>
              <a:rPr lang="en-US" sz="2600" dirty="0" smtClean="0"/>
              <a:t>.......</a:t>
            </a:r>
            <a:endParaRPr lang="en-US" sz="2600" dirty="0"/>
          </a:p>
          <a:p>
            <a:endParaRPr lang="it-IT" sz="1600" dirty="0"/>
          </a:p>
        </p:txBody>
      </p:sp>
      <p:cxnSp>
        <p:nvCxnSpPr>
          <p:cNvPr id="8" name="Connettore 1 3"/>
          <p:cNvCxnSpPr/>
          <p:nvPr/>
        </p:nvCxnSpPr>
        <p:spPr>
          <a:xfrm>
            <a:off x="1739626" y="828000"/>
            <a:ext cx="8712968" cy="0"/>
          </a:xfrm>
          <a:prstGeom prst="line">
            <a:avLst/>
          </a:prstGeom>
          <a:ln w="28575" cap="rnd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2567609" y="140164"/>
            <a:ext cx="62376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Feasible</a:t>
            </a:r>
            <a:r>
              <a:rPr lang="it-IT" altLang="it-IT" sz="36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altLang="it-IT" sz="36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experimental</a:t>
            </a:r>
            <a:r>
              <a:rPr lang="it-IT" altLang="it-IT" sz="36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altLang="it-IT" sz="36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activity</a:t>
            </a:r>
            <a:endParaRPr lang="it-IT" altLang="it-IT" sz="36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nettore 1 5"/>
          <p:cNvCxnSpPr/>
          <p:nvPr/>
        </p:nvCxnSpPr>
        <p:spPr>
          <a:xfrm>
            <a:off x="2293359" y="6481215"/>
            <a:ext cx="7560053" cy="612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280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797530" y="387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WINDY Project</a:t>
            </a:r>
            <a:endParaRPr lang="en-GB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919203" y="704143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dirty="0" smtClean="0"/>
              <a:t>Photo induced desorption from Long-Samples at low grazing angles</a:t>
            </a:r>
          </a:p>
          <a:p>
            <a:r>
              <a:rPr lang="en-GB" dirty="0" smtClean="0"/>
              <a:t>comparison with other experiments on </a:t>
            </a:r>
            <a:r>
              <a:rPr lang="en-GB" dirty="0"/>
              <a:t>Reflectivity, SEY, </a:t>
            </a:r>
            <a:r>
              <a:rPr lang="en-GB" dirty="0" smtClean="0"/>
              <a:t>PEY.</a:t>
            </a:r>
          </a:p>
        </p:txBody>
      </p:sp>
      <p:pic>
        <p:nvPicPr>
          <p:cNvPr id="12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66667" r="47087" b="2415"/>
          <a:stretch/>
        </p:blipFill>
        <p:spPr>
          <a:xfrm>
            <a:off x="1240980" y="1531756"/>
            <a:ext cx="8746437" cy="492756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extBox 12"/>
          <p:cNvSpPr txBox="1"/>
          <p:nvPr/>
        </p:nvSpPr>
        <p:spPr>
          <a:xfrm rot="918398">
            <a:off x="5660780" y="269690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Long Sample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43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GB" dirty="0" smtClean="0"/>
              <a:t>Status(al 14/03/19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8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61" y="1358934"/>
            <a:ext cx="4022536" cy="5363381"/>
          </a:xfrm>
          <a:prstGeom prst="rect">
            <a:avLst/>
          </a:prstGeom>
        </p:spPr>
      </p:pic>
      <p:sp>
        <p:nvSpPr>
          <p:cNvPr id="11" name="Segnaposto contenuto 2"/>
          <p:cNvSpPr>
            <a:spLocks noGrp="1"/>
          </p:cNvSpPr>
          <p:nvPr>
            <p:ph idx="1"/>
          </p:nvPr>
        </p:nvSpPr>
        <p:spPr>
          <a:xfrm>
            <a:off x="107890" y="2133941"/>
            <a:ext cx="6420232" cy="419548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Mirror in position and in UHV</a:t>
            </a:r>
            <a:endParaRPr lang="en-GB" sz="2400" dirty="0" smtClean="0"/>
          </a:p>
          <a:p>
            <a:r>
              <a:rPr lang="en-GB" sz="2400" dirty="0" smtClean="0"/>
              <a:t>Supports mounted</a:t>
            </a:r>
            <a:endParaRPr lang="en-GB" sz="2400" dirty="0" smtClean="0"/>
          </a:p>
          <a:p>
            <a:r>
              <a:rPr lang="en-GB" sz="2400" dirty="0" smtClean="0"/>
              <a:t>All ancillaries in house (motors, slits BPM, valves </a:t>
            </a:r>
            <a:r>
              <a:rPr lang="en-GB" sz="2400" dirty="0" err="1" smtClean="0"/>
              <a:t>etc</a:t>
            </a:r>
            <a:r>
              <a:rPr lang="en-GB" sz="2400" dirty="0" smtClean="0"/>
              <a:t>)</a:t>
            </a:r>
            <a:endParaRPr lang="en-GB" sz="2400" dirty="0" smtClean="0"/>
          </a:p>
          <a:p>
            <a:r>
              <a:rPr lang="en-GB" sz="2400" dirty="0" smtClean="0"/>
              <a:t>Chambers and test sample just arrived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19186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XUV laboratory offers a wide range of techniques for: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Material Science</a:t>
            </a:r>
          </a:p>
          <a:p>
            <a:r>
              <a:rPr lang="en-GB" sz="2800" smtClean="0"/>
              <a:t>Accelerator </a:t>
            </a:r>
            <a:r>
              <a:rPr lang="en-GB" sz="2800" dirty="0" smtClean="0"/>
              <a:t>R&amp;D</a:t>
            </a:r>
          </a:p>
          <a:p>
            <a:r>
              <a:rPr lang="en-GB" sz="2800" dirty="0" smtClean="0"/>
              <a:t>Low Temperature studies </a:t>
            </a:r>
          </a:p>
          <a:p>
            <a:r>
              <a:rPr lang="en-GB" dirty="0" smtClean="0"/>
              <a:t>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37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Bending Magnet source for UV and XUV</a:t>
            </a:r>
          </a:p>
          <a:p>
            <a:pPr algn="ctr"/>
            <a:r>
              <a:rPr lang="en-GB" sz="3600" dirty="0" smtClean="0"/>
              <a:t>and its Laboratory</a:t>
            </a:r>
            <a:endParaRPr lang="en-GB" sz="3600" dirty="0"/>
          </a:p>
        </p:txBody>
      </p:sp>
      <p:pic>
        <p:nvPicPr>
          <p:cNvPr id="8" name="Picture 7" descr="../Screen%20Shot%202016-07-15%20at%204.31.18%20PM.pn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265"/>
          <a:stretch/>
        </p:blipFill>
        <p:spPr bwMode="auto">
          <a:xfrm>
            <a:off x="370390" y="1646146"/>
            <a:ext cx="5440101" cy="47077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331352" y="1703834"/>
            <a:ext cx="524719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This is the energy range where: </a:t>
            </a:r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/>
              <a:t> most of the photo-chemistry take place! </a:t>
            </a:r>
            <a:endParaRPr lang="en-US" sz="2400" dirty="0" smtClean="0"/>
          </a:p>
          <a:p>
            <a:pPr marL="342900" indent="-342900">
              <a:buFont typeface="Wingdings" charset="2"/>
              <a:buChar char="v"/>
            </a:pPr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photo </a:t>
            </a:r>
            <a:r>
              <a:rPr lang="en-US" sz="2400" dirty="0"/>
              <a:t>induced </a:t>
            </a:r>
            <a:r>
              <a:rPr lang="en-US" sz="2400" dirty="0" smtClean="0"/>
              <a:t>desorption Dominate. 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/>
              <a:t>Perfectly covers the photo energy range of (HL)- LHC </a:t>
            </a:r>
            <a:endParaRPr lang="en-US" sz="2400" dirty="0" smtClean="0"/>
          </a:p>
          <a:p>
            <a:pPr marL="342900" indent="-342900">
              <a:buFont typeface="Wingdings" charset="2"/>
              <a:buChar char="v"/>
            </a:pPr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/>
              <a:t>Well matching the FCC-</a:t>
            </a:r>
            <a:r>
              <a:rPr lang="en-US" sz="2400" dirty="0" err="1"/>
              <a:t>hh</a:t>
            </a:r>
            <a:r>
              <a:rPr lang="en-US" sz="2400" dirty="0"/>
              <a:t> SR spectrum 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508813" y="3046675"/>
            <a:ext cx="1391856" cy="2546211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2565052" y="4051089"/>
            <a:ext cx="1296957" cy="21824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08812" y="4269336"/>
            <a:ext cx="1667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Monchromatic</a:t>
            </a:r>
            <a:endParaRPr lang="en-US" sz="1400" dirty="0" smtClean="0"/>
          </a:p>
          <a:p>
            <a:r>
              <a:rPr lang="en-US" sz="1400" dirty="0" smtClean="0"/>
              <a:t>20 –1000 eV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1885969" y="3046675"/>
            <a:ext cx="622843" cy="2546211"/>
          </a:xfrm>
          <a:prstGeom prst="rect">
            <a:avLst/>
          </a:prstGeom>
          <a:solidFill>
            <a:srgbClr val="0432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1928580" y="4848137"/>
            <a:ext cx="1922142" cy="285761"/>
          </a:xfrm>
          <a:prstGeom prst="left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73741" y="5007927"/>
            <a:ext cx="1833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“White light”</a:t>
            </a:r>
            <a:endParaRPr lang="en-US" sz="1600" dirty="0"/>
          </a:p>
          <a:p>
            <a:r>
              <a:rPr lang="en-US" sz="1600" dirty="0"/>
              <a:t>4</a:t>
            </a:r>
            <a:r>
              <a:rPr lang="en-US" sz="1600" dirty="0" smtClean="0"/>
              <a:t> </a:t>
            </a:r>
            <a:r>
              <a:rPr lang="en-US" sz="1600" dirty="0"/>
              <a:t>–1000 eV</a:t>
            </a:r>
          </a:p>
        </p:txBody>
      </p:sp>
    </p:spTree>
    <p:extLst>
      <p:ext uri="{BB962C8B-B14F-4D97-AF65-F5344CB8AC3E}">
        <p14:creationId xmlns:p14="http://schemas.microsoft.com/office/powerpoint/2010/main" val="753922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Bending Magnet source for UV and XUV</a:t>
            </a:r>
          </a:p>
          <a:p>
            <a:pPr algn="ctr"/>
            <a:r>
              <a:rPr lang="en-GB" sz="3600" dirty="0" smtClean="0"/>
              <a:t>and its Laboratory</a:t>
            </a:r>
            <a:endParaRPr lang="en-GB" sz="3600" dirty="0"/>
          </a:p>
        </p:txBody>
      </p:sp>
      <p:pic>
        <p:nvPicPr>
          <p:cNvPr id="8" name="Picture 7" descr="../Screen%20Shot%202016-07-15%20at%204.31.18%20PM.pn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265"/>
          <a:stretch/>
        </p:blipFill>
        <p:spPr bwMode="auto">
          <a:xfrm>
            <a:off x="370390" y="1646146"/>
            <a:ext cx="5440101" cy="47077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377650" y="2209568"/>
            <a:ext cx="52471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 COVER THIS RANGE BY: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en-US" sz="2400" dirty="0" smtClean="0"/>
              <a:t>LEB: 30 </a:t>
            </a:r>
            <a:r>
              <a:rPr lang="mr-IN" sz="2400" dirty="0" smtClean="0"/>
              <a:t>–</a:t>
            </a:r>
            <a:r>
              <a:rPr lang="en-US" sz="2400" dirty="0" smtClean="0"/>
              <a:t> 160 eV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HEB: 60- 1000 eV </a:t>
            </a:r>
          </a:p>
          <a:p>
            <a:pPr marL="342900" indent="-342900">
              <a:buFont typeface="Wingdings" charset="2"/>
              <a:buChar char="v"/>
            </a:pPr>
            <a:endParaRPr lang="en-US" sz="2400" dirty="0"/>
          </a:p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WINDY:  Wight Light (0 </a:t>
            </a:r>
            <a:r>
              <a:rPr lang="mr-IN" sz="2400" dirty="0" smtClean="0"/>
              <a:t>–</a:t>
            </a:r>
            <a:r>
              <a:rPr lang="en-US" sz="2400" dirty="0" smtClean="0"/>
              <a:t> 150 eV)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W</a:t>
            </a:r>
            <a:r>
              <a:rPr lang="en-GB" sz="2400" dirty="0" smtClean="0"/>
              <a:t>hite </a:t>
            </a:r>
            <a:r>
              <a:rPr lang="en-GB" sz="2400" dirty="0"/>
              <a:t>l</a:t>
            </a:r>
            <a:r>
              <a:rPr lang="en-GB" sz="2400" dirty="0">
                <a:solidFill>
                  <a:srgbClr val="FF0000"/>
                </a:solidFill>
              </a:rPr>
              <a:t>i</a:t>
            </a:r>
            <a:r>
              <a:rPr lang="en-GB" sz="2400" dirty="0"/>
              <a:t>ght li</a:t>
            </a:r>
            <a:r>
              <a:rPr lang="en-GB" sz="2400" dirty="0">
                <a:solidFill>
                  <a:srgbClr val="FF0000"/>
                </a:solidFill>
              </a:rPr>
              <a:t>n</a:t>
            </a:r>
            <a:r>
              <a:rPr lang="en-GB" sz="2400" dirty="0"/>
              <a:t>e for </a:t>
            </a:r>
            <a:r>
              <a:rPr lang="en-GB" sz="2400" dirty="0">
                <a:solidFill>
                  <a:srgbClr val="FF0000"/>
                </a:solidFill>
              </a:rPr>
              <a:t>d</a:t>
            </a:r>
            <a:r>
              <a:rPr lang="en-GB" sz="2400" dirty="0"/>
              <a:t>esorption </a:t>
            </a:r>
            <a:r>
              <a:rPr lang="en-GB" sz="2400" dirty="0" smtClean="0">
                <a:solidFill>
                  <a:srgbClr val="FF0000"/>
                </a:solidFill>
              </a:rPr>
              <a:t>y</a:t>
            </a:r>
            <a:r>
              <a:rPr lang="en-GB" sz="2400" dirty="0" smtClean="0"/>
              <a:t>ield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2508813" y="3046675"/>
            <a:ext cx="1391856" cy="2546211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2565052" y="4051089"/>
            <a:ext cx="1296957" cy="21824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08812" y="4269336"/>
            <a:ext cx="1667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Monchromatic</a:t>
            </a:r>
            <a:endParaRPr lang="en-US" sz="1400" dirty="0" smtClean="0"/>
          </a:p>
          <a:p>
            <a:r>
              <a:rPr lang="en-US" sz="1400" dirty="0" smtClean="0"/>
              <a:t>20 –1000 eV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1885969" y="3046675"/>
            <a:ext cx="622843" cy="2546211"/>
          </a:xfrm>
          <a:prstGeom prst="rect">
            <a:avLst/>
          </a:prstGeom>
          <a:solidFill>
            <a:srgbClr val="0432F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1928580" y="4848137"/>
            <a:ext cx="1922142" cy="285761"/>
          </a:xfrm>
          <a:prstGeom prst="left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73741" y="5007927"/>
            <a:ext cx="1833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“White light”</a:t>
            </a:r>
            <a:endParaRPr lang="en-US" sz="1600" dirty="0"/>
          </a:p>
          <a:p>
            <a:r>
              <a:rPr lang="en-US" sz="1600" dirty="0"/>
              <a:t>4</a:t>
            </a:r>
            <a:r>
              <a:rPr lang="en-US" sz="1600" dirty="0" smtClean="0"/>
              <a:t> </a:t>
            </a:r>
            <a:r>
              <a:rPr lang="en-US" sz="1600" dirty="0"/>
              <a:t>–1000 eV</a:t>
            </a:r>
          </a:p>
        </p:txBody>
      </p:sp>
    </p:spTree>
    <p:extLst>
      <p:ext uri="{BB962C8B-B14F-4D97-AF65-F5344CB8AC3E}">
        <p14:creationId xmlns:p14="http://schemas.microsoft.com/office/powerpoint/2010/main" val="194403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LEB: 30-160 </a:t>
            </a:r>
            <a:r>
              <a:rPr lang="en-GB" sz="3200" dirty="0"/>
              <a:t>eV.  About 17 </a:t>
            </a:r>
            <a:r>
              <a:rPr lang="en-GB" sz="3200" dirty="0" err="1"/>
              <a:t>mRad</a:t>
            </a:r>
            <a:r>
              <a:rPr lang="en-GB" sz="3200" dirty="0"/>
              <a:t> horizontal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11" y="1274342"/>
            <a:ext cx="9986311" cy="49740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86438" y="3438204"/>
            <a:ext cx="1263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Spot: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2 x 2  mm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0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LEB: 30-160 </a:t>
            </a:r>
            <a:r>
              <a:rPr lang="en-GB" sz="3200" dirty="0"/>
              <a:t>eV.  About 17 </a:t>
            </a:r>
            <a:r>
              <a:rPr lang="en-GB" sz="3200" dirty="0" err="1"/>
              <a:t>mRad</a:t>
            </a:r>
            <a:r>
              <a:rPr lang="en-GB" sz="3200" dirty="0"/>
              <a:t> horizontal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11" y="1274342"/>
            <a:ext cx="9986311" cy="49740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86438" y="3438204"/>
            <a:ext cx="1263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Spot: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2 x 2  mm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485124" y="1817050"/>
            <a:ext cx="1738441" cy="828675"/>
          </a:xfrm>
          <a:prstGeom prst="wedgeRoundRectCallout">
            <a:avLst>
              <a:gd name="adj1" fmla="val -24943"/>
              <a:gd name="adj2" fmla="val 1918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Collimate to</a:t>
            </a:r>
          </a:p>
          <a:p>
            <a:pPr algn="ctr"/>
            <a:r>
              <a:rPr lang="en-US" dirty="0"/>
              <a:t> a parallel beam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520523" y="4744752"/>
            <a:ext cx="3007247" cy="1133379"/>
          </a:xfrm>
          <a:prstGeom prst="wedgeRoundRectCallout">
            <a:avLst>
              <a:gd name="adj1" fmla="val -11840"/>
              <a:gd name="adj2" fmla="val -1523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Focus: </a:t>
            </a:r>
          </a:p>
          <a:p>
            <a:pPr algn="ctr"/>
            <a:r>
              <a:rPr lang="en-US" dirty="0" smtClean="0"/>
              <a:t>Vert. to Entrance slits </a:t>
            </a:r>
          </a:p>
          <a:p>
            <a:pPr algn="ctr"/>
            <a:r>
              <a:rPr lang="en-US" dirty="0" err="1" smtClean="0"/>
              <a:t>Hor</a:t>
            </a:r>
            <a:r>
              <a:rPr lang="en-US" dirty="0" smtClean="0"/>
              <a:t> . To exit slits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3798042" y="1151527"/>
            <a:ext cx="4226105" cy="778576"/>
          </a:xfrm>
          <a:prstGeom prst="wedgeRoundRectCallout">
            <a:avLst>
              <a:gd name="adj1" fmla="val -14483"/>
              <a:gd name="adj2" fmla="val 977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Monochromator</a:t>
            </a:r>
            <a:r>
              <a:rPr lang="en-US" dirty="0" smtClean="0"/>
              <a:t> 20- 200 eV</a:t>
            </a:r>
          </a:p>
          <a:p>
            <a:pPr algn="ctr"/>
            <a:r>
              <a:rPr lang="en-US" dirty="0" smtClean="0"/>
              <a:t>Focus vertically entrance to exit slit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1307299" y="4523527"/>
            <a:ext cx="2358558" cy="642939"/>
          </a:xfrm>
          <a:prstGeom prst="wedgeRoundRectCallout">
            <a:avLst>
              <a:gd name="adj1" fmla="val 8150"/>
              <a:gd name="adj2" fmla="val -2183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ReFocus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exit slits to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9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LEB: 30-160 </a:t>
            </a:r>
            <a:r>
              <a:rPr lang="en-GB" sz="3200" dirty="0"/>
              <a:t>eV.  About 17 </a:t>
            </a:r>
            <a:r>
              <a:rPr lang="en-GB" sz="3200" dirty="0" err="1"/>
              <a:t>mRad</a:t>
            </a:r>
            <a:r>
              <a:rPr lang="en-GB" sz="3200" dirty="0"/>
              <a:t> horizontal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11" y="1274342"/>
            <a:ext cx="9986311" cy="49740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86438" y="3438204"/>
            <a:ext cx="1263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Spot: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2 x 2  mm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485124" y="1817050"/>
            <a:ext cx="1738441" cy="828675"/>
          </a:xfrm>
          <a:prstGeom prst="wedgeRoundRectCallout">
            <a:avLst>
              <a:gd name="adj1" fmla="val -24943"/>
              <a:gd name="adj2" fmla="val 1918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Collimate to</a:t>
            </a:r>
          </a:p>
          <a:p>
            <a:pPr algn="ctr"/>
            <a:r>
              <a:rPr lang="en-US" dirty="0"/>
              <a:t> a parallel beam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520523" y="4744752"/>
            <a:ext cx="3007247" cy="1133379"/>
          </a:xfrm>
          <a:prstGeom prst="wedgeRoundRectCallout">
            <a:avLst>
              <a:gd name="adj1" fmla="val -11840"/>
              <a:gd name="adj2" fmla="val -1523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Focus: </a:t>
            </a:r>
          </a:p>
          <a:p>
            <a:pPr algn="ctr"/>
            <a:r>
              <a:rPr lang="en-US" dirty="0" smtClean="0"/>
              <a:t>Vert. to Entrance slits </a:t>
            </a:r>
          </a:p>
          <a:p>
            <a:pPr algn="ctr"/>
            <a:r>
              <a:rPr lang="en-US" dirty="0" err="1" smtClean="0"/>
              <a:t>Hor</a:t>
            </a:r>
            <a:r>
              <a:rPr lang="en-US" dirty="0" smtClean="0"/>
              <a:t> . To exit slits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3798042" y="1151527"/>
            <a:ext cx="4226105" cy="778576"/>
          </a:xfrm>
          <a:prstGeom prst="wedgeRoundRectCallout">
            <a:avLst>
              <a:gd name="adj1" fmla="val -14483"/>
              <a:gd name="adj2" fmla="val 977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Monochromator</a:t>
            </a:r>
            <a:r>
              <a:rPr lang="en-US" dirty="0" smtClean="0"/>
              <a:t> 20- 200 eV</a:t>
            </a:r>
          </a:p>
          <a:p>
            <a:pPr algn="ctr"/>
            <a:r>
              <a:rPr lang="en-US" dirty="0" smtClean="0"/>
              <a:t>Focus vertically entrance to exit slit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1307299" y="4523527"/>
            <a:ext cx="2358558" cy="642939"/>
          </a:xfrm>
          <a:prstGeom prst="wedgeRoundRectCallout">
            <a:avLst>
              <a:gd name="adj1" fmla="val 8150"/>
              <a:gd name="adj2" fmla="val -2183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ReFocus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exit slits to Sample</a:t>
            </a:r>
            <a:endParaRPr lang="en-US" dirty="0"/>
          </a:p>
        </p:txBody>
      </p:sp>
      <p:pic>
        <p:nvPicPr>
          <p:cNvPr id="13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37" y="3354132"/>
            <a:ext cx="4172903" cy="2781240"/>
          </a:xfrm>
          <a:prstGeom prst="rect">
            <a:avLst/>
          </a:prstGeom>
        </p:spPr>
      </p:pic>
      <p:pic>
        <p:nvPicPr>
          <p:cNvPr id="14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0" y="1303295"/>
            <a:ext cx="4172903" cy="2781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5941" y="3174068"/>
            <a:ext cx="3116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</a:rPr>
              <a:t>To </a:t>
            </a:r>
            <a:r>
              <a:rPr lang="en-GB" sz="3200" b="1" dirty="0" smtClean="0">
                <a:solidFill>
                  <a:srgbClr val="FF0000"/>
                </a:solidFill>
              </a:rPr>
              <a:t>be </a:t>
            </a:r>
            <a:r>
              <a:rPr lang="en-GB" sz="3200" b="1" dirty="0" err="1" smtClean="0">
                <a:solidFill>
                  <a:srgbClr val="FF0000"/>
                </a:solidFill>
              </a:rPr>
              <a:t>alligned</a:t>
            </a:r>
            <a:r>
              <a:rPr lang="en-GB" sz="3200" b="1" dirty="0" smtClean="0">
                <a:solidFill>
                  <a:srgbClr val="FF0000"/>
                </a:solidFill>
              </a:rPr>
              <a:t>!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28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HEB: </a:t>
            </a:r>
            <a:r>
              <a:rPr lang="en-GB" sz="3200" dirty="0"/>
              <a:t>60 -1000 eV.  About 8 </a:t>
            </a:r>
            <a:r>
              <a:rPr lang="en-GB" sz="3200" dirty="0" err="1"/>
              <a:t>mRad</a:t>
            </a:r>
            <a:r>
              <a:rPr lang="en-GB" sz="3200" dirty="0"/>
              <a:t> horizontal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9" name="Picture 8" descr="../Screen%20Shot%202016-07-15%20at%206.39.01%20P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838" y="1495673"/>
            <a:ext cx="10320901" cy="475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37453" y="1962339"/>
            <a:ext cx="124104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dirty="0" smtClean="0"/>
              <a:t>Spot:</a:t>
            </a:r>
          </a:p>
          <a:p>
            <a:pPr algn="ctr"/>
            <a:r>
              <a:rPr lang="en-GB" dirty="0" smtClean="0"/>
              <a:t>2 </a:t>
            </a:r>
            <a:r>
              <a:rPr lang="en-GB" dirty="0" smtClean="0"/>
              <a:t>x </a:t>
            </a:r>
            <a:r>
              <a:rPr lang="en-GB" dirty="0" smtClean="0"/>
              <a:t>2  </a:t>
            </a:r>
            <a:r>
              <a:rPr lang="en-GB" dirty="0" smtClean="0"/>
              <a:t>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72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HEB: </a:t>
            </a:r>
            <a:r>
              <a:rPr lang="en-GB" sz="3200" dirty="0"/>
              <a:t>60 -1000 eV.  About 8 </a:t>
            </a:r>
            <a:r>
              <a:rPr lang="en-GB" sz="3200" dirty="0" err="1"/>
              <a:t>mRad</a:t>
            </a:r>
            <a:r>
              <a:rPr lang="en-GB" sz="3200" dirty="0"/>
              <a:t> horizontal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14/03/2019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Cimino</a:t>
            </a:r>
            <a:endParaRPr lang="en-US" dirty="0"/>
          </a:p>
        </p:txBody>
      </p:sp>
      <p:pic>
        <p:nvPicPr>
          <p:cNvPr id="9" name="Picture 8" descr="../Screen%20Shot%202016-07-15%20at%206.39.01%20P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838" y="1495673"/>
            <a:ext cx="10320901" cy="475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5589" y="1862163"/>
            <a:ext cx="124104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dirty="0" smtClean="0"/>
              <a:t>Spot:</a:t>
            </a:r>
          </a:p>
          <a:p>
            <a:pPr algn="ctr"/>
            <a:r>
              <a:rPr lang="en-GB" dirty="0" smtClean="0"/>
              <a:t>2 </a:t>
            </a:r>
            <a:r>
              <a:rPr lang="en-GB" dirty="0" smtClean="0"/>
              <a:t>x </a:t>
            </a:r>
            <a:r>
              <a:rPr lang="en-GB" dirty="0" smtClean="0"/>
              <a:t>2  </a:t>
            </a:r>
            <a:r>
              <a:rPr lang="en-GB" dirty="0" smtClean="0"/>
              <a:t>mm</a:t>
            </a:r>
            <a:endParaRPr lang="en-GB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9208104" y="3128196"/>
            <a:ext cx="1738441" cy="828675"/>
          </a:xfrm>
          <a:prstGeom prst="wedgeRoundRectCallout">
            <a:avLst>
              <a:gd name="adj1" fmla="val -37271"/>
              <a:gd name="adj2" fmla="val 1056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Collimate to</a:t>
            </a:r>
          </a:p>
          <a:p>
            <a:pPr algn="ctr"/>
            <a:r>
              <a:rPr lang="en-US" dirty="0"/>
              <a:t> a parallel beam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113590" y="4439518"/>
            <a:ext cx="2649114" cy="1133379"/>
          </a:xfrm>
          <a:prstGeom prst="wedgeRoundRectCallout">
            <a:avLst>
              <a:gd name="adj1" fmla="val 16053"/>
              <a:gd name="adj2" fmla="val -1587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Focus: </a:t>
            </a:r>
          </a:p>
          <a:p>
            <a:pPr algn="ctr"/>
            <a:r>
              <a:rPr lang="en-US" dirty="0" smtClean="0"/>
              <a:t>Vert. to Entrance slits </a:t>
            </a:r>
          </a:p>
          <a:p>
            <a:pPr algn="ctr"/>
            <a:r>
              <a:rPr lang="en-US" dirty="0" err="1" smtClean="0"/>
              <a:t>Hor</a:t>
            </a:r>
            <a:r>
              <a:rPr lang="en-US" dirty="0" smtClean="0"/>
              <a:t> . To exit slits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5576582" y="1776716"/>
            <a:ext cx="3186113" cy="1017577"/>
          </a:xfrm>
          <a:prstGeom prst="wedgeRoundRectCallout">
            <a:avLst>
              <a:gd name="adj1" fmla="val -22700"/>
              <a:gd name="adj2" fmla="val 977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Monochromator</a:t>
            </a:r>
            <a:r>
              <a:rPr lang="en-US" dirty="0" smtClean="0"/>
              <a:t> 60- 1000 eV</a:t>
            </a:r>
          </a:p>
          <a:p>
            <a:pPr algn="ctr"/>
            <a:r>
              <a:rPr lang="en-US" dirty="0" smtClean="0"/>
              <a:t>Plane grating and mirror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869838" y="4271712"/>
            <a:ext cx="1656784" cy="1120644"/>
          </a:xfrm>
          <a:prstGeom prst="wedgeRoundRectCallout">
            <a:avLst>
              <a:gd name="adj1" fmla="val 8150"/>
              <a:gd name="adj2" fmla="val -2183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ReFocus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exit slits to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028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6626</TotalTime>
  <Words>1041</Words>
  <Application>Microsoft Macintosh PowerPoint</Application>
  <PresentationFormat>Widescreen</PresentationFormat>
  <Paragraphs>302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Calibri</vt:lpstr>
      <vt:lpstr>Century Gothic</vt:lpstr>
      <vt:lpstr>Comic Sans MS</vt:lpstr>
      <vt:lpstr>Mangal</vt:lpstr>
      <vt:lpstr>Monotype Corsiva</vt:lpstr>
      <vt:lpstr>ＭＳ Ｐゴシック</vt:lpstr>
      <vt:lpstr>Symbol</vt:lpstr>
      <vt:lpstr>Wingdings</vt:lpstr>
      <vt:lpstr>Wingdings 3</vt:lpstr>
      <vt:lpstr>Arial</vt:lpstr>
      <vt:lpstr>Ione</vt:lpstr>
      <vt:lpstr>XUV Laboratory</vt:lpstr>
      <vt:lpstr>Bending Magnet source for UV and XUV and its Laboratory</vt:lpstr>
      <vt:lpstr>Bending Magnet source for UV and XUV and its Laboratory</vt:lpstr>
      <vt:lpstr>Bending Magnet source for UV and XUV and its Laboratory</vt:lpstr>
      <vt:lpstr>LEB: 30-160 eV.  About 17 mRad horizontal</vt:lpstr>
      <vt:lpstr>LEB: 30-160 eV.  About 17 mRad horizontal</vt:lpstr>
      <vt:lpstr>LEB: 30-160 eV.  About 17 mRad horizontal</vt:lpstr>
      <vt:lpstr>HEB: 60 -1000 eV.  About 8 mRad horizontal</vt:lpstr>
      <vt:lpstr>HEB: 60 -1000 eV.  About 8 mRad horizontal</vt:lpstr>
      <vt:lpstr>HEB: 60 -1000 eV.  About 8 mRad horizontal</vt:lpstr>
      <vt:lpstr>PowerPoint Presentation</vt:lpstr>
      <vt:lpstr>PowerPoint Presentation</vt:lpstr>
      <vt:lpstr>Experimental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Photo- electron and thermal Desorption studies are of importance to accelerator’s R&amp;D but also to a number of other research area. </vt:lpstr>
      <vt:lpstr>PowerPoint Presentation</vt:lpstr>
      <vt:lpstr>PowerPoint Presentation</vt:lpstr>
      <vt:lpstr>PowerPoint Presentation</vt:lpstr>
      <vt:lpstr>PowerPoint Presentation</vt:lpstr>
      <vt:lpstr>Status(al 14/03/19)</vt:lpstr>
      <vt:lpstr>XUV laboratory offers a wide range of techniques for: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WINDY</dc:title>
  <dc:creator>Marco Angelucci</dc:creator>
  <cp:lastModifiedBy>Microsoft Office User</cp:lastModifiedBy>
  <cp:revision>94</cp:revision>
  <dcterms:created xsi:type="dcterms:W3CDTF">2018-12-21T10:59:22Z</dcterms:created>
  <dcterms:modified xsi:type="dcterms:W3CDTF">2019-03-13T17:59:38Z</dcterms:modified>
</cp:coreProperties>
</file>