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9" r:id="rId1"/>
  </p:sldMasterIdLst>
  <p:notesMasterIdLst>
    <p:notesMasterId r:id="rId16"/>
  </p:notesMasterIdLst>
  <p:handoutMasterIdLst>
    <p:handoutMasterId r:id="rId17"/>
  </p:handoutMasterIdLst>
  <p:sldIdLst>
    <p:sldId id="256" r:id="rId2"/>
    <p:sldId id="257" r:id="rId3"/>
    <p:sldId id="315" r:id="rId4"/>
    <p:sldId id="319" r:id="rId5"/>
    <p:sldId id="313" r:id="rId6"/>
    <p:sldId id="316" r:id="rId7"/>
    <p:sldId id="310" r:id="rId8"/>
    <p:sldId id="317" r:id="rId9"/>
    <p:sldId id="318" r:id="rId10"/>
    <p:sldId id="321" r:id="rId11"/>
    <p:sldId id="322" r:id="rId12"/>
    <p:sldId id="323" r:id="rId13"/>
    <p:sldId id="324" r:id="rId14"/>
    <p:sldId id="32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8" autoAdjust="0"/>
    <p:restoredTop sz="94799" autoAdjust="0"/>
  </p:normalViewPr>
  <p:slideViewPr>
    <p:cSldViewPr>
      <p:cViewPr varScale="1">
        <p:scale>
          <a:sx n="98" d="100"/>
          <a:sy n="98" d="100"/>
        </p:scale>
        <p:origin x="1284" y="78"/>
      </p:cViewPr>
      <p:guideLst>
        <p:guide orient="horz" pos="2160"/>
        <p:guide pos="2880"/>
      </p:guideLst>
    </p:cSldViewPr>
  </p:slideViewPr>
  <p:outlineViewPr>
    <p:cViewPr>
      <p:scale>
        <a:sx n="33" d="100"/>
        <a:sy n="33" d="100"/>
      </p:scale>
      <p:origin x="0" y="-13926"/>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80" d="100"/>
          <a:sy n="80" d="100"/>
        </p:scale>
        <p:origin x="-31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7CCDCD-F7D7-4C52-9B62-8598C2878924}" type="datetimeFigureOut">
              <a:rPr lang="it-IT" smtClean="0"/>
              <a:t>17/06/2019</a:t>
            </a:fld>
            <a:endParaRPr lang="it-IT"/>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B31058-BC57-4C66-A7EC-35758428181F}" type="slidenum">
              <a:rPr lang="it-IT" smtClean="0"/>
              <a:t>‹#›</a:t>
            </a:fld>
            <a:endParaRPr lang="it-IT"/>
          </a:p>
        </p:txBody>
      </p:sp>
    </p:spTree>
    <p:extLst>
      <p:ext uri="{BB962C8B-B14F-4D97-AF65-F5344CB8AC3E}">
        <p14:creationId xmlns:p14="http://schemas.microsoft.com/office/powerpoint/2010/main" val="1236779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6ED020-0B89-49E9-8035-C41ABE2DF8C5}" type="datetimeFigureOut">
              <a:rPr lang="it-IT" smtClean="0"/>
              <a:t>17/06/2019</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D7BF1-F01E-41C6-A560-2F63E5389365}" type="slidenum">
              <a:rPr lang="it-IT" smtClean="0"/>
              <a:t>‹#›</a:t>
            </a:fld>
            <a:endParaRPr lang="it-IT"/>
          </a:p>
        </p:txBody>
      </p:sp>
    </p:spTree>
    <p:extLst>
      <p:ext uri="{BB962C8B-B14F-4D97-AF65-F5344CB8AC3E}">
        <p14:creationId xmlns:p14="http://schemas.microsoft.com/office/powerpoint/2010/main" val="465478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617D7BF1-F01E-41C6-A560-2F63E5389365}" type="slidenum">
              <a:rPr lang="it-IT" smtClean="0"/>
              <a:t>1</a:t>
            </a:fld>
            <a:endParaRPr lang="it-IT"/>
          </a:p>
        </p:txBody>
      </p:sp>
    </p:spTree>
    <p:extLst>
      <p:ext uri="{BB962C8B-B14F-4D97-AF65-F5344CB8AC3E}">
        <p14:creationId xmlns:p14="http://schemas.microsoft.com/office/powerpoint/2010/main" val="42210300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DDCE45A-7AE4-48E8-90F8-66BC8BF01799}" type="datetimeFigureOut">
              <a:rPr lang="it-IT" smtClean="0"/>
              <a:t>17/06/2019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212711853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502800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36615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8340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4113145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DDCE45A-7AE4-48E8-90F8-66BC8BF01799}" type="datetimeFigureOut">
              <a:rPr lang="it-IT" smtClean="0"/>
              <a:t>17/06/2019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151423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DDCE45A-7AE4-48E8-90F8-66BC8BF01799}" type="datetimeFigureOut">
              <a:rPr lang="it-IT" smtClean="0"/>
              <a:t>17/06/2019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1765404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DCE45A-7AE4-48E8-90F8-66BC8BF01799}" type="datetimeFigureOut">
              <a:rPr lang="it-IT" smtClean="0"/>
              <a:t>17/06/2019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63227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DCE45A-7AE4-48E8-90F8-66BC8BF01799}" type="datetimeFigureOut">
              <a:rPr lang="it-IT" smtClean="0"/>
              <a:t>17/06/2019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3942831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DCE45A-7AE4-48E8-90F8-66BC8BF01799}" type="datetimeFigureOut">
              <a:rPr lang="it-IT" smtClean="0"/>
              <a:t>17/06/2019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19600757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DDCE45A-7AE4-48E8-90F8-66BC8BF01799}" type="datetimeFigureOut">
              <a:rPr lang="it-IT" smtClean="0"/>
              <a:t>17/06/2019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333091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DCE45A-7AE4-48E8-90F8-66BC8BF01799}" type="datetimeFigureOut">
              <a:rPr lang="it-IT" smtClean="0"/>
              <a:t>17/06/2019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291580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142218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DDCE45A-7AE4-48E8-90F8-66BC8BF01799}" type="datetimeFigureOut">
              <a:rPr lang="it-IT" smtClean="0"/>
              <a:t>17/06/2019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355471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DDCE45A-7AE4-48E8-90F8-66BC8BF01799}" type="datetimeFigureOut">
              <a:rPr lang="it-IT" smtClean="0"/>
              <a:t>17/06/2019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2692494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BDDCE45A-7AE4-48E8-90F8-66BC8BF01799}" type="datetimeFigureOut">
              <a:rPr lang="it-IT" smtClean="0"/>
              <a:t>17/06/2019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30875729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127026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DCE45A-7AE4-48E8-90F8-66BC8BF01799}" type="datetimeFigureOut">
              <a:rPr lang="it-IT" smtClean="0"/>
              <a:t>17/06/2019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5CCB8BA-8654-497F-B796-3AFEA8F01EF5}" type="slidenum">
              <a:rPr lang="it-IT" smtClean="0"/>
              <a:t>‹#›</a:t>
            </a:fld>
            <a:endParaRPr lang="it-IT"/>
          </a:p>
        </p:txBody>
      </p:sp>
    </p:spTree>
    <p:extLst>
      <p:ext uri="{BB962C8B-B14F-4D97-AF65-F5344CB8AC3E}">
        <p14:creationId xmlns:p14="http://schemas.microsoft.com/office/powerpoint/2010/main" val="348089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BDDCE45A-7AE4-48E8-90F8-66BC8BF01799}" type="datetimeFigureOut">
              <a:rPr lang="it-IT" smtClean="0"/>
              <a:t>17/06/2019</a:t>
            </a:fld>
            <a:endParaRPr lang="it-IT"/>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it-IT"/>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A5CCB8BA-8654-497F-B796-3AFEA8F01EF5}" type="slidenum">
              <a:rPr lang="it-IT" smtClean="0"/>
              <a:t>‹#›</a:t>
            </a:fld>
            <a:endParaRPr lang="it-IT"/>
          </a:p>
        </p:txBody>
      </p:sp>
    </p:spTree>
    <p:extLst>
      <p:ext uri="{BB962C8B-B14F-4D97-AF65-F5344CB8AC3E}">
        <p14:creationId xmlns:p14="http://schemas.microsoft.com/office/powerpoint/2010/main" val="2475364681"/>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www.ac.infn.it/delibere/pdf/CD/getfile.php?filename=15099_cd.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2363"/>
            <a:ext cx="8915400" cy="2387600"/>
          </a:xfrm>
        </p:spPr>
        <p:txBody>
          <a:bodyPr>
            <a:normAutofit/>
          </a:bodyPr>
          <a:lstStyle/>
          <a:p>
            <a:r>
              <a:rPr lang="en-US" sz="8000" dirty="0" err="1" smtClean="0"/>
              <a:t>Comunicazioni</a:t>
            </a:r>
            <a:endParaRPr lang="it-IT" sz="8000" dirty="0"/>
          </a:p>
        </p:txBody>
      </p:sp>
      <p:sp>
        <p:nvSpPr>
          <p:cNvPr id="3" name="Subtitle 2"/>
          <p:cNvSpPr>
            <a:spLocks noGrp="1"/>
          </p:cNvSpPr>
          <p:nvPr>
            <p:ph type="subTitle" idx="1"/>
          </p:nvPr>
        </p:nvSpPr>
        <p:spPr>
          <a:xfrm>
            <a:off x="1295400" y="3886200"/>
            <a:ext cx="6786563" cy="1364531"/>
          </a:xfrm>
        </p:spPr>
        <p:txBody>
          <a:bodyPr>
            <a:normAutofit fontScale="92500" lnSpcReduction="10000"/>
          </a:bodyPr>
          <a:lstStyle/>
          <a:p>
            <a:r>
              <a:rPr lang="en-US" sz="2400" b="1" dirty="0" err="1" smtClean="0">
                <a:solidFill>
                  <a:schemeClr val="tx2">
                    <a:lumMod val="75000"/>
                  </a:schemeClr>
                </a:solidFill>
              </a:rPr>
              <a:t>Assemblea</a:t>
            </a:r>
            <a:r>
              <a:rPr lang="en-US" sz="2400" b="1" dirty="0" smtClean="0">
                <a:solidFill>
                  <a:schemeClr val="tx2">
                    <a:lumMod val="75000"/>
                  </a:schemeClr>
                </a:solidFill>
              </a:rPr>
              <a:t> </a:t>
            </a:r>
            <a:r>
              <a:rPr lang="en-US" sz="2400" b="1" dirty="0" err="1" smtClean="0">
                <a:solidFill>
                  <a:schemeClr val="tx2">
                    <a:lumMod val="75000"/>
                  </a:schemeClr>
                </a:solidFill>
              </a:rPr>
              <a:t>nazionale</a:t>
            </a:r>
            <a:r>
              <a:rPr lang="en-US" sz="2400" b="1" dirty="0" smtClean="0">
                <a:solidFill>
                  <a:schemeClr val="tx2">
                    <a:lumMod val="75000"/>
                  </a:schemeClr>
                </a:solidFill>
              </a:rPr>
              <a:t> TTA </a:t>
            </a:r>
            <a:r>
              <a:rPr lang="en-US" sz="2400" b="1" dirty="0" smtClean="0">
                <a:solidFill>
                  <a:schemeClr val="tx2">
                    <a:lumMod val="75000"/>
                  </a:schemeClr>
                </a:solidFill>
              </a:rPr>
              <a:t>19-20 </a:t>
            </a:r>
            <a:r>
              <a:rPr lang="en-US" sz="2400" b="1" dirty="0" err="1" smtClean="0">
                <a:solidFill>
                  <a:schemeClr val="tx2">
                    <a:lumMod val="75000"/>
                  </a:schemeClr>
                </a:solidFill>
              </a:rPr>
              <a:t>giugno</a:t>
            </a:r>
            <a:r>
              <a:rPr lang="en-US" sz="2400" b="1" dirty="0" smtClean="0">
                <a:solidFill>
                  <a:schemeClr val="tx2">
                    <a:lumMod val="75000"/>
                  </a:schemeClr>
                </a:solidFill>
              </a:rPr>
              <a:t> 2019</a:t>
            </a:r>
            <a:endParaRPr lang="en-US" sz="2400" dirty="0" smtClean="0">
              <a:solidFill>
                <a:schemeClr val="tx2">
                  <a:lumMod val="75000"/>
                </a:schemeClr>
              </a:solidFill>
            </a:endParaRPr>
          </a:p>
          <a:p>
            <a:pPr algn="ctr"/>
            <a:endParaRPr lang="en-US" sz="2000" dirty="0" smtClean="0">
              <a:solidFill>
                <a:schemeClr val="tx2">
                  <a:lumMod val="75000"/>
                </a:schemeClr>
              </a:solidFill>
            </a:endParaRPr>
          </a:p>
          <a:p>
            <a:pPr algn="ctr"/>
            <a:r>
              <a:rPr lang="en-US" sz="2000" dirty="0" err="1" smtClean="0">
                <a:solidFill>
                  <a:schemeClr val="tx2">
                    <a:lumMod val="75000"/>
                  </a:schemeClr>
                </a:solidFill>
              </a:rPr>
              <a:t>Sezione</a:t>
            </a:r>
            <a:r>
              <a:rPr lang="en-US" sz="2000" dirty="0" smtClean="0">
                <a:solidFill>
                  <a:schemeClr val="tx2">
                    <a:lumMod val="75000"/>
                  </a:schemeClr>
                </a:solidFill>
              </a:rPr>
              <a:t> di </a:t>
            </a:r>
            <a:r>
              <a:rPr lang="en-US" sz="2000" dirty="0" smtClean="0">
                <a:solidFill>
                  <a:schemeClr val="tx2">
                    <a:lumMod val="75000"/>
                  </a:schemeClr>
                </a:solidFill>
              </a:rPr>
              <a:t>Torino</a:t>
            </a:r>
            <a:endParaRPr lang="it-IT" sz="2000" dirty="0">
              <a:solidFill>
                <a:schemeClr val="tx2">
                  <a:lumMod val="75000"/>
                </a:schemeClr>
              </a:solidFill>
            </a:endParaRPr>
          </a:p>
        </p:txBody>
      </p:sp>
    </p:spTree>
    <p:extLst>
      <p:ext uri="{BB962C8B-B14F-4D97-AF65-F5344CB8AC3E}">
        <p14:creationId xmlns:p14="http://schemas.microsoft.com/office/powerpoint/2010/main" val="3308290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6607"/>
            <a:ext cx="7924803" cy="981682"/>
          </a:xfrm>
        </p:spPr>
        <p:txBody>
          <a:bodyPr>
            <a:normAutofit fontScale="90000"/>
          </a:bodyPr>
          <a:lstStyle/>
          <a:p>
            <a:r>
              <a:rPr lang="it-IT" dirty="0" smtClean="0"/>
              <a:t>Piano </a:t>
            </a:r>
            <a:r>
              <a:rPr lang="it-IT" dirty="0" smtClean="0"/>
              <a:t>Performance 2019-2021</a:t>
            </a:r>
            <a:br>
              <a:rPr lang="it-IT" dirty="0" smtClean="0"/>
            </a:br>
            <a:r>
              <a:rPr lang="it-IT" dirty="0" smtClean="0"/>
              <a:t>(</a:t>
            </a:r>
            <a:r>
              <a:rPr lang="it-IT" dirty="0" smtClean="0">
                <a:hlinkClick r:id="rId2"/>
              </a:rPr>
              <a:t>delibera CD15099</a:t>
            </a:r>
            <a:r>
              <a:rPr lang="it-IT" dirty="0" smtClean="0"/>
              <a:t>)</a:t>
            </a:r>
            <a:endParaRPr lang="it-IT" dirty="0"/>
          </a:p>
        </p:txBody>
      </p:sp>
      <p:sp>
        <p:nvSpPr>
          <p:cNvPr id="3" name="Content Placeholder 2"/>
          <p:cNvSpPr>
            <a:spLocks noGrp="1"/>
          </p:cNvSpPr>
          <p:nvPr>
            <p:ph sz="quarter" idx="13"/>
          </p:nvPr>
        </p:nvSpPr>
        <p:spPr>
          <a:xfrm>
            <a:off x="152403" y="1260987"/>
            <a:ext cx="8839200" cy="4332863"/>
          </a:xfrm>
        </p:spPr>
        <p:txBody>
          <a:bodyPr>
            <a:normAutofit fontScale="85000" lnSpcReduction="20000"/>
          </a:bodyPr>
          <a:lstStyle/>
          <a:p>
            <a:r>
              <a:rPr lang="it-IT" dirty="0" smtClean="0"/>
              <a:t>Il Gruppo </a:t>
            </a:r>
            <a:r>
              <a:rPr lang="it-IT" dirty="0" smtClean="0"/>
              <a:t>di lavoro per rivedere il piano della performance </a:t>
            </a:r>
            <a:r>
              <a:rPr lang="it-IT" dirty="0" smtClean="0"/>
              <a:t>organizzativa:</a:t>
            </a:r>
          </a:p>
          <a:p>
            <a:pPr lvl="1"/>
            <a:r>
              <a:rPr lang="it-IT" dirty="0" smtClean="0"/>
              <a:t>Componenti</a:t>
            </a:r>
            <a:r>
              <a:rPr lang="it-IT" dirty="0" smtClean="0"/>
              <a:t>: C. </a:t>
            </a:r>
            <a:r>
              <a:rPr lang="it-IT" dirty="0" err="1" smtClean="0"/>
              <a:t>Meroni</a:t>
            </a:r>
            <a:r>
              <a:rPr lang="it-IT" dirty="0" smtClean="0"/>
              <a:t> (coordinatrice), P. </a:t>
            </a:r>
            <a:r>
              <a:rPr lang="it-IT" dirty="0" err="1" smtClean="0"/>
              <a:t>Palmiotti</a:t>
            </a:r>
            <a:r>
              <a:rPr lang="it-IT" dirty="0" smtClean="0"/>
              <a:t>, </a:t>
            </a:r>
            <a:r>
              <a:rPr lang="it-IT" dirty="0" err="1" smtClean="0"/>
              <a:t>P.Campana</a:t>
            </a:r>
            <a:r>
              <a:rPr lang="it-IT" dirty="0" smtClean="0"/>
              <a:t>, </a:t>
            </a:r>
            <a:r>
              <a:rPr lang="it-IT" dirty="0" err="1" smtClean="0"/>
              <a:t>R.Carletti</a:t>
            </a:r>
            <a:r>
              <a:rPr lang="it-IT" dirty="0" smtClean="0"/>
              <a:t>, </a:t>
            </a:r>
            <a:r>
              <a:rPr lang="it-IT" dirty="0" err="1" smtClean="0"/>
              <a:t>s.falciano</a:t>
            </a:r>
            <a:r>
              <a:rPr lang="it-IT" dirty="0" smtClean="0"/>
              <a:t>, </a:t>
            </a:r>
            <a:r>
              <a:rPr lang="it-IT" dirty="0" err="1" smtClean="0"/>
              <a:t>m.grassi</a:t>
            </a:r>
            <a:r>
              <a:rPr lang="it-IT" dirty="0" smtClean="0"/>
              <a:t>, </a:t>
            </a:r>
            <a:r>
              <a:rPr lang="it-IT" dirty="0" err="1" smtClean="0"/>
              <a:t>a.masiero</a:t>
            </a:r>
            <a:r>
              <a:rPr lang="it-IT" dirty="0" smtClean="0"/>
              <a:t>, </a:t>
            </a:r>
            <a:r>
              <a:rPr lang="it-IT" dirty="0" err="1" smtClean="0"/>
              <a:t>a.passeri</a:t>
            </a:r>
            <a:r>
              <a:rPr lang="it-IT" dirty="0" smtClean="0"/>
              <a:t>, </a:t>
            </a:r>
            <a:r>
              <a:rPr lang="it-IT" dirty="0" err="1" smtClean="0"/>
              <a:t>r.gomezel</a:t>
            </a:r>
            <a:endParaRPr lang="it-IT" dirty="0" smtClean="0"/>
          </a:p>
          <a:p>
            <a:r>
              <a:rPr lang="it-IT" dirty="0" smtClean="0"/>
              <a:t>Il piano ha previsto l’introduzione del </a:t>
            </a:r>
            <a:r>
              <a:rPr lang="it-IT" dirty="0"/>
              <a:t>processo what </a:t>
            </a:r>
            <a:r>
              <a:rPr lang="it-IT" dirty="0" err="1"/>
              <a:t>Next</a:t>
            </a:r>
            <a:r>
              <a:rPr lang="it-IT" dirty="0"/>
              <a:t> </a:t>
            </a:r>
            <a:r>
              <a:rPr lang="it-IT" dirty="0" smtClean="0"/>
              <a:t>TTA fase 2 </a:t>
            </a:r>
            <a:r>
              <a:rPr lang="it-IT" dirty="0" smtClean="0"/>
              <a:t>per </a:t>
            </a:r>
            <a:r>
              <a:rPr lang="it-IT" dirty="0" smtClean="0"/>
              <a:t>il </a:t>
            </a:r>
            <a:r>
              <a:rPr lang="it-IT" dirty="0" smtClean="0"/>
              <a:t>2019:</a:t>
            </a:r>
          </a:p>
          <a:p>
            <a:pPr lvl="1"/>
            <a:r>
              <a:rPr lang="it-IT" dirty="0" smtClean="0"/>
              <a:t>1.4.1</a:t>
            </a:r>
            <a:r>
              <a:rPr lang="it-IT" dirty="0"/>
              <a:t>. Ottimizzazione procedimenti amministrativi e supporto </a:t>
            </a:r>
            <a:r>
              <a:rPr lang="it-IT" dirty="0" smtClean="0"/>
              <a:t>tecnico che vede come responsabile </a:t>
            </a:r>
            <a:r>
              <a:rPr lang="it-IT" dirty="0" err="1" smtClean="0"/>
              <a:t>attivitÀ</a:t>
            </a:r>
            <a:r>
              <a:rPr lang="it-IT" dirty="0" smtClean="0"/>
              <a:t> la giunta </a:t>
            </a:r>
            <a:r>
              <a:rPr lang="it-IT" dirty="0" err="1" smtClean="0"/>
              <a:t>esewcutiva</a:t>
            </a:r>
            <a:r>
              <a:rPr lang="it-IT" dirty="0" smtClean="0"/>
              <a:t> e prevede 3 indicatori con i relativi target:</a:t>
            </a:r>
          </a:p>
          <a:p>
            <a:pPr lvl="2"/>
            <a:r>
              <a:rPr lang="it-IT" dirty="0"/>
              <a:t>Istituire gruppi di lavoro </a:t>
            </a:r>
            <a:r>
              <a:rPr lang="it-IT" dirty="0" smtClean="0"/>
              <a:t>per l'individuazione delle procedure prioritarie (si/no)</a:t>
            </a:r>
          </a:p>
          <a:p>
            <a:pPr lvl="2"/>
            <a:r>
              <a:rPr lang="it-IT" dirty="0"/>
              <a:t>Presentazione progetti in </a:t>
            </a:r>
            <a:r>
              <a:rPr lang="it-IT" dirty="0" smtClean="0"/>
              <a:t>un workshop </a:t>
            </a:r>
            <a:r>
              <a:rPr lang="it-IT" dirty="0"/>
              <a:t>plenario </a:t>
            </a:r>
            <a:r>
              <a:rPr lang="it-IT" dirty="0" smtClean="0"/>
              <a:t>(SI/no)</a:t>
            </a:r>
          </a:p>
          <a:p>
            <a:pPr lvl="2"/>
            <a:r>
              <a:rPr lang="it-IT" dirty="0"/>
              <a:t>Numero di </a:t>
            </a:r>
            <a:r>
              <a:rPr lang="it-IT" dirty="0" smtClean="0"/>
              <a:t>progetti approvati (2)</a:t>
            </a:r>
            <a:endParaRPr lang="it-IT" dirty="0"/>
          </a:p>
          <a:p>
            <a:r>
              <a:rPr lang="it-IT" dirty="0" smtClean="0"/>
              <a:t>Performance individuale: Per allargare la </a:t>
            </a:r>
            <a:r>
              <a:rPr lang="it-IT" dirty="0"/>
              <a:t>cultura della valutazione anche alla componente più propriamente tecnico/amministrativa </a:t>
            </a:r>
            <a:r>
              <a:rPr lang="it-IT" dirty="0" smtClean="0"/>
              <a:t>o gestionale </a:t>
            </a:r>
            <a:r>
              <a:rPr lang="it-IT" dirty="0"/>
              <a:t>si propone di definire un sistema di valutazione individuale che, nella prima applicazione, </a:t>
            </a:r>
            <a:r>
              <a:rPr lang="it-IT" dirty="0" smtClean="0"/>
              <a:t>passi attraverso </a:t>
            </a:r>
            <a:r>
              <a:rPr lang="it-IT" dirty="0"/>
              <a:t>la condivisione e l’assegnazione di obiettivi a tutte le persone che ricoprono un incarico </a:t>
            </a:r>
            <a:r>
              <a:rPr lang="it-IT" dirty="0" smtClean="0"/>
              <a:t>di responsabilità</a:t>
            </a:r>
            <a:r>
              <a:rPr lang="it-IT" dirty="0"/>
              <a:t>.</a:t>
            </a:r>
            <a:endParaRPr lang="it-IT" dirty="0" smtClean="0"/>
          </a:p>
          <a:p>
            <a:endParaRPr lang="it-IT" dirty="0" smtClean="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5593850"/>
            <a:ext cx="7162806" cy="1234967"/>
          </a:xfrm>
          <a:prstGeom prst="rect">
            <a:avLst/>
          </a:prstGeom>
        </p:spPr>
      </p:pic>
    </p:spTree>
    <p:extLst>
      <p:ext uri="{BB962C8B-B14F-4D97-AF65-F5344CB8AC3E}">
        <p14:creationId xmlns:p14="http://schemas.microsoft.com/office/powerpoint/2010/main" val="1552887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Relazione sulla performance 2018</a:t>
            </a:r>
            <a:endParaRPr lang="it-IT" dirty="0"/>
          </a:p>
        </p:txBody>
      </p:sp>
      <p:sp>
        <p:nvSpPr>
          <p:cNvPr id="3" name="Content Placeholder 2"/>
          <p:cNvSpPr>
            <a:spLocks noGrp="1"/>
          </p:cNvSpPr>
          <p:nvPr>
            <p:ph sz="quarter" idx="13"/>
          </p:nvPr>
        </p:nvSpPr>
        <p:spPr>
          <a:xfrm>
            <a:off x="685800" y="1905000"/>
            <a:ext cx="7772870" cy="4262307"/>
          </a:xfrm>
        </p:spPr>
        <p:txBody>
          <a:bodyPr>
            <a:normAutofit fontScale="85000" lnSpcReduction="20000"/>
          </a:bodyPr>
          <a:lstStyle/>
          <a:p>
            <a:r>
              <a:rPr lang="it-IT" dirty="0" smtClean="0"/>
              <a:t>La relazione È stata elaborata da parte del </a:t>
            </a:r>
            <a:r>
              <a:rPr lang="it-IT" dirty="0" err="1" smtClean="0"/>
              <a:t>GdL</a:t>
            </a:r>
            <a:r>
              <a:rPr lang="it-IT" dirty="0" smtClean="0"/>
              <a:t> e inviata alla GE per la loro riunione di giugno</a:t>
            </a:r>
          </a:p>
          <a:p>
            <a:r>
              <a:rPr lang="it-IT" dirty="0" smtClean="0"/>
              <a:t>Si prevede l’approvazione al prossimo cd </a:t>
            </a:r>
          </a:p>
          <a:p>
            <a:r>
              <a:rPr lang="it-IT" dirty="0" smtClean="0"/>
              <a:t>Nella parte relativa al Miglioramento della </a:t>
            </a:r>
            <a:r>
              <a:rPr lang="it-IT" dirty="0"/>
              <a:t>gestione del personale e l'ambiente di </a:t>
            </a:r>
            <a:r>
              <a:rPr lang="it-IT" dirty="0" smtClean="0"/>
              <a:t>lavoro:</a:t>
            </a:r>
          </a:p>
          <a:p>
            <a:pPr lvl="1"/>
            <a:r>
              <a:rPr lang="it-IT" dirty="0"/>
              <a:t>Nel 2018 l’assembla dei rappresentanti del personale TTA ha costituito una serie di gruppi di lavoro per studiare la possibilità di migliorare il lavoro tecnico e amministrativo attraverso la condivisione delle buone prassi, l’ottimizzazione di quelle esistenti, il recupero e la condivisione delle competenze non utilizzate, l’uniformazione delle procedure. Il processo di analisi che prevedeva anche l’individuazione di possibili soluzioni alle problematiche individuate è culminato con un workshop interno su questi temi, denominato What-</a:t>
            </a:r>
            <a:r>
              <a:rPr lang="it-IT" dirty="0" err="1"/>
              <a:t>next</a:t>
            </a:r>
            <a:r>
              <a:rPr lang="it-IT" dirty="0"/>
              <a:t> TTA. A valle di ciò il 2019 vedrà un altro workshop nazionale per presentare le idee </a:t>
            </a:r>
            <a:r>
              <a:rPr lang="it-IT" dirty="0" smtClean="0"/>
              <a:t>conclusive. La </a:t>
            </a:r>
            <a:r>
              <a:rPr lang="it-IT" dirty="0"/>
              <a:t>presenza di queste iniziative dal basso migliora certamente l’ambiente lavorativo e la gestione del personale. </a:t>
            </a:r>
          </a:p>
          <a:p>
            <a:pPr lvl="1"/>
            <a:endParaRPr lang="it-IT" dirty="0"/>
          </a:p>
        </p:txBody>
      </p:sp>
    </p:spTree>
    <p:extLst>
      <p:ext uri="{BB962C8B-B14F-4D97-AF65-F5344CB8AC3E}">
        <p14:creationId xmlns:p14="http://schemas.microsoft.com/office/powerpoint/2010/main" val="1733296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Gdl</a:t>
            </a:r>
            <a:r>
              <a:rPr lang="it-IT" dirty="0" smtClean="0"/>
              <a:t> disciplinare concorsi (1/3)</a:t>
            </a:r>
            <a:endParaRPr lang="it-IT" dirty="0"/>
          </a:p>
        </p:txBody>
      </p:sp>
      <p:sp>
        <p:nvSpPr>
          <p:cNvPr id="3" name="Content Placeholder 2"/>
          <p:cNvSpPr>
            <a:spLocks noGrp="1"/>
          </p:cNvSpPr>
          <p:nvPr>
            <p:ph sz="quarter" idx="13"/>
          </p:nvPr>
        </p:nvSpPr>
        <p:spPr/>
        <p:txBody>
          <a:bodyPr>
            <a:normAutofit fontScale="77500" lnSpcReduction="20000"/>
          </a:bodyPr>
          <a:lstStyle/>
          <a:p>
            <a:r>
              <a:rPr lang="it-IT" dirty="0" smtClean="0"/>
              <a:t>Gruppo di lavoro delle assemblee per proposte da sottoporre al </a:t>
            </a:r>
            <a:r>
              <a:rPr lang="it-IT" dirty="0" err="1" smtClean="0"/>
              <a:t>gdl</a:t>
            </a:r>
            <a:r>
              <a:rPr lang="it-IT" dirty="0" smtClean="0"/>
              <a:t> del cd</a:t>
            </a:r>
          </a:p>
          <a:p>
            <a:r>
              <a:rPr lang="it-IT" dirty="0" smtClean="0"/>
              <a:t>Componenti:</a:t>
            </a:r>
          </a:p>
          <a:p>
            <a:pPr lvl="1"/>
            <a:r>
              <a:rPr lang="it-IT" dirty="0" smtClean="0"/>
              <a:t>Antonio passeri</a:t>
            </a:r>
          </a:p>
          <a:p>
            <a:pPr lvl="1"/>
            <a:r>
              <a:rPr lang="it-IT" dirty="0" smtClean="0"/>
              <a:t>Roberto </a:t>
            </a:r>
            <a:r>
              <a:rPr lang="it-IT" dirty="0" err="1" smtClean="0"/>
              <a:t>gomezel</a:t>
            </a:r>
            <a:endParaRPr lang="it-IT" dirty="0" smtClean="0"/>
          </a:p>
          <a:p>
            <a:pPr lvl="1"/>
            <a:r>
              <a:rPr lang="it-IT" dirty="0" smtClean="0"/>
              <a:t>Alessandro </a:t>
            </a:r>
            <a:r>
              <a:rPr lang="it-IT" dirty="0" err="1" smtClean="0"/>
              <a:t>brunengo</a:t>
            </a:r>
            <a:endParaRPr lang="it-IT" dirty="0" smtClean="0"/>
          </a:p>
          <a:p>
            <a:pPr lvl="1"/>
            <a:r>
              <a:rPr lang="it-IT" dirty="0" smtClean="0"/>
              <a:t>Stefano </a:t>
            </a:r>
            <a:r>
              <a:rPr lang="it-IT" dirty="0" err="1" smtClean="0"/>
              <a:t>levorato</a:t>
            </a:r>
            <a:endParaRPr lang="it-IT" dirty="0" smtClean="0"/>
          </a:p>
          <a:p>
            <a:pPr lvl="1"/>
            <a:r>
              <a:rPr lang="it-IT" dirty="0" smtClean="0"/>
              <a:t>Riccardo </a:t>
            </a:r>
            <a:r>
              <a:rPr lang="it-IT" dirty="0" err="1" smtClean="0"/>
              <a:t>travaglini</a:t>
            </a:r>
            <a:endParaRPr lang="it-IT" dirty="0" smtClean="0"/>
          </a:p>
          <a:p>
            <a:pPr lvl="1"/>
            <a:r>
              <a:rPr lang="it-IT" dirty="0" smtClean="0"/>
              <a:t>Paolo cattaneo</a:t>
            </a:r>
          </a:p>
          <a:p>
            <a:pPr lvl="1"/>
            <a:r>
              <a:rPr lang="it-IT" dirty="0" smtClean="0"/>
              <a:t>Simone gennai</a:t>
            </a:r>
          </a:p>
          <a:p>
            <a:pPr lvl="1"/>
            <a:r>
              <a:rPr lang="it-IT" dirty="0" smtClean="0"/>
              <a:t>Sandra </a:t>
            </a:r>
            <a:r>
              <a:rPr lang="it-IT" dirty="0" err="1" smtClean="0"/>
              <a:t>zavatarelli</a:t>
            </a:r>
            <a:endParaRPr lang="it-IT" dirty="0" smtClean="0"/>
          </a:p>
          <a:p>
            <a:pPr lvl="1"/>
            <a:r>
              <a:rPr lang="it-IT" dirty="0" smtClean="0"/>
              <a:t>Davide </a:t>
            </a:r>
            <a:r>
              <a:rPr lang="it-IT" dirty="0" err="1" smtClean="0"/>
              <a:t>fioravanti</a:t>
            </a:r>
            <a:r>
              <a:rPr lang="it-IT" dirty="0" smtClean="0"/>
              <a:t> </a:t>
            </a:r>
            <a:endParaRPr lang="it-IT" dirty="0"/>
          </a:p>
        </p:txBody>
      </p:sp>
    </p:spTree>
    <p:extLst>
      <p:ext uri="{BB962C8B-B14F-4D97-AF65-F5344CB8AC3E}">
        <p14:creationId xmlns:p14="http://schemas.microsoft.com/office/powerpoint/2010/main" val="155186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Gdl</a:t>
            </a:r>
            <a:r>
              <a:rPr lang="it-IT" dirty="0" smtClean="0"/>
              <a:t> </a:t>
            </a:r>
            <a:r>
              <a:rPr lang="it-IT" dirty="0" err="1" smtClean="0"/>
              <a:t>disciplnare</a:t>
            </a:r>
            <a:r>
              <a:rPr lang="it-IT" dirty="0" smtClean="0"/>
              <a:t> concorsi (2/3)</a:t>
            </a:r>
            <a:endParaRPr lang="it-IT" dirty="0"/>
          </a:p>
        </p:txBody>
      </p:sp>
      <p:sp>
        <p:nvSpPr>
          <p:cNvPr id="3" name="Content Placeholder 2"/>
          <p:cNvSpPr>
            <a:spLocks noGrp="1"/>
          </p:cNvSpPr>
          <p:nvPr>
            <p:ph sz="quarter" idx="13"/>
          </p:nvPr>
        </p:nvSpPr>
        <p:spPr>
          <a:xfrm>
            <a:off x="609600" y="1752600"/>
            <a:ext cx="8001000" cy="4724400"/>
          </a:xfrm>
        </p:spPr>
        <p:txBody>
          <a:bodyPr>
            <a:normAutofit fontScale="85000" lnSpcReduction="10000"/>
          </a:bodyPr>
          <a:lstStyle/>
          <a:p>
            <a:r>
              <a:rPr lang="it-IT" dirty="0" smtClean="0"/>
              <a:t>Proposte:</a:t>
            </a:r>
          </a:p>
          <a:p>
            <a:pPr lvl="1"/>
            <a:r>
              <a:rPr lang="it-IT" b="1" dirty="0"/>
              <a:t>all'art.7</a:t>
            </a:r>
            <a:r>
              <a:rPr lang="it-IT" dirty="0"/>
              <a:t> </a:t>
            </a:r>
            <a:r>
              <a:rPr lang="it-IT" dirty="0" smtClean="0"/>
              <a:t>si chiede </a:t>
            </a:r>
            <a:r>
              <a:rPr lang="it-IT" dirty="0"/>
              <a:t>che i risultati anche di chi non rientra in graduatoria siano </a:t>
            </a:r>
            <a:r>
              <a:rPr lang="it-IT" dirty="0" err="1"/>
              <a:t>accedibili</a:t>
            </a:r>
            <a:r>
              <a:rPr lang="it-IT" dirty="0"/>
              <a:t> a tutti con password, come i </a:t>
            </a:r>
            <a:r>
              <a:rPr lang="it-IT" dirty="0" smtClean="0"/>
              <a:t>CV.</a:t>
            </a:r>
          </a:p>
          <a:p>
            <a:pPr lvl="1"/>
            <a:r>
              <a:rPr lang="it-IT" b="1" dirty="0" smtClean="0"/>
              <a:t>all'art.9</a:t>
            </a:r>
            <a:r>
              <a:rPr lang="it-IT" dirty="0" smtClean="0"/>
              <a:t> si propone  </a:t>
            </a:r>
            <a:r>
              <a:rPr lang="it-IT" dirty="0"/>
              <a:t>una selezione delle commissioni in gran parte per sorteggio. </a:t>
            </a:r>
            <a:r>
              <a:rPr lang="it-IT" dirty="0" smtClean="0"/>
              <a:t>Per quanto riguarda i settori </a:t>
            </a:r>
            <a:r>
              <a:rPr lang="it-IT" dirty="0"/>
              <a:t>disciplinari dei tecnologi </a:t>
            </a:r>
            <a:r>
              <a:rPr lang="it-IT" dirty="0" smtClean="0"/>
              <a:t>questo potrebbe </a:t>
            </a:r>
            <a:r>
              <a:rPr lang="it-IT" dirty="0"/>
              <a:t>essere molto critico</a:t>
            </a:r>
            <a:r>
              <a:rPr lang="it-IT" dirty="0" smtClean="0"/>
              <a:t>.</a:t>
            </a:r>
            <a:endParaRPr lang="it-IT" dirty="0"/>
          </a:p>
          <a:p>
            <a:pPr lvl="1"/>
            <a:r>
              <a:rPr lang="it-IT" b="1" dirty="0"/>
              <a:t>all'art.17</a:t>
            </a:r>
            <a:r>
              <a:rPr lang="it-IT" dirty="0"/>
              <a:t>:</a:t>
            </a:r>
          </a:p>
          <a:p>
            <a:pPr lvl="2"/>
            <a:r>
              <a:rPr lang="it-IT" dirty="0" smtClean="0"/>
              <a:t>Proposta di separare </a:t>
            </a:r>
            <a:r>
              <a:rPr lang="it-IT" dirty="0"/>
              <a:t>con chiarezza la responsabilità scientifica da quella di coordinamento,</a:t>
            </a:r>
          </a:p>
          <a:p>
            <a:pPr lvl="2"/>
            <a:r>
              <a:rPr lang="it-IT" dirty="0" smtClean="0"/>
              <a:t>Inserita una </a:t>
            </a:r>
            <a:r>
              <a:rPr lang="it-IT" dirty="0"/>
              <a:t>voce per i titoli di servizio, </a:t>
            </a:r>
            <a:r>
              <a:rPr lang="it-IT" dirty="0" smtClean="0"/>
              <a:t>descritti </a:t>
            </a:r>
            <a:r>
              <a:rPr lang="it-IT" dirty="0"/>
              <a:t>come "ulteriori ruoli di servizio" (in quanto ci sono dei ruoli già ricompresi nelle voci precedenti)</a:t>
            </a:r>
          </a:p>
          <a:p>
            <a:pPr lvl="2"/>
            <a:r>
              <a:rPr lang="it-IT" dirty="0" smtClean="0"/>
              <a:t>INSERITA la </a:t>
            </a:r>
            <a:r>
              <a:rPr lang="it-IT" dirty="0"/>
              <a:t>docenza </a:t>
            </a:r>
            <a:r>
              <a:rPr lang="it-IT" dirty="0" smtClean="0"/>
              <a:t>nella terza </a:t>
            </a:r>
            <a:r>
              <a:rPr lang="it-IT" dirty="0"/>
              <a:t>missione</a:t>
            </a:r>
          </a:p>
          <a:p>
            <a:pPr lvl="2"/>
            <a:r>
              <a:rPr lang="it-IT" dirty="0" smtClean="0"/>
              <a:t>Aggiunto al </a:t>
            </a:r>
            <a:r>
              <a:rPr lang="it-IT" dirty="0"/>
              <a:t>comma 7 la richiesta di valorizzare anche le eccellenze su singoli criteri (ovvero permettere che la somma dei punteggi dei criteri possa saturare il massimo per </a:t>
            </a:r>
            <a:r>
              <a:rPr lang="it-IT" dirty="0" err="1"/>
              <a:t>latipologia</a:t>
            </a:r>
            <a:r>
              <a:rPr lang="it-IT" dirty="0"/>
              <a:t> di titoli)</a:t>
            </a:r>
          </a:p>
          <a:p>
            <a:pPr lvl="2"/>
            <a:r>
              <a:rPr lang="it-IT" dirty="0" smtClean="0"/>
              <a:t>Aggiunto il </a:t>
            </a:r>
            <a:r>
              <a:rPr lang="it-IT" dirty="0"/>
              <a:t>comma 8 per imporre di </a:t>
            </a:r>
            <a:r>
              <a:rPr lang="it-IT" dirty="0" smtClean="0"/>
              <a:t>motivare </a:t>
            </a:r>
            <a:r>
              <a:rPr lang="it-IT" dirty="0"/>
              <a:t>i punteggi nei verbali.</a:t>
            </a:r>
          </a:p>
          <a:p>
            <a:pPr marL="0" indent="0">
              <a:buNone/>
            </a:pPr>
            <a:endParaRPr lang="it-IT" dirty="0"/>
          </a:p>
        </p:txBody>
      </p:sp>
    </p:spTree>
    <p:extLst>
      <p:ext uri="{BB962C8B-B14F-4D97-AF65-F5344CB8AC3E}">
        <p14:creationId xmlns:p14="http://schemas.microsoft.com/office/powerpoint/2010/main" val="2005900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GDL disciplinare concorsi (3/3)</a:t>
            </a:r>
            <a:endParaRPr lang="it-IT" dirty="0"/>
          </a:p>
        </p:txBody>
      </p:sp>
      <p:sp>
        <p:nvSpPr>
          <p:cNvPr id="3" name="Content Placeholder 2"/>
          <p:cNvSpPr>
            <a:spLocks noGrp="1"/>
          </p:cNvSpPr>
          <p:nvPr>
            <p:ph sz="quarter" idx="13"/>
          </p:nvPr>
        </p:nvSpPr>
        <p:spPr/>
        <p:txBody>
          <a:bodyPr>
            <a:normAutofit lnSpcReduction="10000"/>
          </a:bodyPr>
          <a:lstStyle/>
          <a:p>
            <a:r>
              <a:rPr lang="it-IT" dirty="0"/>
              <a:t>Vi sono poi due punti importanti</a:t>
            </a:r>
            <a:r>
              <a:rPr lang="it-IT" dirty="0" smtClean="0"/>
              <a:t>:</a:t>
            </a:r>
            <a:endParaRPr lang="it-IT" dirty="0"/>
          </a:p>
          <a:p>
            <a:pPr lvl="1"/>
            <a:r>
              <a:rPr lang="it-IT" dirty="0"/>
              <a:t>1. la proposta di unire titoli di coordinamento e scientifici. Su questo </a:t>
            </a:r>
            <a:r>
              <a:rPr lang="it-IT" dirty="0" smtClean="0"/>
              <a:t>proposta di </a:t>
            </a:r>
            <a:r>
              <a:rPr lang="it-IT" dirty="0"/>
              <a:t>un sondaggio fra tutti i ricercatori e tecnologi, </a:t>
            </a:r>
            <a:r>
              <a:rPr lang="it-IT" dirty="0" smtClean="0"/>
              <a:t>al momento pare che </a:t>
            </a:r>
            <a:r>
              <a:rPr lang="it-IT" dirty="0"/>
              <a:t>i tecnologi in gran parte preferiscano la separazione. Inoltre non </a:t>
            </a:r>
            <a:r>
              <a:rPr lang="it-IT" dirty="0" smtClean="0"/>
              <a:t>è </a:t>
            </a:r>
            <a:r>
              <a:rPr lang="it-IT" dirty="0"/>
              <a:t>chiaro se </a:t>
            </a:r>
            <a:r>
              <a:rPr lang="it-IT" dirty="0" smtClean="0"/>
              <a:t>avrebbe </a:t>
            </a:r>
            <a:r>
              <a:rPr lang="it-IT" dirty="0"/>
              <a:t>senso mantenere comunque una separazione al livello </a:t>
            </a:r>
            <a:r>
              <a:rPr lang="it-IT" dirty="0" smtClean="0"/>
              <a:t>di dirigente. Pericolo di introdurre </a:t>
            </a:r>
            <a:r>
              <a:rPr lang="it-IT" dirty="0"/>
              <a:t>troppe </a:t>
            </a:r>
            <a:r>
              <a:rPr lang="it-IT" dirty="0" smtClean="0"/>
              <a:t>differenze, come pure </a:t>
            </a:r>
            <a:r>
              <a:rPr lang="it-IT" dirty="0"/>
              <a:t>dispiacerebbe </a:t>
            </a:r>
            <a:r>
              <a:rPr lang="it-IT" dirty="0" err="1"/>
              <a:t>diferenziare</a:t>
            </a:r>
            <a:r>
              <a:rPr lang="it-IT" dirty="0"/>
              <a:t> </a:t>
            </a:r>
            <a:r>
              <a:rPr lang="it-IT" dirty="0" smtClean="0"/>
              <a:t>troppo ricercatori </a:t>
            </a:r>
            <a:r>
              <a:rPr lang="it-IT" dirty="0"/>
              <a:t>e tecnologi</a:t>
            </a:r>
            <a:r>
              <a:rPr lang="it-IT" dirty="0" smtClean="0"/>
              <a:t>.</a:t>
            </a:r>
            <a:endParaRPr lang="it-IT" dirty="0"/>
          </a:p>
          <a:p>
            <a:pPr lvl="1"/>
            <a:r>
              <a:rPr lang="it-IT" dirty="0"/>
              <a:t>2. la </a:t>
            </a:r>
            <a:r>
              <a:rPr lang="it-IT" dirty="0" smtClean="0"/>
              <a:t>questione </a:t>
            </a:r>
            <a:r>
              <a:rPr lang="it-IT" dirty="0"/>
              <a:t>della didattica e anche quella dei titoli di servizio va </a:t>
            </a:r>
            <a:r>
              <a:rPr lang="it-IT" dirty="0" smtClean="0"/>
              <a:t>sottoposta </a:t>
            </a:r>
            <a:r>
              <a:rPr lang="it-IT" dirty="0"/>
              <a:t>a sondaggio</a:t>
            </a:r>
          </a:p>
        </p:txBody>
      </p:sp>
    </p:spTree>
    <p:extLst>
      <p:ext uri="{BB962C8B-B14F-4D97-AF65-F5344CB8AC3E}">
        <p14:creationId xmlns:p14="http://schemas.microsoft.com/office/powerpoint/2010/main" val="4209580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520"/>
            <a:ext cx="7090909" cy="1049235"/>
          </a:xfrm>
        </p:spPr>
        <p:txBody>
          <a:bodyPr>
            <a:normAutofit/>
          </a:bodyPr>
          <a:lstStyle/>
          <a:p>
            <a:r>
              <a:rPr lang="en-US" dirty="0" err="1" smtClean="0"/>
              <a:t>Elezione</a:t>
            </a:r>
            <a:r>
              <a:rPr lang="en-US" dirty="0" smtClean="0"/>
              <a:t> </a:t>
            </a:r>
            <a:r>
              <a:rPr lang="en-US" dirty="0" err="1" smtClean="0"/>
              <a:t>nuovi</a:t>
            </a:r>
            <a:r>
              <a:rPr lang="en-US" dirty="0" smtClean="0"/>
              <a:t> </a:t>
            </a:r>
            <a:r>
              <a:rPr lang="en-US" dirty="0" err="1" smtClean="0"/>
              <a:t>rappresentanti</a:t>
            </a:r>
            <a:endParaRPr lang="it-IT" dirty="0"/>
          </a:p>
        </p:txBody>
      </p:sp>
      <p:sp>
        <p:nvSpPr>
          <p:cNvPr id="3" name="Content Placeholder 2"/>
          <p:cNvSpPr>
            <a:spLocks noGrp="1"/>
          </p:cNvSpPr>
          <p:nvPr>
            <p:ph idx="1"/>
          </p:nvPr>
        </p:nvSpPr>
        <p:spPr/>
        <p:txBody>
          <a:bodyPr>
            <a:normAutofit/>
          </a:bodyPr>
          <a:lstStyle/>
          <a:p>
            <a:r>
              <a:rPr lang="en-US" dirty="0" smtClean="0"/>
              <a:t>Alessandra </a:t>
            </a:r>
            <a:r>
              <a:rPr lang="en-US" dirty="0" err="1" smtClean="0"/>
              <a:t>casotto</a:t>
            </a:r>
            <a:r>
              <a:rPr lang="en-US" dirty="0" smtClean="0"/>
              <a:t> (</a:t>
            </a:r>
            <a:r>
              <a:rPr lang="en-US" dirty="0" err="1" smtClean="0"/>
              <a:t>rapp</a:t>
            </a:r>
            <a:r>
              <a:rPr lang="en-US" dirty="0" smtClean="0"/>
              <a:t>. Ta </a:t>
            </a:r>
            <a:r>
              <a:rPr lang="en-US" dirty="0" err="1" smtClean="0"/>
              <a:t>Padova</a:t>
            </a:r>
            <a:r>
              <a:rPr lang="en-US" dirty="0" smtClean="0"/>
              <a:t>)</a:t>
            </a:r>
          </a:p>
          <a:p>
            <a:r>
              <a:rPr lang="en-US" dirty="0" smtClean="0"/>
              <a:t>Carlo </a:t>
            </a:r>
            <a:r>
              <a:rPr lang="en-US" dirty="0" err="1" smtClean="0"/>
              <a:t>ligi</a:t>
            </a:r>
            <a:r>
              <a:rPr lang="en-US" dirty="0" smtClean="0"/>
              <a:t> (</a:t>
            </a:r>
            <a:r>
              <a:rPr lang="en-US" dirty="0" err="1" smtClean="0"/>
              <a:t>rapp</a:t>
            </a:r>
            <a:r>
              <a:rPr lang="en-US" dirty="0" smtClean="0"/>
              <a:t>. </a:t>
            </a:r>
            <a:r>
              <a:rPr lang="en-US" dirty="0" err="1" smtClean="0"/>
              <a:t>Tecn</a:t>
            </a:r>
            <a:r>
              <a:rPr lang="en-US" dirty="0" smtClean="0"/>
              <a:t>. LNF)</a:t>
            </a:r>
          </a:p>
          <a:p>
            <a:r>
              <a:rPr lang="en-US" dirty="0" smtClean="0"/>
              <a:t>Mauro </a:t>
            </a:r>
            <a:r>
              <a:rPr lang="en-US" dirty="0" err="1" smtClean="0"/>
              <a:t>arpaia</a:t>
            </a:r>
            <a:r>
              <a:rPr lang="en-US" dirty="0" smtClean="0"/>
              <a:t> (</a:t>
            </a:r>
            <a:r>
              <a:rPr lang="en-US" dirty="0" err="1" smtClean="0"/>
              <a:t>rapp</a:t>
            </a:r>
            <a:r>
              <a:rPr lang="en-US" dirty="0" smtClean="0"/>
              <a:t>. Ta LNF) </a:t>
            </a:r>
          </a:p>
          <a:p>
            <a:r>
              <a:rPr lang="en-US" dirty="0" smtClean="0"/>
              <a:t>Lucia </a:t>
            </a:r>
            <a:r>
              <a:rPr lang="en-US" dirty="0" err="1" smtClean="0"/>
              <a:t>sarchiapone</a:t>
            </a:r>
            <a:r>
              <a:rPr lang="en-US" dirty="0" smtClean="0"/>
              <a:t> (</a:t>
            </a:r>
            <a:r>
              <a:rPr lang="en-US" dirty="0" err="1" smtClean="0"/>
              <a:t>rapp</a:t>
            </a:r>
            <a:r>
              <a:rPr lang="en-US" dirty="0" smtClean="0"/>
              <a:t>. </a:t>
            </a:r>
            <a:r>
              <a:rPr lang="en-US" dirty="0" err="1" smtClean="0"/>
              <a:t>Tecn</a:t>
            </a:r>
            <a:r>
              <a:rPr lang="en-US" dirty="0" smtClean="0"/>
              <a:t>. </a:t>
            </a:r>
            <a:r>
              <a:rPr lang="en-US" dirty="0" err="1" smtClean="0"/>
              <a:t>Lnl</a:t>
            </a:r>
            <a:r>
              <a:rPr lang="en-US" dirty="0" smtClean="0"/>
              <a:t>)</a:t>
            </a: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3124200"/>
            <a:ext cx="3505670" cy="3505670"/>
          </a:xfrm>
          <a:prstGeom prst="rect">
            <a:avLst/>
          </a:prstGeom>
        </p:spPr>
      </p:pic>
    </p:spTree>
    <p:extLst>
      <p:ext uri="{BB962C8B-B14F-4D97-AF65-F5344CB8AC3E}">
        <p14:creationId xmlns:p14="http://schemas.microsoft.com/office/powerpoint/2010/main" val="2063530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art.90 </a:t>
            </a:r>
            <a:r>
              <a:rPr lang="en-US" dirty="0" err="1" smtClean="0"/>
              <a:t>CCnl</a:t>
            </a:r>
            <a:r>
              <a:rPr lang="en-US" dirty="0" smtClean="0"/>
              <a:t> 2018 (ex ART.54)</a:t>
            </a:r>
            <a:endParaRPr lang="it-IT" dirty="0"/>
          </a:p>
        </p:txBody>
      </p:sp>
      <p:sp>
        <p:nvSpPr>
          <p:cNvPr id="3" name="Content Placeholder 2"/>
          <p:cNvSpPr>
            <a:spLocks noGrp="1"/>
          </p:cNvSpPr>
          <p:nvPr>
            <p:ph sz="quarter" idx="13"/>
          </p:nvPr>
        </p:nvSpPr>
        <p:spPr>
          <a:xfrm>
            <a:off x="228600" y="1981200"/>
            <a:ext cx="8382000" cy="4724400"/>
          </a:xfrm>
        </p:spPr>
        <p:txBody>
          <a:bodyPr>
            <a:normAutofit fontScale="62500" lnSpcReduction="20000"/>
          </a:bodyPr>
          <a:lstStyle/>
          <a:p>
            <a:r>
              <a:rPr lang="it-IT" dirty="0"/>
              <a:t>Per quanto riguarda le progressioni verticali ex art.54, il nuovo </a:t>
            </a:r>
            <a:r>
              <a:rPr lang="it-IT" dirty="0" err="1"/>
              <a:t>ccnl</a:t>
            </a:r>
            <a:r>
              <a:rPr lang="it-IT" dirty="0"/>
              <a:t> permette di costituire un fondo dedicato, ma lo vincola al recupero dei risparmi prodotti dai pensionamenti. </a:t>
            </a:r>
            <a:endParaRPr lang="it-IT" dirty="0" smtClean="0"/>
          </a:p>
          <a:p>
            <a:r>
              <a:rPr lang="it-IT" dirty="0" smtClean="0"/>
              <a:t>Al CD di maggio approvazione delibera che si limita alla costituzione di un fondo </a:t>
            </a:r>
            <a:r>
              <a:rPr lang="it-IT" dirty="0"/>
              <a:t>per un ammontare di Euro </a:t>
            </a:r>
            <a:r>
              <a:rPr lang="it-IT" dirty="0" smtClean="0"/>
              <a:t>680.317</a:t>
            </a:r>
            <a:endParaRPr lang="it-IT" dirty="0" smtClean="0"/>
          </a:p>
          <a:p>
            <a:r>
              <a:rPr lang="it-IT" dirty="0"/>
              <a:t>"Relativamente all’Atto (cd-E/5), il Presidente invita il Dott. F. Ciardiello ad intervenire in merito, per rappresentare la posizione del Collegio, già ampiamente discussa, nella seduta di Giunta di ieri, con la partecipazione anche della </a:t>
            </a:r>
            <a:r>
              <a:rPr lang="it-IT" dirty="0" err="1"/>
              <a:t>Cons</a:t>
            </a:r>
            <a:r>
              <a:rPr lang="it-IT" dirty="0"/>
              <a:t>. Dott.ssa Barisano. Il Dott. F. Ciardiello conferma che la delibera in argomento rispetto alla disciplina prevista dall’art. 90 del CCNL dispone solo parzialmente in quanto fa riferimento nelle premesse unicamente alle lettere a) b) e c) del comma 2 dell’art. 90 in questione e quindi ,non applicabile sia per la determinazione netta del fondo sia per quanto concerne il suo effettivo utilizzo (commi 3, 4 e 5 del medesimo articolo</a:t>
            </a:r>
            <a:r>
              <a:rPr lang="it-IT" dirty="0" smtClean="0"/>
              <a:t>).Tenuto </a:t>
            </a:r>
            <a:r>
              <a:rPr lang="it-IT" dirty="0"/>
              <a:t>conto della particolare complessità del tema, le aspettative dei dipendenti e di quanto già trattato sull’argomento in ultimo in occasione del CD precedente, a seguito anche degli incontri tenutisi con l’IGOP, sia dal Collegio che dal Dott. B. Quarta, il Collegio invita l’Ente a chiedere un formale parere agli Organi Competenti (Dipartimento Funzione Pubblica, IGOP e ARAN</a:t>
            </a:r>
            <a:r>
              <a:rPr lang="it-IT" dirty="0" smtClean="0"/>
              <a:t>).Prende </a:t>
            </a:r>
            <a:r>
              <a:rPr lang="it-IT" dirty="0"/>
              <a:t>la parola il Prof. A. Masiero confermando che sarà chiesto a breve un parere alle Istituzioni di cui sopra, ribadisce che tale cifra non rappresenta necessariamente il fondo che verrà distribuito per le progressioni di carriera, ma si attenderà il parere degli Organi Competenti per capire l’importo da distribuire (naturalmente l'ente insisterà per ottenere il massimo importo possibile)."</a:t>
            </a:r>
            <a:endParaRPr lang="it-IT"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822" y="0"/>
            <a:ext cx="2246690" cy="121467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4548" y="5844270"/>
            <a:ext cx="2206209" cy="1034807"/>
          </a:xfrm>
          <a:prstGeom prst="rect">
            <a:avLst/>
          </a:prstGeom>
        </p:spPr>
      </p:pic>
    </p:spTree>
    <p:extLst>
      <p:ext uri="{BB962C8B-B14F-4D97-AF65-F5344CB8AC3E}">
        <p14:creationId xmlns:p14="http://schemas.microsoft.com/office/powerpoint/2010/main" val="2424300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41385"/>
            <a:ext cx="6999514" cy="685799"/>
          </a:xfrm>
        </p:spPr>
        <p:txBody>
          <a:bodyPr>
            <a:normAutofit/>
          </a:bodyPr>
          <a:lstStyle/>
          <a:p>
            <a:r>
              <a:rPr lang="en-US" dirty="0" err="1" smtClean="0"/>
              <a:t>Telelavoro</a:t>
            </a:r>
            <a:r>
              <a:rPr lang="en-US" dirty="0" smtClean="0"/>
              <a:t> </a:t>
            </a:r>
            <a:r>
              <a:rPr lang="en-US" dirty="0" smtClean="0"/>
              <a:t>e </a:t>
            </a:r>
            <a:r>
              <a:rPr lang="en-US" dirty="0" err="1" smtClean="0"/>
              <a:t>lavoro</a:t>
            </a:r>
            <a:r>
              <a:rPr lang="en-US" dirty="0" smtClean="0"/>
              <a:t> Agile</a:t>
            </a:r>
            <a:endParaRPr lang="it-IT" dirty="0"/>
          </a:p>
        </p:txBody>
      </p:sp>
      <p:sp>
        <p:nvSpPr>
          <p:cNvPr id="6" name="Content Placeholder 5"/>
          <p:cNvSpPr>
            <a:spLocks noGrp="1"/>
          </p:cNvSpPr>
          <p:nvPr>
            <p:ph sz="quarter" idx="13"/>
          </p:nvPr>
        </p:nvSpPr>
        <p:spPr>
          <a:xfrm>
            <a:off x="692922" y="1040262"/>
            <a:ext cx="3929743" cy="3424107"/>
          </a:xfrm>
        </p:spPr>
        <p:txBody>
          <a:bodyPr>
            <a:normAutofit fontScale="92500"/>
          </a:bodyPr>
          <a:lstStyle/>
          <a:p>
            <a:r>
              <a:rPr lang="it-IT" dirty="0" smtClean="0"/>
              <a:t>Si spera di poter approvare presto il nuovo disciplinare del telelavoro pronto da molti mesi ormai </a:t>
            </a:r>
          </a:p>
          <a:p>
            <a:r>
              <a:rPr lang="it-IT" dirty="0" smtClean="0"/>
              <a:t>Per il lavoro agile ho chiesto al management di pote</a:t>
            </a:r>
            <a:r>
              <a:rPr lang="it-IT" dirty="0" smtClean="0"/>
              <a:t>r approvare il disciplinare elaborato dal </a:t>
            </a:r>
            <a:r>
              <a:rPr lang="it-IT" dirty="0" err="1" smtClean="0"/>
              <a:t>GdL</a:t>
            </a:r>
            <a:r>
              <a:rPr lang="it-IT" dirty="0" smtClean="0"/>
              <a:t> a marzo prima della chiusura estiva</a:t>
            </a:r>
            <a:endParaRPr lang="it-IT" dirty="0" smtClean="0"/>
          </a:p>
        </p:txBody>
      </p:sp>
      <p:pic>
        <p:nvPicPr>
          <p:cNvPr id="8" name="Picture 7"/>
          <p:cNvPicPr>
            <a:picLocks noChangeAspect="1"/>
          </p:cNvPicPr>
          <p:nvPr/>
        </p:nvPicPr>
        <p:blipFill>
          <a:blip r:embed="rId2"/>
          <a:stretch>
            <a:fillRect/>
          </a:stretch>
        </p:blipFill>
        <p:spPr>
          <a:xfrm>
            <a:off x="304800" y="4419600"/>
            <a:ext cx="3828289" cy="2243138"/>
          </a:xfrm>
          <a:prstGeom prst="rect">
            <a:avLst/>
          </a:prstGeom>
        </p:spPr>
      </p:pic>
      <p:sp>
        <p:nvSpPr>
          <p:cNvPr id="3" name="Content Placeholder 2"/>
          <p:cNvSpPr>
            <a:spLocks noGrp="1"/>
          </p:cNvSpPr>
          <p:nvPr>
            <p:ph sz="quarter" idx="14"/>
          </p:nvPr>
        </p:nvSpPr>
        <p:spPr/>
        <p:txBody>
          <a:bodyPr>
            <a:normAutofit fontScale="85000" lnSpcReduction="10000"/>
          </a:bodyPr>
          <a:lstStyle/>
          <a:p>
            <a:r>
              <a:rPr lang="it-IT" dirty="0" smtClean="0"/>
              <a:t>Se non si approva entro agosto rischiamo di non poterlo applicare per coloro che lo vorrebbero utilizzare al posto del telelavoro per l’anno 2020</a:t>
            </a:r>
          </a:p>
          <a:p>
            <a:r>
              <a:rPr lang="it-IT" dirty="0" smtClean="0"/>
              <a:t>Il </a:t>
            </a:r>
            <a:r>
              <a:rPr lang="it-IT" dirty="0" err="1" smtClean="0"/>
              <a:t>dicumento</a:t>
            </a:r>
            <a:r>
              <a:rPr lang="it-IT" dirty="0" smtClean="0"/>
              <a:t> prevede una sperimentazione e quindi meglio che parta presto; ci </a:t>
            </a:r>
            <a:r>
              <a:rPr lang="it-IT" dirty="0" err="1" smtClean="0"/>
              <a:t>sarÀ</a:t>
            </a:r>
            <a:r>
              <a:rPr lang="it-IT" dirty="0" smtClean="0"/>
              <a:t> comunque tempo per modificarlo in seguito laddove lo si </a:t>
            </a:r>
            <a:r>
              <a:rPr lang="it-IT" dirty="0" err="1" smtClean="0"/>
              <a:t>riterrÀ</a:t>
            </a:r>
            <a:r>
              <a:rPr lang="it-IT" dirty="0" smtClean="0"/>
              <a:t> opportuno. </a:t>
            </a:r>
          </a:p>
        </p:txBody>
      </p:sp>
    </p:spTree>
    <p:extLst>
      <p:ext uri="{BB962C8B-B14F-4D97-AF65-F5344CB8AC3E}">
        <p14:creationId xmlns:p14="http://schemas.microsoft.com/office/powerpoint/2010/main" val="387492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3338" cy="1596177"/>
          </a:xfrm>
        </p:spPr>
        <p:txBody>
          <a:bodyPr>
            <a:normAutofit/>
          </a:bodyPr>
          <a:lstStyle/>
          <a:p>
            <a:r>
              <a:rPr lang="en-US" dirty="0" smtClean="0"/>
              <a:t>Call </a:t>
            </a:r>
            <a:r>
              <a:rPr lang="en-US" dirty="0" err="1" smtClean="0"/>
              <a:t>personale</a:t>
            </a:r>
            <a:r>
              <a:rPr lang="en-US" dirty="0" smtClean="0"/>
              <a:t> </a:t>
            </a:r>
            <a:r>
              <a:rPr lang="en-US" dirty="0" err="1" smtClean="0"/>
              <a:t>Interno</a:t>
            </a:r>
            <a:r>
              <a:rPr lang="en-US" dirty="0" smtClean="0"/>
              <a:t> per </a:t>
            </a:r>
            <a:r>
              <a:rPr lang="en-US" dirty="0" err="1" smtClean="0"/>
              <a:t>posizioni</a:t>
            </a:r>
            <a:r>
              <a:rPr lang="en-US" dirty="0" smtClean="0"/>
              <a:t> AC</a:t>
            </a:r>
            <a:endParaRPr lang="it-IT" dirty="0"/>
          </a:p>
        </p:txBody>
      </p:sp>
      <p:sp>
        <p:nvSpPr>
          <p:cNvPr id="3" name="Content Placeholder 2"/>
          <p:cNvSpPr>
            <a:spLocks noGrp="1"/>
          </p:cNvSpPr>
          <p:nvPr>
            <p:ph idx="1"/>
          </p:nvPr>
        </p:nvSpPr>
        <p:spPr>
          <a:xfrm>
            <a:off x="343339" y="2286000"/>
            <a:ext cx="5143062" cy="2971800"/>
          </a:xfrm>
        </p:spPr>
        <p:txBody>
          <a:bodyPr>
            <a:normAutofit/>
          </a:bodyPr>
          <a:lstStyle/>
          <a:p>
            <a:pPr marL="0" marR="0">
              <a:lnSpc>
                <a:spcPct val="107000"/>
              </a:lnSpc>
              <a:spcBef>
                <a:spcPts val="0"/>
              </a:spcBef>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Le </a:t>
            </a:r>
            <a:r>
              <a:rPr lang="en-US" dirty="0" err="1" smtClean="0">
                <a:latin typeface="Calibri" panose="020F0502020204030204" pitchFamily="34" charset="0"/>
                <a:ea typeface="Calibri" panose="020F0502020204030204" pitchFamily="34" charset="0"/>
                <a:cs typeface="Times New Roman" panose="02020603050405020304" pitchFamily="18" charset="0"/>
              </a:rPr>
              <a:t>persone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che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si</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sono</a:t>
            </a:r>
            <a:r>
              <a:rPr lang="en-US" dirty="0" smtClean="0">
                <a:latin typeface="Calibri" panose="020F0502020204030204" pitchFamily="34" charset="0"/>
                <a:ea typeface="Calibri" panose="020F0502020204030204" pitchFamily="34" charset="0"/>
                <a:cs typeface="Times New Roman" panose="02020603050405020304" pitchFamily="18" charset="0"/>
              </a:rPr>
              <a:t> rese </a:t>
            </a:r>
            <a:r>
              <a:rPr lang="en-US" dirty="0" err="1" smtClean="0">
                <a:latin typeface="Calibri" panose="020F0502020204030204" pitchFamily="34" charset="0"/>
                <a:ea typeface="Calibri" panose="020F0502020204030204" pitchFamily="34" charset="0"/>
                <a:cs typeface="Times New Roman" panose="02020603050405020304" pitchFamily="18" charset="0"/>
              </a:rPr>
              <a:t>disponibili</a:t>
            </a:r>
            <a:r>
              <a:rPr lang="en-US" dirty="0" smtClean="0">
                <a:latin typeface="Calibri" panose="020F0502020204030204" pitchFamily="34" charset="0"/>
                <a:ea typeface="Calibri" panose="020F0502020204030204" pitchFamily="34" charset="0"/>
                <a:cs typeface="Times New Roman" panose="02020603050405020304" pitchFamily="18" charset="0"/>
              </a:rPr>
              <a:t> e </a:t>
            </a:r>
            <a:r>
              <a:rPr lang="en-US" dirty="0" err="1" smtClean="0">
                <a:latin typeface="Calibri" panose="020F0502020204030204" pitchFamily="34" charset="0"/>
                <a:ea typeface="Calibri" panose="020F0502020204030204" pitchFamily="34" charset="0"/>
                <a:cs typeface="Times New Roman" panose="02020603050405020304" pitchFamily="18" charset="0"/>
              </a:rPr>
              <a:t>che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rispondevano</a:t>
            </a:r>
            <a:r>
              <a:rPr lang="en-US" dirty="0" smtClean="0">
                <a:latin typeface="Calibri" panose="020F0502020204030204" pitchFamily="34" charset="0"/>
                <a:ea typeface="Calibri" panose="020F0502020204030204" pitchFamily="34" charset="0"/>
                <a:cs typeface="Times New Roman" panose="02020603050405020304" pitchFamily="18" charset="0"/>
              </a:rPr>
              <a:t> al </a:t>
            </a:r>
            <a:r>
              <a:rPr lang="en-US" dirty="0" err="1" smtClean="0">
                <a:latin typeface="Calibri" panose="020F0502020204030204" pitchFamily="34" charset="0"/>
                <a:ea typeface="Calibri" panose="020F0502020204030204" pitchFamily="34" charset="0"/>
                <a:cs typeface="Times New Roman" panose="02020603050405020304" pitchFamily="18" charset="0"/>
              </a:rPr>
              <a:t>profilo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richiesto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sono</a:t>
            </a:r>
            <a:r>
              <a:rPr lang="en-US" dirty="0" smtClean="0">
                <a:latin typeface="Calibri" panose="020F0502020204030204" pitchFamily="34" charset="0"/>
                <a:ea typeface="Calibri" panose="020F0502020204030204" pitchFamily="34" charset="0"/>
                <a:cs typeface="Times New Roman" panose="02020603050405020304" pitchFamily="18" charset="0"/>
              </a:rPr>
              <a:t> state </a:t>
            </a:r>
            <a:r>
              <a:rPr lang="en-US" dirty="0" err="1" smtClean="0">
                <a:latin typeface="Calibri" panose="020F0502020204030204" pitchFamily="34" charset="0"/>
                <a:ea typeface="Calibri" panose="020F0502020204030204" pitchFamily="34" charset="0"/>
                <a:cs typeface="Times New Roman" panose="02020603050405020304" pitchFamily="18" charset="0"/>
              </a:rPr>
              <a:t>coinvolte</a:t>
            </a:r>
            <a:r>
              <a:rPr lang="en-US" dirty="0" smtClean="0">
                <a:latin typeface="Calibri" panose="020F0502020204030204" pitchFamily="34" charset="0"/>
                <a:ea typeface="Calibri" panose="020F0502020204030204" pitchFamily="34" charset="0"/>
                <a:cs typeface="Times New Roman" panose="02020603050405020304" pitchFamily="18" charset="0"/>
              </a:rPr>
              <a:t> e a breve </a:t>
            </a:r>
            <a:r>
              <a:rPr lang="en-US" dirty="0" err="1" smtClean="0">
                <a:latin typeface="Calibri" panose="020F0502020204030204" pitchFamily="34" charset="0"/>
                <a:ea typeface="Calibri" panose="020F0502020204030204" pitchFamily="34" charset="0"/>
                <a:cs typeface="Times New Roman" panose="02020603050405020304" pitchFamily="18" charset="0"/>
              </a:rPr>
              <a:t>prenderanno</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servizio</a:t>
            </a:r>
            <a:r>
              <a:rPr lang="en-US" dirty="0" smtClean="0">
                <a:latin typeface="Calibri" panose="020F0502020204030204" pitchFamily="34" charset="0"/>
                <a:ea typeface="Calibri" panose="020F0502020204030204" pitchFamily="34" charset="0"/>
                <a:cs typeface="Times New Roman" panose="02020603050405020304" pitchFamily="18" charset="0"/>
              </a:rPr>
              <a:t> non solo per le </a:t>
            </a:r>
            <a:r>
              <a:rPr lang="en-US" dirty="0" err="1" smtClean="0">
                <a:latin typeface="Calibri" panose="020F0502020204030204" pitchFamily="34" charset="0"/>
                <a:ea typeface="Calibri" panose="020F0502020204030204" pitchFamily="34" charset="0"/>
                <a:cs typeface="Times New Roman" panose="02020603050405020304" pitchFamily="18" charset="0"/>
              </a:rPr>
              <a:t>posizioni</a:t>
            </a:r>
            <a:r>
              <a:rPr lang="en-US" dirty="0" smtClean="0">
                <a:latin typeface="Calibri" panose="020F0502020204030204" pitchFamily="34" charset="0"/>
                <a:ea typeface="Calibri" panose="020F0502020204030204" pitchFamily="34" charset="0"/>
                <a:cs typeface="Times New Roman" panose="02020603050405020304" pitchFamily="18" charset="0"/>
              </a:rPr>
              <a:t> indicate </a:t>
            </a:r>
            <a:r>
              <a:rPr lang="en-US" dirty="0" err="1" smtClean="0">
                <a:latin typeface="Calibri" panose="020F0502020204030204" pitchFamily="34" charset="0"/>
                <a:ea typeface="Calibri" panose="020F0502020204030204" pitchFamily="34" charset="0"/>
                <a:cs typeface="Times New Roman" panose="02020603050405020304" pitchFamily="18" charset="0"/>
              </a:rPr>
              <a:t>nella</a:t>
            </a:r>
            <a:r>
              <a:rPr lang="en-US" dirty="0" smtClean="0">
                <a:latin typeface="Calibri" panose="020F0502020204030204" pitchFamily="34" charset="0"/>
                <a:ea typeface="Calibri" panose="020F0502020204030204" pitchFamily="34" charset="0"/>
                <a:cs typeface="Times New Roman" panose="02020603050405020304" pitchFamily="18" charset="0"/>
              </a:rPr>
              <a:t> call; </a:t>
            </a:r>
            <a:r>
              <a:rPr lang="en-US" dirty="0" err="1" smtClean="0">
                <a:latin typeface="Calibri" panose="020F0502020204030204" pitchFamily="34" charset="0"/>
                <a:ea typeface="Calibri" panose="020F0502020204030204" pitchFamily="34" charset="0"/>
                <a:cs typeface="Times New Roman" panose="02020603050405020304" pitchFamily="18" charset="0"/>
              </a:rPr>
              <a:t>alcune</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err="1" smtClean="0">
                <a:latin typeface="Calibri" panose="020F0502020204030204" pitchFamily="34" charset="0"/>
                <a:ea typeface="Calibri" panose="020F0502020204030204" pitchFamily="34" charset="0"/>
                <a:cs typeface="Times New Roman" panose="02020603050405020304" pitchFamily="18" charset="0"/>
              </a:rPr>
              <a:t>anche</a:t>
            </a:r>
            <a:r>
              <a:rPr lang="en-US" dirty="0" smtClean="0">
                <a:latin typeface="Calibri" panose="020F0502020204030204" pitchFamily="34" charset="0"/>
                <a:ea typeface="Calibri" panose="020F0502020204030204" pitchFamily="34" charset="0"/>
                <a:cs typeface="Times New Roman" panose="02020603050405020304" pitchFamily="18" charset="0"/>
              </a:rPr>
              <a:t> per </a:t>
            </a:r>
            <a:r>
              <a:rPr lang="en-US" dirty="0" err="1" smtClean="0">
                <a:latin typeface="Calibri" panose="020F0502020204030204" pitchFamily="34" charset="0"/>
                <a:ea typeface="Calibri" panose="020F0502020204030204" pitchFamily="34" charset="0"/>
                <a:cs typeface="Times New Roman" panose="02020603050405020304" pitchFamily="18" charset="0"/>
              </a:rPr>
              <a:t>il</a:t>
            </a:r>
            <a:r>
              <a:rPr lang="en-US" dirty="0" smtClean="0">
                <a:latin typeface="Calibri" panose="020F0502020204030204" pitchFamily="34" charset="0"/>
                <a:ea typeface="Calibri" panose="020F0502020204030204" pitchFamily="34" charset="0"/>
                <a:cs typeface="Times New Roman" panose="02020603050405020304" pitchFamily="18" charset="0"/>
              </a:rPr>
              <a:t> Sistema </a:t>
            </a:r>
            <a:r>
              <a:rPr lang="en-US" dirty="0" err="1" smtClean="0">
                <a:latin typeface="Calibri" panose="020F0502020204030204" pitchFamily="34" charset="0"/>
                <a:ea typeface="Calibri" panose="020F0502020204030204" pitchFamily="34" charset="0"/>
                <a:cs typeface="Times New Roman" panose="02020603050405020304" pitchFamily="18" charset="0"/>
              </a:rPr>
              <a:t>informativo</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951162" y="3810000"/>
            <a:ext cx="3028950" cy="1905000"/>
          </a:xfrm>
          <a:prstGeom prst="rect">
            <a:avLst/>
          </a:prstGeom>
        </p:spPr>
      </p:pic>
    </p:spTree>
    <p:extLst>
      <p:ext uri="{BB962C8B-B14F-4D97-AF65-F5344CB8AC3E}">
        <p14:creationId xmlns:p14="http://schemas.microsoft.com/office/powerpoint/2010/main" val="3723887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603048"/>
            <a:ext cx="7848600" cy="1596177"/>
          </a:xfrm>
        </p:spPr>
        <p:txBody>
          <a:bodyPr/>
          <a:lstStyle/>
          <a:p>
            <a:r>
              <a:rPr lang="en-US" dirty="0" smtClean="0"/>
              <a:t>Art. 52: </a:t>
            </a:r>
            <a:r>
              <a:rPr lang="it-IT" dirty="0" smtClean="0"/>
              <a:t>Mobilità </a:t>
            </a:r>
            <a:r>
              <a:rPr lang="it-IT" dirty="0"/>
              <a:t>tra </a:t>
            </a:r>
            <a:r>
              <a:rPr lang="it-IT" dirty="0" smtClean="0"/>
              <a:t>profili </a:t>
            </a:r>
            <a:r>
              <a:rPr lang="it-IT" dirty="0"/>
              <a:t>a parità di </a:t>
            </a:r>
            <a:r>
              <a:rPr lang="it-IT" dirty="0" smtClean="0"/>
              <a:t>livello</a:t>
            </a:r>
            <a:endParaRPr lang="it-IT" dirty="0"/>
          </a:p>
        </p:txBody>
      </p:sp>
      <p:sp>
        <p:nvSpPr>
          <p:cNvPr id="3" name="Content Placeholder 2"/>
          <p:cNvSpPr>
            <a:spLocks noGrp="1"/>
          </p:cNvSpPr>
          <p:nvPr>
            <p:ph sz="quarter" idx="13"/>
          </p:nvPr>
        </p:nvSpPr>
        <p:spPr>
          <a:xfrm>
            <a:off x="533400" y="2212195"/>
            <a:ext cx="7544270" cy="3807605"/>
          </a:xfrm>
        </p:spPr>
        <p:txBody>
          <a:bodyPr>
            <a:normAutofit/>
          </a:bodyPr>
          <a:lstStyle/>
          <a:p>
            <a:r>
              <a:rPr lang="it-IT" dirty="0" smtClean="0"/>
              <a:t>Formata la commissione art. </a:t>
            </a:r>
            <a:r>
              <a:rPr lang="it-IT" dirty="0"/>
              <a:t>52: Nappi, Falciano, Di Ciaccio</a:t>
            </a:r>
            <a:endParaRPr lang="it-IT" dirty="0" smtClean="0"/>
          </a:p>
          <a:p>
            <a:r>
              <a:rPr lang="it-IT" dirty="0" smtClean="0"/>
              <a:t> riunione 28 maggio per analizzare le richieste di passaggio inoltrate a inizio anno</a:t>
            </a:r>
            <a:endParaRPr lang="it-IT" dirty="0" smtClean="0"/>
          </a:p>
          <a:p>
            <a:r>
              <a:rPr lang="it-IT" dirty="0" smtClean="0"/>
              <a:t> </a:t>
            </a:r>
            <a:r>
              <a:rPr lang="it-IT" dirty="0" smtClean="0"/>
              <a:t>la commissione prevedeva di terminare i lavori entro i primi di giugno</a:t>
            </a:r>
            <a:endParaRPr lang="it-IT" dirty="0"/>
          </a:p>
        </p:txBody>
      </p:sp>
      <p:sp>
        <p:nvSpPr>
          <p:cNvPr id="5" name="AutoShape 2" descr="Risultati immagini per commissio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6" name="Picture 5"/>
          <p:cNvPicPr>
            <a:picLocks noChangeAspect="1"/>
          </p:cNvPicPr>
          <p:nvPr/>
        </p:nvPicPr>
        <p:blipFill>
          <a:blip r:embed="rId2"/>
          <a:stretch>
            <a:fillRect/>
          </a:stretch>
        </p:blipFill>
        <p:spPr>
          <a:xfrm>
            <a:off x="4305535" y="4117618"/>
            <a:ext cx="3657600" cy="1978702"/>
          </a:xfrm>
          <a:prstGeom prst="rect">
            <a:avLst/>
          </a:prstGeom>
        </p:spPr>
      </p:pic>
    </p:spTree>
    <p:extLst>
      <p:ext uri="{BB962C8B-B14F-4D97-AF65-F5344CB8AC3E}">
        <p14:creationId xmlns:p14="http://schemas.microsoft.com/office/powerpoint/2010/main" val="1277454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3011"/>
            <a:ext cx="5563068" cy="1596177"/>
          </a:xfrm>
        </p:spPr>
        <p:txBody>
          <a:bodyPr/>
          <a:lstStyle/>
          <a:p>
            <a:r>
              <a:rPr lang="it-IT" dirty="0" smtClean="0"/>
              <a:t>Incentivazione RUP</a:t>
            </a:r>
            <a:endParaRPr lang="it-IT" dirty="0"/>
          </a:p>
        </p:txBody>
      </p:sp>
      <p:sp>
        <p:nvSpPr>
          <p:cNvPr id="6" name="Content Placeholder 5"/>
          <p:cNvSpPr>
            <a:spLocks noGrp="1"/>
          </p:cNvSpPr>
          <p:nvPr>
            <p:ph sz="quarter" idx="13"/>
          </p:nvPr>
        </p:nvSpPr>
        <p:spPr>
          <a:xfrm>
            <a:off x="457200" y="2009992"/>
            <a:ext cx="8229600" cy="4086008"/>
          </a:xfrm>
        </p:spPr>
        <p:txBody>
          <a:bodyPr>
            <a:normAutofit fontScale="85000" lnSpcReduction="10000"/>
          </a:bodyPr>
          <a:lstStyle/>
          <a:p>
            <a:r>
              <a:rPr lang="it-IT" dirty="0"/>
              <a:t>Il DG ha </a:t>
            </a:r>
            <a:r>
              <a:rPr lang="it-IT" dirty="0" smtClean="0"/>
              <a:t>predisposto una proposta </a:t>
            </a:r>
            <a:r>
              <a:rPr lang="it-IT" dirty="0"/>
              <a:t>di incentivazione dei RUP a seguito delle discussioni avute con i </a:t>
            </a:r>
            <a:r>
              <a:rPr lang="it-IT" dirty="0" smtClean="0"/>
              <a:t>direttori e tutte le persone che hanno voluto contribuire</a:t>
            </a:r>
          </a:p>
          <a:p>
            <a:r>
              <a:rPr lang="it-IT" dirty="0"/>
              <a:t>prevedono una quota massima del 2% sull’importo posto a base di </a:t>
            </a:r>
            <a:r>
              <a:rPr lang="it-IT" dirty="0" smtClean="0"/>
              <a:t>gara</a:t>
            </a:r>
          </a:p>
          <a:p>
            <a:r>
              <a:rPr lang="it-IT" dirty="0" smtClean="0"/>
              <a:t>Tale importo </a:t>
            </a:r>
            <a:r>
              <a:rPr lang="it-IT" dirty="0"/>
              <a:t>confluisce in un apposito fondo all’interno del quale la quota dell’80% ha destinazione vincolata a uno specifico procedimento; la restante quota del 20% può essere considerata per contribuire complessivamente agli obiettivi di legge secondo le modalità definite dall’amministrazione</a:t>
            </a:r>
            <a:r>
              <a:rPr lang="it-IT" dirty="0" smtClean="0"/>
              <a:t>.</a:t>
            </a:r>
          </a:p>
          <a:p>
            <a:r>
              <a:rPr lang="it-IT" dirty="0" smtClean="0"/>
              <a:t>La </a:t>
            </a:r>
            <a:r>
              <a:rPr lang="it-IT" dirty="0"/>
              <a:t>quota dell’80% di ciascun procedimento è destinata ad incentivare l’attività dei soggetti che svolgono le funzioni tecniche richieste dall’art. 113, comma 2, del Codice.</a:t>
            </a:r>
            <a:endParaRPr lang="it-IT" dirty="0"/>
          </a:p>
        </p:txBody>
      </p:sp>
      <p:pic>
        <p:nvPicPr>
          <p:cNvPr id="5" name="Picture 4"/>
          <p:cNvPicPr>
            <a:picLocks noChangeAspect="1"/>
          </p:cNvPicPr>
          <p:nvPr/>
        </p:nvPicPr>
        <p:blipFill>
          <a:blip r:embed="rId2"/>
          <a:stretch>
            <a:fillRect/>
          </a:stretch>
        </p:blipFill>
        <p:spPr>
          <a:xfrm>
            <a:off x="6107905" y="0"/>
            <a:ext cx="3036095" cy="1905000"/>
          </a:xfrm>
          <a:prstGeom prst="rect">
            <a:avLst/>
          </a:prstGeom>
        </p:spPr>
      </p:pic>
    </p:spTree>
    <p:extLst>
      <p:ext uri="{BB962C8B-B14F-4D97-AF65-F5344CB8AC3E}">
        <p14:creationId xmlns:p14="http://schemas.microsoft.com/office/powerpoint/2010/main" val="323283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839" y="457200"/>
            <a:ext cx="7020839" cy="1596177"/>
          </a:xfrm>
        </p:spPr>
        <p:txBody>
          <a:bodyPr>
            <a:normAutofit/>
          </a:bodyPr>
          <a:lstStyle/>
          <a:p>
            <a:r>
              <a:rPr lang="en-US" dirty="0" err="1" smtClean="0"/>
              <a:t>Elezione</a:t>
            </a:r>
            <a:r>
              <a:rPr lang="en-US" dirty="0" smtClean="0"/>
              <a:t> </a:t>
            </a:r>
            <a:r>
              <a:rPr lang="en-US" dirty="0" err="1" smtClean="0"/>
              <a:t>presidente</a:t>
            </a:r>
            <a:r>
              <a:rPr lang="en-US" dirty="0" smtClean="0"/>
              <a:t> INFN</a:t>
            </a:r>
            <a:endParaRPr lang="it-IT" dirty="0"/>
          </a:p>
        </p:txBody>
      </p:sp>
      <p:sp>
        <p:nvSpPr>
          <p:cNvPr id="3" name="Content Placeholder 2"/>
          <p:cNvSpPr>
            <a:spLocks noGrp="1"/>
          </p:cNvSpPr>
          <p:nvPr>
            <p:ph sz="quarter" idx="13"/>
          </p:nvPr>
        </p:nvSpPr>
        <p:spPr>
          <a:xfrm>
            <a:off x="555406" y="1981200"/>
            <a:ext cx="5083393" cy="4419600"/>
          </a:xfrm>
        </p:spPr>
        <p:txBody>
          <a:bodyPr>
            <a:normAutofit fontScale="92500" lnSpcReduction="20000"/>
          </a:bodyPr>
          <a:lstStyle/>
          <a:p>
            <a:r>
              <a:rPr lang="it-IT" dirty="0"/>
              <a:t> </a:t>
            </a:r>
            <a:r>
              <a:rPr lang="it-IT" dirty="0" smtClean="0"/>
              <a:t>Il 30 maggio si </a:t>
            </a:r>
            <a:r>
              <a:rPr lang="it-IT" dirty="0" smtClean="0">
                <a:latin typeface="Corbel" panose="020B0503020204020204" pitchFamily="34" charset="0"/>
              </a:rPr>
              <a:t>È tenuta l’elezione per la designazione del Presidente INFN</a:t>
            </a:r>
            <a:endParaRPr lang="it-IT" dirty="0" smtClean="0"/>
          </a:p>
          <a:p>
            <a:r>
              <a:rPr lang="it-IT" dirty="0" smtClean="0"/>
              <a:t>Sono stati distribuiti CV e programmi dei candidati</a:t>
            </a:r>
          </a:p>
          <a:p>
            <a:r>
              <a:rPr lang="it-IT" dirty="0" smtClean="0"/>
              <a:t>Il sondaggio sottoposto ai colleghi ha avuto una partecipazione del 24%</a:t>
            </a:r>
          </a:p>
          <a:p>
            <a:r>
              <a:rPr lang="it-IT" dirty="0" smtClean="0"/>
              <a:t>alla </a:t>
            </a:r>
            <a:r>
              <a:rPr lang="it-IT" dirty="0"/>
              <a:t>decima votazione 25 voti per </a:t>
            </a:r>
            <a:r>
              <a:rPr lang="it-IT" dirty="0" err="1"/>
              <a:t>A.Zoccoli</a:t>
            </a:r>
            <a:r>
              <a:rPr lang="it-IT" dirty="0"/>
              <a:t> e 9 voti per </a:t>
            </a:r>
            <a:r>
              <a:rPr lang="it-IT" dirty="0" err="1"/>
              <a:t>M.Carpinelli</a:t>
            </a:r>
            <a:r>
              <a:rPr lang="it-IT" dirty="0"/>
              <a:t>. Raggiunta pertanto la maggioranza dei 2/3 per Antonio </a:t>
            </a:r>
            <a:r>
              <a:rPr lang="it-IT" dirty="0" smtClean="0"/>
              <a:t>Zoccoli come presidente designato</a:t>
            </a:r>
          </a:p>
          <a:p>
            <a:r>
              <a:rPr lang="it-IT" dirty="0" smtClean="0"/>
              <a:t>Si attend</a:t>
            </a:r>
            <a:r>
              <a:rPr lang="it-IT" dirty="0" smtClean="0"/>
              <a:t>e la nomina ufficiale del ministro.</a:t>
            </a:r>
            <a:endParaRPr lang="it-IT" dirty="0"/>
          </a:p>
        </p:txBody>
      </p:sp>
      <p:pic>
        <p:nvPicPr>
          <p:cNvPr id="5" name="Picture 4"/>
          <p:cNvPicPr>
            <a:picLocks noChangeAspect="1"/>
          </p:cNvPicPr>
          <p:nvPr/>
        </p:nvPicPr>
        <p:blipFill>
          <a:blip r:embed="rId2"/>
          <a:stretch>
            <a:fillRect/>
          </a:stretch>
        </p:blipFill>
        <p:spPr>
          <a:xfrm>
            <a:off x="5869701" y="609600"/>
            <a:ext cx="2676055" cy="1928779"/>
          </a:xfrm>
          <a:prstGeom prst="rect">
            <a:avLst/>
          </a:prstGeom>
        </p:spPr>
      </p:pic>
    </p:spTree>
    <p:extLst>
      <p:ext uri="{BB962C8B-B14F-4D97-AF65-F5344CB8AC3E}">
        <p14:creationId xmlns:p14="http://schemas.microsoft.com/office/powerpoint/2010/main" val="164485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0"/>
            <a:ext cx="7391400" cy="1521279"/>
          </a:xfrm>
        </p:spPr>
        <p:txBody>
          <a:bodyPr>
            <a:normAutofit/>
          </a:bodyPr>
          <a:lstStyle/>
          <a:p>
            <a:r>
              <a:rPr lang="en-US" dirty="0" err="1" smtClean="0"/>
              <a:t>elezioni</a:t>
            </a:r>
            <a:r>
              <a:rPr lang="en-US" dirty="0" smtClean="0"/>
              <a:t> </a:t>
            </a:r>
            <a:r>
              <a:rPr lang="en-US" dirty="0" err="1" smtClean="0"/>
              <a:t>rappresentanti</a:t>
            </a:r>
            <a:r>
              <a:rPr lang="en-US" dirty="0" smtClean="0"/>
              <a:t/>
            </a:r>
            <a:br>
              <a:rPr lang="en-US" dirty="0" smtClean="0"/>
            </a:br>
            <a:r>
              <a:rPr lang="en-US" dirty="0" err="1" smtClean="0"/>
              <a:t>nazionali</a:t>
            </a:r>
            <a:endParaRPr lang="it-IT" dirty="0"/>
          </a:p>
        </p:txBody>
      </p:sp>
      <p:sp>
        <p:nvSpPr>
          <p:cNvPr id="3" name="Content Placeholder 2"/>
          <p:cNvSpPr>
            <a:spLocks noGrp="1"/>
          </p:cNvSpPr>
          <p:nvPr>
            <p:ph sz="quarter" idx="13"/>
          </p:nvPr>
        </p:nvSpPr>
        <p:spPr>
          <a:xfrm>
            <a:off x="152400" y="1600200"/>
            <a:ext cx="8534400" cy="3657600"/>
          </a:xfrm>
        </p:spPr>
        <p:txBody>
          <a:bodyPr>
            <a:normAutofit/>
          </a:bodyPr>
          <a:lstStyle/>
          <a:p>
            <a:r>
              <a:rPr lang="it-IT" dirty="0" smtClean="0"/>
              <a:t>Per la prima volta si eleggono le due figure ridefinite dall’attuale statuto che prevede una Assemblea del personale </a:t>
            </a:r>
            <a:r>
              <a:rPr lang="it-IT" dirty="0" err="1" smtClean="0"/>
              <a:t>ta</a:t>
            </a:r>
            <a:r>
              <a:rPr lang="it-IT" dirty="0" smtClean="0"/>
              <a:t> e una del personale RT.</a:t>
            </a:r>
            <a:endParaRPr lang="it-IT" dirty="0" smtClean="0"/>
          </a:p>
          <a:p>
            <a:r>
              <a:rPr lang="it-IT" dirty="0" smtClean="0"/>
              <a:t>Sono stati pubblicati gli elenchi e si È per la prima volta utilizzato il voto elettronico </a:t>
            </a:r>
            <a:r>
              <a:rPr lang="it-IT" dirty="0" err="1" smtClean="0"/>
              <a:t>dress</a:t>
            </a:r>
            <a:r>
              <a:rPr lang="it-IT" dirty="0" smtClean="0"/>
              <a:t> come previsto nel disciplinare</a:t>
            </a:r>
          </a:p>
          <a:p>
            <a:r>
              <a:rPr lang="it-IT" dirty="0" smtClean="0"/>
              <a:t>Il voto si È tenuto dal 12 al 17 giugno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5410200"/>
            <a:ext cx="7239000" cy="1447800"/>
          </a:xfrm>
          <a:prstGeom prst="rect">
            <a:avLst/>
          </a:prstGeom>
        </p:spPr>
      </p:pic>
    </p:spTree>
    <p:extLst>
      <p:ext uri="{BB962C8B-B14F-4D97-AF65-F5344CB8AC3E}">
        <p14:creationId xmlns:p14="http://schemas.microsoft.com/office/powerpoint/2010/main" val="208887906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2220</TotalTime>
  <Words>1404</Words>
  <Application>Microsoft Office PowerPoint</Application>
  <PresentationFormat>On-screen Show (4:3)</PresentationFormat>
  <Paragraphs>80</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Corbel</vt:lpstr>
      <vt:lpstr>Times New Roman</vt:lpstr>
      <vt:lpstr>Tw Cen MT</vt:lpstr>
      <vt:lpstr>Droplet</vt:lpstr>
      <vt:lpstr>Comunicazioni</vt:lpstr>
      <vt:lpstr>Elezione nuovi rappresentanti</vt:lpstr>
      <vt:lpstr>art.90 CCnl 2018 (ex ART.54)</vt:lpstr>
      <vt:lpstr>Telelavoro e lavoro Agile</vt:lpstr>
      <vt:lpstr>Call personale Interno per posizioni AC</vt:lpstr>
      <vt:lpstr>Art. 52: Mobilità tra profili a parità di livello</vt:lpstr>
      <vt:lpstr>Incentivazione RUP</vt:lpstr>
      <vt:lpstr>Elezione presidente INFN</vt:lpstr>
      <vt:lpstr>elezioni rappresentanti nazionali</vt:lpstr>
      <vt:lpstr>Piano Performance 2019-2021 (delibera CD15099)</vt:lpstr>
      <vt:lpstr>Relazione sulla performance 2018</vt:lpstr>
      <vt:lpstr>Gdl disciplinare concorsi (1/3)</vt:lpstr>
      <vt:lpstr>Gdl disciplnare concorsi (2/3)</vt:lpstr>
      <vt:lpstr>GDL disciplinare concorsi (3/3)</vt:lpstr>
    </vt:vector>
  </TitlesOfParts>
  <Company>Sezione di Trieste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Comunicazioni</dc:title>
  <dc:creator>Roberto Gomezel</dc:creator>
  <cp:lastModifiedBy>Roberto Gomezel</cp:lastModifiedBy>
  <cp:revision>637</cp:revision>
  <dcterms:created xsi:type="dcterms:W3CDTF">2015-09-22T11:25:38Z</dcterms:created>
  <dcterms:modified xsi:type="dcterms:W3CDTF">2019-06-17T12:59:19Z</dcterms:modified>
</cp:coreProperties>
</file>