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0" r:id="rId4"/>
    <p:sldId id="261" r:id="rId5"/>
    <p:sldId id="262" r:id="rId6"/>
    <p:sldId id="268" r:id="rId7"/>
    <p:sldId id="263" r:id="rId8"/>
    <p:sldId id="264" r:id="rId9"/>
    <p:sldId id="265" r:id="rId10"/>
    <p:sldId id="266" r:id="rId11"/>
    <p:sldId id="267" r:id="rId12"/>
    <p:sldId id="269"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8" autoAdjust="0"/>
    <p:restoredTop sz="92890" autoAdjust="0"/>
  </p:normalViewPr>
  <p:slideViewPr>
    <p:cSldViewPr snapToGrid="0">
      <p:cViewPr varScale="1">
        <p:scale>
          <a:sx n="58" d="100"/>
          <a:sy n="58" d="100"/>
        </p:scale>
        <p:origin x="35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5379B-F4EB-4CB0-A8C9-7EA6BEF9DA9D}"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3B390-ED32-46D1-A587-F5BB4705BC6F}" type="slidenum">
              <a:rPr lang="en-US" smtClean="0"/>
              <a:t>‹#›</a:t>
            </a:fld>
            <a:endParaRPr lang="en-US"/>
          </a:p>
        </p:txBody>
      </p:sp>
    </p:spTree>
    <p:extLst>
      <p:ext uri="{BB962C8B-B14F-4D97-AF65-F5344CB8AC3E}">
        <p14:creationId xmlns:p14="http://schemas.microsoft.com/office/powerpoint/2010/main" val="415362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BA5C-9294-4E5F-87FF-7EB7CF09C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31629F-16F3-4EA6-8D29-CF89A4EB7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B48646-82F5-43F3-9528-B24EE67F229C}"/>
              </a:ext>
            </a:extLst>
          </p:cNvPr>
          <p:cNvSpPr>
            <a:spLocks noGrp="1"/>
          </p:cNvSpPr>
          <p:nvPr>
            <p:ph type="dt" sz="half" idx="10"/>
          </p:nvPr>
        </p:nvSpPr>
        <p:spPr/>
        <p:txBody>
          <a:bodyPr/>
          <a:lstStyle/>
          <a:p>
            <a:r>
              <a:rPr lang="en-US"/>
              <a:t>9/17/2019</a:t>
            </a:r>
          </a:p>
        </p:txBody>
      </p:sp>
      <p:sp>
        <p:nvSpPr>
          <p:cNvPr id="5" name="Footer Placeholder 4">
            <a:extLst>
              <a:ext uri="{FF2B5EF4-FFF2-40B4-BE49-F238E27FC236}">
                <a16:creationId xmlns:a16="http://schemas.microsoft.com/office/drawing/2014/main" id="{F25BC4E3-0D8D-4499-B3F6-82A7AF4584F3}"/>
              </a:ext>
            </a:extLst>
          </p:cNvPr>
          <p:cNvSpPr>
            <a:spLocks noGrp="1"/>
          </p:cNvSpPr>
          <p:nvPr>
            <p:ph type="ftr" sz="quarter" idx="11"/>
          </p:nvPr>
        </p:nvSpPr>
        <p:spPr/>
        <p:txBody>
          <a:bodyPr/>
          <a:lstStyle/>
          <a:p>
            <a:r>
              <a:rPr lang="en-US"/>
              <a:t>AMICI Industrial Forum in Brussels                                                      Tord Ekelof  Uppsala University                                   </a:t>
            </a:r>
          </a:p>
        </p:txBody>
      </p:sp>
      <p:sp>
        <p:nvSpPr>
          <p:cNvPr id="6" name="Slide Number Placeholder 5">
            <a:extLst>
              <a:ext uri="{FF2B5EF4-FFF2-40B4-BE49-F238E27FC236}">
                <a16:creationId xmlns:a16="http://schemas.microsoft.com/office/drawing/2014/main" id="{B3336BC6-51BF-405F-9117-33C65BF20CEF}"/>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114751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C733-509A-49F0-8657-2D7C66B4C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09AB1-187D-4C82-9DEB-9FEC2AC1E4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75DA2-9772-4328-83DA-4A0EFC182C13}"/>
              </a:ext>
            </a:extLst>
          </p:cNvPr>
          <p:cNvSpPr>
            <a:spLocks noGrp="1"/>
          </p:cNvSpPr>
          <p:nvPr>
            <p:ph type="dt" sz="half" idx="10"/>
          </p:nvPr>
        </p:nvSpPr>
        <p:spPr/>
        <p:txBody>
          <a:bodyPr/>
          <a:lstStyle/>
          <a:p>
            <a:r>
              <a:rPr lang="en-US"/>
              <a:t>9/17/2019</a:t>
            </a:r>
          </a:p>
        </p:txBody>
      </p:sp>
      <p:sp>
        <p:nvSpPr>
          <p:cNvPr id="5" name="Footer Placeholder 4">
            <a:extLst>
              <a:ext uri="{FF2B5EF4-FFF2-40B4-BE49-F238E27FC236}">
                <a16:creationId xmlns:a16="http://schemas.microsoft.com/office/drawing/2014/main" id="{1061993E-E679-45E2-8836-8BB8226CBBCF}"/>
              </a:ext>
            </a:extLst>
          </p:cNvPr>
          <p:cNvSpPr>
            <a:spLocks noGrp="1"/>
          </p:cNvSpPr>
          <p:nvPr>
            <p:ph type="ftr" sz="quarter" idx="11"/>
          </p:nvPr>
        </p:nvSpPr>
        <p:spPr/>
        <p:txBody>
          <a:bodyPr/>
          <a:lstStyle/>
          <a:p>
            <a:r>
              <a:rPr lang="en-US"/>
              <a:t>AMICI Industrial Forum in Brussels                                                      Tord Ekelof  Uppsala University                                   </a:t>
            </a:r>
          </a:p>
        </p:txBody>
      </p:sp>
      <p:sp>
        <p:nvSpPr>
          <p:cNvPr id="6" name="Slide Number Placeholder 5">
            <a:extLst>
              <a:ext uri="{FF2B5EF4-FFF2-40B4-BE49-F238E27FC236}">
                <a16:creationId xmlns:a16="http://schemas.microsoft.com/office/drawing/2014/main" id="{EE00624E-EC1A-4C94-80D5-F95F4F139F99}"/>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19769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242E3-81D3-4312-8135-C2A6197A2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AF168-145C-4042-8698-6377E2E125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7CA3B-F71A-42E8-A8F3-C7B288D005FE}"/>
              </a:ext>
            </a:extLst>
          </p:cNvPr>
          <p:cNvSpPr>
            <a:spLocks noGrp="1"/>
          </p:cNvSpPr>
          <p:nvPr>
            <p:ph type="dt" sz="half" idx="10"/>
          </p:nvPr>
        </p:nvSpPr>
        <p:spPr/>
        <p:txBody>
          <a:bodyPr/>
          <a:lstStyle/>
          <a:p>
            <a:r>
              <a:rPr lang="en-US"/>
              <a:t>9/17/2019</a:t>
            </a:r>
          </a:p>
        </p:txBody>
      </p:sp>
      <p:sp>
        <p:nvSpPr>
          <p:cNvPr id="5" name="Footer Placeholder 4">
            <a:extLst>
              <a:ext uri="{FF2B5EF4-FFF2-40B4-BE49-F238E27FC236}">
                <a16:creationId xmlns:a16="http://schemas.microsoft.com/office/drawing/2014/main" id="{43F8CE5D-8BDC-4820-8F56-4E21759DDBCF}"/>
              </a:ext>
            </a:extLst>
          </p:cNvPr>
          <p:cNvSpPr>
            <a:spLocks noGrp="1"/>
          </p:cNvSpPr>
          <p:nvPr>
            <p:ph type="ftr" sz="quarter" idx="11"/>
          </p:nvPr>
        </p:nvSpPr>
        <p:spPr/>
        <p:txBody>
          <a:bodyPr/>
          <a:lstStyle/>
          <a:p>
            <a:r>
              <a:rPr lang="en-US"/>
              <a:t>AMICI Industrial Forum in Brussels                                                      Tord Ekelof  Uppsala University                                   </a:t>
            </a:r>
          </a:p>
        </p:txBody>
      </p:sp>
      <p:sp>
        <p:nvSpPr>
          <p:cNvPr id="6" name="Slide Number Placeholder 5">
            <a:extLst>
              <a:ext uri="{FF2B5EF4-FFF2-40B4-BE49-F238E27FC236}">
                <a16:creationId xmlns:a16="http://schemas.microsoft.com/office/drawing/2014/main" id="{9E67CFCC-2B1E-4D0D-A2C6-8B24E01AA3E7}"/>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293058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E976-9FF2-4D12-8A7E-203EA0921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8D912-DC85-4F3B-A334-35D37B4031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3AD2E-9463-4B73-9044-6CA8B6715636}"/>
              </a:ext>
            </a:extLst>
          </p:cNvPr>
          <p:cNvSpPr>
            <a:spLocks noGrp="1"/>
          </p:cNvSpPr>
          <p:nvPr>
            <p:ph type="dt" sz="half" idx="10"/>
          </p:nvPr>
        </p:nvSpPr>
        <p:spPr/>
        <p:txBody>
          <a:bodyPr/>
          <a:lstStyle/>
          <a:p>
            <a:r>
              <a:rPr lang="en-US"/>
              <a:t>9/17/2019</a:t>
            </a:r>
          </a:p>
        </p:txBody>
      </p:sp>
      <p:sp>
        <p:nvSpPr>
          <p:cNvPr id="5" name="Footer Placeholder 4">
            <a:extLst>
              <a:ext uri="{FF2B5EF4-FFF2-40B4-BE49-F238E27FC236}">
                <a16:creationId xmlns:a16="http://schemas.microsoft.com/office/drawing/2014/main" id="{393ED996-6653-4A6A-8431-FAA58672B9D6}"/>
              </a:ext>
            </a:extLst>
          </p:cNvPr>
          <p:cNvSpPr>
            <a:spLocks noGrp="1"/>
          </p:cNvSpPr>
          <p:nvPr>
            <p:ph type="ftr" sz="quarter" idx="11"/>
          </p:nvPr>
        </p:nvSpPr>
        <p:spPr/>
        <p:txBody>
          <a:bodyPr/>
          <a:lstStyle/>
          <a:p>
            <a:r>
              <a:rPr lang="en-US"/>
              <a:t>AMICI Industrial Forum in Brussels                                                      Tord Ekelof  Uppsala University                                   </a:t>
            </a:r>
          </a:p>
        </p:txBody>
      </p:sp>
      <p:sp>
        <p:nvSpPr>
          <p:cNvPr id="6" name="Slide Number Placeholder 5">
            <a:extLst>
              <a:ext uri="{FF2B5EF4-FFF2-40B4-BE49-F238E27FC236}">
                <a16:creationId xmlns:a16="http://schemas.microsoft.com/office/drawing/2014/main" id="{E3B9E5F3-EDDA-4A2A-BB68-9B4A7B6A17DB}"/>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177631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2A8-3A8C-4C15-9739-B4C63F0599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CF0094-923A-48B5-8010-1BF5BCA7C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33968C-6EAB-4FC5-97A2-38DD45FF09A6}"/>
              </a:ext>
            </a:extLst>
          </p:cNvPr>
          <p:cNvSpPr>
            <a:spLocks noGrp="1"/>
          </p:cNvSpPr>
          <p:nvPr>
            <p:ph type="dt" sz="half" idx="10"/>
          </p:nvPr>
        </p:nvSpPr>
        <p:spPr/>
        <p:txBody>
          <a:bodyPr/>
          <a:lstStyle/>
          <a:p>
            <a:r>
              <a:rPr lang="en-US"/>
              <a:t>9/17/2019</a:t>
            </a:r>
          </a:p>
        </p:txBody>
      </p:sp>
      <p:sp>
        <p:nvSpPr>
          <p:cNvPr id="5" name="Footer Placeholder 4">
            <a:extLst>
              <a:ext uri="{FF2B5EF4-FFF2-40B4-BE49-F238E27FC236}">
                <a16:creationId xmlns:a16="http://schemas.microsoft.com/office/drawing/2014/main" id="{E8548202-207B-49C8-ABF4-189E2190F4D7}"/>
              </a:ext>
            </a:extLst>
          </p:cNvPr>
          <p:cNvSpPr>
            <a:spLocks noGrp="1"/>
          </p:cNvSpPr>
          <p:nvPr>
            <p:ph type="ftr" sz="quarter" idx="11"/>
          </p:nvPr>
        </p:nvSpPr>
        <p:spPr/>
        <p:txBody>
          <a:bodyPr/>
          <a:lstStyle/>
          <a:p>
            <a:r>
              <a:rPr lang="en-US"/>
              <a:t>AMICI Industrial Forum in Brussels                                                      Tord Ekelof  Uppsala University                                   </a:t>
            </a:r>
          </a:p>
        </p:txBody>
      </p:sp>
      <p:sp>
        <p:nvSpPr>
          <p:cNvPr id="6" name="Slide Number Placeholder 5">
            <a:extLst>
              <a:ext uri="{FF2B5EF4-FFF2-40B4-BE49-F238E27FC236}">
                <a16:creationId xmlns:a16="http://schemas.microsoft.com/office/drawing/2014/main" id="{3E827E78-A3E8-4492-B5D4-A6049BC3162B}"/>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200076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A7C9-108F-4578-AB44-AC350F19E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CC1C0-B026-4CB8-A957-664D3D8B58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3AB3B4-B14E-4E16-A7D8-8C92E432AB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F5CE1-7A28-4B0B-BB22-A169FF9CDB09}"/>
              </a:ext>
            </a:extLst>
          </p:cNvPr>
          <p:cNvSpPr>
            <a:spLocks noGrp="1"/>
          </p:cNvSpPr>
          <p:nvPr>
            <p:ph type="dt" sz="half" idx="10"/>
          </p:nvPr>
        </p:nvSpPr>
        <p:spPr/>
        <p:txBody>
          <a:bodyPr/>
          <a:lstStyle/>
          <a:p>
            <a:r>
              <a:rPr lang="en-US"/>
              <a:t>9/17/2019</a:t>
            </a:r>
          </a:p>
        </p:txBody>
      </p:sp>
      <p:sp>
        <p:nvSpPr>
          <p:cNvPr id="6" name="Footer Placeholder 5">
            <a:extLst>
              <a:ext uri="{FF2B5EF4-FFF2-40B4-BE49-F238E27FC236}">
                <a16:creationId xmlns:a16="http://schemas.microsoft.com/office/drawing/2014/main" id="{40C5E488-CE6D-4CFA-AD13-C56F971A0429}"/>
              </a:ext>
            </a:extLst>
          </p:cNvPr>
          <p:cNvSpPr>
            <a:spLocks noGrp="1"/>
          </p:cNvSpPr>
          <p:nvPr>
            <p:ph type="ftr" sz="quarter" idx="11"/>
          </p:nvPr>
        </p:nvSpPr>
        <p:spPr/>
        <p:txBody>
          <a:bodyPr/>
          <a:lstStyle/>
          <a:p>
            <a:r>
              <a:rPr lang="en-US"/>
              <a:t>AMICI Industrial Forum in Brussels                                                      Tord Ekelof  Uppsala University                                   </a:t>
            </a:r>
          </a:p>
        </p:txBody>
      </p:sp>
      <p:sp>
        <p:nvSpPr>
          <p:cNvPr id="7" name="Slide Number Placeholder 6">
            <a:extLst>
              <a:ext uri="{FF2B5EF4-FFF2-40B4-BE49-F238E27FC236}">
                <a16:creationId xmlns:a16="http://schemas.microsoft.com/office/drawing/2014/main" id="{67F4E352-3CCF-44DA-AEA3-4ADB062DA859}"/>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279579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3A2A-E4C7-4BDE-944B-E10E088013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475E3-7ACA-413D-8340-8619E7FF7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6E3711-74CA-4C16-B14A-8B351EB338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9171D-7B50-4DBA-A968-660EFB56EB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CC7610-2715-4C9C-9FF1-AEA56F4B6B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5F172F-67EC-491C-82BC-DE7490EA3A6D}"/>
              </a:ext>
            </a:extLst>
          </p:cNvPr>
          <p:cNvSpPr>
            <a:spLocks noGrp="1"/>
          </p:cNvSpPr>
          <p:nvPr>
            <p:ph type="dt" sz="half" idx="10"/>
          </p:nvPr>
        </p:nvSpPr>
        <p:spPr/>
        <p:txBody>
          <a:bodyPr/>
          <a:lstStyle/>
          <a:p>
            <a:r>
              <a:rPr lang="en-US"/>
              <a:t>9/17/2019</a:t>
            </a:r>
          </a:p>
        </p:txBody>
      </p:sp>
      <p:sp>
        <p:nvSpPr>
          <p:cNvPr id="8" name="Footer Placeholder 7">
            <a:extLst>
              <a:ext uri="{FF2B5EF4-FFF2-40B4-BE49-F238E27FC236}">
                <a16:creationId xmlns:a16="http://schemas.microsoft.com/office/drawing/2014/main" id="{12920548-D356-4429-AEC2-3B742CBA5454}"/>
              </a:ext>
            </a:extLst>
          </p:cNvPr>
          <p:cNvSpPr>
            <a:spLocks noGrp="1"/>
          </p:cNvSpPr>
          <p:nvPr>
            <p:ph type="ftr" sz="quarter" idx="11"/>
          </p:nvPr>
        </p:nvSpPr>
        <p:spPr/>
        <p:txBody>
          <a:bodyPr/>
          <a:lstStyle/>
          <a:p>
            <a:r>
              <a:rPr lang="en-US"/>
              <a:t>AMICI Industrial Forum in Brussels                                                      Tord Ekelof  Uppsala University                                   </a:t>
            </a:r>
          </a:p>
        </p:txBody>
      </p:sp>
      <p:sp>
        <p:nvSpPr>
          <p:cNvPr id="9" name="Slide Number Placeholder 8">
            <a:extLst>
              <a:ext uri="{FF2B5EF4-FFF2-40B4-BE49-F238E27FC236}">
                <a16:creationId xmlns:a16="http://schemas.microsoft.com/office/drawing/2014/main" id="{5C69BC0D-1F0A-4959-BE01-69AA72EB3E7C}"/>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23321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A3CB-36F0-4195-8CF7-D098F8A1D8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15D28-74E0-44FF-BB0F-BE2A40C07E15}"/>
              </a:ext>
            </a:extLst>
          </p:cNvPr>
          <p:cNvSpPr>
            <a:spLocks noGrp="1"/>
          </p:cNvSpPr>
          <p:nvPr>
            <p:ph type="dt" sz="half" idx="10"/>
          </p:nvPr>
        </p:nvSpPr>
        <p:spPr/>
        <p:txBody>
          <a:bodyPr/>
          <a:lstStyle/>
          <a:p>
            <a:r>
              <a:rPr lang="en-US"/>
              <a:t>9/17/2019</a:t>
            </a:r>
          </a:p>
        </p:txBody>
      </p:sp>
      <p:sp>
        <p:nvSpPr>
          <p:cNvPr id="4" name="Footer Placeholder 3">
            <a:extLst>
              <a:ext uri="{FF2B5EF4-FFF2-40B4-BE49-F238E27FC236}">
                <a16:creationId xmlns:a16="http://schemas.microsoft.com/office/drawing/2014/main" id="{3CB2ECA0-FE26-4CC4-A7C3-0235BAF99480}"/>
              </a:ext>
            </a:extLst>
          </p:cNvPr>
          <p:cNvSpPr>
            <a:spLocks noGrp="1"/>
          </p:cNvSpPr>
          <p:nvPr>
            <p:ph type="ftr" sz="quarter" idx="11"/>
          </p:nvPr>
        </p:nvSpPr>
        <p:spPr/>
        <p:txBody>
          <a:bodyPr/>
          <a:lstStyle/>
          <a:p>
            <a:r>
              <a:rPr lang="en-US"/>
              <a:t>AMICI Industrial Forum in Brussels                                                      Tord Ekelof  Uppsala University                                   </a:t>
            </a:r>
          </a:p>
        </p:txBody>
      </p:sp>
      <p:sp>
        <p:nvSpPr>
          <p:cNvPr id="5" name="Slide Number Placeholder 4">
            <a:extLst>
              <a:ext uri="{FF2B5EF4-FFF2-40B4-BE49-F238E27FC236}">
                <a16:creationId xmlns:a16="http://schemas.microsoft.com/office/drawing/2014/main" id="{4B480AD9-F96E-412A-962E-37D291EE9692}"/>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38354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B0ECD-39FD-43E8-AC6F-816E4966E75C}"/>
              </a:ext>
            </a:extLst>
          </p:cNvPr>
          <p:cNvSpPr>
            <a:spLocks noGrp="1"/>
          </p:cNvSpPr>
          <p:nvPr>
            <p:ph type="dt" sz="half" idx="10"/>
          </p:nvPr>
        </p:nvSpPr>
        <p:spPr/>
        <p:txBody>
          <a:bodyPr/>
          <a:lstStyle/>
          <a:p>
            <a:r>
              <a:rPr lang="en-US"/>
              <a:t>9/17/2019</a:t>
            </a:r>
          </a:p>
        </p:txBody>
      </p:sp>
      <p:sp>
        <p:nvSpPr>
          <p:cNvPr id="3" name="Footer Placeholder 2">
            <a:extLst>
              <a:ext uri="{FF2B5EF4-FFF2-40B4-BE49-F238E27FC236}">
                <a16:creationId xmlns:a16="http://schemas.microsoft.com/office/drawing/2014/main" id="{E025FE52-1C34-4418-A36F-5F9F6F287AC9}"/>
              </a:ext>
            </a:extLst>
          </p:cNvPr>
          <p:cNvSpPr>
            <a:spLocks noGrp="1"/>
          </p:cNvSpPr>
          <p:nvPr>
            <p:ph type="ftr" sz="quarter" idx="11"/>
          </p:nvPr>
        </p:nvSpPr>
        <p:spPr/>
        <p:txBody>
          <a:bodyPr/>
          <a:lstStyle/>
          <a:p>
            <a:r>
              <a:rPr lang="en-US"/>
              <a:t>AMICI Industrial Forum in Brussels                                                      Tord Ekelof  Uppsala University                                   </a:t>
            </a:r>
          </a:p>
        </p:txBody>
      </p:sp>
      <p:sp>
        <p:nvSpPr>
          <p:cNvPr id="4" name="Slide Number Placeholder 3">
            <a:extLst>
              <a:ext uri="{FF2B5EF4-FFF2-40B4-BE49-F238E27FC236}">
                <a16:creationId xmlns:a16="http://schemas.microsoft.com/office/drawing/2014/main" id="{2ACF6FF1-3775-422D-882F-8A326379F0FC}"/>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117202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BE79-C4D0-4E1F-9F96-8EFB9B31E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956A6-6D07-4561-A58E-DA7B1F47A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5997B5-9AA5-42AA-BE80-0CC3274A5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240BFB-6605-44C8-93F4-73B5DF550028}"/>
              </a:ext>
            </a:extLst>
          </p:cNvPr>
          <p:cNvSpPr>
            <a:spLocks noGrp="1"/>
          </p:cNvSpPr>
          <p:nvPr>
            <p:ph type="dt" sz="half" idx="10"/>
          </p:nvPr>
        </p:nvSpPr>
        <p:spPr/>
        <p:txBody>
          <a:bodyPr/>
          <a:lstStyle/>
          <a:p>
            <a:r>
              <a:rPr lang="en-US"/>
              <a:t>9/17/2019</a:t>
            </a:r>
          </a:p>
        </p:txBody>
      </p:sp>
      <p:sp>
        <p:nvSpPr>
          <p:cNvPr id="6" name="Footer Placeholder 5">
            <a:extLst>
              <a:ext uri="{FF2B5EF4-FFF2-40B4-BE49-F238E27FC236}">
                <a16:creationId xmlns:a16="http://schemas.microsoft.com/office/drawing/2014/main" id="{A524EDB9-40A3-461B-8F72-0A146368ECF1}"/>
              </a:ext>
            </a:extLst>
          </p:cNvPr>
          <p:cNvSpPr>
            <a:spLocks noGrp="1"/>
          </p:cNvSpPr>
          <p:nvPr>
            <p:ph type="ftr" sz="quarter" idx="11"/>
          </p:nvPr>
        </p:nvSpPr>
        <p:spPr/>
        <p:txBody>
          <a:bodyPr/>
          <a:lstStyle/>
          <a:p>
            <a:r>
              <a:rPr lang="en-US"/>
              <a:t>AMICI Industrial Forum in Brussels                                                      Tord Ekelof  Uppsala University                                   </a:t>
            </a:r>
          </a:p>
        </p:txBody>
      </p:sp>
      <p:sp>
        <p:nvSpPr>
          <p:cNvPr id="7" name="Slide Number Placeholder 6">
            <a:extLst>
              <a:ext uri="{FF2B5EF4-FFF2-40B4-BE49-F238E27FC236}">
                <a16:creationId xmlns:a16="http://schemas.microsoft.com/office/drawing/2014/main" id="{28E5E343-8E54-47D5-9A2F-20F9771F0C83}"/>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415293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FE21-43CF-4AAE-A8B9-906A5BF6A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EAAC3-E9C9-43CD-883C-1A72E1F4F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EF0FA-4211-4B2B-A1F6-5DB231B8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8B1C7-B504-4324-87F6-37B3EA5B6A5D}"/>
              </a:ext>
            </a:extLst>
          </p:cNvPr>
          <p:cNvSpPr>
            <a:spLocks noGrp="1"/>
          </p:cNvSpPr>
          <p:nvPr>
            <p:ph type="dt" sz="half" idx="10"/>
          </p:nvPr>
        </p:nvSpPr>
        <p:spPr/>
        <p:txBody>
          <a:bodyPr/>
          <a:lstStyle/>
          <a:p>
            <a:r>
              <a:rPr lang="en-US"/>
              <a:t>9/17/2019</a:t>
            </a:r>
          </a:p>
        </p:txBody>
      </p:sp>
      <p:sp>
        <p:nvSpPr>
          <p:cNvPr id="6" name="Footer Placeholder 5">
            <a:extLst>
              <a:ext uri="{FF2B5EF4-FFF2-40B4-BE49-F238E27FC236}">
                <a16:creationId xmlns:a16="http://schemas.microsoft.com/office/drawing/2014/main" id="{B2A7D192-54FF-44CE-B21F-D4376865F358}"/>
              </a:ext>
            </a:extLst>
          </p:cNvPr>
          <p:cNvSpPr>
            <a:spLocks noGrp="1"/>
          </p:cNvSpPr>
          <p:nvPr>
            <p:ph type="ftr" sz="quarter" idx="11"/>
          </p:nvPr>
        </p:nvSpPr>
        <p:spPr/>
        <p:txBody>
          <a:bodyPr/>
          <a:lstStyle/>
          <a:p>
            <a:r>
              <a:rPr lang="en-US"/>
              <a:t>AMICI Industrial Forum in Brussels                                                      Tord Ekelof  Uppsala University                                   </a:t>
            </a:r>
          </a:p>
        </p:txBody>
      </p:sp>
      <p:sp>
        <p:nvSpPr>
          <p:cNvPr id="7" name="Slide Number Placeholder 6">
            <a:extLst>
              <a:ext uri="{FF2B5EF4-FFF2-40B4-BE49-F238E27FC236}">
                <a16:creationId xmlns:a16="http://schemas.microsoft.com/office/drawing/2014/main" id="{1D1B7AC1-6C65-4650-9FD4-EFA89A5EE543}"/>
              </a:ext>
            </a:extLst>
          </p:cNvPr>
          <p:cNvSpPr>
            <a:spLocks noGrp="1"/>
          </p:cNvSpPr>
          <p:nvPr>
            <p:ph type="sldNum" sz="quarter" idx="12"/>
          </p:nvPr>
        </p:nvSpPr>
        <p:spPr/>
        <p:txBody>
          <a:bodyPr/>
          <a:lstStyle/>
          <a:p>
            <a:fld id="{186F6CEF-F8DD-48F5-83F1-488B58A235B6}" type="slidenum">
              <a:rPr lang="en-US" smtClean="0"/>
              <a:t>‹#›</a:t>
            </a:fld>
            <a:endParaRPr lang="en-US"/>
          </a:p>
        </p:txBody>
      </p:sp>
    </p:spTree>
    <p:extLst>
      <p:ext uri="{BB962C8B-B14F-4D97-AF65-F5344CB8AC3E}">
        <p14:creationId xmlns:p14="http://schemas.microsoft.com/office/powerpoint/2010/main" val="144718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03714-93F5-420F-B48C-60ADC0F52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F7AD0-D300-4392-97B1-C5766E6D3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123A7-B0E5-439B-A2B2-FD815B79B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9/17/2019</a:t>
            </a:r>
          </a:p>
        </p:txBody>
      </p:sp>
      <p:sp>
        <p:nvSpPr>
          <p:cNvPr id="5" name="Footer Placeholder 4">
            <a:extLst>
              <a:ext uri="{FF2B5EF4-FFF2-40B4-BE49-F238E27FC236}">
                <a16:creationId xmlns:a16="http://schemas.microsoft.com/office/drawing/2014/main" id="{2A3D9AE9-C935-4E01-9524-92870B882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AMICI Industrial Forum in Brussels                                                      Tord Ekelof  Uppsala University                                   </a:t>
            </a:r>
          </a:p>
        </p:txBody>
      </p:sp>
      <p:sp>
        <p:nvSpPr>
          <p:cNvPr id="6" name="Slide Number Placeholder 5">
            <a:extLst>
              <a:ext uri="{FF2B5EF4-FFF2-40B4-BE49-F238E27FC236}">
                <a16:creationId xmlns:a16="http://schemas.microsoft.com/office/drawing/2014/main" id="{8F162041-6CDB-4D27-A28B-C5F57764B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F6CEF-F8DD-48F5-83F1-488B58A235B6}" type="slidenum">
              <a:rPr lang="en-US" smtClean="0"/>
              <a:t>‹#›</a:t>
            </a:fld>
            <a:endParaRPr lang="en-US"/>
          </a:p>
        </p:txBody>
      </p:sp>
    </p:spTree>
    <p:extLst>
      <p:ext uri="{BB962C8B-B14F-4D97-AF65-F5344CB8AC3E}">
        <p14:creationId xmlns:p14="http://schemas.microsoft.com/office/powerpoint/2010/main" val="106238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CDEA240-AEE2-47A8-A17C-582A8D56CBD3}"/>
              </a:ext>
            </a:extLst>
          </p:cNvPr>
          <p:cNvSpPr/>
          <p:nvPr/>
        </p:nvSpPr>
        <p:spPr>
          <a:xfrm>
            <a:off x="4876800" y="319395"/>
            <a:ext cx="2164841" cy="1216152"/>
          </a:xfrm>
          <a:prstGeom prst="rect">
            <a:avLst/>
          </a:prstGeom>
          <a:blipFill>
            <a:blip r:embed="rId2"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57B8F5F2-C0A5-47AB-9A18-3BB344356AC4}"/>
              </a:ext>
            </a:extLst>
          </p:cNvPr>
          <p:cNvSpPr txBox="1"/>
          <p:nvPr/>
        </p:nvSpPr>
        <p:spPr>
          <a:xfrm>
            <a:off x="545247" y="1914527"/>
            <a:ext cx="11059438" cy="3170099"/>
          </a:xfrm>
          <a:prstGeom prst="rect">
            <a:avLst/>
          </a:prstGeom>
          <a:noFill/>
        </p:spPr>
        <p:txBody>
          <a:bodyPr wrap="none" rtlCol="0">
            <a:spAutoFit/>
          </a:bodyPr>
          <a:lstStyle/>
          <a:p>
            <a:pPr algn="ctr"/>
            <a:r>
              <a:rPr lang="en-US" sz="4000" spc="-25" dirty="0">
                <a:latin typeface="Bookman Old Style"/>
                <a:cs typeface="Bookman Old Style"/>
              </a:rPr>
              <a:t>On the significant role played by the </a:t>
            </a:r>
          </a:p>
          <a:p>
            <a:pPr algn="ctr"/>
            <a:r>
              <a:rPr lang="en-US" sz="4000" spc="-25" dirty="0">
                <a:latin typeface="Bookman Old Style"/>
                <a:cs typeface="Bookman Old Style"/>
              </a:rPr>
              <a:t>AMICI European Technology Infrastructure </a:t>
            </a:r>
          </a:p>
          <a:p>
            <a:pPr algn="ctr"/>
            <a:r>
              <a:rPr lang="en-US" sz="4000" spc="-25" dirty="0">
                <a:latin typeface="Bookman Old Style"/>
                <a:cs typeface="Bookman Old Style"/>
              </a:rPr>
              <a:t>for the development and build-up of </a:t>
            </a:r>
          </a:p>
          <a:p>
            <a:pPr algn="ctr"/>
            <a:r>
              <a:rPr lang="en-US" sz="4000" spc="-25" dirty="0">
                <a:latin typeface="Bookman Old Style"/>
                <a:cs typeface="Bookman Old Style"/>
              </a:rPr>
              <a:t>the Large Research Infrastructures and the </a:t>
            </a:r>
          </a:p>
          <a:p>
            <a:pPr algn="ctr"/>
            <a:r>
              <a:rPr lang="en-US" sz="4000" spc="-25" dirty="0">
                <a:latin typeface="Bookman Old Style"/>
                <a:cs typeface="Bookman Old Style"/>
              </a:rPr>
              <a:t>Requirements for their  Sustainability</a:t>
            </a:r>
            <a:endParaRPr lang="en-US" sz="4000" dirty="0"/>
          </a:p>
        </p:txBody>
      </p:sp>
      <p:sp>
        <p:nvSpPr>
          <p:cNvPr id="5" name="object 2">
            <a:extLst>
              <a:ext uri="{FF2B5EF4-FFF2-40B4-BE49-F238E27FC236}">
                <a16:creationId xmlns:a16="http://schemas.microsoft.com/office/drawing/2014/main" id="{1DD31A50-350C-4C5F-98CC-7CE7C9DFD0EE}"/>
              </a:ext>
            </a:extLst>
          </p:cNvPr>
          <p:cNvSpPr txBox="1"/>
          <p:nvPr/>
        </p:nvSpPr>
        <p:spPr>
          <a:xfrm>
            <a:off x="2119947" y="5463606"/>
            <a:ext cx="7952105" cy="347146"/>
          </a:xfrm>
          <a:prstGeom prst="rect">
            <a:avLst/>
          </a:prstGeom>
        </p:spPr>
        <p:txBody>
          <a:bodyPr vert="horz" wrap="square" lIns="0" tIns="0" rIns="0" bIns="0" rtlCol="0">
            <a:spAutoFit/>
          </a:bodyPr>
          <a:lstStyle/>
          <a:p>
            <a:pPr marL="12065" marR="5080" algn="ctr">
              <a:lnSpc>
                <a:spcPct val="94400"/>
              </a:lnSpc>
            </a:pPr>
            <a:r>
              <a:rPr lang="en-US" sz="2400" spc="-45" dirty="0">
                <a:latin typeface="Bookman Old Style"/>
                <a:cs typeface="Bookman Old Style"/>
              </a:rPr>
              <a:t>Report </a:t>
            </a:r>
            <a:r>
              <a:rPr lang="en-US" sz="2400" spc="-5" dirty="0">
                <a:latin typeface="Bookman Old Style"/>
                <a:cs typeface="Bookman Old Style"/>
              </a:rPr>
              <a:t>by the</a:t>
            </a:r>
            <a:r>
              <a:rPr sz="2400" b="0" spc="-40" dirty="0">
                <a:latin typeface="Bookman Old Style"/>
                <a:cs typeface="Bookman Old Style"/>
              </a:rPr>
              <a:t> </a:t>
            </a:r>
            <a:r>
              <a:rPr sz="2400" b="0" spc="-5" dirty="0">
                <a:latin typeface="Bookman Old Style"/>
                <a:cs typeface="Bookman Old Style"/>
              </a:rPr>
              <a:t>A</a:t>
            </a:r>
            <a:r>
              <a:rPr sz="2400" b="0" spc="-100" dirty="0">
                <a:latin typeface="Bookman Old Style"/>
                <a:cs typeface="Bookman Old Style"/>
              </a:rPr>
              <a:t>M</a:t>
            </a:r>
            <a:r>
              <a:rPr sz="2400" b="0" spc="-60" dirty="0">
                <a:latin typeface="Bookman Old Style"/>
                <a:cs typeface="Bookman Old Style"/>
              </a:rPr>
              <a:t>I</a:t>
            </a:r>
            <a:r>
              <a:rPr sz="2400" b="0" spc="-35" dirty="0">
                <a:latin typeface="Bookman Old Style"/>
                <a:cs typeface="Bookman Old Style"/>
              </a:rPr>
              <a:t>CI</a:t>
            </a:r>
            <a:r>
              <a:rPr sz="2400" b="0" spc="-20" dirty="0">
                <a:latin typeface="Bookman Old Style"/>
                <a:cs typeface="Bookman Old Style"/>
              </a:rPr>
              <a:t> </a:t>
            </a:r>
            <a:r>
              <a:rPr sz="2400" b="0" spc="-470" dirty="0">
                <a:latin typeface="Bookman Old Style"/>
                <a:cs typeface="Bookman Old Style"/>
              </a:rPr>
              <a:t>T</a:t>
            </a:r>
            <a:r>
              <a:rPr sz="2400" b="0" spc="-40" dirty="0">
                <a:latin typeface="Bookman Old Style"/>
                <a:cs typeface="Bookman Old Style"/>
              </a:rPr>
              <a:t>as</a:t>
            </a:r>
            <a:r>
              <a:rPr sz="2400" b="0" dirty="0">
                <a:latin typeface="Bookman Old Style"/>
                <a:cs typeface="Bookman Old Style"/>
              </a:rPr>
              <a:t>k</a:t>
            </a:r>
            <a:r>
              <a:rPr sz="2400" b="0" spc="-50" dirty="0">
                <a:latin typeface="Bookman Old Style"/>
                <a:cs typeface="Bookman Old Style"/>
              </a:rPr>
              <a:t> </a:t>
            </a:r>
            <a:r>
              <a:rPr sz="2400" b="0" spc="-80" dirty="0">
                <a:latin typeface="Bookman Old Style"/>
                <a:cs typeface="Bookman Old Style"/>
              </a:rPr>
              <a:t>2</a:t>
            </a:r>
            <a:r>
              <a:rPr sz="2400" b="0" spc="-55" dirty="0">
                <a:latin typeface="Bookman Old Style"/>
                <a:cs typeface="Bookman Old Style"/>
              </a:rPr>
              <a:t>.</a:t>
            </a:r>
            <a:r>
              <a:rPr sz="2400" b="0" dirty="0">
                <a:latin typeface="Bookman Old Style"/>
                <a:cs typeface="Bookman Old Style"/>
              </a:rPr>
              <a:t>3 </a:t>
            </a:r>
            <a:r>
              <a:rPr lang="en-US" sz="2400" b="0" dirty="0">
                <a:latin typeface="Bookman Old Style"/>
                <a:cs typeface="Bookman Old Style"/>
              </a:rPr>
              <a:t>on </a:t>
            </a:r>
            <a:r>
              <a:rPr sz="2400" b="0" spc="-25" dirty="0">
                <a:latin typeface="Bookman Old Style"/>
                <a:cs typeface="Bookman Old Style"/>
              </a:rPr>
              <a:t>“</a:t>
            </a:r>
            <a:r>
              <a:rPr sz="2400" b="0" spc="-70" dirty="0">
                <a:latin typeface="Bookman Old Style"/>
                <a:cs typeface="Bookman Old Style"/>
              </a:rPr>
              <a:t>Sustainabilit</a:t>
            </a:r>
            <a:r>
              <a:rPr sz="2400" b="0" spc="-60" dirty="0">
                <a:latin typeface="Bookman Old Style"/>
                <a:cs typeface="Bookman Old Style"/>
              </a:rPr>
              <a:t>y</a:t>
            </a:r>
            <a:r>
              <a:rPr sz="2400" b="0" spc="-25" dirty="0">
                <a:latin typeface="Bookman Old Style"/>
                <a:cs typeface="Bookman Old Style"/>
              </a:rPr>
              <a:t>”</a:t>
            </a:r>
            <a:endParaRPr sz="2400" dirty="0">
              <a:latin typeface="Bookman Old Style"/>
              <a:cs typeface="Bookman Old Style"/>
            </a:endParaRPr>
          </a:p>
        </p:txBody>
      </p:sp>
      <p:sp>
        <p:nvSpPr>
          <p:cNvPr id="3" name="Date Placeholder 2">
            <a:extLst>
              <a:ext uri="{FF2B5EF4-FFF2-40B4-BE49-F238E27FC236}">
                <a16:creationId xmlns:a16="http://schemas.microsoft.com/office/drawing/2014/main" id="{097689A8-51E9-4EC8-A8EE-7E496A0279FC}"/>
              </a:ext>
            </a:extLst>
          </p:cNvPr>
          <p:cNvSpPr>
            <a:spLocks noGrp="1"/>
          </p:cNvSpPr>
          <p:nvPr>
            <p:ph type="dt" sz="half" idx="10"/>
          </p:nvPr>
        </p:nvSpPr>
        <p:spPr/>
        <p:txBody>
          <a:bodyPr/>
          <a:lstStyle/>
          <a:p>
            <a:r>
              <a:rPr lang="en-US"/>
              <a:t>9/17/2019</a:t>
            </a:r>
          </a:p>
        </p:txBody>
      </p:sp>
      <p:sp>
        <p:nvSpPr>
          <p:cNvPr id="6" name="Footer Placeholder 5">
            <a:extLst>
              <a:ext uri="{FF2B5EF4-FFF2-40B4-BE49-F238E27FC236}">
                <a16:creationId xmlns:a16="http://schemas.microsoft.com/office/drawing/2014/main" id="{0A0582F0-579E-462B-B5ED-B64C96CA8E19}"/>
              </a:ext>
            </a:extLst>
          </p:cNvPr>
          <p:cNvSpPr>
            <a:spLocks noGrp="1"/>
          </p:cNvSpPr>
          <p:nvPr>
            <p:ph type="ftr" sz="quarter" idx="11"/>
          </p:nvPr>
        </p:nvSpPr>
        <p:spPr/>
        <p:txBody>
          <a:bodyPr/>
          <a:lstStyle/>
          <a:p>
            <a:r>
              <a:rPr lang="en-US"/>
              <a:t>AMICI Industrial Forum in Brussels                                                      Tord Ekelof  Uppsala University                                   </a:t>
            </a:r>
          </a:p>
        </p:txBody>
      </p:sp>
      <p:sp>
        <p:nvSpPr>
          <p:cNvPr id="7" name="Slide Number Placeholder 6">
            <a:extLst>
              <a:ext uri="{FF2B5EF4-FFF2-40B4-BE49-F238E27FC236}">
                <a16:creationId xmlns:a16="http://schemas.microsoft.com/office/drawing/2014/main" id="{688D9583-8081-4429-B51C-6FC00E260D8A}"/>
              </a:ext>
            </a:extLst>
          </p:cNvPr>
          <p:cNvSpPr>
            <a:spLocks noGrp="1"/>
          </p:cNvSpPr>
          <p:nvPr>
            <p:ph type="sldNum" sz="quarter" idx="12"/>
          </p:nvPr>
        </p:nvSpPr>
        <p:spPr/>
        <p:txBody>
          <a:bodyPr/>
          <a:lstStyle/>
          <a:p>
            <a:fld id="{186F6CEF-F8DD-48F5-83F1-488B58A235B6}" type="slidenum">
              <a:rPr lang="en-US" smtClean="0"/>
              <a:t>1</a:t>
            </a:fld>
            <a:endParaRPr lang="en-US"/>
          </a:p>
        </p:txBody>
      </p:sp>
    </p:spTree>
    <p:extLst>
      <p:ext uri="{BB962C8B-B14F-4D97-AF65-F5344CB8AC3E}">
        <p14:creationId xmlns:p14="http://schemas.microsoft.com/office/powerpoint/2010/main" val="237533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F948-E7BD-4BD8-A083-D02290670D97}"/>
              </a:ext>
            </a:extLst>
          </p:cNvPr>
          <p:cNvSpPr>
            <a:spLocks noGrp="1"/>
          </p:cNvSpPr>
          <p:nvPr>
            <p:ph type="title"/>
          </p:nvPr>
        </p:nvSpPr>
        <p:spPr>
          <a:xfrm>
            <a:off x="-14516" y="-23718"/>
            <a:ext cx="12191999" cy="1325563"/>
          </a:xfrm>
        </p:spPr>
        <p:txBody>
          <a:bodyPr/>
          <a:lstStyle/>
          <a:p>
            <a:r>
              <a:rPr lang="en-US" dirty="0"/>
              <a:t>The financing conditions for the TF’s and for Industry</a:t>
            </a:r>
          </a:p>
        </p:txBody>
      </p:sp>
      <p:sp>
        <p:nvSpPr>
          <p:cNvPr id="3" name="Content Placeholder 2">
            <a:extLst>
              <a:ext uri="{FF2B5EF4-FFF2-40B4-BE49-F238E27FC236}">
                <a16:creationId xmlns:a16="http://schemas.microsoft.com/office/drawing/2014/main" id="{FFC962B6-4EA6-4B8B-BD81-1442DFB9ECC9}"/>
              </a:ext>
            </a:extLst>
          </p:cNvPr>
          <p:cNvSpPr>
            <a:spLocks noGrp="1"/>
          </p:cNvSpPr>
          <p:nvPr>
            <p:ph sz="half" idx="1"/>
          </p:nvPr>
        </p:nvSpPr>
        <p:spPr>
          <a:xfrm>
            <a:off x="58059" y="1014558"/>
            <a:ext cx="8423689" cy="5937085"/>
          </a:xfrm>
        </p:spPr>
        <p:txBody>
          <a:bodyPr>
            <a:normAutofit fontScale="77500" lnSpcReduction="20000"/>
          </a:bodyPr>
          <a:lstStyle/>
          <a:p>
            <a:r>
              <a:rPr lang="en-US" dirty="0"/>
              <a:t>It is both time-consuming, risky and costly for commercial enterprises to spend the time and the resources needed to explore the possibility and commercial interest of developing the brand-new technologies proposed for the Research Infrastructures.</a:t>
            </a:r>
          </a:p>
          <a:p>
            <a:r>
              <a:rPr lang="en-US" dirty="0"/>
              <a:t>It is therefore often necessary to involve scientists and engineers that have experience of working with the specific type of Research Infrastructure in question, having at their disposal an adequately equipped network of complementary Technological Facilities to undertake the design- and prototype test work in collaboration with the enterprise.</a:t>
            </a:r>
          </a:p>
          <a:p>
            <a:r>
              <a:rPr lang="en-US" dirty="0"/>
              <a:t>Even if the enterprise is ready to invest funding in the development, the Technological Facility must on its side be able to provide personnel and infrastructure resources in the co-operation  – if the Technological Facility were to have to ask the commercial enterprise to cover all costs for the co-operation, this would normally represent too big a risk for the enterprise.</a:t>
            </a:r>
          </a:p>
          <a:p>
            <a:r>
              <a:rPr lang="en-US" dirty="0"/>
              <a:t>So even if the Technological Facility can establish a business case with the co-operating enterprise, it is thus in need of sustained public funding for the co-operation. For this it may for certain projects apply for regional funds and EU Regional Funding but, even so, it cannot, as a public service organization, sustain itself on a purely commercial basis.</a:t>
            </a:r>
          </a:p>
        </p:txBody>
      </p:sp>
      <p:sp>
        <p:nvSpPr>
          <p:cNvPr id="5" name="Rectangle 4">
            <a:extLst>
              <a:ext uri="{FF2B5EF4-FFF2-40B4-BE49-F238E27FC236}">
                <a16:creationId xmlns:a16="http://schemas.microsoft.com/office/drawing/2014/main" id="{7FE4D21B-8E26-41D4-8293-F5006B5E75ED}"/>
              </a:ext>
            </a:extLst>
          </p:cNvPr>
          <p:cNvSpPr/>
          <p:nvPr/>
        </p:nvSpPr>
        <p:spPr>
          <a:xfrm>
            <a:off x="8481748" y="5153909"/>
            <a:ext cx="3359446" cy="646331"/>
          </a:xfrm>
          <a:prstGeom prst="rect">
            <a:avLst/>
          </a:prstGeom>
        </p:spPr>
        <p:txBody>
          <a:bodyPr wrap="none">
            <a:spAutoFit/>
          </a:bodyPr>
          <a:lstStyle/>
          <a:p>
            <a:pPr marL="64135" marR="5080" indent="-52069" algn="ctr">
              <a:lnSpc>
                <a:spcPct val="100000"/>
              </a:lnSpc>
            </a:pPr>
            <a:r>
              <a:rPr lang="en-US" spc="-160" dirty="0">
                <a:cs typeface="Calibri"/>
              </a:rPr>
              <a:t>T</a:t>
            </a:r>
            <a:r>
              <a:rPr lang="en-US" spc="-10" dirty="0">
                <a:cs typeface="Calibri"/>
              </a:rPr>
              <a:t>e</a:t>
            </a:r>
            <a:r>
              <a:rPr lang="en-US" spc="-20" dirty="0">
                <a:cs typeface="Calibri"/>
              </a:rPr>
              <a:t>s</a:t>
            </a:r>
            <a:r>
              <a:rPr lang="en-US" spc="-10" dirty="0">
                <a:cs typeface="Calibri"/>
              </a:rPr>
              <a:t>t</a:t>
            </a:r>
            <a:r>
              <a:rPr lang="en-US" spc="-5" dirty="0">
                <a:cs typeface="Calibri"/>
              </a:rPr>
              <a:t> </a:t>
            </a:r>
            <a:r>
              <a:rPr lang="en-US" spc="-20" dirty="0">
                <a:cs typeface="Calibri"/>
              </a:rPr>
              <a:t>s</a:t>
            </a:r>
            <a:r>
              <a:rPr lang="en-US" spc="-40" dirty="0">
                <a:cs typeface="Calibri"/>
              </a:rPr>
              <a:t>t</a:t>
            </a:r>
            <a:r>
              <a:rPr lang="en-US" dirty="0">
                <a:cs typeface="Calibri"/>
              </a:rPr>
              <a:t>and </a:t>
            </a:r>
            <a:r>
              <a:rPr lang="en-US" spc="-35" dirty="0">
                <a:cs typeface="Calibri"/>
              </a:rPr>
              <a:t>f</a:t>
            </a:r>
            <a:r>
              <a:rPr lang="en-US" spc="-5" dirty="0">
                <a:cs typeface="Calibri"/>
              </a:rPr>
              <a:t>o</a:t>
            </a:r>
            <a:r>
              <a:rPr lang="en-US" spc="-10" dirty="0">
                <a:cs typeface="Calibri"/>
              </a:rPr>
              <a:t>r</a:t>
            </a:r>
            <a:r>
              <a:rPr lang="en-US" spc="-5" dirty="0">
                <a:cs typeface="Calibri"/>
              </a:rPr>
              <a:t> </a:t>
            </a:r>
            <a:r>
              <a:rPr lang="en-US" dirty="0">
                <a:cs typeface="Calibri"/>
              </a:rPr>
              <a:t>X</a:t>
            </a:r>
            <a:r>
              <a:rPr lang="en-US" spc="-5" dirty="0">
                <a:cs typeface="Calibri"/>
              </a:rPr>
              <a:t>-</a:t>
            </a:r>
            <a:r>
              <a:rPr lang="en-US" dirty="0">
                <a:cs typeface="Calibri"/>
              </a:rPr>
              <a:t>band</a:t>
            </a:r>
            <a:r>
              <a:rPr lang="en-US" spc="15" dirty="0">
                <a:cs typeface="Calibri"/>
              </a:rPr>
              <a:t> </a:t>
            </a:r>
            <a:r>
              <a:rPr lang="en-US" spc="-10" dirty="0">
                <a:cs typeface="Calibri"/>
              </a:rPr>
              <a:t>a</a:t>
            </a:r>
            <a:r>
              <a:rPr lang="en-US" spc="-20" dirty="0">
                <a:cs typeface="Calibri"/>
              </a:rPr>
              <a:t>cc</a:t>
            </a:r>
            <a:r>
              <a:rPr lang="en-US" spc="-10" dirty="0">
                <a:cs typeface="Calibri"/>
              </a:rPr>
              <a:t>ele</a:t>
            </a:r>
            <a:r>
              <a:rPr lang="en-US" spc="-50" dirty="0">
                <a:cs typeface="Calibri"/>
              </a:rPr>
              <a:t>r</a:t>
            </a:r>
            <a:r>
              <a:rPr lang="en-US" spc="-15" dirty="0">
                <a:cs typeface="Calibri"/>
              </a:rPr>
              <a:t>at</a:t>
            </a:r>
            <a:r>
              <a:rPr lang="en-US" spc="-5" dirty="0">
                <a:cs typeface="Calibri"/>
              </a:rPr>
              <a:t>i</a:t>
            </a:r>
            <a:r>
              <a:rPr lang="en-US" dirty="0">
                <a:cs typeface="Calibri"/>
              </a:rPr>
              <a:t>n</a:t>
            </a:r>
            <a:r>
              <a:rPr lang="en-US" spc="-10" dirty="0">
                <a:cs typeface="Calibri"/>
              </a:rPr>
              <a:t>g</a:t>
            </a:r>
            <a:r>
              <a:rPr lang="en-US" spc="-5" dirty="0">
                <a:cs typeface="Calibri"/>
              </a:rPr>
              <a:t> </a:t>
            </a:r>
          </a:p>
          <a:p>
            <a:pPr marL="64135" marR="5080" indent="-52069" algn="ctr">
              <a:lnSpc>
                <a:spcPct val="100000"/>
              </a:lnSpc>
            </a:pPr>
            <a:r>
              <a:rPr lang="en-US" spc="-20" dirty="0">
                <a:cs typeface="Calibri"/>
              </a:rPr>
              <a:t>s</a:t>
            </a:r>
            <a:r>
              <a:rPr lang="en-US" spc="-15" dirty="0">
                <a:cs typeface="Calibri"/>
              </a:rPr>
              <a:t>tr</a:t>
            </a:r>
            <a:r>
              <a:rPr lang="en-US" spc="-10" dirty="0">
                <a:cs typeface="Calibri"/>
              </a:rPr>
              <a:t>u</a:t>
            </a:r>
            <a:r>
              <a:rPr lang="en-US" spc="-20" dirty="0">
                <a:cs typeface="Calibri"/>
              </a:rPr>
              <a:t>c</a:t>
            </a:r>
            <a:r>
              <a:rPr lang="en-US" spc="-5" dirty="0">
                <a:cs typeface="Calibri"/>
              </a:rPr>
              <a:t>t</a:t>
            </a:r>
            <a:r>
              <a:rPr lang="en-US" dirty="0">
                <a:cs typeface="Calibri"/>
              </a:rPr>
              <a:t>u</a:t>
            </a:r>
            <a:r>
              <a:rPr lang="en-US" spc="-40" dirty="0">
                <a:cs typeface="Calibri"/>
              </a:rPr>
              <a:t>r</a:t>
            </a:r>
            <a:r>
              <a:rPr lang="en-US" spc="-10" dirty="0">
                <a:cs typeface="Calibri"/>
              </a:rPr>
              <a:t>e</a:t>
            </a:r>
            <a:r>
              <a:rPr lang="en-US" dirty="0">
                <a:cs typeface="Calibri"/>
              </a:rPr>
              <a:t>s</a:t>
            </a:r>
            <a:r>
              <a:rPr lang="en-US" spc="15" dirty="0">
                <a:cs typeface="Calibri"/>
              </a:rPr>
              <a:t> </a:t>
            </a:r>
            <a:r>
              <a:rPr lang="en-US" spc="-35" dirty="0">
                <a:cs typeface="Calibri"/>
              </a:rPr>
              <a:t>f</a:t>
            </a:r>
            <a:r>
              <a:rPr lang="en-US" spc="-5" dirty="0">
                <a:cs typeface="Calibri"/>
              </a:rPr>
              <a:t>o</a:t>
            </a:r>
            <a:r>
              <a:rPr lang="en-US" spc="-10" dirty="0">
                <a:cs typeface="Calibri"/>
              </a:rPr>
              <a:t>r</a:t>
            </a:r>
            <a:r>
              <a:rPr lang="en-US" spc="-5" dirty="0">
                <a:cs typeface="Calibri"/>
              </a:rPr>
              <a:t> </a:t>
            </a:r>
            <a:r>
              <a:rPr lang="en-US" dirty="0">
                <a:cs typeface="Calibri"/>
              </a:rPr>
              <a:t>C</a:t>
            </a:r>
            <a:r>
              <a:rPr lang="en-US" spc="-5" dirty="0">
                <a:cs typeface="Calibri"/>
              </a:rPr>
              <a:t>LI</a:t>
            </a:r>
            <a:r>
              <a:rPr lang="en-US" dirty="0">
                <a:cs typeface="Calibri"/>
              </a:rPr>
              <a:t>C</a:t>
            </a:r>
            <a:r>
              <a:rPr lang="en-US" spc="10" dirty="0">
                <a:cs typeface="Calibri"/>
              </a:rPr>
              <a:t> </a:t>
            </a:r>
            <a:r>
              <a:rPr lang="en-US" spc="-10" dirty="0">
                <a:cs typeface="Calibri"/>
              </a:rPr>
              <a:t>at</a:t>
            </a:r>
            <a:r>
              <a:rPr lang="en-US" spc="-5" dirty="0">
                <a:cs typeface="Calibri"/>
              </a:rPr>
              <a:t> </a:t>
            </a:r>
            <a:r>
              <a:rPr lang="en-US" dirty="0">
                <a:cs typeface="Calibri"/>
              </a:rPr>
              <a:t>C</a:t>
            </a:r>
            <a:r>
              <a:rPr lang="en-US" spc="-5" dirty="0">
                <a:cs typeface="Calibri"/>
              </a:rPr>
              <a:t>E</a:t>
            </a:r>
            <a:r>
              <a:rPr lang="en-US" spc="-20" dirty="0">
                <a:cs typeface="Calibri"/>
              </a:rPr>
              <a:t>R</a:t>
            </a:r>
            <a:r>
              <a:rPr lang="en-US" spc="-15" dirty="0">
                <a:cs typeface="Calibri"/>
              </a:rPr>
              <a:t>N</a:t>
            </a:r>
            <a:endParaRPr lang="en-US" dirty="0">
              <a:cs typeface="Calibri"/>
            </a:endParaRPr>
          </a:p>
        </p:txBody>
      </p:sp>
      <p:sp>
        <p:nvSpPr>
          <p:cNvPr id="6" name="object 5">
            <a:extLst>
              <a:ext uri="{FF2B5EF4-FFF2-40B4-BE49-F238E27FC236}">
                <a16:creationId xmlns:a16="http://schemas.microsoft.com/office/drawing/2014/main" id="{79476972-40CD-4E80-A0D4-89B4E4E60ACB}"/>
              </a:ext>
            </a:extLst>
          </p:cNvPr>
          <p:cNvSpPr/>
          <p:nvPr/>
        </p:nvSpPr>
        <p:spPr>
          <a:xfrm>
            <a:off x="8481748" y="2496457"/>
            <a:ext cx="3359446" cy="2410013"/>
          </a:xfrm>
          <a:prstGeom prst="rect">
            <a:avLst/>
          </a:prstGeom>
          <a:blipFill>
            <a:blip r:embed="rId2" cstate="print"/>
            <a:stretch>
              <a:fillRect/>
            </a:stretch>
          </a:blipFill>
        </p:spPr>
        <p:txBody>
          <a:bodyPr wrap="square" lIns="0" tIns="0" rIns="0" bIns="0" rtlCol="0"/>
          <a:lstStyle/>
          <a:p>
            <a:endParaRPr/>
          </a:p>
        </p:txBody>
      </p:sp>
      <p:sp>
        <p:nvSpPr>
          <p:cNvPr id="7" name="Date Placeholder 6">
            <a:extLst>
              <a:ext uri="{FF2B5EF4-FFF2-40B4-BE49-F238E27FC236}">
                <a16:creationId xmlns:a16="http://schemas.microsoft.com/office/drawing/2014/main" id="{E0505043-0E98-4CA4-8C28-F6731F448350}"/>
              </a:ext>
            </a:extLst>
          </p:cNvPr>
          <p:cNvSpPr>
            <a:spLocks noGrp="1"/>
          </p:cNvSpPr>
          <p:nvPr>
            <p:ph type="dt" sz="half" idx="10"/>
          </p:nvPr>
        </p:nvSpPr>
        <p:spPr/>
        <p:txBody>
          <a:bodyPr/>
          <a:lstStyle/>
          <a:p>
            <a:r>
              <a:rPr lang="en-US" dirty="0"/>
              <a:t>9/17/2019</a:t>
            </a:r>
          </a:p>
        </p:txBody>
      </p:sp>
      <p:sp>
        <p:nvSpPr>
          <p:cNvPr id="8" name="Footer Placeholder 7">
            <a:extLst>
              <a:ext uri="{FF2B5EF4-FFF2-40B4-BE49-F238E27FC236}">
                <a16:creationId xmlns:a16="http://schemas.microsoft.com/office/drawing/2014/main" id="{393605AB-9C25-4AD9-8BCE-CD1849143C98}"/>
              </a:ext>
            </a:extLst>
          </p:cNvPr>
          <p:cNvSpPr>
            <a:spLocks noGrp="1"/>
          </p:cNvSpPr>
          <p:nvPr>
            <p:ph type="ftr" sz="quarter" idx="11"/>
          </p:nvPr>
        </p:nvSpPr>
        <p:spPr/>
        <p:txBody>
          <a:bodyPr/>
          <a:lstStyle/>
          <a:p>
            <a:r>
              <a:rPr lang="en-US" dirty="0"/>
              <a:t>AMICI Industrial Forum in Brussels                                                      Tord Ekelof  Uppsala University                                   </a:t>
            </a:r>
          </a:p>
        </p:txBody>
      </p:sp>
      <p:sp>
        <p:nvSpPr>
          <p:cNvPr id="9" name="Slide Number Placeholder 8">
            <a:extLst>
              <a:ext uri="{FF2B5EF4-FFF2-40B4-BE49-F238E27FC236}">
                <a16:creationId xmlns:a16="http://schemas.microsoft.com/office/drawing/2014/main" id="{FB8EA349-8FD7-4EA9-9EC8-020FC5B91D12}"/>
              </a:ext>
            </a:extLst>
          </p:cNvPr>
          <p:cNvSpPr>
            <a:spLocks noGrp="1"/>
          </p:cNvSpPr>
          <p:nvPr>
            <p:ph type="sldNum" sz="quarter" idx="12"/>
          </p:nvPr>
        </p:nvSpPr>
        <p:spPr/>
        <p:txBody>
          <a:bodyPr/>
          <a:lstStyle/>
          <a:p>
            <a:fld id="{186F6CEF-F8DD-48F5-83F1-488B58A235B6}" type="slidenum">
              <a:rPr lang="en-US" smtClean="0"/>
              <a:t>10</a:t>
            </a:fld>
            <a:endParaRPr lang="en-US" dirty="0"/>
          </a:p>
        </p:txBody>
      </p:sp>
    </p:spTree>
    <p:extLst>
      <p:ext uri="{BB962C8B-B14F-4D97-AF65-F5344CB8AC3E}">
        <p14:creationId xmlns:p14="http://schemas.microsoft.com/office/powerpoint/2010/main" val="342483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B07E-5703-4545-B3F9-A115F8741052}"/>
              </a:ext>
            </a:extLst>
          </p:cNvPr>
          <p:cNvSpPr>
            <a:spLocks noGrp="1"/>
          </p:cNvSpPr>
          <p:nvPr>
            <p:ph type="title"/>
          </p:nvPr>
        </p:nvSpPr>
        <p:spPr>
          <a:xfrm>
            <a:off x="387459" y="30997"/>
            <a:ext cx="11437748" cy="1325563"/>
          </a:xfrm>
        </p:spPr>
        <p:txBody>
          <a:bodyPr/>
          <a:lstStyle/>
          <a:p>
            <a:r>
              <a:rPr lang="en-US" dirty="0"/>
              <a:t>Conclusions: Requirements on the funding of TF’s</a:t>
            </a:r>
          </a:p>
        </p:txBody>
      </p:sp>
      <p:sp>
        <p:nvSpPr>
          <p:cNvPr id="3" name="Content Placeholder 2">
            <a:extLst>
              <a:ext uri="{FF2B5EF4-FFF2-40B4-BE49-F238E27FC236}">
                <a16:creationId xmlns:a16="http://schemas.microsoft.com/office/drawing/2014/main" id="{291D449B-BC11-49FB-87ED-78B39ED2CC0C}"/>
              </a:ext>
            </a:extLst>
          </p:cNvPr>
          <p:cNvSpPr>
            <a:spLocks noGrp="1"/>
          </p:cNvSpPr>
          <p:nvPr>
            <p:ph sz="half" idx="1"/>
          </p:nvPr>
        </p:nvSpPr>
        <p:spPr>
          <a:xfrm>
            <a:off x="130626" y="986973"/>
            <a:ext cx="9428950" cy="5573484"/>
          </a:xfrm>
        </p:spPr>
        <p:txBody>
          <a:bodyPr>
            <a:normAutofit fontScale="77500" lnSpcReduction="20000"/>
          </a:bodyPr>
          <a:lstStyle/>
          <a:p>
            <a:r>
              <a:rPr lang="en-GB" dirty="0"/>
              <a:t>It is of decisive importance that the European Technological Facilities be sustained. Without that it will not be possible to continue to develop, design and build the new world-leading large Research Infrastructures in Europe required for keeping Europe’s leading position within the scientific, technological and economic development in the world. </a:t>
            </a:r>
          </a:p>
          <a:p>
            <a:r>
              <a:rPr lang="en-GB" dirty="0"/>
              <a:t> It order to achieve this, it will be necessary to explain to the general public, and in particular to the European science and technology funding agencies, that the motivation for Society to provide the required financial support to the Technological Facilities in Europe, and thereby guarantee their sustainability, is:</a:t>
            </a:r>
            <a:endParaRPr lang="sv-SE" dirty="0"/>
          </a:p>
          <a:p>
            <a:r>
              <a:rPr lang="en-GB" u="sng" dirty="0"/>
              <a:t>that</a:t>
            </a:r>
            <a:r>
              <a:rPr lang="en-GB" dirty="0"/>
              <a:t> a significant fraction of the advanced scientific research in Europe, on which the further technical and economic development of our Society is critically dependent, is based on the use of large international Research Facilities and that the European Technological Facilities have nowadays become absolutely vital actors for the development, build-up, maintenance and later upgrade of these Research Facilities and </a:t>
            </a:r>
          </a:p>
          <a:p>
            <a:r>
              <a:rPr lang="en-GB" u="sng" dirty="0"/>
              <a:t>that</a:t>
            </a:r>
            <a:r>
              <a:rPr lang="en-GB" dirty="0"/>
              <a:t> the European Technological Facilities make it possible for modern European industry to develop the qualitatively new technologies required by the Research Infrastructures, that soon constitute the basis also for many new practical applications in Society, and also to develop certain new technologies that are directly  intended for practical applications in Society, like e.g. for medical or industrial applications.</a:t>
            </a:r>
            <a:endParaRPr lang="sv-SE" dirty="0"/>
          </a:p>
          <a:p>
            <a:endParaRPr lang="sv-SE" dirty="0"/>
          </a:p>
        </p:txBody>
      </p:sp>
      <p:sp>
        <p:nvSpPr>
          <p:cNvPr id="7" name="Rectangle 6">
            <a:extLst>
              <a:ext uri="{FF2B5EF4-FFF2-40B4-BE49-F238E27FC236}">
                <a16:creationId xmlns:a16="http://schemas.microsoft.com/office/drawing/2014/main" id="{16590AE0-2777-4B7D-8C91-7E804990CD62}"/>
              </a:ext>
            </a:extLst>
          </p:cNvPr>
          <p:cNvSpPr/>
          <p:nvPr/>
        </p:nvSpPr>
        <p:spPr>
          <a:xfrm>
            <a:off x="7762475" y="5054474"/>
            <a:ext cx="6096000" cy="1200329"/>
          </a:xfrm>
          <a:prstGeom prst="rect">
            <a:avLst/>
          </a:prstGeom>
        </p:spPr>
        <p:txBody>
          <a:bodyPr>
            <a:spAutoFit/>
          </a:bodyPr>
          <a:lstStyle/>
          <a:p>
            <a:pPr marL="12700" algn="ctr"/>
            <a:r>
              <a:rPr lang="en-US" spc="-5" dirty="0">
                <a:cs typeface="Calibri"/>
              </a:rPr>
              <a:t>W</a:t>
            </a:r>
            <a:r>
              <a:rPr lang="en-US" spc="-10" dirty="0">
                <a:cs typeface="Calibri"/>
              </a:rPr>
              <a:t>i</a:t>
            </a:r>
            <a:r>
              <a:rPr lang="en-US" dirty="0">
                <a:cs typeface="Calibri"/>
              </a:rPr>
              <a:t>nd</a:t>
            </a:r>
            <a:r>
              <a:rPr lang="en-US" spc="-5" dirty="0">
                <a:cs typeface="Calibri"/>
              </a:rPr>
              <a:t>i</a:t>
            </a:r>
            <a:r>
              <a:rPr lang="en-US" dirty="0">
                <a:cs typeface="Calibri"/>
              </a:rPr>
              <a:t>n</a:t>
            </a:r>
            <a:r>
              <a:rPr lang="en-US" spc="-10" dirty="0">
                <a:cs typeface="Calibri"/>
              </a:rPr>
              <a:t>g</a:t>
            </a:r>
            <a:r>
              <a:rPr lang="en-US" spc="30" dirty="0">
                <a:cs typeface="Calibri"/>
              </a:rPr>
              <a:t> </a:t>
            </a:r>
            <a:r>
              <a:rPr lang="en-US" spc="-5" dirty="0">
                <a:cs typeface="Calibri"/>
              </a:rPr>
              <a:t>o</a:t>
            </a:r>
            <a:r>
              <a:rPr lang="en-US" dirty="0">
                <a:cs typeface="Calibri"/>
              </a:rPr>
              <a:t>f a C</a:t>
            </a:r>
            <a:r>
              <a:rPr lang="en-US" spc="10" dirty="0">
                <a:cs typeface="Calibri"/>
              </a:rPr>
              <a:t>C</a:t>
            </a:r>
            <a:r>
              <a:rPr lang="en-US" dirty="0">
                <a:cs typeface="Calibri"/>
              </a:rPr>
              <a:t>T</a:t>
            </a:r>
            <a:r>
              <a:rPr lang="en-US" spc="10" dirty="0">
                <a:cs typeface="Calibri"/>
              </a:rPr>
              <a:t> </a:t>
            </a:r>
            <a:r>
              <a:rPr lang="en-US" spc="-5" dirty="0">
                <a:cs typeface="Calibri"/>
              </a:rPr>
              <a:t>o</a:t>
            </a:r>
            <a:r>
              <a:rPr lang="en-US" spc="-15" dirty="0">
                <a:cs typeface="Calibri"/>
              </a:rPr>
              <a:t>r</a:t>
            </a:r>
            <a:r>
              <a:rPr lang="en-US" dirty="0">
                <a:cs typeface="Calibri"/>
              </a:rPr>
              <a:t>b</a:t>
            </a:r>
            <a:r>
              <a:rPr lang="en-US" spc="-10" dirty="0">
                <a:cs typeface="Calibri"/>
              </a:rPr>
              <a:t>it</a:t>
            </a:r>
            <a:r>
              <a:rPr lang="en-US" spc="10" dirty="0">
                <a:cs typeface="Calibri"/>
              </a:rPr>
              <a:t> </a:t>
            </a:r>
          </a:p>
          <a:p>
            <a:pPr marL="12700" algn="ctr"/>
            <a:r>
              <a:rPr lang="en-US" spc="-30" dirty="0">
                <a:cs typeface="Calibri"/>
              </a:rPr>
              <a:t>c</a:t>
            </a:r>
            <a:r>
              <a:rPr lang="en-US" spc="-5" dirty="0">
                <a:cs typeface="Calibri"/>
              </a:rPr>
              <a:t>o</a:t>
            </a:r>
            <a:r>
              <a:rPr lang="en-US" spc="-15" dirty="0">
                <a:cs typeface="Calibri"/>
              </a:rPr>
              <a:t>r</a:t>
            </a:r>
            <a:r>
              <a:rPr lang="en-US" spc="-40" dirty="0">
                <a:cs typeface="Calibri"/>
              </a:rPr>
              <a:t>r</a:t>
            </a:r>
            <a:r>
              <a:rPr lang="en-US" spc="-10" dirty="0">
                <a:cs typeface="Calibri"/>
              </a:rPr>
              <a:t>e</a:t>
            </a:r>
            <a:r>
              <a:rPr lang="en-US" spc="-20" dirty="0">
                <a:cs typeface="Calibri"/>
              </a:rPr>
              <a:t>c</a:t>
            </a:r>
            <a:r>
              <a:rPr lang="en-US" spc="-25" dirty="0">
                <a:cs typeface="Calibri"/>
              </a:rPr>
              <a:t>t</a:t>
            </a:r>
            <a:r>
              <a:rPr lang="en-US" spc="-5" dirty="0">
                <a:cs typeface="Calibri"/>
              </a:rPr>
              <a:t>o</a:t>
            </a:r>
            <a:r>
              <a:rPr lang="en-US" spc="-10" dirty="0">
                <a:cs typeface="Calibri"/>
              </a:rPr>
              <a:t>r</a:t>
            </a:r>
            <a:r>
              <a:rPr lang="en-US" spc="-5" dirty="0">
                <a:cs typeface="Calibri"/>
              </a:rPr>
              <a:t> </a:t>
            </a:r>
            <a:r>
              <a:rPr lang="en-US" dirty="0">
                <a:cs typeface="Calibri"/>
              </a:rPr>
              <a:t>d</a:t>
            </a:r>
            <a:r>
              <a:rPr lang="en-US" spc="-10" dirty="0">
                <a:cs typeface="Calibri"/>
              </a:rPr>
              <a:t>i</a:t>
            </a:r>
            <a:r>
              <a:rPr lang="en-US" dirty="0">
                <a:cs typeface="Calibri"/>
              </a:rPr>
              <a:t>p</a:t>
            </a:r>
            <a:r>
              <a:rPr lang="en-US" spc="-5" dirty="0">
                <a:cs typeface="Calibri"/>
              </a:rPr>
              <a:t>ol</a:t>
            </a:r>
            <a:r>
              <a:rPr lang="en-US" spc="-10" dirty="0">
                <a:cs typeface="Calibri"/>
              </a:rPr>
              <a:t>e</a:t>
            </a:r>
            <a:r>
              <a:rPr lang="en-US" spc="25" dirty="0">
                <a:cs typeface="Calibri"/>
              </a:rPr>
              <a:t> </a:t>
            </a:r>
          </a:p>
          <a:p>
            <a:pPr marL="12700" algn="ctr"/>
            <a:r>
              <a:rPr lang="en-US" dirty="0">
                <a:cs typeface="Calibri"/>
              </a:rPr>
              <a:t>p</a:t>
            </a:r>
            <a:r>
              <a:rPr lang="en-US" spc="-40" dirty="0">
                <a:cs typeface="Calibri"/>
              </a:rPr>
              <a:t>r</a:t>
            </a:r>
            <a:r>
              <a:rPr lang="en-US" spc="-5" dirty="0">
                <a:cs typeface="Calibri"/>
              </a:rPr>
              <a:t>o</a:t>
            </a:r>
            <a:r>
              <a:rPr lang="en-US" spc="-25" dirty="0">
                <a:cs typeface="Calibri"/>
              </a:rPr>
              <a:t>t</a:t>
            </a:r>
            <a:r>
              <a:rPr lang="en-US" spc="-5" dirty="0">
                <a:cs typeface="Calibri"/>
              </a:rPr>
              <a:t>o</a:t>
            </a:r>
            <a:r>
              <a:rPr lang="en-US" spc="-15" dirty="0">
                <a:cs typeface="Calibri"/>
              </a:rPr>
              <a:t>t</a:t>
            </a:r>
            <a:r>
              <a:rPr lang="en-US" spc="-10" dirty="0">
                <a:cs typeface="Calibri"/>
              </a:rPr>
              <a:t>y</a:t>
            </a:r>
            <a:r>
              <a:rPr lang="en-US" dirty="0">
                <a:cs typeface="Calibri"/>
              </a:rPr>
              <a:t>p</a:t>
            </a:r>
            <a:r>
              <a:rPr lang="en-US" spc="-10" dirty="0">
                <a:cs typeface="Calibri"/>
              </a:rPr>
              <a:t>e</a:t>
            </a:r>
            <a:r>
              <a:rPr lang="en-US" spc="5" dirty="0">
                <a:cs typeface="Calibri"/>
              </a:rPr>
              <a:t> for HL-LHC </a:t>
            </a:r>
            <a:r>
              <a:rPr lang="en-US" spc="-35" dirty="0">
                <a:cs typeface="Calibri"/>
              </a:rPr>
              <a:t>at the </a:t>
            </a:r>
          </a:p>
          <a:p>
            <a:pPr marL="12700" algn="ctr"/>
            <a:r>
              <a:rPr lang="en-US" spc="-35" dirty="0" err="1">
                <a:cs typeface="Calibri"/>
              </a:rPr>
              <a:t>Scanditronix</a:t>
            </a:r>
            <a:r>
              <a:rPr lang="en-US" spc="-35" dirty="0">
                <a:cs typeface="Calibri"/>
              </a:rPr>
              <a:t> AB company</a:t>
            </a:r>
            <a:endParaRPr lang="en-US" dirty="0">
              <a:cs typeface="Calibri"/>
            </a:endParaRPr>
          </a:p>
        </p:txBody>
      </p:sp>
      <p:pic>
        <p:nvPicPr>
          <p:cNvPr id="8" name="Picture 7">
            <a:extLst>
              <a:ext uri="{FF2B5EF4-FFF2-40B4-BE49-F238E27FC236}">
                <a16:creationId xmlns:a16="http://schemas.microsoft.com/office/drawing/2014/main" id="{704F1522-63B4-486F-9926-662CE88272FD}"/>
              </a:ext>
            </a:extLst>
          </p:cNvPr>
          <p:cNvPicPr>
            <a:picLocks noChangeAspect="1"/>
          </p:cNvPicPr>
          <p:nvPr/>
        </p:nvPicPr>
        <p:blipFill rotWithShape="1">
          <a:blip r:embed="rId2"/>
          <a:srcRect r="4317" b="19295"/>
          <a:stretch/>
        </p:blipFill>
        <p:spPr>
          <a:xfrm>
            <a:off x="9559576" y="1314072"/>
            <a:ext cx="2501798" cy="3740402"/>
          </a:xfrm>
          <a:prstGeom prst="rect">
            <a:avLst/>
          </a:prstGeom>
        </p:spPr>
      </p:pic>
      <p:sp>
        <p:nvSpPr>
          <p:cNvPr id="9" name="Date Placeholder 8">
            <a:extLst>
              <a:ext uri="{FF2B5EF4-FFF2-40B4-BE49-F238E27FC236}">
                <a16:creationId xmlns:a16="http://schemas.microsoft.com/office/drawing/2014/main" id="{F3B80017-8B8C-4114-8229-ADEB1B035B54}"/>
              </a:ext>
            </a:extLst>
          </p:cNvPr>
          <p:cNvSpPr>
            <a:spLocks noGrp="1"/>
          </p:cNvSpPr>
          <p:nvPr>
            <p:ph type="dt" sz="half" idx="10"/>
          </p:nvPr>
        </p:nvSpPr>
        <p:spPr/>
        <p:txBody>
          <a:bodyPr/>
          <a:lstStyle/>
          <a:p>
            <a:r>
              <a:rPr lang="en-US" dirty="0"/>
              <a:t>9/17/2019</a:t>
            </a:r>
          </a:p>
        </p:txBody>
      </p:sp>
      <p:sp>
        <p:nvSpPr>
          <p:cNvPr id="10" name="Footer Placeholder 9">
            <a:extLst>
              <a:ext uri="{FF2B5EF4-FFF2-40B4-BE49-F238E27FC236}">
                <a16:creationId xmlns:a16="http://schemas.microsoft.com/office/drawing/2014/main" id="{909B9E12-5199-40BC-ACC6-02E795E25BD9}"/>
              </a:ext>
            </a:extLst>
          </p:cNvPr>
          <p:cNvSpPr>
            <a:spLocks noGrp="1"/>
          </p:cNvSpPr>
          <p:nvPr>
            <p:ph type="ftr" sz="quarter" idx="11"/>
          </p:nvPr>
        </p:nvSpPr>
        <p:spPr/>
        <p:txBody>
          <a:bodyPr/>
          <a:lstStyle/>
          <a:p>
            <a:r>
              <a:rPr lang="en-US"/>
              <a:t>AMICI Industrial Forum in Brussels                                                      Tord Ekelof  Uppsala University                                   </a:t>
            </a:r>
          </a:p>
        </p:txBody>
      </p:sp>
      <p:sp>
        <p:nvSpPr>
          <p:cNvPr id="11" name="Slide Number Placeholder 10">
            <a:extLst>
              <a:ext uri="{FF2B5EF4-FFF2-40B4-BE49-F238E27FC236}">
                <a16:creationId xmlns:a16="http://schemas.microsoft.com/office/drawing/2014/main" id="{C502206C-8832-4596-9ABF-B142C1CB05CB}"/>
              </a:ext>
            </a:extLst>
          </p:cNvPr>
          <p:cNvSpPr>
            <a:spLocks noGrp="1"/>
          </p:cNvSpPr>
          <p:nvPr>
            <p:ph type="sldNum" sz="quarter" idx="12"/>
          </p:nvPr>
        </p:nvSpPr>
        <p:spPr/>
        <p:txBody>
          <a:bodyPr/>
          <a:lstStyle/>
          <a:p>
            <a:fld id="{186F6CEF-F8DD-48F5-83F1-488B58A235B6}" type="slidenum">
              <a:rPr lang="en-US" smtClean="0"/>
              <a:t>11</a:t>
            </a:fld>
            <a:endParaRPr lang="en-US"/>
          </a:p>
        </p:txBody>
      </p:sp>
    </p:spTree>
    <p:extLst>
      <p:ext uri="{BB962C8B-B14F-4D97-AF65-F5344CB8AC3E}">
        <p14:creationId xmlns:p14="http://schemas.microsoft.com/office/powerpoint/2010/main" val="133965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7C54-DC67-49EC-A438-1947686E7D0A}"/>
              </a:ext>
            </a:extLst>
          </p:cNvPr>
          <p:cNvSpPr>
            <a:spLocks noGrp="1"/>
          </p:cNvSpPr>
          <p:nvPr>
            <p:ph type="title"/>
          </p:nvPr>
        </p:nvSpPr>
        <p:spPr>
          <a:xfrm>
            <a:off x="1055176" y="0"/>
            <a:ext cx="10515600" cy="1325563"/>
          </a:xfrm>
        </p:spPr>
        <p:txBody>
          <a:bodyPr/>
          <a:lstStyle/>
          <a:p>
            <a:r>
              <a:rPr lang="en-US" dirty="0"/>
              <a:t>Conclusions: Requirements on the TF’s</a:t>
            </a:r>
          </a:p>
        </p:txBody>
      </p:sp>
      <p:sp>
        <p:nvSpPr>
          <p:cNvPr id="3" name="Content Placeholder 2">
            <a:extLst>
              <a:ext uri="{FF2B5EF4-FFF2-40B4-BE49-F238E27FC236}">
                <a16:creationId xmlns:a16="http://schemas.microsoft.com/office/drawing/2014/main" id="{96B10D1E-1B4C-4F29-BF78-7569B13714B1}"/>
              </a:ext>
            </a:extLst>
          </p:cNvPr>
          <p:cNvSpPr>
            <a:spLocks noGrp="1"/>
          </p:cNvSpPr>
          <p:nvPr>
            <p:ph sz="half" idx="1"/>
          </p:nvPr>
        </p:nvSpPr>
        <p:spPr>
          <a:xfrm>
            <a:off x="397791" y="1226115"/>
            <a:ext cx="7280266" cy="5722051"/>
          </a:xfrm>
        </p:spPr>
        <p:txBody>
          <a:bodyPr>
            <a:normAutofit fontScale="85000" lnSpcReduction="20000"/>
          </a:bodyPr>
          <a:lstStyle/>
          <a:p>
            <a:r>
              <a:rPr lang="en-GB" dirty="0"/>
              <a:t>It will, at the same time, be necessary for the European Technological Facilities to better coordinate their efforts and avoid unnecessary duplication such that they together cover, in an optimized and cost-efficient way, all significant needs for the technology developments required by the new frontline Research Infrastructures in Europe and in </a:t>
            </a:r>
            <a:r>
              <a:rPr lang="en-GB"/>
              <a:t>the world</a:t>
            </a:r>
            <a:r>
              <a:rPr lang="en-GB" dirty="0"/>
              <a:t>.</a:t>
            </a:r>
          </a:p>
          <a:p>
            <a:r>
              <a:rPr lang="en-GB" dirty="0"/>
              <a:t>Furthermore, their collaboration with European Industry needs be organized in a more coherent way, in particular regarding handling of Intellectual Property and transfer of knowledge to Industry, in order to enhance the role of Industry as qualified producer of the innovative instrumentation and infrastructure required for the future development of new Research Infrastructures as well as of Society at large. </a:t>
            </a:r>
          </a:p>
          <a:p>
            <a:r>
              <a:rPr lang="en-GB" b="1" dirty="0"/>
              <a:t>It is the aim and purpose of AMICI to facilitate a development in this direction by acting as a coordinating and supporting  common platform for the European Technological Facilities. </a:t>
            </a:r>
            <a:endParaRPr lang="sv-SE" b="1" dirty="0"/>
          </a:p>
          <a:p>
            <a:pPr marL="0" indent="0">
              <a:buNone/>
            </a:pPr>
            <a:r>
              <a:rPr lang="en-GB" dirty="0"/>
              <a:t> </a:t>
            </a:r>
            <a:endParaRPr lang="en-US" dirty="0"/>
          </a:p>
        </p:txBody>
      </p:sp>
      <p:sp>
        <p:nvSpPr>
          <p:cNvPr id="4" name="Content Placeholder 3">
            <a:extLst>
              <a:ext uri="{FF2B5EF4-FFF2-40B4-BE49-F238E27FC236}">
                <a16:creationId xmlns:a16="http://schemas.microsoft.com/office/drawing/2014/main" id="{743526E7-3EAD-408F-A006-12C3E3AC9207}"/>
              </a:ext>
            </a:extLst>
          </p:cNvPr>
          <p:cNvSpPr>
            <a:spLocks noGrp="1"/>
          </p:cNvSpPr>
          <p:nvPr>
            <p:ph sz="half" idx="2"/>
          </p:nvPr>
        </p:nvSpPr>
        <p:spPr/>
        <p:txBody>
          <a:bodyPr>
            <a:normAutofit fontScale="85000" lnSpcReduction="20000"/>
          </a:bodyPr>
          <a:lstStyle/>
          <a:p>
            <a:endParaRPr lang="en-US" dirty="0"/>
          </a:p>
          <a:p>
            <a:pPr marL="0" indent="0">
              <a:buNone/>
            </a:pPr>
            <a:endParaRPr lang="en-US" dirty="0"/>
          </a:p>
        </p:txBody>
      </p:sp>
      <p:sp>
        <p:nvSpPr>
          <p:cNvPr id="5" name="object 6">
            <a:extLst>
              <a:ext uri="{FF2B5EF4-FFF2-40B4-BE49-F238E27FC236}">
                <a16:creationId xmlns:a16="http://schemas.microsoft.com/office/drawing/2014/main" id="{54545F15-5B92-4CC9-BE42-A8178D7B5620}"/>
              </a:ext>
            </a:extLst>
          </p:cNvPr>
          <p:cNvSpPr/>
          <p:nvPr/>
        </p:nvSpPr>
        <p:spPr>
          <a:xfrm>
            <a:off x="8004876" y="2048063"/>
            <a:ext cx="3789334" cy="3026057"/>
          </a:xfrm>
          <a:prstGeom prst="rect">
            <a:avLst/>
          </a:prstGeom>
          <a:blipFill>
            <a:blip r:embed="rId2" cstate="print"/>
            <a:stretch>
              <a:fillRect/>
            </a:stretch>
          </a:blipFill>
        </p:spPr>
        <p:txBody>
          <a:bodyPr wrap="square" lIns="0" tIns="0" rIns="0" bIns="0" rtlCol="0"/>
          <a:lstStyle/>
          <a:p>
            <a:endParaRPr dirty="0"/>
          </a:p>
        </p:txBody>
      </p:sp>
      <p:sp>
        <p:nvSpPr>
          <p:cNvPr id="6" name="Rectangle 5">
            <a:extLst>
              <a:ext uri="{FF2B5EF4-FFF2-40B4-BE49-F238E27FC236}">
                <a16:creationId xmlns:a16="http://schemas.microsoft.com/office/drawing/2014/main" id="{6421CCFE-3F5D-4E9D-8894-382724C6A636}"/>
              </a:ext>
            </a:extLst>
          </p:cNvPr>
          <p:cNvSpPr/>
          <p:nvPr/>
        </p:nvSpPr>
        <p:spPr>
          <a:xfrm>
            <a:off x="6621654" y="5343389"/>
            <a:ext cx="6096000" cy="923330"/>
          </a:xfrm>
          <a:prstGeom prst="rect">
            <a:avLst/>
          </a:prstGeom>
        </p:spPr>
        <p:txBody>
          <a:bodyPr>
            <a:spAutoFit/>
          </a:bodyPr>
          <a:lstStyle/>
          <a:p>
            <a:pPr marL="12700" marR="207010" algn="ctr">
              <a:lnSpc>
                <a:spcPct val="100000"/>
              </a:lnSpc>
            </a:pPr>
            <a:r>
              <a:rPr lang="en-US" spc="-5" dirty="0">
                <a:cs typeface="Calibri"/>
              </a:rPr>
              <a:t>L</a:t>
            </a:r>
            <a:r>
              <a:rPr lang="en-US" spc="-35" dirty="0">
                <a:cs typeface="Calibri"/>
              </a:rPr>
              <a:t>ay</a:t>
            </a:r>
            <a:r>
              <a:rPr lang="en-US" spc="-5" dirty="0">
                <a:cs typeface="Calibri"/>
              </a:rPr>
              <a:t>o</a:t>
            </a:r>
            <a:r>
              <a:rPr lang="en-US" dirty="0">
                <a:cs typeface="Calibri"/>
              </a:rPr>
              <a:t>u</a:t>
            </a:r>
            <a:r>
              <a:rPr lang="en-US" spc="-10" dirty="0">
                <a:cs typeface="Calibri"/>
              </a:rPr>
              <a:t>t</a:t>
            </a:r>
            <a:r>
              <a:rPr lang="en-US" spc="5" dirty="0">
                <a:cs typeface="Calibri"/>
              </a:rPr>
              <a:t> </a:t>
            </a:r>
            <a:r>
              <a:rPr lang="en-US" spc="-5" dirty="0">
                <a:cs typeface="Calibri"/>
              </a:rPr>
              <a:t>o</a:t>
            </a:r>
            <a:r>
              <a:rPr lang="en-US" dirty="0">
                <a:cs typeface="Calibri"/>
              </a:rPr>
              <a:t>f</a:t>
            </a:r>
            <a:r>
              <a:rPr lang="en-US" spc="15" dirty="0">
                <a:cs typeface="Calibri"/>
              </a:rPr>
              <a:t> </a:t>
            </a:r>
            <a:r>
              <a:rPr lang="en-US" spc="-15" dirty="0">
                <a:cs typeface="Calibri"/>
              </a:rPr>
              <a:t>t</a:t>
            </a:r>
            <a:r>
              <a:rPr lang="en-US" dirty="0">
                <a:cs typeface="Calibri"/>
              </a:rPr>
              <a:t>h</a:t>
            </a:r>
            <a:r>
              <a:rPr lang="en-US" spc="-10" dirty="0">
                <a:cs typeface="Calibri"/>
              </a:rPr>
              <a:t>e</a:t>
            </a:r>
            <a:r>
              <a:rPr lang="en-US" spc="5" dirty="0">
                <a:cs typeface="Calibri"/>
              </a:rPr>
              <a:t> </a:t>
            </a:r>
            <a:r>
              <a:rPr lang="en-US" spc="-10" dirty="0">
                <a:cs typeface="Calibri"/>
              </a:rPr>
              <a:t>4</a:t>
            </a:r>
            <a:r>
              <a:rPr lang="en-US" spc="10" dirty="0">
                <a:cs typeface="Calibri"/>
              </a:rPr>
              <a:t> </a:t>
            </a:r>
            <a:r>
              <a:rPr lang="en-US" spc="-15" dirty="0">
                <a:cs typeface="Calibri"/>
              </a:rPr>
              <a:t>mag</a:t>
            </a:r>
            <a:r>
              <a:rPr lang="en-US" dirty="0">
                <a:cs typeface="Calibri"/>
              </a:rPr>
              <a:t>n</a:t>
            </a:r>
            <a:r>
              <a:rPr lang="en-US" spc="-20" dirty="0">
                <a:cs typeface="Calibri"/>
              </a:rPr>
              <a:t>e</a:t>
            </a:r>
            <a:r>
              <a:rPr lang="en-US" spc="-15" dirty="0">
                <a:cs typeface="Calibri"/>
              </a:rPr>
              <a:t>t</a:t>
            </a:r>
            <a:r>
              <a:rPr lang="en-US" spc="-10" dirty="0">
                <a:cs typeface="Calibri"/>
              </a:rPr>
              <a:t>ic</a:t>
            </a:r>
            <a:r>
              <a:rPr lang="en-US" spc="5" dirty="0">
                <a:cs typeface="Calibri"/>
              </a:rPr>
              <a:t> </a:t>
            </a:r>
            <a:r>
              <a:rPr lang="en-US" spc="-5" dirty="0">
                <a:cs typeface="Calibri"/>
              </a:rPr>
              <a:t>H</a:t>
            </a:r>
            <a:r>
              <a:rPr lang="en-US" spc="-10" dirty="0">
                <a:cs typeface="Calibri"/>
              </a:rPr>
              <a:t>a</a:t>
            </a:r>
            <a:r>
              <a:rPr lang="en-US" spc="-40" dirty="0">
                <a:cs typeface="Calibri"/>
              </a:rPr>
              <a:t>r</a:t>
            </a:r>
            <a:r>
              <a:rPr lang="en-US" dirty="0">
                <a:cs typeface="Calibri"/>
              </a:rPr>
              <a:t>d</a:t>
            </a:r>
            <a:r>
              <a:rPr lang="en-US" spc="-5" dirty="0">
                <a:cs typeface="Calibri"/>
              </a:rPr>
              <a:t>o</a:t>
            </a:r>
            <a:r>
              <a:rPr lang="en-US" dirty="0">
                <a:cs typeface="Calibri"/>
              </a:rPr>
              <a:t>n </a:t>
            </a:r>
          </a:p>
          <a:p>
            <a:pPr marL="12700" marR="207010" algn="ctr">
              <a:lnSpc>
                <a:spcPct val="100000"/>
              </a:lnSpc>
            </a:pPr>
            <a:r>
              <a:rPr lang="en-US" dirty="0" err="1">
                <a:cs typeface="Calibri"/>
              </a:rPr>
              <a:t>C</a:t>
            </a:r>
            <a:r>
              <a:rPr lang="en-US" spc="-5" dirty="0" err="1">
                <a:cs typeface="Calibri"/>
              </a:rPr>
              <a:t>oll</a:t>
            </a:r>
            <a:r>
              <a:rPr lang="en-US" spc="-10" dirty="0" err="1">
                <a:cs typeface="Calibri"/>
              </a:rPr>
              <a:t>e</a:t>
            </a:r>
            <a:r>
              <a:rPr lang="en-US" spc="-20" dirty="0" err="1">
                <a:cs typeface="Calibri"/>
              </a:rPr>
              <a:t>c</a:t>
            </a:r>
            <a:r>
              <a:rPr lang="en-US" spc="-25" dirty="0" err="1">
                <a:cs typeface="Calibri"/>
              </a:rPr>
              <a:t>t</a:t>
            </a:r>
            <a:r>
              <a:rPr lang="en-US" spc="-5" dirty="0" err="1">
                <a:cs typeface="Calibri"/>
              </a:rPr>
              <a:t>o</a:t>
            </a:r>
            <a:r>
              <a:rPr lang="en-US" spc="-10" dirty="0" err="1">
                <a:cs typeface="Calibri"/>
              </a:rPr>
              <a:t>rH</a:t>
            </a:r>
            <a:r>
              <a:rPr lang="en-US" spc="-5" dirty="0" err="1">
                <a:cs typeface="Calibri"/>
              </a:rPr>
              <a:t>o</a:t>
            </a:r>
            <a:r>
              <a:rPr lang="en-US" spc="-15" dirty="0" err="1">
                <a:cs typeface="Calibri"/>
              </a:rPr>
              <a:t>r</a:t>
            </a:r>
            <a:r>
              <a:rPr lang="en-US" dirty="0" err="1">
                <a:cs typeface="Calibri"/>
              </a:rPr>
              <a:t>ns</a:t>
            </a:r>
            <a:r>
              <a:rPr lang="en-US" spc="15" dirty="0">
                <a:cs typeface="Calibri"/>
              </a:rPr>
              <a:t> </a:t>
            </a:r>
            <a:r>
              <a:rPr lang="en-US" spc="-20" dirty="0">
                <a:cs typeface="Calibri"/>
              </a:rPr>
              <a:t>w</a:t>
            </a:r>
            <a:r>
              <a:rPr lang="en-US" spc="-5" dirty="0">
                <a:cs typeface="Calibri"/>
              </a:rPr>
              <a:t>i</a:t>
            </a:r>
            <a:r>
              <a:rPr lang="en-US" spc="-15" dirty="0">
                <a:cs typeface="Calibri"/>
              </a:rPr>
              <a:t>t</a:t>
            </a:r>
            <a:r>
              <a:rPr lang="en-US" dirty="0">
                <a:cs typeface="Calibri"/>
              </a:rPr>
              <a:t>h</a:t>
            </a:r>
            <a:r>
              <a:rPr lang="en-US" spc="10" dirty="0">
                <a:cs typeface="Calibri"/>
              </a:rPr>
              <a:t> </a:t>
            </a:r>
            <a:r>
              <a:rPr lang="en-US" spc="-15" dirty="0">
                <a:cs typeface="Calibri"/>
              </a:rPr>
              <a:t>t</a:t>
            </a:r>
            <a:r>
              <a:rPr lang="en-US" dirty="0">
                <a:cs typeface="Calibri"/>
              </a:rPr>
              <a:t>h</a:t>
            </a:r>
            <a:r>
              <a:rPr lang="en-US" spc="-10" dirty="0">
                <a:cs typeface="Calibri"/>
              </a:rPr>
              <a:t>e</a:t>
            </a:r>
            <a:r>
              <a:rPr lang="en-US" spc="-5" dirty="0">
                <a:cs typeface="Calibri"/>
              </a:rPr>
              <a:t>i</a:t>
            </a:r>
            <a:r>
              <a:rPr lang="en-US" spc="-10" dirty="0">
                <a:cs typeface="Calibri"/>
              </a:rPr>
              <a:t>r</a:t>
            </a:r>
            <a:r>
              <a:rPr lang="en-US" spc="5" dirty="0">
                <a:cs typeface="Calibri"/>
              </a:rPr>
              <a:t> </a:t>
            </a:r>
            <a:r>
              <a:rPr lang="en-US" spc="-15" dirty="0">
                <a:cs typeface="Calibri"/>
              </a:rPr>
              <a:t>35</a:t>
            </a:r>
            <a:r>
              <a:rPr lang="en-US" spc="-10" dirty="0">
                <a:cs typeface="Calibri"/>
              </a:rPr>
              <a:t>0</a:t>
            </a:r>
            <a:r>
              <a:rPr lang="en-US" dirty="0">
                <a:cs typeface="Calibri"/>
              </a:rPr>
              <a:t> </a:t>
            </a:r>
            <a:r>
              <a:rPr lang="en-US" spc="-15" dirty="0">
                <a:cs typeface="Calibri"/>
              </a:rPr>
              <a:t>‘00</a:t>
            </a:r>
            <a:r>
              <a:rPr lang="en-US" spc="-10" dirty="0">
                <a:cs typeface="Calibri"/>
              </a:rPr>
              <a:t>0</a:t>
            </a:r>
            <a:r>
              <a:rPr lang="en-US" dirty="0">
                <a:cs typeface="Calibri"/>
              </a:rPr>
              <a:t> </a:t>
            </a:r>
            <a:r>
              <a:rPr lang="en-US" spc="-15" dirty="0">
                <a:cs typeface="Calibri"/>
              </a:rPr>
              <a:t>A </a:t>
            </a:r>
          </a:p>
          <a:p>
            <a:pPr marL="12700" marR="207010" algn="ctr">
              <a:lnSpc>
                <a:spcPct val="100000"/>
              </a:lnSpc>
            </a:pPr>
            <a:r>
              <a:rPr lang="en-US" spc="-15" dirty="0">
                <a:cs typeface="Calibri"/>
              </a:rPr>
              <a:t>pu</a:t>
            </a:r>
            <a:r>
              <a:rPr lang="en-US" spc="-10" dirty="0">
                <a:cs typeface="Calibri"/>
              </a:rPr>
              <a:t>l</a:t>
            </a:r>
            <a:r>
              <a:rPr lang="en-US" dirty="0">
                <a:cs typeface="Calibri"/>
              </a:rPr>
              <a:t>s</a:t>
            </a:r>
            <a:r>
              <a:rPr lang="en-US" spc="-10" dirty="0">
                <a:cs typeface="Calibri"/>
              </a:rPr>
              <a:t>e</a:t>
            </a:r>
            <a:r>
              <a:rPr lang="en-US" dirty="0">
                <a:cs typeface="Calibri"/>
              </a:rPr>
              <a:t>d </a:t>
            </a:r>
            <a:r>
              <a:rPr lang="en-US" spc="-20" dirty="0">
                <a:cs typeface="Calibri"/>
              </a:rPr>
              <a:t>c</a:t>
            </a:r>
            <a:r>
              <a:rPr lang="en-US" dirty="0">
                <a:cs typeface="Calibri"/>
              </a:rPr>
              <a:t>u</a:t>
            </a:r>
            <a:r>
              <a:rPr lang="en-US" spc="-15" dirty="0">
                <a:cs typeface="Calibri"/>
              </a:rPr>
              <a:t>r</a:t>
            </a:r>
            <a:r>
              <a:rPr lang="en-US" spc="-40" dirty="0">
                <a:cs typeface="Calibri"/>
              </a:rPr>
              <a:t>r</a:t>
            </a:r>
            <a:r>
              <a:rPr lang="en-US" spc="-10" dirty="0">
                <a:cs typeface="Calibri"/>
              </a:rPr>
              <a:t>ent</a:t>
            </a:r>
            <a:r>
              <a:rPr lang="en-US" spc="20" dirty="0">
                <a:cs typeface="Calibri"/>
              </a:rPr>
              <a:t> </a:t>
            </a:r>
            <a:r>
              <a:rPr lang="en-US" dirty="0">
                <a:cs typeface="Calibri"/>
              </a:rPr>
              <a:t>s</a:t>
            </a:r>
            <a:r>
              <a:rPr lang="en-US" spc="-5" dirty="0">
                <a:cs typeface="Calibri"/>
              </a:rPr>
              <a:t>o</a:t>
            </a:r>
            <a:r>
              <a:rPr lang="en-US" dirty="0">
                <a:cs typeface="Calibri"/>
              </a:rPr>
              <a:t>u</a:t>
            </a:r>
            <a:r>
              <a:rPr lang="en-US" spc="-40" dirty="0">
                <a:cs typeface="Calibri"/>
              </a:rPr>
              <a:t>r</a:t>
            </a:r>
            <a:r>
              <a:rPr lang="en-US" spc="-20" dirty="0">
                <a:cs typeface="Calibri"/>
              </a:rPr>
              <a:t>c</a:t>
            </a:r>
            <a:r>
              <a:rPr lang="en-US" spc="-10" dirty="0">
                <a:cs typeface="Calibri"/>
              </a:rPr>
              <a:t>e</a:t>
            </a:r>
            <a:r>
              <a:rPr lang="en-US" dirty="0">
                <a:cs typeface="Calibri"/>
              </a:rPr>
              <a:t>s</a:t>
            </a:r>
            <a:r>
              <a:rPr lang="en-US" spc="-10" dirty="0">
                <a:cs typeface="Calibri"/>
              </a:rPr>
              <a:t> </a:t>
            </a:r>
            <a:r>
              <a:rPr lang="en-US" spc="-35" dirty="0">
                <a:cs typeface="Calibri"/>
              </a:rPr>
              <a:t>f</a:t>
            </a:r>
            <a:r>
              <a:rPr lang="en-US" spc="-5" dirty="0">
                <a:cs typeface="Calibri"/>
              </a:rPr>
              <a:t>o</a:t>
            </a:r>
            <a:r>
              <a:rPr lang="en-US" spc="-10" dirty="0">
                <a:cs typeface="Calibri"/>
              </a:rPr>
              <a:t>r </a:t>
            </a:r>
            <a:r>
              <a:rPr lang="en-US" spc="-10" dirty="0" err="1">
                <a:cs typeface="Calibri"/>
              </a:rPr>
              <a:t>ESSnuSB</a:t>
            </a:r>
            <a:r>
              <a:rPr lang="en-US" spc="5" dirty="0">
                <a:cs typeface="Calibri"/>
              </a:rPr>
              <a:t> </a:t>
            </a:r>
            <a:endParaRPr lang="sv-SE" dirty="0"/>
          </a:p>
        </p:txBody>
      </p:sp>
      <p:sp>
        <p:nvSpPr>
          <p:cNvPr id="7" name="Date Placeholder 6">
            <a:extLst>
              <a:ext uri="{FF2B5EF4-FFF2-40B4-BE49-F238E27FC236}">
                <a16:creationId xmlns:a16="http://schemas.microsoft.com/office/drawing/2014/main" id="{BD4B7972-1ACB-460B-A952-A15DF6EF53BA}"/>
              </a:ext>
            </a:extLst>
          </p:cNvPr>
          <p:cNvSpPr>
            <a:spLocks noGrp="1"/>
          </p:cNvSpPr>
          <p:nvPr>
            <p:ph type="dt" sz="half" idx="10"/>
          </p:nvPr>
        </p:nvSpPr>
        <p:spPr/>
        <p:txBody>
          <a:bodyPr/>
          <a:lstStyle/>
          <a:p>
            <a:r>
              <a:rPr lang="en-US"/>
              <a:t>9/17/2019</a:t>
            </a:r>
          </a:p>
        </p:txBody>
      </p:sp>
      <p:sp>
        <p:nvSpPr>
          <p:cNvPr id="8" name="Footer Placeholder 7">
            <a:extLst>
              <a:ext uri="{FF2B5EF4-FFF2-40B4-BE49-F238E27FC236}">
                <a16:creationId xmlns:a16="http://schemas.microsoft.com/office/drawing/2014/main" id="{6D20480B-BC3D-4500-A645-0E0C0D51184C}"/>
              </a:ext>
            </a:extLst>
          </p:cNvPr>
          <p:cNvSpPr>
            <a:spLocks noGrp="1"/>
          </p:cNvSpPr>
          <p:nvPr>
            <p:ph type="ftr" sz="quarter" idx="11"/>
          </p:nvPr>
        </p:nvSpPr>
        <p:spPr/>
        <p:txBody>
          <a:bodyPr/>
          <a:lstStyle/>
          <a:p>
            <a:r>
              <a:rPr lang="en-US" dirty="0"/>
              <a:t>AMICI Industrial Forum in Brussels                                                      Tord Ekelof  Uppsala University                                   </a:t>
            </a:r>
          </a:p>
        </p:txBody>
      </p:sp>
      <p:sp>
        <p:nvSpPr>
          <p:cNvPr id="9" name="Slide Number Placeholder 8">
            <a:extLst>
              <a:ext uri="{FF2B5EF4-FFF2-40B4-BE49-F238E27FC236}">
                <a16:creationId xmlns:a16="http://schemas.microsoft.com/office/drawing/2014/main" id="{7B03F516-CFB6-4E83-8B05-1C410CB4C495}"/>
              </a:ext>
            </a:extLst>
          </p:cNvPr>
          <p:cNvSpPr>
            <a:spLocks noGrp="1"/>
          </p:cNvSpPr>
          <p:nvPr>
            <p:ph type="sldNum" sz="quarter" idx="12"/>
          </p:nvPr>
        </p:nvSpPr>
        <p:spPr/>
        <p:txBody>
          <a:bodyPr/>
          <a:lstStyle/>
          <a:p>
            <a:fld id="{186F6CEF-F8DD-48F5-83F1-488B58A235B6}" type="slidenum">
              <a:rPr lang="en-US" smtClean="0"/>
              <a:t>12</a:t>
            </a:fld>
            <a:endParaRPr lang="en-US"/>
          </a:p>
        </p:txBody>
      </p:sp>
    </p:spTree>
    <p:extLst>
      <p:ext uri="{BB962C8B-B14F-4D97-AF65-F5344CB8AC3E}">
        <p14:creationId xmlns:p14="http://schemas.microsoft.com/office/powerpoint/2010/main" val="180230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C89092-9CDD-4089-886B-2D45A1D47254}"/>
              </a:ext>
            </a:extLst>
          </p:cNvPr>
          <p:cNvGrpSpPr>
            <a:grpSpLocks/>
          </p:cNvGrpSpPr>
          <p:nvPr/>
        </p:nvGrpSpPr>
        <p:grpSpPr bwMode="auto">
          <a:xfrm>
            <a:off x="380206" y="1562100"/>
            <a:ext cx="11431588" cy="4724400"/>
            <a:chOff x="0" y="0"/>
            <a:chExt cx="18003" cy="7440"/>
          </a:xfrm>
        </p:grpSpPr>
        <p:pic>
          <p:nvPicPr>
            <p:cNvPr id="3" name="Picture 3" descr="image007">
              <a:extLst>
                <a:ext uri="{FF2B5EF4-FFF2-40B4-BE49-F238E27FC236}">
                  <a16:creationId xmlns:a16="http://schemas.microsoft.com/office/drawing/2014/main" id="{A65B897E-F30C-4EFD-9B04-B91F6E6C0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60" cy="7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8">
              <a:extLst>
                <a:ext uri="{FF2B5EF4-FFF2-40B4-BE49-F238E27FC236}">
                  <a16:creationId xmlns:a16="http://schemas.microsoft.com/office/drawing/2014/main" id="{4F13EAC5-0527-4570-89D4-18BD0DB91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 y="2040"/>
              <a:ext cx="8043" cy="457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object 2">
            <a:extLst>
              <a:ext uri="{FF2B5EF4-FFF2-40B4-BE49-F238E27FC236}">
                <a16:creationId xmlns:a16="http://schemas.microsoft.com/office/drawing/2014/main" id="{3407AF91-C4F8-496A-A046-D0817356DC55}"/>
              </a:ext>
            </a:extLst>
          </p:cNvPr>
          <p:cNvSpPr txBox="1">
            <a:spLocks/>
          </p:cNvSpPr>
          <p:nvPr/>
        </p:nvSpPr>
        <p:spPr>
          <a:xfrm>
            <a:off x="838200" y="133882"/>
            <a:ext cx="10515600" cy="763591"/>
          </a:xfrm>
          <a:prstGeom prst="rect">
            <a:avLst/>
          </a:prstGeom>
        </p:spPr>
        <p:txBody>
          <a:bodyPr vert="horz" wrap="square" lIns="0" tIns="85646"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
              <a:lnSpc>
                <a:spcPct val="100000"/>
              </a:lnSpc>
            </a:pPr>
            <a:r>
              <a:rPr lang="sv-SE" spc="-5" dirty="0"/>
              <a:t>T</a:t>
            </a:r>
            <a:r>
              <a:rPr lang="sv-SE" dirty="0"/>
              <a:t>h</a:t>
            </a:r>
            <a:r>
              <a:rPr lang="sv-SE" spc="-20" dirty="0"/>
              <a:t>e</a:t>
            </a:r>
            <a:r>
              <a:rPr lang="sv-SE" spc="-15" dirty="0"/>
              <a:t> </a:t>
            </a:r>
            <a:r>
              <a:rPr lang="sv-SE" spc="-25" dirty="0"/>
              <a:t>AM</a:t>
            </a:r>
            <a:r>
              <a:rPr lang="sv-SE" dirty="0"/>
              <a:t>IC</a:t>
            </a:r>
            <a:r>
              <a:rPr lang="sv-SE" spc="-10" dirty="0"/>
              <a:t>I </a:t>
            </a:r>
            <a:r>
              <a:rPr lang="sv-SE" spc="-10" dirty="0" err="1"/>
              <a:t>E</a:t>
            </a:r>
            <a:r>
              <a:rPr lang="sv-SE" dirty="0" err="1"/>
              <a:t>u</a:t>
            </a:r>
            <a:r>
              <a:rPr lang="sv-SE" spc="-75" dirty="0" err="1"/>
              <a:t>r</a:t>
            </a:r>
            <a:r>
              <a:rPr lang="sv-SE" spc="-5" dirty="0" err="1"/>
              <a:t>o</a:t>
            </a:r>
            <a:r>
              <a:rPr lang="sv-SE" dirty="0" err="1"/>
              <a:t>p</a:t>
            </a:r>
            <a:r>
              <a:rPr lang="sv-SE" spc="-25" dirty="0" err="1"/>
              <a:t>e</a:t>
            </a:r>
            <a:r>
              <a:rPr lang="sv-SE" dirty="0" err="1"/>
              <a:t>an</a:t>
            </a:r>
            <a:r>
              <a:rPr lang="sv-SE" spc="-20" dirty="0"/>
              <a:t> </a:t>
            </a:r>
            <a:r>
              <a:rPr lang="sv-SE" spc="-330" dirty="0" err="1"/>
              <a:t>T</a:t>
            </a:r>
            <a:r>
              <a:rPr lang="sv-SE" spc="-25" dirty="0" err="1"/>
              <a:t>e</a:t>
            </a:r>
            <a:r>
              <a:rPr lang="sv-SE" spc="-20" dirty="0" err="1"/>
              <a:t>c</a:t>
            </a:r>
            <a:r>
              <a:rPr lang="sv-SE" dirty="0" err="1"/>
              <a:t>hn</a:t>
            </a:r>
            <a:r>
              <a:rPr lang="sv-SE" spc="-5" dirty="0" err="1"/>
              <a:t>o</a:t>
            </a:r>
            <a:r>
              <a:rPr lang="sv-SE" dirty="0" err="1"/>
              <a:t>l</a:t>
            </a:r>
            <a:r>
              <a:rPr lang="sv-SE" spc="-5" dirty="0" err="1"/>
              <a:t>o</a:t>
            </a:r>
            <a:r>
              <a:rPr lang="sv-SE" spc="-25" dirty="0" err="1"/>
              <a:t>g</a:t>
            </a:r>
            <a:r>
              <a:rPr lang="sv-SE" spc="-20" dirty="0" err="1"/>
              <a:t>y</a:t>
            </a:r>
            <a:r>
              <a:rPr lang="sv-SE" spc="-10" dirty="0"/>
              <a:t> </a:t>
            </a:r>
            <a:r>
              <a:rPr lang="sv-SE" dirty="0" err="1"/>
              <a:t>I</a:t>
            </a:r>
            <a:r>
              <a:rPr lang="sv-SE" spc="-20" dirty="0" err="1"/>
              <a:t>n</a:t>
            </a:r>
            <a:r>
              <a:rPr lang="sv-SE" spc="5" dirty="0" err="1"/>
              <a:t>f</a:t>
            </a:r>
            <a:r>
              <a:rPr lang="sv-SE" spc="-85" dirty="0" err="1"/>
              <a:t>r</a:t>
            </a:r>
            <a:r>
              <a:rPr lang="sv-SE" dirty="0" err="1"/>
              <a:t>a</a:t>
            </a:r>
            <a:r>
              <a:rPr lang="sv-SE" spc="-40" dirty="0" err="1"/>
              <a:t>s</a:t>
            </a:r>
            <a:r>
              <a:rPr lang="sv-SE" spc="-25" dirty="0" err="1"/>
              <a:t>t</a:t>
            </a:r>
            <a:r>
              <a:rPr lang="sv-SE" spc="5" dirty="0" err="1"/>
              <a:t>r</a:t>
            </a:r>
            <a:r>
              <a:rPr lang="sv-SE" dirty="0" err="1"/>
              <a:t>u</a:t>
            </a:r>
            <a:r>
              <a:rPr lang="sv-SE" spc="-20" dirty="0" err="1"/>
              <a:t>c</a:t>
            </a:r>
            <a:r>
              <a:rPr lang="sv-SE" spc="-25" dirty="0" err="1"/>
              <a:t>t</a:t>
            </a:r>
            <a:r>
              <a:rPr lang="sv-SE" spc="-10" dirty="0" err="1"/>
              <a:t>u</a:t>
            </a:r>
            <a:r>
              <a:rPr lang="sv-SE" spc="-75" dirty="0" err="1"/>
              <a:t>r</a:t>
            </a:r>
            <a:r>
              <a:rPr lang="sv-SE" spc="-20" dirty="0" err="1"/>
              <a:t>e</a:t>
            </a:r>
            <a:endParaRPr lang="sv-SE" dirty="0"/>
          </a:p>
        </p:txBody>
      </p:sp>
      <p:sp>
        <p:nvSpPr>
          <p:cNvPr id="6" name="Date Placeholder 5">
            <a:extLst>
              <a:ext uri="{FF2B5EF4-FFF2-40B4-BE49-F238E27FC236}">
                <a16:creationId xmlns:a16="http://schemas.microsoft.com/office/drawing/2014/main" id="{90B0C857-3BAA-4B9F-AA4A-901E6199342B}"/>
              </a:ext>
            </a:extLst>
          </p:cNvPr>
          <p:cNvSpPr>
            <a:spLocks noGrp="1"/>
          </p:cNvSpPr>
          <p:nvPr>
            <p:ph type="dt" sz="half" idx="10"/>
          </p:nvPr>
        </p:nvSpPr>
        <p:spPr/>
        <p:txBody>
          <a:bodyPr/>
          <a:lstStyle/>
          <a:p>
            <a:r>
              <a:rPr lang="en-US"/>
              <a:t>9/17/2019</a:t>
            </a:r>
          </a:p>
        </p:txBody>
      </p:sp>
      <p:sp>
        <p:nvSpPr>
          <p:cNvPr id="7" name="Footer Placeholder 6">
            <a:extLst>
              <a:ext uri="{FF2B5EF4-FFF2-40B4-BE49-F238E27FC236}">
                <a16:creationId xmlns:a16="http://schemas.microsoft.com/office/drawing/2014/main" id="{F7C7DEB3-9F3E-4D1A-9B58-0FA29C9D123F}"/>
              </a:ext>
            </a:extLst>
          </p:cNvPr>
          <p:cNvSpPr>
            <a:spLocks noGrp="1"/>
          </p:cNvSpPr>
          <p:nvPr>
            <p:ph type="ftr" sz="quarter" idx="11"/>
          </p:nvPr>
        </p:nvSpPr>
        <p:spPr/>
        <p:txBody>
          <a:bodyPr/>
          <a:lstStyle/>
          <a:p>
            <a:r>
              <a:rPr lang="en-US"/>
              <a:t>AMICI Industrial Forum in Brussels                                                      Tord Ekelof  Uppsala University                                   </a:t>
            </a:r>
          </a:p>
        </p:txBody>
      </p:sp>
      <p:sp>
        <p:nvSpPr>
          <p:cNvPr id="8" name="Slide Number Placeholder 7">
            <a:extLst>
              <a:ext uri="{FF2B5EF4-FFF2-40B4-BE49-F238E27FC236}">
                <a16:creationId xmlns:a16="http://schemas.microsoft.com/office/drawing/2014/main" id="{FF19641A-5327-4D7E-AA7A-65E5F48779C8}"/>
              </a:ext>
            </a:extLst>
          </p:cNvPr>
          <p:cNvSpPr>
            <a:spLocks noGrp="1"/>
          </p:cNvSpPr>
          <p:nvPr>
            <p:ph type="sldNum" sz="quarter" idx="12"/>
          </p:nvPr>
        </p:nvSpPr>
        <p:spPr/>
        <p:txBody>
          <a:bodyPr/>
          <a:lstStyle/>
          <a:p>
            <a:fld id="{186F6CEF-F8DD-48F5-83F1-488B58A235B6}" type="slidenum">
              <a:rPr lang="en-US" smtClean="0"/>
              <a:t>2</a:t>
            </a:fld>
            <a:endParaRPr lang="en-US"/>
          </a:p>
        </p:txBody>
      </p:sp>
    </p:spTree>
    <p:extLst>
      <p:ext uri="{BB962C8B-B14F-4D97-AF65-F5344CB8AC3E}">
        <p14:creationId xmlns:p14="http://schemas.microsoft.com/office/powerpoint/2010/main" val="143543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17FC-6DD1-40F7-B03F-FE78833AB754}"/>
              </a:ext>
            </a:extLst>
          </p:cNvPr>
          <p:cNvSpPr>
            <a:spLocks noGrp="1"/>
          </p:cNvSpPr>
          <p:nvPr>
            <p:ph type="title"/>
          </p:nvPr>
        </p:nvSpPr>
        <p:spPr>
          <a:xfrm>
            <a:off x="838200" y="-6836"/>
            <a:ext cx="10515600" cy="1325563"/>
          </a:xfrm>
        </p:spPr>
        <p:txBody>
          <a:bodyPr/>
          <a:lstStyle/>
          <a:p>
            <a:r>
              <a:rPr lang="en-US" dirty="0"/>
              <a:t>The AMICI TIs and the large accelerator RIs</a:t>
            </a:r>
          </a:p>
        </p:txBody>
      </p:sp>
      <p:sp>
        <p:nvSpPr>
          <p:cNvPr id="3" name="Content Placeholder 2">
            <a:extLst>
              <a:ext uri="{FF2B5EF4-FFF2-40B4-BE49-F238E27FC236}">
                <a16:creationId xmlns:a16="http://schemas.microsoft.com/office/drawing/2014/main" id="{18B16650-4C17-451F-B408-9635BF11ED85}"/>
              </a:ext>
            </a:extLst>
          </p:cNvPr>
          <p:cNvSpPr>
            <a:spLocks noGrp="1"/>
          </p:cNvSpPr>
          <p:nvPr>
            <p:ph sz="half" idx="1"/>
          </p:nvPr>
        </p:nvSpPr>
        <p:spPr>
          <a:xfrm>
            <a:off x="319490" y="1314651"/>
            <a:ext cx="6180462" cy="5053095"/>
          </a:xfrm>
        </p:spPr>
        <p:txBody>
          <a:bodyPr>
            <a:normAutofit fontScale="85000" lnSpcReduction="20000"/>
          </a:bodyPr>
          <a:lstStyle/>
          <a:p>
            <a:r>
              <a:rPr lang="en-US" dirty="0"/>
              <a:t>Many of the AMICI Technological Infrastructures</a:t>
            </a:r>
            <a:r>
              <a:rPr lang="en-US" spc="-5" dirty="0">
                <a:cs typeface="Calibri"/>
              </a:rPr>
              <a:t> C</a:t>
            </a:r>
            <a:r>
              <a:rPr lang="en-US" spc="-20" dirty="0">
                <a:cs typeface="Calibri"/>
              </a:rPr>
              <a:t>E</a:t>
            </a:r>
            <a:r>
              <a:rPr lang="en-US" spc="15" dirty="0">
                <a:cs typeface="Calibri"/>
              </a:rPr>
              <a:t>A</a:t>
            </a:r>
            <a:r>
              <a:rPr lang="en-US" dirty="0">
                <a:cs typeface="Calibri"/>
              </a:rPr>
              <a:t>,</a:t>
            </a:r>
            <a:r>
              <a:rPr lang="en-US" spc="-20" dirty="0">
                <a:cs typeface="Calibri"/>
              </a:rPr>
              <a:t> </a:t>
            </a:r>
            <a:r>
              <a:rPr lang="en-US" spc="-5" dirty="0">
                <a:cs typeface="Calibri"/>
              </a:rPr>
              <a:t>C</a:t>
            </a:r>
            <a:r>
              <a:rPr lang="en-US" spc="5" dirty="0">
                <a:cs typeface="Calibri"/>
              </a:rPr>
              <a:t>E</a:t>
            </a:r>
            <a:r>
              <a:rPr lang="en-US" dirty="0">
                <a:cs typeface="Calibri"/>
              </a:rPr>
              <a:t>RN,</a:t>
            </a:r>
            <a:r>
              <a:rPr lang="en-US" spc="-30" dirty="0">
                <a:cs typeface="Calibri"/>
              </a:rPr>
              <a:t> </a:t>
            </a:r>
            <a:r>
              <a:rPr lang="en-US" spc="-5" dirty="0">
                <a:cs typeface="Calibri"/>
              </a:rPr>
              <a:t>C</a:t>
            </a:r>
            <a:r>
              <a:rPr lang="en-US" dirty="0">
                <a:cs typeface="Calibri"/>
              </a:rPr>
              <a:t>N</a:t>
            </a:r>
            <a:r>
              <a:rPr lang="en-US" spc="-25" dirty="0">
                <a:cs typeface="Calibri"/>
              </a:rPr>
              <a:t>R</a:t>
            </a:r>
            <a:r>
              <a:rPr lang="en-US" dirty="0">
                <a:cs typeface="Calibri"/>
              </a:rPr>
              <a:t>S, D</a:t>
            </a:r>
            <a:r>
              <a:rPr lang="en-US" spc="-20" dirty="0">
                <a:cs typeface="Calibri"/>
              </a:rPr>
              <a:t>E</a:t>
            </a:r>
            <a:r>
              <a:rPr lang="en-US" spc="-25" dirty="0">
                <a:cs typeface="Calibri"/>
              </a:rPr>
              <a:t>S</a:t>
            </a:r>
            <a:r>
              <a:rPr lang="en-US" spc="-245" dirty="0">
                <a:cs typeface="Calibri"/>
              </a:rPr>
              <a:t>Y</a:t>
            </a:r>
            <a:r>
              <a:rPr lang="en-US" dirty="0">
                <a:cs typeface="Calibri"/>
              </a:rPr>
              <a:t>,</a:t>
            </a:r>
            <a:r>
              <a:rPr lang="en-US" spc="-20" dirty="0">
                <a:cs typeface="Calibri"/>
              </a:rPr>
              <a:t> </a:t>
            </a:r>
            <a:r>
              <a:rPr lang="en-US" dirty="0">
                <a:cs typeface="Calibri"/>
              </a:rPr>
              <a:t>FR</a:t>
            </a:r>
            <a:r>
              <a:rPr lang="en-US" spc="5" dirty="0">
                <a:cs typeface="Calibri"/>
              </a:rPr>
              <a:t>E</a:t>
            </a:r>
            <a:r>
              <a:rPr lang="en-US" spc="-5" dirty="0">
                <a:cs typeface="Calibri"/>
              </a:rPr>
              <a:t>I</a:t>
            </a:r>
            <a:r>
              <a:rPr lang="en-US" spc="15" dirty="0">
                <a:cs typeface="Calibri"/>
              </a:rPr>
              <a:t>A</a:t>
            </a:r>
            <a:r>
              <a:rPr lang="en-US" dirty="0">
                <a:cs typeface="Calibri"/>
              </a:rPr>
              <a:t>,</a:t>
            </a:r>
            <a:r>
              <a:rPr lang="en-US" spc="-20" dirty="0">
                <a:cs typeface="Calibri"/>
              </a:rPr>
              <a:t> </a:t>
            </a:r>
            <a:r>
              <a:rPr lang="en-US" spc="-5" dirty="0">
                <a:cs typeface="Calibri"/>
              </a:rPr>
              <a:t>I</a:t>
            </a:r>
            <a:r>
              <a:rPr lang="en-US" spc="-105" dirty="0">
                <a:cs typeface="Calibri"/>
              </a:rPr>
              <a:t>F</a:t>
            </a:r>
            <a:r>
              <a:rPr lang="en-US" dirty="0">
                <a:cs typeface="Calibri"/>
              </a:rPr>
              <a:t>J</a:t>
            </a:r>
            <a:r>
              <a:rPr lang="en-US" spc="-10" dirty="0">
                <a:cs typeface="Calibri"/>
              </a:rPr>
              <a:t> </a:t>
            </a:r>
            <a:r>
              <a:rPr lang="en-US" spc="-150" dirty="0">
                <a:cs typeface="Calibri"/>
              </a:rPr>
              <a:t>P</a:t>
            </a:r>
            <a:r>
              <a:rPr lang="en-US" dirty="0">
                <a:cs typeface="Calibri"/>
              </a:rPr>
              <a:t>AN,</a:t>
            </a:r>
            <a:r>
              <a:rPr lang="en-US" spc="-5" dirty="0">
                <a:cs typeface="Calibri"/>
              </a:rPr>
              <a:t> I</a:t>
            </a:r>
            <a:r>
              <a:rPr lang="en-US" dirty="0">
                <a:cs typeface="Calibri"/>
              </a:rPr>
              <a:t>NFN,</a:t>
            </a:r>
            <a:r>
              <a:rPr lang="en-US" spc="-30" dirty="0">
                <a:cs typeface="Calibri"/>
              </a:rPr>
              <a:t> </a:t>
            </a:r>
            <a:r>
              <a:rPr lang="en-US" dirty="0">
                <a:cs typeface="Calibri"/>
              </a:rPr>
              <a:t>K</a:t>
            </a:r>
            <a:r>
              <a:rPr lang="en-US" spc="-5" dirty="0">
                <a:cs typeface="Calibri"/>
              </a:rPr>
              <a:t>I</a:t>
            </a:r>
            <a:r>
              <a:rPr lang="en-US" spc="-210" dirty="0">
                <a:cs typeface="Calibri"/>
              </a:rPr>
              <a:t>T</a:t>
            </a:r>
            <a:r>
              <a:rPr lang="en-US" dirty="0">
                <a:cs typeface="Calibri"/>
              </a:rPr>
              <a:t>,</a:t>
            </a:r>
            <a:r>
              <a:rPr lang="en-US" spc="-5" dirty="0">
                <a:cs typeface="Calibri"/>
              </a:rPr>
              <a:t> P</a:t>
            </a:r>
            <a:r>
              <a:rPr lang="en-US" dirty="0">
                <a:cs typeface="Calibri"/>
              </a:rPr>
              <a:t>SI and</a:t>
            </a:r>
            <a:r>
              <a:rPr lang="en-US" spc="-20" dirty="0">
                <a:cs typeface="Calibri"/>
              </a:rPr>
              <a:t> </a:t>
            </a:r>
            <a:r>
              <a:rPr lang="en-US" spc="-10" dirty="0">
                <a:cs typeface="Calibri"/>
              </a:rPr>
              <a:t>S</a:t>
            </a:r>
            <a:r>
              <a:rPr lang="en-US" spc="-5" dirty="0">
                <a:cs typeface="Calibri"/>
              </a:rPr>
              <a:t>T</a:t>
            </a:r>
            <a:r>
              <a:rPr lang="en-US" spc="-10" dirty="0">
                <a:cs typeface="Calibri"/>
              </a:rPr>
              <a:t>F</a:t>
            </a:r>
            <a:r>
              <a:rPr lang="en-US" spc="-15" dirty="0">
                <a:cs typeface="Calibri"/>
              </a:rPr>
              <a:t>C</a:t>
            </a:r>
            <a:r>
              <a:rPr lang="en-US" dirty="0">
                <a:cs typeface="Calibri"/>
              </a:rPr>
              <a:t> used to have Research Infrastructures on their sites.</a:t>
            </a:r>
          </a:p>
          <a:p>
            <a:r>
              <a:rPr lang="en-US" dirty="0">
                <a:cs typeface="Calibri"/>
              </a:rPr>
              <a:t>Basic science Research Infrastructures for </a:t>
            </a:r>
            <a:r>
              <a:rPr lang="en-US" spc="-5" dirty="0">
                <a:cs typeface="Calibri"/>
              </a:rPr>
              <a:t>High </a:t>
            </a:r>
            <a:r>
              <a:rPr lang="en-US" spc="5" dirty="0">
                <a:cs typeface="Calibri"/>
              </a:rPr>
              <a:t>E</a:t>
            </a:r>
            <a:r>
              <a:rPr lang="en-US" dirty="0">
                <a:cs typeface="Calibri"/>
              </a:rPr>
              <a:t>n</a:t>
            </a:r>
            <a:r>
              <a:rPr lang="en-US" spc="-5" dirty="0">
                <a:cs typeface="Calibri"/>
              </a:rPr>
              <a:t>e</a:t>
            </a:r>
            <a:r>
              <a:rPr lang="en-US" spc="-30" dirty="0">
                <a:cs typeface="Calibri"/>
              </a:rPr>
              <a:t>r</a:t>
            </a:r>
            <a:r>
              <a:rPr lang="en-US" dirty="0">
                <a:cs typeface="Calibri"/>
              </a:rPr>
              <a:t>gy</a:t>
            </a:r>
            <a:r>
              <a:rPr lang="en-US" spc="-30" dirty="0">
                <a:cs typeface="Calibri"/>
              </a:rPr>
              <a:t> </a:t>
            </a:r>
            <a:r>
              <a:rPr lang="en-US" spc="-5" dirty="0">
                <a:cs typeface="Calibri"/>
              </a:rPr>
              <a:t>P</a:t>
            </a:r>
            <a:r>
              <a:rPr lang="en-US" spc="-35" dirty="0">
                <a:cs typeface="Calibri"/>
              </a:rPr>
              <a:t>h</a:t>
            </a:r>
            <a:r>
              <a:rPr lang="en-US" spc="-20" dirty="0">
                <a:cs typeface="Calibri"/>
              </a:rPr>
              <a:t>y</a:t>
            </a:r>
            <a:r>
              <a:rPr lang="en-US" spc="-5" dirty="0">
                <a:cs typeface="Calibri"/>
              </a:rPr>
              <a:t>sics</a:t>
            </a:r>
            <a:r>
              <a:rPr lang="en-US" dirty="0">
                <a:cs typeface="Calibri"/>
              </a:rPr>
              <a:t>,</a:t>
            </a:r>
            <a:r>
              <a:rPr lang="en-US" spc="5" dirty="0">
                <a:cs typeface="Calibri"/>
              </a:rPr>
              <a:t> </a:t>
            </a:r>
            <a:r>
              <a:rPr lang="en-US" dirty="0">
                <a:cs typeface="Calibri"/>
              </a:rPr>
              <a:t>Nuc</a:t>
            </a:r>
            <a:r>
              <a:rPr lang="en-US" spc="-5" dirty="0">
                <a:cs typeface="Calibri"/>
              </a:rPr>
              <a:t>le</a:t>
            </a:r>
            <a:r>
              <a:rPr lang="en-US" dirty="0">
                <a:cs typeface="Calibri"/>
              </a:rPr>
              <a:t>ar </a:t>
            </a:r>
            <a:r>
              <a:rPr lang="en-US" spc="-5" dirty="0">
                <a:cs typeface="Calibri"/>
              </a:rPr>
              <a:t>P</a:t>
            </a:r>
            <a:r>
              <a:rPr lang="en-US" spc="-35" dirty="0">
                <a:cs typeface="Calibri"/>
              </a:rPr>
              <a:t>h</a:t>
            </a:r>
            <a:r>
              <a:rPr lang="en-US" spc="-20" dirty="0">
                <a:cs typeface="Calibri"/>
              </a:rPr>
              <a:t>y</a:t>
            </a:r>
            <a:r>
              <a:rPr lang="en-US" spc="-5" dirty="0">
                <a:cs typeface="Calibri"/>
              </a:rPr>
              <a:t>si</a:t>
            </a:r>
            <a:r>
              <a:rPr lang="en-US" dirty="0">
                <a:cs typeface="Calibri"/>
              </a:rPr>
              <a:t>cs,</a:t>
            </a:r>
            <a:r>
              <a:rPr lang="en-US" spc="5" dirty="0">
                <a:cs typeface="Calibri"/>
              </a:rPr>
              <a:t> </a:t>
            </a:r>
            <a:r>
              <a:rPr lang="en-US" spc="-25" dirty="0">
                <a:cs typeface="Calibri"/>
              </a:rPr>
              <a:t>S</a:t>
            </a:r>
            <a:r>
              <a:rPr lang="en-US" dirty="0">
                <a:cs typeface="Calibri"/>
              </a:rPr>
              <a:t>ynch</a:t>
            </a:r>
            <a:r>
              <a:rPr lang="en-US" spc="-45" dirty="0">
                <a:cs typeface="Calibri"/>
              </a:rPr>
              <a:t>r</a:t>
            </a:r>
            <a:r>
              <a:rPr lang="en-US" spc="-5" dirty="0">
                <a:cs typeface="Calibri"/>
              </a:rPr>
              <a:t>o</a:t>
            </a:r>
            <a:r>
              <a:rPr lang="en-US" dirty="0">
                <a:cs typeface="Calibri"/>
              </a:rPr>
              <a:t>t</a:t>
            </a:r>
            <a:r>
              <a:rPr lang="en-US" spc="-40" dirty="0">
                <a:cs typeface="Calibri"/>
              </a:rPr>
              <a:t>r</a:t>
            </a:r>
            <a:r>
              <a:rPr lang="en-US" spc="-5" dirty="0">
                <a:cs typeface="Calibri"/>
              </a:rPr>
              <a:t>o</a:t>
            </a:r>
            <a:r>
              <a:rPr lang="en-US" dirty="0">
                <a:cs typeface="Calibri"/>
              </a:rPr>
              <a:t>n</a:t>
            </a:r>
            <a:r>
              <a:rPr lang="en-US" spc="-30" dirty="0">
                <a:cs typeface="Calibri"/>
              </a:rPr>
              <a:t> </a:t>
            </a:r>
            <a:r>
              <a:rPr lang="en-US" dirty="0">
                <a:cs typeface="Calibri"/>
              </a:rPr>
              <a:t>Rad</a:t>
            </a:r>
            <a:r>
              <a:rPr lang="en-US" spc="-5" dirty="0">
                <a:cs typeface="Calibri"/>
              </a:rPr>
              <a:t>i</a:t>
            </a:r>
            <a:r>
              <a:rPr lang="en-US" spc="-25" dirty="0">
                <a:cs typeface="Calibri"/>
              </a:rPr>
              <a:t>a</a:t>
            </a:r>
            <a:r>
              <a:rPr lang="en-US" dirty="0">
                <a:cs typeface="Calibri"/>
              </a:rPr>
              <a:t>t</a:t>
            </a:r>
            <a:r>
              <a:rPr lang="en-US" spc="-5" dirty="0">
                <a:cs typeface="Calibri"/>
              </a:rPr>
              <a:t>ion Science</a:t>
            </a:r>
            <a:r>
              <a:rPr lang="en-US" dirty="0">
                <a:cs typeface="Calibri"/>
              </a:rPr>
              <a:t>,</a:t>
            </a:r>
            <a:r>
              <a:rPr lang="en-US" spc="-10" dirty="0">
                <a:cs typeface="Calibri"/>
              </a:rPr>
              <a:t> </a:t>
            </a:r>
            <a:r>
              <a:rPr lang="en-US" dirty="0">
                <a:cs typeface="Calibri"/>
              </a:rPr>
              <a:t>Spa</a:t>
            </a:r>
            <a:r>
              <a:rPr lang="en-US" spc="-5" dirty="0">
                <a:cs typeface="Calibri"/>
              </a:rPr>
              <a:t>ll</a:t>
            </a:r>
            <a:r>
              <a:rPr lang="en-US" spc="-25" dirty="0">
                <a:cs typeface="Calibri"/>
              </a:rPr>
              <a:t>a</a:t>
            </a:r>
            <a:r>
              <a:rPr lang="en-US" dirty="0">
                <a:cs typeface="Calibri"/>
              </a:rPr>
              <a:t>t</a:t>
            </a:r>
            <a:r>
              <a:rPr lang="en-US" spc="-5" dirty="0">
                <a:cs typeface="Calibri"/>
              </a:rPr>
              <a:t>io</a:t>
            </a:r>
            <a:r>
              <a:rPr lang="en-US" dirty="0">
                <a:cs typeface="Calibri"/>
              </a:rPr>
              <a:t>n N</a:t>
            </a:r>
            <a:r>
              <a:rPr lang="en-US" spc="-5" dirty="0">
                <a:cs typeface="Calibri"/>
              </a:rPr>
              <a:t>e</a:t>
            </a:r>
            <a:r>
              <a:rPr lang="en-US" dirty="0">
                <a:cs typeface="Calibri"/>
              </a:rPr>
              <a:t>ut</a:t>
            </a:r>
            <a:r>
              <a:rPr lang="en-US" spc="-40" dirty="0">
                <a:cs typeface="Calibri"/>
              </a:rPr>
              <a:t>r</a:t>
            </a:r>
            <a:r>
              <a:rPr lang="en-US" spc="-5" dirty="0">
                <a:cs typeface="Calibri"/>
              </a:rPr>
              <a:t>o</a:t>
            </a:r>
            <a:r>
              <a:rPr lang="en-US" dirty="0">
                <a:cs typeface="Calibri"/>
              </a:rPr>
              <a:t>n Science</a:t>
            </a:r>
            <a:r>
              <a:rPr lang="en-US" spc="-30" dirty="0">
                <a:cs typeface="Calibri"/>
              </a:rPr>
              <a:t>,  New </a:t>
            </a:r>
            <a:r>
              <a:rPr lang="en-US" spc="5" dirty="0">
                <a:cs typeface="Calibri"/>
              </a:rPr>
              <a:t>E</a:t>
            </a:r>
            <a:r>
              <a:rPr lang="en-US" dirty="0">
                <a:cs typeface="Calibri"/>
              </a:rPr>
              <a:t>n</a:t>
            </a:r>
            <a:r>
              <a:rPr lang="en-US" spc="-5" dirty="0">
                <a:cs typeface="Calibri"/>
              </a:rPr>
              <a:t>e</a:t>
            </a:r>
            <a:r>
              <a:rPr lang="en-US" spc="-30" dirty="0">
                <a:cs typeface="Calibri"/>
              </a:rPr>
              <a:t>r</a:t>
            </a:r>
            <a:r>
              <a:rPr lang="en-US" spc="5" dirty="0">
                <a:cs typeface="Calibri"/>
              </a:rPr>
              <a:t>g</a:t>
            </a:r>
            <a:r>
              <a:rPr lang="en-US" dirty="0">
                <a:cs typeface="Calibri"/>
              </a:rPr>
              <a:t>y</a:t>
            </a:r>
            <a:r>
              <a:rPr lang="en-US" spc="-40" dirty="0">
                <a:cs typeface="Calibri"/>
              </a:rPr>
              <a:t> Sources, Environmental Research and other sciences  </a:t>
            </a:r>
            <a:r>
              <a:rPr lang="en-US" dirty="0">
                <a:cs typeface="Calibri"/>
              </a:rPr>
              <a:t>are successively becoming much larger and expensive and therefore also much fewer in the world.</a:t>
            </a:r>
          </a:p>
          <a:p>
            <a:r>
              <a:rPr lang="en-US" dirty="0">
                <a:cs typeface="Calibri"/>
              </a:rPr>
              <a:t>The few large labs that still host Research Infrastructures, like ESS, XFEL and CERN, do not have enough on-site Technical Platforms and capacity to develop and construct the new large Research Infrastructures and therefor need the co-operation of the Technological Facilities. </a:t>
            </a:r>
            <a:endParaRPr lang="en-US" dirty="0"/>
          </a:p>
        </p:txBody>
      </p:sp>
      <p:sp>
        <p:nvSpPr>
          <p:cNvPr id="5" name="object 4">
            <a:extLst>
              <a:ext uri="{FF2B5EF4-FFF2-40B4-BE49-F238E27FC236}">
                <a16:creationId xmlns:a16="http://schemas.microsoft.com/office/drawing/2014/main" id="{F8F88E4C-13E2-4787-B32B-92FB8660118E}"/>
              </a:ext>
            </a:extLst>
          </p:cNvPr>
          <p:cNvSpPr/>
          <p:nvPr/>
        </p:nvSpPr>
        <p:spPr>
          <a:xfrm>
            <a:off x="6861628" y="2191417"/>
            <a:ext cx="4114799" cy="2743199"/>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A1BF2396-136F-4BA7-8054-55B577C10489}"/>
              </a:ext>
            </a:extLst>
          </p:cNvPr>
          <p:cNvSpPr txBox="1"/>
          <p:nvPr/>
        </p:nvSpPr>
        <p:spPr>
          <a:xfrm>
            <a:off x="7428047" y="5087461"/>
            <a:ext cx="3548380" cy="830997"/>
          </a:xfrm>
          <a:prstGeom prst="rect">
            <a:avLst/>
          </a:prstGeom>
        </p:spPr>
        <p:txBody>
          <a:bodyPr vert="horz" wrap="square" lIns="0" tIns="0" rIns="0" bIns="0" rtlCol="0">
            <a:spAutoFit/>
          </a:bodyPr>
          <a:lstStyle/>
          <a:p>
            <a:pPr marL="12700" marR="5080" algn="ctr">
              <a:lnSpc>
                <a:spcPct val="100000"/>
              </a:lnSpc>
            </a:pPr>
            <a:r>
              <a:rPr sz="1800" spc="-17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spc="-15" dirty="0">
                <a:latin typeface="Calibri"/>
                <a:cs typeface="Calibri"/>
              </a:rPr>
              <a:t>a</a:t>
            </a:r>
            <a:r>
              <a:rPr sz="1800" spc="-5" dirty="0">
                <a:latin typeface="Calibri"/>
                <a:cs typeface="Calibri"/>
              </a:rPr>
              <a:t>tio</a:t>
            </a:r>
            <a:r>
              <a:rPr sz="1800" dirty="0">
                <a:latin typeface="Calibri"/>
                <a:cs typeface="Calibri"/>
              </a:rPr>
              <a:t>ns</a:t>
            </a:r>
            <a:r>
              <a:rPr sz="1800" spc="-10"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lang="en-US" spc="-10" dirty="0">
                <a:latin typeface="Calibri"/>
                <a:cs typeface="Calibri"/>
              </a:rPr>
              <a:t>superconducting </a:t>
            </a:r>
            <a:r>
              <a:rPr sz="1800" spc="-5" dirty="0">
                <a:latin typeface="Calibri"/>
                <a:cs typeface="Calibri"/>
              </a:rPr>
              <a:t> </a:t>
            </a:r>
            <a:r>
              <a:rPr sz="1800" spc="-15" dirty="0">
                <a:latin typeface="Calibri"/>
                <a:cs typeface="Calibri"/>
              </a:rPr>
              <a:t>mag</a:t>
            </a:r>
            <a:r>
              <a:rPr sz="1800" dirty="0">
                <a:latin typeface="Calibri"/>
                <a:cs typeface="Calibri"/>
              </a:rPr>
              <a:t>n</a:t>
            </a:r>
            <a:r>
              <a:rPr sz="1800" spc="-20" dirty="0">
                <a:latin typeface="Calibri"/>
                <a:cs typeface="Calibri"/>
              </a:rPr>
              <a:t>e</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and </a:t>
            </a:r>
            <a:r>
              <a:rPr sz="1800" spc="-5" dirty="0">
                <a:latin typeface="Calibri"/>
                <a:cs typeface="Calibri"/>
              </a:rPr>
              <a:t>l</a:t>
            </a:r>
            <a:r>
              <a:rPr sz="1800" dirty="0">
                <a:latin typeface="Calibri"/>
                <a:cs typeface="Calibri"/>
              </a:rPr>
              <a:t>a</a:t>
            </a:r>
            <a:r>
              <a:rPr sz="1800" spc="-40" dirty="0">
                <a:latin typeface="Calibri"/>
                <a:cs typeface="Calibri"/>
              </a:rPr>
              <a:t>r</a:t>
            </a:r>
            <a:r>
              <a:rPr sz="1800" spc="-20" dirty="0">
                <a:latin typeface="Calibri"/>
                <a:cs typeface="Calibri"/>
              </a:rPr>
              <a:t>g</a:t>
            </a:r>
            <a:r>
              <a:rPr sz="1800" spc="-10" dirty="0">
                <a:latin typeface="Calibri"/>
                <a:cs typeface="Calibri"/>
              </a:rPr>
              <a:t>e</a:t>
            </a:r>
            <a:r>
              <a:rPr sz="1800" spc="5" dirty="0">
                <a:latin typeface="Calibri"/>
                <a:cs typeface="Calibri"/>
              </a:rPr>
              <a:t> </a:t>
            </a:r>
            <a:r>
              <a:rPr sz="1800" spc="-20" dirty="0">
                <a:latin typeface="Calibri"/>
                <a:cs typeface="Calibri"/>
              </a:rPr>
              <a:t>c</a:t>
            </a:r>
            <a:r>
              <a:rPr sz="1800" spc="-5" dirty="0">
                <a:latin typeface="Calibri"/>
                <a:cs typeface="Calibri"/>
              </a:rPr>
              <a:t>r</a:t>
            </a:r>
            <a:r>
              <a:rPr sz="1800" spc="-35" dirty="0">
                <a:latin typeface="Calibri"/>
                <a:cs typeface="Calibri"/>
              </a:rPr>
              <a:t>y</a:t>
            </a:r>
            <a:r>
              <a:rPr sz="1800" spc="-5" dirty="0">
                <a:latin typeface="Calibri"/>
                <a:cs typeface="Calibri"/>
              </a:rPr>
              <a:t>o</a:t>
            </a:r>
            <a:r>
              <a:rPr sz="1800" spc="-20" dirty="0">
                <a:latin typeface="Calibri"/>
                <a:cs typeface="Calibri"/>
              </a:rPr>
              <a:t>g</a:t>
            </a:r>
            <a:r>
              <a:rPr sz="1800" spc="-10" dirty="0">
                <a:latin typeface="Calibri"/>
                <a:cs typeface="Calibri"/>
              </a:rPr>
              <a:t>e</a:t>
            </a:r>
            <a:r>
              <a:rPr sz="1800" dirty="0">
                <a:latin typeface="Calibri"/>
                <a:cs typeface="Calibri"/>
              </a:rPr>
              <a:t>n</a:t>
            </a:r>
            <a:r>
              <a:rPr sz="1800" spc="-5" dirty="0">
                <a:latin typeface="Calibri"/>
                <a:cs typeface="Calibri"/>
              </a:rPr>
              <a:t>i</a:t>
            </a:r>
            <a:r>
              <a:rPr sz="1800" spc="-10" dirty="0">
                <a:latin typeface="Calibri"/>
                <a:cs typeface="Calibri"/>
              </a:rPr>
              <a:t>c</a:t>
            </a:r>
            <a:r>
              <a:rPr sz="1800" spc="1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5" dirty="0">
                <a:latin typeface="Calibri"/>
                <a:cs typeface="Calibri"/>
              </a:rPr>
              <a:t>o</a:t>
            </a:r>
            <a:r>
              <a:rPr sz="1800" dirty="0">
                <a:latin typeface="Calibri"/>
                <a:cs typeface="Calibri"/>
              </a:rPr>
              <a:t>n</a:t>
            </a:r>
            <a:r>
              <a:rPr sz="1800" spc="-10" dirty="0">
                <a:latin typeface="Calibri"/>
                <a:cs typeface="Calibri"/>
              </a:rPr>
              <a:t>en</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at</a:t>
            </a:r>
            <a:r>
              <a:rPr sz="1800" spc="-5" dirty="0">
                <a:latin typeface="Calibri"/>
                <a:cs typeface="Calibri"/>
              </a:rPr>
              <a:t> </a:t>
            </a:r>
            <a:r>
              <a:rPr sz="1800" dirty="0">
                <a:latin typeface="Calibri"/>
                <a:cs typeface="Calibri"/>
              </a:rPr>
              <a:t>C</a:t>
            </a:r>
            <a:r>
              <a:rPr sz="1800" spc="-40" dirty="0">
                <a:latin typeface="Calibri"/>
                <a:cs typeface="Calibri"/>
              </a:rPr>
              <a:t>E</a:t>
            </a:r>
            <a:r>
              <a:rPr sz="1800" spc="-15" dirty="0">
                <a:latin typeface="Calibri"/>
                <a:cs typeface="Calibri"/>
              </a:rPr>
              <a:t>A</a:t>
            </a:r>
            <a:r>
              <a:rPr sz="1800" dirty="0">
                <a:latin typeface="Calibri"/>
                <a:cs typeface="Calibri"/>
              </a:rPr>
              <a:t> Sa</a:t>
            </a:r>
            <a:r>
              <a:rPr sz="1800" spc="-10" dirty="0">
                <a:latin typeface="Calibri"/>
                <a:cs typeface="Calibri"/>
              </a:rPr>
              <a:t>c</a:t>
            </a:r>
            <a:r>
              <a:rPr sz="1800" spc="-5" dirty="0">
                <a:latin typeface="Calibri"/>
                <a:cs typeface="Calibri"/>
              </a:rPr>
              <a:t>l</a:t>
            </a:r>
            <a:r>
              <a:rPr sz="1800" spc="-35" dirty="0">
                <a:latin typeface="Calibri"/>
                <a:cs typeface="Calibri"/>
              </a:rPr>
              <a:t>a</a:t>
            </a:r>
            <a:r>
              <a:rPr sz="1800" spc="-10" dirty="0">
                <a:latin typeface="Calibri"/>
                <a:cs typeface="Calibri"/>
              </a:rPr>
              <a:t>y</a:t>
            </a:r>
            <a:endParaRPr sz="1800" dirty="0">
              <a:latin typeface="Calibri"/>
              <a:cs typeface="Calibri"/>
            </a:endParaRPr>
          </a:p>
        </p:txBody>
      </p:sp>
      <p:sp>
        <p:nvSpPr>
          <p:cNvPr id="4" name="Date Placeholder 3">
            <a:extLst>
              <a:ext uri="{FF2B5EF4-FFF2-40B4-BE49-F238E27FC236}">
                <a16:creationId xmlns:a16="http://schemas.microsoft.com/office/drawing/2014/main" id="{5C62EB55-000C-4F0E-BE9E-52B174F07A8A}"/>
              </a:ext>
            </a:extLst>
          </p:cNvPr>
          <p:cNvSpPr>
            <a:spLocks noGrp="1"/>
          </p:cNvSpPr>
          <p:nvPr>
            <p:ph type="dt" sz="half" idx="10"/>
          </p:nvPr>
        </p:nvSpPr>
        <p:spPr/>
        <p:txBody>
          <a:bodyPr/>
          <a:lstStyle/>
          <a:p>
            <a:r>
              <a:rPr lang="en-US"/>
              <a:t>9/17/2019</a:t>
            </a:r>
          </a:p>
        </p:txBody>
      </p:sp>
      <p:sp>
        <p:nvSpPr>
          <p:cNvPr id="7" name="Footer Placeholder 6">
            <a:extLst>
              <a:ext uri="{FF2B5EF4-FFF2-40B4-BE49-F238E27FC236}">
                <a16:creationId xmlns:a16="http://schemas.microsoft.com/office/drawing/2014/main" id="{411A6E91-D342-4E04-B6E7-5C7FCB241660}"/>
              </a:ext>
            </a:extLst>
          </p:cNvPr>
          <p:cNvSpPr>
            <a:spLocks noGrp="1"/>
          </p:cNvSpPr>
          <p:nvPr>
            <p:ph type="ftr" sz="quarter" idx="11"/>
          </p:nvPr>
        </p:nvSpPr>
        <p:spPr/>
        <p:txBody>
          <a:bodyPr/>
          <a:lstStyle/>
          <a:p>
            <a:r>
              <a:rPr lang="en-US" dirty="0"/>
              <a:t>AMICI Industrial Forum in Brussels                                                      Tord Ekelof  Uppsala University                                   </a:t>
            </a:r>
          </a:p>
        </p:txBody>
      </p:sp>
      <p:sp>
        <p:nvSpPr>
          <p:cNvPr id="8" name="Slide Number Placeholder 7">
            <a:extLst>
              <a:ext uri="{FF2B5EF4-FFF2-40B4-BE49-F238E27FC236}">
                <a16:creationId xmlns:a16="http://schemas.microsoft.com/office/drawing/2014/main" id="{61316983-585B-490F-A9CA-38520C229428}"/>
              </a:ext>
            </a:extLst>
          </p:cNvPr>
          <p:cNvSpPr>
            <a:spLocks noGrp="1"/>
          </p:cNvSpPr>
          <p:nvPr>
            <p:ph type="sldNum" sz="quarter" idx="12"/>
          </p:nvPr>
        </p:nvSpPr>
        <p:spPr/>
        <p:txBody>
          <a:bodyPr/>
          <a:lstStyle/>
          <a:p>
            <a:fld id="{186F6CEF-F8DD-48F5-83F1-488B58A235B6}" type="slidenum">
              <a:rPr lang="en-US" smtClean="0"/>
              <a:t>3</a:t>
            </a:fld>
            <a:endParaRPr lang="en-US"/>
          </a:p>
        </p:txBody>
      </p:sp>
    </p:spTree>
    <p:extLst>
      <p:ext uri="{BB962C8B-B14F-4D97-AF65-F5344CB8AC3E}">
        <p14:creationId xmlns:p14="http://schemas.microsoft.com/office/powerpoint/2010/main" val="22177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D891-C4A4-4F4A-AEE6-4EABD093548F}"/>
              </a:ext>
            </a:extLst>
          </p:cNvPr>
          <p:cNvSpPr>
            <a:spLocks noGrp="1"/>
          </p:cNvSpPr>
          <p:nvPr>
            <p:ph type="title"/>
          </p:nvPr>
        </p:nvSpPr>
        <p:spPr>
          <a:xfrm>
            <a:off x="838200" y="8668"/>
            <a:ext cx="10515600" cy="1325563"/>
          </a:xfrm>
        </p:spPr>
        <p:txBody>
          <a:bodyPr/>
          <a:lstStyle/>
          <a:p>
            <a:r>
              <a:rPr lang="en-US" dirty="0"/>
              <a:t>The ESS example</a:t>
            </a:r>
          </a:p>
        </p:txBody>
      </p:sp>
      <p:sp>
        <p:nvSpPr>
          <p:cNvPr id="3" name="Content Placeholder 2">
            <a:extLst>
              <a:ext uri="{FF2B5EF4-FFF2-40B4-BE49-F238E27FC236}">
                <a16:creationId xmlns:a16="http://schemas.microsoft.com/office/drawing/2014/main" id="{1683E432-76B8-4F2C-9F88-DD5CD755A8E4}"/>
              </a:ext>
            </a:extLst>
          </p:cNvPr>
          <p:cNvSpPr>
            <a:spLocks noGrp="1"/>
          </p:cNvSpPr>
          <p:nvPr>
            <p:ph sz="half" idx="1"/>
          </p:nvPr>
        </p:nvSpPr>
        <p:spPr>
          <a:xfrm>
            <a:off x="838200" y="1469168"/>
            <a:ext cx="6510051" cy="5032375"/>
          </a:xfrm>
        </p:spPr>
        <p:txBody>
          <a:bodyPr>
            <a:normAutofit fontScale="85000" lnSpcReduction="20000"/>
          </a:bodyPr>
          <a:lstStyle/>
          <a:p>
            <a:r>
              <a:rPr lang="en-US" dirty="0"/>
              <a:t>The European Spallation Source is being constructed in a ‘green field’</a:t>
            </a:r>
          </a:p>
          <a:p>
            <a:r>
              <a:rPr lang="en-US" dirty="0"/>
              <a:t>Most technical components for its build-up are being developed at the Technological Infrastructures all around Europe, fabricated in European industry,  assembled and tested at the Technological Facilities and then transported to the ESS site at Lund in Sweden.</a:t>
            </a:r>
          </a:p>
          <a:p>
            <a:r>
              <a:rPr lang="en-US" dirty="0"/>
              <a:t>It has been estimated that it would have required about 7 additional years and about 77 MEUR additional funding to build up all required Technical Platforms and  competences locally in Lund before starting of build-up of the ESS </a:t>
            </a:r>
            <a:r>
              <a:rPr lang="en-US" dirty="0" err="1"/>
              <a:t>linac</a:t>
            </a:r>
            <a:r>
              <a:rPr lang="en-US" dirty="0"/>
              <a:t>.</a:t>
            </a:r>
          </a:p>
          <a:p>
            <a:r>
              <a:rPr lang="en-US" dirty="0"/>
              <a:t>This is to be compared to the nominal total construction time 10 years and total nominal cost 570 MEUR of the ESS accelerator project.</a:t>
            </a:r>
          </a:p>
        </p:txBody>
      </p:sp>
      <p:sp>
        <p:nvSpPr>
          <p:cNvPr id="7" name="object 4">
            <a:extLst>
              <a:ext uri="{FF2B5EF4-FFF2-40B4-BE49-F238E27FC236}">
                <a16:creationId xmlns:a16="http://schemas.microsoft.com/office/drawing/2014/main" id="{DD3ECA57-AA7E-4FF6-AF5A-1324CEEC254F}"/>
              </a:ext>
            </a:extLst>
          </p:cNvPr>
          <p:cNvSpPr/>
          <p:nvPr/>
        </p:nvSpPr>
        <p:spPr>
          <a:xfrm>
            <a:off x="7611666" y="1172571"/>
            <a:ext cx="3162300" cy="4512858"/>
          </a:xfrm>
          <a:prstGeom prst="rect">
            <a:avLst/>
          </a:prstGeom>
          <a:blipFill>
            <a:blip r:embed="rId2" cstate="print"/>
            <a:stretch>
              <a:fillRect/>
            </a:stretch>
          </a:blipFill>
        </p:spPr>
        <p:txBody>
          <a:bodyPr wrap="square" lIns="0" tIns="0" rIns="0" bIns="0" rtlCol="0"/>
          <a:lstStyle/>
          <a:p>
            <a:endParaRPr/>
          </a:p>
        </p:txBody>
      </p:sp>
      <p:sp>
        <p:nvSpPr>
          <p:cNvPr id="8" name="Slide Number Placeholder 2">
            <a:extLst>
              <a:ext uri="{FF2B5EF4-FFF2-40B4-BE49-F238E27FC236}">
                <a16:creationId xmlns:a16="http://schemas.microsoft.com/office/drawing/2014/main" id="{E1A62609-7972-428A-905D-B865FE662CDC}"/>
              </a:ext>
            </a:extLst>
          </p:cNvPr>
          <p:cNvSpPr>
            <a:spLocks noGrp="1"/>
          </p:cNvSpPr>
          <p:nvPr>
            <p:ph type="sldNum" sz="quarter" idx="12"/>
          </p:nvPr>
        </p:nvSpPr>
        <p:spPr>
          <a:xfrm>
            <a:off x="7611665" y="5618944"/>
            <a:ext cx="3272999" cy="883148"/>
          </a:xfrm>
        </p:spPr>
        <p:txBody>
          <a:bodyPr/>
          <a:lstStyle/>
          <a:p>
            <a:pPr marL="12700" algn="ctr"/>
            <a:r>
              <a:rPr lang="sv-SE" sz="1800" dirty="0">
                <a:solidFill>
                  <a:schemeClr val="tx1"/>
                </a:solidFill>
                <a:cs typeface="Calibri"/>
              </a:rPr>
              <a:t>I</a:t>
            </a:r>
            <a:r>
              <a:rPr lang="sv-SE" sz="1800" spc="-5" dirty="0">
                <a:solidFill>
                  <a:schemeClr val="tx1"/>
                </a:solidFill>
                <a:cs typeface="Calibri"/>
              </a:rPr>
              <a:t>o</a:t>
            </a:r>
            <a:r>
              <a:rPr lang="sv-SE" sz="1800" dirty="0">
                <a:solidFill>
                  <a:schemeClr val="tx1"/>
                </a:solidFill>
                <a:cs typeface="Calibri"/>
              </a:rPr>
              <a:t>n s</a:t>
            </a:r>
            <a:r>
              <a:rPr lang="sv-SE" sz="1800" spc="-5" dirty="0">
                <a:solidFill>
                  <a:schemeClr val="tx1"/>
                </a:solidFill>
                <a:cs typeface="Calibri"/>
              </a:rPr>
              <a:t>o</a:t>
            </a:r>
            <a:r>
              <a:rPr lang="sv-SE" sz="1800" dirty="0">
                <a:solidFill>
                  <a:schemeClr val="tx1"/>
                </a:solidFill>
                <a:cs typeface="Calibri"/>
              </a:rPr>
              <a:t>u</a:t>
            </a:r>
            <a:r>
              <a:rPr lang="sv-SE" sz="1800" spc="-40" dirty="0">
                <a:solidFill>
                  <a:schemeClr val="tx1"/>
                </a:solidFill>
                <a:cs typeface="Calibri"/>
              </a:rPr>
              <a:t>r</a:t>
            </a:r>
            <a:r>
              <a:rPr lang="sv-SE" sz="1800" spc="-20" dirty="0">
                <a:solidFill>
                  <a:schemeClr val="tx1"/>
                </a:solidFill>
                <a:cs typeface="Calibri"/>
              </a:rPr>
              <a:t>c</a:t>
            </a:r>
            <a:r>
              <a:rPr lang="sv-SE" sz="1800" spc="-10" dirty="0">
                <a:solidFill>
                  <a:schemeClr val="tx1"/>
                </a:solidFill>
                <a:cs typeface="Calibri"/>
              </a:rPr>
              <a:t>e</a:t>
            </a:r>
            <a:r>
              <a:rPr lang="sv-SE" sz="1800" spc="15" dirty="0">
                <a:solidFill>
                  <a:schemeClr val="tx1"/>
                </a:solidFill>
                <a:cs typeface="Calibri"/>
              </a:rPr>
              <a:t> </a:t>
            </a:r>
            <a:r>
              <a:rPr lang="sv-SE" sz="1800" dirty="0">
                <a:solidFill>
                  <a:schemeClr val="tx1"/>
                </a:solidFill>
                <a:cs typeface="Calibri"/>
              </a:rPr>
              <a:t>f</a:t>
            </a:r>
            <a:r>
              <a:rPr lang="sv-SE" sz="1800" spc="-40" dirty="0">
                <a:solidFill>
                  <a:schemeClr val="tx1"/>
                </a:solidFill>
                <a:cs typeface="Calibri"/>
              </a:rPr>
              <a:t>r</a:t>
            </a:r>
            <a:r>
              <a:rPr lang="sv-SE" sz="1800" spc="-5" dirty="0">
                <a:solidFill>
                  <a:schemeClr val="tx1"/>
                </a:solidFill>
                <a:cs typeface="Calibri"/>
              </a:rPr>
              <a:t>o</a:t>
            </a:r>
            <a:r>
              <a:rPr lang="sv-SE" sz="1800" spc="-15" dirty="0">
                <a:solidFill>
                  <a:schemeClr val="tx1"/>
                </a:solidFill>
                <a:cs typeface="Calibri"/>
              </a:rPr>
              <a:t>m</a:t>
            </a:r>
            <a:r>
              <a:rPr lang="sv-SE" sz="1800" spc="-10" dirty="0">
                <a:solidFill>
                  <a:schemeClr val="tx1"/>
                </a:solidFill>
                <a:cs typeface="Calibri"/>
              </a:rPr>
              <a:t> INFN</a:t>
            </a:r>
            <a:r>
              <a:rPr lang="sv-SE" sz="1800" dirty="0">
                <a:solidFill>
                  <a:schemeClr val="tx1"/>
                </a:solidFill>
                <a:cs typeface="Calibri"/>
              </a:rPr>
              <a:t> C</a:t>
            </a:r>
            <a:r>
              <a:rPr lang="sv-SE" sz="1800" spc="-10" dirty="0">
                <a:solidFill>
                  <a:schemeClr val="tx1"/>
                </a:solidFill>
                <a:cs typeface="Calibri"/>
              </a:rPr>
              <a:t>a</a:t>
            </a:r>
            <a:r>
              <a:rPr lang="sv-SE" sz="1800" spc="-40" dirty="0">
                <a:solidFill>
                  <a:schemeClr val="tx1"/>
                </a:solidFill>
                <a:cs typeface="Calibri"/>
              </a:rPr>
              <a:t>t</a:t>
            </a:r>
            <a:r>
              <a:rPr lang="sv-SE" sz="1800" dirty="0">
                <a:solidFill>
                  <a:schemeClr val="tx1"/>
                </a:solidFill>
                <a:cs typeface="Calibri"/>
              </a:rPr>
              <a:t>an</a:t>
            </a:r>
            <a:r>
              <a:rPr lang="sv-SE" sz="1800" spc="-5" dirty="0">
                <a:solidFill>
                  <a:schemeClr val="tx1"/>
                </a:solidFill>
                <a:cs typeface="Calibri"/>
              </a:rPr>
              <a:t>i</a:t>
            </a:r>
            <a:r>
              <a:rPr lang="sv-SE" sz="1800" dirty="0">
                <a:solidFill>
                  <a:schemeClr val="tx1"/>
                </a:solidFill>
                <a:cs typeface="Calibri"/>
              </a:rPr>
              <a:t>a </a:t>
            </a:r>
            <a:r>
              <a:rPr lang="sv-SE" sz="1800" spc="-5" dirty="0" err="1">
                <a:solidFill>
                  <a:schemeClr val="tx1"/>
                </a:solidFill>
                <a:cs typeface="Calibri"/>
              </a:rPr>
              <a:t>now</a:t>
            </a:r>
            <a:r>
              <a:rPr lang="sv-SE" sz="1800" spc="5" dirty="0">
                <a:solidFill>
                  <a:schemeClr val="tx1"/>
                </a:solidFill>
                <a:cs typeface="Calibri"/>
              </a:rPr>
              <a:t> </a:t>
            </a:r>
            <a:r>
              <a:rPr lang="sv-SE" sz="1800" spc="-10" dirty="0" err="1">
                <a:solidFill>
                  <a:schemeClr val="tx1"/>
                </a:solidFill>
                <a:cs typeface="Calibri"/>
              </a:rPr>
              <a:t>i</a:t>
            </a:r>
            <a:r>
              <a:rPr lang="sv-SE" sz="1800" dirty="0" err="1">
                <a:solidFill>
                  <a:schemeClr val="tx1"/>
                </a:solidFill>
                <a:cs typeface="Calibri"/>
              </a:rPr>
              <a:t>n</a:t>
            </a:r>
            <a:r>
              <a:rPr lang="sv-SE" sz="1800" spc="-20" dirty="0" err="1">
                <a:solidFill>
                  <a:schemeClr val="tx1"/>
                </a:solidFill>
                <a:cs typeface="Calibri"/>
              </a:rPr>
              <a:t>s</a:t>
            </a:r>
            <a:r>
              <a:rPr lang="sv-SE" sz="1800" spc="-40" dirty="0" err="1">
                <a:solidFill>
                  <a:schemeClr val="tx1"/>
                </a:solidFill>
                <a:cs typeface="Calibri"/>
              </a:rPr>
              <a:t>t</a:t>
            </a:r>
            <a:r>
              <a:rPr lang="sv-SE" sz="1800" dirty="0" err="1">
                <a:solidFill>
                  <a:schemeClr val="tx1"/>
                </a:solidFill>
                <a:cs typeface="Calibri"/>
              </a:rPr>
              <a:t>a</a:t>
            </a:r>
            <a:r>
              <a:rPr lang="sv-SE" sz="1800" spc="-10" dirty="0" err="1">
                <a:solidFill>
                  <a:schemeClr val="tx1"/>
                </a:solidFill>
                <a:cs typeface="Calibri"/>
              </a:rPr>
              <a:t>lled</a:t>
            </a:r>
            <a:r>
              <a:rPr lang="sv-SE" sz="1800" spc="-10" dirty="0">
                <a:solidFill>
                  <a:schemeClr val="tx1"/>
                </a:solidFill>
                <a:cs typeface="Calibri"/>
              </a:rPr>
              <a:t> at</a:t>
            </a:r>
            <a:r>
              <a:rPr lang="sv-SE" sz="1800" spc="-15" dirty="0">
                <a:solidFill>
                  <a:schemeClr val="tx1"/>
                </a:solidFill>
                <a:cs typeface="Calibri"/>
              </a:rPr>
              <a:t> E</a:t>
            </a:r>
            <a:r>
              <a:rPr lang="sv-SE" sz="1800" dirty="0">
                <a:solidFill>
                  <a:schemeClr val="tx1"/>
                </a:solidFill>
                <a:cs typeface="Calibri"/>
              </a:rPr>
              <a:t>SS</a:t>
            </a:r>
          </a:p>
        </p:txBody>
      </p:sp>
      <p:sp>
        <p:nvSpPr>
          <p:cNvPr id="4" name="Date Placeholder 3">
            <a:extLst>
              <a:ext uri="{FF2B5EF4-FFF2-40B4-BE49-F238E27FC236}">
                <a16:creationId xmlns:a16="http://schemas.microsoft.com/office/drawing/2014/main" id="{D38186C6-C8B2-44BD-B876-AF0151E7CDFA}"/>
              </a:ext>
            </a:extLst>
          </p:cNvPr>
          <p:cNvSpPr>
            <a:spLocks noGrp="1"/>
          </p:cNvSpPr>
          <p:nvPr>
            <p:ph type="dt" sz="half" idx="10"/>
          </p:nvPr>
        </p:nvSpPr>
        <p:spPr/>
        <p:txBody>
          <a:bodyPr/>
          <a:lstStyle/>
          <a:p>
            <a:r>
              <a:rPr lang="en-US"/>
              <a:t>9/17/2019</a:t>
            </a:r>
          </a:p>
        </p:txBody>
      </p:sp>
      <p:sp>
        <p:nvSpPr>
          <p:cNvPr id="9" name="Footer Placeholder 8">
            <a:extLst>
              <a:ext uri="{FF2B5EF4-FFF2-40B4-BE49-F238E27FC236}">
                <a16:creationId xmlns:a16="http://schemas.microsoft.com/office/drawing/2014/main" id="{F46AAAE5-D0FC-4579-A119-2C8C52248218}"/>
              </a:ext>
            </a:extLst>
          </p:cNvPr>
          <p:cNvSpPr>
            <a:spLocks noGrp="1"/>
          </p:cNvSpPr>
          <p:nvPr>
            <p:ph type="ftr" sz="quarter" idx="11"/>
          </p:nvPr>
        </p:nvSpPr>
        <p:spPr/>
        <p:txBody>
          <a:bodyPr/>
          <a:lstStyle/>
          <a:p>
            <a:r>
              <a:rPr lang="en-US"/>
              <a:t>AMICI Industrial Forum in Brussels                                                      Tord Ekelof  Uppsala University                                   </a:t>
            </a:r>
          </a:p>
        </p:txBody>
      </p:sp>
    </p:spTree>
    <p:extLst>
      <p:ext uri="{BB962C8B-B14F-4D97-AF65-F5344CB8AC3E}">
        <p14:creationId xmlns:p14="http://schemas.microsoft.com/office/powerpoint/2010/main" val="39634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DB9F-15A9-4C3B-932B-8BBC51307003}"/>
              </a:ext>
            </a:extLst>
          </p:cNvPr>
          <p:cNvSpPr>
            <a:spLocks noGrp="1"/>
          </p:cNvSpPr>
          <p:nvPr>
            <p:ph type="title"/>
          </p:nvPr>
        </p:nvSpPr>
        <p:spPr>
          <a:xfrm>
            <a:off x="353458" y="7742"/>
            <a:ext cx="10515600" cy="1325563"/>
          </a:xfrm>
        </p:spPr>
        <p:txBody>
          <a:bodyPr/>
          <a:lstStyle/>
          <a:p>
            <a:r>
              <a:rPr lang="en-US" dirty="0"/>
              <a:t>The different types of Technological Facilities</a:t>
            </a:r>
          </a:p>
        </p:txBody>
      </p:sp>
      <p:sp>
        <p:nvSpPr>
          <p:cNvPr id="3" name="Content Placeholder 2">
            <a:extLst>
              <a:ext uri="{FF2B5EF4-FFF2-40B4-BE49-F238E27FC236}">
                <a16:creationId xmlns:a16="http://schemas.microsoft.com/office/drawing/2014/main" id="{B1F7FD2F-0D74-4109-9972-34378D33A27E}"/>
              </a:ext>
            </a:extLst>
          </p:cNvPr>
          <p:cNvSpPr>
            <a:spLocks noGrp="1"/>
          </p:cNvSpPr>
          <p:nvPr>
            <p:ph sz="half" idx="1"/>
          </p:nvPr>
        </p:nvSpPr>
        <p:spPr>
          <a:xfrm>
            <a:off x="166138" y="1143712"/>
            <a:ext cx="6549794" cy="5706546"/>
          </a:xfrm>
        </p:spPr>
        <p:txBody>
          <a:bodyPr>
            <a:normAutofit fontScale="85000" lnSpcReduction="20000"/>
          </a:bodyPr>
          <a:lstStyle/>
          <a:p>
            <a:r>
              <a:rPr lang="en-US" dirty="0"/>
              <a:t>1. Si</a:t>
            </a:r>
            <a:r>
              <a:rPr lang="en-US" i="1" dirty="0">
                <a:cs typeface="Calibri"/>
              </a:rPr>
              <a:t>ng</a:t>
            </a:r>
            <a:r>
              <a:rPr lang="en-US" i="1" spc="-5" dirty="0">
                <a:cs typeface="Calibri"/>
              </a:rPr>
              <a:t>l</a:t>
            </a:r>
            <a:r>
              <a:rPr lang="en-US" i="1" dirty="0">
                <a:cs typeface="Calibri"/>
              </a:rPr>
              <a:t>e</a:t>
            </a:r>
            <a:r>
              <a:rPr lang="en-US" i="1" spc="-20" dirty="0">
                <a:cs typeface="Calibri"/>
              </a:rPr>
              <a:t> </a:t>
            </a:r>
            <a:r>
              <a:rPr lang="en-US" i="1" spc="-5" dirty="0">
                <a:cs typeface="Calibri"/>
              </a:rPr>
              <a:t>l</a:t>
            </a:r>
            <a:r>
              <a:rPr lang="en-US" i="1" dirty="0">
                <a:cs typeface="Calibri"/>
              </a:rPr>
              <a:t>abo</a:t>
            </a:r>
            <a:r>
              <a:rPr lang="en-US" i="1" spc="-5" dirty="0">
                <a:cs typeface="Calibri"/>
              </a:rPr>
              <a:t>r</a:t>
            </a:r>
            <a:r>
              <a:rPr lang="en-US" i="1" dirty="0">
                <a:cs typeface="Calibri"/>
              </a:rPr>
              <a:t>a</a:t>
            </a:r>
            <a:r>
              <a:rPr lang="en-US" i="1" spc="-25" dirty="0">
                <a:cs typeface="Calibri"/>
              </a:rPr>
              <a:t>t</a:t>
            </a:r>
            <a:r>
              <a:rPr lang="en-US" i="1" dirty="0">
                <a:cs typeface="Calibri"/>
              </a:rPr>
              <a:t>o</a:t>
            </a:r>
            <a:r>
              <a:rPr lang="en-US" i="1" spc="5" dirty="0">
                <a:cs typeface="Calibri"/>
              </a:rPr>
              <a:t>ries having</a:t>
            </a:r>
            <a:r>
              <a:rPr lang="en-US" i="1" spc="-10" dirty="0">
                <a:cs typeface="Calibri"/>
              </a:rPr>
              <a:t> </a:t>
            </a:r>
            <a:r>
              <a:rPr lang="en-US" i="1" dirty="0">
                <a:cs typeface="Calibri"/>
              </a:rPr>
              <a:t>a</a:t>
            </a:r>
            <a:r>
              <a:rPr lang="en-US" i="1" spc="-10" dirty="0">
                <a:cs typeface="Calibri"/>
              </a:rPr>
              <a:t> </a:t>
            </a:r>
            <a:r>
              <a:rPr lang="en-US" i="1" spc="-5" dirty="0">
                <a:cs typeface="Calibri"/>
              </a:rPr>
              <a:t>l</a:t>
            </a:r>
            <a:r>
              <a:rPr lang="en-US" i="1" dirty="0">
                <a:cs typeface="Calibri"/>
              </a:rPr>
              <a:t>a</a:t>
            </a:r>
            <a:r>
              <a:rPr lang="en-US" i="1" spc="-5" dirty="0">
                <a:cs typeface="Calibri"/>
              </a:rPr>
              <a:t>r</a:t>
            </a:r>
            <a:r>
              <a:rPr lang="en-US" i="1" dirty="0">
                <a:cs typeface="Calibri"/>
              </a:rPr>
              <a:t>ge a</a:t>
            </a:r>
            <a:r>
              <a:rPr lang="en-US" i="1" spc="-20" dirty="0">
                <a:cs typeface="Calibri"/>
              </a:rPr>
              <a:t>cc</a:t>
            </a:r>
            <a:r>
              <a:rPr lang="en-US" i="1" dirty="0">
                <a:cs typeface="Calibri"/>
              </a:rPr>
              <a:t>e</a:t>
            </a:r>
            <a:r>
              <a:rPr lang="en-US" i="1" spc="-5" dirty="0">
                <a:cs typeface="Calibri"/>
              </a:rPr>
              <a:t>l</a:t>
            </a:r>
            <a:r>
              <a:rPr lang="en-US" i="1" dirty="0">
                <a:cs typeface="Calibri"/>
              </a:rPr>
              <a:t>e</a:t>
            </a:r>
            <a:r>
              <a:rPr lang="en-US" i="1" spc="-5" dirty="0">
                <a:cs typeface="Calibri"/>
              </a:rPr>
              <a:t>r</a:t>
            </a:r>
            <a:r>
              <a:rPr lang="en-US" i="1" dirty="0">
                <a:cs typeface="Calibri"/>
              </a:rPr>
              <a:t>a</a:t>
            </a:r>
            <a:r>
              <a:rPr lang="en-US" i="1" spc="-25" dirty="0">
                <a:cs typeface="Calibri"/>
              </a:rPr>
              <a:t>t</a:t>
            </a:r>
            <a:r>
              <a:rPr lang="en-US" i="1" dirty="0">
                <a:cs typeface="Calibri"/>
              </a:rPr>
              <a:t>or</a:t>
            </a:r>
            <a:r>
              <a:rPr lang="en-US" i="1" spc="-25" dirty="0">
                <a:cs typeface="Calibri"/>
              </a:rPr>
              <a:t> f</a:t>
            </a:r>
            <a:r>
              <a:rPr lang="en-US" i="1" dirty="0">
                <a:cs typeface="Calibri"/>
              </a:rPr>
              <a:t>a</a:t>
            </a:r>
            <a:r>
              <a:rPr lang="en-US" i="1" spc="-10" dirty="0">
                <a:cs typeface="Calibri"/>
              </a:rPr>
              <a:t>c</a:t>
            </a:r>
            <a:r>
              <a:rPr lang="en-US" i="1" spc="-5" dirty="0">
                <a:cs typeface="Calibri"/>
              </a:rPr>
              <a:t>ili</a:t>
            </a:r>
            <a:r>
              <a:rPr lang="en-US" i="1" dirty="0">
                <a:cs typeface="Calibri"/>
              </a:rPr>
              <a:t>ty</a:t>
            </a:r>
            <a:r>
              <a:rPr lang="en-US" i="1" spc="35" dirty="0">
                <a:cs typeface="Calibri"/>
              </a:rPr>
              <a:t> with</a:t>
            </a:r>
            <a:r>
              <a:rPr lang="en-US" spc="-5" dirty="0">
                <a:cs typeface="Calibri"/>
              </a:rPr>
              <a:t> </a:t>
            </a:r>
            <a:r>
              <a:rPr lang="en-US" dirty="0">
                <a:cs typeface="Calibri"/>
              </a:rPr>
              <a:t>a</a:t>
            </a:r>
            <a:r>
              <a:rPr lang="en-US" spc="-10" dirty="0">
                <a:cs typeface="Calibri"/>
              </a:rPr>
              <a:t> </a:t>
            </a:r>
            <a:r>
              <a:rPr lang="en-US" spc="-5" dirty="0">
                <a:cs typeface="Calibri"/>
              </a:rPr>
              <a:t>wi</a:t>
            </a:r>
            <a:r>
              <a:rPr lang="en-US" dirty="0">
                <a:cs typeface="Calibri"/>
              </a:rPr>
              <a:t>de </a:t>
            </a:r>
            <a:r>
              <a:rPr lang="en-US" spc="-30" dirty="0">
                <a:cs typeface="Calibri"/>
              </a:rPr>
              <a:t>r</a:t>
            </a:r>
            <a:r>
              <a:rPr lang="en-US" spc="-5" dirty="0">
                <a:cs typeface="Calibri"/>
              </a:rPr>
              <a:t>ese</a:t>
            </a:r>
            <a:r>
              <a:rPr lang="en-US" dirty="0">
                <a:cs typeface="Calibri"/>
              </a:rPr>
              <a:t>a</a:t>
            </a:r>
            <a:r>
              <a:rPr lang="en-US" spc="-30" dirty="0">
                <a:cs typeface="Calibri"/>
              </a:rPr>
              <a:t>r</a:t>
            </a:r>
            <a:r>
              <a:rPr lang="en-US" dirty="0">
                <a:cs typeface="Calibri"/>
              </a:rPr>
              <a:t>ch</a:t>
            </a:r>
            <a:r>
              <a:rPr lang="en-US" spc="5" dirty="0">
                <a:cs typeface="Calibri"/>
              </a:rPr>
              <a:t> </a:t>
            </a:r>
            <a:r>
              <a:rPr lang="en-US" dirty="0">
                <a:cs typeface="Calibri"/>
              </a:rPr>
              <a:t>u</a:t>
            </a:r>
            <a:r>
              <a:rPr lang="en-US" spc="-5" dirty="0">
                <a:cs typeface="Calibri"/>
              </a:rPr>
              <a:t>se</a:t>
            </a:r>
            <a:r>
              <a:rPr lang="en-US" dirty="0">
                <a:cs typeface="Calibri"/>
              </a:rPr>
              <a:t>r</a:t>
            </a:r>
            <a:r>
              <a:rPr lang="en-US" spc="10" dirty="0">
                <a:cs typeface="Calibri"/>
              </a:rPr>
              <a:t> </a:t>
            </a:r>
            <a:r>
              <a:rPr lang="en-US" spc="-10" dirty="0">
                <a:cs typeface="Calibri"/>
              </a:rPr>
              <a:t>c</a:t>
            </a:r>
            <a:r>
              <a:rPr lang="en-US" spc="-5" dirty="0">
                <a:cs typeface="Calibri"/>
              </a:rPr>
              <a:t>omm</a:t>
            </a:r>
            <a:r>
              <a:rPr lang="en-US" dirty="0">
                <a:cs typeface="Calibri"/>
              </a:rPr>
              <a:t>un</a:t>
            </a:r>
            <a:r>
              <a:rPr lang="en-US" spc="-5" dirty="0">
                <a:cs typeface="Calibri"/>
              </a:rPr>
              <a:t>i</a:t>
            </a:r>
            <a:r>
              <a:rPr lang="en-US" dirty="0">
                <a:cs typeface="Calibri"/>
              </a:rPr>
              <a:t>t</a:t>
            </a:r>
            <a:r>
              <a:rPr lang="en-US" spc="-130" dirty="0">
                <a:cs typeface="Calibri"/>
              </a:rPr>
              <a:t>y </a:t>
            </a:r>
            <a:r>
              <a:rPr lang="en-US" dirty="0">
                <a:cs typeface="Calibri"/>
              </a:rPr>
              <a:t>like CERN,</a:t>
            </a:r>
            <a:r>
              <a:rPr lang="en-US" spc="-30" dirty="0">
                <a:cs typeface="Calibri"/>
              </a:rPr>
              <a:t> </a:t>
            </a:r>
            <a:r>
              <a:rPr lang="en-US" dirty="0">
                <a:cs typeface="Calibri"/>
              </a:rPr>
              <a:t>D</a:t>
            </a:r>
            <a:r>
              <a:rPr lang="en-US" spc="-20" dirty="0">
                <a:cs typeface="Calibri"/>
              </a:rPr>
              <a:t>E</a:t>
            </a:r>
            <a:r>
              <a:rPr lang="en-US" spc="-25" dirty="0">
                <a:cs typeface="Calibri"/>
              </a:rPr>
              <a:t>S</a:t>
            </a:r>
            <a:r>
              <a:rPr lang="en-US" spc="-245" dirty="0">
                <a:cs typeface="Calibri"/>
              </a:rPr>
              <a:t>Y</a:t>
            </a:r>
            <a:r>
              <a:rPr lang="en-US" dirty="0">
                <a:cs typeface="Calibri"/>
              </a:rPr>
              <a:t>,</a:t>
            </a:r>
            <a:r>
              <a:rPr lang="en-US" spc="-20" dirty="0">
                <a:cs typeface="Calibri"/>
              </a:rPr>
              <a:t> </a:t>
            </a:r>
            <a:r>
              <a:rPr lang="en-US" spc="-5" dirty="0">
                <a:cs typeface="Calibri"/>
              </a:rPr>
              <a:t>P</a:t>
            </a:r>
            <a:r>
              <a:rPr lang="en-US" dirty="0">
                <a:cs typeface="Calibri"/>
              </a:rPr>
              <a:t>S</a:t>
            </a:r>
            <a:r>
              <a:rPr lang="en-US" spc="-5" dirty="0">
                <a:cs typeface="Calibri"/>
              </a:rPr>
              <a:t>I</a:t>
            </a:r>
            <a:r>
              <a:rPr lang="en-US" dirty="0">
                <a:cs typeface="Calibri"/>
              </a:rPr>
              <a:t>,</a:t>
            </a:r>
            <a:r>
              <a:rPr lang="en-US" spc="-5" dirty="0">
                <a:cs typeface="Calibri"/>
              </a:rPr>
              <a:t> I</a:t>
            </a:r>
            <a:r>
              <a:rPr lang="en-US" dirty="0">
                <a:cs typeface="Calibri"/>
              </a:rPr>
              <a:t>NFN</a:t>
            </a:r>
            <a:r>
              <a:rPr lang="en-US" spc="-20" dirty="0">
                <a:cs typeface="Calibri"/>
              </a:rPr>
              <a:t> </a:t>
            </a:r>
            <a:r>
              <a:rPr lang="en-US" dirty="0">
                <a:cs typeface="Calibri"/>
              </a:rPr>
              <a:t>F</a:t>
            </a:r>
            <a:r>
              <a:rPr lang="en-US" spc="-40" dirty="0">
                <a:cs typeface="Calibri"/>
              </a:rPr>
              <a:t>r</a:t>
            </a:r>
            <a:r>
              <a:rPr lang="en-US" dirty="0">
                <a:cs typeface="Calibri"/>
              </a:rPr>
              <a:t>a</a:t>
            </a:r>
            <a:r>
              <a:rPr lang="en-US" spc="-5" dirty="0">
                <a:cs typeface="Calibri"/>
              </a:rPr>
              <a:t>s</a:t>
            </a:r>
            <a:r>
              <a:rPr lang="en-US" spc="-10" dirty="0">
                <a:cs typeface="Calibri"/>
              </a:rPr>
              <a:t>c</a:t>
            </a:r>
            <a:r>
              <a:rPr lang="en-US" spc="-25" dirty="0">
                <a:cs typeface="Calibri"/>
              </a:rPr>
              <a:t>a</a:t>
            </a:r>
            <a:r>
              <a:rPr lang="en-US" dirty="0">
                <a:cs typeface="Calibri"/>
              </a:rPr>
              <a:t>t</a:t>
            </a:r>
            <a:r>
              <a:rPr lang="en-US" spc="-5" dirty="0">
                <a:cs typeface="Calibri"/>
              </a:rPr>
              <a:t>i</a:t>
            </a:r>
            <a:r>
              <a:rPr lang="en-US" dirty="0">
                <a:cs typeface="Calibri"/>
              </a:rPr>
              <a:t> and</a:t>
            </a:r>
            <a:r>
              <a:rPr lang="en-US" spc="20" dirty="0">
                <a:cs typeface="Calibri"/>
              </a:rPr>
              <a:t> </a:t>
            </a:r>
            <a:r>
              <a:rPr lang="en-US" spc="-10" dirty="0">
                <a:cs typeface="Calibri"/>
              </a:rPr>
              <a:t>S</a:t>
            </a:r>
            <a:r>
              <a:rPr lang="en-US" spc="-5" dirty="0">
                <a:cs typeface="Calibri"/>
              </a:rPr>
              <a:t>T</a:t>
            </a:r>
            <a:r>
              <a:rPr lang="en-US" spc="-10" dirty="0">
                <a:cs typeface="Calibri"/>
              </a:rPr>
              <a:t>F</a:t>
            </a:r>
            <a:r>
              <a:rPr lang="en-US" dirty="0">
                <a:cs typeface="Calibri"/>
              </a:rPr>
              <a:t>C</a:t>
            </a:r>
            <a:r>
              <a:rPr lang="en-US" spc="-10" dirty="0">
                <a:cs typeface="Calibri"/>
              </a:rPr>
              <a:t> </a:t>
            </a:r>
            <a:r>
              <a:rPr lang="en-US" dirty="0">
                <a:cs typeface="Calibri"/>
              </a:rPr>
              <a:t>RAL.</a:t>
            </a:r>
          </a:p>
          <a:p>
            <a:r>
              <a:rPr lang="en-US" i="1" spc="-15" dirty="0">
                <a:cs typeface="Calibri"/>
              </a:rPr>
              <a:t>2. N</a:t>
            </a:r>
            <a:r>
              <a:rPr lang="en-US" i="1" spc="-50" dirty="0">
                <a:cs typeface="Calibri"/>
              </a:rPr>
              <a:t>a</a:t>
            </a:r>
            <a:r>
              <a:rPr lang="en-US" i="1" spc="-15" dirty="0">
                <a:cs typeface="Calibri"/>
              </a:rPr>
              <a:t>ti</a:t>
            </a:r>
            <a:r>
              <a:rPr lang="en-US" i="1" dirty="0">
                <a:cs typeface="Calibri"/>
              </a:rPr>
              <a:t>o</a:t>
            </a:r>
            <a:r>
              <a:rPr lang="en-US" i="1" spc="-15" dirty="0">
                <a:cs typeface="Calibri"/>
              </a:rPr>
              <a:t>n</a:t>
            </a:r>
            <a:r>
              <a:rPr lang="en-US" i="1" spc="-25" dirty="0">
                <a:cs typeface="Calibri"/>
              </a:rPr>
              <a:t>a</a:t>
            </a:r>
            <a:r>
              <a:rPr lang="en-US" i="1" dirty="0">
                <a:cs typeface="Calibri"/>
              </a:rPr>
              <a:t>l</a:t>
            </a:r>
            <a:r>
              <a:rPr lang="en-US" i="1" spc="-65" dirty="0">
                <a:cs typeface="Calibri"/>
              </a:rPr>
              <a:t> </a:t>
            </a:r>
            <a:r>
              <a:rPr lang="en-US" i="1" spc="-10" dirty="0">
                <a:cs typeface="Calibri"/>
              </a:rPr>
              <a:t>c</a:t>
            </a:r>
            <a:r>
              <a:rPr lang="en-US" i="1" spc="-20" dirty="0">
                <a:cs typeface="Calibri"/>
              </a:rPr>
              <a:t>l</a:t>
            </a:r>
            <a:r>
              <a:rPr lang="en-US" i="1" spc="-10" dirty="0">
                <a:cs typeface="Calibri"/>
              </a:rPr>
              <a:t>u</a:t>
            </a:r>
            <a:r>
              <a:rPr lang="en-US" i="1" spc="-65" dirty="0">
                <a:cs typeface="Calibri"/>
              </a:rPr>
              <a:t>s</a:t>
            </a:r>
            <a:r>
              <a:rPr lang="en-US" i="1" spc="-60" dirty="0">
                <a:cs typeface="Calibri"/>
              </a:rPr>
              <a:t>t</a:t>
            </a:r>
            <a:r>
              <a:rPr lang="en-US" i="1" spc="-10" dirty="0">
                <a:cs typeface="Calibri"/>
              </a:rPr>
              <a:t>e</a:t>
            </a:r>
            <a:r>
              <a:rPr lang="en-US" i="1" spc="-65" dirty="0">
                <a:cs typeface="Calibri"/>
              </a:rPr>
              <a:t>r</a:t>
            </a:r>
            <a:r>
              <a:rPr lang="en-US" i="1" dirty="0">
                <a:cs typeface="Calibri"/>
              </a:rPr>
              <a:t>s</a:t>
            </a:r>
            <a:r>
              <a:rPr lang="en-US" i="1" spc="-35" dirty="0">
                <a:cs typeface="Calibri"/>
              </a:rPr>
              <a:t> </a:t>
            </a:r>
            <a:r>
              <a:rPr lang="en-US" i="1" dirty="0">
                <a:cs typeface="Calibri"/>
              </a:rPr>
              <a:t>of</a:t>
            </a:r>
            <a:r>
              <a:rPr lang="en-US" i="1" spc="-45" dirty="0">
                <a:cs typeface="Calibri"/>
              </a:rPr>
              <a:t> </a:t>
            </a:r>
            <a:r>
              <a:rPr lang="en-US" i="1" dirty="0">
                <a:cs typeface="Calibri"/>
              </a:rPr>
              <a:t>a</a:t>
            </a:r>
            <a:r>
              <a:rPr lang="en-US" i="1" spc="-30" dirty="0">
                <a:cs typeface="Calibri"/>
              </a:rPr>
              <a:t> </a:t>
            </a:r>
            <a:r>
              <a:rPr lang="en-US" i="1" spc="-15" dirty="0">
                <a:cs typeface="Calibri"/>
              </a:rPr>
              <a:t>nu</a:t>
            </a:r>
            <a:r>
              <a:rPr lang="en-US" i="1" spc="-5" dirty="0">
                <a:cs typeface="Calibri"/>
              </a:rPr>
              <a:t>m</a:t>
            </a:r>
            <a:r>
              <a:rPr lang="en-US" i="1" spc="-15" dirty="0">
                <a:cs typeface="Calibri"/>
              </a:rPr>
              <a:t>be</a:t>
            </a:r>
            <a:r>
              <a:rPr lang="en-US" i="1" dirty="0">
                <a:cs typeface="Calibri"/>
              </a:rPr>
              <a:t>r</a:t>
            </a:r>
            <a:r>
              <a:rPr lang="en-US" i="1" spc="-60" dirty="0">
                <a:cs typeface="Calibri"/>
              </a:rPr>
              <a:t> </a:t>
            </a:r>
            <a:r>
              <a:rPr lang="en-US" i="1" dirty="0">
                <a:cs typeface="Calibri"/>
              </a:rPr>
              <a:t>of </a:t>
            </a:r>
            <a:r>
              <a:rPr lang="en-US" i="1" spc="-15" dirty="0">
                <a:cs typeface="Calibri"/>
              </a:rPr>
              <a:t>s</a:t>
            </a:r>
            <a:r>
              <a:rPr lang="en-US" i="1" spc="-5" dirty="0">
                <a:cs typeface="Calibri"/>
              </a:rPr>
              <a:t>m</a:t>
            </a:r>
            <a:r>
              <a:rPr lang="en-US" i="1" spc="-25" dirty="0">
                <a:cs typeface="Calibri"/>
              </a:rPr>
              <a:t>a</a:t>
            </a:r>
            <a:r>
              <a:rPr lang="en-US" i="1" spc="-20" dirty="0">
                <a:cs typeface="Calibri"/>
              </a:rPr>
              <a:t>ll</a:t>
            </a:r>
            <a:r>
              <a:rPr lang="en-US" i="1" spc="-10" dirty="0">
                <a:cs typeface="Calibri"/>
              </a:rPr>
              <a:t>e</a:t>
            </a:r>
            <a:r>
              <a:rPr lang="en-US" i="1" dirty="0">
                <a:cs typeface="Calibri"/>
              </a:rPr>
              <a:t>r</a:t>
            </a:r>
            <a:r>
              <a:rPr lang="en-US" i="1" spc="-35" dirty="0">
                <a:cs typeface="Calibri"/>
              </a:rPr>
              <a:t> </a:t>
            </a:r>
            <a:r>
              <a:rPr lang="en-US" i="1" spc="-15" dirty="0">
                <a:cs typeface="Calibri"/>
              </a:rPr>
              <a:t>l</a:t>
            </a:r>
            <a:r>
              <a:rPr lang="en-US" i="1" spc="-25" dirty="0">
                <a:cs typeface="Calibri"/>
              </a:rPr>
              <a:t>a</a:t>
            </a:r>
            <a:r>
              <a:rPr lang="en-US" i="1" spc="-15" dirty="0">
                <a:cs typeface="Calibri"/>
              </a:rPr>
              <a:t>b</a:t>
            </a:r>
            <a:r>
              <a:rPr lang="en-US" i="1" dirty="0">
                <a:cs typeface="Calibri"/>
              </a:rPr>
              <a:t>o</a:t>
            </a:r>
            <a:r>
              <a:rPr lang="en-US" i="1" spc="-65" dirty="0">
                <a:cs typeface="Calibri"/>
              </a:rPr>
              <a:t>r</a:t>
            </a:r>
            <a:r>
              <a:rPr lang="en-US" i="1" spc="-50" dirty="0">
                <a:cs typeface="Calibri"/>
              </a:rPr>
              <a:t>a</a:t>
            </a:r>
            <a:r>
              <a:rPr lang="en-US" i="1" spc="-60" dirty="0">
                <a:cs typeface="Calibri"/>
              </a:rPr>
              <a:t>t</a:t>
            </a:r>
            <a:r>
              <a:rPr lang="en-US" i="1" dirty="0">
                <a:cs typeface="Calibri"/>
              </a:rPr>
              <a:t>o</a:t>
            </a:r>
            <a:r>
              <a:rPr lang="en-US" i="1" spc="-20" dirty="0">
                <a:cs typeface="Calibri"/>
              </a:rPr>
              <a:t>ri</a:t>
            </a:r>
            <a:r>
              <a:rPr lang="en-US" i="1" spc="-10" dirty="0">
                <a:cs typeface="Calibri"/>
              </a:rPr>
              <a:t>e</a:t>
            </a:r>
            <a:r>
              <a:rPr lang="en-US" i="1" dirty="0">
                <a:cs typeface="Calibri"/>
              </a:rPr>
              <a:t>s</a:t>
            </a:r>
            <a:r>
              <a:rPr lang="en-US" i="1" spc="-85" dirty="0">
                <a:cs typeface="Calibri"/>
              </a:rPr>
              <a:t> </a:t>
            </a:r>
            <a:r>
              <a:rPr lang="en-US" spc="-20" dirty="0">
                <a:cs typeface="Calibri"/>
              </a:rPr>
              <a:t>w</a:t>
            </a:r>
            <a:r>
              <a:rPr lang="en-US" spc="-10" dirty="0">
                <a:cs typeface="Calibri"/>
              </a:rPr>
              <a:t>h</a:t>
            </a:r>
            <a:r>
              <a:rPr lang="en-US" spc="-20" dirty="0">
                <a:cs typeface="Calibri"/>
              </a:rPr>
              <a:t>i</a:t>
            </a:r>
            <a:r>
              <a:rPr lang="en-US" dirty="0">
                <a:cs typeface="Calibri"/>
              </a:rPr>
              <a:t>ch</a:t>
            </a:r>
            <a:r>
              <a:rPr lang="en-US" spc="-40" dirty="0">
                <a:cs typeface="Calibri"/>
              </a:rPr>
              <a:t> </a:t>
            </a:r>
            <a:r>
              <a:rPr lang="en-US" spc="-10" dirty="0">
                <a:cs typeface="Calibri"/>
              </a:rPr>
              <a:t>h</a:t>
            </a:r>
            <a:r>
              <a:rPr lang="en-US" spc="-100" dirty="0">
                <a:cs typeface="Calibri"/>
              </a:rPr>
              <a:t>a</a:t>
            </a:r>
            <a:r>
              <a:rPr lang="en-US" spc="-70" dirty="0">
                <a:cs typeface="Calibri"/>
              </a:rPr>
              <a:t>v</a:t>
            </a:r>
            <a:r>
              <a:rPr lang="en-US" dirty="0">
                <a:cs typeface="Calibri"/>
              </a:rPr>
              <a:t>e </a:t>
            </a:r>
            <a:r>
              <a:rPr lang="en-US" spc="-20" dirty="0">
                <a:cs typeface="Calibri"/>
              </a:rPr>
              <a:t>sm</a:t>
            </a:r>
            <a:r>
              <a:rPr lang="en-US" spc="-15" dirty="0">
                <a:cs typeface="Calibri"/>
              </a:rPr>
              <a:t>a</a:t>
            </a:r>
            <a:r>
              <a:rPr lang="en-US" spc="-20" dirty="0">
                <a:cs typeface="Calibri"/>
              </a:rPr>
              <a:t>ll</a:t>
            </a:r>
            <a:r>
              <a:rPr lang="en-US" spc="-15" dirty="0">
                <a:cs typeface="Calibri"/>
              </a:rPr>
              <a:t>e</a:t>
            </a:r>
            <a:r>
              <a:rPr lang="en-US" dirty="0">
                <a:cs typeface="Calibri"/>
              </a:rPr>
              <a:t>r</a:t>
            </a:r>
            <a:r>
              <a:rPr lang="en-US" spc="-10" dirty="0">
                <a:cs typeface="Calibri"/>
              </a:rPr>
              <a:t> </a:t>
            </a:r>
            <a:r>
              <a:rPr lang="en-US" spc="-25" dirty="0">
                <a:cs typeface="Calibri"/>
              </a:rPr>
              <a:t>a</a:t>
            </a:r>
            <a:r>
              <a:rPr lang="en-US" spc="-20" dirty="0">
                <a:cs typeface="Calibri"/>
              </a:rPr>
              <a:t>c</a:t>
            </a:r>
            <a:r>
              <a:rPr lang="en-US" dirty="0">
                <a:cs typeface="Calibri"/>
              </a:rPr>
              <a:t>c</a:t>
            </a:r>
            <a:r>
              <a:rPr lang="en-US" spc="-5" dirty="0">
                <a:cs typeface="Calibri"/>
              </a:rPr>
              <a:t>e</a:t>
            </a:r>
            <a:r>
              <a:rPr lang="en-US" spc="-20" dirty="0">
                <a:cs typeface="Calibri"/>
              </a:rPr>
              <a:t>l</a:t>
            </a:r>
            <a:r>
              <a:rPr lang="en-US" spc="-15" dirty="0">
                <a:cs typeface="Calibri"/>
              </a:rPr>
              <a:t>e</a:t>
            </a:r>
            <a:r>
              <a:rPr lang="en-US" spc="-100" dirty="0">
                <a:cs typeface="Calibri"/>
              </a:rPr>
              <a:t>r</a:t>
            </a:r>
            <a:r>
              <a:rPr lang="en-US" spc="-75" dirty="0">
                <a:cs typeface="Calibri"/>
              </a:rPr>
              <a:t>a</a:t>
            </a:r>
            <a:r>
              <a:rPr lang="en-US" spc="-60" dirty="0">
                <a:cs typeface="Calibri"/>
              </a:rPr>
              <a:t>t</a:t>
            </a:r>
            <a:r>
              <a:rPr lang="en-US" spc="-5" dirty="0">
                <a:cs typeface="Calibri"/>
              </a:rPr>
              <a:t>o</a:t>
            </a:r>
            <a:r>
              <a:rPr lang="en-US" dirty="0">
                <a:cs typeface="Calibri"/>
              </a:rPr>
              <a:t>r </a:t>
            </a:r>
            <a:r>
              <a:rPr lang="en-US" spc="-100" dirty="0">
                <a:cs typeface="Calibri"/>
              </a:rPr>
              <a:t>f</a:t>
            </a:r>
            <a:r>
              <a:rPr lang="en-US" spc="-15" dirty="0">
                <a:cs typeface="Calibri"/>
              </a:rPr>
              <a:t>a</a:t>
            </a:r>
            <a:r>
              <a:rPr lang="en-US" spc="-10" dirty="0">
                <a:cs typeface="Calibri"/>
              </a:rPr>
              <a:t>c</a:t>
            </a:r>
            <a:r>
              <a:rPr lang="en-US" spc="-20" dirty="0">
                <a:cs typeface="Calibri"/>
              </a:rPr>
              <a:t>il</a:t>
            </a:r>
            <a:r>
              <a:rPr lang="en-US" spc="-15" dirty="0">
                <a:cs typeface="Calibri"/>
              </a:rPr>
              <a:t>it</a:t>
            </a:r>
            <a:r>
              <a:rPr lang="en-US" spc="-20" dirty="0">
                <a:cs typeface="Calibri"/>
              </a:rPr>
              <a:t>i</a:t>
            </a:r>
            <a:r>
              <a:rPr lang="en-US" spc="-15" dirty="0">
                <a:cs typeface="Calibri"/>
              </a:rPr>
              <a:t>e</a:t>
            </a:r>
            <a:r>
              <a:rPr lang="en-US" dirty="0">
                <a:cs typeface="Calibri"/>
              </a:rPr>
              <a:t>s</a:t>
            </a:r>
            <a:r>
              <a:rPr lang="en-US" spc="-40" dirty="0">
                <a:cs typeface="Calibri"/>
              </a:rPr>
              <a:t> </a:t>
            </a:r>
            <a:r>
              <a:rPr lang="en-US" spc="-5" dirty="0">
                <a:cs typeface="Calibri"/>
              </a:rPr>
              <a:t>mo</a:t>
            </a:r>
            <a:r>
              <a:rPr lang="en-US" spc="-65" dirty="0">
                <a:cs typeface="Calibri"/>
              </a:rPr>
              <a:t>s</a:t>
            </a:r>
            <a:r>
              <a:rPr lang="en-US" spc="-15" dirty="0">
                <a:cs typeface="Calibri"/>
              </a:rPr>
              <a:t>t</a:t>
            </a:r>
            <a:r>
              <a:rPr lang="en-US" spc="-20" dirty="0">
                <a:cs typeface="Calibri"/>
              </a:rPr>
              <a:t>l</a:t>
            </a:r>
            <a:r>
              <a:rPr lang="en-US" dirty="0">
                <a:cs typeface="Calibri"/>
              </a:rPr>
              <a:t>y</a:t>
            </a:r>
            <a:r>
              <a:rPr lang="en-US" spc="-20" dirty="0">
                <a:cs typeface="Calibri"/>
              </a:rPr>
              <a:t> </a:t>
            </a:r>
            <a:r>
              <a:rPr lang="en-US" spc="-110" dirty="0">
                <a:cs typeface="Calibri"/>
              </a:rPr>
              <a:t>f</a:t>
            </a:r>
            <a:r>
              <a:rPr lang="en-US" spc="-5" dirty="0">
                <a:cs typeface="Calibri"/>
              </a:rPr>
              <a:t>o</a:t>
            </a:r>
            <a:r>
              <a:rPr lang="en-US" dirty="0">
                <a:cs typeface="Calibri"/>
              </a:rPr>
              <a:t>r </a:t>
            </a:r>
            <a:r>
              <a:rPr lang="en-US" spc="-25" dirty="0">
                <a:cs typeface="Calibri"/>
              </a:rPr>
              <a:t>a</a:t>
            </a:r>
            <a:r>
              <a:rPr lang="en-US" spc="-20" dirty="0">
                <a:cs typeface="Calibri"/>
              </a:rPr>
              <a:t>c</a:t>
            </a:r>
            <a:r>
              <a:rPr lang="en-US" dirty="0">
                <a:cs typeface="Calibri"/>
              </a:rPr>
              <a:t>c</a:t>
            </a:r>
            <a:r>
              <a:rPr lang="en-US" spc="-5" dirty="0">
                <a:cs typeface="Calibri"/>
              </a:rPr>
              <a:t>e</a:t>
            </a:r>
            <a:r>
              <a:rPr lang="en-US" spc="-20" dirty="0">
                <a:cs typeface="Calibri"/>
              </a:rPr>
              <a:t>l</a:t>
            </a:r>
            <a:r>
              <a:rPr lang="en-US" spc="-15" dirty="0">
                <a:cs typeface="Calibri"/>
              </a:rPr>
              <a:t>e</a:t>
            </a:r>
            <a:r>
              <a:rPr lang="en-US" spc="-100" dirty="0">
                <a:cs typeface="Calibri"/>
              </a:rPr>
              <a:t>r</a:t>
            </a:r>
            <a:r>
              <a:rPr lang="en-US" spc="-75" dirty="0">
                <a:cs typeface="Calibri"/>
              </a:rPr>
              <a:t>a</a:t>
            </a:r>
            <a:r>
              <a:rPr lang="en-US" spc="-60" dirty="0">
                <a:cs typeface="Calibri"/>
              </a:rPr>
              <a:t>t</a:t>
            </a:r>
            <a:r>
              <a:rPr lang="en-US" spc="-5" dirty="0">
                <a:cs typeface="Calibri"/>
              </a:rPr>
              <a:t>o</a:t>
            </a:r>
            <a:r>
              <a:rPr lang="en-US" dirty="0">
                <a:cs typeface="Calibri"/>
              </a:rPr>
              <a:t>r </a:t>
            </a:r>
            <a:r>
              <a:rPr lang="en-US" spc="-25" dirty="0">
                <a:cs typeface="Calibri"/>
              </a:rPr>
              <a:t>a</a:t>
            </a:r>
            <a:r>
              <a:rPr lang="en-US" spc="-10" dirty="0">
                <a:cs typeface="Calibri"/>
              </a:rPr>
              <a:t>n</a:t>
            </a:r>
            <a:r>
              <a:rPr lang="en-US" dirty="0">
                <a:cs typeface="Calibri"/>
              </a:rPr>
              <a:t>d</a:t>
            </a:r>
            <a:r>
              <a:rPr lang="en-US" spc="-30" dirty="0">
                <a:cs typeface="Calibri"/>
              </a:rPr>
              <a:t> m</a:t>
            </a:r>
            <a:r>
              <a:rPr lang="en-US" spc="-25" dirty="0">
                <a:cs typeface="Calibri"/>
              </a:rPr>
              <a:t>a</a:t>
            </a:r>
            <a:r>
              <a:rPr lang="en-US" spc="-10" dirty="0">
                <a:cs typeface="Calibri"/>
              </a:rPr>
              <a:t>gn</a:t>
            </a:r>
            <a:r>
              <a:rPr lang="en-US" spc="-30" dirty="0">
                <a:cs typeface="Calibri"/>
              </a:rPr>
              <a:t>e</a:t>
            </a:r>
            <a:r>
              <a:rPr lang="en-US" dirty="0">
                <a:cs typeface="Calibri"/>
              </a:rPr>
              <a:t>t</a:t>
            </a:r>
            <a:r>
              <a:rPr lang="en-US" spc="-20" dirty="0">
                <a:cs typeface="Calibri"/>
              </a:rPr>
              <a:t> </a:t>
            </a:r>
            <a:r>
              <a:rPr lang="en-US" spc="-60" dirty="0">
                <a:cs typeface="Calibri"/>
              </a:rPr>
              <a:t>t</a:t>
            </a:r>
            <a:r>
              <a:rPr lang="en-US" spc="-5" dirty="0">
                <a:cs typeface="Calibri"/>
              </a:rPr>
              <a:t>e</a:t>
            </a:r>
            <a:r>
              <a:rPr lang="en-US" dirty="0">
                <a:cs typeface="Calibri"/>
              </a:rPr>
              <a:t>c</a:t>
            </a:r>
            <a:r>
              <a:rPr lang="en-US" spc="-10" dirty="0">
                <a:cs typeface="Calibri"/>
              </a:rPr>
              <a:t>hn</a:t>
            </a:r>
            <a:r>
              <a:rPr lang="en-US" spc="-5" dirty="0">
                <a:cs typeface="Calibri"/>
              </a:rPr>
              <a:t>olo</a:t>
            </a:r>
            <a:r>
              <a:rPr lang="en-US" spc="-10" dirty="0">
                <a:cs typeface="Calibri"/>
              </a:rPr>
              <a:t>g</a:t>
            </a:r>
            <a:r>
              <a:rPr lang="en-US" dirty="0">
                <a:cs typeface="Calibri"/>
              </a:rPr>
              <a:t>y</a:t>
            </a:r>
            <a:r>
              <a:rPr lang="en-US" spc="-65" dirty="0">
                <a:cs typeface="Calibri"/>
              </a:rPr>
              <a:t> </a:t>
            </a:r>
            <a:r>
              <a:rPr lang="en-US" spc="-10" dirty="0">
                <a:cs typeface="Calibri"/>
              </a:rPr>
              <a:t>d</a:t>
            </a:r>
            <a:r>
              <a:rPr lang="en-US" spc="-30" dirty="0">
                <a:cs typeface="Calibri"/>
              </a:rPr>
              <a:t>e</a:t>
            </a:r>
            <a:r>
              <a:rPr lang="en-US" spc="-70" dirty="0">
                <a:cs typeface="Calibri"/>
              </a:rPr>
              <a:t>v</a:t>
            </a:r>
            <a:r>
              <a:rPr lang="en-US" spc="-15" dirty="0">
                <a:cs typeface="Calibri"/>
              </a:rPr>
              <a:t>el</a:t>
            </a:r>
            <a:r>
              <a:rPr lang="en-US" spc="-5" dirty="0">
                <a:cs typeface="Calibri"/>
              </a:rPr>
              <a:t>o</a:t>
            </a:r>
            <a:r>
              <a:rPr lang="en-US" spc="-10" dirty="0">
                <a:cs typeface="Calibri"/>
              </a:rPr>
              <a:t>pm</a:t>
            </a:r>
            <a:r>
              <a:rPr lang="en-US" spc="-15" dirty="0">
                <a:cs typeface="Calibri"/>
              </a:rPr>
              <a:t>e</a:t>
            </a:r>
            <a:r>
              <a:rPr lang="en-US" spc="-60" dirty="0">
                <a:cs typeface="Calibri"/>
              </a:rPr>
              <a:t>n</a:t>
            </a:r>
            <a:r>
              <a:rPr lang="en-US" spc="-15" dirty="0">
                <a:cs typeface="Calibri"/>
              </a:rPr>
              <a:t>t</a:t>
            </a:r>
            <a:r>
              <a:rPr lang="en-US" dirty="0">
                <a:cs typeface="Calibri"/>
              </a:rPr>
              <a:t>s like </a:t>
            </a:r>
            <a:r>
              <a:rPr lang="en-US" spc="-40" dirty="0">
                <a:cs typeface="Calibri"/>
              </a:rPr>
              <a:t>the national laboratories of </a:t>
            </a:r>
            <a:r>
              <a:rPr lang="en-US" spc="-5" dirty="0">
                <a:cs typeface="Calibri"/>
              </a:rPr>
              <a:t>I</a:t>
            </a:r>
            <a:r>
              <a:rPr lang="en-US" dirty="0">
                <a:cs typeface="Calibri"/>
              </a:rPr>
              <a:t>NFN,</a:t>
            </a:r>
            <a:r>
              <a:rPr lang="en-US" spc="-45" dirty="0">
                <a:cs typeface="Calibri"/>
              </a:rPr>
              <a:t> </a:t>
            </a:r>
            <a:r>
              <a:rPr lang="en-US" spc="-35" dirty="0">
                <a:cs typeface="Calibri"/>
              </a:rPr>
              <a:t>S</a:t>
            </a:r>
            <a:r>
              <a:rPr lang="en-US" spc="-5" dirty="0">
                <a:cs typeface="Calibri"/>
              </a:rPr>
              <a:t>T</a:t>
            </a:r>
            <a:r>
              <a:rPr lang="en-US" spc="-45" dirty="0">
                <a:cs typeface="Calibri"/>
              </a:rPr>
              <a:t>F</a:t>
            </a:r>
            <a:r>
              <a:rPr lang="en-US" spc="-40" dirty="0">
                <a:cs typeface="Calibri"/>
              </a:rPr>
              <a:t>C</a:t>
            </a:r>
            <a:r>
              <a:rPr lang="en-US" dirty="0">
                <a:cs typeface="Calibri"/>
              </a:rPr>
              <a:t> and </a:t>
            </a:r>
            <a:r>
              <a:rPr lang="en-US" spc="-5" dirty="0">
                <a:cs typeface="Calibri"/>
              </a:rPr>
              <a:t>C</a:t>
            </a:r>
            <a:r>
              <a:rPr lang="en-US" dirty="0">
                <a:cs typeface="Calibri"/>
              </a:rPr>
              <a:t>N</a:t>
            </a:r>
            <a:r>
              <a:rPr lang="en-US" spc="-70" dirty="0">
                <a:cs typeface="Calibri"/>
              </a:rPr>
              <a:t>R</a:t>
            </a:r>
            <a:r>
              <a:rPr lang="en-US" spc="-10" dirty="0">
                <a:cs typeface="Calibri"/>
              </a:rPr>
              <a:t>S</a:t>
            </a:r>
            <a:r>
              <a:rPr lang="en-US" spc="-5" dirty="0">
                <a:cs typeface="Calibri"/>
              </a:rPr>
              <a:t>-I</a:t>
            </a:r>
            <a:r>
              <a:rPr lang="en-US" spc="-10" dirty="0">
                <a:cs typeface="Calibri"/>
              </a:rPr>
              <a:t>N</a:t>
            </a:r>
            <a:r>
              <a:rPr lang="en-US" spc="-20" dirty="0">
                <a:cs typeface="Calibri"/>
              </a:rPr>
              <a:t>2P3.</a:t>
            </a:r>
          </a:p>
          <a:p>
            <a:r>
              <a:rPr lang="en-US" i="1" spc="-15" dirty="0">
                <a:cs typeface="Calibri"/>
              </a:rPr>
              <a:t>3. S</a:t>
            </a:r>
            <a:r>
              <a:rPr lang="en-US" i="1" spc="-20" dirty="0">
                <a:cs typeface="Calibri"/>
              </a:rPr>
              <a:t>i</a:t>
            </a:r>
            <a:r>
              <a:rPr lang="en-US" i="1" spc="-15" dirty="0">
                <a:cs typeface="Calibri"/>
              </a:rPr>
              <a:t>ng</a:t>
            </a:r>
            <a:r>
              <a:rPr lang="en-US" i="1" spc="-20" dirty="0">
                <a:cs typeface="Calibri"/>
              </a:rPr>
              <a:t>l</a:t>
            </a:r>
            <a:r>
              <a:rPr lang="en-US" i="1" dirty="0">
                <a:cs typeface="Calibri"/>
              </a:rPr>
              <a:t>e</a:t>
            </a:r>
            <a:r>
              <a:rPr lang="en-US" i="1" spc="-65" dirty="0">
                <a:cs typeface="Calibri"/>
              </a:rPr>
              <a:t> </a:t>
            </a:r>
            <a:r>
              <a:rPr lang="en-US" i="1" spc="-20" dirty="0">
                <a:cs typeface="Calibri"/>
              </a:rPr>
              <a:t>l</a:t>
            </a:r>
            <a:r>
              <a:rPr lang="en-US" i="1" spc="-15" dirty="0">
                <a:cs typeface="Calibri"/>
              </a:rPr>
              <a:t>ab</a:t>
            </a:r>
            <a:r>
              <a:rPr lang="en-US" i="1" dirty="0">
                <a:cs typeface="Calibri"/>
              </a:rPr>
              <a:t>o</a:t>
            </a:r>
            <a:r>
              <a:rPr lang="en-US" i="1" spc="-55" dirty="0">
                <a:cs typeface="Calibri"/>
              </a:rPr>
              <a:t>r</a:t>
            </a:r>
            <a:r>
              <a:rPr lang="en-US" i="1" spc="-50" dirty="0">
                <a:cs typeface="Calibri"/>
              </a:rPr>
              <a:t>a</a:t>
            </a:r>
            <a:r>
              <a:rPr lang="en-US" i="1" spc="-60" dirty="0">
                <a:cs typeface="Calibri"/>
              </a:rPr>
              <a:t>t</a:t>
            </a:r>
            <a:r>
              <a:rPr lang="en-US" i="1" dirty="0">
                <a:cs typeface="Calibri"/>
              </a:rPr>
              <a:t>o</a:t>
            </a:r>
            <a:r>
              <a:rPr lang="en-US" i="1" spc="20" dirty="0">
                <a:cs typeface="Calibri"/>
              </a:rPr>
              <a:t>ries</a:t>
            </a:r>
            <a:r>
              <a:rPr lang="en-US" i="1" spc="-55" dirty="0">
                <a:cs typeface="Calibri"/>
              </a:rPr>
              <a:t> </a:t>
            </a:r>
            <a:r>
              <a:rPr lang="en-US" i="1" spc="-30" dirty="0">
                <a:cs typeface="Calibri"/>
              </a:rPr>
              <a:t>w</a:t>
            </a:r>
            <a:r>
              <a:rPr lang="en-US" i="1" spc="-20" dirty="0">
                <a:cs typeface="Calibri"/>
              </a:rPr>
              <a:t>i</a:t>
            </a:r>
            <a:r>
              <a:rPr lang="en-US" i="1" spc="-15" dirty="0">
                <a:cs typeface="Calibri"/>
              </a:rPr>
              <a:t>t</a:t>
            </a:r>
            <a:r>
              <a:rPr lang="en-US" i="1" dirty="0">
                <a:cs typeface="Calibri"/>
              </a:rPr>
              <a:t>h</a:t>
            </a:r>
            <a:r>
              <a:rPr lang="en-US" i="1" spc="-35" dirty="0">
                <a:cs typeface="Calibri"/>
              </a:rPr>
              <a:t> </a:t>
            </a:r>
            <a:r>
              <a:rPr lang="en-US" i="1" spc="-15" dirty="0">
                <a:cs typeface="Calibri"/>
              </a:rPr>
              <a:t>n</a:t>
            </a:r>
            <a:r>
              <a:rPr lang="en-US" i="1" dirty="0">
                <a:cs typeface="Calibri"/>
              </a:rPr>
              <a:t>o</a:t>
            </a:r>
            <a:r>
              <a:rPr lang="en-US" i="1" spc="-30" dirty="0">
                <a:cs typeface="Calibri"/>
              </a:rPr>
              <a:t> m</a:t>
            </a:r>
            <a:r>
              <a:rPr lang="en-US" i="1" spc="-25" dirty="0">
                <a:cs typeface="Calibri"/>
              </a:rPr>
              <a:t>a</a:t>
            </a:r>
            <a:r>
              <a:rPr lang="en-US" i="1" spc="-15" dirty="0">
                <a:cs typeface="Calibri"/>
              </a:rPr>
              <a:t>j</a:t>
            </a:r>
            <a:r>
              <a:rPr lang="en-US" i="1" dirty="0">
                <a:cs typeface="Calibri"/>
              </a:rPr>
              <a:t>or </a:t>
            </a:r>
            <a:r>
              <a:rPr lang="en-US" i="1" spc="-55" dirty="0">
                <a:cs typeface="Calibri"/>
              </a:rPr>
              <a:t>r</a:t>
            </a:r>
            <a:r>
              <a:rPr lang="en-US" i="1" dirty="0">
                <a:cs typeface="Calibri"/>
              </a:rPr>
              <a:t>e</a:t>
            </a:r>
            <a:r>
              <a:rPr lang="en-US" i="1" spc="-15" dirty="0">
                <a:cs typeface="Calibri"/>
              </a:rPr>
              <a:t>s</a:t>
            </a:r>
            <a:r>
              <a:rPr lang="en-US" i="1" dirty="0">
                <a:cs typeface="Calibri"/>
              </a:rPr>
              <a:t>e</a:t>
            </a:r>
            <a:r>
              <a:rPr lang="en-US" i="1" spc="-25" dirty="0">
                <a:cs typeface="Calibri"/>
              </a:rPr>
              <a:t>a</a:t>
            </a:r>
            <a:r>
              <a:rPr lang="en-US" i="1" spc="-55" dirty="0">
                <a:cs typeface="Calibri"/>
              </a:rPr>
              <a:t>r</a:t>
            </a:r>
            <a:r>
              <a:rPr lang="en-US" i="1" spc="-10" dirty="0">
                <a:cs typeface="Calibri"/>
              </a:rPr>
              <a:t>c</a:t>
            </a:r>
            <a:r>
              <a:rPr lang="en-US" i="1" dirty="0">
                <a:cs typeface="Calibri"/>
              </a:rPr>
              <a:t>h</a:t>
            </a:r>
            <a:r>
              <a:rPr lang="en-US" i="1" spc="-55" dirty="0">
                <a:cs typeface="Calibri"/>
              </a:rPr>
              <a:t> </a:t>
            </a:r>
            <a:r>
              <a:rPr lang="en-US" i="1" spc="-25" dirty="0">
                <a:cs typeface="Calibri"/>
              </a:rPr>
              <a:t>a</a:t>
            </a:r>
            <a:r>
              <a:rPr lang="en-US" i="1" spc="-45" dirty="0">
                <a:cs typeface="Calibri"/>
              </a:rPr>
              <a:t>c</a:t>
            </a:r>
            <a:r>
              <a:rPr lang="en-US" i="1" spc="-20" dirty="0">
                <a:cs typeface="Calibri"/>
              </a:rPr>
              <a:t>c</a:t>
            </a:r>
            <a:r>
              <a:rPr lang="en-US" i="1" dirty="0">
                <a:cs typeface="Calibri"/>
              </a:rPr>
              <a:t>e</a:t>
            </a:r>
            <a:r>
              <a:rPr lang="en-US" i="1" spc="-20" dirty="0">
                <a:cs typeface="Calibri"/>
              </a:rPr>
              <a:t>l</a:t>
            </a:r>
            <a:r>
              <a:rPr lang="en-US" i="1" spc="-10" dirty="0">
                <a:cs typeface="Calibri"/>
              </a:rPr>
              <a:t>e</a:t>
            </a:r>
            <a:r>
              <a:rPr lang="en-US" i="1" spc="-65" dirty="0">
                <a:cs typeface="Calibri"/>
              </a:rPr>
              <a:t>r</a:t>
            </a:r>
            <a:r>
              <a:rPr lang="en-US" i="1" spc="-50" dirty="0">
                <a:cs typeface="Calibri"/>
              </a:rPr>
              <a:t>a</a:t>
            </a:r>
            <a:r>
              <a:rPr lang="en-US" i="1" spc="-60" dirty="0">
                <a:cs typeface="Calibri"/>
              </a:rPr>
              <a:t>t</a:t>
            </a:r>
            <a:r>
              <a:rPr lang="en-US" i="1" dirty="0">
                <a:cs typeface="Calibri"/>
              </a:rPr>
              <a:t>or</a:t>
            </a:r>
            <a:r>
              <a:rPr lang="en-US" i="1" spc="-35" dirty="0">
                <a:cs typeface="Calibri"/>
              </a:rPr>
              <a:t> </a:t>
            </a:r>
            <a:r>
              <a:rPr lang="en-US" spc="-10" dirty="0"/>
              <a:t>bu</a:t>
            </a:r>
            <a:r>
              <a:rPr lang="en-US" dirty="0"/>
              <a:t>t</a:t>
            </a:r>
            <a:r>
              <a:rPr lang="en-US" spc="-35" dirty="0"/>
              <a:t> </a:t>
            </a:r>
            <a:r>
              <a:rPr lang="en-US" dirty="0"/>
              <a:t>a</a:t>
            </a:r>
            <a:r>
              <a:rPr lang="en-US" spc="-20" dirty="0"/>
              <a:t> </a:t>
            </a:r>
            <a:r>
              <a:rPr lang="en-US" spc="-10" dirty="0"/>
              <a:t>m</a:t>
            </a:r>
            <a:r>
              <a:rPr lang="en-US" spc="-25" dirty="0"/>
              <a:t>a</a:t>
            </a:r>
            <a:r>
              <a:rPr lang="en-US" spc="-15" dirty="0"/>
              <a:t>j</a:t>
            </a:r>
            <a:r>
              <a:rPr lang="en-US" spc="-5" dirty="0"/>
              <a:t>o</a:t>
            </a:r>
            <a:r>
              <a:rPr lang="en-US" dirty="0"/>
              <a:t>r</a:t>
            </a:r>
            <a:r>
              <a:rPr lang="en-US" spc="-25" dirty="0"/>
              <a:t> </a:t>
            </a:r>
            <a:r>
              <a:rPr lang="en-US" spc="-10" dirty="0"/>
              <a:t>p</a:t>
            </a:r>
            <a:r>
              <a:rPr lang="en-US" spc="-100" dirty="0"/>
              <a:t>r</a:t>
            </a:r>
            <a:r>
              <a:rPr lang="en-US" spc="-5" dirty="0"/>
              <a:t>o</a:t>
            </a:r>
            <a:r>
              <a:rPr lang="en-US" spc="-10" dirty="0"/>
              <a:t>g</a:t>
            </a:r>
            <a:r>
              <a:rPr lang="en-US" spc="-100" dirty="0"/>
              <a:t>r</a:t>
            </a:r>
            <a:r>
              <a:rPr lang="en-US" spc="-25" dirty="0"/>
              <a:t>a</a:t>
            </a:r>
            <a:r>
              <a:rPr lang="en-US" dirty="0"/>
              <a:t>m</a:t>
            </a:r>
            <a:r>
              <a:rPr lang="en-US" spc="-50" dirty="0"/>
              <a:t> </a:t>
            </a:r>
            <a:r>
              <a:rPr lang="en-US" spc="-5" dirty="0"/>
              <a:t>o</a:t>
            </a:r>
            <a:r>
              <a:rPr lang="en-US" dirty="0"/>
              <a:t>f</a:t>
            </a:r>
            <a:r>
              <a:rPr lang="en-US" spc="-20" dirty="0"/>
              <a:t> </a:t>
            </a:r>
            <a:r>
              <a:rPr lang="en-US" spc="-10" dirty="0"/>
              <a:t>d</a:t>
            </a:r>
            <a:r>
              <a:rPr lang="en-US" spc="-30" dirty="0"/>
              <a:t>e</a:t>
            </a:r>
            <a:r>
              <a:rPr lang="en-US" spc="-70" dirty="0"/>
              <a:t>v</a:t>
            </a:r>
            <a:r>
              <a:rPr lang="en-US" spc="-15" dirty="0"/>
              <a:t>el</a:t>
            </a:r>
            <a:r>
              <a:rPr lang="en-US" spc="-5" dirty="0"/>
              <a:t>o</a:t>
            </a:r>
            <a:r>
              <a:rPr lang="en-US" spc="-10" dirty="0"/>
              <a:t>pm</a:t>
            </a:r>
            <a:r>
              <a:rPr lang="en-US" spc="-15" dirty="0"/>
              <a:t>e</a:t>
            </a:r>
            <a:r>
              <a:rPr lang="en-US" spc="-60" dirty="0"/>
              <a:t>n</a:t>
            </a:r>
            <a:r>
              <a:rPr lang="en-US" spc="-15" dirty="0"/>
              <a:t>t</a:t>
            </a:r>
            <a:r>
              <a:rPr lang="en-US" dirty="0"/>
              <a:t>,</a:t>
            </a:r>
            <a:r>
              <a:rPr lang="en-US" spc="-45" dirty="0"/>
              <a:t> </a:t>
            </a:r>
            <a:r>
              <a:rPr lang="en-US" spc="-10" dirty="0"/>
              <a:t>p</a:t>
            </a:r>
            <a:r>
              <a:rPr lang="en-US" spc="-100" dirty="0"/>
              <a:t>r</a:t>
            </a:r>
            <a:r>
              <a:rPr lang="en-US" spc="-5" dirty="0"/>
              <a:t>o</a:t>
            </a:r>
            <a:r>
              <a:rPr lang="en-US" spc="-10" dirty="0"/>
              <a:t>du</a:t>
            </a:r>
            <a:r>
              <a:rPr lang="en-US" dirty="0"/>
              <a:t>c</a:t>
            </a:r>
            <a:r>
              <a:rPr lang="en-US" spc="-15" dirty="0"/>
              <a:t>ti</a:t>
            </a:r>
            <a:r>
              <a:rPr lang="en-US" spc="-5" dirty="0"/>
              <a:t>o</a:t>
            </a:r>
            <a:r>
              <a:rPr lang="en-US" dirty="0"/>
              <a:t>n</a:t>
            </a:r>
            <a:r>
              <a:rPr lang="en-US" spc="-55" dirty="0"/>
              <a:t> </a:t>
            </a:r>
            <a:r>
              <a:rPr lang="en-US" spc="-25" dirty="0"/>
              <a:t>a</a:t>
            </a:r>
            <a:r>
              <a:rPr lang="en-US" spc="-10" dirty="0"/>
              <a:t>nd </a:t>
            </a:r>
            <a:r>
              <a:rPr lang="en-US" spc="-60" dirty="0"/>
              <a:t>t</a:t>
            </a:r>
            <a:r>
              <a:rPr lang="en-US" spc="-15" dirty="0"/>
              <a:t>e</a:t>
            </a:r>
            <a:r>
              <a:rPr lang="en-US" spc="-65" dirty="0"/>
              <a:t>s</a:t>
            </a:r>
            <a:r>
              <a:rPr lang="en-US" spc="-15" dirty="0"/>
              <a:t>t</a:t>
            </a:r>
            <a:r>
              <a:rPr lang="en-US" dirty="0"/>
              <a:t>s</a:t>
            </a:r>
            <a:r>
              <a:rPr lang="en-US" spc="-25" dirty="0"/>
              <a:t> </a:t>
            </a:r>
            <a:r>
              <a:rPr lang="en-US" spc="-5" dirty="0"/>
              <a:t>o</a:t>
            </a:r>
            <a:r>
              <a:rPr lang="en-US" dirty="0"/>
              <a:t>f</a:t>
            </a:r>
            <a:r>
              <a:rPr lang="en-US" spc="-20" dirty="0"/>
              <a:t> </a:t>
            </a:r>
            <a:r>
              <a:rPr lang="en-US" spc="-15" dirty="0"/>
              <a:t>e</a:t>
            </a:r>
            <a:r>
              <a:rPr lang="en-US" spc="-10" dirty="0"/>
              <a:t>qu</a:t>
            </a:r>
            <a:r>
              <a:rPr lang="en-US" spc="-20" dirty="0"/>
              <a:t>i</a:t>
            </a:r>
            <a:r>
              <a:rPr lang="en-US" spc="-10" dirty="0"/>
              <a:t>p</a:t>
            </a:r>
            <a:r>
              <a:rPr lang="en-US" spc="-5" dirty="0"/>
              <a:t>m</a:t>
            </a:r>
            <a:r>
              <a:rPr lang="en-US" spc="-15" dirty="0"/>
              <a:t>e</a:t>
            </a:r>
            <a:r>
              <a:rPr lang="en-US" spc="-60" dirty="0"/>
              <a:t>n</a:t>
            </a:r>
            <a:r>
              <a:rPr lang="en-US" dirty="0"/>
              <a:t>t</a:t>
            </a:r>
            <a:r>
              <a:rPr lang="en-US" spc="-45" dirty="0"/>
              <a:t> </a:t>
            </a:r>
            <a:r>
              <a:rPr lang="en-US" spc="-110" dirty="0"/>
              <a:t>f</a:t>
            </a:r>
            <a:r>
              <a:rPr lang="en-US" spc="-5" dirty="0"/>
              <a:t>o</a:t>
            </a:r>
            <a:r>
              <a:rPr lang="en-US" dirty="0"/>
              <a:t>r</a:t>
            </a:r>
            <a:r>
              <a:rPr lang="en-US" spc="-35" dirty="0"/>
              <a:t> </a:t>
            </a:r>
            <a:r>
              <a:rPr lang="en-US" spc="-95" dirty="0"/>
              <a:t>R</a:t>
            </a:r>
            <a:r>
              <a:rPr lang="en-US" spc="-15" dirty="0"/>
              <a:t>e</a:t>
            </a:r>
            <a:r>
              <a:rPr lang="en-US" spc="-20" dirty="0"/>
              <a:t>s</a:t>
            </a:r>
            <a:r>
              <a:rPr lang="en-US" spc="-15" dirty="0"/>
              <a:t>e</a:t>
            </a:r>
            <a:r>
              <a:rPr lang="en-US" spc="-25" dirty="0"/>
              <a:t>a</a:t>
            </a:r>
            <a:r>
              <a:rPr lang="en-US" spc="-80" dirty="0"/>
              <a:t>r</a:t>
            </a:r>
            <a:r>
              <a:rPr lang="en-US" dirty="0"/>
              <a:t>ch</a:t>
            </a:r>
            <a:r>
              <a:rPr lang="en-US" spc="-30" dirty="0"/>
              <a:t> </a:t>
            </a:r>
            <a:r>
              <a:rPr lang="en-US" spc="-15" dirty="0"/>
              <a:t>I</a:t>
            </a:r>
            <a:r>
              <a:rPr lang="en-US" spc="-45" dirty="0"/>
              <a:t>n</a:t>
            </a:r>
            <a:r>
              <a:rPr lang="en-US" spc="-15" dirty="0"/>
              <a:t>f</a:t>
            </a:r>
            <a:r>
              <a:rPr lang="en-US" spc="-100" dirty="0"/>
              <a:t>r</a:t>
            </a:r>
            <a:r>
              <a:rPr lang="en-US" spc="-25" dirty="0"/>
              <a:t>a</a:t>
            </a:r>
            <a:r>
              <a:rPr lang="en-US" spc="-65" dirty="0"/>
              <a:t>s</a:t>
            </a:r>
            <a:r>
              <a:rPr lang="en-US" spc="-15" dirty="0"/>
              <a:t>tr</a:t>
            </a:r>
            <a:r>
              <a:rPr lang="en-US" spc="-10" dirty="0"/>
              <a:t>u</a:t>
            </a:r>
            <a:r>
              <a:rPr lang="en-US" dirty="0"/>
              <a:t>c</a:t>
            </a:r>
            <a:r>
              <a:rPr lang="en-US" spc="-15" dirty="0"/>
              <a:t>t</a:t>
            </a:r>
            <a:r>
              <a:rPr lang="en-US" spc="-10" dirty="0"/>
              <a:t>u</a:t>
            </a:r>
            <a:r>
              <a:rPr lang="en-US" spc="-80" dirty="0"/>
              <a:t>r</a:t>
            </a:r>
            <a:r>
              <a:rPr lang="en-US" spc="-15" dirty="0"/>
              <a:t>e</a:t>
            </a:r>
            <a:r>
              <a:rPr lang="en-US" spc="-20" dirty="0"/>
              <a:t>s like</a:t>
            </a:r>
            <a:r>
              <a:rPr lang="en-US" spc="-35" dirty="0"/>
              <a:t> </a:t>
            </a:r>
            <a:r>
              <a:rPr lang="en-US" spc="-5" dirty="0"/>
              <a:t>C</a:t>
            </a:r>
            <a:r>
              <a:rPr lang="en-US" spc="-45" dirty="0"/>
              <a:t>E</a:t>
            </a:r>
            <a:r>
              <a:rPr lang="en-US" dirty="0"/>
              <a:t>A-</a:t>
            </a:r>
            <a:r>
              <a:rPr lang="en-US" dirty="0" err="1"/>
              <a:t>Saclay</a:t>
            </a:r>
            <a:r>
              <a:rPr lang="en-US" dirty="0"/>
              <a:t>, F</a:t>
            </a:r>
            <a:r>
              <a:rPr lang="en-US" spc="-10" dirty="0"/>
              <a:t>RE</a:t>
            </a:r>
            <a:r>
              <a:rPr lang="en-US" spc="-5" dirty="0"/>
              <a:t>I</a:t>
            </a:r>
            <a:r>
              <a:rPr lang="en-US" spc="25" dirty="0"/>
              <a:t>A and IFJ PAN.</a:t>
            </a:r>
          </a:p>
          <a:p>
            <a:r>
              <a:rPr lang="en-US" spc="-10" dirty="0">
                <a:cs typeface="Calibri"/>
              </a:rPr>
              <a:t>Technological </a:t>
            </a:r>
            <a:r>
              <a:rPr lang="en-US" spc="-60" dirty="0">
                <a:cs typeface="Calibri"/>
              </a:rPr>
              <a:t>F</a:t>
            </a:r>
            <a:r>
              <a:rPr lang="en-US" spc="-15" dirty="0">
                <a:cs typeface="Calibri"/>
              </a:rPr>
              <a:t>a</a:t>
            </a:r>
            <a:r>
              <a:rPr lang="en-US" spc="-10" dirty="0">
                <a:cs typeface="Calibri"/>
              </a:rPr>
              <a:t>c</a:t>
            </a:r>
            <a:r>
              <a:rPr lang="en-US" spc="-20" dirty="0">
                <a:cs typeface="Calibri"/>
              </a:rPr>
              <a:t>ili</a:t>
            </a:r>
            <a:r>
              <a:rPr lang="en-US" spc="-15" dirty="0">
                <a:cs typeface="Calibri"/>
              </a:rPr>
              <a:t>t</a:t>
            </a:r>
            <a:r>
              <a:rPr lang="en-US" spc="-20" dirty="0">
                <a:cs typeface="Calibri"/>
              </a:rPr>
              <a:t>i</a:t>
            </a:r>
            <a:r>
              <a:rPr lang="en-US" spc="-15" dirty="0">
                <a:cs typeface="Calibri"/>
              </a:rPr>
              <a:t>e</a:t>
            </a:r>
            <a:r>
              <a:rPr lang="en-US" dirty="0">
                <a:cs typeface="Calibri"/>
              </a:rPr>
              <a:t>s</a:t>
            </a:r>
            <a:r>
              <a:rPr lang="en-US" spc="-25" dirty="0">
                <a:cs typeface="Calibri"/>
              </a:rPr>
              <a:t> </a:t>
            </a:r>
            <a:r>
              <a:rPr lang="en-US" spc="-10" dirty="0">
                <a:cs typeface="Calibri"/>
              </a:rPr>
              <a:t>h</a:t>
            </a:r>
            <a:r>
              <a:rPr lang="en-US" spc="-50" dirty="0">
                <a:cs typeface="Calibri"/>
              </a:rPr>
              <a:t>a</a:t>
            </a:r>
            <a:r>
              <a:rPr lang="en-US" spc="-20" dirty="0">
                <a:cs typeface="Calibri"/>
              </a:rPr>
              <a:t>vi</a:t>
            </a:r>
            <a:r>
              <a:rPr lang="en-US" spc="-10" dirty="0">
                <a:cs typeface="Calibri"/>
              </a:rPr>
              <a:t>n</a:t>
            </a:r>
            <a:r>
              <a:rPr lang="en-US" dirty="0">
                <a:cs typeface="Calibri"/>
              </a:rPr>
              <a:t>g</a:t>
            </a:r>
            <a:r>
              <a:rPr lang="en-US" spc="-55" dirty="0">
                <a:cs typeface="Calibri"/>
              </a:rPr>
              <a:t> </a:t>
            </a:r>
            <a:r>
              <a:rPr lang="en-US" spc="-15" dirty="0">
                <a:cs typeface="Calibri"/>
              </a:rPr>
              <a:t>a</a:t>
            </a:r>
            <a:r>
              <a:rPr lang="en-US" dirty="0">
                <a:cs typeface="Calibri"/>
              </a:rPr>
              <a:t>n</a:t>
            </a:r>
            <a:r>
              <a:rPr lang="en-US" spc="-45" dirty="0">
                <a:cs typeface="Calibri"/>
              </a:rPr>
              <a:t> </a:t>
            </a:r>
            <a:r>
              <a:rPr lang="en-US" spc="-15" dirty="0">
                <a:cs typeface="Calibri"/>
              </a:rPr>
              <a:t>a</a:t>
            </a:r>
            <a:r>
              <a:rPr lang="en-US" spc="-10" dirty="0">
                <a:cs typeface="Calibri"/>
              </a:rPr>
              <a:t>cc</a:t>
            </a:r>
            <a:r>
              <a:rPr lang="en-US" spc="-15" dirty="0">
                <a:cs typeface="Calibri"/>
              </a:rPr>
              <a:t>e</a:t>
            </a:r>
            <a:r>
              <a:rPr lang="en-US" spc="-20" dirty="0">
                <a:cs typeface="Calibri"/>
              </a:rPr>
              <a:t>l</a:t>
            </a:r>
            <a:r>
              <a:rPr lang="en-US" spc="-15" dirty="0">
                <a:cs typeface="Calibri"/>
              </a:rPr>
              <a:t>e</a:t>
            </a:r>
            <a:r>
              <a:rPr lang="en-US" spc="-55" dirty="0">
                <a:cs typeface="Calibri"/>
              </a:rPr>
              <a:t>r</a:t>
            </a:r>
            <a:r>
              <a:rPr lang="en-US" spc="-40" dirty="0">
                <a:cs typeface="Calibri"/>
              </a:rPr>
              <a:t>at</a:t>
            </a:r>
            <a:r>
              <a:rPr lang="en-US" spc="-15" dirty="0">
                <a:cs typeface="Calibri"/>
              </a:rPr>
              <a:t>o</a:t>
            </a:r>
            <a:r>
              <a:rPr lang="en-US" dirty="0">
                <a:cs typeface="Calibri"/>
              </a:rPr>
              <a:t>r </a:t>
            </a:r>
            <a:r>
              <a:rPr lang="en-US" spc="-45" dirty="0">
                <a:cs typeface="Calibri"/>
              </a:rPr>
              <a:t>R</a:t>
            </a:r>
            <a:r>
              <a:rPr lang="en-US" spc="-15" dirty="0">
                <a:cs typeface="Calibri"/>
              </a:rPr>
              <a:t>e</a:t>
            </a:r>
            <a:r>
              <a:rPr lang="en-US" spc="-20" dirty="0">
                <a:cs typeface="Calibri"/>
              </a:rPr>
              <a:t>s</a:t>
            </a:r>
            <a:r>
              <a:rPr lang="en-US" spc="-15" dirty="0">
                <a:cs typeface="Calibri"/>
              </a:rPr>
              <a:t>ea</a:t>
            </a:r>
            <a:r>
              <a:rPr lang="en-US" spc="-40" dirty="0">
                <a:cs typeface="Calibri"/>
              </a:rPr>
              <a:t>r</a:t>
            </a:r>
            <a:r>
              <a:rPr lang="en-US" spc="-10" dirty="0">
                <a:cs typeface="Calibri"/>
              </a:rPr>
              <a:t>c</a:t>
            </a:r>
            <a:r>
              <a:rPr lang="en-US" dirty="0">
                <a:cs typeface="Calibri"/>
              </a:rPr>
              <a:t>h</a:t>
            </a:r>
            <a:r>
              <a:rPr lang="en-US" spc="-45" dirty="0">
                <a:cs typeface="Calibri"/>
              </a:rPr>
              <a:t> </a:t>
            </a:r>
            <a:r>
              <a:rPr lang="en-US" spc="-15" dirty="0">
                <a:cs typeface="Calibri"/>
              </a:rPr>
              <a:t>I</a:t>
            </a:r>
            <a:r>
              <a:rPr lang="en-US" spc="-25" dirty="0">
                <a:cs typeface="Calibri"/>
              </a:rPr>
              <a:t>n</a:t>
            </a:r>
            <a:r>
              <a:rPr lang="en-US" spc="-15" dirty="0">
                <a:cs typeface="Calibri"/>
              </a:rPr>
              <a:t>f</a:t>
            </a:r>
            <a:r>
              <a:rPr lang="en-US" spc="-55" dirty="0">
                <a:cs typeface="Calibri"/>
              </a:rPr>
              <a:t>r</a:t>
            </a:r>
            <a:r>
              <a:rPr lang="en-US" spc="-15" dirty="0">
                <a:cs typeface="Calibri"/>
              </a:rPr>
              <a:t>a</a:t>
            </a:r>
            <a:r>
              <a:rPr lang="en-US" spc="-40" dirty="0">
                <a:cs typeface="Calibri"/>
              </a:rPr>
              <a:t>s</a:t>
            </a:r>
            <a:r>
              <a:rPr lang="en-US" spc="-15" dirty="0">
                <a:cs typeface="Calibri"/>
              </a:rPr>
              <a:t>tr</a:t>
            </a:r>
            <a:r>
              <a:rPr lang="en-US" spc="-10" dirty="0">
                <a:cs typeface="Calibri"/>
              </a:rPr>
              <a:t>uc</a:t>
            </a:r>
            <a:r>
              <a:rPr lang="en-US" spc="-15" dirty="0">
                <a:cs typeface="Calibri"/>
              </a:rPr>
              <a:t>t</a:t>
            </a:r>
            <a:r>
              <a:rPr lang="en-US" spc="-25" dirty="0">
                <a:cs typeface="Calibri"/>
              </a:rPr>
              <a:t>u</a:t>
            </a:r>
            <a:r>
              <a:rPr lang="en-US" spc="-40" dirty="0">
                <a:cs typeface="Calibri"/>
              </a:rPr>
              <a:t>r</a:t>
            </a:r>
            <a:r>
              <a:rPr lang="en-US" dirty="0">
                <a:cs typeface="Calibri"/>
              </a:rPr>
              <a:t>e</a:t>
            </a:r>
            <a:r>
              <a:rPr lang="en-US" spc="-60" dirty="0">
                <a:cs typeface="Calibri"/>
              </a:rPr>
              <a:t> </a:t>
            </a:r>
            <a:r>
              <a:rPr lang="en-US" spc="-20" dirty="0">
                <a:cs typeface="Calibri"/>
              </a:rPr>
              <a:t>wi</a:t>
            </a:r>
            <a:r>
              <a:rPr lang="en-US" spc="-15" dirty="0">
                <a:cs typeface="Calibri"/>
              </a:rPr>
              <a:t>t</a:t>
            </a:r>
            <a:r>
              <a:rPr lang="en-US" dirty="0">
                <a:cs typeface="Calibri"/>
              </a:rPr>
              <a:t>h</a:t>
            </a:r>
            <a:r>
              <a:rPr lang="en-US" spc="-45" dirty="0">
                <a:cs typeface="Calibri"/>
              </a:rPr>
              <a:t> </a:t>
            </a:r>
            <a:r>
              <a:rPr lang="en-US" spc="-15" dirty="0">
                <a:cs typeface="Calibri"/>
              </a:rPr>
              <a:t>a</a:t>
            </a:r>
            <a:r>
              <a:rPr lang="en-US" dirty="0">
                <a:cs typeface="Calibri"/>
              </a:rPr>
              <a:t>n</a:t>
            </a:r>
            <a:r>
              <a:rPr lang="en-US" spc="-45" dirty="0">
                <a:cs typeface="Calibri"/>
              </a:rPr>
              <a:t> </a:t>
            </a:r>
            <a:r>
              <a:rPr lang="en-US" spc="-15" dirty="0">
                <a:cs typeface="Calibri"/>
              </a:rPr>
              <a:t>a</a:t>
            </a:r>
            <a:r>
              <a:rPr lang="en-US" spc="-20" dirty="0">
                <a:cs typeface="Calibri"/>
              </a:rPr>
              <a:t>ss</a:t>
            </a:r>
            <a:r>
              <a:rPr lang="en-US" spc="-15" dirty="0">
                <a:cs typeface="Calibri"/>
              </a:rPr>
              <a:t>o</a:t>
            </a:r>
            <a:r>
              <a:rPr lang="en-US" spc="-10" dirty="0">
                <a:cs typeface="Calibri"/>
              </a:rPr>
              <a:t>c</a:t>
            </a:r>
            <a:r>
              <a:rPr lang="en-US" spc="-20" dirty="0">
                <a:cs typeface="Calibri"/>
              </a:rPr>
              <a:t>i</a:t>
            </a:r>
            <a:r>
              <a:rPr lang="en-US" spc="-40" dirty="0">
                <a:cs typeface="Calibri"/>
              </a:rPr>
              <a:t>at</a:t>
            </a:r>
            <a:r>
              <a:rPr lang="en-US" spc="-15" dirty="0">
                <a:cs typeface="Calibri"/>
              </a:rPr>
              <a:t>e</a:t>
            </a:r>
            <a:r>
              <a:rPr lang="en-US" dirty="0">
                <a:cs typeface="Calibri"/>
              </a:rPr>
              <a:t>d</a:t>
            </a:r>
            <a:r>
              <a:rPr lang="en-US" spc="-30" dirty="0">
                <a:cs typeface="Calibri"/>
              </a:rPr>
              <a:t> </a:t>
            </a:r>
            <a:r>
              <a:rPr lang="en-US" spc="-20" dirty="0">
                <a:cs typeface="Calibri"/>
              </a:rPr>
              <a:t>s</a:t>
            </a:r>
            <a:r>
              <a:rPr lang="en-US" spc="-10" dirty="0">
                <a:cs typeface="Calibri"/>
              </a:rPr>
              <a:t>c</a:t>
            </a:r>
            <a:r>
              <a:rPr lang="en-US" spc="-20" dirty="0">
                <a:cs typeface="Calibri"/>
              </a:rPr>
              <a:t>i</a:t>
            </a:r>
            <a:r>
              <a:rPr lang="en-US" spc="-15" dirty="0">
                <a:cs typeface="Calibri"/>
              </a:rPr>
              <a:t>e</a:t>
            </a:r>
            <a:r>
              <a:rPr lang="en-US" spc="-35" dirty="0">
                <a:cs typeface="Calibri"/>
              </a:rPr>
              <a:t>n</a:t>
            </a:r>
            <a:r>
              <a:rPr lang="en-US" spc="-15" dirty="0">
                <a:cs typeface="Calibri"/>
              </a:rPr>
              <a:t>t</a:t>
            </a:r>
            <a:r>
              <a:rPr lang="en-US" spc="-20" dirty="0">
                <a:cs typeface="Calibri"/>
              </a:rPr>
              <a:t>i</a:t>
            </a:r>
            <a:r>
              <a:rPr lang="en-US" spc="-15" dirty="0">
                <a:cs typeface="Calibri"/>
              </a:rPr>
              <a:t>f</a:t>
            </a:r>
            <a:r>
              <a:rPr lang="en-US" spc="-20" dirty="0">
                <a:cs typeface="Calibri"/>
              </a:rPr>
              <a:t>i</a:t>
            </a:r>
            <a:r>
              <a:rPr lang="en-US" dirty="0">
                <a:cs typeface="Calibri"/>
              </a:rPr>
              <a:t>c</a:t>
            </a:r>
            <a:r>
              <a:rPr lang="en-US" spc="-20" dirty="0">
                <a:cs typeface="Calibri"/>
              </a:rPr>
              <a:t> </a:t>
            </a:r>
            <a:r>
              <a:rPr lang="en-US" spc="-10" dirty="0">
                <a:cs typeface="Calibri"/>
              </a:rPr>
              <a:t>u</a:t>
            </a:r>
            <a:r>
              <a:rPr lang="en-US" spc="-20" dirty="0">
                <a:cs typeface="Calibri"/>
              </a:rPr>
              <a:t>s</a:t>
            </a:r>
            <a:r>
              <a:rPr lang="en-US" spc="-15" dirty="0">
                <a:cs typeface="Calibri"/>
              </a:rPr>
              <a:t>e</a:t>
            </a:r>
            <a:r>
              <a:rPr lang="en-US" dirty="0">
                <a:cs typeface="Calibri"/>
              </a:rPr>
              <a:t>r</a:t>
            </a:r>
            <a:r>
              <a:rPr lang="en-US" spc="-35" dirty="0">
                <a:cs typeface="Calibri"/>
              </a:rPr>
              <a:t> </a:t>
            </a:r>
            <a:r>
              <a:rPr lang="en-US" spc="-20" dirty="0">
                <a:cs typeface="Calibri"/>
              </a:rPr>
              <a:t>c</a:t>
            </a:r>
            <a:r>
              <a:rPr lang="en-US" spc="-15" dirty="0">
                <a:cs typeface="Calibri"/>
              </a:rPr>
              <a:t>o</a:t>
            </a:r>
            <a:r>
              <a:rPr lang="en-US" spc="-20" dirty="0">
                <a:cs typeface="Calibri"/>
              </a:rPr>
              <a:t>mm</a:t>
            </a:r>
            <a:r>
              <a:rPr lang="en-US" spc="-10" dirty="0">
                <a:cs typeface="Calibri"/>
              </a:rPr>
              <a:t>un</a:t>
            </a:r>
            <a:r>
              <a:rPr lang="en-US" spc="-20" dirty="0">
                <a:cs typeface="Calibri"/>
              </a:rPr>
              <a:t>i</a:t>
            </a:r>
            <a:r>
              <a:rPr lang="en-US" spc="-15" dirty="0">
                <a:cs typeface="Calibri"/>
              </a:rPr>
              <a:t>t</a:t>
            </a:r>
            <a:r>
              <a:rPr lang="en-US" dirty="0">
                <a:cs typeface="Calibri"/>
              </a:rPr>
              <a:t>y</a:t>
            </a:r>
            <a:r>
              <a:rPr lang="en-US" spc="-80" dirty="0">
                <a:cs typeface="Calibri"/>
              </a:rPr>
              <a:t> ( type 1 ) </a:t>
            </a:r>
            <a:r>
              <a:rPr lang="en-US" spc="-10" dirty="0">
                <a:cs typeface="Calibri"/>
              </a:rPr>
              <a:t>h</a:t>
            </a:r>
            <a:r>
              <a:rPr lang="en-US" spc="-50" dirty="0">
                <a:cs typeface="Calibri"/>
              </a:rPr>
              <a:t>a</a:t>
            </a:r>
            <a:r>
              <a:rPr lang="en-US" spc="-45" dirty="0">
                <a:cs typeface="Calibri"/>
              </a:rPr>
              <a:t>v</a:t>
            </a:r>
            <a:r>
              <a:rPr lang="en-US" dirty="0">
                <a:cs typeface="Calibri"/>
              </a:rPr>
              <a:t>e </a:t>
            </a:r>
            <a:r>
              <a:rPr lang="en-US" spc="-20" dirty="0">
                <a:cs typeface="Calibri"/>
              </a:rPr>
              <a:t>l</a:t>
            </a:r>
            <a:r>
              <a:rPr lang="en-US" spc="-15" dirty="0">
                <a:cs typeface="Calibri"/>
              </a:rPr>
              <a:t>e</a:t>
            </a:r>
            <a:r>
              <a:rPr lang="en-US" spc="-20" dirty="0">
                <a:cs typeface="Calibri"/>
              </a:rPr>
              <a:t>s</a:t>
            </a:r>
            <a:r>
              <a:rPr lang="en-US" dirty="0">
                <a:cs typeface="Calibri"/>
              </a:rPr>
              <a:t>s</a:t>
            </a:r>
            <a:r>
              <a:rPr lang="en-US" spc="-25" dirty="0">
                <a:cs typeface="Calibri"/>
              </a:rPr>
              <a:t> </a:t>
            </a:r>
            <a:r>
              <a:rPr lang="en-US" spc="-10" dirty="0">
                <a:cs typeface="Calibri"/>
              </a:rPr>
              <a:t>p</a:t>
            </a:r>
            <a:r>
              <a:rPr lang="en-US" spc="-55" dirty="0">
                <a:cs typeface="Calibri"/>
              </a:rPr>
              <a:t>r</a:t>
            </a:r>
            <a:r>
              <a:rPr lang="en-US" spc="-15" dirty="0">
                <a:cs typeface="Calibri"/>
              </a:rPr>
              <a:t>o</a:t>
            </a:r>
            <a:r>
              <a:rPr lang="en-US" spc="-10" dirty="0">
                <a:cs typeface="Calibri"/>
              </a:rPr>
              <a:t>b</a:t>
            </a:r>
            <a:r>
              <a:rPr lang="en-US" spc="-20" dirty="0">
                <a:cs typeface="Calibri"/>
              </a:rPr>
              <a:t>l</a:t>
            </a:r>
            <a:r>
              <a:rPr lang="en-US" spc="-15" dirty="0">
                <a:cs typeface="Calibri"/>
              </a:rPr>
              <a:t>e</a:t>
            </a:r>
            <a:r>
              <a:rPr lang="en-US" spc="-20" dirty="0">
                <a:cs typeface="Calibri"/>
              </a:rPr>
              <a:t>m</a:t>
            </a:r>
            <a:r>
              <a:rPr lang="en-US" dirty="0">
                <a:cs typeface="Calibri"/>
              </a:rPr>
              <a:t>s</a:t>
            </a:r>
            <a:r>
              <a:rPr lang="en-US" spc="-35" dirty="0">
                <a:cs typeface="Calibri"/>
              </a:rPr>
              <a:t> </a:t>
            </a:r>
            <a:r>
              <a:rPr lang="en-US" spc="-20" dirty="0">
                <a:cs typeface="Calibri"/>
              </a:rPr>
              <a:t>wi</a:t>
            </a:r>
            <a:r>
              <a:rPr lang="en-US" spc="-15" dirty="0">
                <a:cs typeface="Calibri"/>
              </a:rPr>
              <a:t>t</a:t>
            </a:r>
            <a:r>
              <a:rPr lang="en-US" dirty="0">
                <a:cs typeface="Calibri"/>
              </a:rPr>
              <a:t>h</a:t>
            </a:r>
            <a:r>
              <a:rPr lang="en-US" spc="-45" dirty="0">
                <a:cs typeface="Calibri"/>
              </a:rPr>
              <a:t> </a:t>
            </a:r>
            <a:r>
              <a:rPr lang="en-US" spc="-20" dirty="0">
                <a:cs typeface="Calibri"/>
              </a:rPr>
              <a:t>s</a:t>
            </a:r>
            <a:r>
              <a:rPr lang="en-US" spc="-10" dirty="0">
                <a:cs typeface="Calibri"/>
              </a:rPr>
              <a:t>u</a:t>
            </a:r>
            <a:r>
              <a:rPr lang="en-US" spc="-40" dirty="0">
                <a:cs typeface="Calibri"/>
              </a:rPr>
              <a:t>st</a:t>
            </a:r>
            <a:r>
              <a:rPr lang="en-US" spc="-15" dirty="0">
                <a:cs typeface="Calibri"/>
              </a:rPr>
              <a:t>a</a:t>
            </a:r>
            <a:r>
              <a:rPr lang="en-US" spc="-20" dirty="0">
                <a:cs typeface="Calibri"/>
              </a:rPr>
              <a:t>i</a:t>
            </a:r>
            <a:r>
              <a:rPr lang="en-US" spc="-10" dirty="0">
                <a:cs typeface="Calibri"/>
              </a:rPr>
              <a:t>n</a:t>
            </a:r>
            <a:r>
              <a:rPr lang="en-US" spc="-15" dirty="0">
                <a:cs typeface="Calibri"/>
              </a:rPr>
              <a:t>a</a:t>
            </a:r>
            <a:r>
              <a:rPr lang="en-US" spc="-10" dirty="0">
                <a:cs typeface="Calibri"/>
              </a:rPr>
              <a:t>b</a:t>
            </a:r>
            <a:r>
              <a:rPr lang="en-US" spc="-20" dirty="0">
                <a:cs typeface="Calibri"/>
              </a:rPr>
              <a:t>ili</a:t>
            </a:r>
            <a:r>
              <a:rPr lang="en-US" spc="-15" dirty="0">
                <a:cs typeface="Calibri"/>
              </a:rPr>
              <a:t>t</a:t>
            </a:r>
            <a:r>
              <a:rPr lang="en-US" dirty="0">
                <a:cs typeface="Calibri"/>
              </a:rPr>
              <a:t>y</a:t>
            </a:r>
            <a:r>
              <a:rPr lang="en-US" spc="-40" dirty="0">
                <a:cs typeface="Calibri"/>
              </a:rPr>
              <a:t> </a:t>
            </a:r>
            <a:r>
              <a:rPr lang="en-US" spc="-25" dirty="0">
                <a:cs typeface="Calibri"/>
              </a:rPr>
              <a:t>o</a:t>
            </a:r>
            <a:r>
              <a:rPr lang="en-US" spc="-20" dirty="0">
                <a:cs typeface="Calibri"/>
              </a:rPr>
              <a:t>wi</a:t>
            </a:r>
            <a:r>
              <a:rPr lang="en-US" spc="-10" dirty="0">
                <a:cs typeface="Calibri"/>
              </a:rPr>
              <a:t>n</a:t>
            </a:r>
            <a:r>
              <a:rPr lang="en-US" dirty="0">
                <a:cs typeface="Calibri"/>
              </a:rPr>
              <a:t>g</a:t>
            </a:r>
            <a:r>
              <a:rPr lang="en-US" spc="-65" dirty="0">
                <a:cs typeface="Calibri"/>
              </a:rPr>
              <a:t> </a:t>
            </a:r>
            <a:r>
              <a:rPr lang="en-US" spc="-40" dirty="0">
                <a:cs typeface="Calibri"/>
              </a:rPr>
              <a:t>t</a:t>
            </a:r>
            <a:r>
              <a:rPr lang="en-US" dirty="0">
                <a:cs typeface="Calibri"/>
              </a:rPr>
              <a:t>o</a:t>
            </a:r>
            <a:r>
              <a:rPr lang="en-US" spc="-35" dirty="0">
                <a:cs typeface="Calibri"/>
              </a:rPr>
              <a:t> </a:t>
            </a:r>
            <a:r>
              <a:rPr lang="en-US" spc="-15" dirty="0">
                <a:cs typeface="Calibri"/>
              </a:rPr>
              <a:t>t</a:t>
            </a:r>
            <a:r>
              <a:rPr lang="en-US" spc="-10" dirty="0">
                <a:cs typeface="Calibri"/>
              </a:rPr>
              <a:t>h</a:t>
            </a:r>
            <a:r>
              <a:rPr lang="en-US" dirty="0">
                <a:cs typeface="Calibri"/>
              </a:rPr>
              <a:t>e</a:t>
            </a:r>
            <a:r>
              <a:rPr lang="en-US" spc="-35" dirty="0">
                <a:cs typeface="Calibri"/>
              </a:rPr>
              <a:t> </a:t>
            </a:r>
            <a:r>
              <a:rPr lang="en-US" spc="-20" dirty="0">
                <a:cs typeface="Calibri"/>
              </a:rPr>
              <a:t>s</a:t>
            </a:r>
            <a:r>
              <a:rPr lang="en-US" spc="-10" dirty="0">
                <a:cs typeface="Calibri"/>
              </a:rPr>
              <a:t>upp</a:t>
            </a:r>
            <a:r>
              <a:rPr lang="en-US" spc="-15" dirty="0">
                <a:cs typeface="Calibri"/>
              </a:rPr>
              <a:t>or</a:t>
            </a:r>
            <a:r>
              <a:rPr lang="en-US" dirty="0">
                <a:cs typeface="Calibri"/>
              </a:rPr>
              <a:t>t</a:t>
            </a:r>
            <a:r>
              <a:rPr lang="en-US" spc="-60" dirty="0">
                <a:cs typeface="Calibri"/>
              </a:rPr>
              <a:t> </a:t>
            </a:r>
            <a:r>
              <a:rPr lang="en-US" spc="-40" dirty="0">
                <a:cs typeface="Calibri"/>
              </a:rPr>
              <a:t>t</a:t>
            </a:r>
            <a:r>
              <a:rPr lang="en-US" dirty="0">
                <a:cs typeface="Calibri"/>
              </a:rPr>
              <a:t>o</a:t>
            </a:r>
            <a:r>
              <a:rPr lang="en-US" spc="-45" dirty="0">
                <a:cs typeface="Calibri"/>
              </a:rPr>
              <a:t> </a:t>
            </a:r>
            <a:r>
              <a:rPr lang="en-US" spc="-15" dirty="0">
                <a:cs typeface="Calibri"/>
              </a:rPr>
              <a:t>t</a:t>
            </a:r>
            <a:r>
              <a:rPr lang="en-US" spc="-10" dirty="0">
                <a:cs typeface="Calibri"/>
              </a:rPr>
              <a:t>h</a:t>
            </a:r>
            <a:r>
              <a:rPr lang="en-US" dirty="0">
                <a:cs typeface="Calibri"/>
              </a:rPr>
              <a:t>e</a:t>
            </a:r>
            <a:r>
              <a:rPr lang="en-US" spc="-35" dirty="0">
                <a:cs typeface="Calibri"/>
              </a:rPr>
              <a:t> Research F</a:t>
            </a:r>
            <a:r>
              <a:rPr lang="en-US" spc="-15" dirty="0">
                <a:cs typeface="Calibri"/>
              </a:rPr>
              <a:t>a</a:t>
            </a:r>
            <a:r>
              <a:rPr lang="en-US" spc="-10" dirty="0">
                <a:cs typeface="Calibri"/>
              </a:rPr>
              <a:t>c</a:t>
            </a:r>
            <a:r>
              <a:rPr lang="en-US" spc="-20" dirty="0">
                <a:cs typeface="Calibri"/>
              </a:rPr>
              <a:t>ili</a:t>
            </a:r>
            <a:r>
              <a:rPr lang="en-US" spc="-15" dirty="0">
                <a:cs typeface="Calibri"/>
              </a:rPr>
              <a:t>ty </a:t>
            </a:r>
            <a:r>
              <a:rPr lang="en-US" spc="-10" dirty="0">
                <a:cs typeface="Calibri"/>
              </a:rPr>
              <a:t>p</a:t>
            </a:r>
            <a:r>
              <a:rPr lang="en-US" spc="-55" dirty="0">
                <a:cs typeface="Calibri"/>
              </a:rPr>
              <a:t>r</a:t>
            </a:r>
            <a:r>
              <a:rPr lang="en-US" spc="-25" dirty="0">
                <a:cs typeface="Calibri"/>
              </a:rPr>
              <a:t>o</a:t>
            </a:r>
            <a:r>
              <a:rPr lang="en-US" spc="-20" dirty="0">
                <a:cs typeface="Calibri"/>
              </a:rPr>
              <a:t>vi</a:t>
            </a:r>
            <a:r>
              <a:rPr lang="en-US" spc="-10" dirty="0">
                <a:cs typeface="Calibri"/>
              </a:rPr>
              <a:t>d</a:t>
            </a:r>
            <a:r>
              <a:rPr lang="en-US" spc="-15" dirty="0">
                <a:cs typeface="Calibri"/>
              </a:rPr>
              <a:t>e</a:t>
            </a:r>
            <a:r>
              <a:rPr lang="en-US" dirty="0">
                <a:cs typeface="Calibri"/>
              </a:rPr>
              <a:t>d</a:t>
            </a:r>
            <a:r>
              <a:rPr lang="en-US" spc="-55" dirty="0">
                <a:cs typeface="Calibri"/>
              </a:rPr>
              <a:t> </a:t>
            </a:r>
            <a:r>
              <a:rPr lang="en-US" spc="-25" dirty="0">
                <a:cs typeface="Calibri"/>
              </a:rPr>
              <a:t>b</a:t>
            </a:r>
            <a:r>
              <a:rPr lang="en-US" dirty="0">
                <a:cs typeface="Calibri"/>
              </a:rPr>
              <a:t>y</a:t>
            </a:r>
            <a:r>
              <a:rPr lang="en-US" spc="-55" dirty="0">
                <a:cs typeface="Calibri"/>
              </a:rPr>
              <a:t> </a:t>
            </a:r>
            <a:r>
              <a:rPr lang="en-US" spc="-20" dirty="0">
                <a:cs typeface="Calibri"/>
              </a:rPr>
              <a:t>i</a:t>
            </a:r>
            <a:r>
              <a:rPr lang="en-US" spc="-15" dirty="0">
                <a:cs typeface="Calibri"/>
              </a:rPr>
              <a:t>ts </a:t>
            </a:r>
            <a:r>
              <a:rPr lang="en-US" spc="-10" dirty="0">
                <a:cs typeface="Calibri"/>
              </a:rPr>
              <a:t>u</a:t>
            </a:r>
            <a:r>
              <a:rPr lang="en-US" spc="-20" dirty="0">
                <a:cs typeface="Calibri"/>
              </a:rPr>
              <a:t>s</a:t>
            </a:r>
            <a:r>
              <a:rPr lang="en-US" spc="-15" dirty="0">
                <a:cs typeface="Calibri"/>
              </a:rPr>
              <a:t>e</a:t>
            </a:r>
            <a:r>
              <a:rPr lang="en-US" dirty="0">
                <a:cs typeface="Calibri"/>
              </a:rPr>
              <a:t>r</a:t>
            </a:r>
            <a:r>
              <a:rPr lang="en-US" spc="-35" dirty="0">
                <a:cs typeface="Calibri"/>
              </a:rPr>
              <a:t> </a:t>
            </a:r>
            <a:r>
              <a:rPr lang="en-US" spc="-20" dirty="0">
                <a:cs typeface="Calibri"/>
              </a:rPr>
              <a:t>c</a:t>
            </a:r>
            <a:r>
              <a:rPr lang="en-US" spc="-15" dirty="0">
                <a:cs typeface="Calibri"/>
              </a:rPr>
              <a:t>o</a:t>
            </a:r>
            <a:r>
              <a:rPr lang="en-US" spc="-20" dirty="0">
                <a:cs typeface="Calibri"/>
              </a:rPr>
              <a:t>mm</a:t>
            </a:r>
            <a:r>
              <a:rPr lang="en-US" spc="-10" dirty="0">
                <a:cs typeface="Calibri"/>
              </a:rPr>
              <a:t>un</a:t>
            </a:r>
            <a:r>
              <a:rPr lang="en-US" spc="-20" dirty="0">
                <a:cs typeface="Calibri"/>
              </a:rPr>
              <a:t>i</a:t>
            </a:r>
            <a:r>
              <a:rPr lang="en-US" spc="-15" dirty="0">
                <a:cs typeface="Calibri"/>
              </a:rPr>
              <a:t>t</a:t>
            </a:r>
            <a:r>
              <a:rPr lang="en-US" spc="-155" dirty="0">
                <a:cs typeface="Calibri"/>
              </a:rPr>
              <a:t>y</a:t>
            </a:r>
            <a:r>
              <a:rPr lang="en-US" dirty="0">
                <a:cs typeface="Calibri"/>
              </a:rPr>
              <a:t>.</a:t>
            </a:r>
          </a:p>
          <a:p>
            <a:endParaRPr lang="en-US" spc="25" dirty="0"/>
          </a:p>
          <a:p>
            <a:endParaRPr lang="en-US" dirty="0">
              <a:cs typeface="Calibri"/>
            </a:endParaRPr>
          </a:p>
          <a:p>
            <a:endParaRPr lang="en-US" dirty="0">
              <a:cs typeface="Calibri"/>
            </a:endParaRPr>
          </a:p>
          <a:p>
            <a:endParaRPr lang="en-US" dirty="0">
              <a:cs typeface="Calibri"/>
            </a:endParaRPr>
          </a:p>
          <a:p>
            <a:endParaRPr lang="en-US" dirty="0"/>
          </a:p>
        </p:txBody>
      </p:sp>
      <p:sp>
        <p:nvSpPr>
          <p:cNvPr id="6" name="Rectangle 5">
            <a:extLst>
              <a:ext uri="{FF2B5EF4-FFF2-40B4-BE49-F238E27FC236}">
                <a16:creationId xmlns:a16="http://schemas.microsoft.com/office/drawing/2014/main" id="{25631FAD-B251-44B2-BFE9-C9BECA33EE61}"/>
              </a:ext>
            </a:extLst>
          </p:cNvPr>
          <p:cNvSpPr/>
          <p:nvPr/>
        </p:nvSpPr>
        <p:spPr>
          <a:xfrm>
            <a:off x="6387062" y="5274719"/>
            <a:ext cx="6096000" cy="646331"/>
          </a:xfrm>
          <a:prstGeom prst="rect">
            <a:avLst/>
          </a:prstGeom>
        </p:spPr>
        <p:txBody>
          <a:bodyPr>
            <a:spAutoFit/>
          </a:bodyPr>
          <a:lstStyle/>
          <a:p>
            <a:pPr marL="12700" algn="ctr">
              <a:lnSpc>
                <a:spcPct val="100000"/>
              </a:lnSpc>
            </a:pPr>
            <a:r>
              <a:rPr lang="en-US" spc="-15" dirty="0">
                <a:cs typeface="Calibri"/>
              </a:rPr>
              <a:t>An</a:t>
            </a:r>
            <a:r>
              <a:rPr lang="en-US" spc="-5" dirty="0">
                <a:cs typeface="Calibri"/>
              </a:rPr>
              <a:t> a</a:t>
            </a:r>
            <a:r>
              <a:rPr lang="en-US" spc="-10" dirty="0">
                <a:cs typeface="Calibri"/>
              </a:rPr>
              <a:t>l</a:t>
            </a:r>
            <a:r>
              <a:rPr lang="en-US" dirty="0">
                <a:cs typeface="Calibri"/>
              </a:rPr>
              <a:t>mo</a:t>
            </a:r>
            <a:r>
              <a:rPr lang="en-US" spc="-30" dirty="0">
                <a:cs typeface="Calibri"/>
              </a:rPr>
              <a:t>s</a:t>
            </a:r>
            <a:r>
              <a:rPr lang="en-US" spc="-10" dirty="0">
                <a:cs typeface="Calibri"/>
              </a:rPr>
              <a:t>t</a:t>
            </a:r>
            <a:r>
              <a:rPr lang="en-US" spc="10" dirty="0">
                <a:cs typeface="Calibri"/>
              </a:rPr>
              <a:t> </a:t>
            </a:r>
            <a:r>
              <a:rPr lang="en-US" dirty="0">
                <a:cs typeface="Calibri"/>
              </a:rPr>
              <a:t>f</a:t>
            </a:r>
            <a:r>
              <a:rPr lang="en-US" spc="-5" dirty="0">
                <a:cs typeface="Calibri"/>
              </a:rPr>
              <a:t>inis</a:t>
            </a:r>
            <a:r>
              <a:rPr lang="en-US" spc="-15" dirty="0">
                <a:cs typeface="Calibri"/>
              </a:rPr>
              <a:t>h</a:t>
            </a:r>
            <a:r>
              <a:rPr lang="en-US" spc="-10" dirty="0">
                <a:cs typeface="Calibri"/>
              </a:rPr>
              <a:t>e</a:t>
            </a:r>
            <a:r>
              <a:rPr lang="en-US" dirty="0">
                <a:cs typeface="Calibri"/>
              </a:rPr>
              <a:t>d</a:t>
            </a:r>
            <a:r>
              <a:rPr lang="en-US" spc="20" dirty="0">
                <a:cs typeface="Calibri"/>
              </a:rPr>
              <a:t> </a:t>
            </a:r>
            <a:r>
              <a:rPr lang="en-US" spc="-15" dirty="0">
                <a:cs typeface="Calibri"/>
              </a:rPr>
              <a:t>Eur</a:t>
            </a:r>
            <a:r>
              <a:rPr lang="en-US" dirty="0">
                <a:cs typeface="Calibri"/>
              </a:rPr>
              <a:t>o</a:t>
            </a:r>
            <a:r>
              <a:rPr lang="en-US" spc="-15" dirty="0">
                <a:cs typeface="Calibri"/>
              </a:rPr>
              <a:t>p</a:t>
            </a:r>
            <a:r>
              <a:rPr lang="en-US" spc="-10" dirty="0">
                <a:cs typeface="Calibri"/>
              </a:rPr>
              <a:t>e</a:t>
            </a:r>
            <a:r>
              <a:rPr lang="en-US" spc="-5" dirty="0">
                <a:cs typeface="Calibri"/>
              </a:rPr>
              <a:t>a</a:t>
            </a:r>
            <a:r>
              <a:rPr lang="en-US" dirty="0">
                <a:cs typeface="Calibri"/>
              </a:rPr>
              <a:t>n XF</a:t>
            </a:r>
            <a:r>
              <a:rPr lang="en-US" spc="-5" dirty="0">
                <a:cs typeface="Calibri"/>
              </a:rPr>
              <a:t>EL</a:t>
            </a:r>
            <a:endParaRPr lang="en-US" dirty="0">
              <a:cs typeface="Calibri"/>
            </a:endParaRPr>
          </a:p>
          <a:p>
            <a:pPr marL="12700" algn="ctr">
              <a:lnSpc>
                <a:spcPct val="100000"/>
              </a:lnSpc>
            </a:pPr>
            <a:r>
              <a:rPr lang="en-US" dirty="0">
                <a:cs typeface="Calibri"/>
              </a:rPr>
              <a:t>3.</a:t>
            </a:r>
            <a:r>
              <a:rPr lang="en-US" spc="-10" dirty="0">
                <a:cs typeface="Calibri"/>
              </a:rPr>
              <a:t>9</a:t>
            </a:r>
            <a:r>
              <a:rPr lang="en-US" spc="-5" dirty="0">
                <a:cs typeface="Calibri"/>
              </a:rPr>
              <a:t> </a:t>
            </a:r>
            <a:r>
              <a:rPr lang="en-US" spc="-15" dirty="0">
                <a:cs typeface="Calibri"/>
              </a:rPr>
              <a:t>G</a:t>
            </a:r>
            <a:r>
              <a:rPr lang="en-US" spc="-10" dirty="0">
                <a:cs typeface="Calibri"/>
              </a:rPr>
              <a:t>H</a:t>
            </a:r>
            <a:r>
              <a:rPr lang="en-US" dirty="0">
                <a:cs typeface="Calibri"/>
              </a:rPr>
              <a:t>z</a:t>
            </a:r>
            <a:r>
              <a:rPr lang="en-US" spc="10" dirty="0">
                <a:cs typeface="Calibri"/>
              </a:rPr>
              <a:t> </a:t>
            </a:r>
            <a:r>
              <a:rPr lang="en-US" dirty="0">
                <a:cs typeface="Calibri"/>
              </a:rPr>
              <a:t>mo</a:t>
            </a:r>
            <a:r>
              <a:rPr lang="en-US" spc="-5" dirty="0">
                <a:cs typeface="Calibri"/>
              </a:rPr>
              <a:t>du</a:t>
            </a:r>
            <a:r>
              <a:rPr lang="en-US" spc="-10" dirty="0">
                <a:cs typeface="Calibri"/>
              </a:rPr>
              <a:t>le</a:t>
            </a:r>
            <a:r>
              <a:rPr lang="en-US" spc="15" dirty="0">
                <a:cs typeface="Calibri"/>
              </a:rPr>
              <a:t> </a:t>
            </a:r>
            <a:r>
              <a:rPr lang="en-US" spc="-5" dirty="0">
                <a:cs typeface="Calibri"/>
              </a:rPr>
              <a:t>a</a:t>
            </a:r>
            <a:r>
              <a:rPr lang="en-US" dirty="0">
                <a:cs typeface="Calibri"/>
              </a:rPr>
              <a:t>f</a:t>
            </a:r>
            <a:r>
              <a:rPr lang="en-US" spc="-40" dirty="0">
                <a:cs typeface="Calibri"/>
              </a:rPr>
              <a:t>t</a:t>
            </a:r>
            <a:r>
              <a:rPr lang="en-US" spc="-10" dirty="0">
                <a:cs typeface="Calibri"/>
              </a:rPr>
              <a:t>er</a:t>
            </a:r>
            <a:r>
              <a:rPr lang="en-US" spc="-5" dirty="0">
                <a:cs typeface="Calibri"/>
              </a:rPr>
              <a:t> ass</a:t>
            </a:r>
            <a:r>
              <a:rPr lang="en-US" spc="-10" dirty="0">
                <a:cs typeface="Calibri"/>
              </a:rPr>
              <a:t>e</a:t>
            </a:r>
            <a:r>
              <a:rPr lang="en-US" dirty="0">
                <a:cs typeface="Calibri"/>
              </a:rPr>
              <a:t>m</a:t>
            </a:r>
            <a:r>
              <a:rPr lang="en-US" spc="-5" dirty="0">
                <a:cs typeface="Calibri"/>
              </a:rPr>
              <a:t>bl</a:t>
            </a:r>
            <a:r>
              <a:rPr lang="en-US" dirty="0">
                <a:cs typeface="Calibri"/>
              </a:rPr>
              <a:t>y</a:t>
            </a:r>
            <a:r>
              <a:rPr lang="en-US" spc="10" dirty="0">
                <a:cs typeface="Calibri"/>
              </a:rPr>
              <a:t> </a:t>
            </a:r>
            <a:r>
              <a:rPr lang="en-US" spc="-5" dirty="0">
                <a:cs typeface="Calibri"/>
              </a:rPr>
              <a:t>a</a:t>
            </a:r>
            <a:r>
              <a:rPr lang="en-US" spc="-10" dirty="0">
                <a:cs typeface="Calibri"/>
              </a:rPr>
              <a:t>t</a:t>
            </a:r>
            <a:r>
              <a:rPr lang="en-US" spc="5" dirty="0">
                <a:cs typeface="Calibri"/>
              </a:rPr>
              <a:t> </a:t>
            </a:r>
            <a:r>
              <a:rPr lang="en-US" spc="-5" dirty="0">
                <a:cs typeface="Calibri"/>
              </a:rPr>
              <a:t>D</a:t>
            </a:r>
            <a:r>
              <a:rPr lang="en-US" spc="-15" dirty="0">
                <a:cs typeface="Calibri"/>
              </a:rPr>
              <a:t>E</a:t>
            </a:r>
            <a:r>
              <a:rPr lang="en-US" spc="-25" dirty="0">
                <a:cs typeface="Calibri"/>
              </a:rPr>
              <a:t>S</a:t>
            </a:r>
            <a:r>
              <a:rPr lang="en-US" dirty="0">
                <a:cs typeface="Calibri"/>
              </a:rPr>
              <a:t>Y</a:t>
            </a:r>
          </a:p>
        </p:txBody>
      </p:sp>
      <p:sp>
        <p:nvSpPr>
          <p:cNvPr id="7" name="object 5">
            <a:extLst>
              <a:ext uri="{FF2B5EF4-FFF2-40B4-BE49-F238E27FC236}">
                <a16:creationId xmlns:a16="http://schemas.microsoft.com/office/drawing/2014/main" id="{5EB58F29-5F03-47CD-A453-C58719687C5E}"/>
              </a:ext>
            </a:extLst>
          </p:cNvPr>
          <p:cNvSpPr/>
          <p:nvPr/>
        </p:nvSpPr>
        <p:spPr>
          <a:xfrm>
            <a:off x="6844262" y="2068185"/>
            <a:ext cx="5181600" cy="2951987"/>
          </a:xfrm>
          <a:prstGeom prst="rect">
            <a:avLst/>
          </a:prstGeom>
          <a:blipFill>
            <a:blip r:embed="rId2" cstate="print"/>
            <a:stretch>
              <a:fillRect/>
            </a:stretch>
          </a:blipFill>
        </p:spPr>
        <p:txBody>
          <a:bodyPr wrap="square" lIns="0" tIns="0" rIns="0" bIns="0" rtlCol="0"/>
          <a:lstStyle/>
          <a:p>
            <a:endParaRPr/>
          </a:p>
        </p:txBody>
      </p:sp>
      <p:sp>
        <p:nvSpPr>
          <p:cNvPr id="8" name="Date Placeholder 7">
            <a:extLst>
              <a:ext uri="{FF2B5EF4-FFF2-40B4-BE49-F238E27FC236}">
                <a16:creationId xmlns:a16="http://schemas.microsoft.com/office/drawing/2014/main" id="{D08606F3-4F61-4223-95DF-D871965ABEA0}"/>
              </a:ext>
            </a:extLst>
          </p:cNvPr>
          <p:cNvSpPr>
            <a:spLocks noGrp="1"/>
          </p:cNvSpPr>
          <p:nvPr>
            <p:ph type="dt" sz="half" idx="10"/>
          </p:nvPr>
        </p:nvSpPr>
        <p:spPr/>
        <p:txBody>
          <a:bodyPr/>
          <a:lstStyle/>
          <a:p>
            <a:r>
              <a:rPr lang="en-US"/>
              <a:t>9/17/2019</a:t>
            </a:r>
          </a:p>
        </p:txBody>
      </p:sp>
      <p:sp>
        <p:nvSpPr>
          <p:cNvPr id="9" name="Footer Placeholder 8">
            <a:extLst>
              <a:ext uri="{FF2B5EF4-FFF2-40B4-BE49-F238E27FC236}">
                <a16:creationId xmlns:a16="http://schemas.microsoft.com/office/drawing/2014/main" id="{B69A5ABC-3563-44F5-9EBC-2862E475DC21}"/>
              </a:ext>
            </a:extLst>
          </p:cNvPr>
          <p:cNvSpPr>
            <a:spLocks noGrp="1"/>
          </p:cNvSpPr>
          <p:nvPr>
            <p:ph type="ftr" sz="quarter" idx="11"/>
          </p:nvPr>
        </p:nvSpPr>
        <p:spPr/>
        <p:txBody>
          <a:bodyPr/>
          <a:lstStyle/>
          <a:p>
            <a:r>
              <a:rPr lang="en-US" dirty="0"/>
              <a:t>AMICI Industrial Forum in Brussels                                                      Tord Ekelof  Uppsala University                                   </a:t>
            </a:r>
          </a:p>
        </p:txBody>
      </p:sp>
      <p:sp>
        <p:nvSpPr>
          <p:cNvPr id="10" name="Slide Number Placeholder 9">
            <a:extLst>
              <a:ext uri="{FF2B5EF4-FFF2-40B4-BE49-F238E27FC236}">
                <a16:creationId xmlns:a16="http://schemas.microsoft.com/office/drawing/2014/main" id="{F6BD472F-705E-4E40-8934-DA320F2BD933}"/>
              </a:ext>
            </a:extLst>
          </p:cNvPr>
          <p:cNvSpPr>
            <a:spLocks noGrp="1"/>
          </p:cNvSpPr>
          <p:nvPr>
            <p:ph type="sldNum" sz="quarter" idx="12"/>
          </p:nvPr>
        </p:nvSpPr>
        <p:spPr/>
        <p:txBody>
          <a:bodyPr/>
          <a:lstStyle/>
          <a:p>
            <a:fld id="{186F6CEF-F8DD-48F5-83F1-488B58A235B6}" type="slidenum">
              <a:rPr lang="en-US" smtClean="0"/>
              <a:t>5</a:t>
            </a:fld>
            <a:endParaRPr lang="en-US"/>
          </a:p>
        </p:txBody>
      </p:sp>
    </p:spTree>
    <p:extLst>
      <p:ext uri="{BB962C8B-B14F-4D97-AF65-F5344CB8AC3E}">
        <p14:creationId xmlns:p14="http://schemas.microsoft.com/office/powerpoint/2010/main" val="275044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20CB-0874-4E9D-8B0F-A48CE5FE6415}"/>
              </a:ext>
            </a:extLst>
          </p:cNvPr>
          <p:cNvSpPr>
            <a:spLocks noGrp="1"/>
          </p:cNvSpPr>
          <p:nvPr>
            <p:ph type="title"/>
          </p:nvPr>
        </p:nvSpPr>
        <p:spPr>
          <a:xfrm>
            <a:off x="838200" y="8669"/>
            <a:ext cx="10515600" cy="1325563"/>
          </a:xfrm>
        </p:spPr>
        <p:txBody>
          <a:bodyPr/>
          <a:lstStyle/>
          <a:p>
            <a:r>
              <a:rPr lang="en-US" dirty="0"/>
              <a:t>The relation between TI and RIs</a:t>
            </a:r>
          </a:p>
        </p:txBody>
      </p:sp>
      <p:sp>
        <p:nvSpPr>
          <p:cNvPr id="3" name="Content Placeholder 2">
            <a:extLst>
              <a:ext uri="{FF2B5EF4-FFF2-40B4-BE49-F238E27FC236}">
                <a16:creationId xmlns:a16="http://schemas.microsoft.com/office/drawing/2014/main" id="{08497ABE-2E74-4C5F-AAF9-6DD789EE5E9A}"/>
              </a:ext>
            </a:extLst>
          </p:cNvPr>
          <p:cNvSpPr>
            <a:spLocks noGrp="1"/>
          </p:cNvSpPr>
          <p:nvPr>
            <p:ph sz="half" idx="1"/>
          </p:nvPr>
        </p:nvSpPr>
        <p:spPr>
          <a:xfrm>
            <a:off x="381061" y="1278768"/>
            <a:ext cx="6397109" cy="4875290"/>
          </a:xfrm>
        </p:spPr>
        <p:txBody>
          <a:bodyPr>
            <a:normAutofit fontScale="85000" lnSpcReduction="20000"/>
          </a:bodyPr>
          <a:lstStyle/>
          <a:p>
            <a:r>
              <a:rPr lang="en-US" dirty="0">
                <a:cs typeface="Calibri"/>
              </a:rPr>
              <a:t>N</a:t>
            </a:r>
            <a:r>
              <a:rPr lang="en-US" spc="-5" dirty="0">
                <a:cs typeface="Calibri"/>
              </a:rPr>
              <a:t>orm</a:t>
            </a:r>
            <a:r>
              <a:rPr lang="en-US" dirty="0">
                <a:cs typeface="Calibri"/>
              </a:rPr>
              <a:t>a</a:t>
            </a:r>
            <a:r>
              <a:rPr lang="en-US" spc="-5" dirty="0">
                <a:cs typeface="Calibri"/>
              </a:rPr>
              <a:t>ll</a:t>
            </a:r>
            <a:r>
              <a:rPr lang="en-US" dirty="0">
                <a:cs typeface="Calibri"/>
              </a:rPr>
              <a:t>y</a:t>
            </a:r>
            <a:r>
              <a:rPr lang="en-US" spc="-5" dirty="0">
                <a:cs typeface="Calibri"/>
              </a:rPr>
              <a:t> </a:t>
            </a:r>
            <a:r>
              <a:rPr lang="en-US" dirty="0">
                <a:cs typeface="Calibri"/>
              </a:rPr>
              <a:t>the </a:t>
            </a:r>
            <a:r>
              <a:rPr lang="en-US" spc="-5" dirty="0">
                <a:cs typeface="Calibri"/>
              </a:rPr>
              <a:t>Te</a:t>
            </a:r>
            <a:r>
              <a:rPr lang="en-US" dirty="0">
                <a:cs typeface="Calibri"/>
              </a:rPr>
              <a:t>chn</a:t>
            </a:r>
            <a:r>
              <a:rPr lang="en-US" spc="-5" dirty="0">
                <a:cs typeface="Calibri"/>
              </a:rPr>
              <a:t>olo</a:t>
            </a:r>
            <a:r>
              <a:rPr lang="en-US" dirty="0">
                <a:cs typeface="Calibri"/>
              </a:rPr>
              <a:t>g</a:t>
            </a:r>
            <a:r>
              <a:rPr lang="en-US" spc="-5" dirty="0">
                <a:cs typeface="Calibri"/>
              </a:rPr>
              <a:t>i</a:t>
            </a:r>
            <a:r>
              <a:rPr lang="en-US" dirty="0">
                <a:cs typeface="Calibri"/>
              </a:rPr>
              <a:t>cal</a:t>
            </a:r>
            <a:r>
              <a:rPr lang="en-US" spc="-15" dirty="0">
                <a:cs typeface="Calibri"/>
              </a:rPr>
              <a:t> </a:t>
            </a:r>
            <a:r>
              <a:rPr lang="en-US" dirty="0">
                <a:cs typeface="Calibri"/>
              </a:rPr>
              <a:t>Fac</a:t>
            </a:r>
            <a:r>
              <a:rPr lang="en-US" spc="-5" dirty="0">
                <a:cs typeface="Calibri"/>
              </a:rPr>
              <a:t>ili</a:t>
            </a:r>
            <a:r>
              <a:rPr lang="en-US" dirty="0">
                <a:cs typeface="Calibri"/>
              </a:rPr>
              <a:t>ty</a:t>
            </a:r>
            <a:r>
              <a:rPr lang="en-US" spc="5" dirty="0">
                <a:cs typeface="Calibri"/>
              </a:rPr>
              <a:t> </a:t>
            </a:r>
            <a:r>
              <a:rPr lang="en-US" spc="-5" dirty="0">
                <a:cs typeface="Calibri"/>
              </a:rPr>
              <a:t>wil</a:t>
            </a:r>
            <a:r>
              <a:rPr lang="en-US" dirty="0">
                <a:cs typeface="Calibri"/>
              </a:rPr>
              <a:t>l d</a:t>
            </a:r>
            <a:r>
              <a:rPr lang="en-US" spc="-5" dirty="0">
                <a:cs typeface="Calibri"/>
              </a:rPr>
              <a:t>em</a:t>
            </a:r>
            <a:r>
              <a:rPr lang="en-US" dirty="0">
                <a:cs typeface="Calibri"/>
              </a:rPr>
              <a:t>and</a:t>
            </a:r>
            <a:r>
              <a:rPr lang="en-US" spc="-5" dirty="0">
                <a:cs typeface="Calibri"/>
              </a:rPr>
              <a:t> </a:t>
            </a:r>
            <a:r>
              <a:rPr lang="en-US" dirty="0">
                <a:cs typeface="Calibri"/>
              </a:rPr>
              <a:t>the R</a:t>
            </a:r>
            <a:r>
              <a:rPr lang="en-US" spc="-5" dirty="0">
                <a:cs typeface="Calibri"/>
              </a:rPr>
              <a:t>ese</a:t>
            </a:r>
            <a:r>
              <a:rPr lang="en-US" dirty="0">
                <a:cs typeface="Calibri"/>
              </a:rPr>
              <a:t>a</a:t>
            </a:r>
            <a:r>
              <a:rPr lang="en-US" spc="-5" dirty="0">
                <a:cs typeface="Calibri"/>
              </a:rPr>
              <a:t>r</a:t>
            </a:r>
            <a:r>
              <a:rPr lang="en-US" dirty="0">
                <a:cs typeface="Calibri"/>
              </a:rPr>
              <a:t>ch</a:t>
            </a:r>
            <a:r>
              <a:rPr lang="en-US" spc="15" dirty="0">
                <a:cs typeface="Calibri"/>
              </a:rPr>
              <a:t> </a:t>
            </a:r>
            <a:r>
              <a:rPr lang="en-US" spc="-5" dirty="0">
                <a:cs typeface="Calibri"/>
              </a:rPr>
              <a:t>I</a:t>
            </a:r>
            <a:r>
              <a:rPr lang="en-US" dirty="0">
                <a:cs typeface="Calibri"/>
              </a:rPr>
              <a:t>n</a:t>
            </a:r>
            <a:r>
              <a:rPr lang="en-US" spc="-5" dirty="0">
                <a:cs typeface="Calibri"/>
              </a:rPr>
              <a:t>fr</a:t>
            </a:r>
            <a:r>
              <a:rPr lang="en-US" dirty="0">
                <a:cs typeface="Calibri"/>
              </a:rPr>
              <a:t>a</a:t>
            </a:r>
            <a:r>
              <a:rPr lang="en-US" spc="-5" dirty="0">
                <a:cs typeface="Calibri"/>
              </a:rPr>
              <a:t>s</a:t>
            </a:r>
            <a:r>
              <a:rPr lang="en-US" dirty="0">
                <a:cs typeface="Calibri"/>
              </a:rPr>
              <a:t>t</a:t>
            </a:r>
            <a:r>
              <a:rPr lang="en-US" spc="-5" dirty="0">
                <a:cs typeface="Calibri"/>
              </a:rPr>
              <a:t>r</a:t>
            </a:r>
            <a:r>
              <a:rPr lang="en-US" dirty="0">
                <a:cs typeface="Calibri"/>
              </a:rPr>
              <a:t>uctu</a:t>
            </a:r>
            <a:r>
              <a:rPr lang="en-US" spc="-5" dirty="0">
                <a:cs typeface="Calibri"/>
              </a:rPr>
              <a:t>r</a:t>
            </a:r>
            <a:r>
              <a:rPr lang="en-US" dirty="0">
                <a:cs typeface="Calibri"/>
              </a:rPr>
              <a:t>e to</a:t>
            </a:r>
            <a:r>
              <a:rPr lang="en-US" spc="-10" dirty="0">
                <a:cs typeface="Calibri"/>
              </a:rPr>
              <a:t> </a:t>
            </a:r>
            <a:r>
              <a:rPr lang="en-US" dirty="0">
                <a:cs typeface="Calibri"/>
              </a:rPr>
              <a:t>c</a:t>
            </a:r>
            <a:r>
              <a:rPr lang="en-US" spc="-5" dirty="0">
                <a:cs typeface="Calibri"/>
              </a:rPr>
              <a:t>o</a:t>
            </a:r>
            <a:r>
              <a:rPr lang="en-US" spc="-10" dirty="0">
                <a:cs typeface="Calibri"/>
              </a:rPr>
              <a:t>v</a:t>
            </a:r>
            <a:r>
              <a:rPr lang="en-US" spc="-5" dirty="0">
                <a:cs typeface="Calibri"/>
              </a:rPr>
              <a:t>e</a:t>
            </a:r>
            <a:r>
              <a:rPr lang="en-US" dirty="0">
                <a:cs typeface="Calibri"/>
              </a:rPr>
              <a:t>r the</a:t>
            </a:r>
            <a:r>
              <a:rPr lang="en-US" spc="-10" dirty="0">
                <a:cs typeface="Calibri"/>
              </a:rPr>
              <a:t> </a:t>
            </a:r>
            <a:r>
              <a:rPr lang="en-US" spc="-5" dirty="0">
                <a:cs typeface="Calibri"/>
              </a:rPr>
              <a:t>f</a:t>
            </a:r>
            <a:r>
              <a:rPr lang="en-US" dirty="0">
                <a:cs typeface="Calibri"/>
              </a:rPr>
              <a:t>u</a:t>
            </a:r>
            <a:r>
              <a:rPr lang="en-US" spc="-5" dirty="0">
                <a:cs typeface="Calibri"/>
              </a:rPr>
              <a:t>l</a:t>
            </a:r>
            <a:r>
              <a:rPr lang="en-US" dirty="0">
                <a:cs typeface="Calibri"/>
              </a:rPr>
              <a:t>l c</a:t>
            </a:r>
            <a:r>
              <a:rPr lang="en-US" spc="-5" dirty="0">
                <a:cs typeface="Calibri"/>
              </a:rPr>
              <a:t>os</a:t>
            </a:r>
            <a:r>
              <a:rPr lang="en-US" dirty="0">
                <a:cs typeface="Calibri"/>
              </a:rPr>
              <a:t>ts</a:t>
            </a:r>
            <a:r>
              <a:rPr lang="en-US" spc="10" dirty="0">
                <a:cs typeface="Calibri"/>
              </a:rPr>
              <a:t> </a:t>
            </a:r>
            <a:r>
              <a:rPr lang="en-US" spc="-5" dirty="0">
                <a:cs typeface="Calibri"/>
              </a:rPr>
              <a:t>o</a:t>
            </a:r>
            <a:r>
              <a:rPr lang="en-US" dirty="0">
                <a:cs typeface="Calibri"/>
              </a:rPr>
              <a:t>f</a:t>
            </a:r>
            <a:r>
              <a:rPr lang="en-US" spc="-10" dirty="0">
                <a:cs typeface="Calibri"/>
              </a:rPr>
              <a:t> </a:t>
            </a:r>
            <a:r>
              <a:rPr lang="en-US" dirty="0">
                <a:cs typeface="Calibri"/>
              </a:rPr>
              <a:t>a</a:t>
            </a:r>
            <a:r>
              <a:rPr lang="en-US" spc="-5" dirty="0">
                <a:cs typeface="Calibri"/>
              </a:rPr>
              <a:t>l</a:t>
            </a:r>
            <a:r>
              <a:rPr lang="en-US" dirty="0">
                <a:cs typeface="Calibri"/>
              </a:rPr>
              <a:t>l</a:t>
            </a:r>
            <a:r>
              <a:rPr lang="en-US" spc="10" dirty="0">
                <a:cs typeface="Calibri"/>
              </a:rPr>
              <a:t> </a:t>
            </a:r>
            <a:r>
              <a:rPr lang="en-US" dirty="0">
                <a:cs typeface="Calibri"/>
              </a:rPr>
              <a:t>pu</a:t>
            </a:r>
            <a:r>
              <a:rPr lang="en-US" spc="-5" dirty="0">
                <a:cs typeface="Calibri"/>
              </a:rPr>
              <a:t>r</a:t>
            </a:r>
            <a:r>
              <a:rPr lang="en-US" dirty="0">
                <a:cs typeface="Calibri"/>
              </a:rPr>
              <a:t>ch</a:t>
            </a:r>
            <a:r>
              <a:rPr lang="en-US" spc="-5" dirty="0">
                <a:cs typeface="Calibri"/>
              </a:rPr>
              <a:t>ase</a:t>
            </a:r>
            <a:r>
              <a:rPr lang="en-US" dirty="0">
                <a:cs typeface="Calibri"/>
              </a:rPr>
              <a:t>d</a:t>
            </a:r>
            <a:r>
              <a:rPr lang="en-US" spc="-5" dirty="0">
                <a:cs typeface="Calibri"/>
              </a:rPr>
              <a:t> e</a:t>
            </a:r>
            <a:r>
              <a:rPr lang="en-US" dirty="0">
                <a:cs typeface="Calibri"/>
              </a:rPr>
              <a:t>qu</a:t>
            </a:r>
            <a:r>
              <a:rPr lang="en-US" spc="-5" dirty="0">
                <a:cs typeface="Calibri"/>
              </a:rPr>
              <a:t>i</a:t>
            </a:r>
            <a:r>
              <a:rPr lang="en-US" dirty="0">
                <a:cs typeface="Calibri"/>
              </a:rPr>
              <a:t>p</a:t>
            </a:r>
            <a:r>
              <a:rPr lang="en-US" spc="-5" dirty="0">
                <a:cs typeface="Calibri"/>
              </a:rPr>
              <a:t>me</a:t>
            </a:r>
            <a:r>
              <a:rPr lang="en-US" dirty="0">
                <a:cs typeface="Calibri"/>
              </a:rPr>
              <a:t>nt</a:t>
            </a:r>
            <a:r>
              <a:rPr lang="en-US" spc="-10" dirty="0">
                <a:cs typeface="Calibri"/>
              </a:rPr>
              <a:t> </a:t>
            </a:r>
            <a:r>
              <a:rPr lang="en-US" dirty="0">
                <a:cs typeface="Calibri"/>
              </a:rPr>
              <a:t>c</a:t>
            </a:r>
            <a:r>
              <a:rPr lang="en-US" spc="-5" dirty="0">
                <a:cs typeface="Calibri"/>
              </a:rPr>
              <a:t>om</a:t>
            </a:r>
            <a:r>
              <a:rPr lang="en-US" dirty="0">
                <a:cs typeface="Calibri"/>
              </a:rPr>
              <a:t>p</a:t>
            </a:r>
            <a:r>
              <a:rPr lang="en-US" spc="-5" dirty="0">
                <a:cs typeface="Calibri"/>
              </a:rPr>
              <a:t>o</a:t>
            </a:r>
            <a:r>
              <a:rPr lang="en-US" dirty="0">
                <a:cs typeface="Calibri"/>
              </a:rPr>
              <a:t>n</a:t>
            </a:r>
            <a:r>
              <a:rPr lang="en-US" spc="-5" dirty="0">
                <a:cs typeface="Calibri"/>
              </a:rPr>
              <a:t>e</a:t>
            </a:r>
            <a:r>
              <a:rPr lang="en-US" dirty="0">
                <a:cs typeface="Calibri"/>
              </a:rPr>
              <a:t>nts, industrial orders</a:t>
            </a:r>
            <a:r>
              <a:rPr lang="en-US" spc="-25" dirty="0">
                <a:cs typeface="Calibri"/>
              </a:rPr>
              <a:t> </a:t>
            </a:r>
            <a:r>
              <a:rPr lang="en-US" dirty="0">
                <a:cs typeface="Calibri"/>
              </a:rPr>
              <a:t>and c</a:t>
            </a:r>
            <a:r>
              <a:rPr lang="en-US" spc="-5" dirty="0">
                <a:cs typeface="Calibri"/>
              </a:rPr>
              <a:t>o</a:t>
            </a:r>
            <a:r>
              <a:rPr lang="en-US" dirty="0">
                <a:cs typeface="Calibri"/>
              </a:rPr>
              <a:t>n</a:t>
            </a:r>
            <a:r>
              <a:rPr lang="en-US" spc="-5" dirty="0">
                <a:cs typeface="Calibri"/>
              </a:rPr>
              <a:t>s</a:t>
            </a:r>
            <a:r>
              <a:rPr lang="en-US" dirty="0">
                <a:cs typeface="Calibri"/>
              </a:rPr>
              <a:t>u</a:t>
            </a:r>
            <a:r>
              <a:rPr lang="en-US" spc="-5" dirty="0">
                <a:cs typeface="Calibri"/>
              </a:rPr>
              <a:t>m</a:t>
            </a:r>
            <a:r>
              <a:rPr lang="en-US" dirty="0">
                <a:cs typeface="Calibri"/>
              </a:rPr>
              <a:t>ab</a:t>
            </a:r>
            <a:r>
              <a:rPr lang="en-US" spc="-5" dirty="0">
                <a:cs typeface="Calibri"/>
              </a:rPr>
              <a:t>le</a:t>
            </a:r>
            <a:r>
              <a:rPr lang="en-US" dirty="0">
                <a:cs typeface="Calibri"/>
              </a:rPr>
              <a:t>s n</a:t>
            </a:r>
            <a:r>
              <a:rPr lang="en-US" spc="-5" dirty="0">
                <a:cs typeface="Calibri"/>
              </a:rPr>
              <a:t>ee</a:t>
            </a:r>
            <a:r>
              <a:rPr lang="en-US" dirty="0">
                <a:cs typeface="Calibri"/>
              </a:rPr>
              <a:t>d</a:t>
            </a:r>
            <a:r>
              <a:rPr lang="en-US" spc="-5" dirty="0">
                <a:cs typeface="Calibri"/>
              </a:rPr>
              <a:t>e</a:t>
            </a:r>
            <a:r>
              <a:rPr lang="en-US" dirty="0">
                <a:cs typeface="Calibri"/>
              </a:rPr>
              <a:t>d</a:t>
            </a:r>
            <a:r>
              <a:rPr lang="en-US" spc="-5" dirty="0">
                <a:cs typeface="Calibri"/>
              </a:rPr>
              <a:t> </a:t>
            </a:r>
            <a:r>
              <a:rPr lang="en-US" dirty="0">
                <a:cs typeface="Calibri"/>
              </a:rPr>
              <a:t>f</a:t>
            </a:r>
            <a:r>
              <a:rPr lang="en-US" spc="-5" dirty="0">
                <a:cs typeface="Calibri"/>
              </a:rPr>
              <a:t>o</a:t>
            </a:r>
            <a:r>
              <a:rPr lang="en-US" dirty="0">
                <a:cs typeface="Calibri"/>
              </a:rPr>
              <a:t>r</a:t>
            </a:r>
            <a:r>
              <a:rPr lang="en-US" spc="-15" dirty="0">
                <a:cs typeface="Calibri"/>
              </a:rPr>
              <a:t> </a:t>
            </a:r>
            <a:r>
              <a:rPr lang="en-US" dirty="0">
                <a:cs typeface="Calibri"/>
              </a:rPr>
              <a:t>the </a:t>
            </a:r>
            <a:r>
              <a:rPr lang="en-US" spc="-5" dirty="0">
                <a:cs typeface="Calibri"/>
              </a:rPr>
              <a:t>wor</a:t>
            </a:r>
            <a:r>
              <a:rPr lang="en-US" dirty="0">
                <a:cs typeface="Calibri"/>
              </a:rPr>
              <a:t>k</a:t>
            </a:r>
            <a:r>
              <a:rPr lang="en-US" spc="-10" dirty="0">
                <a:cs typeface="Calibri"/>
              </a:rPr>
              <a:t> </a:t>
            </a:r>
            <a:r>
              <a:rPr lang="en-US" dirty="0">
                <a:cs typeface="Calibri"/>
              </a:rPr>
              <a:t>at the Technological</a:t>
            </a:r>
            <a:r>
              <a:rPr lang="en-US" spc="5" dirty="0">
                <a:cs typeface="Calibri"/>
              </a:rPr>
              <a:t> </a:t>
            </a:r>
            <a:r>
              <a:rPr lang="en-US" spc="-5" dirty="0">
                <a:cs typeface="Calibri"/>
              </a:rPr>
              <a:t>I</a:t>
            </a:r>
            <a:r>
              <a:rPr lang="en-US" dirty="0">
                <a:cs typeface="Calibri"/>
              </a:rPr>
              <a:t>nf</a:t>
            </a:r>
            <a:r>
              <a:rPr lang="en-US" spc="-5" dirty="0">
                <a:cs typeface="Calibri"/>
              </a:rPr>
              <a:t>r</a:t>
            </a:r>
            <a:r>
              <a:rPr lang="en-US" dirty="0">
                <a:cs typeface="Calibri"/>
              </a:rPr>
              <a:t>a</a:t>
            </a:r>
            <a:r>
              <a:rPr lang="en-US" spc="-5" dirty="0">
                <a:cs typeface="Calibri"/>
              </a:rPr>
              <a:t>s</a:t>
            </a:r>
            <a:r>
              <a:rPr lang="en-US" dirty="0">
                <a:cs typeface="Calibri"/>
              </a:rPr>
              <a:t>t</a:t>
            </a:r>
            <a:r>
              <a:rPr lang="en-US" spc="-5" dirty="0">
                <a:cs typeface="Calibri"/>
              </a:rPr>
              <a:t>r</a:t>
            </a:r>
            <a:r>
              <a:rPr lang="en-US" dirty="0">
                <a:cs typeface="Calibri"/>
              </a:rPr>
              <a:t>uctu</a:t>
            </a:r>
            <a:r>
              <a:rPr lang="en-US" spc="-5" dirty="0">
                <a:cs typeface="Calibri"/>
              </a:rPr>
              <a:t>re and in some cases also for the personnel costs.</a:t>
            </a:r>
          </a:p>
          <a:p>
            <a:r>
              <a:rPr lang="en-US" spc="5" dirty="0">
                <a:cs typeface="Calibri"/>
              </a:rPr>
              <a:t>O</a:t>
            </a:r>
            <a:r>
              <a:rPr lang="en-US" dirty="0">
                <a:cs typeface="Calibri"/>
              </a:rPr>
              <a:t>n the </a:t>
            </a:r>
            <a:r>
              <a:rPr lang="en-US" spc="-5" dirty="0">
                <a:cs typeface="Calibri"/>
              </a:rPr>
              <a:t>ot</a:t>
            </a:r>
            <a:r>
              <a:rPr lang="en-US" dirty="0">
                <a:cs typeface="Calibri"/>
              </a:rPr>
              <a:t>h</a:t>
            </a:r>
            <a:r>
              <a:rPr lang="en-US" spc="-5" dirty="0">
                <a:cs typeface="Calibri"/>
              </a:rPr>
              <a:t>e</a:t>
            </a:r>
            <a:r>
              <a:rPr lang="en-US" dirty="0">
                <a:cs typeface="Calibri"/>
              </a:rPr>
              <a:t>r</a:t>
            </a:r>
            <a:r>
              <a:rPr lang="en-US" spc="-15" dirty="0">
                <a:cs typeface="Calibri"/>
              </a:rPr>
              <a:t> </a:t>
            </a:r>
            <a:r>
              <a:rPr lang="en-US" dirty="0">
                <a:cs typeface="Calibri"/>
              </a:rPr>
              <a:t>hand,</a:t>
            </a:r>
            <a:r>
              <a:rPr lang="en-US" spc="-20" dirty="0">
                <a:cs typeface="Calibri"/>
              </a:rPr>
              <a:t> </a:t>
            </a:r>
            <a:r>
              <a:rPr lang="en-US" dirty="0">
                <a:cs typeface="Calibri"/>
              </a:rPr>
              <a:t>the</a:t>
            </a:r>
            <a:r>
              <a:rPr lang="en-US" spc="-10" dirty="0">
                <a:cs typeface="Calibri"/>
              </a:rPr>
              <a:t> </a:t>
            </a:r>
            <a:r>
              <a:rPr lang="en-US" dirty="0">
                <a:cs typeface="Calibri"/>
              </a:rPr>
              <a:t>R</a:t>
            </a:r>
            <a:r>
              <a:rPr lang="en-US" spc="-5" dirty="0">
                <a:cs typeface="Calibri"/>
              </a:rPr>
              <a:t>ese</a:t>
            </a:r>
            <a:r>
              <a:rPr lang="en-US" dirty="0">
                <a:cs typeface="Calibri"/>
              </a:rPr>
              <a:t>a</a:t>
            </a:r>
            <a:r>
              <a:rPr lang="en-US" spc="-5" dirty="0">
                <a:cs typeface="Calibri"/>
              </a:rPr>
              <a:t>r</a:t>
            </a:r>
            <a:r>
              <a:rPr lang="en-US" dirty="0">
                <a:cs typeface="Calibri"/>
              </a:rPr>
              <a:t>ch</a:t>
            </a:r>
            <a:r>
              <a:rPr lang="en-US" spc="15" dirty="0">
                <a:cs typeface="Calibri"/>
              </a:rPr>
              <a:t> </a:t>
            </a:r>
            <a:r>
              <a:rPr lang="en-US" spc="-5" dirty="0">
                <a:cs typeface="Calibri"/>
              </a:rPr>
              <a:t>I</a:t>
            </a:r>
            <a:r>
              <a:rPr lang="en-US" dirty="0">
                <a:cs typeface="Calibri"/>
              </a:rPr>
              <a:t>n</a:t>
            </a:r>
            <a:r>
              <a:rPr lang="en-US" spc="-5" dirty="0">
                <a:cs typeface="Calibri"/>
              </a:rPr>
              <a:t>fr</a:t>
            </a:r>
            <a:r>
              <a:rPr lang="en-US" dirty="0">
                <a:cs typeface="Calibri"/>
              </a:rPr>
              <a:t>a</a:t>
            </a:r>
            <a:r>
              <a:rPr lang="en-US" spc="-5" dirty="0">
                <a:cs typeface="Calibri"/>
              </a:rPr>
              <a:t>s</a:t>
            </a:r>
            <a:r>
              <a:rPr lang="en-US" dirty="0">
                <a:cs typeface="Calibri"/>
              </a:rPr>
              <a:t>t</a:t>
            </a:r>
            <a:r>
              <a:rPr lang="en-US" spc="-5" dirty="0">
                <a:cs typeface="Calibri"/>
              </a:rPr>
              <a:t>r</a:t>
            </a:r>
            <a:r>
              <a:rPr lang="en-US" dirty="0">
                <a:cs typeface="Calibri"/>
              </a:rPr>
              <a:t>uctu</a:t>
            </a:r>
            <a:r>
              <a:rPr lang="en-US" spc="-5" dirty="0">
                <a:cs typeface="Calibri"/>
              </a:rPr>
              <a:t>r</a:t>
            </a:r>
            <a:r>
              <a:rPr lang="en-US" dirty="0">
                <a:cs typeface="Calibri"/>
              </a:rPr>
              <a:t>e </a:t>
            </a:r>
            <a:r>
              <a:rPr lang="en-US" spc="-5" dirty="0">
                <a:cs typeface="Calibri"/>
              </a:rPr>
              <a:t>i</a:t>
            </a:r>
            <a:r>
              <a:rPr lang="en-US" dirty="0">
                <a:cs typeface="Calibri"/>
              </a:rPr>
              <a:t>s</a:t>
            </a:r>
            <a:r>
              <a:rPr lang="en-US" spc="10" dirty="0">
                <a:cs typeface="Calibri"/>
              </a:rPr>
              <a:t>  usually </a:t>
            </a:r>
            <a:r>
              <a:rPr lang="en-US" dirty="0">
                <a:cs typeface="Calibri"/>
              </a:rPr>
              <a:t>n</a:t>
            </a:r>
            <a:r>
              <a:rPr lang="en-US" spc="-5" dirty="0">
                <a:cs typeface="Calibri"/>
              </a:rPr>
              <a:t>o</a:t>
            </a:r>
            <a:r>
              <a:rPr lang="en-US" dirty="0">
                <a:cs typeface="Calibri"/>
              </a:rPr>
              <a:t>t</a:t>
            </a:r>
            <a:r>
              <a:rPr lang="en-US" spc="-20" dirty="0">
                <a:cs typeface="Calibri"/>
              </a:rPr>
              <a:t> </a:t>
            </a:r>
            <a:r>
              <a:rPr lang="en-US" dirty="0">
                <a:cs typeface="Calibri"/>
              </a:rPr>
              <a:t>a</a:t>
            </a:r>
            <a:r>
              <a:rPr lang="en-US" spc="-5" dirty="0">
                <a:cs typeface="Calibri"/>
              </a:rPr>
              <a:t>s</a:t>
            </a:r>
            <a:r>
              <a:rPr lang="en-US" dirty="0">
                <a:cs typeface="Calibri"/>
              </a:rPr>
              <a:t>k</a:t>
            </a:r>
            <a:r>
              <a:rPr lang="en-US" spc="-5" dirty="0">
                <a:cs typeface="Calibri"/>
              </a:rPr>
              <a:t>e</a:t>
            </a:r>
            <a:r>
              <a:rPr lang="en-US" dirty="0">
                <a:cs typeface="Calibri"/>
              </a:rPr>
              <a:t>d</a:t>
            </a:r>
            <a:r>
              <a:rPr lang="en-US" spc="15" dirty="0">
                <a:cs typeface="Calibri"/>
              </a:rPr>
              <a:t> </a:t>
            </a:r>
            <a:r>
              <a:rPr lang="en-US" dirty="0">
                <a:cs typeface="Calibri"/>
              </a:rPr>
              <a:t>to</a:t>
            </a:r>
            <a:r>
              <a:rPr lang="en-US" spc="-10" dirty="0">
                <a:cs typeface="Calibri"/>
              </a:rPr>
              <a:t> </a:t>
            </a:r>
            <a:r>
              <a:rPr lang="en-US" dirty="0">
                <a:cs typeface="Calibri"/>
              </a:rPr>
              <a:t>pay</a:t>
            </a:r>
            <a:r>
              <a:rPr lang="en-US" spc="-20" dirty="0">
                <a:cs typeface="Calibri"/>
              </a:rPr>
              <a:t> </a:t>
            </a:r>
            <a:r>
              <a:rPr lang="en-US" spc="-5" dirty="0">
                <a:cs typeface="Calibri"/>
              </a:rPr>
              <a:t>for re</a:t>
            </a:r>
            <a:r>
              <a:rPr lang="en-US" dirty="0">
                <a:cs typeface="Calibri"/>
              </a:rPr>
              <a:t>ntal</a:t>
            </a:r>
            <a:r>
              <a:rPr lang="en-US" spc="10" dirty="0">
                <a:cs typeface="Calibri"/>
              </a:rPr>
              <a:t> </a:t>
            </a:r>
            <a:r>
              <a:rPr lang="en-US" dirty="0">
                <a:cs typeface="Calibri"/>
              </a:rPr>
              <a:t>c</a:t>
            </a:r>
            <a:r>
              <a:rPr lang="en-US" spc="-5" dirty="0">
                <a:cs typeface="Calibri"/>
              </a:rPr>
              <a:t>os</a:t>
            </a:r>
            <a:r>
              <a:rPr lang="en-US" dirty="0">
                <a:cs typeface="Calibri"/>
              </a:rPr>
              <a:t>ts, overheads </a:t>
            </a:r>
            <a:r>
              <a:rPr lang="en-US" spc="-5" dirty="0">
                <a:cs typeface="Calibri"/>
              </a:rPr>
              <a:t>o</a:t>
            </a:r>
            <a:r>
              <a:rPr lang="en-US" dirty="0">
                <a:cs typeface="Calibri"/>
              </a:rPr>
              <a:t>r</a:t>
            </a:r>
            <a:r>
              <a:rPr lang="en-US" spc="-15" dirty="0">
                <a:cs typeface="Calibri"/>
              </a:rPr>
              <a:t> </a:t>
            </a:r>
            <a:r>
              <a:rPr lang="en-US" spc="-5" dirty="0">
                <a:cs typeface="Calibri"/>
              </a:rPr>
              <a:t>fo</a:t>
            </a:r>
            <a:r>
              <a:rPr lang="en-US" dirty="0">
                <a:cs typeface="Calibri"/>
              </a:rPr>
              <a:t>r </a:t>
            </a:r>
            <a:r>
              <a:rPr lang="en-US" spc="-5" dirty="0">
                <a:cs typeface="Calibri"/>
              </a:rPr>
              <a:t>the depreciation of exis</a:t>
            </a:r>
            <a:r>
              <a:rPr lang="en-US" dirty="0">
                <a:cs typeface="Calibri"/>
              </a:rPr>
              <a:t>t</a:t>
            </a:r>
            <a:r>
              <a:rPr lang="en-US" spc="-5" dirty="0">
                <a:cs typeface="Calibri"/>
              </a:rPr>
              <a:t>i</a:t>
            </a:r>
            <a:r>
              <a:rPr lang="en-US" dirty="0">
                <a:cs typeface="Calibri"/>
              </a:rPr>
              <a:t>ng</a:t>
            </a:r>
            <a:r>
              <a:rPr lang="en-US" spc="20" dirty="0">
                <a:cs typeface="Calibri"/>
              </a:rPr>
              <a:t> </a:t>
            </a:r>
            <a:r>
              <a:rPr lang="en-US" dirty="0">
                <a:cs typeface="Calibri"/>
              </a:rPr>
              <a:t>t</a:t>
            </a:r>
            <a:r>
              <a:rPr lang="en-US" spc="-5" dirty="0">
                <a:cs typeface="Calibri"/>
              </a:rPr>
              <a:t>e</a:t>
            </a:r>
            <a:r>
              <a:rPr lang="en-US" dirty="0">
                <a:cs typeface="Calibri"/>
              </a:rPr>
              <a:t>chn</a:t>
            </a:r>
            <a:r>
              <a:rPr lang="en-US" spc="-5" dirty="0">
                <a:cs typeface="Calibri"/>
              </a:rPr>
              <a:t>i</a:t>
            </a:r>
            <a:r>
              <a:rPr lang="en-US" dirty="0">
                <a:cs typeface="Calibri"/>
              </a:rPr>
              <a:t>cal </a:t>
            </a:r>
            <a:r>
              <a:rPr lang="en-US" spc="-5" dirty="0">
                <a:cs typeface="Calibri"/>
              </a:rPr>
              <a:t>i</a:t>
            </a:r>
            <a:r>
              <a:rPr lang="en-US" dirty="0">
                <a:cs typeface="Calibri"/>
              </a:rPr>
              <a:t>n</a:t>
            </a:r>
            <a:r>
              <a:rPr lang="en-US" spc="-5" dirty="0">
                <a:cs typeface="Calibri"/>
              </a:rPr>
              <a:t>fr</a:t>
            </a:r>
            <a:r>
              <a:rPr lang="en-US" dirty="0">
                <a:cs typeface="Calibri"/>
              </a:rPr>
              <a:t>a</a:t>
            </a:r>
            <a:r>
              <a:rPr lang="en-US" spc="-5" dirty="0">
                <a:cs typeface="Calibri"/>
              </a:rPr>
              <a:t>s</a:t>
            </a:r>
            <a:r>
              <a:rPr lang="en-US" dirty="0">
                <a:cs typeface="Calibri"/>
              </a:rPr>
              <a:t>t</a:t>
            </a:r>
            <a:r>
              <a:rPr lang="en-US" spc="-5" dirty="0">
                <a:cs typeface="Calibri"/>
              </a:rPr>
              <a:t>r</a:t>
            </a:r>
            <a:r>
              <a:rPr lang="en-US" dirty="0">
                <a:cs typeface="Calibri"/>
              </a:rPr>
              <a:t>uctu</a:t>
            </a:r>
            <a:r>
              <a:rPr lang="en-US" spc="-5" dirty="0">
                <a:cs typeface="Calibri"/>
              </a:rPr>
              <a:t>r</a:t>
            </a:r>
            <a:r>
              <a:rPr lang="en-US" dirty="0">
                <a:cs typeface="Calibri"/>
              </a:rPr>
              <a:t>e</a:t>
            </a:r>
            <a:r>
              <a:rPr lang="en-US" spc="15" dirty="0">
                <a:cs typeface="Calibri"/>
              </a:rPr>
              <a:t> </a:t>
            </a:r>
            <a:r>
              <a:rPr lang="en-US" dirty="0">
                <a:cs typeface="Calibri"/>
              </a:rPr>
              <a:t>at the R</a:t>
            </a:r>
            <a:r>
              <a:rPr lang="en-US" spc="-5" dirty="0">
                <a:cs typeface="Calibri"/>
              </a:rPr>
              <a:t>ese</a:t>
            </a:r>
            <a:r>
              <a:rPr lang="en-US" dirty="0">
                <a:cs typeface="Calibri"/>
              </a:rPr>
              <a:t>a</a:t>
            </a:r>
            <a:r>
              <a:rPr lang="en-US" spc="-5" dirty="0">
                <a:cs typeface="Calibri"/>
              </a:rPr>
              <a:t>r</a:t>
            </a:r>
            <a:r>
              <a:rPr lang="en-US" dirty="0">
                <a:cs typeface="Calibri"/>
              </a:rPr>
              <a:t>ch</a:t>
            </a:r>
            <a:r>
              <a:rPr lang="en-US" spc="5" dirty="0">
                <a:cs typeface="Calibri"/>
              </a:rPr>
              <a:t> </a:t>
            </a:r>
            <a:r>
              <a:rPr lang="en-US" spc="-5" dirty="0">
                <a:cs typeface="Calibri"/>
              </a:rPr>
              <a:t>I</a:t>
            </a:r>
            <a:r>
              <a:rPr lang="en-US" dirty="0">
                <a:cs typeface="Calibri"/>
              </a:rPr>
              <a:t>n</a:t>
            </a:r>
            <a:r>
              <a:rPr lang="en-US" spc="-5" dirty="0">
                <a:cs typeface="Calibri"/>
              </a:rPr>
              <a:t>fr</a:t>
            </a:r>
            <a:r>
              <a:rPr lang="en-US" dirty="0">
                <a:cs typeface="Calibri"/>
              </a:rPr>
              <a:t>a</a:t>
            </a:r>
            <a:r>
              <a:rPr lang="en-US" spc="-5" dirty="0">
                <a:cs typeface="Calibri"/>
              </a:rPr>
              <a:t>s</a:t>
            </a:r>
            <a:r>
              <a:rPr lang="en-US" dirty="0">
                <a:cs typeface="Calibri"/>
              </a:rPr>
              <a:t>t</a:t>
            </a:r>
            <a:r>
              <a:rPr lang="en-US" spc="-5" dirty="0">
                <a:cs typeface="Calibri"/>
              </a:rPr>
              <a:t>r</a:t>
            </a:r>
            <a:r>
              <a:rPr lang="en-US" dirty="0">
                <a:cs typeface="Calibri"/>
              </a:rPr>
              <a:t>uctu</a:t>
            </a:r>
            <a:r>
              <a:rPr lang="en-US" spc="-5" dirty="0">
                <a:cs typeface="Calibri"/>
              </a:rPr>
              <a:t>re</a:t>
            </a:r>
            <a:r>
              <a:rPr lang="en-US" dirty="0">
                <a:cs typeface="Calibri"/>
              </a:rPr>
              <a:t>. </a:t>
            </a:r>
            <a:r>
              <a:rPr lang="en-US" spc="5" dirty="0">
                <a:cs typeface="Calibri"/>
              </a:rPr>
              <a:t> </a:t>
            </a:r>
            <a:r>
              <a:rPr lang="en-US" spc="-5" dirty="0">
                <a:cs typeface="Calibri"/>
              </a:rPr>
              <a:t>T</a:t>
            </a:r>
            <a:r>
              <a:rPr lang="en-US" dirty="0">
                <a:cs typeface="Calibri"/>
              </a:rPr>
              <a:t>h</a:t>
            </a:r>
            <a:r>
              <a:rPr lang="en-US" spc="-5" dirty="0">
                <a:cs typeface="Calibri"/>
              </a:rPr>
              <a:t>er</a:t>
            </a:r>
            <a:r>
              <a:rPr lang="en-US" dirty="0">
                <a:cs typeface="Calibri"/>
              </a:rPr>
              <a:t>e </a:t>
            </a:r>
            <a:r>
              <a:rPr lang="en-US" spc="-5" dirty="0">
                <a:cs typeface="Calibri"/>
              </a:rPr>
              <a:t>i</a:t>
            </a:r>
            <a:r>
              <a:rPr lang="en-US" dirty="0">
                <a:cs typeface="Calibri"/>
              </a:rPr>
              <a:t>s</a:t>
            </a:r>
            <a:r>
              <a:rPr lang="en-US" spc="10" dirty="0">
                <a:cs typeface="Calibri"/>
              </a:rPr>
              <a:t> </a:t>
            </a:r>
            <a:r>
              <a:rPr lang="en-US" dirty="0">
                <a:cs typeface="Calibri"/>
              </a:rPr>
              <a:t>a</a:t>
            </a:r>
            <a:r>
              <a:rPr lang="en-US" spc="-5" dirty="0">
                <a:cs typeface="Calibri"/>
              </a:rPr>
              <a:t>ls</a:t>
            </a:r>
            <a:r>
              <a:rPr lang="en-US" dirty="0">
                <a:cs typeface="Calibri"/>
              </a:rPr>
              <a:t>o no</a:t>
            </a:r>
            <a:r>
              <a:rPr lang="en-US" spc="-25" dirty="0">
                <a:cs typeface="Calibri"/>
              </a:rPr>
              <a:t> </a:t>
            </a:r>
            <a:r>
              <a:rPr lang="en-US" dirty="0">
                <a:cs typeface="Calibri"/>
              </a:rPr>
              <a:t>p</a:t>
            </a:r>
            <a:r>
              <a:rPr lang="en-US" spc="-5" dirty="0">
                <a:cs typeface="Calibri"/>
              </a:rPr>
              <a:t>ro</a:t>
            </a:r>
            <a:r>
              <a:rPr lang="en-US" spc="-10" dirty="0">
                <a:cs typeface="Calibri"/>
              </a:rPr>
              <a:t>v</a:t>
            </a:r>
            <a:r>
              <a:rPr lang="en-US" spc="-5" dirty="0">
                <a:cs typeface="Calibri"/>
              </a:rPr>
              <a:t>isio</a:t>
            </a:r>
            <a:r>
              <a:rPr lang="en-US" dirty="0">
                <a:cs typeface="Calibri"/>
              </a:rPr>
              <a:t>n</a:t>
            </a:r>
            <a:r>
              <a:rPr lang="en-US" spc="5" dirty="0">
                <a:cs typeface="Calibri"/>
              </a:rPr>
              <a:t> </a:t>
            </a:r>
            <a:r>
              <a:rPr lang="en-US" spc="-5" dirty="0">
                <a:cs typeface="Calibri"/>
              </a:rPr>
              <a:t>fo</a:t>
            </a:r>
            <a:r>
              <a:rPr lang="en-US" dirty="0">
                <a:cs typeface="Calibri"/>
              </a:rPr>
              <a:t>r</a:t>
            </a:r>
            <a:r>
              <a:rPr lang="en-US" spc="-15" dirty="0">
                <a:cs typeface="Calibri"/>
              </a:rPr>
              <a:t> </a:t>
            </a:r>
            <a:r>
              <a:rPr lang="en-US" dirty="0">
                <a:cs typeface="Calibri"/>
              </a:rPr>
              <a:t>a</a:t>
            </a:r>
            <a:r>
              <a:rPr lang="en-US" spc="5" dirty="0">
                <a:cs typeface="Calibri"/>
              </a:rPr>
              <a:t> </a:t>
            </a:r>
            <a:r>
              <a:rPr lang="en-US" dirty="0">
                <a:cs typeface="Calibri"/>
              </a:rPr>
              <a:t>p</a:t>
            </a:r>
            <a:r>
              <a:rPr lang="en-US" spc="-5" dirty="0">
                <a:cs typeface="Calibri"/>
              </a:rPr>
              <a:t>rofi</a:t>
            </a:r>
            <a:r>
              <a:rPr lang="en-US" dirty="0">
                <a:cs typeface="Calibri"/>
              </a:rPr>
              <a:t>t</a:t>
            </a:r>
            <a:r>
              <a:rPr lang="en-US" spc="5" dirty="0">
                <a:cs typeface="Calibri"/>
              </a:rPr>
              <a:t> </a:t>
            </a:r>
            <a:r>
              <a:rPr lang="en-US" dirty="0">
                <a:cs typeface="Calibri"/>
              </a:rPr>
              <a:t>to</a:t>
            </a:r>
            <a:r>
              <a:rPr lang="en-US" spc="-10" dirty="0">
                <a:cs typeface="Calibri"/>
              </a:rPr>
              <a:t> </a:t>
            </a:r>
            <a:r>
              <a:rPr lang="en-US" dirty="0">
                <a:cs typeface="Calibri"/>
              </a:rPr>
              <a:t>be </a:t>
            </a:r>
            <a:r>
              <a:rPr lang="en-US" spc="-5" dirty="0">
                <a:cs typeface="Calibri"/>
              </a:rPr>
              <a:t>m</a:t>
            </a:r>
            <a:r>
              <a:rPr lang="en-US" dirty="0">
                <a:cs typeface="Calibri"/>
              </a:rPr>
              <a:t>ade by</a:t>
            </a:r>
            <a:r>
              <a:rPr lang="en-US" spc="-15" dirty="0">
                <a:cs typeface="Calibri"/>
              </a:rPr>
              <a:t> </a:t>
            </a:r>
            <a:r>
              <a:rPr lang="en-US" dirty="0">
                <a:cs typeface="Calibri"/>
              </a:rPr>
              <a:t>the</a:t>
            </a:r>
            <a:r>
              <a:rPr lang="en-US" spc="-10" dirty="0">
                <a:cs typeface="Calibri"/>
              </a:rPr>
              <a:t> </a:t>
            </a:r>
            <a:r>
              <a:rPr lang="en-US" spc="-5" dirty="0">
                <a:cs typeface="Calibri"/>
              </a:rPr>
              <a:t>Te</a:t>
            </a:r>
            <a:r>
              <a:rPr lang="en-US" dirty="0">
                <a:cs typeface="Calibri"/>
              </a:rPr>
              <a:t>chn</a:t>
            </a:r>
            <a:r>
              <a:rPr lang="en-US" spc="-5" dirty="0">
                <a:cs typeface="Calibri"/>
              </a:rPr>
              <a:t>olo</a:t>
            </a:r>
            <a:r>
              <a:rPr lang="en-US" dirty="0">
                <a:cs typeface="Calibri"/>
              </a:rPr>
              <a:t>g</a:t>
            </a:r>
            <a:r>
              <a:rPr lang="en-US" spc="-5" dirty="0">
                <a:cs typeface="Calibri"/>
              </a:rPr>
              <a:t>i</a:t>
            </a:r>
            <a:r>
              <a:rPr lang="en-US" dirty="0">
                <a:cs typeface="Calibri"/>
              </a:rPr>
              <a:t>cal</a:t>
            </a:r>
            <a:r>
              <a:rPr lang="en-US" spc="-15" dirty="0">
                <a:cs typeface="Calibri"/>
              </a:rPr>
              <a:t> </a:t>
            </a:r>
            <a:r>
              <a:rPr lang="en-US" dirty="0">
                <a:cs typeface="Calibri"/>
              </a:rPr>
              <a:t>Fac</a:t>
            </a:r>
            <a:r>
              <a:rPr lang="en-US" spc="-5" dirty="0">
                <a:cs typeface="Calibri"/>
              </a:rPr>
              <a:t>ili</a:t>
            </a:r>
            <a:r>
              <a:rPr lang="en-US" dirty="0">
                <a:cs typeface="Calibri"/>
              </a:rPr>
              <a:t>ty.</a:t>
            </a:r>
          </a:p>
          <a:p>
            <a:r>
              <a:rPr lang="en-US" dirty="0">
                <a:cs typeface="Calibri"/>
              </a:rPr>
              <a:t>As b</a:t>
            </a:r>
            <a:r>
              <a:rPr lang="en-US" spc="-5" dirty="0">
                <a:cs typeface="Calibri"/>
              </a:rPr>
              <a:t>o</a:t>
            </a:r>
            <a:r>
              <a:rPr lang="en-US" dirty="0">
                <a:cs typeface="Calibri"/>
              </a:rPr>
              <a:t>th</a:t>
            </a:r>
            <a:r>
              <a:rPr lang="en-US" spc="-20" dirty="0">
                <a:cs typeface="Calibri"/>
              </a:rPr>
              <a:t> </a:t>
            </a:r>
            <a:r>
              <a:rPr lang="en-US" dirty="0">
                <a:cs typeface="Calibri"/>
              </a:rPr>
              <a:t>pa</a:t>
            </a:r>
            <a:r>
              <a:rPr lang="en-US" spc="-5" dirty="0">
                <a:cs typeface="Calibri"/>
              </a:rPr>
              <a:t>r</a:t>
            </a:r>
            <a:r>
              <a:rPr lang="en-US" dirty="0">
                <a:cs typeface="Calibri"/>
              </a:rPr>
              <a:t>t</a:t>
            </a:r>
            <a:r>
              <a:rPr lang="en-US" spc="-5" dirty="0">
                <a:cs typeface="Calibri"/>
              </a:rPr>
              <a:t>ie</a:t>
            </a:r>
            <a:r>
              <a:rPr lang="en-US" dirty="0">
                <a:cs typeface="Calibri"/>
              </a:rPr>
              <a:t>s</a:t>
            </a:r>
            <a:r>
              <a:rPr lang="en-US" spc="20" dirty="0">
                <a:cs typeface="Calibri"/>
              </a:rPr>
              <a:t> </a:t>
            </a:r>
            <a:r>
              <a:rPr lang="en-US" dirty="0">
                <a:cs typeface="Calibri"/>
              </a:rPr>
              <a:t>to</a:t>
            </a:r>
            <a:r>
              <a:rPr lang="en-US" spc="-10" dirty="0">
                <a:cs typeface="Calibri"/>
              </a:rPr>
              <a:t> </a:t>
            </a:r>
            <a:r>
              <a:rPr lang="en-US" spc="-5" dirty="0">
                <a:cs typeface="Calibri"/>
              </a:rPr>
              <a:t>s</a:t>
            </a:r>
            <a:r>
              <a:rPr lang="en-US" dirty="0">
                <a:cs typeface="Calibri"/>
              </a:rPr>
              <a:t>uch</a:t>
            </a:r>
            <a:r>
              <a:rPr lang="en-US" spc="-5" dirty="0">
                <a:cs typeface="Calibri"/>
              </a:rPr>
              <a:t> </a:t>
            </a:r>
            <a:r>
              <a:rPr lang="en-US" dirty="0">
                <a:cs typeface="Calibri"/>
              </a:rPr>
              <a:t>an</a:t>
            </a:r>
            <a:r>
              <a:rPr lang="en-US" spc="-5" dirty="0">
                <a:cs typeface="Calibri"/>
              </a:rPr>
              <a:t> </a:t>
            </a:r>
            <a:r>
              <a:rPr lang="en-US" dirty="0">
                <a:cs typeface="Calibri"/>
              </a:rPr>
              <a:t>ag</a:t>
            </a:r>
            <a:r>
              <a:rPr lang="en-US" spc="-5" dirty="0">
                <a:cs typeface="Calibri"/>
              </a:rPr>
              <a:t>reeme</a:t>
            </a:r>
            <a:r>
              <a:rPr lang="en-US" dirty="0">
                <a:cs typeface="Calibri"/>
              </a:rPr>
              <a:t>nt a</a:t>
            </a:r>
            <a:r>
              <a:rPr lang="en-US" spc="-5" dirty="0">
                <a:cs typeface="Calibri"/>
              </a:rPr>
              <a:t>r</a:t>
            </a:r>
            <a:r>
              <a:rPr lang="en-US" dirty="0">
                <a:cs typeface="Calibri"/>
              </a:rPr>
              <a:t>e</a:t>
            </a:r>
            <a:r>
              <a:rPr lang="en-US" spc="10" dirty="0">
                <a:cs typeface="Calibri"/>
              </a:rPr>
              <a:t> </a:t>
            </a:r>
            <a:r>
              <a:rPr lang="en-US" dirty="0">
                <a:cs typeface="Calibri"/>
              </a:rPr>
              <a:t>c</a:t>
            </a:r>
            <a:r>
              <a:rPr lang="en-US" spc="-5" dirty="0">
                <a:cs typeface="Calibri"/>
              </a:rPr>
              <a:t>o</a:t>
            </a:r>
            <a:r>
              <a:rPr lang="en-US" dirty="0">
                <a:cs typeface="Calibri"/>
              </a:rPr>
              <a:t>nt</a:t>
            </a:r>
            <a:r>
              <a:rPr lang="en-US" spc="-5" dirty="0">
                <a:cs typeface="Calibri"/>
              </a:rPr>
              <a:t>ri</a:t>
            </a:r>
            <a:r>
              <a:rPr lang="en-US" dirty="0">
                <a:cs typeface="Calibri"/>
              </a:rPr>
              <a:t>but</a:t>
            </a:r>
            <a:r>
              <a:rPr lang="en-US" spc="-5" dirty="0">
                <a:cs typeface="Calibri"/>
              </a:rPr>
              <a:t>i</a:t>
            </a:r>
            <a:r>
              <a:rPr lang="en-US" dirty="0">
                <a:cs typeface="Calibri"/>
              </a:rPr>
              <a:t>ng</a:t>
            </a:r>
            <a:r>
              <a:rPr lang="en-US" spc="-30" dirty="0">
                <a:cs typeface="Calibri"/>
              </a:rPr>
              <a:t> </a:t>
            </a:r>
            <a:r>
              <a:rPr lang="en-US" dirty="0">
                <a:cs typeface="Calibri"/>
              </a:rPr>
              <a:t>to the</a:t>
            </a:r>
            <a:r>
              <a:rPr lang="en-US" spc="-10" dirty="0">
                <a:cs typeface="Calibri"/>
              </a:rPr>
              <a:t> </a:t>
            </a:r>
            <a:r>
              <a:rPr lang="en-US" dirty="0">
                <a:cs typeface="Calibri"/>
              </a:rPr>
              <a:t>f</a:t>
            </a:r>
            <a:r>
              <a:rPr lang="en-US" spc="-5" dirty="0">
                <a:cs typeface="Calibri"/>
              </a:rPr>
              <a:t>i</a:t>
            </a:r>
            <a:r>
              <a:rPr lang="en-US" dirty="0">
                <a:cs typeface="Calibri"/>
              </a:rPr>
              <a:t>nanc</a:t>
            </a:r>
            <a:r>
              <a:rPr lang="en-US" spc="-5" dirty="0">
                <a:cs typeface="Calibri"/>
              </a:rPr>
              <a:t>i</a:t>
            </a:r>
            <a:r>
              <a:rPr lang="en-US" dirty="0">
                <a:cs typeface="Calibri"/>
              </a:rPr>
              <a:t>ng </a:t>
            </a:r>
            <a:r>
              <a:rPr lang="en-US" spc="-5" dirty="0">
                <a:cs typeface="Calibri"/>
              </a:rPr>
              <a:t>o</a:t>
            </a:r>
            <a:r>
              <a:rPr lang="en-US" dirty="0">
                <a:cs typeface="Calibri"/>
              </a:rPr>
              <a:t>f</a:t>
            </a:r>
            <a:r>
              <a:rPr lang="en-US" spc="-10" dirty="0">
                <a:cs typeface="Calibri"/>
              </a:rPr>
              <a:t> </a:t>
            </a:r>
            <a:r>
              <a:rPr lang="en-US" dirty="0">
                <a:cs typeface="Calibri"/>
              </a:rPr>
              <a:t>the c</a:t>
            </a:r>
            <a:r>
              <a:rPr lang="en-US" spc="-5" dirty="0">
                <a:cs typeface="Calibri"/>
              </a:rPr>
              <a:t>ommo</a:t>
            </a:r>
            <a:r>
              <a:rPr lang="en-US" dirty="0">
                <a:cs typeface="Calibri"/>
              </a:rPr>
              <a:t>n</a:t>
            </a:r>
            <a:r>
              <a:rPr lang="en-US" spc="-20" dirty="0">
                <a:cs typeface="Calibri"/>
              </a:rPr>
              <a:t> </a:t>
            </a:r>
            <a:r>
              <a:rPr lang="en-US" dirty="0">
                <a:cs typeface="Calibri"/>
              </a:rPr>
              <a:t>p</a:t>
            </a:r>
            <a:r>
              <a:rPr lang="en-US" spc="-5" dirty="0">
                <a:cs typeface="Calibri"/>
              </a:rPr>
              <a:t>roje</a:t>
            </a:r>
            <a:r>
              <a:rPr lang="en-US" dirty="0">
                <a:cs typeface="Calibri"/>
              </a:rPr>
              <a:t>ct,</a:t>
            </a:r>
            <a:r>
              <a:rPr lang="en-US" spc="-5" dirty="0">
                <a:cs typeface="Calibri"/>
              </a:rPr>
              <a:t> </a:t>
            </a:r>
            <a:r>
              <a:rPr lang="en-US" dirty="0">
                <a:cs typeface="Calibri"/>
              </a:rPr>
              <a:t>the</a:t>
            </a:r>
            <a:r>
              <a:rPr lang="en-US" spc="-10" dirty="0">
                <a:cs typeface="Calibri"/>
              </a:rPr>
              <a:t> </a:t>
            </a:r>
            <a:r>
              <a:rPr lang="en-US" dirty="0">
                <a:cs typeface="Calibri"/>
              </a:rPr>
              <a:t>c</a:t>
            </a:r>
            <a:r>
              <a:rPr lang="en-US" spc="-5" dirty="0">
                <a:cs typeface="Calibri"/>
              </a:rPr>
              <a:t>o</a:t>
            </a:r>
            <a:r>
              <a:rPr lang="en-US" dirty="0">
                <a:cs typeface="Calibri"/>
              </a:rPr>
              <a:t>-</a:t>
            </a:r>
            <a:r>
              <a:rPr lang="en-US" spc="-5" dirty="0">
                <a:cs typeface="Calibri"/>
              </a:rPr>
              <a:t>o</a:t>
            </a:r>
            <a:r>
              <a:rPr lang="en-US" dirty="0">
                <a:cs typeface="Calibri"/>
              </a:rPr>
              <a:t>p</a:t>
            </a:r>
            <a:r>
              <a:rPr lang="en-US" spc="-5" dirty="0">
                <a:cs typeface="Calibri"/>
              </a:rPr>
              <a:t>er</a:t>
            </a:r>
            <a:r>
              <a:rPr lang="en-US" dirty="0">
                <a:cs typeface="Calibri"/>
              </a:rPr>
              <a:t>at</a:t>
            </a:r>
            <a:r>
              <a:rPr lang="en-US" spc="-5" dirty="0">
                <a:cs typeface="Calibri"/>
              </a:rPr>
              <a:t>io</a:t>
            </a:r>
            <a:r>
              <a:rPr lang="en-US" dirty="0">
                <a:cs typeface="Calibri"/>
              </a:rPr>
              <a:t>n</a:t>
            </a:r>
            <a:r>
              <a:rPr lang="en-US" spc="-5" dirty="0">
                <a:cs typeface="Calibri"/>
              </a:rPr>
              <a:t> </a:t>
            </a:r>
            <a:r>
              <a:rPr lang="en-US" dirty="0">
                <a:cs typeface="Calibri"/>
              </a:rPr>
              <a:t>has </a:t>
            </a:r>
            <a:r>
              <a:rPr lang="en-US" spc="-5" dirty="0">
                <a:cs typeface="Calibri"/>
              </a:rPr>
              <a:t>the </a:t>
            </a:r>
            <a:r>
              <a:rPr lang="en-US" dirty="0">
                <a:cs typeface="Calibri"/>
              </a:rPr>
              <a:t>cha</a:t>
            </a:r>
            <a:r>
              <a:rPr lang="en-US" spc="-5" dirty="0">
                <a:cs typeface="Calibri"/>
              </a:rPr>
              <a:t>r</a:t>
            </a:r>
            <a:r>
              <a:rPr lang="en-US" dirty="0">
                <a:cs typeface="Calibri"/>
              </a:rPr>
              <a:t>act</a:t>
            </a:r>
            <a:r>
              <a:rPr lang="en-US" spc="-5" dirty="0">
                <a:cs typeface="Calibri"/>
              </a:rPr>
              <a:t>e</a:t>
            </a:r>
            <a:r>
              <a:rPr lang="en-US" dirty="0">
                <a:cs typeface="Calibri"/>
              </a:rPr>
              <a:t>r</a:t>
            </a:r>
            <a:r>
              <a:rPr lang="en-US" spc="10" dirty="0">
                <a:cs typeface="Calibri"/>
              </a:rPr>
              <a:t> </a:t>
            </a:r>
            <a:r>
              <a:rPr lang="en-US" spc="-5" dirty="0">
                <a:cs typeface="Calibri"/>
              </a:rPr>
              <a:t>o</a:t>
            </a:r>
            <a:r>
              <a:rPr lang="en-US" dirty="0">
                <a:cs typeface="Calibri"/>
              </a:rPr>
              <a:t>f</a:t>
            </a:r>
            <a:r>
              <a:rPr lang="en-US" spc="-10" dirty="0">
                <a:cs typeface="Calibri"/>
              </a:rPr>
              <a:t> </a:t>
            </a:r>
            <a:r>
              <a:rPr lang="en-US" dirty="0">
                <a:cs typeface="Calibri"/>
              </a:rPr>
              <a:t>a c</a:t>
            </a:r>
            <a:r>
              <a:rPr lang="en-US" spc="-5" dirty="0">
                <a:cs typeface="Calibri"/>
              </a:rPr>
              <a:t>oll</a:t>
            </a:r>
            <a:r>
              <a:rPr lang="en-US" dirty="0">
                <a:cs typeface="Calibri"/>
              </a:rPr>
              <a:t>ab</a:t>
            </a:r>
            <a:r>
              <a:rPr lang="en-US" spc="-5" dirty="0">
                <a:cs typeface="Calibri"/>
              </a:rPr>
              <a:t>or</a:t>
            </a:r>
            <a:r>
              <a:rPr lang="en-US" dirty="0">
                <a:cs typeface="Calibri"/>
              </a:rPr>
              <a:t>at</a:t>
            </a:r>
            <a:r>
              <a:rPr lang="en-US" spc="-5" dirty="0">
                <a:cs typeface="Calibri"/>
              </a:rPr>
              <a:t>io</a:t>
            </a:r>
            <a:r>
              <a:rPr lang="en-US" dirty="0">
                <a:cs typeface="Calibri"/>
              </a:rPr>
              <a:t>n</a:t>
            </a:r>
            <a:r>
              <a:rPr lang="en-US" spc="-5" dirty="0">
                <a:cs typeface="Calibri"/>
              </a:rPr>
              <a:t> o</a:t>
            </a:r>
            <a:r>
              <a:rPr lang="en-US" dirty="0">
                <a:cs typeface="Calibri"/>
              </a:rPr>
              <a:t>f </a:t>
            </a:r>
            <a:r>
              <a:rPr lang="en-US" spc="-5" dirty="0">
                <a:cs typeface="Calibri"/>
              </a:rPr>
              <a:t>m</a:t>
            </a:r>
            <a:r>
              <a:rPr lang="en-US" dirty="0">
                <a:cs typeface="Calibri"/>
              </a:rPr>
              <a:t>utual</a:t>
            </a:r>
            <a:r>
              <a:rPr lang="en-US" spc="-15" dirty="0">
                <a:cs typeface="Calibri"/>
              </a:rPr>
              <a:t> </a:t>
            </a:r>
            <a:r>
              <a:rPr lang="en-US" spc="-5" dirty="0">
                <a:cs typeface="Calibri"/>
              </a:rPr>
              <a:t>i</a:t>
            </a:r>
            <a:r>
              <a:rPr lang="en-US" dirty="0">
                <a:cs typeface="Calibri"/>
              </a:rPr>
              <a:t>nt</a:t>
            </a:r>
            <a:r>
              <a:rPr lang="en-US" spc="-5" dirty="0">
                <a:cs typeface="Calibri"/>
              </a:rPr>
              <a:t>eres</a:t>
            </a:r>
            <a:r>
              <a:rPr lang="en-US" dirty="0">
                <a:cs typeface="Calibri"/>
              </a:rPr>
              <a:t>t</a:t>
            </a:r>
            <a:r>
              <a:rPr lang="en-US" spc="25" dirty="0">
                <a:cs typeface="Calibri"/>
              </a:rPr>
              <a:t> </a:t>
            </a:r>
            <a:r>
              <a:rPr lang="en-US" dirty="0">
                <a:cs typeface="Calibri"/>
              </a:rPr>
              <a:t>and</a:t>
            </a:r>
            <a:r>
              <a:rPr lang="en-US" spc="-5" dirty="0">
                <a:cs typeface="Calibri"/>
              </a:rPr>
              <a:t> </a:t>
            </a:r>
            <a:r>
              <a:rPr lang="en-US" dirty="0">
                <a:cs typeface="Calibri"/>
              </a:rPr>
              <a:t>b</a:t>
            </a:r>
            <a:r>
              <a:rPr lang="en-US" spc="-5" dirty="0">
                <a:cs typeface="Calibri"/>
              </a:rPr>
              <a:t>e</a:t>
            </a:r>
            <a:r>
              <a:rPr lang="en-US" dirty="0">
                <a:cs typeface="Calibri"/>
              </a:rPr>
              <a:t>n</a:t>
            </a:r>
            <a:r>
              <a:rPr lang="en-US" spc="-5" dirty="0">
                <a:cs typeface="Calibri"/>
              </a:rPr>
              <a:t>efi</a:t>
            </a:r>
            <a:r>
              <a:rPr lang="en-US" dirty="0">
                <a:cs typeface="Calibri"/>
              </a:rPr>
              <a:t>t and not</a:t>
            </a:r>
            <a:r>
              <a:rPr lang="en-US" spc="-5" dirty="0">
                <a:cs typeface="Calibri"/>
              </a:rPr>
              <a:t> </a:t>
            </a:r>
            <a:r>
              <a:rPr lang="en-US" dirty="0">
                <a:cs typeface="Calibri"/>
              </a:rPr>
              <a:t>that</a:t>
            </a:r>
            <a:r>
              <a:rPr lang="en-US" spc="-10" dirty="0">
                <a:cs typeface="Calibri"/>
              </a:rPr>
              <a:t> </a:t>
            </a:r>
            <a:r>
              <a:rPr lang="en-US" spc="-5" dirty="0">
                <a:cs typeface="Calibri"/>
              </a:rPr>
              <a:t>o</a:t>
            </a:r>
            <a:r>
              <a:rPr lang="en-US" dirty="0">
                <a:cs typeface="Calibri"/>
              </a:rPr>
              <a:t>f</a:t>
            </a:r>
            <a:r>
              <a:rPr lang="en-US" spc="-10" dirty="0">
                <a:cs typeface="Calibri"/>
              </a:rPr>
              <a:t> the of </a:t>
            </a:r>
            <a:r>
              <a:rPr lang="en-US" dirty="0">
                <a:cs typeface="Calibri"/>
              </a:rPr>
              <a:t>a c</a:t>
            </a:r>
            <a:r>
              <a:rPr lang="en-US" spc="-5" dirty="0">
                <a:cs typeface="Calibri"/>
              </a:rPr>
              <a:t>ommer</a:t>
            </a:r>
            <a:r>
              <a:rPr lang="en-US" dirty="0">
                <a:cs typeface="Calibri"/>
              </a:rPr>
              <a:t>c</a:t>
            </a:r>
            <a:r>
              <a:rPr lang="en-US" spc="-5" dirty="0">
                <a:cs typeface="Calibri"/>
              </a:rPr>
              <a:t>i</a:t>
            </a:r>
            <a:r>
              <a:rPr lang="en-US" dirty="0">
                <a:cs typeface="Calibri"/>
              </a:rPr>
              <a:t>al relation.</a:t>
            </a:r>
            <a:endParaRPr lang="en-US" dirty="0"/>
          </a:p>
          <a:p>
            <a:endParaRPr lang="en-US" dirty="0">
              <a:cs typeface="Calibri"/>
            </a:endParaRPr>
          </a:p>
          <a:p>
            <a:endParaRPr lang="en-US" spc="-5" dirty="0">
              <a:cs typeface="Calibri"/>
            </a:endParaRPr>
          </a:p>
          <a:p>
            <a:endParaRPr lang="en-US" spc="-5" dirty="0">
              <a:cs typeface="Calibri"/>
            </a:endParaRPr>
          </a:p>
          <a:p>
            <a:pPr marL="12700" marR="5080">
              <a:lnSpc>
                <a:spcPct val="100000"/>
              </a:lnSpc>
            </a:pPr>
            <a:endParaRPr lang="en-US" dirty="0">
              <a:cs typeface="Calibri"/>
            </a:endParaRPr>
          </a:p>
        </p:txBody>
      </p:sp>
      <p:sp>
        <p:nvSpPr>
          <p:cNvPr id="6" name="object 5">
            <a:extLst>
              <a:ext uri="{FF2B5EF4-FFF2-40B4-BE49-F238E27FC236}">
                <a16:creationId xmlns:a16="http://schemas.microsoft.com/office/drawing/2014/main" id="{1916190B-FDC8-4F4F-B038-DF78A9CAA44F}"/>
              </a:ext>
            </a:extLst>
          </p:cNvPr>
          <p:cNvSpPr/>
          <p:nvPr/>
        </p:nvSpPr>
        <p:spPr>
          <a:xfrm>
            <a:off x="6988567" y="2285428"/>
            <a:ext cx="4822371" cy="2702832"/>
          </a:xfrm>
          <a:prstGeom prst="rect">
            <a:avLst/>
          </a:prstGeom>
          <a:blipFill>
            <a:blip r:embed="rId2"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2D7D23FC-9B48-4F3C-BA93-FE29F9B3AFC2}"/>
              </a:ext>
            </a:extLst>
          </p:cNvPr>
          <p:cNvSpPr txBox="1"/>
          <p:nvPr/>
        </p:nvSpPr>
        <p:spPr>
          <a:xfrm>
            <a:off x="7962482" y="5277791"/>
            <a:ext cx="2688557" cy="646331"/>
          </a:xfrm>
          <a:prstGeom prst="rect">
            <a:avLst/>
          </a:prstGeom>
          <a:noFill/>
        </p:spPr>
        <p:txBody>
          <a:bodyPr wrap="none" rtlCol="0">
            <a:spAutoFit/>
          </a:bodyPr>
          <a:lstStyle/>
          <a:p>
            <a:r>
              <a:rPr lang="en-US" spc="-160" dirty="0">
                <a:cs typeface="Calibri"/>
              </a:rPr>
              <a:t>T</a:t>
            </a:r>
            <a:r>
              <a:rPr lang="en-US" spc="-10" dirty="0">
                <a:cs typeface="Calibri"/>
              </a:rPr>
              <a:t>e</a:t>
            </a:r>
            <a:r>
              <a:rPr lang="en-US" spc="-20" dirty="0">
                <a:cs typeface="Calibri"/>
              </a:rPr>
              <a:t>s</a:t>
            </a:r>
            <a:r>
              <a:rPr lang="en-US" spc="-10" dirty="0">
                <a:cs typeface="Calibri"/>
              </a:rPr>
              <a:t>t</a:t>
            </a:r>
            <a:r>
              <a:rPr lang="en-US" spc="-5" dirty="0">
                <a:cs typeface="Calibri"/>
              </a:rPr>
              <a:t> </a:t>
            </a:r>
            <a:r>
              <a:rPr lang="en-US" dirty="0">
                <a:cs typeface="Calibri"/>
              </a:rPr>
              <a:t>b</a:t>
            </a:r>
            <a:r>
              <a:rPr lang="en-US" spc="-15" dirty="0">
                <a:cs typeface="Calibri"/>
              </a:rPr>
              <a:t>eam</a:t>
            </a:r>
            <a:r>
              <a:rPr lang="en-US" dirty="0">
                <a:cs typeface="Calibri"/>
              </a:rPr>
              <a:t> </a:t>
            </a:r>
            <a:r>
              <a:rPr lang="en-US" spc="-35" dirty="0">
                <a:cs typeface="Calibri"/>
              </a:rPr>
              <a:t>f</a:t>
            </a:r>
            <a:r>
              <a:rPr lang="en-US" spc="-10" dirty="0">
                <a:cs typeface="Calibri"/>
              </a:rPr>
              <a:t>a</a:t>
            </a:r>
            <a:r>
              <a:rPr lang="en-US" spc="-20" dirty="0">
                <a:cs typeface="Calibri"/>
              </a:rPr>
              <a:t>c</a:t>
            </a:r>
            <a:r>
              <a:rPr lang="en-US" spc="-5" dirty="0">
                <a:cs typeface="Calibri"/>
              </a:rPr>
              <a:t>i</a:t>
            </a:r>
            <a:r>
              <a:rPr lang="en-US" spc="-10" dirty="0">
                <a:cs typeface="Calibri"/>
              </a:rPr>
              <a:t>l</a:t>
            </a:r>
            <a:r>
              <a:rPr lang="en-US" spc="-5" dirty="0">
                <a:cs typeface="Calibri"/>
              </a:rPr>
              <a:t>i</a:t>
            </a:r>
            <a:r>
              <a:rPr lang="en-US" spc="-15" dirty="0">
                <a:cs typeface="Calibri"/>
              </a:rPr>
              <a:t>t</a:t>
            </a:r>
            <a:r>
              <a:rPr lang="en-US" spc="-10" dirty="0">
                <a:cs typeface="Calibri"/>
              </a:rPr>
              <a:t>y</a:t>
            </a:r>
            <a:r>
              <a:rPr lang="en-US" spc="10" dirty="0">
                <a:cs typeface="Calibri"/>
              </a:rPr>
              <a:t> </a:t>
            </a:r>
            <a:r>
              <a:rPr lang="en-US" spc="-15" dirty="0">
                <a:cs typeface="Calibri"/>
              </a:rPr>
              <a:t>a</a:t>
            </a:r>
            <a:r>
              <a:rPr lang="en-US" spc="-10" dirty="0">
                <a:cs typeface="Calibri"/>
              </a:rPr>
              <a:t>t</a:t>
            </a:r>
            <a:r>
              <a:rPr lang="en-US" spc="-5" dirty="0">
                <a:cs typeface="Calibri"/>
              </a:rPr>
              <a:t> </a:t>
            </a:r>
            <a:r>
              <a:rPr lang="en-US" dirty="0">
                <a:cs typeface="Calibri"/>
              </a:rPr>
              <a:t>I</a:t>
            </a:r>
            <a:r>
              <a:rPr lang="en-US" spc="-95" dirty="0">
                <a:cs typeface="Calibri"/>
              </a:rPr>
              <a:t>F</a:t>
            </a:r>
            <a:r>
              <a:rPr lang="en-US" spc="-10" dirty="0">
                <a:cs typeface="Calibri"/>
              </a:rPr>
              <a:t>J</a:t>
            </a:r>
            <a:r>
              <a:rPr lang="en-US" dirty="0">
                <a:cs typeface="Calibri"/>
              </a:rPr>
              <a:t> </a:t>
            </a:r>
            <a:r>
              <a:rPr lang="en-US" spc="-150" dirty="0">
                <a:cs typeface="Calibri"/>
              </a:rPr>
              <a:t>P</a:t>
            </a:r>
            <a:r>
              <a:rPr lang="en-US" spc="-15" dirty="0">
                <a:cs typeface="Calibri"/>
              </a:rPr>
              <a:t>AN</a:t>
            </a:r>
            <a:endParaRPr lang="en-US" dirty="0">
              <a:cs typeface="Calibri"/>
            </a:endParaRPr>
          </a:p>
          <a:p>
            <a:endParaRPr lang="en-US" dirty="0"/>
          </a:p>
        </p:txBody>
      </p:sp>
      <p:sp>
        <p:nvSpPr>
          <p:cNvPr id="8" name="Date Placeholder 7">
            <a:extLst>
              <a:ext uri="{FF2B5EF4-FFF2-40B4-BE49-F238E27FC236}">
                <a16:creationId xmlns:a16="http://schemas.microsoft.com/office/drawing/2014/main" id="{CCDC1AF7-03E9-424C-8D19-E71E068BCEA8}"/>
              </a:ext>
            </a:extLst>
          </p:cNvPr>
          <p:cNvSpPr>
            <a:spLocks noGrp="1"/>
          </p:cNvSpPr>
          <p:nvPr>
            <p:ph type="dt" sz="half" idx="10"/>
          </p:nvPr>
        </p:nvSpPr>
        <p:spPr/>
        <p:txBody>
          <a:bodyPr/>
          <a:lstStyle/>
          <a:p>
            <a:r>
              <a:rPr lang="en-US"/>
              <a:t>9/17/2019</a:t>
            </a:r>
          </a:p>
        </p:txBody>
      </p:sp>
      <p:sp>
        <p:nvSpPr>
          <p:cNvPr id="9" name="Footer Placeholder 8">
            <a:extLst>
              <a:ext uri="{FF2B5EF4-FFF2-40B4-BE49-F238E27FC236}">
                <a16:creationId xmlns:a16="http://schemas.microsoft.com/office/drawing/2014/main" id="{30A0EF05-56FA-4CEB-83C0-294DD1B1FDD9}"/>
              </a:ext>
            </a:extLst>
          </p:cNvPr>
          <p:cNvSpPr>
            <a:spLocks noGrp="1"/>
          </p:cNvSpPr>
          <p:nvPr>
            <p:ph type="ftr" sz="quarter" idx="11"/>
          </p:nvPr>
        </p:nvSpPr>
        <p:spPr/>
        <p:txBody>
          <a:bodyPr/>
          <a:lstStyle/>
          <a:p>
            <a:r>
              <a:rPr lang="en-US"/>
              <a:t>AMICI Industrial Forum in Brussels                                                      Tord Ekelof  Uppsala University                                   </a:t>
            </a:r>
          </a:p>
        </p:txBody>
      </p:sp>
      <p:sp>
        <p:nvSpPr>
          <p:cNvPr id="10" name="Slide Number Placeholder 9">
            <a:extLst>
              <a:ext uri="{FF2B5EF4-FFF2-40B4-BE49-F238E27FC236}">
                <a16:creationId xmlns:a16="http://schemas.microsoft.com/office/drawing/2014/main" id="{14B806AA-BD93-42AD-A635-ED9C43D3931B}"/>
              </a:ext>
            </a:extLst>
          </p:cNvPr>
          <p:cNvSpPr>
            <a:spLocks noGrp="1"/>
          </p:cNvSpPr>
          <p:nvPr>
            <p:ph type="sldNum" sz="quarter" idx="12"/>
          </p:nvPr>
        </p:nvSpPr>
        <p:spPr/>
        <p:txBody>
          <a:bodyPr/>
          <a:lstStyle/>
          <a:p>
            <a:fld id="{186F6CEF-F8DD-48F5-83F1-488B58A235B6}" type="slidenum">
              <a:rPr lang="en-US" smtClean="0"/>
              <a:t>6</a:t>
            </a:fld>
            <a:endParaRPr lang="en-US"/>
          </a:p>
        </p:txBody>
      </p:sp>
    </p:spTree>
    <p:extLst>
      <p:ext uri="{BB962C8B-B14F-4D97-AF65-F5344CB8AC3E}">
        <p14:creationId xmlns:p14="http://schemas.microsoft.com/office/powerpoint/2010/main" val="297379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2273-C1D9-41D1-A770-6513912A0CD3}"/>
              </a:ext>
            </a:extLst>
          </p:cNvPr>
          <p:cNvSpPr>
            <a:spLocks noGrp="1"/>
          </p:cNvSpPr>
          <p:nvPr>
            <p:ph type="title"/>
          </p:nvPr>
        </p:nvSpPr>
        <p:spPr>
          <a:xfrm>
            <a:off x="362857" y="-13363"/>
            <a:ext cx="11408229" cy="1325563"/>
          </a:xfrm>
        </p:spPr>
        <p:txBody>
          <a:bodyPr/>
          <a:lstStyle/>
          <a:p>
            <a:r>
              <a:rPr lang="en-US" dirty="0"/>
              <a:t>The important but not well known role of the TIs </a:t>
            </a:r>
          </a:p>
        </p:txBody>
      </p:sp>
      <p:sp>
        <p:nvSpPr>
          <p:cNvPr id="3" name="Content Placeholder 2">
            <a:extLst>
              <a:ext uri="{FF2B5EF4-FFF2-40B4-BE49-F238E27FC236}">
                <a16:creationId xmlns:a16="http://schemas.microsoft.com/office/drawing/2014/main" id="{42C797F9-5481-4CA5-836F-13498E7548BF}"/>
              </a:ext>
            </a:extLst>
          </p:cNvPr>
          <p:cNvSpPr>
            <a:spLocks noGrp="1"/>
          </p:cNvSpPr>
          <p:nvPr>
            <p:ph sz="half" idx="1"/>
          </p:nvPr>
        </p:nvSpPr>
        <p:spPr>
          <a:xfrm>
            <a:off x="110170" y="1168532"/>
            <a:ext cx="6845368" cy="5287351"/>
          </a:xfrm>
        </p:spPr>
        <p:txBody>
          <a:bodyPr>
            <a:normAutofit fontScale="77500" lnSpcReduction="20000"/>
          </a:bodyPr>
          <a:lstStyle/>
          <a:p>
            <a:r>
              <a:rPr lang="en-US" spc="-5" dirty="0"/>
              <a:t>T</a:t>
            </a:r>
            <a:r>
              <a:rPr lang="en-US" dirty="0"/>
              <a:t>his n</a:t>
            </a:r>
            <a:r>
              <a:rPr lang="en-US" spc="-5" dirty="0"/>
              <a:t>e</a:t>
            </a:r>
            <a:r>
              <a:rPr lang="en-US" dirty="0"/>
              <a:t>w</a:t>
            </a:r>
            <a:r>
              <a:rPr lang="en-US" spc="-15" dirty="0"/>
              <a:t> </a:t>
            </a:r>
            <a:r>
              <a:rPr lang="en-US" dirty="0"/>
              <a:t>pa</a:t>
            </a:r>
            <a:r>
              <a:rPr lang="en-US" spc="-5" dirty="0"/>
              <a:t>r</a:t>
            </a:r>
            <a:r>
              <a:rPr lang="en-US" dirty="0"/>
              <a:t>ad</a:t>
            </a:r>
            <a:r>
              <a:rPr lang="en-US" spc="-5" dirty="0"/>
              <a:t>i</a:t>
            </a:r>
            <a:r>
              <a:rPr lang="en-US" dirty="0"/>
              <a:t>gm</a:t>
            </a:r>
            <a:r>
              <a:rPr lang="en-US" spc="-15" dirty="0"/>
              <a:t> </a:t>
            </a:r>
            <a:r>
              <a:rPr lang="en-US" dirty="0"/>
              <a:t>f</a:t>
            </a:r>
            <a:r>
              <a:rPr lang="en-US" spc="-5" dirty="0"/>
              <a:t>o</a:t>
            </a:r>
            <a:r>
              <a:rPr lang="en-US" dirty="0"/>
              <a:t>r</a:t>
            </a:r>
            <a:r>
              <a:rPr lang="en-US" spc="-15" dirty="0"/>
              <a:t> </a:t>
            </a:r>
            <a:r>
              <a:rPr lang="en-US" dirty="0"/>
              <a:t>h</a:t>
            </a:r>
            <a:r>
              <a:rPr lang="en-US" spc="-5" dirty="0"/>
              <a:t>o</a:t>
            </a:r>
            <a:r>
              <a:rPr lang="en-US" dirty="0"/>
              <a:t>w</a:t>
            </a:r>
            <a:r>
              <a:rPr lang="en-US" spc="-15" dirty="0"/>
              <a:t> </a:t>
            </a:r>
            <a:r>
              <a:rPr lang="en-US" dirty="0"/>
              <a:t>the</a:t>
            </a:r>
            <a:r>
              <a:rPr lang="en-US" spc="-10" dirty="0"/>
              <a:t> </a:t>
            </a:r>
            <a:r>
              <a:rPr lang="en-US" spc="-5" dirty="0"/>
              <a:t>ver</a:t>
            </a:r>
            <a:r>
              <a:rPr lang="en-US" dirty="0"/>
              <a:t>y</a:t>
            </a:r>
            <a:r>
              <a:rPr lang="en-US" spc="-5" dirty="0"/>
              <a:t> l</a:t>
            </a:r>
            <a:r>
              <a:rPr lang="en-US" dirty="0"/>
              <a:t>a</a:t>
            </a:r>
            <a:r>
              <a:rPr lang="en-US" spc="-5" dirty="0"/>
              <a:t>r</a:t>
            </a:r>
            <a:r>
              <a:rPr lang="en-US" dirty="0"/>
              <a:t>ge and n</a:t>
            </a:r>
            <a:r>
              <a:rPr lang="en-US" spc="-5" dirty="0"/>
              <a:t>e</a:t>
            </a:r>
            <a:r>
              <a:rPr lang="en-US" dirty="0"/>
              <a:t>w</a:t>
            </a:r>
            <a:r>
              <a:rPr lang="en-US" spc="-15" dirty="0"/>
              <a:t> </a:t>
            </a:r>
            <a:r>
              <a:rPr lang="en-US" dirty="0"/>
              <a:t>R</a:t>
            </a:r>
            <a:r>
              <a:rPr lang="en-US" spc="-5" dirty="0"/>
              <a:t>ese</a:t>
            </a:r>
            <a:r>
              <a:rPr lang="en-US" dirty="0"/>
              <a:t>a</a:t>
            </a:r>
            <a:r>
              <a:rPr lang="en-US" spc="-5" dirty="0"/>
              <a:t>r</a:t>
            </a:r>
            <a:r>
              <a:rPr lang="en-US" dirty="0"/>
              <a:t>ch </a:t>
            </a:r>
            <a:r>
              <a:rPr lang="en-US" spc="-5" dirty="0">
                <a:cs typeface="Calibri"/>
              </a:rPr>
              <a:t>I</a:t>
            </a:r>
            <a:r>
              <a:rPr lang="en-US" dirty="0">
                <a:cs typeface="Calibri"/>
              </a:rPr>
              <a:t>nf</a:t>
            </a:r>
            <a:r>
              <a:rPr lang="en-US" spc="-5" dirty="0">
                <a:cs typeface="Calibri"/>
              </a:rPr>
              <a:t>r</a:t>
            </a:r>
            <a:r>
              <a:rPr lang="en-US" dirty="0">
                <a:cs typeface="Calibri"/>
              </a:rPr>
              <a:t>a</a:t>
            </a:r>
            <a:r>
              <a:rPr lang="en-US" spc="-5" dirty="0">
                <a:cs typeface="Calibri"/>
              </a:rPr>
              <a:t>s</a:t>
            </a:r>
            <a:r>
              <a:rPr lang="en-US" dirty="0">
                <a:cs typeface="Calibri"/>
              </a:rPr>
              <a:t>t</a:t>
            </a:r>
            <a:r>
              <a:rPr lang="en-US" spc="-5" dirty="0">
                <a:cs typeface="Calibri"/>
              </a:rPr>
              <a:t>r</a:t>
            </a:r>
            <a:r>
              <a:rPr lang="en-US" dirty="0">
                <a:cs typeface="Calibri"/>
              </a:rPr>
              <a:t>uctu</a:t>
            </a:r>
            <a:r>
              <a:rPr lang="en-US" spc="-5" dirty="0">
                <a:cs typeface="Calibri"/>
              </a:rPr>
              <a:t>re</a:t>
            </a:r>
            <a:r>
              <a:rPr lang="en-US" dirty="0">
                <a:cs typeface="Calibri"/>
              </a:rPr>
              <a:t>s</a:t>
            </a:r>
            <a:r>
              <a:rPr lang="en-US" spc="10" dirty="0">
                <a:cs typeface="Calibri"/>
              </a:rPr>
              <a:t> </a:t>
            </a:r>
            <a:r>
              <a:rPr lang="en-US" dirty="0">
                <a:cs typeface="Calibri"/>
              </a:rPr>
              <a:t>a</a:t>
            </a:r>
            <a:r>
              <a:rPr lang="en-US" spc="-5" dirty="0">
                <a:cs typeface="Calibri"/>
              </a:rPr>
              <a:t>r</a:t>
            </a:r>
            <a:r>
              <a:rPr lang="en-US" dirty="0">
                <a:cs typeface="Calibri"/>
              </a:rPr>
              <a:t>e d</a:t>
            </a:r>
            <a:r>
              <a:rPr lang="en-US" spc="-5" dirty="0">
                <a:cs typeface="Calibri"/>
              </a:rPr>
              <a:t>evelo</a:t>
            </a:r>
            <a:r>
              <a:rPr lang="en-US" dirty="0">
                <a:cs typeface="Calibri"/>
              </a:rPr>
              <a:t>p</a:t>
            </a:r>
            <a:r>
              <a:rPr lang="en-US" spc="-5" dirty="0">
                <a:cs typeface="Calibri"/>
              </a:rPr>
              <a:t>e</a:t>
            </a:r>
            <a:r>
              <a:rPr lang="en-US" dirty="0">
                <a:cs typeface="Calibri"/>
              </a:rPr>
              <a:t>d,</a:t>
            </a:r>
            <a:r>
              <a:rPr lang="en-US" spc="-5" dirty="0">
                <a:cs typeface="Calibri"/>
              </a:rPr>
              <a:t> </a:t>
            </a:r>
            <a:r>
              <a:rPr lang="en-US" dirty="0">
                <a:cs typeface="Calibri"/>
              </a:rPr>
              <a:t>bu</a:t>
            </a:r>
            <a:r>
              <a:rPr lang="en-US" spc="-5" dirty="0">
                <a:cs typeface="Calibri"/>
              </a:rPr>
              <a:t>il</a:t>
            </a:r>
            <a:r>
              <a:rPr lang="en-US" dirty="0">
                <a:cs typeface="Calibri"/>
              </a:rPr>
              <a:t>d</a:t>
            </a:r>
            <a:r>
              <a:rPr lang="en-US" spc="-5" dirty="0">
                <a:cs typeface="Calibri"/>
              </a:rPr>
              <a:t> </a:t>
            </a:r>
            <a:r>
              <a:rPr lang="en-US" dirty="0">
                <a:cs typeface="Calibri"/>
              </a:rPr>
              <a:t>and</a:t>
            </a:r>
            <a:r>
              <a:rPr lang="en-US" spc="-5" dirty="0">
                <a:cs typeface="Calibri"/>
              </a:rPr>
              <a:t> m</a:t>
            </a:r>
            <a:r>
              <a:rPr lang="en-US" dirty="0">
                <a:cs typeface="Calibri"/>
              </a:rPr>
              <a:t>a</a:t>
            </a:r>
            <a:r>
              <a:rPr lang="en-US" spc="-5" dirty="0">
                <a:cs typeface="Calibri"/>
              </a:rPr>
              <a:t>i</a:t>
            </a:r>
            <a:r>
              <a:rPr lang="en-US" dirty="0">
                <a:cs typeface="Calibri"/>
              </a:rPr>
              <a:t>nta</a:t>
            </a:r>
            <a:r>
              <a:rPr lang="en-US" spc="-5" dirty="0">
                <a:cs typeface="Calibri"/>
              </a:rPr>
              <a:t>i</a:t>
            </a:r>
            <a:r>
              <a:rPr lang="en-US" dirty="0">
                <a:cs typeface="Calibri"/>
              </a:rPr>
              <a:t>n</a:t>
            </a:r>
            <a:r>
              <a:rPr lang="en-US" spc="-5" dirty="0">
                <a:cs typeface="Calibri"/>
              </a:rPr>
              <a:t>e</a:t>
            </a:r>
            <a:r>
              <a:rPr lang="en-US" dirty="0">
                <a:cs typeface="Calibri"/>
              </a:rPr>
              <a:t>d</a:t>
            </a:r>
            <a:r>
              <a:rPr lang="en-US" spc="5" dirty="0">
                <a:cs typeface="Calibri"/>
              </a:rPr>
              <a:t> </a:t>
            </a:r>
            <a:r>
              <a:rPr lang="en-US" spc="-5" dirty="0">
                <a:cs typeface="Calibri"/>
              </a:rPr>
              <a:t>i</a:t>
            </a:r>
            <a:r>
              <a:rPr lang="en-US" dirty="0">
                <a:cs typeface="Calibri"/>
              </a:rPr>
              <a:t>n</a:t>
            </a:r>
            <a:r>
              <a:rPr lang="en-US" spc="5" dirty="0">
                <a:cs typeface="Calibri"/>
              </a:rPr>
              <a:t> E</a:t>
            </a:r>
            <a:r>
              <a:rPr lang="en-US" dirty="0">
                <a:cs typeface="Calibri"/>
              </a:rPr>
              <a:t>u</a:t>
            </a:r>
            <a:r>
              <a:rPr lang="en-US" spc="-5" dirty="0">
                <a:cs typeface="Calibri"/>
              </a:rPr>
              <a:t>ro</a:t>
            </a:r>
            <a:r>
              <a:rPr lang="en-US" dirty="0">
                <a:cs typeface="Calibri"/>
              </a:rPr>
              <a:t>pe</a:t>
            </a:r>
            <a:r>
              <a:rPr lang="en-US" spc="-25" dirty="0">
                <a:cs typeface="Calibri"/>
              </a:rPr>
              <a:t> </a:t>
            </a:r>
            <a:r>
              <a:rPr lang="en-US" spc="-5" dirty="0">
                <a:cs typeface="Calibri"/>
              </a:rPr>
              <a:t>i</a:t>
            </a:r>
            <a:r>
              <a:rPr lang="en-US" dirty="0">
                <a:cs typeface="Calibri"/>
              </a:rPr>
              <a:t>s n</a:t>
            </a:r>
            <a:r>
              <a:rPr lang="en-US" spc="-5" dirty="0">
                <a:cs typeface="Calibri"/>
              </a:rPr>
              <a:t>o</a:t>
            </a:r>
            <a:r>
              <a:rPr lang="en-US" dirty="0">
                <a:cs typeface="Calibri"/>
              </a:rPr>
              <a:t>t</a:t>
            </a:r>
            <a:r>
              <a:rPr lang="en-US" spc="-10" dirty="0">
                <a:cs typeface="Calibri"/>
              </a:rPr>
              <a:t> </a:t>
            </a:r>
            <a:r>
              <a:rPr lang="en-US" spc="-5" dirty="0">
                <a:cs typeface="Calibri"/>
              </a:rPr>
              <a:t>wel</a:t>
            </a:r>
            <a:r>
              <a:rPr lang="en-US" dirty="0">
                <a:cs typeface="Calibri"/>
              </a:rPr>
              <a:t>l kn</a:t>
            </a:r>
            <a:r>
              <a:rPr lang="en-US" spc="-5" dirty="0">
                <a:cs typeface="Calibri"/>
              </a:rPr>
              <a:t>ow</a:t>
            </a:r>
            <a:r>
              <a:rPr lang="en-US" dirty="0">
                <a:cs typeface="Calibri"/>
              </a:rPr>
              <a:t>n</a:t>
            </a:r>
            <a:r>
              <a:rPr lang="en-US" spc="-20" dirty="0">
                <a:cs typeface="Calibri"/>
              </a:rPr>
              <a:t> </a:t>
            </a:r>
            <a:r>
              <a:rPr lang="en-US" spc="-5" dirty="0">
                <a:cs typeface="Calibri"/>
              </a:rPr>
              <a:t>by </a:t>
            </a:r>
            <a:r>
              <a:rPr lang="en-US" dirty="0">
                <a:cs typeface="Calibri"/>
              </a:rPr>
              <a:t>the</a:t>
            </a:r>
            <a:r>
              <a:rPr lang="en-US" spc="-10" dirty="0">
                <a:cs typeface="Calibri"/>
              </a:rPr>
              <a:t> </a:t>
            </a:r>
            <a:r>
              <a:rPr lang="en-US" dirty="0">
                <a:cs typeface="Calibri"/>
              </a:rPr>
              <a:t>g</a:t>
            </a:r>
            <a:r>
              <a:rPr lang="en-US" spc="-5" dirty="0">
                <a:cs typeface="Calibri"/>
              </a:rPr>
              <a:t>e</a:t>
            </a:r>
            <a:r>
              <a:rPr lang="en-US" dirty="0">
                <a:cs typeface="Calibri"/>
              </a:rPr>
              <a:t>n</a:t>
            </a:r>
            <a:r>
              <a:rPr lang="en-US" spc="-5" dirty="0">
                <a:cs typeface="Calibri"/>
              </a:rPr>
              <a:t>er</a:t>
            </a:r>
            <a:r>
              <a:rPr lang="en-US" dirty="0">
                <a:cs typeface="Calibri"/>
              </a:rPr>
              <a:t>al pub</a:t>
            </a:r>
            <a:r>
              <a:rPr lang="en-US" spc="-5" dirty="0">
                <a:cs typeface="Calibri"/>
              </a:rPr>
              <a:t>li</a:t>
            </a:r>
            <a:r>
              <a:rPr lang="en-US" dirty="0">
                <a:cs typeface="Calibri"/>
              </a:rPr>
              <a:t>c.</a:t>
            </a:r>
          </a:p>
          <a:p>
            <a:r>
              <a:rPr lang="en-US" dirty="0">
                <a:cs typeface="Calibri"/>
              </a:rPr>
              <a:t>The usual  und</a:t>
            </a:r>
            <a:r>
              <a:rPr lang="en-US" spc="-5" dirty="0">
                <a:cs typeface="Calibri"/>
              </a:rPr>
              <a:t>ers</a:t>
            </a:r>
            <a:r>
              <a:rPr lang="en-US" dirty="0">
                <a:cs typeface="Calibri"/>
              </a:rPr>
              <a:t>tand</a:t>
            </a:r>
            <a:r>
              <a:rPr lang="en-US" spc="-5" dirty="0">
                <a:cs typeface="Calibri"/>
              </a:rPr>
              <a:t>i</a:t>
            </a:r>
            <a:r>
              <a:rPr lang="en-US" dirty="0">
                <a:cs typeface="Calibri"/>
              </a:rPr>
              <a:t>ng</a:t>
            </a:r>
            <a:r>
              <a:rPr lang="en-US" spc="-30" dirty="0">
                <a:cs typeface="Calibri"/>
              </a:rPr>
              <a:t> is </a:t>
            </a:r>
            <a:r>
              <a:rPr lang="en-US" dirty="0">
                <a:cs typeface="Calibri"/>
              </a:rPr>
              <a:t>that,</a:t>
            </a:r>
            <a:r>
              <a:rPr lang="en-US" spc="5" dirty="0">
                <a:cs typeface="Calibri"/>
              </a:rPr>
              <a:t> </a:t>
            </a:r>
            <a:r>
              <a:rPr lang="en-US" spc="-5" dirty="0">
                <a:cs typeface="Calibri"/>
              </a:rPr>
              <a:t>e.</a:t>
            </a:r>
            <a:r>
              <a:rPr lang="en-US" dirty="0">
                <a:cs typeface="Calibri"/>
              </a:rPr>
              <a:t>g</a:t>
            </a:r>
            <a:r>
              <a:rPr lang="en-US" spc="-5" dirty="0">
                <a:cs typeface="Calibri"/>
              </a:rPr>
              <a:t>.</a:t>
            </a:r>
            <a:r>
              <a:rPr lang="en-US" dirty="0">
                <a:cs typeface="Calibri"/>
              </a:rPr>
              <a:t>,</a:t>
            </a:r>
            <a:r>
              <a:rPr lang="en-US" spc="-20" dirty="0">
                <a:cs typeface="Calibri"/>
              </a:rPr>
              <a:t> </a:t>
            </a:r>
            <a:r>
              <a:rPr lang="en-US" dirty="0">
                <a:cs typeface="Calibri"/>
              </a:rPr>
              <a:t>the</a:t>
            </a:r>
            <a:r>
              <a:rPr lang="en-US" spc="-10" dirty="0">
                <a:cs typeface="Calibri"/>
              </a:rPr>
              <a:t> </a:t>
            </a:r>
            <a:r>
              <a:rPr lang="en-US" spc="-5" dirty="0">
                <a:cs typeface="Calibri"/>
              </a:rPr>
              <a:t>C</a:t>
            </a:r>
            <a:r>
              <a:rPr lang="en-US" spc="5" dirty="0">
                <a:cs typeface="Calibri"/>
              </a:rPr>
              <a:t>E</a:t>
            </a:r>
            <a:r>
              <a:rPr lang="en-US" dirty="0">
                <a:cs typeface="Calibri"/>
              </a:rPr>
              <a:t>RN</a:t>
            </a:r>
            <a:r>
              <a:rPr lang="en-US" spc="-20" dirty="0">
                <a:cs typeface="Calibri"/>
              </a:rPr>
              <a:t> </a:t>
            </a:r>
            <a:r>
              <a:rPr lang="en-US" spc="-5" dirty="0">
                <a:cs typeface="Calibri"/>
              </a:rPr>
              <a:t>LH</a:t>
            </a:r>
            <a:r>
              <a:rPr lang="en-US" dirty="0">
                <a:cs typeface="Calibri"/>
              </a:rPr>
              <a:t>C</a:t>
            </a:r>
            <a:r>
              <a:rPr lang="en-US" spc="-10" dirty="0">
                <a:cs typeface="Calibri"/>
              </a:rPr>
              <a:t> </a:t>
            </a:r>
            <a:r>
              <a:rPr lang="en-US" dirty="0">
                <a:cs typeface="Calibri"/>
              </a:rPr>
              <a:t>and</a:t>
            </a:r>
            <a:r>
              <a:rPr lang="en-US" spc="-20" dirty="0">
                <a:cs typeface="Calibri"/>
              </a:rPr>
              <a:t> </a:t>
            </a:r>
            <a:r>
              <a:rPr lang="en-US" spc="-5" dirty="0">
                <a:cs typeface="Calibri"/>
              </a:rPr>
              <a:t>i</a:t>
            </a:r>
            <a:r>
              <a:rPr lang="en-US" dirty="0">
                <a:cs typeface="Calibri"/>
              </a:rPr>
              <a:t>ts upg</a:t>
            </a:r>
            <a:r>
              <a:rPr lang="en-US" spc="-5" dirty="0">
                <a:cs typeface="Calibri"/>
              </a:rPr>
              <a:t>r</a:t>
            </a:r>
            <a:r>
              <a:rPr lang="en-US" dirty="0">
                <a:cs typeface="Calibri"/>
              </a:rPr>
              <a:t>ad</a:t>
            </a:r>
            <a:r>
              <a:rPr lang="en-US" spc="-5" dirty="0">
                <a:cs typeface="Calibri"/>
              </a:rPr>
              <a:t>e</a:t>
            </a:r>
            <a:r>
              <a:rPr lang="en-US" dirty="0">
                <a:cs typeface="Calibri"/>
              </a:rPr>
              <a:t>,</a:t>
            </a:r>
            <a:r>
              <a:rPr lang="en-US" spc="-20" dirty="0">
                <a:cs typeface="Calibri"/>
              </a:rPr>
              <a:t> </a:t>
            </a:r>
            <a:r>
              <a:rPr lang="en-US" dirty="0">
                <a:cs typeface="Calibri"/>
              </a:rPr>
              <a:t>D</a:t>
            </a:r>
            <a:r>
              <a:rPr lang="en-US" spc="5" dirty="0">
                <a:cs typeface="Calibri"/>
              </a:rPr>
              <a:t>E</a:t>
            </a:r>
            <a:r>
              <a:rPr lang="en-US" dirty="0">
                <a:cs typeface="Calibri"/>
              </a:rPr>
              <a:t>S</a:t>
            </a:r>
            <a:r>
              <a:rPr lang="en-US" spc="-5" dirty="0">
                <a:cs typeface="Calibri"/>
              </a:rPr>
              <a:t>Y'</a:t>
            </a:r>
            <a:r>
              <a:rPr lang="en-US" dirty="0">
                <a:cs typeface="Calibri"/>
              </a:rPr>
              <a:t>s</a:t>
            </a:r>
            <a:r>
              <a:rPr lang="en-US" spc="-25" dirty="0">
                <a:cs typeface="Calibri"/>
              </a:rPr>
              <a:t> </a:t>
            </a:r>
            <a:r>
              <a:rPr lang="en-US" dirty="0">
                <a:cs typeface="Calibri"/>
              </a:rPr>
              <a:t>XFEL</a:t>
            </a:r>
            <a:r>
              <a:rPr lang="en-US" spc="-15" dirty="0">
                <a:cs typeface="Calibri"/>
              </a:rPr>
              <a:t> </a:t>
            </a:r>
            <a:r>
              <a:rPr lang="en-US" dirty="0">
                <a:cs typeface="Calibri"/>
              </a:rPr>
              <a:t>and</a:t>
            </a:r>
            <a:r>
              <a:rPr lang="en-US" spc="-20" dirty="0">
                <a:cs typeface="Calibri"/>
              </a:rPr>
              <a:t> </a:t>
            </a:r>
            <a:r>
              <a:rPr lang="en-US" spc="5" dirty="0">
                <a:cs typeface="Calibri"/>
              </a:rPr>
              <a:t>E</a:t>
            </a:r>
            <a:r>
              <a:rPr lang="en-US" dirty="0">
                <a:cs typeface="Calibri"/>
              </a:rPr>
              <a:t>SS's n</a:t>
            </a:r>
            <a:r>
              <a:rPr lang="en-US" spc="-5" dirty="0">
                <a:cs typeface="Calibri"/>
              </a:rPr>
              <a:t>e</a:t>
            </a:r>
            <a:r>
              <a:rPr lang="en-US" dirty="0">
                <a:cs typeface="Calibri"/>
              </a:rPr>
              <a:t>ut</a:t>
            </a:r>
            <a:r>
              <a:rPr lang="en-US" spc="-5" dirty="0">
                <a:cs typeface="Calibri"/>
              </a:rPr>
              <a:t>ro</a:t>
            </a:r>
            <a:r>
              <a:rPr lang="en-US" dirty="0">
                <a:cs typeface="Calibri"/>
              </a:rPr>
              <a:t>n</a:t>
            </a:r>
            <a:r>
              <a:rPr lang="en-US" spc="-20" dirty="0">
                <a:cs typeface="Calibri"/>
              </a:rPr>
              <a:t> </a:t>
            </a:r>
            <a:r>
              <a:rPr lang="en-US" spc="-5" dirty="0">
                <a:cs typeface="Calibri"/>
              </a:rPr>
              <a:t>s</a:t>
            </a:r>
            <a:r>
              <a:rPr lang="en-US" dirty="0">
                <a:cs typeface="Calibri"/>
              </a:rPr>
              <a:t>pa</a:t>
            </a:r>
            <a:r>
              <a:rPr lang="en-US" spc="-5" dirty="0">
                <a:cs typeface="Calibri"/>
              </a:rPr>
              <a:t>ll</a:t>
            </a:r>
            <a:r>
              <a:rPr lang="en-US" dirty="0">
                <a:cs typeface="Calibri"/>
              </a:rPr>
              <a:t>at</a:t>
            </a:r>
            <a:r>
              <a:rPr lang="en-US" spc="-5" dirty="0">
                <a:cs typeface="Calibri"/>
              </a:rPr>
              <a:t>io</a:t>
            </a:r>
            <a:r>
              <a:rPr lang="en-US" dirty="0">
                <a:cs typeface="Calibri"/>
              </a:rPr>
              <a:t>n</a:t>
            </a:r>
            <a:r>
              <a:rPr lang="en-US" spc="15" dirty="0">
                <a:cs typeface="Calibri"/>
              </a:rPr>
              <a:t> </a:t>
            </a:r>
            <a:r>
              <a:rPr lang="en-US" spc="-5" dirty="0">
                <a:cs typeface="Calibri"/>
              </a:rPr>
              <a:t>so</a:t>
            </a:r>
            <a:r>
              <a:rPr lang="en-US" dirty="0">
                <a:cs typeface="Calibri"/>
              </a:rPr>
              <a:t>u</a:t>
            </a:r>
            <a:r>
              <a:rPr lang="en-US" spc="-5" dirty="0">
                <a:cs typeface="Calibri"/>
              </a:rPr>
              <a:t>r</a:t>
            </a:r>
            <a:r>
              <a:rPr lang="en-US" dirty="0">
                <a:cs typeface="Calibri"/>
              </a:rPr>
              <a:t>ce a</a:t>
            </a:r>
            <a:r>
              <a:rPr lang="en-US" spc="-5" dirty="0">
                <a:cs typeface="Calibri"/>
              </a:rPr>
              <a:t>r</a:t>
            </a:r>
            <a:r>
              <a:rPr lang="en-US" dirty="0">
                <a:cs typeface="Calibri"/>
              </a:rPr>
              <a:t>e bu</a:t>
            </a:r>
            <a:r>
              <a:rPr lang="en-US" spc="-5" dirty="0">
                <a:cs typeface="Calibri"/>
              </a:rPr>
              <a:t>il</a:t>
            </a:r>
            <a:r>
              <a:rPr lang="en-US" dirty="0">
                <a:cs typeface="Calibri"/>
              </a:rPr>
              <a:t>d by</a:t>
            </a:r>
            <a:r>
              <a:rPr lang="en-US" spc="-15" dirty="0">
                <a:cs typeface="Calibri"/>
              </a:rPr>
              <a:t> and at </a:t>
            </a:r>
            <a:r>
              <a:rPr lang="en-US" spc="-5" dirty="0">
                <a:cs typeface="Calibri"/>
              </a:rPr>
              <a:t>C</a:t>
            </a:r>
            <a:r>
              <a:rPr lang="en-US" spc="5" dirty="0">
                <a:cs typeface="Calibri"/>
              </a:rPr>
              <a:t>E</a:t>
            </a:r>
            <a:r>
              <a:rPr lang="en-US" dirty="0">
                <a:cs typeface="Calibri"/>
              </a:rPr>
              <a:t>RN,</a:t>
            </a:r>
            <a:r>
              <a:rPr lang="en-US" spc="-30" dirty="0">
                <a:cs typeface="Calibri"/>
              </a:rPr>
              <a:t> </a:t>
            </a:r>
            <a:r>
              <a:rPr lang="en-US" dirty="0">
                <a:cs typeface="Calibri"/>
              </a:rPr>
              <a:t>XFEL</a:t>
            </a:r>
            <a:r>
              <a:rPr lang="en-US" spc="-25" dirty="0">
                <a:cs typeface="Calibri"/>
              </a:rPr>
              <a:t> </a:t>
            </a:r>
            <a:r>
              <a:rPr lang="en-US" dirty="0">
                <a:cs typeface="Calibri"/>
              </a:rPr>
              <a:t>and</a:t>
            </a:r>
            <a:r>
              <a:rPr lang="en-US" spc="-10" dirty="0">
                <a:cs typeface="Calibri"/>
              </a:rPr>
              <a:t> </a:t>
            </a:r>
            <a:r>
              <a:rPr lang="en-US" spc="5" dirty="0">
                <a:cs typeface="Calibri"/>
              </a:rPr>
              <a:t>E</a:t>
            </a:r>
            <a:r>
              <a:rPr lang="en-US" dirty="0">
                <a:cs typeface="Calibri"/>
              </a:rPr>
              <a:t>SS,</a:t>
            </a:r>
            <a:r>
              <a:rPr lang="en-US" spc="-5" dirty="0">
                <a:cs typeface="Calibri"/>
              </a:rPr>
              <a:t> respectively, </a:t>
            </a:r>
            <a:r>
              <a:rPr lang="en-US" dirty="0">
                <a:cs typeface="Calibri"/>
              </a:rPr>
              <a:t>and</a:t>
            </a:r>
            <a:r>
              <a:rPr lang="en-US" spc="-5" dirty="0">
                <a:cs typeface="Calibri"/>
              </a:rPr>
              <a:t> </a:t>
            </a:r>
            <a:r>
              <a:rPr lang="en-US" dirty="0">
                <a:cs typeface="Calibri"/>
              </a:rPr>
              <a:t>that </a:t>
            </a:r>
            <a:r>
              <a:rPr lang="en-US" spc="-5" dirty="0">
                <a:cs typeface="Calibri"/>
              </a:rPr>
              <a:t>i</a:t>
            </a:r>
            <a:r>
              <a:rPr lang="en-US" dirty="0">
                <a:cs typeface="Calibri"/>
              </a:rPr>
              <a:t>s a</a:t>
            </a:r>
            <a:r>
              <a:rPr lang="en-US" spc="-5" dirty="0">
                <a:cs typeface="Calibri"/>
              </a:rPr>
              <a:t>ll</a:t>
            </a:r>
            <a:r>
              <a:rPr lang="en-US" dirty="0">
                <a:cs typeface="Calibri"/>
              </a:rPr>
              <a:t>.</a:t>
            </a:r>
          </a:p>
          <a:p>
            <a:r>
              <a:rPr lang="en-US" spc="-5" dirty="0">
                <a:cs typeface="Calibri"/>
              </a:rPr>
              <a:t>T</a:t>
            </a:r>
            <a:r>
              <a:rPr lang="en-US" dirty="0">
                <a:cs typeface="Calibri"/>
              </a:rPr>
              <a:t>he </a:t>
            </a:r>
            <a:r>
              <a:rPr lang="en-US" spc="-5" dirty="0">
                <a:cs typeface="Calibri"/>
              </a:rPr>
              <a:t>ex</a:t>
            </a:r>
            <a:r>
              <a:rPr lang="en-US" dirty="0">
                <a:cs typeface="Calibri"/>
              </a:rPr>
              <a:t>t</a:t>
            </a:r>
            <a:r>
              <a:rPr lang="en-US" spc="-5" dirty="0">
                <a:cs typeface="Calibri"/>
              </a:rPr>
              <a:t>e</a:t>
            </a:r>
            <a:r>
              <a:rPr lang="en-US" dirty="0">
                <a:cs typeface="Calibri"/>
              </a:rPr>
              <a:t>n</a:t>
            </a:r>
            <a:r>
              <a:rPr lang="en-US" spc="-5" dirty="0">
                <a:cs typeface="Calibri"/>
              </a:rPr>
              <a:t>si</a:t>
            </a:r>
            <a:r>
              <a:rPr lang="en-US" spc="-10" dirty="0">
                <a:cs typeface="Calibri"/>
              </a:rPr>
              <a:t>v</a:t>
            </a:r>
            <a:r>
              <a:rPr lang="en-US" dirty="0">
                <a:cs typeface="Calibri"/>
              </a:rPr>
              <a:t>e</a:t>
            </a:r>
            <a:r>
              <a:rPr lang="en-US" spc="10" dirty="0">
                <a:cs typeface="Calibri"/>
              </a:rPr>
              <a:t> </a:t>
            </a:r>
            <a:r>
              <a:rPr lang="en-US" dirty="0">
                <a:cs typeface="Calibri"/>
              </a:rPr>
              <a:t>and</a:t>
            </a:r>
            <a:r>
              <a:rPr lang="en-US" spc="-5" dirty="0">
                <a:cs typeface="Calibri"/>
              </a:rPr>
              <a:t> i</a:t>
            </a:r>
            <a:r>
              <a:rPr lang="en-US" dirty="0">
                <a:cs typeface="Calibri"/>
              </a:rPr>
              <a:t>nt</a:t>
            </a:r>
            <a:r>
              <a:rPr lang="en-US" spc="-5" dirty="0">
                <a:cs typeface="Calibri"/>
              </a:rPr>
              <a:t>e</a:t>
            </a:r>
            <a:r>
              <a:rPr lang="en-US" dirty="0">
                <a:cs typeface="Calibri"/>
              </a:rPr>
              <a:t>n</a:t>
            </a:r>
            <a:r>
              <a:rPr lang="en-US" spc="-5" dirty="0">
                <a:cs typeface="Calibri"/>
              </a:rPr>
              <a:t>si</a:t>
            </a:r>
            <a:r>
              <a:rPr lang="en-US" spc="-10" dirty="0">
                <a:cs typeface="Calibri"/>
              </a:rPr>
              <a:t>v</a:t>
            </a:r>
            <a:r>
              <a:rPr lang="en-US" dirty="0">
                <a:cs typeface="Calibri"/>
              </a:rPr>
              <a:t>e</a:t>
            </a:r>
            <a:r>
              <a:rPr lang="en-US" spc="15" dirty="0">
                <a:cs typeface="Calibri"/>
              </a:rPr>
              <a:t> </a:t>
            </a:r>
            <a:r>
              <a:rPr lang="en-US" spc="-5" dirty="0">
                <a:cs typeface="Calibri"/>
              </a:rPr>
              <a:t>i</a:t>
            </a:r>
            <a:r>
              <a:rPr lang="en-US" dirty="0">
                <a:cs typeface="Calibri"/>
              </a:rPr>
              <a:t>nt</a:t>
            </a:r>
            <a:r>
              <a:rPr lang="en-US" spc="-5" dirty="0">
                <a:cs typeface="Calibri"/>
              </a:rPr>
              <a:t>er</a:t>
            </a:r>
            <a:r>
              <a:rPr lang="en-US" dirty="0">
                <a:cs typeface="Calibri"/>
              </a:rPr>
              <a:t>p</a:t>
            </a:r>
            <a:r>
              <a:rPr lang="en-US" spc="-5" dirty="0">
                <a:cs typeface="Calibri"/>
              </a:rPr>
              <a:t>l</a:t>
            </a:r>
            <a:r>
              <a:rPr lang="en-US" dirty="0">
                <a:cs typeface="Calibri"/>
              </a:rPr>
              <a:t>ay</a:t>
            </a:r>
            <a:r>
              <a:rPr lang="en-US" spc="5" dirty="0">
                <a:cs typeface="Calibri"/>
              </a:rPr>
              <a:t> </a:t>
            </a:r>
            <a:r>
              <a:rPr lang="en-US" spc="-5" dirty="0">
                <a:cs typeface="Calibri"/>
              </a:rPr>
              <a:t>re</a:t>
            </a:r>
            <a:r>
              <a:rPr lang="en-US" dirty="0">
                <a:cs typeface="Calibri"/>
              </a:rPr>
              <a:t>qu</a:t>
            </a:r>
            <a:r>
              <a:rPr lang="en-US" spc="-5" dirty="0">
                <a:cs typeface="Calibri"/>
              </a:rPr>
              <a:t>ire</a:t>
            </a:r>
            <a:r>
              <a:rPr lang="en-US" dirty="0">
                <a:cs typeface="Calibri"/>
              </a:rPr>
              <a:t>d</a:t>
            </a:r>
            <a:r>
              <a:rPr lang="en-US" spc="5" dirty="0">
                <a:cs typeface="Calibri"/>
              </a:rPr>
              <a:t> </a:t>
            </a:r>
            <a:r>
              <a:rPr lang="en-US" dirty="0">
                <a:cs typeface="Calibri"/>
              </a:rPr>
              <a:t>between a</a:t>
            </a:r>
            <a:r>
              <a:rPr lang="en-US" spc="-5" dirty="0">
                <a:cs typeface="Calibri"/>
              </a:rPr>
              <a:t>l</a:t>
            </a:r>
            <a:r>
              <a:rPr lang="en-US" dirty="0">
                <a:cs typeface="Calibri"/>
              </a:rPr>
              <a:t>l</a:t>
            </a:r>
            <a:r>
              <a:rPr lang="en-US" spc="10" dirty="0">
                <a:cs typeface="Calibri"/>
              </a:rPr>
              <a:t> </a:t>
            </a:r>
            <a:r>
              <a:rPr lang="en-US" dirty="0">
                <a:cs typeface="Calibri"/>
              </a:rPr>
              <a:t>the </a:t>
            </a:r>
            <a:r>
              <a:rPr lang="en-US" spc="5" dirty="0">
                <a:cs typeface="Calibri"/>
              </a:rPr>
              <a:t>E</a:t>
            </a:r>
            <a:r>
              <a:rPr lang="en-US" dirty="0">
                <a:cs typeface="Calibri"/>
              </a:rPr>
              <a:t>u</a:t>
            </a:r>
            <a:r>
              <a:rPr lang="en-US" spc="-5" dirty="0">
                <a:cs typeface="Calibri"/>
              </a:rPr>
              <a:t>ro</a:t>
            </a:r>
            <a:r>
              <a:rPr lang="en-US" dirty="0">
                <a:cs typeface="Calibri"/>
              </a:rPr>
              <a:t>p</a:t>
            </a:r>
            <a:r>
              <a:rPr lang="en-US" spc="-5" dirty="0">
                <a:cs typeface="Calibri"/>
              </a:rPr>
              <a:t>e</a:t>
            </a:r>
            <a:r>
              <a:rPr lang="en-US" dirty="0">
                <a:cs typeface="Calibri"/>
              </a:rPr>
              <a:t>an</a:t>
            </a:r>
            <a:r>
              <a:rPr lang="en-US" spc="-20" dirty="0">
                <a:cs typeface="Calibri"/>
              </a:rPr>
              <a:t> </a:t>
            </a:r>
            <a:r>
              <a:rPr lang="en-US" spc="-5" dirty="0">
                <a:cs typeface="Calibri"/>
              </a:rPr>
              <a:t>Te</a:t>
            </a:r>
            <a:r>
              <a:rPr lang="en-US" dirty="0">
                <a:cs typeface="Calibri"/>
              </a:rPr>
              <a:t>chn</a:t>
            </a:r>
            <a:r>
              <a:rPr lang="en-US" spc="-5" dirty="0">
                <a:cs typeface="Calibri"/>
              </a:rPr>
              <a:t>olo</a:t>
            </a:r>
            <a:r>
              <a:rPr lang="en-US" dirty="0">
                <a:cs typeface="Calibri"/>
              </a:rPr>
              <a:t>g</a:t>
            </a:r>
            <a:r>
              <a:rPr lang="en-US" spc="-5" dirty="0">
                <a:cs typeface="Calibri"/>
              </a:rPr>
              <a:t>i</a:t>
            </a:r>
            <a:r>
              <a:rPr lang="en-US" dirty="0">
                <a:cs typeface="Calibri"/>
              </a:rPr>
              <a:t>cal</a:t>
            </a:r>
            <a:r>
              <a:rPr lang="en-US" spc="-25" dirty="0">
                <a:cs typeface="Calibri"/>
              </a:rPr>
              <a:t> </a:t>
            </a:r>
            <a:r>
              <a:rPr lang="en-US" dirty="0">
                <a:cs typeface="Calibri"/>
              </a:rPr>
              <a:t>Fac</a:t>
            </a:r>
            <a:r>
              <a:rPr lang="en-US" spc="-5" dirty="0">
                <a:cs typeface="Calibri"/>
              </a:rPr>
              <a:t>ili</a:t>
            </a:r>
            <a:r>
              <a:rPr lang="en-US" dirty="0">
                <a:cs typeface="Calibri"/>
              </a:rPr>
              <a:t>t</a:t>
            </a:r>
            <a:r>
              <a:rPr lang="en-US" spc="-5" dirty="0">
                <a:cs typeface="Calibri"/>
              </a:rPr>
              <a:t>ie</a:t>
            </a:r>
            <a:r>
              <a:rPr lang="en-US" dirty="0">
                <a:cs typeface="Calibri"/>
              </a:rPr>
              <a:t>s</a:t>
            </a:r>
            <a:r>
              <a:rPr lang="en-US" spc="35" dirty="0">
                <a:cs typeface="Calibri"/>
              </a:rPr>
              <a:t> </a:t>
            </a:r>
            <a:r>
              <a:rPr lang="en-US" spc="-5" dirty="0">
                <a:cs typeface="Calibri"/>
              </a:rPr>
              <a:t>i</a:t>
            </a:r>
            <a:r>
              <a:rPr lang="en-US" dirty="0">
                <a:cs typeface="Calibri"/>
              </a:rPr>
              <a:t>n</a:t>
            </a:r>
            <a:r>
              <a:rPr lang="en-US" spc="5" dirty="0">
                <a:cs typeface="Calibri"/>
              </a:rPr>
              <a:t> </a:t>
            </a:r>
            <a:r>
              <a:rPr lang="en-US" dirty="0">
                <a:cs typeface="Calibri"/>
              </a:rPr>
              <a:t>c</a:t>
            </a:r>
            <a:r>
              <a:rPr lang="en-US" spc="-5" dirty="0">
                <a:cs typeface="Calibri"/>
              </a:rPr>
              <a:t>oll</a:t>
            </a:r>
            <a:r>
              <a:rPr lang="en-US" dirty="0">
                <a:cs typeface="Calibri"/>
              </a:rPr>
              <a:t>ab</a:t>
            </a:r>
            <a:r>
              <a:rPr lang="en-US" spc="-5" dirty="0">
                <a:cs typeface="Calibri"/>
              </a:rPr>
              <a:t>or</a:t>
            </a:r>
            <a:r>
              <a:rPr lang="en-US" dirty="0">
                <a:cs typeface="Calibri"/>
              </a:rPr>
              <a:t>at</a:t>
            </a:r>
            <a:r>
              <a:rPr lang="en-US" spc="-5" dirty="0">
                <a:cs typeface="Calibri"/>
              </a:rPr>
              <a:t>io</a:t>
            </a:r>
            <a:r>
              <a:rPr lang="en-US" dirty="0">
                <a:cs typeface="Calibri"/>
              </a:rPr>
              <a:t>n</a:t>
            </a:r>
            <a:r>
              <a:rPr lang="en-US" spc="-5" dirty="0">
                <a:cs typeface="Calibri"/>
              </a:rPr>
              <a:t> wi</a:t>
            </a:r>
            <a:r>
              <a:rPr lang="en-US" dirty="0">
                <a:cs typeface="Calibri"/>
              </a:rPr>
              <a:t>th</a:t>
            </a:r>
            <a:r>
              <a:rPr lang="en-US" spc="5" dirty="0">
                <a:cs typeface="Calibri"/>
              </a:rPr>
              <a:t> E</a:t>
            </a:r>
            <a:r>
              <a:rPr lang="en-US" dirty="0">
                <a:cs typeface="Calibri"/>
              </a:rPr>
              <a:t>u</a:t>
            </a:r>
            <a:r>
              <a:rPr lang="en-US" spc="-5" dirty="0">
                <a:cs typeface="Calibri"/>
              </a:rPr>
              <a:t>ro</a:t>
            </a:r>
            <a:r>
              <a:rPr lang="en-US" dirty="0">
                <a:cs typeface="Calibri"/>
              </a:rPr>
              <a:t>p</a:t>
            </a:r>
            <a:r>
              <a:rPr lang="en-US" spc="-5" dirty="0">
                <a:cs typeface="Calibri"/>
              </a:rPr>
              <a:t>e</a:t>
            </a:r>
            <a:r>
              <a:rPr lang="en-US" dirty="0">
                <a:cs typeface="Calibri"/>
              </a:rPr>
              <a:t>an </a:t>
            </a:r>
            <a:r>
              <a:rPr lang="en-US" spc="-5" dirty="0">
                <a:cs typeface="Calibri"/>
              </a:rPr>
              <a:t>Hi</a:t>
            </a:r>
            <a:r>
              <a:rPr lang="en-US" dirty="0">
                <a:cs typeface="Calibri"/>
              </a:rPr>
              <a:t>gh</a:t>
            </a:r>
            <a:r>
              <a:rPr lang="en-US" spc="-5" dirty="0">
                <a:cs typeface="Calibri"/>
              </a:rPr>
              <a:t>-Te</a:t>
            </a:r>
            <a:r>
              <a:rPr lang="en-US" dirty="0">
                <a:cs typeface="Calibri"/>
              </a:rPr>
              <a:t>ch</a:t>
            </a:r>
            <a:r>
              <a:rPr lang="en-US" spc="-5" dirty="0">
                <a:cs typeface="Calibri"/>
              </a:rPr>
              <a:t> I</a:t>
            </a:r>
            <a:r>
              <a:rPr lang="en-US" dirty="0">
                <a:cs typeface="Calibri"/>
              </a:rPr>
              <a:t>ndu</a:t>
            </a:r>
            <a:r>
              <a:rPr lang="en-US" spc="-5" dirty="0">
                <a:cs typeface="Calibri"/>
              </a:rPr>
              <a:t>s</a:t>
            </a:r>
            <a:r>
              <a:rPr lang="en-US" dirty="0">
                <a:cs typeface="Calibri"/>
              </a:rPr>
              <a:t>t</a:t>
            </a:r>
            <a:r>
              <a:rPr lang="en-US" spc="-5" dirty="0">
                <a:cs typeface="Calibri"/>
              </a:rPr>
              <a:t>r</a:t>
            </a:r>
            <a:r>
              <a:rPr lang="en-US" dirty="0">
                <a:cs typeface="Calibri"/>
              </a:rPr>
              <a:t>y</a:t>
            </a:r>
            <a:r>
              <a:rPr lang="en-US" spc="-20" dirty="0">
                <a:cs typeface="Calibri"/>
              </a:rPr>
              <a:t> </a:t>
            </a:r>
            <a:r>
              <a:rPr lang="en-US" dirty="0">
                <a:cs typeface="Calibri"/>
              </a:rPr>
              <a:t>for the development, build-up and maintenance of the new very large Research Infrastructures </a:t>
            </a:r>
            <a:r>
              <a:rPr lang="en-US" spc="-5" dirty="0">
                <a:cs typeface="Calibri"/>
              </a:rPr>
              <a:t>i</a:t>
            </a:r>
            <a:r>
              <a:rPr lang="en-US" dirty="0">
                <a:cs typeface="Calibri"/>
              </a:rPr>
              <a:t>s to a</a:t>
            </a:r>
            <a:r>
              <a:rPr lang="en-US" spc="-10" dirty="0">
                <a:cs typeface="Calibri"/>
              </a:rPr>
              <a:t> v</a:t>
            </a:r>
            <a:r>
              <a:rPr lang="en-US" dirty="0">
                <a:cs typeface="Calibri"/>
              </a:rPr>
              <a:t>a</a:t>
            </a:r>
            <a:r>
              <a:rPr lang="en-US" spc="-5" dirty="0">
                <a:cs typeface="Calibri"/>
              </a:rPr>
              <a:t>r</a:t>
            </a:r>
            <a:r>
              <a:rPr lang="en-US" dirty="0">
                <a:cs typeface="Calibri"/>
              </a:rPr>
              <a:t>y</a:t>
            </a:r>
            <a:r>
              <a:rPr lang="en-US" spc="-5" dirty="0">
                <a:cs typeface="Calibri"/>
              </a:rPr>
              <a:t>i</a:t>
            </a:r>
            <a:r>
              <a:rPr lang="en-US" dirty="0">
                <a:cs typeface="Calibri"/>
              </a:rPr>
              <a:t>ng</a:t>
            </a:r>
            <a:r>
              <a:rPr lang="en-US" spc="-5" dirty="0">
                <a:cs typeface="Calibri"/>
              </a:rPr>
              <a:t> </a:t>
            </a:r>
            <a:r>
              <a:rPr lang="en-US" dirty="0">
                <a:cs typeface="Calibri"/>
              </a:rPr>
              <a:t>d</a:t>
            </a:r>
            <a:r>
              <a:rPr lang="en-US" spc="-5" dirty="0">
                <a:cs typeface="Calibri"/>
              </a:rPr>
              <a:t>e</a:t>
            </a:r>
            <a:r>
              <a:rPr lang="en-US" dirty="0">
                <a:cs typeface="Calibri"/>
              </a:rPr>
              <a:t>g</a:t>
            </a:r>
            <a:r>
              <a:rPr lang="en-US" spc="-5" dirty="0">
                <a:cs typeface="Calibri"/>
              </a:rPr>
              <a:t>re</a:t>
            </a:r>
            <a:r>
              <a:rPr lang="en-US" dirty="0">
                <a:cs typeface="Calibri"/>
              </a:rPr>
              <a:t>e</a:t>
            </a:r>
            <a:r>
              <a:rPr lang="en-US" spc="-10" dirty="0">
                <a:cs typeface="Calibri"/>
              </a:rPr>
              <a:t> </a:t>
            </a:r>
            <a:r>
              <a:rPr lang="en-US" dirty="0">
                <a:cs typeface="Calibri"/>
              </a:rPr>
              <a:t>unkn</a:t>
            </a:r>
            <a:r>
              <a:rPr lang="en-US" spc="-5" dirty="0">
                <a:cs typeface="Calibri"/>
              </a:rPr>
              <a:t>ow</a:t>
            </a:r>
            <a:r>
              <a:rPr lang="en-US" dirty="0">
                <a:cs typeface="Calibri"/>
              </a:rPr>
              <a:t>n</a:t>
            </a:r>
            <a:r>
              <a:rPr lang="en-US" spc="-30" dirty="0">
                <a:cs typeface="Calibri"/>
              </a:rPr>
              <a:t> </a:t>
            </a:r>
            <a:r>
              <a:rPr lang="en-US" spc="-5" dirty="0">
                <a:cs typeface="Calibri"/>
              </a:rPr>
              <a:t>o</a:t>
            </a:r>
            <a:r>
              <a:rPr lang="en-US" dirty="0">
                <a:cs typeface="Calibri"/>
              </a:rPr>
              <a:t>n</a:t>
            </a:r>
            <a:r>
              <a:rPr lang="en-US" spc="-20" dirty="0">
                <a:cs typeface="Calibri"/>
              </a:rPr>
              <a:t> </a:t>
            </a:r>
            <a:r>
              <a:rPr lang="en-US" dirty="0">
                <a:cs typeface="Calibri"/>
              </a:rPr>
              <a:t>the p</a:t>
            </a:r>
            <a:r>
              <a:rPr lang="en-US" spc="-5" dirty="0">
                <a:cs typeface="Calibri"/>
              </a:rPr>
              <a:t>oli</a:t>
            </a:r>
            <a:r>
              <a:rPr lang="en-US" dirty="0">
                <a:cs typeface="Calibri"/>
              </a:rPr>
              <a:t>t</a:t>
            </a:r>
            <a:r>
              <a:rPr lang="en-US" spc="-5" dirty="0">
                <a:cs typeface="Calibri"/>
              </a:rPr>
              <a:t>i</a:t>
            </a:r>
            <a:r>
              <a:rPr lang="en-US" dirty="0">
                <a:cs typeface="Calibri"/>
              </a:rPr>
              <a:t>cal </a:t>
            </a:r>
            <a:r>
              <a:rPr lang="en-US" spc="-5" dirty="0">
                <a:cs typeface="Calibri"/>
              </a:rPr>
              <a:t>le</a:t>
            </a:r>
            <a:r>
              <a:rPr lang="en-US" spc="-10" dirty="0">
                <a:cs typeface="Calibri"/>
              </a:rPr>
              <a:t>v</a:t>
            </a:r>
            <a:r>
              <a:rPr lang="en-US" spc="-5" dirty="0">
                <a:cs typeface="Calibri"/>
              </a:rPr>
              <a:t>el</a:t>
            </a:r>
            <a:r>
              <a:rPr lang="en-US" dirty="0">
                <a:cs typeface="Calibri"/>
              </a:rPr>
              <a:t>.</a:t>
            </a:r>
            <a:r>
              <a:rPr lang="en-US" spc="10" dirty="0">
                <a:cs typeface="Calibri"/>
              </a:rPr>
              <a:t> </a:t>
            </a:r>
          </a:p>
          <a:p>
            <a:r>
              <a:rPr lang="en-US" spc="-5" dirty="0">
                <a:cs typeface="Calibri"/>
              </a:rPr>
              <a:t>T</a:t>
            </a:r>
            <a:r>
              <a:rPr lang="en-US" dirty="0">
                <a:cs typeface="Calibri"/>
              </a:rPr>
              <a:t>h</a:t>
            </a:r>
            <a:r>
              <a:rPr lang="en-US" spc="-5" dirty="0">
                <a:cs typeface="Calibri"/>
              </a:rPr>
              <a:t>i</a:t>
            </a:r>
            <a:r>
              <a:rPr lang="en-US" dirty="0">
                <a:cs typeface="Calibri"/>
              </a:rPr>
              <a:t>s</a:t>
            </a:r>
            <a:r>
              <a:rPr lang="en-US" spc="-5" dirty="0">
                <a:cs typeface="Calibri"/>
              </a:rPr>
              <a:t> im</a:t>
            </a:r>
            <a:r>
              <a:rPr lang="en-US" dirty="0">
                <a:cs typeface="Calibri"/>
              </a:rPr>
              <a:t>p</a:t>
            </a:r>
            <a:r>
              <a:rPr lang="en-US" spc="-5" dirty="0">
                <a:cs typeface="Calibri"/>
              </a:rPr>
              <a:t>lie</a:t>
            </a:r>
            <a:r>
              <a:rPr lang="en-US" dirty="0">
                <a:cs typeface="Calibri"/>
              </a:rPr>
              <a:t>s</a:t>
            </a:r>
            <a:r>
              <a:rPr lang="en-US" spc="20" dirty="0">
                <a:cs typeface="Calibri"/>
              </a:rPr>
              <a:t> </a:t>
            </a:r>
            <a:r>
              <a:rPr lang="en-US" dirty="0">
                <a:cs typeface="Calibri"/>
              </a:rPr>
              <a:t>a p</a:t>
            </a:r>
            <a:r>
              <a:rPr lang="en-US" spc="-5" dirty="0">
                <a:cs typeface="Calibri"/>
              </a:rPr>
              <a:t>ro</a:t>
            </a:r>
            <a:r>
              <a:rPr lang="en-US" dirty="0">
                <a:cs typeface="Calibri"/>
              </a:rPr>
              <a:t>b</a:t>
            </a:r>
            <a:r>
              <a:rPr lang="en-US" spc="-5" dirty="0">
                <a:cs typeface="Calibri"/>
              </a:rPr>
              <a:t>le</a:t>
            </a:r>
            <a:r>
              <a:rPr lang="en-US" dirty="0">
                <a:cs typeface="Calibri"/>
              </a:rPr>
              <a:t>m f</a:t>
            </a:r>
            <a:r>
              <a:rPr lang="en-US" spc="-5" dirty="0">
                <a:cs typeface="Calibri"/>
              </a:rPr>
              <a:t>o</a:t>
            </a:r>
            <a:r>
              <a:rPr lang="en-US" dirty="0">
                <a:cs typeface="Calibri"/>
              </a:rPr>
              <a:t>r</a:t>
            </a:r>
            <a:r>
              <a:rPr lang="en-US" spc="-15" dirty="0">
                <a:cs typeface="Calibri"/>
              </a:rPr>
              <a:t> </a:t>
            </a:r>
            <a:r>
              <a:rPr lang="en-US" spc="-5" dirty="0">
                <a:cs typeface="Calibri"/>
              </a:rPr>
              <a:t>mo</a:t>
            </a:r>
            <a:r>
              <a:rPr lang="en-US" dirty="0">
                <a:cs typeface="Calibri"/>
              </a:rPr>
              <a:t>t</a:t>
            </a:r>
            <a:r>
              <a:rPr lang="en-US" spc="-5" dirty="0">
                <a:cs typeface="Calibri"/>
              </a:rPr>
              <a:t>i</a:t>
            </a:r>
            <a:r>
              <a:rPr lang="en-US" spc="-10" dirty="0">
                <a:cs typeface="Calibri"/>
              </a:rPr>
              <a:t>v</a:t>
            </a:r>
            <a:r>
              <a:rPr lang="en-US" dirty="0">
                <a:cs typeface="Calibri"/>
              </a:rPr>
              <a:t>at</a:t>
            </a:r>
            <a:r>
              <a:rPr lang="en-US" spc="-5" dirty="0">
                <a:cs typeface="Calibri"/>
              </a:rPr>
              <a:t>i</a:t>
            </a:r>
            <a:r>
              <a:rPr lang="en-US" dirty="0">
                <a:cs typeface="Calibri"/>
              </a:rPr>
              <a:t>ng</a:t>
            </a:r>
            <a:r>
              <a:rPr lang="en-US" spc="5" dirty="0">
                <a:cs typeface="Calibri"/>
              </a:rPr>
              <a:t> </a:t>
            </a:r>
            <a:r>
              <a:rPr lang="en-US" dirty="0">
                <a:cs typeface="Calibri"/>
              </a:rPr>
              <a:t>pub</a:t>
            </a:r>
            <a:r>
              <a:rPr lang="en-US" spc="-5" dirty="0">
                <a:cs typeface="Calibri"/>
              </a:rPr>
              <a:t>li</a:t>
            </a:r>
            <a:r>
              <a:rPr lang="en-US" dirty="0">
                <a:cs typeface="Calibri"/>
              </a:rPr>
              <a:t>c</a:t>
            </a:r>
            <a:r>
              <a:rPr lang="en-US" spc="-5" dirty="0">
                <a:cs typeface="Calibri"/>
              </a:rPr>
              <a:t> s</a:t>
            </a:r>
            <a:r>
              <a:rPr lang="en-US" dirty="0">
                <a:cs typeface="Calibri"/>
              </a:rPr>
              <a:t>upp</a:t>
            </a:r>
            <a:r>
              <a:rPr lang="en-US" spc="-5" dirty="0">
                <a:cs typeface="Calibri"/>
              </a:rPr>
              <a:t>or</a:t>
            </a:r>
            <a:r>
              <a:rPr lang="en-US" dirty="0">
                <a:cs typeface="Calibri"/>
              </a:rPr>
              <a:t>t</a:t>
            </a:r>
            <a:r>
              <a:rPr lang="en-US" spc="-20" dirty="0">
                <a:cs typeface="Calibri"/>
              </a:rPr>
              <a:t> </a:t>
            </a:r>
            <a:r>
              <a:rPr lang="en-US" dirty="0">
                <a:cs typeface="Calibri"/>
              </a:rPr>
              <a:t>t</a:t>
            </a:r>
            <a:r>
              <a:rPr lang="en-US" spc="-5" dirty="0">
                <a:cs typeface="Calibri"/>
              </a:rPr>
              <a:t>ow</a:t>
            </a:r>
            <a:r>
              <a:rPr lang="en-US" dirty="0">
                <a:cs typeface="Calibri"/>
              </a:rPr>
              <a:t>a</a:t>
            </a:r>
            <a:r>
              <a:rPr lang="en-US" spc="-5" dirty="0">
                <a:cs typeface="Calibri"/>
              </a:rPr>
              <a:t>r</a:t>
            </a:r>
            <a:r>
              <a:rPr lang="en-US" dirty="0">
                <a:cs typeface="Calibri"/>
              </a:rPr>
              <a:t>ds the </a:t>
            </a:r>
            <a:r>
              <a:rPr lang="en-US" spc="-5" dirty="0">
                <a:cs typeface="Calibri"/>
              </a:rPr>
              <a:t>o</a:t>
            </a:r>
            <a:r>
              <a:rPr lang="en-US" dirty="0">
                <a:cs typeface="Calibri"/>
              </a:rPr>
              <a:t>p</a:t>
            </a:r>
            <a:r>
              <a:rPr lang="en-US" spc="-5" dirty="0">
                <a:cs typeface="Calibri"/>
              </a:rPr>
              <a:t>er</a:t>
            </a:r>
            <a:r>
              <a:rPr lang="en-US" dirty="0">
                <a:cs typeface="Calibri"/>
              </a:rPr>
              <a:t>at</a:t>
            </a:r>
            <a:r>
              <a:rPr lang="en-US" spc="-5" dirty="0">
                <a:cs typeface="Calibri"/>
              </a:rPr>
              <a:t>io</a:t>
            </a:r>
            <a:r>
              <a:rPr lang="en-US" dirty="0">
                <a:cs typeface="Calibri"/>
              </a:rPr>
              <a:t>n</a:t>
            </a:r>
            <a:r>
              <a:rPr lang="en-US" spc="-5" dirty="0">
                <a:cs typeface="Calibri"/>
              </a:rPr>
              <a:t> </a:t>
            </a:r>
            <a:r>
              <a:rPr lang="en-US" dirty="0">
                <a:cs typeface="Calibri"/>
              </a:rPr>
              <a:t>c</a:t>
            </a:r>
            <a:r>
              <a:rPr lang="en-US" spc="-5" dirty="0">
                <a:cs typeface="Calibri"/>
              </a:rPr>
              <a:t>os</a:t>
            </a:r>
            <a:r>
              <a:rPr lang="en-US" dirty="0">
                <a:cs typeface="Calibri"/>
              </a:rPr>
              <a:t>ts </a:t>
            </a:r>
            <a:r>
              <a:rPr lang="en-US" spc="-5" dirty="0">
                <a:cs typeface="Calibri"/>
              </a:rPr>
              <a:t>o</a:t>
            </a:r>
            <a:r>
              <a:rPr lang="en-US" dirty="0">
                <a:cs typeface="Calibri"/>
              </a:rPr>
              <a:t>f</a:t>
            </a:r>
            <a:r>
              <a:rPr lang="en-US" spc="-10" dirty="0">
                <a:cs typeface="Calibri"/>
              </a:rPr>
              <a:t> </a:t>
            </a:r>
            <a:r>
              <a:rPr lang="en-US" dirty="0">
                <a:cs typeface="Calibri"/>
              </a:rPr>
              <a:t>the </a:t>
            </a:r>
            <a:r>
              <a:rPr lang="en-US" spc="-5" dirty="0">
                <a:cs typeface="Calibri"/>
              </a:rPr>
              <a:t>Te</a:t>
            </a:r>
            <a:r>
              <a:rPr lang="en-US" dirty="0">
                <a:cs typeface="Calibri"/>
              </a:rPr>
              <a:t>chn</a:t>
            </a:r>
            <a:r>
              <a:rPr lang="en-US" spc="-5" dirty="0">
                <a:cs typeface="Calibri"/>
              </a:rPr>
              <a:t>ological</a:t>
            </a:r>
            <a:r>
              <a:rPr lang="en-US" dirty="0">
                <a:cs typeface="Calibri"/>
              </a:rPr>
              <a:t> Fac</a:t>
            </a:r>
            <a:r>
              <a:rPr lang="en-US" spc="-5" dirty="0">
                <a:cs typeface="Calibri"/>
              </a:rPr>
              <a:t>ili</a:t>
            </a:r>
            <a:r>
              <a:rPr lang="en-US" dirty="0">
                <a:cs typeface="Calibri"/>
              </a:rPr>
              <a:t>t</a:t>
            </a:r>
            <a:r>
              <a:rPr lang="en-US" spc="-5" dirty="0">
                <a:cs typeface="Calibri"/>
              </a:rPr>
              <a:t>ie</a:t>
            </a:r>
            <a:r>
              <a:rPr lang="en-US" dirty="0">
                <a:cs typeface="Calibri"/>
              </a:rPr>
              <a:t>s</a:t>
            </a:r>
            <a:r>
              <a:rPr lang="en-US" spc="35" dirty="0">
                <a:cs typeface="Calibri"/>
              </a:rPr>
              <a:t> </a:t>
            </a:r>
            <a:r>
              <a:rPr lang="en-US" dirty="0">
                <a:cs typeface="Calibri"/>
              </a:rPr>
              <a:t>and</a:t>
            </a:r>
            <a:r>
              <a:rPr lang="en-US" spc="-20" dirty="0">
                <a:cs typeface="Calibri"/>
              </a:rPr>
              <a:t> </a:t>
            </a:r>
            <a:r>
              <a:rPr lang="en-US" dirty="0">
                <a:cs typeface="Calibri"/>
              </a:rPr>
              <a:t>thus </a:t>
            </a:r>
            <a:r>
              <a:rPr lang="en-US" spc="-5" dirty="0">
                <a:cs typeface="Calibri"/>
              </a:rPr>
              <a:t>fo</a:t>
            </a:r>
            <a:r>
              <a:rPr lang="en-US" dirty="0">
                <a:cs typeface="Calibri"/>
              </a:rPr>
              <a:t>r</a:t>
            </a:r>
            <a:r>
              <a:rPr lang="en-US" spc="-15" dirty="0">
                <a:cs typeface="Calibri"/>
              </a:rPr>
              <a:t> </a:t>
            </a:r>
            <a:r>
              <a:rPr lang="en-US" dirty="0">
                <a:cs typeface="Calibri"/>
              </a:rPr>
              <a:t>th</a:t>
            </a:r>
            <a:r>
              <a:rPr lang="en-US" spc="-5" dirty="0">
                <a:cs typeface="Calibri"/>
              </a:rPr>
              <a:t>ei</a:t>
            </a:r>
            <a:r>
              <a:rPr lang="en-US" dirty="0">
                <a:cs typeface="Calibri"/>
              </a:rPr>
              <a:t>r </a:t>
            </a:r>
            <a:r>
              <a:rPr lang="en-US" spc="-5" dirty="0">
                <a:cs typeface="Calibri"/>
              </a:rPr>
              <a:t>s</a:t>
            </a:r>
            <a:r>
              <a:rPr lang="en-US" dirty="0">
                <a:cs typeface="Calibri"/>
              </a:rPr>
              <a:t>u</a:t>
            </a:r>
            <a:r>
              <a:rPr lang="en-US" spc="-5" dirty="0">
                <a:cs typeface="Calibri"/>
              </a:rPr>
              <a:t>s</a:t>
            </a:r>
            <a:r>
              <a:rPr lang="en-US" dirty="0">
                <a:cs typeface="Calibri"/>
              </a:rPr>
              <a:t>ta</a:t>
            </a:r>
            <a:r>
              <a:rPr lang="en-US" spc="-5" dirty="0">
                <a:cs typeface="Calibri"/>
              </a:rPr>
              <a:t>i</a:t>
            </a:r>
            <a:r>
              <a:rPr lang="en-US" dirty="0">
                <a:cs typeface="Calibri"/>
              </a:rPr>
              <a:t>nab</a:t>
            </a:r>
            <a:r>
              <a:rPr lang="en-US" spc="-5" dirty="0">
                <a:cs typeface="Calibri"/>
              </a:rPr>
              <a:t>ili</a:t>
            </a:r>
            <a:r>
              <a:rPr lang="en-US" dirty="0">
                <a:cs typeface="Calibri"/>
              </a:rPr>
              <a:t>t</a:t>
            </a:r>
            <a:r>
              <a:rPr lang="en-US" spc="5" dirty="0">
                <a:cs typeface="Calibri"/>
              </a:rPr>
              <a:t>y, thereby  eventually compromising Europe’s future ability to develop and build up new large Research Infrastructures as well as to develop new applications in Society</a:t>
            </a:r>
            <a:r>
              <a:rPr lang="en-US" dirty="0">
                <a:cs typeface="Calibri"/>
              </a:rPr>
              <a:t>.</a:t>
            </a:r>
          </a:p>
          <a:p>
            <a:pPr marL="0" indent="0">
              <a:buNone/>
            </a:pPr>
            <a:endParaRPr lang="en-US" dirty="0"/>
          </a:p>
        </p:txBody>
      </p:sp>
      <p:sp>
        <p:nvSpPr>
          <p:cNvPr id="5" name="object 5">
            <a:extLst>
              <a:ext uri="{FF2B5EF4-FFF2-40B4-BE49-F238E27FC236}">
                <a16:creationId xmlns:a16="http://schemas.microsoft.com/office/drawing/2014/main" id="{FC49F7B5-1111-48F0-917D-822D1219D8B0}"/>
              </a:ext>
            </a:extLst>
          </p:cNvPr>
          <p:cNvSpPr/>
          <p:nvPr/>
        </p:nvSpPr>
        <p:spPr>
          <a:xfrm>
            <a:off x="6955538" y="1825625"/>
            <a:ext cx="4398262" cy="3325367"/>
          </a:xfrm>
          <a:prstGeom prst="rect">
            <a:avLst/>
          </a:prstGeom>
          <a:blipFill>
            <a:blip r:embed="rId2" cstate="print"/>
            <a:stretch>
              <a:fillRect/>
            </a:stretch>
          </a:blipFill>
        </p:spPr>
        <p:txBody>
          <a:bodyPr wrap="square" lIns="0" tIns="0" rIns="0" bIns="0" rtlCol="0"/>
          <a:lstStyle/>
          <a:p>
            <a:endParaRPr/>
          </a:p>
        </p:txBody>
      </p:sp>
      <p:sp>
        <p:nvSpPr>
          <p:cNvPr id="6" name="Rectangle 5">
            <a:extLst>
              <a:ext uri="{FF2B5EF4-FFF2-40B4-BE49-F238E27FC236}">
                <a16:creationId xmlns:a16="http://schemas.microsoft.com/office/drawing/2014/main" id="{2977E7DF-4948-48D7-8379-13F16919262D}"/>
              </a:ext>
            </a:extLst>
          </p:cNvPr>
          <p:cNvSpPr/>
          <p:nvPr/>
        </p:nvSpPr>
        <p:spPr>
          <a:xfrm>
            <a:off x="6828543" y="5457717"/>
            <a:ext cx="4545796" cy="369332"/>
          </a:xfrm>
          <a:prstGeom prst="rect">
            <a:avLst/>
          </a:prstGeom>
        </p:spPr>
        <p:txBody>
          <a:bodyPr wrap="none">
            <a:spAutoFit/>
          </a:bodyPr>
          <a:lstStyle/>
          <a:p>
            <a:pPr marL="12700">
              <a:lnSpc>
                <a:spcPct val="100000"/>
              </a:lnSpc>
            </a:pPr>
            <a:r>
              <a:rPr lang="en-US" spc="-5" dirty="0">
                <a:cs typeface="Calibri"/>
              </a:rPr>
              <a:t>C</a:t>
            </a:r>
            <a:r>
              <a:rPr lang="en-US" dirty="0">
                <a:cs typeface="Calibri"/>
              </a:rPr>
              <a:t>-band</a:t>
            </a:r>
            <a:r>
              <a:rPr lang="en-US" spc="15" dirty="0">
                <a:cs typeface="Calibri"/>
              </a:rPr>
              <a:t> </a:t>
            </a:r>
            <a:r>
              <a:rPr lang="en-US" dirty="0">
                <a:cs typeface="Calibri"/>
              </a:rPr>
              <a:t>a</a:t>
            </a:r>
            <a:r>
              <a:rPr lang="en-US" spc="-20" dirty="0">
                <a:cs typeface="Calibri"/>
              </a:rPr>
              <a:t>cc</a:t>
            </a:r>
            <a:r>
              <a:rPr lang="en-US" spc="-10" dirty="0">
                <a:cs typeface="Calibri"/>
              </a:rPr>
              <a:t>e</a:t>
            </a:r>
            <a:r>
              <a:rPr lang="en-US" spc="-5" dirty="0">
                <a:cs typeface="Calibri"/>
              </a:rPr>
              <a:t>l</a:t>
            </a:r>
            <a:r>
              <a:rPr lang="en-US" spc="-10" dirty="0">
                <a:cs typeface="Calibri"/>
              </a:rPr>
              <a:t>e</a:t>
            </a:r>
            <a:r>
              <a:rPr lang="en-US" spc="-50" dirty="0">
                <a:cs typeface="Calibri"/>
              </a:rPr>
              <a:t>r</a:t>
            </a:r>
            <a:r>
              <a:rPr lang="en-US" spc="-15" dirty="0">
                <a:cs typeface="Calibri"/>
              </a:rPr>
              <a:t>at</a:t>
            </a:r>
            <a:r>
              <a:rPr lang="en-US" spc="-5" dirty="0">
                <a:cs typeface="Calibri"/>
              </a:rPr>
              <a:t>i</a:t>
            </a:r>
            <a:r>
              <a:rPr lang="en-US" dirty="0">
                <a:cs typeface="Calibri"/>
              </a:rPr>
              <a:t>n</a:t>
            </a:r>
            <a:r>
              <a:rPr lang="en-US" spc="-10" dirty="0">
                <a:cs typeface="Calibri"/>
              </a:rPr>
              <a:t>g</a:t>
            </a:r>
            <a:r>
              <a:rPr lang="en-US" spc="15" dirty="0">
                <a:cs typeface="Calibri"/>
              </a:rPr>
              <a:t> </a:t>
            </a:r>
            <a:r>
              <a:rPr lang="en-US" spc="-20" dirty="0">
                <a:cs typeface="Calibri"/>
              </a:rPr>
              <a:t>s</a:t>
            </a:r>
            <a:r>
              <a:rPr lang="en-US" spc="-15" dirty="0">
                <a:cs typeface="Calibri"/>
              </a:rPr>
              <a:t>tr</a:t>
            </a:r>
            <a:r>
              <a:rPr lang="en-US" spc="-10" dirty="0">
                <a:cs typeface="Calibri"/>
              </a:rPr>
              <a:t>u</a:t>
            </a:r>
            <a:r>
              <a:rPr lang="en-US" spc="-20" dirty="0">
                <a:cs typeface="Calibri"/>
              </a:rPr>
              <a:t>c</a:t>
            </a:r>
            <a:r>
              <a:rPr lang="en-US" spc="-5" dirty="0">
                <a:cs typeface="Calibri"/>
              </a:rPr>
              <a:t>t</a:t>
            </a:r>
            <a:r>
              <a:rPr lang="en-US" dirty="0">
                <a:cs typeface="Calibri"/>
              </a:rPr>
              <a:t>u</a:t>
            </a:r>
            <a:r>
              <a:rPr lang="en-US" spc="-40" dirty="0">
                <a:cs typeface="Calibri"/>
              </a:rPr>
              <a:t>r</a:t>
            </a:r>
            <a:r>
              <a:rPr lang="en-US" spc="-10" dirty="0">
                <a:cs typeface="Calibri"/>
              </a:rPr>
              <a:t>e</a:t>
            </a:r>
            <a:r>
              <a:rPr lang="en-US" dirty="0">
                <a:cs typeface="Calibri"/>
              </a:rPr>
              <a:t>s</a:t>
            </a:r>
            <a:r>
              <a:rPr lang="en-US" spc="15" dirty="0">
                <a:cs typeface="Calibri"/>
              </a:rPr>
              <a:t> </a:t>
            </a:r>
            <a:r>
              <a:rPr lang="en-US" spc="-40" dirty="0">
                <a:cs typeface="Calibri"/>
              </a:rPr>
              <a:t>t</a:t>
            </a:r>
            <a:r>
              <a:rPr lang="en-US" spc="-10" dirty="0">
                <a:cs typeface="Calibri"/>
              </a:rPr>
              <a:t>e</a:t>
            </a:r>
            <a:r>
              <a:rPr lang="en-US" spc="-20" dirty="0">
                <a:cs typeface="Calibri"/>
              </a:rPr>
              <a:t>s</a:t>
            </a:r>
            <a:r>
              <a:rPr lang="en-US" spc="-10" dirty="0">
                <a:cs typeface="Calibri"/>
              </a:rPr>
              <a:t>t</a:t>
            </a:r>
            <a:r>
              <a:rPr lang="en-US" spc="-5" dirty="0">
                <a:cs typeface="Calibri"/>
              </a:rPr>
              <a:t> </a:t>
            </a:r>
            <a:r>
              <a:rPr lang="en-US" spc="-20" dirty="0">
                <a:cs typeface="Calibri"/>
              </a:rPr>
              <a:t>s</a:t>
            </a:r>
            <a:r>
              <a:rPr lang="en-US" spc="-40" dirty="0">
                <a:cs typeface="Calibri"/>
              </a:rPr>
              <a:t>t</a:t>
            </a:r>
            <a:r>
              <a:rPr lang="en-US" dirty="0">
                <a:cs typeface="Calibri"/>
              </a:rPr>
              <a:t>and</a:t>
            </a:r>
            <a:r>
              <a:rPr lang="en-US" spc="15" dirty="0">
                <a:cs typeface="Calibri"/>
              </a:rPr>
              <a:t> </a:t>
            </a:r>
            <a:r>
              <a:rPr lang="en-US" spc="-15" dirty="0">
                <a:cs typeface="Calibri"/>
              </a:rPr>
              <a:t>a</a:t>
            </a:r>
            <a:r>
              <a:rPr lang="en-US" spc="-10" dirty="0">
                <a:cs typeface="Calibri"/>
              </a:rPr>
              <a:t>t</a:t>
            </a:r>
            <a:r>
              <a:rPr lang="en-US" spc="-5" dirty="0">
                <a:cs typeface="Calibri"/>
              </a:rPr>
              <a:t> </a:t>
            </a:r>
            <a:r>
              <a:rPr lang="en-US" spc="-20" dirty="0">
                <a:cs typeface="Calibri"/>
              </a:rPr>
              <a:t>P</a:t>
            </a:r>
            <a:r>
              <a:rPr lang="en-US" dirty="0">
                <a:cs typeface="Calibri"/>
              </a:rPr>
              <a:t>SI</a:t>
            </a:r>
          </a:p>
        </p:txBody>
      </p:sp>
      <p:sp>
        <p:nvSpPr>
          <p:cNvPr id="7" name="Date Placeholder 6">
            <a:extLst>
              <a:ext uri="{FF2B5EF4-FFF2-40B4-BE49-F238E27FC236}">
                <a16:creationId xmlns:a16="http://schemas.microsoft.com/office/drawing/2014/main" id="{361D49DB-2FF4-461E-B7D0-A9C95C321D88}"/>
              </a:ext>
            </a:extLst>
          </p:cNvPr>
          <p:cNvSpPr>
            <a:spLocks noGrp="1"/>
          </p:cNvSpPr>
          <p:nvPr>
            <p:ph type="dt" sz="half" idx="10"/>
          </p:nvPr>
        </p:nvSpPr>
        <p:spPr/>
        <p:txBody>
          <a:bodyPr/>
          <a:lstStyle/>
          <a:p>
            <a:r>
              <a:rPr lang="en-US"/>
              <a:t>9/17/2019</a:t>
            </a:r>
          </a:p>
        </p:txBody>
      </p:sp>
      <p:sp>
        <p:nvSpPr>
          <p:cNvPr id="8" name="Footer Placeholder 7">
            <a:extLst>
              <a:ext uri="{FF2B5EF4-FFF2-40B4-BE49-F238E27FC236}">
                <a16:creationId xmlns:a16="http://schemas.microsoft.com/office/drawing/2014/main" id="{E039465A-2B6C-4D3F-8DF7-9D70D4B77C91}"/>
              </a:ext>
            </a:extLst>
          </p:cNvPr>
          <p:cNvSpPr>
            <a:spLocks noGrp="1"/>
          </p:cNvSpPr>
          <p:nvPr>
            <p:ph type="ftr" sz="quarter" idx="11"/>
          </p:nvPr>
        </p:nvSpPr>
        <p:spPr/>
        <p:txBody>
          <a:bodyPr/>
          <a:lstStyle/>
          <a:p>
            <a:r>
              <a:rPr lang="en-US" dirty="0"/>
              <a:t>AMICI Industrial Forum in Brussels                                                      Tord Ekelof  Uppsala University                                   </a:t>
            </a:r>
          </a:p>
        </p:txBody>
      </p:sp>
      <p:sp>
        <p:nvSpPr>
          <p:cNvPr id="9" name="Slide Number Placeholder 8">
            <a:extLst>
              <a:ext uri="{FF2B5EF4-FFF2-40B4-BE49-F238E27FC236}">
                <a16:creationId xmlns:a16="http://schemas.microsoft.com/office/drawing/2014/main" id="{C32BB059-29DE-4E1D-8196-73AE30E6ABAD}"/>
              </a:ext>
            </a:extLst>
          </p:cNvPr>
          <p:cNvSpPr>
            <a:spLocks noGrp="1"/>
          </p:cNvSpPr>
          <p:nvPr>
            <p:ph type="sldNum" sz="quarter" idx="12"/>
          </p:nvPr>
        </p:nvSpPr>
        <p:spPr>
          <a:xfrm>
            <a:off x="8875005" y="6273320"/>
            <a:ext cx="2743200" cy="365125"/>
          </a:xfrm>
        </p:spPr>
        <p:txBody>
          <a:bodyPr/>
          <a:lstStyle/>
          <a:p>
            <a:fld id="{186F6CEF-F8DD-48F5-83F1-488B58A235B6}" type="slidenum">
              <a:rPr lang="en-US" smtClean="0"/>
              <a:t>7</a:t>
            </a:fld>
            <a:endParaRPr lang="en-US"/>
          </a:p>
        </p:txBody>
      </p:sp>
    </p:spTree>
    <p:extLst>
      <p:ext uri="{BB962C8B-B14F-4D97-AF65-F5344CB8AC3E}">
        <p14:creationId xmlns:p14="http://schemas.microsoft.com/office/powerpoint/2010/main" val="310021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FAB4-F91A-4843-BFCC-AAEEEA268470}"/>
              </a:ext>
            </a:extLst>
          </p:cNvPr>
          <p:cNvSpPr>
            <a:spLocks noGrp="1"/>
          </p:cNvSpPr>
          <p:nvPr>
            <p:ph type="title"/>
          </p:nvPr>
        </p:nvSpPr>
        <p:spPr>
          <a:xfrm>
            <a:off x="838200" y="24163"/>
            <a:ext cx="10515600" cy="1325563"/>
          </a:xfrm>
        </p:spPr>
        <p:txBody>
          <a:bodyPr/>
          <a:lstStyle/>
          <a:p>
            <a:r>
              <a:rPr lang="en-US" dirty="0"/>
              <a:t>The need for sustaining the TFs</a:t>
            </a:r>
          </a:p>
        </p:txBody>
      </p:sp>
      <p:sp>
        <p:nvSpPr>
          <p:cNvPr id="3" name="Content Placeholder 2">
            <a:extLst>
              <a:ext uri="{FF2B5EF4-FFF2-40B4-BE49-F238E27FC236}">
                <a16:creationId xmlns:a16="http://schemas.microsoft.com/office/drawing/2014/main" id="{A9C1A75F-FD47-4AAC-8EA2-94902236DE4C}"/>
              </a:ext>
            </a:extLst>
          </p:cNvPr>
          <p:cNvSpPr>
            <a:spLocks noGrp="1"/>
          </p:cNvSpPr>
          <p:nvPr>
            <p:ph sz="half" idx="1"/>
          </p:nvPr>
        </p:nvSpPr>
        <p:spPr>
          <a:xfrm>
            <a:off x="304799" y="1142399"/>
            <a:ext cx="7627345" cy="6007546"/>
          </a:xfrm>
        </p:spPr>
        <p:txBody>
          <a:bodyPr>
            <a:normAutofit fontScale="77500" lnSpcReduction="20000"/>
          </a:bodyPr>
          <a:lstStyle/>
          <a:p>
            <a:r>
              <a:rPr lang="en-US" spc="-5" dirty="0">
                <a:cs typeface="Calibri"/>
              </a:rPr>
              <a:t>I</a:t>
            </a:r>
            <a:r>
              <a:rPr lang="en-US" dirty="0">
                <a:cs typeface="Calibri"/>
              </a:rPr>
              <a:t>t</a:t>
            </a:r>
            <a:r>
              <a:rPr lang="en-US" spc="-10" dirty="0">
                <a:cs typeface="Calibri"/>
              </a:rPr>
              <a:t> </a:t>
            </a:r>
            <a:r>
              <a:rPr lang="en-US" spc="-5" dirty="0">
                <a:cs typeface="Calibri"/>
              </a:rPr>
              <a:t>i</a:t>
            </a:r>
            <a:r>
              <a:rPr lang="en-US" dirty="0">
                <a:cs typeface="Calibri"/>
              </a:rPr>
              <a:t>s</a:t>
            </a:r>
            <a:r>
              <a:rPr lang="en-US" spc="10" dirty="0">
                <a:cs typeface="Calibri"/>
              </a:rPr>
              <a:t> </a:t>
            </a:r>
            <a:r>
              <a:rPr lang="en-US" spc="-5" dirty="0">
                <a:cs typeface="Calibri"/>
              </a:rPr>
              <a:t>esse</a:t>
            </a:r>
            <a:r>
              <a:rPr lang="en-US" dirty="0">
                <a:cs typeface="Calibri"/>
              </a:rPr>
              <a:t>nt</a:t>
            </a:r>
            <a:r>
              <a:rPr lang="en-US" spc="-5" dirty="0">
                <a:cs typeface="Calibri"/>
              </a:rPr>
              <a:t>i</a:t>
            </a:r>
            <a:r>
              <a:rPr lang="en-US" dirty="0">
                <a:cs typeface="Calibri"/>
              </a:rPr>
              <a:t>al</a:t>
            </a:r>
            <a:r>
              <a:rPr lang="en-US" spc="35" dirty="0">
                <a:cs typeface="Calibri"/>
              </a:rPr>
              <a:t> </a:t>
            </a:r>
            <a:r>
              <a:rPr lang="en-US" spc="-5" dirty="0">
                <a:cs typeface="Calibri"/>
              </a:rPr>
              <a:t>fo</a:t>
            </a:r>
            <a:r>
              <a:rPr lang="en-US" dirty="0">
                <a:cs typeface="Calibri"/>
              </a:rPr>
              <a:t>r</a:t>
            </a:r>
            <a:r>
              <a:rPr lang="en-US" spc="-15" dirty="0">
                <a:cs typeface="Calibri"/>
              </a:rPr>
              <a:t> </a:t>
            </a:r>
            <a:r>
              <a:rPr lang="en-US" dirty="0">
                <a:cs typeface="Calibri"/>
              </a:rPr>
              <a:t>the </a:t>
            </a:r>
            <a:r>
              <a:rPr lang="en-US" spc="-5" dirty="0">
                <a:cs typeface="Calibri"/>
              </a:rPr>
              <a:t>f</a:t>
            </a:r>
            <a:r>
              <a:rPr lang="en-US" dirty="0">
                <a:cs typeface="Calibri"/>
              </a:rPr>
              <a:t>utu</a:t>
            </a:r>
            <a:r>
              <a:rPr lang="en-US" spc="-5" dirty="0">
                <a:cs typeface="Calibri"/>
              </a:rPr>
              <a:t>r</a:t>
            </a:r>
            <a:r>
              <a:rPr lang="en-US" dirty="0">
                <a:cs typeface="Calibri"/>
              </a:rPr>
              <a:t>e</a:t>
            </a:r>
            <a:r>
              <a:rPr lang="en-US" spc="-10" dirty="0">
                <a:cs typeface="Calibri"/>
              </a:rPr>
              <a:t> </a:t>
            </a:r>
            <a:r>
              <a:rPr lang="en-US" spc="-5" dirty="0">
                <a:cs typeface="Calibri"/>
              </a:rPr>
              <a:t>o</a:t>
            </a:r>
            <a:r>
              <a:rPr lang="en-US" dirty="0">
                <a:cs typeface="Calibri"/>
              </a:rPr>
              <a:t>f</a:t>
            </a:r>
            <a:r>
              <a:rPr lang="en-US" spc="-10" dirty="0">
                <a:cs typeface="Calibri"/>
              </a:rPr>
              <a:t> </a:t>
            </a:r>
            <a:r>
              <a:rPr lang="en-US" spc="5" dirty="0">
                <a:cs typeface="Calibri"/>
              </a:rPr>
              <a:t>E</a:t>
            </a:r>
            <a:r>
              <a:rPr lang="en-US" dirty="0">
                <a:cs typeface="Calibri"/>
              </a:rPr>
              <a:t>u</a:t>
            </a:r>
            <a:r>
              <a:rPr lang="en-US" spc="-5" dirty="0">
                <a:cs typeface="Calibri"/>
              </a:rPr>
              <a:t>ro</a:t>
            </a:r>
            <a:r>
              <a:rPr lang="en-US" dirty="0">
                <a:cs typeface="Calibri"/>
              </a:rPr>
              <a:t>p</a:t>
            </a:r>
            <a:r>
              <a:rPr lang="en-US" spc="-5" dirty="0">
                <a:cs typeface="Calibri"/>
              </a:rPr>
              <a:t>e</a:t>
            </a:r>
            <a:r>
              <a:rPr lang="en-US" dirty="0">
                <a:cs typeface="Calibri"/>
              </a:rPr>
              <a:t>an</a:t>
            </a:r>
            <a:r>
              <a:rPr lang="en-US" spc="-20" dirty="0">
                <a:cs typeface="Calibri"/>
              </a:rPr>
              <a:t> </a:t>
            </a:r>
            <a:r>
              <a:rPr lang="en-US" spc="-5" dirty="0">
                <a:cs typeface="Calibri"/>
              </a:rPr>
              <a:t>f</a:t>
            </a:r>
            <a:r>
              <a:rPr lang="en-US" dirty="0">
                <a:cs typeface="Calibri"/>
              </a:rPr>
              <a:t>unda</a:t>
            </a:r>
            <a:r>
              <a:rPr lang="en-US" spc="-5" dirty="0">
                <a:cs typeface="Calibri"/>
              </a:rPr>
              <a:t>me</a:t>
            </a:r>
            <a:r>
              <a:rPr lang="en-US" dirty="0">
                <a:cs typeface="Calibri"/>
              </a:rPr>
              <a:t>ntal</a:t>
            </a:r>
            <a:r>
              <a:rPr lang="en-US" spc="-15" dirty="0">
                <a:cs typeface="Calibri"/>
              </a:rPr>
              <a:t> </a:t>
            </a:r>
            <a:r>
              <a:rPr lang="en-US" spc="-5" dirty="0">
                <a:cs typeface="Calibri"/>
              </a:rPr>
              <a:t>s</a:t>
            </a:r>
            <a:r>
              <a:rPr lang="en-US" dirty="0">
                <a:cs typeface="Calibri"/>
              </a:rPr>
              <a:t>c</a:t>
            </a:r>
            <a:r>
              <a:rPr lang="en-US" spc="-5" dirty="0">
                <a:cs typeface="Calibri"/>
              </a:rPr>
              <a:t>ie</a:t>
            </a:r>
            <a:r>
              <a:rPr lang="en-US" dirty="0">
                <a:cs typeface="Calibri"/>
              </a:rPr>
              <a:t>nce,</a:t>
            </a:r>
            <a:r>
              <a:rPr lang="en-US" spc="10" dirty="0">
                <a:cs typeface="Calibri"/>
              </a:rPr>
              <a:t> </a:t>
            </a:r>
            <a:r>
              <a:rPr lang="en-US" dirty="0">
                <a:cs typeface="Calibri"/>
              </a:rPr>
              <a:t>as </a:t>
            </a:r>
            <a:r>
              <a:rPr lang="en-US" spc="-5" dirty="0">
                <a:cs typeface="Calibri"/>
              </a:rPr>
              <a:t>wel</a:t>
            </a:r>
            <a:r>
              <a:rPr lang="en-US" dirty="0">
                <a:cs typeface="Calibri"/>
              </a:rPr>
              <a:t>l</a:t>
            </a:r>
            <a:r>
              <a:rPr lang="en-US" spc="10" dirty="0">
                <a:cs typeface="Calibri"/>
              </a:rPr>
              <a:t> </a:t>
            </a:r>
            <a:r>
              <a:rPr lang="en-US" dirty="0">
                <a:cs typeface="Calibri"/>
              </a:rPr>
              <a:t>as </a:t>
            </a:r>
            <a:r>
              <a:rPr lang="en-US" spc="-5" dirty="0">
                <a:cs typeface="Calibri"/>
              </a:rPr>
              <a:t>fo</a:t>
            </a:r>
            <a:r>
              <a:rPr lang="en-US" dirty="0">
                <a:cs typeface="Calibri"/>
              </a:rPr>
              <a:t>r</a:t>
            </a:r>
            <a:r>
              <a:rPr lang="en-US" spc="-15" dirty="0">
                <a:cs typeface="Calibri"/>
              </a:rPr>
              <a:t> </a:t>
            </a:r>
            <a:r>
              <a:rPr lang="en-US" dirty="0">
                <a:cs typeface="Calibri"/>
              </a:rPr>
              <a:t>the d</a:t>
            </a:r>
            <a:r>
              <a:rPr lang="en-US" spc="-5" dirty="0">
                <a:cs typeface="Calibri"/>
              </a:rPr>
              <a:t>e</a:t>
            </a:r>
            <a:r>
              <a:rPr lang="en-US" spc="-10" dirty="0">
                <a:cs typeface="Calibri"/>
              </a:rPr>
              <a:t>v</a:t>
            </a:r>
            <a:r>
              <a:rPr lang="en-US" spc="-5" dirty="0">
                <a:cs typeface="Calibri"/>
              </a:rPr>
              <a:t>elo</a:t>
            </a:r>
            <a:r>
              <a:rPr lang="en-US" dirty="0">
                <a:cs typeface="Calibri"/>
              </a:rPr>
              <a:t>p</a:t>
            </a:r>
            <a:r>
              <a:rPr lang="en-US" spc="-5" dirty="0">
                <a:cs typeface="Calibri"/>
              </a:rPr>
              <a:t>me</a:t>
            </a:r>
            <a:r>
              <a:rPr lang="en-US" dirty="0">
                <a:cs typeface="Calibri"/>
              </a:rPr>
              <a:t>nt</a:t>
            </a:r>
            <a:r>
              <a:rPr lang="en-US" spc="5" dirty="0">
                <a:cs typeface="Calibri"/>
              </a:rPr>
              <a:t> </a:t>
            </a:r>
            <a:r>
              <a:rPr lang="en-US" spc="-5" dirty="0">
                <a:cs typeface="Calibri"/>
              </a:rPr>
              <a:t>o</a:t>
            </a:r>
            <a:r>
              <a:rPr lang="en-US" dirty="0">
                <a:cs typeface="Calibri"/>
              </a:rPr>
              <a:t>f</a:t>
            </a:r>
            <a:r>
              <a:rPr lang="en-US" spc="-10" dirty="0">
                <a:cs typeface="Calibri"/>
              </a:rPr>
              <a:t> </a:t>
            </a:r>
            <a:r>
              <a:rPr lang="en-US" spc="5" dirty="0">
                <a:cs typeface="Calibri"/>
              </a:rPr>
              <a:t>E</a:t>
            </a:r>
            <a:r>
              <a:rPr lang="en-US" dirty="0">
                <a:cs typeface="Calibri"/>
              </a:rPr>
              <a:t>u</a:t>
            </a:r>
            <a:r>
              <a:rPr lang="en-US" spc="-5" dirty="0">
                <a:cs typeface="Calibri"/>
              </a:rPr>
              <a:t>ro</a:t>
            </a:r>
            <a:r>
              <a:rPr lang="en-US" dirty="0">
                <a:cs typeface="Calibri"/>
              </a:rPr>
              <a:t>p</a:t>
            </a:r>
            <a:r>
              <a:rPr lang="en-US" spc="-5" dirty="0">
                <a:cs typeface="Calibri"/>
              </a:rPr>
              <a:t>e</a:t>
            </a:r>
            <a:r>
              <a:rPr lang="en-US" dirty="0">
                <a:cs typeface="Calibri"/>
              </a:rPr>
              <a:t>an</a:t>
            </a:r>
            <a:r>
              <a:rPr lang="en-US" spc="-30" dirty="0">
                <a:cs typeface="Calibri"/>
              </a:rPr>
              <a:t> </a:t>
            </a:r>
            <a:r>
              <a:rPr lang="en-US" dirty="0">
                <a:cs typeface="Calibri"/>
              </a:rPr>
              <a:t>h</a:t>
            </a:r>
            <a:r>
              <a:rPr lang="en-US" spc="-5" dirty="0">
                <a:cs typeface="Calibri"/>
              </a:rPr>
              <a:t>i</a:t>
            </a:r>
            <a:r>
              <a:rPr lang="en-US" dirty="0">
                <a:cs typeface="Calibri"/>
              </a:rPr>
              <a:t>g</a:t>
            </a:r>
            <a:r>
              <a:rPr lang="en-US" spc="5" dirty="0">
                <a:cs typeface="Calibri"/>
              </a:rPr>
              <a:t>h</a:t>
            </a:r>
            <a:r>
              <a:rPr lang="en-US" spc="-5" dirty="0">
                <a:cs typeface="Calibri"/>
              </a:rPr>
              <a:t>-</a:t>
            </a:r>
            <a:r>
              <a:rPr lang="en-US" dirty="0">
                <a:cs typeface="Calibri"/>
              </a:rPr>
              <a:t>t</a:t>
            </a:r>
            <a:r>
              <a:rPr lang="en-US" spc="-5" dirty="0">
                <a:cs typeface="Calibri"/>
              </a:rPr>
              <a:t>e</a:t>
            </a:r>
            <a:r>
              <a:rPr lang="en-US" dirty="0">
                <a:cs typeface="Calibri"/>
              </a:rPr>
              <a:t>ch</a:t>
            </a:r>
            <a:r>
              <a:rPr lang="en-US" spc="-20" dirty="0">
                <a:cs typeface="Calibri"/>
              </a:rPr>
              <a:t> </a:t>
            </a:r>
            <a:r>
              <a:rPr lang="en-US" spc="-5" dirty="0">
                <a:cs typeface="Calibri"/>
              </a:rPr>
              <a:t>i</a:t>
            </a:r>
            <a:r>
              <a:rPr lang="en-US" dirty="0">
                <a:cs typeface="Calibri"/>
              </a:rPr>
              <a:t>ndu</a:t>
            </a:r>
            <a:r>
              <a:rPr lang="en-US" spc="-5" dirty="0">
                <a:cs typeface="Calibri"/>
              </a:rPr>
              <a:t>s</a:t>
            </a:r>
            <a:r>
              <a:rPr lang="en-US" dirty="0">
                <a:cs typeface="Calibri"/>
              </a:rPr>
              <a:t>t</a:t>
            </a:r>
            <a:r>
              <a:rPr lang="en-US" spc="-5" dirty="0">
                <a:cs typeface="Calibri"/>
              </a:rPr>
              <a:t>r</a:t>
            </a:r>
            <a:r>
              <a:rPr lang="en-US" dirty="0">
                <a:cs typeface="Calibri"/>
              </a:rPr>
              <a:t>y,</a:t>
            </a:r>
            <a:r>
              <a:rPr lang="en-US" spc="-5" dirty="0">
                <a:cs typeface="Calibri"/>
              </a:rPr>
              <a:t> </a:t>
            </a:r>
            <a:r>
              <a:rPr lang="en-US" dirty="0">
                <a:cs typeface="Calibri"/>
              </a:rPr>
              <a:t>that the n</a:t>
            </a:r>
            <a:r>
              <a:rPr lang="en-US" spc="-5" dirty="0">
                <a:cs typeface="Calibri"/>
              </a:rPr>
              <a:t>e</a:t>
            </a:r>
            <a:r>
              <a:rPr lang="en-US" dirty="0">
                <a:cs typeface="Calibri"/>
              </a:rPr>
              <a:t>w</a:t>
            </a:r>
            <a:r>
              <a:rPr lang="en-US" spc="-15" dirty="0">
                <a:cs typeface="Calibri"/>
              </a:rPr>
              <a:t> </a:t>
            </a:r>
            <a:r>
              <a:rPr lang="en-US" dirty="0">
                <a:cs typeface="Calibri"/>
              </a:rPr>
              <a:t>and</a:t>
            </a:r>
            <a:r>
              <a:rPr lang="en-US" spc="-20" dirty="0">
                <a:cs typeface="Calibri"/>
              </a:rPr>
              <a:t> </a:t>
            </a:r>
            <a:r>
              <a:rPr lang="en-US" spc="-5" dirty="0">
                <a:cs typeface="Calibri"/>
              </a:rPr>
              <a:t>im</a:t>
            </a:r>
            <a:r>
              <a:rPr lang="en-US" dirty="0">
                <a:cs typeface="Calibri"/>
              </a:rPr>
              <a:t>p</a:t>
            </a:r>
            <a:r>
              <a:rPr lang="en-US" spc="-5" dirty="0">
                <a:cs typeface="Calibri"/>
              </a:rPr>
              <a:t>or</a:t>
            </a:r>
            <a:r>
              <a:rPr lang="en-US" dirty="0">
                <a:cs typeface="Calibri"/>
              </a:rPr>
              <a:t>tant </a:t>
            </a:r>
            <a:r>
              <a:rPr lang="en-US" spc="-5" dirty="0">
                <a:cs typeface="Calibri"/>
              </a:rPr>
              <a:t>role</a:t>
            </a:r>
            <a:r>
              <a:rPr lang="en-US" spc="15" dirty="0">
                <a:cs typeface="Calibri"/>
              </a:rPr>
              <a:t> </a:t>
            </a:r>
            <a:r>
              <a:rPr lang="en-US" dirty="0">
                <a:cs typeface="Calibri"/>
              </a:rPr>
              <a:t>p</a:t>
            </a:r>
            <a:r>
              <a:rPr lang="en-US" spc="-5" dirty="0">
                <a:cs typeface="Calibri"/>
              </a:rPr>
              <a:t>l</a:t>
            </a:r>
            <a:r>
              <a:rPr lang="en-US" dirty="0">
                <a:cs typeface="Calibri"/>
              </a:rPr>
              <a:t>ay</a:t>
            </a:r>
            <a:r>
              <a:rPr lang="en-US" spc="-5" dirty="0">
                <a:cs typeface="Calibri"/>
              </a:rPr>
              <a:t>e</a:t>
            </a:r>
            <a:r>
              <a:rPr lang="en-US" dirty="0">
                <a:cs typeface="Calibri"/>
              </a:rPr>
              <a:t>d</a:t>
            </a:r>
            <a:r>
              <a:rPr lang="en-US" spc="-20" dirty="0">
                <a:cs typeface="Calibri"/>
              </a:rPr>
              <a:t> </a:t>
            </a:r>
            <a:r>
              <a:rPr lang="en-US" dirty="0">
                <a:cs typeface="Calibri"/>
              </a:rPr>
              <a:t>by</a:t>
            </a:r>
            <a:r>
              <a:rPr lang="en-US" spc="-15" dirty="0">
                <a:cs typeface="Calibri"/>
              </a:rPr>
              <a:t> </a:t>
            </a:r>
            <a:r>
              <a:rPr lang="en-US" dirty="0">
                <a:cs typeface="Calibri"/>
              </a:rPr>
              <a:t>the </a:t>
            </a:r>
            <a:r>
              <a:rPr lang="en-US" spc="5" dirty="0">
                <a:cs typeface="Calibri"/>
              </a:rPr>
              <a:t>E</a:t>
            </a:r>
            <a:r>
              <a:rPr lang="en-US" dirty="0">
                <a:cs typeface="Calibri"/>
              </a:rPr>
              <a:t>u</a:t>
            </a:r>
            <a:r>
              <a:rPr lang="en-US" spc="-5" dirty="0">
                <a:cs typeface="Calibri"/>
              </a:rPr>
              <a:t>ro</a:t>
            </a:r>
            <a:r>
              <a:rPr lang="en-US" dirty="0">
                <a:cs typeface="Calibri"/>
              </a:rPr>
              <a:t>p</a:t>
            </a:r>
            <a:r>
              <a:rPr lang="en-US" spc="-5" dirty="0">
                <a:cs typeface="Calibri"/>
              </a:rPr>
              <a:t>e</a:t>
            </a:r>
            <a:r>
              <a:rPr lang="en-US" dirty="0">
                <a:cs typeface="Calibri"/>
              </a:rPr>
              <a:t>an</a:t>
            </a:r>
            <a:r>
              <a:rPr lang="en-US" spc="-30" dirty="0">
                <a:cs typeface="Calibri"/>
              </a:rPr>
              <a:t> </a:t>
            </a:r>
            <a:r>
              <a:rPr lang="en-US" spc="-5" dirty="0">
                <a:cs typeface="Calibri"/>
              </a:rPr>
              <a:t>Te</a:t>
            </a:r>
            <a:r>
              <a:rPr lang="en-US" dirty="0">
                <a:cs typeface="Calibri"/>
              </a:rPr>
              <a:t>chn</a:t>
            </a:r>
            <a:r>
              <a:rPr lang="en-US" spc="-5" dirty="0">
                <a:cs typeface="Calibri"/>
              </a:rPr>
              <a:t>olo</a:t>
            </a:r>
            <a:r>
              <a:rPr lang="en-US" dirty="0">
                <a:cs typeface="Calibri"/>
              </a:rPr>
              <a:t>g</a:t>
            </a:r>
            <a:r>
              <a:rPr lang="en-US" spc="-5" dirty="0">
                <a:cs typeface="Calibri"/>
              </a:rPr>
              <a:t>i</a:t>
            </a:r>
            <a:r>
              <a:rPr lang="en-US" dirty="0">
                <a:cs typeface="Calibri"/>
              </a:rPr>
              <a:t>cal Fac</a:t>
            </a:r>
            <a:r>
              <a:rPr lang="en-US" spc="-5" dirty="0">
                <a:cs typeface="Calibri"/>
              </a:rPr>
              <a:t>ili</a:t>
            </a:r>
            <a:r>
              <a:rPr lang="en-US" dirty="0">
                <a:cs typeface="Calibri"/>
              </a:rPr>
              <a:t>t</a:t>
            </a:r>
            <a:r>
              <a:rPr lang="en-US" spc="-5" dirty="0">
                <a:cs typeface="Calibri"/>
              </a:rPr>
              <a:t>ie</a:t>
            </a:r>
            <a:r>
              <a:rPr lang="en-US" dirty="0">
                <a:cs typeface="Calibri"/>
              </a:rPr>
              <a:t>s</a:t>
            </a:r>
            <a:r>
              <a:rPr lang="en-US" spc="35" dirty="0">
                <a:cs typeface="Calibri"/>
              </a:rPr>
              <a:t> </a:t>
            </a:r>
            <a:r>
              <a:rPr lang="en-US" dirty="0">
                <a:cs typeface="Calibri"/>
              </a:rPr>
              <a:t>be</a:t>
            </a:r>
            <a:r>
              <a:rPr lang="en-US" spc="-10" dirty="0">
                <a:cs typeface="Calibri"/>
              </a:rPr>
              <a:t> </a:t>
            </a:r>
            <a:r>
              <a:rPr lang="en-US" dirty="0">
                <a:cs typeface="Calibri"/>
              </a:rPr>
              <a:t>und</a:t>
            </a:r>
            <a:r>
              <a:rPr lang="en-US" spc="-5" dirty="0">
                <a:cs typeface="Calibri"/>
              </a:rPr>
              <a:t>ers</a:t>
            </a:r>
            <a:r>
              <a:rPr lang="en-US" dirty="0">
                <a:cs typeface="Calibri"/>
              </a:rPr>
              <a:t>t</a:t>
            </a:r>
            <a:r>
              <a:rPr lang="en-US" spc="-5" dirty="0">
                <a:cs typeface="Calibri"/>
              </a:rPr>
              <a:t>oo</a:t>
            </a:r>
            <a:r>
              <a:rPr lang="en-US" dirty="0">
                <a:cs typeface="Calibri"/>
              </a:rPr>
              <a:t>d</a:t>
            </a:r>
            <a:r>
              <a:rPr lang="en-US" spc="-20" dirty="0">
                <a:cs typeface="Calibri"/>
              </a:rPr>
              <a:t> </a:t>
            </a:r>
            <a:r>
              <a:rPr lang="en-US" dirty="0">
                <a:cs typeface="Calibri"/>
              </a:rPr>
              <a:t>by</a:t>
            </a:r>
            <a:r>
              <a:rPr lang="en-US" spc="-15" dirty="0">
                <a:cs typeface="Calibri"/>
              </a:rPr>
              <a:t> </a:t>
            </a:r>
            <a:r>
              <a:rPr lang="en-US" dirty="0">
                <a:cs typeface="Calibri"/>
              </a:rPr>
              <a:t>the nat</a:t>
            </a:r>
            <a:r>
              <a:rPr lang="en-US" spc="-5" dirty="0">
                <a:cs typeface="Calibri"/>
              </a:rPr>
              <a:t>io</a:t>
            </a:r>
            <a:r>
              <a:rPr lang="en-US" dirty="0">
                <a:cs typeface="Calibri"/>
              </a:rPr>
              <a:t>nal </a:t>
            </a:r>
            <a:r>
              <a:rPr lang="en-US" spc="-5" dirty="0">
                <a:cs typeface="Calibri"/>
              </a:rPr>
              <a:t>s</a:t>
            </a:r>
            <a:r>
              <a:rPr lang="en-US" dirty="0">
                <a:cs typeface="Calibri"/>
              </a:rPr>
              <a:t>c</a:t>
            </a:r>
            <a:r>
              <a:rPr lang="en-US" spc="-5" dirty="0">
                <a:cs typeface="Calibri"/>
              </a:rPr>
              <a:t>ie</a:t>
            </a:r>
            <a:r>
              <a:rPr lang="en-US" dirty="0">
                <a:cs typeface="Calibri"/>
              </a:rPr>
              <a:t>nce </a:t>
            </a:r>
            <a:r>
              <a:rPr lang="en-US" i="1" dirty="0">
                <a:cs typeface="Calibri"/>
              </a:rPr>
              <a:t>and</a:t>
            </a:r>
            <a:r>
              <a:rPr lang="en-US" i="1" spc="-20" dirty="0">
                <a:cs typeface="Calibri"/>
              </a:rPr>
              <a:t> </a:t>
            </a:r>
            <a:r>
              <a:rPr lang="en-US" dirty="0">
                <a:cs typeface="Calibri"/>
              </a:rPr>
              <a:t>t</a:t>
            </a:r>
            <a:r>
              <a:rPr lang="en-US" spc="-5" dirty="0">
                <a:cs typeface="Calibri"/>
              </a:rPr>
              <a:t>e</a:t>
            </a:r>
            <a:r>
              <a:rPr lang="en-US" dirty="0">
                <a:cs typeface="Calibri"/>
              </a:rPr>
              <a:t>chn</a:t>
            </a:r>
            <a:r>
              <a:rPr lang="en-US" spc="-5" dirty="0">
                <a:cs typeface="Calibri"/>
              </a:rPr>
              <a:t>olo</a:t>
            </a:r>
            <a:r>
              <a:rPr lang="en-US" spc="5" dirty="0">
                <a:cs typeface="Calibri"/>
              </a:rPr>
              <a:t>gy </a:t>
            </a:r>
            <a:r>
              <a:rPr lang="en-US" dirty="0">
                <a:cs typeface="Calibri"/>
              </a:rPr>
              <a:t>fund</a:t>
            </a:r>
            <a:r>
              <a:rPr lang="en-US" spc="-5" dirty="0">
                <a:cs typeface="Calibri"/>
              </a:rPr>
              <a:t>i</a:t>
            </a:r>
            <a:r>
              <a:rPr lang="en-US" dirty="0">
                <a:cs typeface="Calibri"/>
              </a:rPr>
              <a:t>ng</a:t>
            </a:r>
            <a:r>
              <a:rPr lang="en-US" spc="-30" dirty="0">
                <a:cs typeface="Calibri"/>
              </a:rPr>
              <a:t> </a:t>
            </a:r>
            <a:r>
              <a:rPr lang="en-US" spc="-5" dirty="0">
                <a:cs typeface="Calibri"/>
              </a:rPr>
              <a:t>so</a:t>
            </a:r>
            <a:r>
              <a:rPr lang="en-US" dirty="0">
                <a:cs typeface="Calibri"/>
              </a:rPr>
              <a:t>u</a:t>
            </a:r>
            <a:r>
              <a:rPr lang="en-US" spc="-5" dirty="0">
                <a:cs typeface="Calibri"/>
              </a:rPr>
              <a:t>r</a:t>
            </a:r>
            <a:r>
              <a:rPr lang="en-US" dirty="0">
                <a:cs typeface="Calibri"/>
              </a:rPr>
              <a:t>c</a:t>
            </a:r>
            <a:r>
              <a:rPr lang="en-US" spc="-5" dirty="0">
                <a:cs typeface="Calibri"/>
              </a:rPr>
              <a:t>e</a:t>
            </a:r>
            <a:r>
              <a:rPr lang="en-US" dirty="0">
                <a:cs typeface="Calibri"/>
              </a:rPr>
              <a:t>s </a:t>
            </a:r>
            <a:r>
              <a:rPr lang="en-US" spc="-5" dirty="0">
                <a:cs typeface="Calibri"/>
              </a:rPr>
              <a:t>s</a:t>
            </a:r>
            <a:r>
              <a:rPr lang="en-US" dirty="0">
                <a:cs typeface="Calibri"/>
              </a:rPr>
              <a:t>uch</a:t>
            </a:r>
            <a:r>
              <a:rPr lang="en-US" spc="-5" dirty="0">
                <a:cs typeface="Calibri"/>
              </a:rPr>
              <a:t> </a:t>
            </a:r>
            <a:r>
              <a:rPr lang="en-US" dirty="0">
                <a:cs typeface="Calibri"/>
              </a:rPr>
              <a:t>that the </a:t>
            </a:r>
            <a:r>
              <a:rPr lang="en-US" spc="-5" dirty="0">
                <a:cs typeface="Calibri"/>
              </a:rPr>
              <a:t>s</a:t>
            </a:r>
            <a:r>
              <a:rPr lang="en-US" dirty="0">
                <a:cs typeface="Calibri"/>
              </a:rPr>
              <a:t>u</a:t>
            </a:r>
            <a:r>
              <a:rPr lang="en-US" spc="-5" dirty="0">
                <a:cs typeface="Calibri"/>
              </a:rPr>
              <a:t>s</a:t>
            </a:r>
            <a:r>
              <a:rPr lang="en-US" dirty="0">
                <a:cs typeface="Calibri"/>
              </a:rPr>
              <a:t>ta</a:t>
            </a:r>
            <a:r>
              <a:rPr lang="en-US" spc="-5" dirty="0">
                <a:cs typeface="Calibri"/>
              </a:rPr>
              <a:t>i</a:t>
            </a:r>
            <a:r>
              <a:rPr lang="en-US" dirty="0">
                <a:cs typeface="Calibri"/>
              </a:rPr>
              <a:t>nab</a:t>
            </a:r>
            <a:r>
              <a:rPr lang="en-US" spc="-5" dirty="0">
                <a:cs typeface="Calibri"/>
              </a:rPr>
              <a:t>ili</a:t>
            </a:r>
            <a:r>
              <a:rPr lang="en-US" dirty="0">
                <a:cs typeface="Calibri"/>
              </a:rPr>
              <a:t>ty</a:t>
            </a:r>
            <a:r>
              <a:rPr lang="en-US" spc="20" dirty="0">
                <a:cs typeface="Calibri"/>
              </a:rPr>
              <a:t> </a:t>
            </a:r>
            <a:r>
              <a:rPr lang="en-US" spc="-5" dirty="0">
                <a:cs typeface="Calibri"/>
              </a:rPr>
              <a:t>o</a:t>
            </a:r>
            <a:r>
              <a:rPr lang="en-US" dirty="0">
                <a:cs typeface="Calibri"/>
              </a:rPr>
              <a:t>f</a:t>
            </a:r>
            <a:r>
              <a:rPr lang="en-US" spc="-10" dirty="0">
                <a:cs typeface="Calibri"/>
              </a:rPr>
              <a:t> </a:t>
            </a:r>
            <a:r>
              <a:rPr lang="en-US" dirty="0">
                <a:cs typeface="Calibri"/>
              </a:rPr>
              <a:t>the </a:t>
            </a:r>
            <a:r>
              <a:rPr lang="en-US" spc="-5" dirty="0">
                <a:cs typeface="Calibri"/>
              </a:rPr>
              <a:t>Te</a:t>
            </a:r>
            <a:r>
              <a:rPr lang="en-US" dirty="0">
                <a:cs typeface="Calibri"/>
              </a:rPr>
              <a:t>chn</a:t>
            </a:r>
            <a:r>
              <a:rPr lang="en-US" spc="-10" dirty="0">
                <a:cs typeface="Calibri"/>
              </a:rPr>
              <a:t>i</a:t>
            </a:r>
            <a:r>
              <a:rPr lang="en-US" dirty="0">
                <a:cs typeface="Calibri"/>
              </a:rPr>
              <a:t>cal Fac</a:t>
            </a:r>
            <a:r>
              <a:rPr lang="en-US" spc="-5" dirty="0">
                <a:cs typeface="Calibri"/>
              </a:rPr>
              <a:t>ili</a:t>
            </a:r>
            <a:r>
              <a:rPr lang="en-US" dirty="0">
                <a:cs typeface="Calibri"/>
              </a:rPr>
              <a:t>t</a:t>
            </a:r>
            <a:r>
              <a:rPr lang="en-US" spc="-5" dirty="0">
                <a:cs typeface="Calibri"/>
              </a:rPr>
              <a:t>ie</a:t>
            </a:r>
            <a:r>
              <a:rPr lang="en-US" dirty="0">
                <a:cs typeface="Calibri"/>
              </a:rPr>
              <a:t>s</a:t>
            </a:r>
            <a:r>
              <a:rPr lang="en-US" spc="35" dirty="0">
                <a:cs typeface="Calibri"/>
              </a:rPr>
              <a:t> can </a:t>
            </a:r>
            <a:r>
              <a:rPr lang="en-US" dirty="0">
                <a:cs typeface="Calibri"/>
              </a:rPr>
              <a:t>be</a:t>
            </a:r>
            <a:r>
              <a:rPr lang="en-US" spc="-10" dirty="0">
                <a:cs typeface="Calibri"/>
              </a:rPr>
              <a:t> </a:t>
            </a:r>
            <a:r>
              <a:rPr lang="en-US" dirty="0">
                <a:cs typeface="Calibri"/>
              </a:rPr>
              <a:t>gu</a:t>
            </a:r>
            <a:r>
              <a:rPr lang="en-US" spc="-5" dirty="0">
                <a:cs typeface="Calibri"/>
              </a:rPr>
              <a:t>ar</a:t>
            </a:r>
            <a:r>
              <a:rPr lang="en-US" dirty="0">
                <a:cs typeface="Calibri"/>
              </a:rPr>
              <a:t>ant</a:t>
            </a:r>
            <a:r>
              <a:rPr lang="en-US" spc="-5" dirty="0">
                <a:cs typeface="Calibri"/>
              </a:rPr>
              <a:t>ee</a:t>
            </a:r>
            <a:r>
              <a:rPr lang="en-US" dirty="0">
                <a:cs typeface="Calibri"/>
              </a:rPr>
              <a:t>d.</a:t>
            </a:r>
          </a:p>
          <a:p>
            <a:r>
              <a:rPr lang="en-US" spc="5" dirty="0">
                <a:cs typeface="Calibri"/>
              </a:rPr>
              <a:t>O</a:t>
            </a:r>
            <a:r>
              <a:rPr lang="en-US" dirty="0">
                <a:cs typeface="Calibri"/>
              </a:rPr>
              <a:t>ne</a:t>
            </a:r>
            <a:r>
              <a:rPr lang="en-US" spc="-10" dirty="0">
                <a:cs typeface="Calibri"/>
              </a:rPr>
              <a:t> </a:t>
            </a:r>
            <a:r>
              <a:rPr lang="en-US" spc="-40" dirty="0">
                <a:cs typeface="Calibri"/>
              </a:rPr>
              <a:t>ex</a:t>
            </a:r>
            <a:r>
              <a:rPr lang="en-US" dirty="0">
                <a:cs typeface="Calibri"/>
              </a:rPr>
              <a:t>a</a:t>
            </a:r>
            <a:r>
              <a:rPr lang="en-US" spc="-5" dirty="0">
                <a:cs typeface="Calibri"/>
              </a:rPr>
              <a:t>m</a:t>
            </a:r>
            <a:r>
              <a:rPr lang="en-US" dirty="0">
                <a:cs typeface="Calibri"/>
              </a:rPr>
              <a:t>p</a:t>
            </a:r>
            <a:r>
              <a:rPr lang="en-US" spc="-5" dirty="0">
                <a:cs typeface="Calibri"/>
              </a:rPr>
              <a:t>l</a:t>
            </a:r>
            <a:r>
              <a:rPr lang="en-US" dirty="0">
                <a:cs typeface="Calibri"/>
              </a:rPr>
              <a:t>e</a:t>
            </a:r>
            <a:r>
              <a:rPr lang="en-US" spc="15" dirty="0">
                <a:cs typeface="Calibri"/>
              </a:rPr>
              <a:t> </a:t>
            </a:r>
            <a:r>
              <a:rPr lang="en-US" spc="-5" dirty="0">
                <a:cs typeface="Calibri"/>
              </a:rPr>
              <a:t>o</a:t>
            </a:r>
            <a:r>
              <a:rPr lang="en-US" dirty="0">
                <a:cs typeface="Calibri"/>
              </a:rPr>
              <a:t>f</a:t>
            </a:r>
            <a:r>
              <a:rPr lang="en-US" spc="-10" dirty="0">
                <a:cs typeface="Calibri"/>
              </a:rPr>
              <a:t> </a:t>
            </a:r>
            <a:r>
              <a:rPr lang="en-US" dirty="0">
                <a:cs typeface="Calibri"/>
              </a:rPr>
              <a:t>th</a:t>
            </a:r>
            <a:r>
              <a:rPr lang="en-US" spc="-5" dirty="0">
                <a:cs typeface="Calibri"/>
              </a:rPr>
              <a:t>i</a:t>
            </a:r>
            <a:r>
              <a:rPr lang="en-US" dirty="0">
                <a:cs typeface="Calibri"/>
              </a:rPr>
              <a:t>s</a:t>
            </a:r>
            <a:r>
              <a:rPr lang="en-US" spc="-5" dirty="0">
                <a:cs typeface="Calibri"/>
              </a:rPr>
              <a:t> si</a:t>
            </a:r>
            <a:r>
              <a:rPr lang="en-US" dirty="0">
                <a:cs typeface="Calibri"/>
              </a:rPr>
              <a:t>tu</a:t>
            </a:r>
            <a:r>
              <a:rPr lang="en-US" spc="-25" dirty="0">
                <a:cs typeface="Calibri"/>
              </a:rPr>
              <a:t>a</a:t>
            </a:r>
            <a:r>
              <a:rPr lang="en-US" dirty="0">
                <a:cs typeface="Calibri"/>
              </a:rPr>
              <a:t>t</a:t>
            </a:r>
            <a:r>
              <a:rPr lang="en-US" spc="-5" dirty="0">
                <a:cs typeface="Calibri"/>
              </a:rPr>
              <a:t>io</a:t>
            </a:r>
            <a:r>
              <a:rPr lang="en-US" dirty="0">
                <a:cs typeface="Calibri"/>
              </a:rPr>
              <a:t>n</a:t>
            </a:r>
            <a:r>
              <a:rPr lang="en-US" spc="15" dirty="0">
                <a:cs typeface="Calibri"/>
              </a:rPr>
              <a:t> </a:t>
            </a:r>
            <a:r>
              <a:rPr lang="en-US" spc="-5" dirty="0">
                <a:cs typeface="Calibri"/>
              </a:rPr>
              <a:t>i</a:t>
            </a:r>
            <a:r>
              <a:rPr lang="en-US" dirty="0">
                <a:cs typeface="Calibri"/>
              </a:rPr>
              <a:t>s</a:t>
            </a:r>
            <a:r>
              <a:rPr lang="en-US" spc="10" dirty="0">
                <a:cs typeface="Calibri"/>
              </a:rPr>
              <a:t> </a:t>
            </a:r>
            <a:r>
              <a:rPr lang="en-US" dirty="0">
                <a:cs typeface="Calibri"/>
              </a:rPr>
              <a:t>th</a:t>
            </a:r>
            <a:r>
              <a:rPr lang="en-US" spc="-25" dirty="0">
                <a:cs typeface="Calibri"/>
              </a:rPr>
              <a:t>a</a:t>
            </a:r>
            <a:r>
              <a:rPr lang="en-US" dirty="0">
                <a:cs typeface="Calibri"/>
              </a:rPr>
              <a:t>t </a:t>
            </a:r>
            <a:r>
              <a:rPr lang="en-US" spc="-5" dirty="0">
                <a:cs typeface="Calibri"/>
              </a:rPr>
              <a:t>i</a:t>
            </a:r>
            <a:r>
              <a:rPr lang="en-US" dirty="0">
                <a:cs typeface="Calibri"/>
              </a:rPr>
              <a:t>n</a:t>
            </a:r>
            <a:r>
              <a:rPr lang="en-US" spc="5" dirty="0">
                <a:cs typeface="Calibri"/>
              </a:rPr>
              <a:t> </a:t>
            </a:r>
            <a:r>
              <a:rPr lang="en-US" spc="-10" dirty="0">
                <a:cs typeface="Calibri"/>
              </a:rPr>
              <a:t>S</a:t>
            </a:r>
            <a:r>
              <a:rPr lang="en-US" spc="-20" dirty="0">
                <a:cs typeface="Calibri"/>
              </a:rPr>
              <a:t>w</a:t>
            </a:r>
            <a:r>
              <a:rPr lang="en-US" spc="-5" dirty="0">
                <a:cs typeface="Calibri"/>
              </a:rPr>
              <a:t>e</a:t>
            </a:r>
            <a:r>
              <a:rPr lang="en-US" dirty="0">
                <a:cs typeface="Calibri"/>
              </a:rPr>
              <a:t>d</a:t>
            </a:r>
            <a:r>
              <a:rPr lang="en-US" spc="-5" dirty="0">
                <a:cs typeface="Calibri"/>
              </a:rPr>
              <a:t>e</a:t>
            </a:r>
            <a:r>
              <a:rPr lang="en-US" dirty="0">
                <a:cs typeface="Calibri"/>
              </a:rPr>
              <a:t>n,</a:t>
            </a:r>
            <a:r>
              <a:rPr lang="en-US" spc="-25" dirty="0">
                <a:cs typeface="Calibri"/>
              </a:rPr>
              <a:t> </a:t>
            </a:r>
            <a:r>
              <a:rPr lang="en-US" spc="-5" dirty="0">
                <a:cs typeface="Calibri"/>
              </a:rPr>
              <a:t>w</a:t>
            </a:r>
            <a:r>
              <a:rPr lang="en-US" dirty="0">
                <a:cs typeface="Calibri"/>
              </a:rPr>
              <a:t>h</a:t>
            </a:r>
            <a:r>
              <a:rPr lang="en-US" spc="-5" dirty="0">
                <a:cs typeface="Calibri"/>
              </a:rPr>
              <a:t>e</a:t>
            </a:r>
            <a:r>
              <a:rPr lang="en-US" spc="-30" dirty="0">
                <a:cs typeface="Calibri"/>
              </a:rPr>
              <a:t>r</a:t>
            </a:r>
            <a:r>
              <a:rPr lang="en-US" dirty="0">
                <a:cs typeface="Calibri"/>
              </a:rPr>
              <a:t>e the FR</a:t>
            </a:r>
            <a:r>
              <a:rPr lang="en-US" spc="5" dirty="0">
                <a:cs typeface="Calibri"/>
              </a:rPr>
              <a:t>E</a:t>
            </a:r>
            <a:r>
              <a:rPr lang="en-US" spc="-5" dirty="0">
                <a:cs typeface="Calibri"/>
              </a:rPr>
              <a:t>I</a:t>
            </a:r>
            <a:r>
              <a:rPr lang="en-US" dirty="0">
                <a:cs typeface="Calibri"/>
              </a:rPr>
              <a:t>A </a:t>
            </a:r>
            <a:r>
              <a:rPr lang="en-US" spc="-5" dirty="0">
                <a:cs typeface="Calibri"/>
              </a:rPr>
              <a:t>L</a:t>
            </a:r>
            <a:r>
              <a:rPr lang="en-US" dirty="0">
                <a:cs typeface="Calibri"/>
              </a:rPr>
              <a:t>ab</a:t>
            </a:r>
            <a:r>
              <a:rPr lang="en-US" spc="-5" dirty="0">
                <a:cs typeface="Calibri"/>
              </a:rPr>
              <a:t>o</a:t>
            </a:r>
            <a:r>
              <a:rPr lang="en-US" spc="-40" dirty="0">
                <a:cs typeface="Calibri"/>
              </a:rPr>
              <a:t>r</a:t>
            </a:r>
            <a:r>
              <a:rPr lang="en-US" spc="-25" dirty="0">
                <a:cs typeface="Calibri"/>
              </a:rPr>
              <a:t>at</a:t>
            </a:r>
            <a:r>
              <a:rPr lang="en-US" spc="-5" dirty="0">
                <a:cs typeface="Calibri"/>
              </a:rPr>
              <a:t>o</a:t>
            </a:r>
            <a:r>
              <a:rPr lang="en-US" spc="5" dirty="0">
                <a:cs typeface="Calibri"/>
              </a:rPr>
              <a:t>r</a:t>
            </a:r>
            <a:r>
              <a:rPr lang="en-US" dirty="0">
                <a:cs typeface="Calibri"/>
              </a:rPr>
              <a:t>y</a:t>
            </a:r>
            <a:r>
              <a:rPr lang="en-US" spc="-20" dirty="0">
                <a:cs typeface="Calibri"/>
              </a:rPr>
              <a:t> </a:t>
            </a:r>
            <a:r>
              <a:rPr lang="en-US" spc="-30" dirty="0">
                <a:cs typeface="Calibri"/>
              </a:rPr>
              <a:t>w</a:t>
            </a:r>
            <a:r>
              <a:rPr lang="en-US" dirty="0">
                <a:cs typeface="Calibri"/>
              </a:rPr>
              <a:t>as</a:t>
            </a:r>
            <a:r>
              <a:rPr lang="en-US" spc="10" dirty="0">
                <a:cs typeface="Calibri"/>
              </a:rPr>
              <a:t> </a:t>
            </a:r>
            <a:r>
              <a:rPr lang="en-US" dirty="0">
                <a:cs typeface="Calibri"/>
              </a:rPr>
              <a:t>c</a:t>
            </a:r>
            <a:r>
              <a:rPr lang="en-US" spc="-30" dirty="0">
                <a:cs typeface="Calibri"/>
              </a:rPr>
              <a:t>r</a:t>
            </a:r>
            <a:r>
              <a:rPr lang="en-US" spc="-5" dirty="0">
                <a:cs typeface="Calibri"/>
              </a:rPr>
              <a:t>e</a:t>
            </a:r>
            <a:r>
              <a:rPr lang="en-US" spc="-25" dirty="0">
                <a:cs typeface="Calibri"/>
              </a:rPr>
              <a:t>at</a:t>
            </a:r>
            <a:r>
              <a:rPr lang="en-US" spc="-5" dirty="0">
                <a:cs typeface="Calibri"/>
              </a:rPr>
              <a:t>e</a:t>
            </a:r>
            <a:r>
              <a:rPr lang="en-US" dirty="0">
                <a:cs typeface="Calibri"/>
              </a:rPr>
              <a:t>d</a:t>
            </a:r>
            <a:r>
              <a:rPr lang="en-US" spc="5" dirty="0">
                <a:cs typeface="Calibri"/>
              </a:rPr>
              <a:t> in Uppsala </a:t>
            </a:r>
            <a:r>
              <a:rPr lang="en-US" dirty="0">
                <a:cs typeface="Calibri"/>
              </a:rPr>
              <a:t>as</a:t>
            </a:r>
            <a:r>
              <a:rPr lang="en-US" spc="10" dirty="0">
                <a:cs typeface="Calibri"/>
              </a:rPr>
              <a:t> </a:t>
            </a:r>
            <a:r>
              <a:rPr lang="en-US" dirty="0">
                <a:cs typeface="Calibri"/>
              </a:rPr>
              <a:t>a</a:t>
            </a:r>
            <a:r>
              <a:rPr lang="en-US" spc="-10" dirty="0">
                <a:cs typeface="Calibri"/>
              </a:rPr>
              <a:t> </a:t>
            </a:r>
            <a:r>
              <a:rPr lang="en-US" spc="-185" dirty="0">
                <a:cs typeface="Calibri"/>
              </a:rPr>
              <a:t>T</a:t>
            </a:r>
            <a:r>
              <a:rPr lang="en-US" spc="-5" dirty="0">
                <a:cs typeface="Calibri"/>
              </a:rPr>
              <a:t>e</a:t>
            </a:r>
            <a:r>
              <a:rPr lang="en-US" dirty="0">
                <a:cs typeface="Calibri"/>
              </a:rPr>
              <a:t>chn</a:t>
            </a:r>
            <a:r>
              <a:rPr lang="en-US" spc="-5" dirty="0">
                <a:cs typeface="Calibri"/>
              </a:rPr>
              <a:t>olo</a:t>
            </a:r>
            <a:r>
              <a:rPr lang="en-US" dirty="0">
                <a:cs typeface="Calibri"/>
              </a:rPr>
              <a:t>g</a:t>
            </a:r>
            <a:r>
              <a:rPr lang="en-US" spc="-5" dirty="0">
                <a:cs typeface="Calibri"/>
              </a:rPr>
              <a:t>i</a:t>
            </a:r>
            <a:r>
              <a:rPr lang="en-US" spc="-10" dirty="0">
                <a:cs typeface="Calibri"/>
              </a:rPr>
              <a:t>c</a:t>
            </a:r>
            <a:r>
              <a:rPr lang="en-US" dirty="0">
                <a:cs typeface="Calibri"/>
              </a:rPr>
              <a:t>al</a:t>
            </a:r>
            <a:r>
              <a:rPr lang="en-US" spc="-15" dirty="0">
                <a:cs typeface="Calibri"/>
              </a:rPr>
              <a:t> </a:t>
            </a:r>
            <a:r>
              <a:rPr lang="en-US" spc="-45" dirty="0">
                <a:cs typeface="Calibri"/>
              </a:rPr>
              <a:t>F</a:t>
            </a:r>
            <a:r>
              <a:rPr lang="en-US" dirty="0">
                <a:cs typeface="Calibri"/>
              </a:rPr>
              <a:t>ac</a:t>
            </a:r>
            <a:r>
              <a:rPr lang="en-US" spc="-5" dirty="0">
                <a:cs typeface="Calibri"/>
              </a:rPr>
              <a:t>ili</a:t>
            </a:r>
            <a:r>
              <a:rPr lang="en-US" dirty="0">
                <a:cs typeface="Calibri"/>
              </a:rPr>
              <a:t>ty</a:t>
            </a:r>
            <a:r>
              <a:rPr lang="en-US" spc="5" dirty="0">
                <a:cs typeface="Calibri"/>
              </a:rPr>
              <a:t> </a:t>
            </a:r>
            <a:r>
              <a:rPr lang="en-US" spc="-5" dirty="0">
                <a:cs typeface="Calibri"/>
              </a:rPr>
              <a:t>i</a:t>
            </a:r>
            <a:r>
              <a:rPr lang="en-US" dirty="0">
                <a:cs typeface="Calibri"/>
              </a:rPr>
              <a:t>n</a:t>
            </a:r>
            <a:r>
              <a:rPr lang="en-US" spc="5" dirty="0">
                <a:cs typeface="Calibri"/>
              </a:rPr>
              <a:t> </a:t>
            </a:r>
            <a:r>
              <a:rPr lang="en-US" dirty="0">
                <a:cs typeface="Calibri"/>
              </a:rPr>
              <a:t>2012,</a:t>
            </a:r>
            <a:r>
              <a:rPr lang="en-US" spc="-30" dirty="0">
                <a:cs typeface="Calibri"/>
              </a:rPr>
              <a:t> </a:t>
            </a:r>
            <a:r>
              <a:rPr lang="en-US" spc="-15" dirty="0">
                <a:cs typeface="Calibri"/>
              </a:rPr>
              <a:t>a</a:t>
            </a:r>
            <a:r>
              <a:rPr lang="en-US" dirty="0">
                <a:cs typeface="Calibri"/>
              </a:rPr>
              <a:t>f</a:t>
            </a:r>
            <a:r>
              <a:rPr lang="en-US" spc="-25" dirty="0">
                <a:cs typeface="Calibri"/>
              </a:rPr>
              <a:t>t</a:t>
            </a:r>
            <a:r>
              <a:rPr lang="en-US" spc="-5" dirty="0">
                <a:cs typeface="Calibri"/>
              </a:rPr>
              <a:t>e</a:t>
            </a:r>
            <a:r>
              <a:rPr lang="en-US" dirty="0">
                <a:cs typeface="Calibri"/>
              </a:rPr>
              <a:t>r the </a:t>
            </a:r>
            <a:r>
              <a:rPr lang="en-US" spc="-5" dirty="0">
                <a:cs typeface="Calibri"/>
              </a:rPr>
              <a:t>s</a:t>
            </a:r>
            <a:r>
              <a:rPr lang="en-US" dirty="0">
                <a:cs typeface="Calibri"/>
              </a:rPr>
              <a:t>hutd</a:t>
            </a:r>
            <a:r>
              <a:rPr lang="en-US" spc="-15" dirty="0">
                <a:cs typeface="Calibri"/>
              </a:rPr>
              <a:t>o</a:t>
            </a:r>
            <a:r>
              <a:rPr lang="en-US" spc="-5" dirty="0">
                <a:cs typeface="Calibri"/>
              </a:rPr>
              <a:t>w</a:t>
            </a:r>
            <a:r>
              <a:rPr lang="en-US" dirty="0">
                <a:cs typeface="Calibri"/>
              </a:rPr>
              <a:t>n</a:t>
            </a:r>
            <a:r>
              <a:rPr lang="en-US" spc="-20" dirty="0">
                <a:cs typeface="Calibri"/>
              </a:rPr>
              <a:t> </a:t>
            </a:r>
            <a:r>
              <a:rPr lang="en-US" spc="-5" dirty="0">
                <a:cs typeface="Calibri"/>
              </a:rPr>
              <a:t>o</a:t>
            </a:r>
            <a:r>
              <a:rPr lang="en-US" dirty="0">
                <a:cs typeface="Calibri"/>
              </a:rPr>
              <a:t>f</a:t>
            </a:r>
            <a:r>
              <a:rPr lang="en-US" spc="-10" dirty="0">
                <a:cs typeface="Calibri"/>
              </a:rPr>
              <a:t> </a:t>
            </a:r>
            <a:r>
              <a:rPr lang="en-US" dirty="0">
                <a:cs typeface="Calibri"/>
              </a:rPr>
              <a:t>the </a:t>
            </a:r>
            <a:r>
              <a:rPr lang="en-US" spc="-20" dirty="0">
                <a:cs typeface="Calibri"/>
              </a:rPr>
              <a:t>T</a:t>
            </a:r>
            <a:r>
              <a:rPr lang="en-US" dirty="0">
                <a:cs typeface="Calibri"/>
              </a:rPr>
              <a:t>SL n</a:t>
            </a:r>
            <a:r>
              <a:rPr lang="en-US" spc="-25" dirty="0">
                <a:cs typeface="Calibri"/>
              </a:rPr>
              <a:t>a</a:t>
            </a:r>
            <a:r>
              <a:rPr lang="en-US" dirty="0">
                <a:cs typeface="Calibri"/>
              </a:rPr>
              <a:t>t</a:t>
            </a:r>
            <a:r>
              <a:rPr lang="en-US" spc="-5" dirty="0">
                <a:cs typeface="Calibri"/>
              </a:rPr>
              <a:t>io</a:t>
            </a:r>
            <a:r>
              <a:rPr lang="en-US" dirty="0">
                <a:cs typeface="Calibri"/>
              </a:rPr>
              <a:t>nal acc</a:t>
            </a:r>
            <a:r>
              <a:rPr lang="en-US" spc="-5" dirty="0">
                <a:cs typeface="Calibri"/>
              </a:rPr>
              <a:t>ele</a:t>
            </a:r>
            <a:r>
              <a:rPr lang="en-US" spc="-40" dirty="0">
                <a:cs typeface="Calibri"/>
              </a:rPr>
              <a:t>r</a:t>
            </a:r>
            <a:r>
              <a:rPr lang="en-US" spc="-25" dirty="0">
                <a:cs typeface="Calibri"/>
              </a:rPr>
              <a:t>at</a:t>
            </a:r>
            <a:r>
              <a:rPr lang="en-US" spc="-5" dirty="0">
                <a:cs typeface="Calibri"/>
              </a:rPr>
              <a:t>o</a:t>
            </a:r>
            <a:r>
              <a:rPr lang="en-US" dirty="0">
                <a:cs typeface="Calibri"/>
              </a:rPr>
              <a:t>r</a:t>
            </a:r>
            <a:r>
              <a:rPr lang="en-US" spc="10" dirty="0">
                <a:cs typeface="Calibri"/>
              </a:rPr>
              <a:t> </a:t>
            </a:r>
            <a:r>
              <a:rPr lang="en-US" spc="-5" dirty="0">
                <a:cs typeface="Calibri"/>
              </a:rPr>
              <a:t>l</a:t>
            </a:r>
            <a:r>
              <a:rPr lang="en-US" dirty="0">
                <a:cs typeface="Calibri"/>
              </a:rPr>
              <a:t>ab</a:t>
            </a:r>
            <a:r>
              <a:rPr lang="en-US" spc="-5" dirty="0">
                <a:cs typeface="Calibri"/>
              </a:rPr>
              <a:t>o</a:t>
            </a:r>
            <a:r>
              <a:rPr lang="en-US" spc="-40" dirty="0">
                <a:cs typeface="Calibri"/>
              </a:rPr>
              <a:t>r</a:t>
            </a:r>
            <a:r>
              <a:rPr lang="en-US" spc="-25" dirty="0">
                <a:cs typeface="Calibri"/>
              </a:rPr>
              <a:t>at</a:t>
            </a:r>
            <a:r>
              <a:rPr lang="en-US" spc="-5" dirty="0">
                <a:cs typeface="Calibri"/>
              </a:rPr>
              <a:t>o</a:t>
            </a:r>
            <a:r>
              <a:rPr lang="en-US" spc="5" dirty="0">
                <a:cs typeface="Calibri"/>
              </a:rPr>
              <a:t>r</a:t>
            </a:r>
            <a:r>
              <a:rPr lang="en-US" spc="-130" dirty="0">
                <a:cs typeface="Calibri"/>
              </a:rPr>
              <a:t>y</a:t>
            </a:r>
            <a:r>
              <a:rPr lang="en-US" dirty="0">
                <a:cs typeface="Calibri"/>
              </a:rPr>
              <a:t> there.</a:t>
            </a:r>
          </a:p>
          <a:p>
            <a:r>
              <a:rPr lang="en-US" dirty="0">
                <a:cs typeface="Calibri"/>
              </a:rPr>
              <a:t>FR</a:t>
            </a:r>
            <a:r>
              <a:rPr lang="en-US" spc="5" dirty="0">
                <a:cs typeface="Calibri"/>
              </a:rPr>
              <a:t>E</a:t>
            </a:r>
            <a:r>
              <a:rPr lang="en-US" spc="-5" dirty="0">
                <a:cs typeface="Calibri"/>
              </a:rPr>
              <a:t>I</a:t>
            </a:r>
            <a:r>
              <a:rPr lang="en-US" dirty="0">
                <a:cs typeface="Calibri"/>
              </a:rPr>
              <a:t>A</a:t>
            </a:r>
            <a:r>
              <a:rPr lang="en-US" spc="-20" dirty="0">
                <a:cs typeface="Calibri"/>
              </a:rPr>
              <a:t> </a:t>
            </a:r>
            <a:r>
              <a:rPr lang="en-US" dirty="0">
                <a:cs typeface="Calibri"/>
              </a:rPr>
              <a:t>n</a:t>
            </a:r>
            <a:r>
              <a:rPr lang="en-US" spc="-15" dirty="0">
                <a:cs typeface="Calibri"/>
              </a:rPr>
              <a:t>o</a:t>
            </a:r>
            <a:r>
              <a:rPr lang="en-US" dirty="0">
                <a:cs typeface="Calibri"/>
              </a:rPr>
              <a:t>w</a:t>
            </a:r>
            <a:r>
              <a:rPr lang="en-US" spc="-15" dirty="0">
                <a:cs typeface="Calibri"/>
              </a:rPr>
              <a:t> </a:t>
            </a:r>
            <a:r>
              <a:rPr lang="en-US" spc="-5" dirty="0">
                <a:cs typeface="Calibri"/>
              </a:rPr>
              <a:t>o</a:t>
            </a:r>
            <a:r>
              <a:rPr lang="en-US" dirty="0">
                <a:cs typeface="Calibri"/>
              </a:rPr>
              <a:t>p</a:t>
            </a:r>
            <a:r>
              <a:rPr lang="en-US" spc="-5" dirty="0">
                <a:cs typeface="Calibri"/>
              </a:rPr>
              <a:t>e</a:t>
            </a:r>
            <a:r>
              <a:rPr lang="en-US" spc="-40" dirty="0">
                <a:cs typeface="Calibri"/>
              </a:rPr>
              <a:t>r</a:t>
            </a:r>
            <a:r>
              <a:rPr lang="en-US" spc="-25" dirty="0">
                <a:cs typeface="Calibri"/>
              </a:rPr>
              <a:t>at</a:t>
            </a:r>
            <a:r>
              <a:rPr lang="en-US" spc="-5" dirty="0">
                <a:cs typeface="Calibri"/>
              </a:rPr>
              <a:t>e</a:t>
            </a:r>
            <a:r>
              <a:rPr lang="en-US" dirty="0">
                <a:cs typeface="Calibri"/>
              </a:rPr>
              <a:t>s as</a:t>
            </a:r>
            <a:r>
              <a:rPr lang="en-US" spc="10" dirty="0">
                <a:cs typeface="Calibri"/>
              </a:rPr>
              <a:t> </a:t>
            </a:r>
            <a:r>
              <a:rPr lang="en-US" spc="-5" dirty="0">
                <a:cs typeface="Calibri"/>
              </a:rPr>
              <a:t>o</a:t>
            </a:r>
            <a:r>
              <a:rPr lang="en-US" dirty="0">
                <a:cs typeface="Calibri"/>
              </a:rPr>
              <a:t>ne</a:t>
            </a:r>
            <a:r>
              <a:rPr lang="en-US" spc="-10" dirty="0">
                <a:cs typeface="Calibri"/>
              </a:rPr>
              <a:t> </a:t>
            </a:r>
            <a:r>
              <a:rPr lang="en-US" spc="-5" dirty="0">
                <a:cs typeface="Calibri"/>
              </a:rPr>
              <a:t>o</a:t>
            </a:r>
            <a:r>
              <a:rPr lang="en-US" dirty="0">
                <a:cs typeface="Calibri"/>
              </a:rPr>
              <a:t>f</a:t>
            </a:r>
            <a:r>
              <a:rPr lang="en-US" spc="-10" dirty="0">
                <a:cs typeface="Calibri"/>
              </a:rPr>
              <a:t> </a:t>
            </a:r>
            <a:r>
              <a:rPr lang="en-US" dirty="0">
                <a:cs typeface="Calibri"/>
              </a:rPr>
              <a:t>the</a:t>
            </a:r>
            <a:r>
              <a:rPr lang="en-US" spc="-10" dirty="0">
                <a:cs typeface="Calibri"/>
              </a:rPr>
              <a:t> </a:t>
            </a:r>
            <a:r>
              <a:rPr lang="en-US" spc="-185" dirty="0">
                <a:cs typeface="Calibri"/>
              </a:rPr>
              <a:t>T</a:t>
            </a:r>
            <a:r>
              <a:rPr lang="en-US" spc="-5" dirty="0">
                <a:cs typeface="Calibri"/>
              </a:rPr>
              <a:t>e</a:t>
            </a:r>
            <a:r>
              <a:rPr lang="en-US" dirty="0">
                <a:cs typeface="Calibri"/>
              </a:rPr>
              <a:t>chn</a:t>
            </a:r>
            <a:r>
              <a:rPr lang="en-US" spc="-5" dirty="0">
                <a:cs typeface="Calibri"/>
              </a:rPr>
              <a:t>ological</a:t>
            </a:r>
            <a:r>
              <a:rPr lang="en-US" dirty="0">
                <a:cs typeface="Calibri"/>
              </a:rPr>
              <a:t> </a:t>
            </a:r>
            <a:r>
              <a:rPr lang="en-US" spc="-45" dirty="0">
                <a:cs typeface="Calibri"/>
              </a:rPr>
              <a:t>F</a:t>
            </a:r>
            <a:r>
              <a:rPr lang="en-US" dirty="0">
                <a:cs typeface="Calibri"/>
              </a:rPr>
              <a:t>ac</a:t>
            </a:r>
            <a:r>
              <a:rPr lang="en-US" spc="-5" dirty="0">
                <a:cs typeface="Calibri"/>
              </a:rPr>
              <a:t>ili</a:t>
            </a:r>
            <a:r>
              <a:rPr lang="en-US" dirty="0">
                <a:cs typeface="Calibri"/>
              </a:rPr>
              <a:t>t</a:t>
            </a:r>
            <a:r>
              <a:rPr lang="en-US" spc="-5" dirty="0">
                <a:cs typeface="Calibri"/>
              </a:rPr>
              <a:t>ie</a:t>
            </a:r>
            <a:r>
              <a:rPr lang="en-US" dirty="0">
                <a:cs typeface="Calibri"/>
              </a:rPr>
              <a:t>s</a:t>
            </a:r>
            <a:r>
              <a:rPr lang="en-US" spc="35" dirty="0">
                <a:cs typeface="Calibri"/>
              </a:rPr>
              <a:t> </a:t>
            </a:r>
            <a:r>
              <a:rPr lang="en-US" spc="-5" dirty="0">
                <a:cs typeface="Calibri"/>
              </a:rPr>
              <a:t>i</a:t>
            </a:r>
            <a:r>
              <a:rPr lang="en-US" dirty="0">
                <a:cs typeface="Calibri"/>
              </a:rPr>
              <a:t>n</a:t>
            </a:r>
            <a:r>
              <a:rPr lang="en-US" spc="-5" dirty="0">
                <a:cs typeface="Calibri"/>
              </a:rPr>
              <a:t> </a:t>
            </a:r>
            <a:r>
              <a:rPr lang="en-US" spc="5" dirty="0">
                <a:cs typeface="Calibri"/>
              </a:rPr>
              <a:t>E</a:t>
            </a:r>
            <a:r>
              <a:rPr lang="en-US" dirty="0">
                <a:cs typeface="Calibri"/>
              </a:rPr>
              <a:t>u</a:t>
            </a:r>
            <a:r>
              <a:rPr lang="en-US" spc="-40" dirty="0">
                <a:cs typeface="Calibri"/>
              </a:rPr>
              <a:t>r</a:t>
            </a:r>
            <a:r>
              <a:rPr lang="en-US" spc="-5" dirty="0">
                <a:cs typeface="Calibri"/>
              </a:rPr>
              <a:t>o</a:t>
            </a:r>
            <a:r>
              <a:rPr lang="en-US" dirty="0">
                <a:cs typeface="Calibri"/>
              </a:rPr>
              <a:t>p</a:t>
            </a:r>
            <a:r>
              <a:rPr lang="en-US" spc="-5" dirty="0">
                <a:cs typeface="Calibri"/>
              </a:rPr>
              <a:t>e</a:t>
            </a:r>
            <a:r>
              <a:rPr lang="en-US" dirty="0">
                <a:cs typeface="Calibri"/>
              </a:rPr>
              <a:t>,</a:t>
            </a:r>
            <a:r>
              <a:rPr lang="en-US" spc="-20" dirty="0">
                <a:cs typeface="Calibri"/>
              </a:rPr>
              <a:t> </a:t>
            </a:r>
            <a:r>
              <a:rPr lang="en-US" dirty="0">
                <a:cs typeface="Calibri"/>
              </a:rPr>
              <a:t>cu</a:t>
            </a:r>
            <a:r>
              <a:rPr lang="en-US" spc="-5" dirty="0">
                <a:cs typeface="Calibri"/>
              </a:rPr>
              <a:t>r</a:t>
            </a:r>
            <a:r>
              <a:rPr lang="en-US" spc="-30" dirty="0">
                <a:cs typeface="Calibri"/>
              </a:rPr>
              <a:t>r</a:t>
            </a:r>
            <a:r>
              <a:rPr lang="en-US" spc="-5" dirty="0">
                <a:cs typeface="Calibri"/>
              </a:rPr>
              <a:t>e</a:t>
            </a:r>
            <a:r>
              <a:rPr lang="en-US" spc="-25" dirty="0">
                <a:cs typeface="Calibri"/>
              </a:rPr>
              <a:t>n</a:t>
            </a:r>
            <a:r>
              <a:rPr lang="en-US" dirty="0">
                <a:cs typeface="Calibri"/>
              </a:rPr>
              <a:t>t</a:t>
            </a:r>
            <a:r>
              <a:rPr lang="en-US" spc="-5" dirty="0">
                <a:cs typeface="Calibri"/>
              </a:rPr>
              <a:t>l</a:t>
            </a:r>
            <a:r>
              <a:rPr lang="en-US" dirty="0">
                <a:cs typeface="Calibri"/>
              </a:rPr>
              <a:t>y </a:t>
            </a:r>
            <a:r>
              <a:rPr lang="en-US" spc="-5" dirty="0">
                <a:cs typeface="Calibri"/>
              </a:rPr>
              <a:t>wi</a:t>
            </a:r>
            <a:r>
              <a:rPr lang="en-US" dirty="0">
                <a:cs typeface="Calibri"/>
              </a:rPr>
              <a:t>th</a:t>
            </a:r>
            <a:r>
              <a:rPr lang="en-US" spc="5" dirty="0">
                <a:cs typeface="Calibri"/>
              </a:rPr>
              <a:t> </a:t>
            </a:r>
            <a:r>
              <a:rPr lang="en-US" dirty="0">
                <a:cs typeface="Calibri"/>
              </a:rPr>
              <a:t>p</a:t>
            </a:r>
            <a:r>
              <a:rPr lang="en-US" spc="-40" dirty="0">
                <a:cs typeface="Calibri"/>
              </a:rPr>
              <a:t>r</a:t>
            </a:r>
            <a:r>
              <a:rPr lang="en-US" spc="-5" dirty="0">
                <a:cs typeface="Calibri"/>
              </a:rPr>
              <a:t>o</a:t>
            </a:r>
            <a:r>
              <a:rPr lang="en-US" dirty="0">
                <a:cs typeface="Calibri"/>
              </a:rPr>
              <a:t>g</a:t>
            </a:r>
            <a:r>
              <a:rPr lang="en-US" spc="-40" dirty="0">
                <a:cs typeface="Calibri"/>
              </a:rPr>
              <a:t>r</a:t>
            </a:r>
            <a:r>
              <a:rPr lang="en-US" dirty="0">
                <a:cs typeface="Calibri"/>
              </a:rPr>
              <a:t>a</a:t>
            </a:r>
            <a:r>
              <a:rPr lang="en-US" spc="-5" dirty="0">
                <a:cs typeface="Calibri"/>
              </a:rPr>
              <a:t>m</a:t>
            </a:r>
            <a:r>
              <a:rPr lang="en-US" dirty="0">
                <a:cs typeface="Calibri"/>
              </a:rPr>
              <a:t>s</a:t>
            </a:r>
            <a:r>
              <a:rPr lang="en-US" spc="-15" dirty="0">
                <a:cs typeface="Calibri"/>
              </a:rPr>
              <a:t> </a:t>
            </a:r>
            <a:r>
              <a:rPr lang="en-US" spc="-5" dirty="0">
                <a:cs typeface="Calibri"/>
              </a:rPr>
              <a:t>o</a:t>
            </a:r>
            <a:r>
              <a:rPr lang="en-US" dirty="0">
                <a:cs typeface="Calibri"/>
              </a:rPr>
              <a:t>f</a:t>
            </a:r>
            <a:r>
              <a:rPr lang="en-US" spc="-10" dirty="0">
                <a:cs typeface="Calibri"/>
              </a:rPr>
              <a:t> </a:t>
            </a:r>
            <a:r>
              <a:rPr lang="en-US" spc="-25" dirty="0">
                <a:cs typeface="Calibri"/>
              </a:rPr>
              <a:t>t</a:t>
            </a:r>
            <a:r>
              <a:rPr lang="en-US" spc="-5" dirty="0">
                <a:cs typeface="Calibri"/>
              </a:rPr>
              <a:t>e</a:t>
            </a:r>
            <a:r>
              <a:rPr lang="en-US" spc="-30" dirty="0">
                <a:cs typeface="Calibri"/>
              </a:rPr>
              <a:t>s</a:t>
            </a:r>
            <a:r>
              <a:rPr lang="en-US" dirty="0">
                <a:cs typeface="Calibri"/>
              </a:rPr>
              <a:t>ts</a:t>
            </a:r>
            <a:r>
              <a:rPr lang="en-US" spc="20" dirty="0">
                <a:cs typeface="Calibri"/>
              </a:rPr>
              <a:t> </a:t>
            </a:r>
            <a:r>
              <a:rPr lang="en-US" spc="-5" dirty="0">
                <a:cs typeface="Calibri"/>
              </a:rPr>
              <a:t>o</a:t>
            </a:r>
            <a:r>
              <a:rPr lang="en-US" dirty="0">
                <a:cs typeface="Calibri"/>
              </a:rPr>
              <a:t>f</a:t>
            </a:r>
            <a:r>
              <a:rPr lang="en-US" spc="-10" dirty="0">
                <a:cs typeface="Calibri"/>
              </a:rPr>
              <a:t> </a:t>
            </a:r>
            <a:r>
              <a:rPr lang="en-US" spc="-5" dirty="0">
                <a:cs typeface="Calibri"/>
              </a:rPr>
              <a:t>s</a:t>
            </a:r>
            <a:r>
              <a:rPr lang="en-US" dirty="0">
                <a:cs typeface="Calibri"/>
              </a:rPr>
              <a:t>up</a:t>
            </a:r>
            <a:r>
              <a:rPr lang="en-US" spc="-5" dirty="0">
                <a:cs typeface="Calibri"/>
              </a:rPr>
              <a:t>e</a:t>
            </a:r>
            <a:r>
              <a:rPr lang="en-US" spc="-30" dirty="0">
                <a:cs typeface="Calibri"/>
              </a:rPr>
              <a:t>r</a:t>
            </a:r>
            <a:r>
              <a:rPr lang="en-US" spc="-10" dirty="0">
                <a:cs typeface="Calibri"/>
              </a:rPr>
              <a:t>c</a:t>
            </a:r>
            <a:r>
              <a:rPr lang="en-US" spc="-5" dirty="0">
                <a:cs typeface="Calibri"/>
              </a:rPr>
              <a:t>o</a:t>
            </a:r>
            <a:r>
              <a:rPr lang="en-US" dirty="0">
                <a:cs typeface="Calibri"/>
              </a:rPr>
              <a:t>nduct</a:t>
            </a:r>
            <a:r>
              <a:rPr lang="en-US" spc="-5" dirty="0">
                <a:cs typeface="Calibri"/>
              </a:rPr>
              <a:t>i</a:t>
            </a:r>
            <a:r>
              <a:rPr lang="en-US" dirty="0">
                <a:cs typeface="Calibri"/>
              </a:rPr>
              <a:t>ng</a:t>
            </a:r>
            <a:r>
              <a:rPr lang="en-US" spc="-40" dirty="0">
                <a:cs typeface="Calibri"/>
              </a:rPr>
              <a:t> </a:t>
            </a:r>
            <a:r>
              <a:rPr lang="en-US" dirty="0">
                <a:cs typeface="Calibri"/>
              </a:rPr>
              <a:t>acc</a:t>
            </a:r>
            <a:r>
              <a:rPr lang="en-US" spc="-5" dirty="0">
                <a:cs typeface="Calibri"/>
              </a:rPr>
              <a:t>ele</a:t>
            </a:r>
            <a:r>
              <a:rPr lang="en-US" spc="-40" dirty="0">
                <a:cs typeface="Calibri"/>
              </a:rPr>
              <a:t>r</a:t>
            </a:r>
            <a:r>
              <a:rPr lang="en-US" spc="-25" dirty="0">
                <a:cs typeface="Calibri"/>
              </a:rPr>
              <a:t>at</a:t>
            </a:r>
            <a:r>
              <a:rPr lang="en-US" spc="-5" dirty="0">
                <a:cs typeface="Calibri"/>
              </a:rPr>
              <a:t>o</a:t>
            </a:r>
            <a:r>
              <a:rPr lang="en-US" dirty="0">
                <a:cs typeface="Calibri"/>
              </a:rPr>
              <a:t>r</a:t>
            </a:r>
            <a:r>
              <a:rPr lang="en-US" spc="25" dirty="0">
                <a:cs typeface="Calibri"/>
              </a:rPr>
              <a:t> </a:t>
            </a:r>
            <a:r>
              <a:rPr lang="en-US" spc="-10" dirty="0">
                <a:cs typeface="Calibri"/>
              </a:rPr>
              <a:t>c</a:t>
            </a:r>
            <a:r>
              <a:rPr lang="en-US" spc="-40" dirty="0">
                <a:cs typeface="Calibri"/>
              </a:rPr>
              <a:t>a</a:t>
            </a:r>
            <a:r>
              <a:rPr lang="en-US" spc="-10" dirty="0">
                <a:cs typeface="Calibri"/>
              </a:rPr>
              <a:t>v</a:t>
            </a:r>
            <a:r>
              <a:rPr lang="en-US" spc="-5" dirty="0">
                <a:cs typeface="Calibri"/>
              </a:rPr>
              <a:t>i</a:t>
            </a:r>
            <a:r>
              <a:rPr lang="en-US" dirty="0">
                <a:cs typeface="Calibri"/>
              </a:rPr>
              <a:t>t</a:t>
            </a:r>
            <a:r>
              <a:rPr lang="en-US" spc="-5" dirty="0">
                <a:cs typeface="Calibri"/>
              </a:rPr>
              <a:t>ie</a:t>
            </a:r>
            <a:r>
              <a:rPr lang="en-US" dirty="0">
                <a:cs typeface="Calibri"/>
              </a:rPr>
              <a:t>s</a:t>
            </a:r>
            <a:r>
              <a:rPr lang="en-US" spc="10" dirty="0">
                <a:cs typeface="Calibri"/>
              </a:rPr>
              <a:t> </a:t>
            </a:r>
            <a:r>
              <a:rPr lang="en-US" spc="-40" dirty="0">
                <a:cs typeface="Calibri"/>
              </a:rPr>
              <a:t>f</a:t>
            </a:r>
            <a:r>
              <a:rPr lang="en-US" spc="-5" dirty="0">
                <a:cs typeface="Calibri"/>
              </a:rPr>
              <a:t>o</a:t>
            </a:r>
            <a:r>
              <a:rPr lang="en-US" dirty="0">
                <a:cs typeface="Calibri"/>
              </a:rPr>
              <a:t>r</a:t>
            </a:r>
            <a:r>
              <a:rPr lang="en-US" spc="-15" dirty="0">
                <a:cs typeface="Calibri"/>
              </a:rPr>
              <a:t> </a:t>
            </a:r>
            <a:r>
              <a:rPr lang="en-US" spc="-20" dirty="0">
                <a:cs typeface="Calibri"/>
              </a:rPr>
              <a:t>E</a:t>
            </a:r>
            <a:r>
              <a:rPr lang="en-US" dirty="0">
                <a:cs typeface="Calibri"/>
              </a:rPr>
              <a:t>SS and</a:t>
            </a:r>
            <a:r>
              <a:rPr lang="en-US" spc="-5" dirty="0">
                <a:cs typeface="Calibri"/>
              </a:rPr>
              <a:t> o</a:t>
            </a:r>
            <a:r>
              <a:rPr lang="en-US" dirty="0">
                <a:cs typeface="Calibri"/>
              </a:rPr>
              <a:t>f</a:t>
            </a:r>
            <a:r>
              <a:rPr lang="en-US" spc="-10" dirty="0">
                <a:cs typeface="Calibri"/>
              </a:rPr>
              <a:t> </a:t>
            </a:r>
            <a:r>
              <a:rPr lang="en-US" spc="-5" dirty="0">
                <a:cs typeface="Calibri"/>
              </a:rPr>
              <a:t>s</a:t>
            </a:r>
            <a:r>
              <a:rPr lang="en-US" dirty="0">
                <a:cs typeface="Calibri"/>
              </a:rPr>
              <a:t>up</a:t>
            </a:r>
            <a:r>
              <a:rPr lang="en-US" spc="-5" dirty="0">
                <a:cs typeface="Calibri"/>
              </a:rPr>
              <a:t>e</a:t>
            </a:r>
            <a:r>
              <a:rPr lang="en-US" spc="-30" dirty="0">
                <a:cs typeface="Calibri"/>
              </a:rPr>
              <a:t>r</a:t>
            </a:r>
            <a:r>
              <a:rPr lang="en-US" spc="-10" dirty="0">
                <a:cs typeface="Calibri"/>
              </a:rPr>
              <a:t>c</a:t>
            </a:r>
            <a:r>
              <a:rPr lang="en-US" spc="-5" dirty="0">
                <a:cs typeface="Calibri"/>
              </a:rPr>
              <a:t>o</a:t>
            </a:r>
            <a:r>
              <a:rPr lang="en-US" dirty="0">
                <a:cs typeface="Calibri"/>
              </a:rPr>
              <a:t>nduct</a:t>
            </a:r>
            <a:r>
              <a:rPr lang="en-US" spc="-5" dirty="0">
                <a:cs typeface="Calibri"/>
              </a:rPr>
              <a:t>i</a:t>
            </a:r>
            <a:r>
              <a:rPr lang="en-US" dirty="0">
                <a:cs typeface="Calibri"/>
              </a:rPr>
              <a:t>ng</a:t>
            </a:r>
            <a:r>
              <a:rPr lang="en-US" spc="-40" dirty="0">
                <a:cs typeface="Calibri"/>
              </a:rPr>
              <a:t> </a:t>
            </a:r>
            <a:r>
              <a:rPr lang="en-US" spc="-5" dirty="0">
                <a:cs typeface="Calibri"/>
              </a:rPr>
              <a:t>or</a:t>
            </a:r>
            <a:r>
              <a:rPr lang="en-US" dirty="0">
                <a:cs typeface="Calibri"/>
              </a:rPr>
              <a:t>b</a:t>
            </a:r>
            <a:r>
              <a:rPr lang="en-US" spc="-5" dirty="0">
                <a:cs typeface="Calibri"/>
              </a:rPr>
              <a:t>i</a:t>
            </a:r>
            <a:r>
              <a:rPr lang="en-US" dirty="0">
                <a:cs typeface="Calibri"/>
              </a:rPr>
              <a:t>t</a:t>
            </a:r>
            <a:r>
              <a:rPr lang="en-US" spc="-10" dirty="0">
                <a:cs typeface="Calibri"/>
              </a:rPr>
              <a:t> c</a:t>
            </a:r>
            <a:r>
              <a:rPr lang="en-US" spc="-5" dirty="0">
                <a:cs typeface="Calibri"/>
              </a:rPr>
              <a:t>or</a:t>
            </a:r>
            <a:r>
              <a:rPr lang="en-US" spc="-30" dirty="0">
                <a:cs typeface="Calibri"/>
              </a:rPr>
              <a:t>r</a:t>
            </a:r>
            <a:r>
              <a:rPr lang="en-US" spc="-5" dirty="0">
                <a:cs typeface="Calibri"/>
              </a:rPr>
              <a:t>e</a:t>
            </a:r>
            <a:r>
              <a:rPr lang="en-US" dirty="0">
                <a:cs typeface="Calibri"/>
              </a:rPr>
              <a:t>c</a:t>
            </a:r>
            <a:r>
              <a:rPr lang="en-US" spc="-25" dirty="0">
                <a:cs typeface="Calibri"/>
              </a:rPr>
              <a:t>t</a:t>
            </a:r>
            <a:r>
              <a:rPr lang="en-US" spc="-5" dirty="0">
                <a:cs typeface="Calibri"/>
              </a:rPr>
              <a:t>o</a:t>
            </a:r>
            <a:r>
              <a:rPr lang="en-US" dirty="0">
                <a:cs typeface="Calibri"/>
              </a:rPr>
              <a:t>r d</a:t>
            </a:r>
            <a:r>
              <a:rPr lang="en-US" spc="-5" dirty="0">
                <a:cs typeface="Calibri"/>
              </a:rPr>
              <a:t>i</a:t>
            </a:r>
            <a:r>
              <a:rPr lang="en-US" dirty="0">
                <a:cs typeface="Calibri"/>
              </a:rPr>
              <a:t>p</a:t>
            </a:r>
            <a:r>
              <a:rPr lang="en-US" spc="-5" dirty="0">
                <a:cs typeface="Calibri"/>
              </a:rPr>
              <a:t>ole</a:t>
            </a:r>
            <a:r>
              <a:rPr lang="en-US" dirty="0">
                <a:cs typeface="Calibri"/>
              </a:rPr>
              <a:t>s and crab cavities </a:t>
            </a:r>
            <a:r>
              <a:rPr lang="en-US" spc="-40" dirty="0">
                <a:cs typeface="Calibri"/>
              </a:rPr>
              <a:t>f</a:t>
            </a:r>
            <a:r>
              <a:rPr lang="en-US" spc="-5" dirty="0">
                <a:cs typeface="Calibri"/>
              </a:rPr>
              <a:t>o</a:t>
            </a:r>
            <a:r>
              <a:rPr lang="en-US" dirty="0">
                <a:cs typeface="Calibri"/>
              </a:rPr>
              <a:t>r</a:t>
            </a:r>
            <a:r>
              <a:rPr lang="en-US" spc="-15" dirty="0">
                <a:cs typeface="Calibri"/>
              </a:rPr>
              <a:t> </a:t>
            </a:r>
            <a:r>
              <a:rPr lang="en-US" dirty="0">
                <a:cs typeface="Calibri"/>
              </a:rPr>
              <a:t>the</a:t>
            </a:r>
            <a:r>
              <a:rPr lang="en-US" spc="-10" dirty="0">
                <a:cs typeface="Calibri"/>
              </a:rPr>
              <a:t> </a:t>
            </a:r>
            <a:r>
              <a:rPr lang="en-US" spc="-5" dirty="0">
                <a:cs typeface="Calibri"/>
              </a:rPr>
              <a:t>C</a:t>
            </a:r>
            <a:r>
              <a:rPr lang="en-US" spc="5" dirty="0">
                <a:cs typeface="Calibri"/>
              </a:rPr>
              <a:t>E</a:t>
            </a:r>
            <a:r>
              <a:rPr lang="en-US" dirty="0">
                <a:cs typeface="Calibri"/>
              </a:rPr>
              <a:t>RNs</a:t>
            </a:r>
            <a:r>
              <a:rPr lang="en-US" spc="-30" dirty="0">
                <a:cs typeface="Calibri"/>
              </a:rPr>
              <a:t> </a:t>
            </a:r>
            <a:r>
              <a:rPr lang="en-US" spc="-5" dirty="0" err="1">
                <a:cs typeface="Calibri"/>
              </a:rPr>
              <a:t>Hi</a:t>
            </a:r>
            <a:r>
              <a:rPr lang="en-US" dirty="0" err="1">
                <a:cs typeface="Calibri"/>
              </a:rPr>
              <a:t>gh</a:t>
            </a:r>
            <a:r>
              <a:rPr lang="en-US" spc="-5" dirty="0" err="1">
                <a:cs typeface="Calibri"/>
              </a:rPr>
              <a:t>L</a:t>
            </a:r>
            <a:r>
              <a:rPr lang="en-US" dirty="0" err="1">
                <a:cs typeface="Calibri"/>
              </a:rPr>
              <a:t>u</a:t>
            </a:r>
            <a:r>
              <a:rPr lang="en-US" spc="-5" dirty="0" err="1">
                <a:cs typeface="Calibri"/>
              </a:rPr>
              <a:t>m</a:t>
            </a:r>
            <a:r>
              <a:rPr lang="en-US" dirty="0" err="1">
                <a:cs typeface="Calibri"/>
              </a:rPr>
              <a:t>i</a:t>
            </a:r>
            <a:r>
              <a:rPr lang="en-US" dirty="0">
                <a:cs typeface="Calibri"/>
              </a:rPr>
              <a:t> </a:t>
            </a:r>
            <a:r>
              <a:rPr lang="en-US" spc="-5" dirty="0">
                <a:cs typeface="Calibri"/>
              </a:rPr>
              <a:t>U</a:t>
            </a:r>
            <a:r>
              <a:rPr lang="en-US" dirty="0">
                <a:cs typeface="Calibri"/>
              </a:rPr>
              <a:t>pg</a:t>
            </a:r>
            <a:r>
              <a:rPr lang="en-US" spc="-40" dirty="0">
                <a:cs typeface="Calibri"/>
              </a:rPr>
              <a:t>r</a:t>
            </a:r>
            <a:r>
              <a:rPr lang="en-US" dirty="0">
                <a:cs typeface="Calibri"/>
              </a:rPr>
              <a:t>ad</a:t>
            </a:r>
            <a:r>
              <a:rPr lang="en-US" spc="-5" dirty="0">
                <a:cs typeface="Calibri"/>
              </a:rPr>
              <a:t>e</a:t>
            </a:r>
            <a:r>
              <a:rPr lang="en-US" dirty="0">
                <a:cs typeface="Calibri"/>
              </a:rPr>
              <a:t>.</a:t>
            </a:r>
          </a:p>
          <a:p>
            <a:r>
              <a:rPr lang="en-US" dirty="0">
                <a:cs typeface="Calibri"/>
              </a:rPr>
              <a:t>FR</a:t>
            </a:r>
            <a:r>
              <a:rPr lang="en-US" spc="5" dirty="0">
                <a:cs typeface="Calibri"/>
              </a:rPr>
              <a:t>E</a:t>
            </a:r>
            <a:r>
              <a:rPr lang="en-US" spc="-5" dirty="0">
                <a:cs typeface="Calibri"/>
              </a:rPr>
              <a:t>I</a:t>
            </a:r>
            <a:r>
              <a:rPr lang="en-US" dirty="0">
                <a:cs typeface="Calibri"/>
              </a:rPr>
              <a:t>A</a:t>
            </a:r>
            <a:r>
              <a:rPr lang="en-US" spc="-20" dirty="0">
                <a:cs typeface="Calibri"/>
              </a:rPr>
              <a:t> is currently financed essentially on a project basis and has</a:t>
            </a:r>
            <a:r>
              <a:rPr lang="en-US" dirty="0">
                <a:cs typeface="Calibri"/>
              </a:rPr>
              <a:t> t</a:t>
            </a:r>
            <a:r>
              <a:rPr lang="en-US" spc="-5" dirty="0">
                <a:cs typeface="Calibri"/>
              </a:rPr>
              <a:t>il</a:t>
            </a:r>
            <a:r>
              <a:rPr lang="en-US" dirty="0">
                <a:cs typeface="Calibri"/>
              </a:rPr>
              <a:t>l</a:t>
            </a:r>
            <a:r>
              <a:rPr lang="en-US" spc="10" dirty="0">
                <a:cs typeface="Calibri"/>
              </a:rPr>
              <a:t> </a:t>
            </a:r>
            <a:r>
              <a:rPr lang="en-US" dirty="0">
                <a:cs typeface="Calibri"/>
              </a:rPr>
              <a:t>n</a:t>
            </a:r>
            <a:r>
              <a:rPr lang="en-US" spc="-15" dirty="0">
                <a:cs typeface="Calibri"/>
              </a:rPr>
              <a:t>o</a:t>
            </a:r>
            <a:r>
              <a:rPr lang="en-US" dirty="0">
                <a:cs typeface="Calibri"/>
              </a:rPr>
              <a:t>w</a:t>
            </a:r>
            <a:r>
              <a:rPr lang="en-US" spc="-15" dirty="0">
                <a:cs typeface="Calibri"/>
              </a:rPr>
              <a:t> </a:t>
            </a:r>
            <a:r>
              <a:rPr lang="en-US" spc="-30" dirty="0">
                <a:cs typeface="Calibri"/>
              </a:rPr>
              <a:t>r</a:t>
            </a:r>
            <a:r>
              <a:rPr lang="en-US" spc="-5" dirty="0">
                <a:cs typeface="Calibri"/>
              </a:rPr>
              <a:t>e</a:t>
            </a:r>
            <a:r>
              <a:rPr lang="en-US" dirty="0">
                <a:cs typeface="Calibri"/>
              </a:rPr>
              <a:t>c</a:t>
            </a:r>
            <a:r>
              <a:rPr lang="en-US" spc="-5" dirty="0">
                <a:cs typeface="Calibri"/>
              </a:rPr>
              <a:t>ei</a:t>
            </a:r>
            <a:r>
              <a:rPr lang="en-US" spc="-30" dirty="0">
                <a:cs typeface="Calibri"/>
              </a:rPr>
              <a:t>v</a:t>
            </a:r>
            <a:r>
              <a:rPr lang="en-US" spc="-5" dirty="0">
                <a:cs typeface="Calibri"/>
              </a:rPr>
              <a:t>e</a:t>
            </a:r>
            <a:r>
              <a:rPr lang="en-US" dirty="0">
                <a:cs typeface="Calibri"/>
              </a:rPr>
              <a:t>d </a:t>
            </a:r>
            <a:r>
              <a:rPr lang="en-US" spc="10" dirty="0">
                <a:cs typeface="Calibri"/>
              </a:rPr>
              <a:t> only minor </a:t>
            </a:r>
            <a:r>
              <a:rPr lang="en-US" spc="-10" dirty="0">
                <a:cs typeface="Calibri"/>
              </a:rPr>
              <a:t> </a:t>
            </a:r>
            <a:r>
              <a:rPr lang="en-US" dirty="0">
                <a:cs typeface="Calibri"/>
              </a:rPr>
              <a:t>f</a:t>
            </a:r>
            <a:r>
              <a:rPr lang="en-US" spc="-5" dirty="0">
                <a:cs typeface="Calibri"/>
              </a:rPr>
              <a:t>i</a:t>
            </a:r>
            <a:r>
              <a:rPr lang="en-US" dirty="0">
                <a:cs typeface="Calibri"/>
              </a:rPr>
              <a:t>nanc</a:t>
            </a:r>
            <a:r>
              <a:rPr lang="en-US" spc="-5" dirty="0">
                <a:cs typeface="Calibri"/>
              </a:rPr>
              <a:t>i</a:t>
            </a:r>
            <a:r>
              <a:rPr lang="en-US" dirty="0">
                <a:cs typeface="Calibri"/>
              </a:rPr>
              <a:t>al </a:t>
            </a:r>
            <a:r>
              <a:rPr lang="en-US" spc="-5" dirty="0">
                <a:cs typeface="Calibri"/>
              </a:rPr>
              <a:t>s</a:t>
            </a:r>
            <a:r>
              <a:rPr lang="en-US" dirty="0">
                <a:cs typeface="Calibri"/>
              </a:rPr>
              <a:t>upp</a:t>
            </a:r>
            <a:r>
              <a:rPr lang="en-US" spc="-5" dirty="0">
                <a:cs typeface="Calibri"/>
              </a:rPr>
              <a:t>or</a:t>
            </a:r>
            <a:r>
              <a:rPr lang="en-US" dirty="0">
                <a:cs typeface="Calibri"/>
              </a:rPr>
              <a:t>t f</a:t>
            </a:r>
            <a:r>
              <a:rPr lang="en-US" spc="-40" dirty="0">
                <a:cs typeface="Calibri"/>
              </a:rPr>
              <a:t>r</a:t>
            </a:r>
            <a:r>
              <a:rPr lang="en-US" spc="-5" dirty="0">
                <a:cs typeface="Calibri"/>
              </a:rPr>
              <a:t>o</a:t>
            </a:r>
            <a:r>
              <a:rPr lang="en-US" dirty="0">
                <a:cs typeface="Calibri"/>
              </a:rPr>
              <a:t>m the Swedish N</a:t>
            </a:r>
            <a:r>
              <a:rPr lang="en-US" spc="-25" dirty="0">
                <a:cs typeface="Calibri"/>
              </a:rPr>
              <a:t>a</a:t>
            </a:r>
            <a:r>
              <a:rPr lang="en-US" dirty="0">
                <a:cs typeface="Calibri"/>
              </a:rPr>
              <a:t>t</a:t>
            </a:r>
            <a:r>
              <a:rPr lang="en-US" spc="-5" dirty="0">
                <a:cs typeface="Calibri"/>
              </a:rPr>
              <a:t>io</a:t>
            </a:r>
            <a:r>
              <a:rPr lang="en-US" dirty="0">
                <a:cs typeface="Calibri"/>
              </a:rPr>
              <a:t>nal </a:t>
            </a:r>
            <a:r>
              <a:rPr lang="en-US" spc="-35" dirty="0">
                <a:cs typeface="Calibri"/>
              </a:rPr>
              <a:t>R</a:t>
            </a:r>
            <a:r>
              <a:rPr lang="en-US" spc="-5" dirty="0">
                <a:cs typeface="Calibri"/>
              </a:rPr>
              <a:t>ese</a:t>
            </a:r>
            <a:r>
              <a:rPr lang="en-US" dirty="0">
                <a:cs typeface="Calibri"/>
              </a:rPr>
              <a:t>a</a:t>
            </a:r>
            <a:r>
              <a:rPr lang="en-US" spc="-30" dirty="0">
                <a:cs typeface="Calibri"/>
              </a:rPr>
              <a:t>r</a:t>
            </a:r>
            <a:r>
              <a:rPr lang="en-US" dirty="0">
                <a:cs typeface="Calibri"/>
              </a:rPr>
              <a:t>ch</a:t>
            </a:r>
            <a:r>
              <a:rPr lang="en-US" spc="5" dirty="0">
                <a:cs typeface="Calibri"/>
              </a:rPr>
              <a:t> </a:t>
            </a:r>
            <a:r>
              <a:rPr lang="en-US" spc="-5" dirty="0">
                <a:cs typeface="Calibri"/>
              </a:rPr>
              <a:t>Co</a:t>
            </a:r>
            <a:r>
              <a:rPr lang="en-US" dirty="0">
                <a:cs typeface="Calibri"/>
              </a:rPr>
              <a:t>unc</a:t>
            </a:r>
            <a:r>
              <a:rPr lang="en-US" spc="-5" dirty="0">
                <a:cs typeface="Calibri"/>
              </a:rPr>
              <a:t>il and</a:t>
            </a:r>
            <a:r>
              <a:rPr lang="en-US" spc="10" dirty="0">
                <a:cs typeface="Calibri"/>
              </a:rPr>
              <a:t> </a:t>
            </a:r>
            <a:r>
              <a:rPr lang="en-US" dirty="0">
                <a:cs typeface="Calibri"/>
              </a:rPr>
              <a:t>the</a:t>
            </a:r>
            <a:r>
              <a:rPr lang="en-US" spc="-10" dirty="0">
                <a:cs typeface="Calibri"/>
              </a:rPr>
              <a:t> Swedish </a:t>
            </a:r>
            <a:r>
              <a:rPr lang="en-US" spc="-5" dirty="0">
                <a:cs typeface="Calibri"/>
              </a:rPr>
              <a:t>I</a:t>
            </a:r>
            <a:r>
              <a:rPr lang="en-US" dirty="0">
                <a:cs typeface="Calibri"/>
              </a:rPr>
              <a:t>ndu</a:t>
            </a:r>
            <a:r>
              <a:rPr lang="en-US" spc="-30" dirty="0">
                <a:cs typeface="Calibri"/>
              </a:rPr>
              <a:t>s</a:t>
            </a:r>
            <a:r>
              <a:rPr lang="en-US" dirty="0">
                <a:cs typeface="Calibri"/>
              </a:rPr>
              <a:t>t</a:t>
            </a:r>
            <a:r>
              <a:rPr lang="en-US" spc="-5" dirty="0">
                <a:cs typeface="Calibri"/>
              </a:rPr>
              <a:t>ri</a:t>
            </a:r>
            <a:r>
              <a:rPr lang="en-US" dirty="0">
                <a:cs typeface="Calibri"/>
              </a:rPr>
              <a:t>al Innovation A</a:t>
            </a:r>
            <a:r>
              <a:rPr lang="en-US" spc="-10" dirty="0">
                <a:cs typeface="Calibri"/>
              </a:rPr>
              <a:t>g</a:t>
            </a:r>
            <a:r>
              <a:rPr lang="en-US" spc="-5" dirty="0">
                <a:cs typeface="Calibri"/>
              </a:rPr>
              <a:t>e</a:t>
            </a:r>
            <a:r>
              <a:rPr lang="en-US" dirty="0">
                <a:cs typeface="Calibri"/>
              </a:rPr>
              <a:t>nc</a:t>
            </a:r>
            <a:r>
              <a:rPr lang="en-US" spc="-140" dirty="0">
                <a:cs typeface="Calibri"/>
              </a:rPr>
              <a:t>y  </a:t>
            </a:r>
            <a:r>
              <a:rPr lang="en-US" spc="-10" dirty="0">
                <a:cs typeface="Calibri"/>
              </a:rPr>
              <a:t>which is on a level that is insufficient c</a:t>
            </a:r>
            <a:r>
              <a:rPr lang="en-US" spc="-15" dirty="0">
                <a:cs typeface="Calibri"/>
              </a:rPr>
              <a:t>o</a:t>
            </a:r>
            <a:r>
              <a:rPr lang="en-US" spc="-30" dirty="0">
                <a:cs typeface="Calibri"/>
              </a:rPr>
              <a:t>v</a:t>
            </a:r>
            <a:r>
              <a:rPr lang="en-US" spc="-5" dirty="0">
                <a:cs typeface="Calibri"/>
              </a:rPr>
              <a:t>e</a:t>
            </a:r>
            <a:r>
              <a:rPr lang="en-US" dirty="0">
                <a:cs typeface="Calibri"/>
              </a:rPr>
              <a:t>r the</a:t>
            </a:r>
            <a:r>
              <a:rPr lang="en-US" spc="10" dirty="0">
                <a:cs typeface="Calibri"/>
              </a:rPr>
              <a:t> </a:t>
            </a:r>
            <a:r>
              <a:rPr lang="en-US" dirty="0">
                <a:cs typeface="Calibri"/>
              </a:rPr>
              <a:t>ba</a:t>
            </a:r>
            <a:r>
              <a:rPr lang="en-US" spc="-5" dirty="0">
                <a:cs typeface="Calibri"/>
              </a:rPr>
              <a:t>si</a:t>
            </a:r>
            <a:r>
              <a:rPr lang="en-US" dirty="0">
                <a:cs typeface="Calibri"/>
              </a:rPr>
              <a:t>c</a:t>
            </a:r>
            <a:r>
              <a:rPr lang="en-US" spc="5" dirty="0">
                <a:cs typeface="Calibri"/>
              </a:rPr>
              <a:t> </a:t>
            </a:r>
            <a:r>
              <a:rPr lang="en-US" spc="-5" dirty="0">
                <a:cs typeface="Calibri"/>
              </a:rPr>
              <a:t>o</a:t>
            </a:r>
            <a:r>
              <a:rPr lang="en-US" dirty="0">
                <a:cs typeface="Calibri"/>
              </a:rPr>
              <a:t>p</a:t>
            </a:r>
            <a:r>
              <a:rPr lang="en-US" spc="-5" dirty="0">
                <a:cs typeface="Calibri"/>
              </a:rPr>
              <a:t>e</a:t>
            </a:r>
            <a:r>
              <a:rPr lang="en-US" spc="-40" dirty="0">
                <a:cs typeface="Calibri"/>
              </a:rPr>
              <a:t>r</a:t>
            </a:r>
            <a:r>
              <a:rPr lang="en-US" spc="-25" dirty="0">
                <a:cs typeface="Calibri"/>
              </a:rPr>
              <a:t>a</a:t>
            </a:r>
            <a:r>
              <a:rPr lang="en-US" dirty="0">
                <a:cs typeface="Calibri"/>
              </a:rPr>
              <a:t>t</a:t>
            </a:r>
            <a:r>
              <a:rPr lang="en-US" spc="-5" dirty="0">
                <a:cs typeface="Calibri"/>
              </a:rPr>
              <a:t>io</a:t>
            </a:r>
            <a:r>
              <a:rPr lang="en-US" dirty="0">
                <a:cs typeface="Calibri"/>
              </a:rPr>
              <a:t>n</a:t>
            </a:r>
            <a:r>
              <a:rPr lang="en-US" spc="-5" dirty="0">
                <a:cs typeface="Calibri"/>
              </a:rPr>
              <a:t> </a:t>
            </a:r>
            <a:r>
              <a:rPr lang="en-US" spc="-10" dirty="0">
                <a:cs typeface="Calibri"/>
              </a:rPr>
              <a:t>c</a:t>
            </a:r>
            <a:r>
              <a:rPr lang="en-US" spc="-5" dirty="0">
                <a:cs typeface="Calibri"/>
              </a:rPr>
              <a:t>o</a:t>
            </a:r>
            <a:r>
              <a:rPr lang="en-US" spc="-30" dirty="0">
                <a:cs typeface="Calibri"/>
              </a:rPr>
              <a:t>s</a:t>
            </a:r>
            <a:r>
              <a:rPr lang="en-US" dirty="0">
                <a:cs typeface="Calibri"/>
              </a:rPr>
              <a:t>ts for FREIA </a:t>
            </a:r>
            <a:r>
              <a:rPr lang="en-US" spc="-5" dirty="0">
                <a:cs typeface="Calibri"/>
              </a:rPr>
              <a:t>of ca 1.8 </a:t>
            </a:r>
            <a:r>
              <a:rPr lang="en-US" dirty="0">
                <a:cs typeface="Calibri"/>
              </a:rPr>
              <a:t>M</a:t>
            </a:r>
            <a:r>
              <a:rPr lang="en-US" spc="5" dirty="0">
                <a:cs typeface="Calibri"/>
              </a:rPr>
              <a:t>E</a:t>
            </a:r>
            <a:r>
              <a:rPr lang="en-US" spc="-5" dirty="0">
                <a:cs typeface="Calibri"/>
              </a:rPr>
              <a:t>U</a:t>
            </a:r>
            <a:r>
              <a:rPr lang="en-US" dirty="0">
                <a:cs typeface="Calibri"/>
              </a:rPr>
              <a:t>R</a:t>
            </a:r>
            <a:r>
              <a:rPr lang="en-US" spc="5" dirty="0">
                <a:cs typeface="Calibri"/>
              </a:rPr>
              <a:t>/</a:t>
            </a:r>
            <a:r>
              <a:rPr lang="en-US" spc="-20" dirty="0">
                <a:cs typeface="Calibri"/>
              </a:rPr>
              <a:t>y</a:t>
            </a:r>
            <a:r>
              <a:rPr lang="en-US" spc="-5" dirty="0">
                <a:cs typeface="Calibri"/>
              </a:rPr>
              <a:t>e</a:t>
            </a:r>
            <a:r>
              <a:rPr lang="en-US" dirty="0">
                <a:cs typeface="Calibri"/>
              </a:rPr>
              <a:t>a</a:t>
            </a:r>
            <a:r>
              <a:rPr lang="en-US" spc="-210" dirty="0">
                <a:cs typeface="Calibri"/>
              </a:rPr>
              <a:t>r</a:t>
            </a:r>
            <a:r>
              <a:rPr lang="en-US" dirty="0">
                <a:cs typeface="Calibri"/>
              </a:rPr>
              <a:t>. </a:t>
            </a:r>
          </a:p>
          <a:p>
            <a:endParaRPr lang="en-US" dirty="0"/>
          </a:p>
        </p:txBody>
      </p:sp>
      <p:sp>
        <p:nvSpPr>
          <p:cNvPr id="11" name="TextBox 10">
            <a:extLst>
              <a:ext uri="{FF2B5EF4-FFF2-40B4-BE49-F238E27FC236}">
                <a16:creationId xmlns:a16="http://schemas.microsoft.com/office/drawing/2014/main" id="{FEDBA2C6-E27B-4BFA-AFB3-5A8D5F4D02E6}"/>
              </a:ext>
            </a:extLst>
          </p:cNvPr>
          <p:cNvSpPr txBox="1"/>
          <p:nvPr/>
        </p:nvSpPr>
        <p:spPr>
          <a:xfrm>
            <a:off x="8266904" y="5521146"/>
            <a:ext cx="3169394" cy="1200329"/>
          </a:xfrm>
          <a:prstGeom prst="rect">
            <a:avLst/>
          </a:prstGeom>
          <a:noFill/>
        </p:spPr>
        <p:txBody>
          <a:bodyPr wrap="none" rtlCol="0">
            <a:spAutoFit/>
          </a:bodyPr>
          <a:lstStyle/>
          <a:p>
            <a:pPr algn="ctr"/>
            <a:r>
              <a:rPr lang="en-US" dirty="0">
                <a:cs typeface="Calibri"/>
              </a:rPr>
              <a:t>Ins</a:t>
            </a:r>
            <a:r>
              <a:rPr lang="en-US" spc="-10" dirty="0">
                <a:cs typeface="Calibri"/>
              </a:rPr>
              <a:t>e</a:t>
            </a:r>
            <a:r>
              <a:rPr lang="en-US" spc="-15" dirty="0">
                <a:cs typeface="Calibri"/>
              </a:rPr>
              <a:t>rt</a:t>
            </a:r>
            <a:r>
              <a:rPr lang="en-US" spc="-5" dirty="0">
                <a:cs typeface="Calibri"/>
              </a:rPr>
              <a:t>io</a:t>
            </a:r>
            <a:r>
              <a:rPr lang="en-US" dirty="0">
                <a:cs typeface="Calibri"/>
              </a:rPr>
              <a:t>n </a:t>
            </a:r>
            <a:r>
              <a:rPr lang="en-US" spc="-5" dirty="0">
                <a:cs typeface="Calibri"/>
              </a:rPr>
              <a:t>o</a:t>
            </a:r>
            <a:r>
              <a:rPr lang="en-US" dirty="0">
                <a:cs typeface="Calibri"/>
              </a:rPr>
              <a:t>f</a:t>
            </a:r>
            <a:r>
              <a:rPr lang="en-US" spc="15" dirty="0">
                <a:cs typeface="Calibri"/>
              </a:rPr>
              <a:t> </a:t>
            </a:r>
            <a:r>
              <a:rPr lang="en-US" spc="-15" dirty="0">
                <a:cs typeface="Calibri"/>
              </a:rPr>
              <a:t>t</a:t>
            </a:r>
            <a:r>
              <a:rPr lang="en-US" dirty="0">
                <a:cs typeface="Calibri"/>
              </a:rPr>
              <a:t>h</a:t>
            </a:r>
            <a:r>
              <a:rPr lang="en-US" spc="-10" dirty="0">
                <a:cs typeface="Calibri"/>
              </a:rPr>
              <a:t>e</a:t>
            </a:r>
            <a:r>
              <a:rPr lang="en-US" spc="5" dirty="0">
                <a:cs typeface="Calibri"/>
              </a:rPr>
              <a:t> </a:t>
            </a:r>
            <a:r>
              <a:rPr lang="en-US" spc="-15" dirty="0">
                <a:cs typeface="Calibri"/>
              </a:rPr>
              <a:t>E</a:t>
            </a:r>
            <a:r>
              <a:rPr lang="en-US" dirty="0">
                <a:cs typeface="Calibri"/>
              </a:rPr>
              <a:t>SS</a:t>
            </a:r>
            <a:r>
              <a:rPr lang="en-US" spc="-10" dirty="0">
                <a:cs typeface="Calibri"/>
              </a:rPr>
              <a:t> </a:t>
            </a:r>
            <a:r>
              <a:rPr lang="en-US" dirty="0">
                <a:cs typeface="Calibri"/>
              </a:rPr>
              <a:t>sp</a:t>
            </a:r>
            <a:r>
              <a:rPr lang="en-US" spc="-5" dirty="0">
                <a:cs typeface="Calibri"/>
              </a:rPr>
              <a:t>o</a:t>
            </a:r>
            <a:r>
              <a:rPr lang="en-US" spc="-75" dirty="0">
                <a:cs typeface="Calibri"/>
              </a:rPr>
              <a:t>k</a:t>
            </a:r>
            <a:r>
              <a:rPr lang="en-US" spc="-10" dirty="0">
                <a:cs typeface="Calibri"/>
              </a:rPr>
              <a:t>e</a:t>
            </a:r>
            <a:r>
              <a:rPr lang="en-US" spc="5" dirty="0">
                <a:cs typeface="Calibri"/>
              </a:rPr>
              <a:t> </a:t>
            </a:r>
            <a:r>
              <a:rPr lang="en-US" spc="-30" dirty="0">
                <a:cs typeface="Calibri"/>
              </a:rPr>
              <a:t>c</a:t>
            </a:r>
            <a:r>
              <a:rPr lang="en-US" spc="-25" dirty="0">
                <a:cs typeface="Calibri"/>
              </a:rPr>
              <a:t>a</a:t>
            </a:r>
            <a:r>
              <a:rPr lang="en-US" dirty="0">
                <a:cs typeface="Calibri"/>
              </a:rPr>
              <a:t>v</a:t>
            </a:r>
            <a:r>
              <a:rPr lang="en-US" spc="-5" dirty="0">
                <a:cs typeface="Calibri"/>
              </a:rPr>
              <a:t>i</a:t>
            </a:r>
            <a:r>
              <a:rPr lang="en-US" spc="-15" dirty="0">
                <a:cs typeface="Calibri"/>
              </a:rPr>
              <a:t>t</a:t>
            </a:r>
            <a:r>
              <a:rPr lang="en-US" spc="-10" dirty="0">
                <a:cs typeface="Calibri"/>
              </a:rPr>
              <a:t>y</a:t>
            </a:r>
          </a:p>
          <a:p>
            <a:pPr algn="ctr"/>
            <a:r>
              <a:rPr lang="en-US" spc="-5" dirty="0">
                <a:cs typeface="Calibri"/>
              </a:rPr>
              <a:t> </a:t>
            </a:r>
            <a:r>
              <a:rPr lang="en-US" dirty="0">
                <a:cs typeface="Calibri"/>
              </a:rPr>
              <a:t>p</a:t>
            </a:r>
            <a:r>
              <a:rPr lang="en-US" spc="-40" dirty="0">
                <a:cs typeface="Calibri"/>
              </a:rPr>
              <a:t>r</a:t>
            </a:r>
            <a:r>
              <a:rPr lang="en-US" spc="-5" dirty="0">
                <a:cs typeface="Calibri"/>
              </a:rPr>
              <a:t>o</a:t>
            </a:r>
            <a:r>
              <a:rPr lang="en-US" spc="-25" dirty="0">
                <a:cs typeface="Calibri"/>
              </a:rPr>
              <a:t>t</a:t>
            </a:r>
            <a:r>
              <a:rPr lang="en-US" spc="-15" dirty="0">
                <a:cs typeface="Calibri"/>
              </a:rPr>
              <a:t>ot</a:t>
            </a:r>
            <a:r>
              <a:rPr lang="en-US" spc="-10" dirty="0">
                <a:cs typeface="Calibri"/>
              </a:rPr>
              <a:t>y</a:t>
            </a:r>
            <a:r>
              <a:rPr lang="en-US" dirty="0">
                <a:cs typeface="Calibri"/>
              </a:rPr>
              <a:t>p</a:t>
            </a:r>
            <a:r>
              <a:rPr lang="en-US" spc="-10" dirty="0">
                <a:cs typeface="Calibri"/>
              </a:rPr>
              <a:t>e</a:t>
            </a:r>
            <a:r>
              <a:rPr lang="en-US" spc="5" dirty="0">
                <a:cs typeface="Calibri"/>
              </a:rPr>
              <a:t> </a:t>
            </a:r>
            <a:r>
              <a:rPr lang="en-US" spc="-35" dirty="0">
                <a:cs typeface="Calibri"/>
              </a:rPr>
              <a:t>f</a:t>
            </a:r>
            <a:r>
              <a:rPr lang="en-US" spc="-5" dirty="0">
                <a:cs typeface="Calibri"/>
              </a:rPr>
              <a:t>o</a:t>
            </a:r>
            <a:r>
              <a:rPr lang="en-US" spc="-10" dirty="0">
                <a:cs typeface="Calibri"/>
              </a:rPr>
              <a:t>r</a:t>
            </a:r>
            <a:r>
              <a:rPr lang="en-US" spc="-5" dirty="0">
                <a:cs typeface="Calibri"/>
              </a:rPr>
              <a:t> </a:t>
            </a:r>
            <a:r>
              <a:rPr lang="en-US" spc="-40" dirty="0">
                <a:cs typeface="Calibri"/>
              </a:rPr>
              <a:t>t</a:t>
            </a:r>
            <a:r>
              <a:rPr lang="en-US" spc="-10" dirty="0">
                <a:cs typeface="Calibri"/>
              </a:rPr>
              <a:t>e</a:t>
            </a:r>
            <a:r>
              <a:rPr lang="en-US" spc="-20" dirty="0">
                <a:cs typeface="Calibri"/>
              </a:rPr>
              <a:t>s</a:t>
            </a:r>
            <a:r>
              <a:rPr lang="en-US" spc="-15" dirty="0">
                <a:cs typeface="Calibri"/>
              </a:rPr>
              <a:t>t</a:t>
            </a:r>
            <a:r>
              <a:rPr lang="en-US" dirty="0">
                <a:cs typeface="Calibri"/>
              </a:rPr>
              <a:t>s</a:t>
            </a:r>
            <a:r>
              <a:rPr lang="en-US" spc="5" dirty="0">
                <a:cs typeface="Calibri"/>
              </a:rPr>
              <a:t> </a:t>
            </a:r>
            <a:r>
              <a:rPr lang="en-US" spc="-5" dirty="0">
                <a:cs typeface="Calibri"/>
              </a:rPr>
              <a:t>i</a:t>
            </a:r>
            <a:r>
              <a:rPr lang="en-US" dirty="0">
                <a:cs typeface="Calibri"/>
              </a:rPr>
              <a:t>n</a:t>
            </a:r>
            <a:r>
              <a:rPr lang="en-US" spc="15" dirty="0">
                <a:cs typeface="Calibri"/>
              </a:rPr>
              <a:t> </a:t>
            </a:r>
            <a:r>
              <a:rPr lang="en-US" spc="-15" dirty="0">
                <a:cs typeface="Calibri"/>
              </a:rPr>
              <a:t>t</a:t>
            </a:r>
            <a:r>
              <a:rPr lang="en-US" dirty="0">
                <a:cs typeface="Calibri"/>
              </a:rPr>
              <a:t>h</a:t>
            </a:r>
            <a:r>
              <a:rPr lang="en-US" spc="-10" dirty="0">
                <a:cs typeface="Calibri"/>
              </a:rPr>
              <a:t>e</a:t>
            </a:r>
            <a:r>
              <a:rPr lang="en-US" spc="15" dirty="0">
                <a:cs typeface="Calibri"/>
              </a:rPr>
              <a:t> </a:t>
            </a:r>
            <a:r>
              <a:rPr lang="en-US" dirty="0">
                <a:cs typeface="Calibri"/>
              </a:rPr>
              <a:t>F</a:t>
            </a:r>
            <a:r>
              <a:rPr lang="en-US" spc="-10" dirty="0">
                <a:cs typeface="Calibri"/>
              </a:rPr>
              <a:t>R</a:t>
            </a:r>
            <a:r>
              <a:rPr lang="en-US" spc="-5" dirty="0">
                <a:cs typeface="Calibri"/>
              </a:rPr>
              <a:t>E</a:t>
            </a:r>
            <a:r>
              <a:rPr lang="en-US" spc="-10" dirty="0">
                <a:cs typeface="Calibri"/>
              </a:rPr>
              <a:t>IA</a:t>
            </a:r>
            <a:r>
              <a:rPr lang="en-US" spc="-5" dirty="0">
                <a:cs typeface="Calibri"/>
              </a:rPr>
              <a:t> </a:t>
            </a:r>
          </a:p>
          <a:p>
            <a:pPr algn="ctr"/>
            <a:r>
              <a:rPr lang="en-US" spc="-10" dirty="0">
                <a:cs typeface="Calibri"/>
              </a:rPr>
              <a:t>h</a:t>
            </a:r>
            <a:r>
              <a:rPr lang="en-US" spc="-5" dirty="0">
                <a:cs typeface="Calibri"/>
              </a:rPr>
              <a:t>o</a:t>
            </a:r>
            <a:r>
              <a:rPr lang="en-US" spc="-15" dirty="0">
                <a:cs typeface="Calibri"/>
              </a:rPr>
              <a:t>r</a:t>
            </a:r>
            <a:r>
              <a:rPr lang="en-US" spc="-10" dirty="0">
                <a:cs typeface="Calibri"/>
              </a:rPr>
              <a:t>i</a:t>
            </a:r>
            <a:r>
              <a:rPr lang="en-US" spc="-40" dirty="0">
                <a:cs typeface="Calibri"/>
              </a:rPr>
              <a:t>z</a:t>
            </a:r>
            <a:r>
              <a:rPr lang="en-US" spc="-5" dirty="0">
                <a:cs typeface="Calibri"/>
              </a:rPr>
              <a:t>o</a:t>
            </a:r>
            <a:r>
              <a:rPr lang="en-US" spc="-10" dirty="0">
                <a:cs typeface="Calibri"/>
              </a:rPr>
              <a:t>n</a:t>
            </a:r>
            <a:r>
              <a:rPr lang="en-US" spc="-40" dirty="0">
                <a:cs typeface="Calibri"/>
              </a:rPr>
              <a:t>t</a:t>
            </a:r>
            <a:r>
              <a:rPr lang="en-US" dirty="0">
                <a:cs typeface="Calibri"/>
              </a:rPr>
              <a:t>al</a:t>
            </a:r>
            <a:r>
              <a:rPr lang="en-US" spc="20" dirty="0">
                <a:cs typeface="Calibri"/>
              </a:rPr>
              <a:t> </a:t>
            </a:r>
            <a:r>
              <a:rPr lang="en-US" spc="-20" dirty="0">
                <a:cs typeface="Calibri"/>
              </a:rPr>
              <a:t>c</a:t>
            </a:r>
            <a:r>
              <a:rPr lang="en-US" spc="-5" dirty="0">
                <a:cs typeface="Calibri"/>
              </a:rPr>
              <a:t>r</a:t>
            </a:r>
            <a:r>
              <a:rPr lang="en-US" spc="-35" dirty="0">
                <a:cs typeface="Calibri"/>
              </a:rPr>
              <a:t>y</a:t>
            </a:r>
            <a:r>
              <a:rPr lang="en-US" spc="-5" dirty="0">
                <a:cs typeface="Calibri"/>
              </a:rPr>
              <a:t>o</a:t>
            </a:r>
            <a:r>
              <a:rPr lang="en-US" spc="-20" dirty="0">
                <a:cs typeface="Calibri"/>
              </a:rPr>
              <a:t>s</a:t>
            </a:r>
            <a:r>
              <a:rPr lang="en-US" spc="-40" dirty="0">
                <a:cs typeface="Calibri"/>
              </a:rPr>
              <a:t>t</a:t>
            </a:r>
            <a:r>
              <a:rPr lang="en-US" spc="-15" dirty="0">
                <a:cs typeface="Calibri"/>
              </a:rPr>
              <a:t>a</a:t>
            </a:r>
            <a:r>
              <a:rPr lang="en-US" spc="-10" dirty="0">
                <a:cs typeface="Calibri"/>
              </a:rPr>
              <a:t>t</a:t>
            </a:r>
            <a:endParaRPr lang="en-US" dirty="0">
              <a:cs typeface="Calibri"/>
            </a:endParaRPr>
          </a:p>
          <a:p>
            <a:endParaRPr lang="en-US" dirty="0"/>
          </a:p>
        </p:txBody>
      </p:sp>
      <p:sp>
        <p:nvSpPr>
          <p:cNvPr id="12" name="object 5">
            <a:extLst>
              <a:ext uri="{FF2B5EF4-FFF2-40B4-BE49-F238E27FC236}">
                <a16:creationId xmlns:a16="http://schemas.microsoft.com/office/drawing/2014/main" id="{0BE48DC9-86F7-49D5-A3F9-6635A7F41078}"/>
              </a:ext>
            </a:extLst>
          </p:cNvPr>
          <p:cNvSpPr/>
          <p:nvPr/>
        </p:nvSpPr>
        <p:spPr>
          <a:xfrm>
            <a:off x="8153400" y="2132593"/>
            <a:ext cx="3396403" cy="3312497"/>
          </a:xfrm>
          <a:prstGeom prst="rect">
            <a:avLst/>
          </a:prstGeom>
          <a:blipFill>
            <a:blip r:embed="rId2" cstate="print"/>
            <a:stretch>
              <a:fillRect/>
            </a:stretch>
          </a:blipFill>
        </p:spPr>
        <p:txBody>
          <a:bodyPr wrap="square" lIns="0" tIns="0" rIns="0" bIns="0" rtlCol="0"/>
          <a:lstStyle/>
          <a:p>
            <a:endParaRPr/>
          </a:p>
        </p:txBody>
      </p:sp>
      <p:sp>
        <p:nvSpPr>
          <p:cNvPr id="13" name="Date Placeholder 12">
            <a:extLst>
              <a:ext uri="{FF2B5EF4-FFF2-40B4-BE49-F238E27FC236}">
                <a16:creationId xmlns:a16="http://schemas.microsoft.com/office/drawing/2014/main" id="{5CABB778-4805-4568-A120-32DCBDC4522C}"/>
              </a:ext>
            </a:extLst>
          </p:cNvPr>
          <p:cNvSpPr>
            <a:spLocks noGrp="1"/>
          </p:cNvSpPr>
          <p:nvPr>
            <p:ph type="dt" sz="half" idx="10"/>
          </p:nvPr>
        </p:nvSpPr>
        <p:spPr/>
        <p:txBody>
          <a:bodyPr/>
          <a:lstStyle/>
          <a:p>
            <a:r>
              <a:rPr lang="en-US"/>
              <a:t>9/17/2019</a:t>
            </a:r>
          </a:p>
        </p:txBody>
      </p:sp>
      <p:sp>
        <p:nvSpPr>
          <p:cNvPr id="14" name="Footer Placeholder 13">
            <a:extLst>
              <a:ext uri="{FF2B5EF4-FFF2-40B4-BE49-F238E27FC236}">
                <a16:creationId xmlns:a16="http://schemas.microsoft.com/office/drawing/2014/main" id="{9D5B10EA-397C-4AD7-B62C-3040CF8353C7}"/>
              </a:ext>
            </a:extLst>
          </p:cNvPr>
          <p:cNvSpPr>
            <a:spLocks noGrp="1"/>
          </p:cNvSpPr>
          <p:nvPr>
            <p:ph type="ftr" sz="quarter" idx="11"/>
          </p:nvPr>
        </p:nvSpPr>
        <p:spPr/>
        <p:txBody>
          <a:bodyPr/>
          <a:lstStyle/>
          <a:p>
            <a:r>
              <a:rPr lang="en-US"/>
              <a:t>AMICI Industrial Forum in Brussels                                                      Tord Ekelof  Uppsala University                                   </a:t>
            </a:r>
          </a:p>
        </p:txBody>
      </p:sp>
      <p:sp>
        <p:nvSpPr>
          <p:cNvPr id="15" name="Slide Number Placeholder 14">
            <a:extLst>
              <a:ext uri="{FF2B5EF4-FFF2-40B4-BE49-F238E27FC236}">
                <a16:creationId xmlns:a16="http://schemas.microsoft.com/office/drawing/2014/main" id="{A3B1D243-CCD8-41C2-ACED-CA40CCBE82D3}"/>
              </a:ext>
            </a:extLst>
          </p:cNvPr>
          <p:cNvSpPr>
            <a:spLocks noGrp="1"/>
          </p:cNvSpPr>
          <p:nvPr>
            <p:ph type="sldNum" sz="quarter" idx="12"/>
          </p:nvPr>
        </p:nvSpPr>
        <p:spPr/>
        <p:txBody>
          <a:bodyPr/>
          <a:lstStyle/>
          <a:p>
            <a:fld id="{186F6CEF-F8DD-48F5-83F1-488B58A235B6}" type="slidenum">
              <a:rPr lang="en-US" smtClean="0"/>
              <a:t>8</a:t>
            </a:fld>
            <a:endParaRPr lang="en-US"/>
          </a:p>
        </p:txBody>
      </p:sp>
    </p:spTree>
    <p:extLst>
      <p:ext uri="{BB962C8B-B14F-4D97-AF65-F5344CB8AC3E}">
        <p14:creationId xmlns:p14="http://schemas.microsoft.com/office/powerpoint/2010/main" val="125650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7D1C-A4C1-4E2A-A484-705EC11C4D56}"/>
              </a:ext>
            </a:extLst>
          </p:cNvPr>
          <p:cNvSpPr>
            <a:spLocks noGrp="1"/>
          </p:cNvSpPr>
          <p:nvPr>
            <p:ph type="title"/>
          </p:nvPr>
        </p:nvSpPr>
        <p:spPr>
          <a:xfrm>
            <a:off x="974487" y="-43737"/>
            <a:ext cx="10515600" cy="1325563"/>
          </a:xfrm>
        </p:spPr>
        <p:txBody>
          <a:bodyPr>
            <a:normAutofit/>
          </a:bodyPr>
          <a:lstStyle/>
          <a:p>
            <a:r>
              <a:rPr lang="en-US" dirty="0"/>
              <a:t>What needs to be explained about the TF’s</a:t>
            </a:r>
          </a:p>
        </p:txBody>
      </p:sp>
      <p:sp>
        <p:nvSpPr>
          <p:cNvPr id="3" name="Content Placeholder 2">
            <a:extLst>
              <a:ext uri="{FF2B5EF4-FFF2-40B4-BE49-F238E27FC236}">
                <a16:creationId xmlns:a16="http://schemas.microsoft.com/office/drawing/2014/main" id="{0FC8159D-30DE-403D-B47A-4E2F2F256220}"/>
              </a:ext>
            </a:extLst>
          </p:cNvPr>
          <p:cNvSpPr>
            <a:spLocks noGrp="1"/>
          </p:cNvSpPr>
          <p:nvPr>
            <p:ph sz="half" idx="1"/>
          </p:nvPr>
        </p:nvSpPr>
        <p:spPr>
          <a:xfrm>
            <a:off x="701913" y="1281826"/>
            <a:ext cx="6747543" cy="4792152"/>
          </a:xfrm>
        </p:spPr>
        <p:txBody>
          <a:bodyPr>
            <a:normAutofit fontScale="77500" lnSpcReduction="20000"/>
          </a:bodyPr>
          <a:lstStyle/>
          <a:p>
            <a:r>
              <a:rPr lang="en-US" dirty="0"/>
              <a:t>Experimental fundamental science, has since the Renaissance been the </a:t>
            </a:r>
            <a:r>
              <a:rPr lang="en-US" i="1" dirty="0"/>
              <a:t>long-term </a:t>
            </a:r>
            <a:r>
              <a:rPr lang="en-US" dirty="0"/>
              <a:t>driver of technological, and therefore also commercial and economical, development in Europe.</a:t>
            </a:r>
          </a:p>
          <a:p>
            <a:r>
              <a:rPr lang="en-US" dirty="0"/>
              <a:t>The research infrastructures have become so large and so complex that they require the active support of all European Technological Facilities and High-Tech Industry for their development and build-up.</a:t>
            </a:r>
          </a:p>
          <a:p>
            <a:r>
              <a:rPr lang="en-US" dirty="0"/>
              <a:t>This calls for international coordination and cooperation between the European Technological Facilities and for sustained support for their operation.</a:t>
            </a:r>
          </a:p>
          <a:p>
            <a:r>
              <a:rPr lang="en-US" dirty="0"/>
              <a:t>Such co-operation is needed in order to keep the leading position in fundamental scientific research and technological development that Europe, with the US, has had until now, but which is now seriously challenged by other upcoming major regions in the world like China and India   </a:t>
            </a:r>
          </a:p>
        </p:txBody>
      </p:sp>
      <p:sp>
        <p:nvSpPr>
          <p:cNvPr id="5" name="TextBox 4">
            <a:extLst>
              <a:ext uri="{FF2B5EF4-FFF2-40B4-BE49-F238E27FC236}">
                <a16:creationId xmlns:a16="http://schemas.microsoft.com/office/drawing/2014/main" id="{DE92A38B-E213-4BDF-9EE1-7825C16B7B78}"/>
              </a:ext>
            </a:extLst>
          </p:cNvPr>
          <p:cNvSpPr txBox="1"/>
          <p:nvPr/>
        </p:nvSpPr>
        <p:spPr>
          <a:xfrm>
            <a:off x="7794732" y="4521879"/>
            <a:ext cx="3455305" cy="1200329"/>
          </a:xfrm>
          <a:prstGeom prst="rect">
            <a:avLst/>
          </a:prstGeom>
          <a:noFill/>
        </p:spPr>
        <p:txBody>
          <a:bodyPr wrap="none" rtlCol="0">
            <a:spAutoFit/>
          </a:bodyPr>
          <a:lstStyle/>
          <a:p>
            <a:pPr algn="ctr"/>
            <a:r>
              <a:rPr lang="en-US" spc="-25" dirty="0">
                <a:cs typeface="Calibri"/>
              </a:rPr>
              <a:t>M</a:t>
            </a:r>
            <a:r>
              <a:rPr lang="en-US" spc="-5" dirty="0">
                <a:cs typeface="Calibri"/>
              </a:rPr>
              <a:t>ulti</a:t>
            </a:r>
            <a:r>
              <a:rPr lang="en-US" dirty="0">
                <a:cs typeface="Calibri"/>
              </a:rPr>
              <a:t>-</a:t>
            </a:r>
            <a:r>
              <a:rPr lang="en-US" spc="-5" dirty="0">
                <a:cs typeface="Calibri"/>
              </a:rPr>
              <a:t>pur</a:t>
            </a:r>
            <a:r>
              <a:rPr lang="en-US" spc="-20" dirty="0">
                <a:cs typeface="Calibri"/>
              </a:rPr>
              <a:t>po</a:t>
            </a:r>
            <a:r>
              <a:rPr lang="en-US" spc="-10" dirty="0">
                <a:cs typeface="Calibri"/>
              </a:rPr>
              <a:t>s</a:t>
            </a:r>
            <a:r>
              <a:rPr lang="en-US" dirty="0">
                <a:cs typeface="Calibri"/>
              </a:rPr>
              <a:t>e</a:t>
            </a:r>
            <a:r>
              <a:rPr lang="en-US" spc="-45" dirty="0">
                <a:cs typeface="Calibri"/>
              </a:rPr>
              <a:t> </a:t>
            </a:r>
            <a:r>
              <a:rPr lang="en-US" spc="-35" dirty="0">
                <a:cs typeface="Calibri"/>
              </a:rPr>
              <a:t>t</a:t>
            </a:r>
            <a:r>
              <a:rPr lang="en-US" spc="5" dirty="0">
                <a:cs typeface="Calibri"/>
              </a:rPr>
              <a:t>e</a:t>
            </a:r>
            <a:r>
              <a:rPr lang="en-US" spc="-35" dirty="0">
                <a:cs typeface="Calibri"/>
              </a:rPr>
              <a:t>s</a:t>
            </a:r>
            <a:r>
              <a:rPr lang="en-US" spc="-10" dirty="0">
                <a:cs typeface="Calibri"/>
              </a:rPr>
              <a:t>t</a:t>
            </a:r>
            <a:r>
              <a:rPr lang="en-US" spc="-15" dirty="0">
                <a:cs typeface="Calibri"/>
              </a:rPr>
              <a:t> </a:t>
            </a:r>
            <a:r>
              <a:rPr lang="en-US" spc="-35" dirty="0">
                <a:cs typeface="Calibri"/>
              </a:rPr>
              <a:t>s</a:t>
            </a:r>
            <a:r>
              <a:rPr lang="en-US" spc="-25" dirty="0">
                <a:cs typeface="Calibri"/>
              </a:rPr>
              <a:t>t</a:t>
            </a:r>
            <a:r>
              <a:rPr lang="en-US" spc="-15" dirty="0">
                <a:cs typeface="Calibri"/>
              </a:rPr>
              <a:t>a</a:t>
            </a:r>
            <a:r>
              <a:rPr lang="en-US" spc="-5" dirty="0">
                <a:cs typeface="Calibri"/>
              </a:rPr>
              <a:t>n</a:t>
            </a:r>
            <a:r>
              <a:rPr lang="en-US" spc="-10" dirty="0">
                <a:cs typeface="Calibri"/>
              </a:rPr>
              <a:t>d </a:t>
            </a:r>
            <a:r>
              <a:rPr lang="en-US" spc="-30" dirty="0">
                <a:cs typeface="Calibri"/>
              </a:rPr>
              <a:t>f</a:t>
            </a:r>
            <a:r>
              <a:rPr lang="en-US" spc="-10" dirty="0">
                <a:cs typeface="Calibri"/>
              </a:rPr>
              <a:t>o</a:t>
            </a:r>
            <a:r>
              <a:rPr lang="en-US" dirty="0">
                <a:cs typeface="Calibri"/>
              </a:rPr>
              <a:t>r</a:t>
            </a:r>
            <a:r>
              <a:rPr lang="en-US" spc="-5" dirty="0">
                <a:cs typeface="Calibri"/>
              </a:rPr>
              <a:t> hig</a:t>
            </a:r>
            <a:r>
              <a:rPr lang="en-US" spc="-10" dirty="0">
                <a:cs typeface="Calibri"/>
              </a:rPr>
              <a:t>h</a:t>
            </a:r>
            <a:r>
              <a:rPr lang="en-US" spc="-5" dirty="0">
                <a:cs typeface="Calibri"/>
              </a:rPr>
              <a:t> </a:t>
            </a:r>
          </a:p>
          <a:p>
            <a:pPr algn="ctr"/>
            <a:r>
              <a:rPr lang="en-US" spc="-5" dirty="0">
                <a:cs typeface="Calibri"/>
              </a:rPr>
              <a:t>p</a:t>
            </a:r>
            <a:r>
              <a:rPr lang="en-US" spc="-10" dirty="0">
                <a:cs typeface="Calibri"/>
              </a:rPr>
              <a:t>owe</a:t>
            </a:r>
            <a:r>
              <a:rPr lang="en-US" dirty="0">
                <a:cs typeface="Calibri"/>
              </a:rPr>
              <a:t>r</a:t>
            </a:r>
            <a:r>
              <a:rPr lang="en-US" spc="-30" dirty="0">
                <a:cs typeface="Calibri"/>
              </a:rPr>
              <a:t> </a:t>
            </a:r>
            <a:r>
              <a:rPr lang="en-US" spc="5" dirty="0">
                <a:cs typeface="Calibri"/>
              </a:rPr>
              <a:t>p</a:t>
            </a:r>
            <a:r>
              <a:rPr lang="en-US" spc="-30" dirty="0">
                <a:cs typeface="Calibri"/>
              </a:rPr>
              <a:t>r</a:t>
            </a:r>
            <a:r>
              <a:rPr lang="en-US" spc="-10" dirty="0">
                <a:cs typeface="Calibri"/>
              </a:rPr>
              <a:t>o</a:t>
            </a:r>
            <a:r>
              <a:rPr lang="en-US" spc="-25" dirty="0">
                <a:cs typeface="Calibri"/>
              </a:rPr>
              <a:t>t</a:t>
            </a:r>
            <a:r>
              <a:rPr lang="en-US" spc="-10" dirty="0">
                <a:cs typeface="Calibri"/>
              </a:rPr>
              <a:t>on</a:t>
            </a:r>
            <a:r>
              <a:rPr lang="en-US" spc="-30" dirty="0">
                <a:cs typeface="Calibri"/>
              </a:rPr>
              <a:t> </a:t>
            </a:r>
            <a:r>
              <a:rPr lang="en-US" spc="-15" dirty="0">
                <a:cs typeface="Calibri"/>
              </a:rPr>
              <a:t>a</a:t>
            </a:r>
            <a:r>
              <a:rPr lang="en-US" dirty="0">
                <a:cs typeface="Calibri"/>
              </a:rPr>
              <a:t>cc</a:t>
            </a:r>
            <a:r>
              <a:rPr lang="en-US" spc="5" dirty="0">
                <a:cs typeface="Calibri"/>
              </a:rPr>
              <a:t>e</a:t>
            </a:r>
            <a:r>
              <a:rPr lang="en-US" spc="-5" dirty="0">
                <a:cs typeface="Calibri"/>
              </a:rPr>
              <a:t>l</a:t>
            </a:r>
            <a:r>
              <a:rPr lang="en-US" spc="-10" dirty="0">
                <a:cs typeface="Calibri"/>
              </a:rPr>
              <a:t>e</a:t>
            </a:r>
            <a:r>
              <a:rPr lang="en-US" spc="-40" dirty="0">
                <a:cs typeface="Calibri"/>
              </a:rPr>
              <a:t>r</a:t>
            </a:r>
            <a:r>
              <a:rPr lang="en-US" spc="-25" dirty="0">
                <a:cs typeface="Calibri"/>
              </a:rPr>
              <a:t>at</a:t>
            </a:r>
            <a:r>
              <a:rPr lang="en-US" spc="-20" dirty="0">
                <a:cs typeface="Calibri"/>
              </a:rPr>
              <a:t>o</a:t>
            </a:r>
            <a:r>
              <a:rPr lang="en-US" dirty="0">
                <a:cs typeface="Calibri"/>
              </a:rPr>
              <a:t>r</a:t>
            </a:r>
            <a:r>
              <a:rPr lang="en-US" spc="-40" dirty="0">
                <a:cs typeface="Calibri"/>
              </a:rPr>
              <a:t> </a:t>
            </a:r>
            <a:r>
              <a:rPr lang="en-US" spc="-10" dirty="0">
                <a:cs typeface="Calibri"/>
              </a:rPr>
              <a:t>f</a:t>
            </a:r>
            <a:r>
              <a:rPr lang="en-US" spc="-30" dirty="0">
                <a:cs typeface="Calibri"/>
              </a:rPr>
              <a:t>r</a:t>
            </a:r>
            <a:r>
              <a:rPr lang="en-US" spc="-10" dirty="0">
                <a:cs typeface="Calibri"/>
              </a:rPr>
              <a:t>o</a:t>
            </a:r>
            <a:r>
              <a:rPr lang="en-US" spc="-20" dirty="0">
                <a:cs typeface="Calibri"/>
              </a:rPr>
              <a:t>n</a:t>
            </a:r>
            <a:r>
              <a:rPr lang="en-US" spc="-10" dirty="0">
                <a:cs typeface="Calibri"/>
              </a:rPr>
              <a:t>t</a:t>
            </a:r>
            <a:r>
              <a:rPr lang="en-US" dirty="0">
                <a:cs typeface="Calibri"/>
              </a:rPr>
              <a:t> </a:t>
            </a:r>
            <a:r>
              <a:rPr lang="en-US" spc="5" dirty="0">
                <a:cs typeface="Calibri"/>
              </a:rPr>
              <a:t>e</a:t>
            </a:r>
            <a:r>
              <a:rPr lang="en-US" spc="-5" dirty="0">
                <a:cs typeface="Calibri"/>
              </a:rPr>
              <a:t>nd</a:t>
            </a:r>
          </a:p>
          <a:p>
            <a:pPr algn="ctr"/>
            <a:r>
              <a:rPr lang="en-US" dirty="0">
                <a:cs typeface="Calibri"/>
              </a:rPr>
              <a:t> </a:t>
            </a:r>
            <a:r>
              <a:rPr lang="en-US" spc="-35" dirty="0">
                <a:cs typeface="Calibri"/>
              </a:rPr>
              <a:t>t</a:t>
            </a:r>
            <a:r>
              <a:rPr lang="en-US" spc="5" dirty="0">
                <a:cs typeface="Calibri"/>
              </a:rPr>
              <a:t>e</a:t>
            </a:r>
            <a:r>
              <a:rPr lang="en-US" dirty="0">
                <a:cs typeface="Calibri"/>
              </a:rPr>
              <a:t>c</a:t>
            </a:r>
            <a:r>
              <a:rPr lang="en-US" spc="-5" dirty="0">
                <a:cs typeface="Calibri"/>
              </a:rPr>
              <a:t>hn</a:t>
            </a:r>
            <a:r>
              <a:rPr lang="en-US" spc="-20" dirty="0">
                <a:cs typeface="Calibri"/>
              </a:rPr>
              <a:t>o</a:t>
            </a:r>
            <a:r>
              <a:rPr lang="en-US" spc="-5" dirty="0">
                <a:cs typeface="Calibri"/>
              </a:rPr>
              <a:t>l</a:t>
            </a:r>
            <a:r>
              <a:rPr lang="en-US" spc="-20" dirty="0">
                <a:cs typeface="Calibri"/>
              </a:rPr>
              <a:t>o</a:t>
            </a:r>
            <a:r>
              <a:rPr lang="en-US" spc="-5" dirty="0">
                <a:cs typeface="Calibri"/>
              </a:rPr>
              <a:t>g</a:t>
            </a:r>
            <a:r>
              <a:rPr lang="en-US" spc="-10" dirty="0">
                <a:cs typeface="Calibri"/>
              </a:rPr>
              <a:t>ies</a:t>
            </a:r>
            <a:r>
              <a:rPr lang="en-US" spc="-35" dirty="0">
                <a:cs typeface="Calibri"/>
              </a:rPr>
              <a:t> </a:t>
            </a:r>
            <a:r>
              <a:rPr lang="en-US" spc="-25" dirty="0">
                <a:cs typeface="Calibri"/>
              </a:rPr>
              <a:t>a</a:t>
            </a:r>
            <a:r>
              <a:rPr lang="en-US" spc="-10" dirty="0">
                <a:cs typeface="Calibri"/>
              </a:rPr>
              <a:t>t</a:t>
            </a:r>
            <a:r>
              <a:rPr lang="en-US" dirty="0">
                <a:cs typeface="Calibri"/>
              </a:rPr>
              <a:t> </a:t>
            </a:r>
            <a:r>
              <a:rPr lang="en-US" spc="-25" dirty="0">
                <a:cs typeface="Calibri"/>
              </a:rPr>
              <a:t>S</a:t>
            </a:r>
            <a:r>
              <a:rPr lang="en-US" spc="-15" dirty="0">
                <a:cs typeface="Calibri"/>
              </a:rPr>
              <a:t>TFC</a:t>
            </a:r>
            <a:endParaRPr lang="en-US" dirty="0">
              <a:cs typeface="Calibri"/>
            </a:endParaRPr>
          </a:p>
          <a:p>
            <a:endParaRPr lang="en-US" dirty="0"/>
          </a:p>
        </p:txBody>
      </p:sp>
      <p:sp>
        <p:nvSpPr>
          <p:cNvPr id="6" name="object 5">
            <a:extLst>
              <a:ext uri="{FF2B5EF4-FFF2-40B4-BE49-F238E27FC236}">
                <a16:creationId xmlns:a16="http://schemas.microsoft.com/office/drawing/2014/main" id="{BB64744F-4985-4A45-8BF3-A10CADD288E4}"/>
              </a:ext>
            </a:extLst>
          </p:cNvPr>
          <p:cNvSpPr/>
          <p:nvPr/>
        </p:nvSpPr>
        <p:spPr>
          <a:xfrm>
            <a:off x="7966743" y="1784752"/>
            <a:ext cx="3111284" cy="2750948"/>
          </a:xfrm>
          <a:prstGeom prst="rect">
            <a:avLst/>
          </a:prstGeom>
          <a:blipFill>
            <a:blip r:embed="rId2" cstate="print"/>
            <a:stretch>
              <a:fillRect/>
            </a:stretch>
          </a:blipFill>
        </p:spPr>
        <p:txBody>
          <a:bodyPr wrap="square" lIns="0" tIns="0" rIns="0" bIns="0" rtlCol="0"/>
          <a:lstStyle/>
          <a:p>
            <a:endParaRPr dirty="0"/>
          </a:p>
        </p:txBody>
      </p:sp>
      <p:sp>
        <p:nvSpPr>
          <p:cNvPr id="7" name="Date Placeholder 6">
            <a:extLst>
              <a:ext uri="{FF2B5EF4-FFF2-40B4-BE49-F238E27FC236}">
                <a16:creationId xmlns:a16="http://schemas.microsoft.com/office/drawing/2014/main" id="{84BB753F-36D4-4CA4-9274-B95FE753066A}"/>
              </a:ext>
            </a:extLst>
          </p:cNvPr>
          <p:cNvSpPr>
            <a:spLocks noGrp="1"/>
          </p:cNvSpPr>
          <p:nvPr>
            <p:ph type="dt" sz="half" idx="10"/>
          </p:nvPr>
        </p:nvSpPr>
        <p:spPr/>
        <p:txBody>
          <a:bodyPr/>
          <a:lstStyle/>
          <a:p>
            <a:r>
              <a:rPr lang="en-US"/>
              <a:t>9/17/2019</a:t>
            </a:r>
          </a:p>
        </p:txBody>
      </p:sp>
      <p:sp>
        <p:nvSpPr>
          <p:cNvPr id="8" name="Footer Placeholder 7">
            <a:extLst>
              <a:ext uri="{FF2B5EF4-FFF2-40B4-BE49-F238E27FC236}">
                <a16:creationId xmlns:a16="http://schemas.microsoft.com/office/drawing/2014/main" id="{D493908E-BFDB-4BF4-8E3A-36ECD7C6B980}"/>
              </a:ext>
            </a:extLst>
          </p:cNvPr>
          <p:cNvSpPr>
            <a:spLocks noGrp="1"/>
          </p:cNvSpPr>
          <p:nvPr>
            <p:ph type="ftr" sz="quarter" idx="11"/>
          </p:nvPr>
        </p:nvSpPr>
        <p:spPr/>
        <p:txBody>
          <a:bodyPr/>
          <a:lstStyle/>
          <a:p>
            <a:r>
              <a:rPr lang="en-US"/>
              <a:t>AMICI Industrial Forum in Brussels                                                      Tord Ekelof  Uppsala University                                   </a:t>
            </a:r>
          </a:p>
        </p:txBody>
      </p:sp>
      <p:sp>
        <p:nvSpPr>
          <p:cNvPr id="9" name="Slide Number Placeholder 8">
            <a:extLst>
              <a:ext uri="{FF2B5EF4-FFF2-40B4-BE49-F238E27FC236}">
                <a16:creationId xmlns:a16="http://schemas.microsoft.com/office/drawing/2014/main" id="{DBDD712E-3267-4C2E-B2D5-3CA8899D2551}"/>
              </a:ext>
            </a:extLst>
          </p:cNvPr>
          <p:cNvSpPr>
            <a:spLocks noGrp="1"/>
          </p:cNvSpPr>
          <p:nvPr>
            <p:ph type="sldNum" sz="quarter" idx="12"/>
          </p:nvPr>
        </p:nvSpPr>
        <p:spPr/>
        <p:txBody>
          <a:bodyPr/>
          <a:lstStyle/>
          <a:p>
            <a:fld id="{186F6CEF-F8DD-48F5-83F1-488B58A235B6}" type="slidenum">
              <a:rPr lang="en-US" smtClean="0"/>
              <a:t>9</a:t>
            </a:fld>
            <a:endParaRPr lang="en-US"/>
          </a:p>
        </p:txBody>
      </p:sp>
    </p:spTree>
    <p:extLst>
      <p:ext uri="{BB962C8B-B14F-4D97-AF65-F5344CB8AC3E}">
        <p14:creationId xmlns:p14="http://schemas.microsoft.com/office/powerpoint/2010/main" val="62824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1942</Words>
  <Application>Microsoft Office PowerPoint</Application>
  <PresentationFormat>Widescreen</PresentationFormat>
  <Paragraphs>116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Calibri Light</vt:lpstr>
      <vt:lpstr>Office Theme</vt:lpstr>
      <vt:lpstr>PowerPoint Presentation</vt:lpstr>
      <vt:lpstr>PowerPoint Presentation</vt:lpstr>
      <vt:lpstr>The AMICI TIs and the large accelerator RIs</vt:lpstr>
      <vt:lpstr>The ESS example</vt:lpstr>
      <vt:lpstr>The different types of Technological Facilities</vt:lpstr>
      <vt:lpstr>The relation between TI and RIs</vt:lpstr>
      <vt:lpstr>The important but not well known role of the TIs </vt:lpstr>
      <vt:lpstr>The need for sustaining the TFs</vt:lpstr>
      <vt:lpstr>What needs to be explained about the TF’s</vt:lpstr>
      <vt:lpstr>The financing conditions for the TF’s and for Industry</vt:lpstr>
      <vt:lpstr>Conclusions: Requirements on the funding of TF’s</vt:lpstr>
      <vt:lpstr>Conclusions: Requirements on the TF’s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Tord Ekelöf</dc:creator>
  <cp:lastModifiedBy>Tord Ekelöf</cp:lastModifiedBy>
  <cp:revision>43</cp:revision>
  <dcterms:created xsi:type="dcterms:W3CDTF">2019-09-14T21:11:38Z</dcterms:created>
  <dcterms:modified xsi:type="dcterms:W3CDTF">2019-09-17T22:15:56Z</dcterms:modified>
</cp:coreProperties>
</file>