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98" r:id="rId2"/>
    <p:sldId id="325" r:id="rId3"/>
    <p:sldId id="326" r:id="rId4"/>
    <p:sldId id="327" r:id="rId5"/>
    <p:sldId id="328" r:id="rId6"/>
    <p:sldId id="329" r:id="rId7"/>
    <p:sldId id="338" r:id="rId8"/>
    <p:sldId id="330" r:id="rId9"/>
    <p:sldId id="314" r:id="rId10"/>
    <p:sldId id="331" r:id="rId11"/>
    <p:sldId id="339" r:id="rId12"/>
    <p:sldId id="335" r:id="rId13"/>
    <p:sldId id="340" r:id="rId14"/>
    <p:sldId id="342" r:id="rId15"/>
    <p:sldId id="332" r:id="rId16"/>
    <p:sldId id="334" r:id="rId17"/>
    <p:sldId id="336" r:id="rId18"/>
    <p:sldId id="337" r:id="rId19"/>
    <p:sldId id="343" r:id="rId20"/>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A7286"/>
    <a:srgbClr val="BFBFBF"/>
    <a:srgbClr val="E92611"/>
    <a:srgbClr val="B8CD89"/>
    <a:srgbClr val="EDED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3" autoAdjust="0"/>
    <p:restoredTop sz="94693" autoAdjust="0"/>
  </p:normalViewPr>
  <p:slideViewPr>
    <p:cSldViewPr>
      <p:cViewPr>
        <p:scale>
          <a:sx n="77" d="100"/>
          <a:sy n="77" d="100"/>
        </p:scale>
        <p:origin x="165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4195543-4E90-4FF3-8B50-CB69712CCF2B}" type="datetimeFigureOut">
              <a:rPr lang="en-US" smtClean="0"/>
              <a:t>9/17/2019</a:t>
            </a:fld>
            <a:endParaRPr lang="en-US"/>
          </a:p>
        </p:txBody>
      </p:sp>
      <p:sp>
        <p:nvSpPr>
          <p:cNvPr id="4" name="Espace réservé de l'image des diapositives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C2C9518-8B69-4B4A-A03E-B3A42292515D}" type="slidenum">
              <a:rPr lang="en-US" smtClean="0"/>
              <a:t>‹N›</a:t>
            </a:fld>
            <a:endParaRPr lang="en-US"/>
          </a:p>
        </p:txBody>
      </p:sp>
    </p:spTree>
    <p:extLst>
      <p:ext uri="{BB962C8B-B14F-4D97-AF65-F5344CB8AC3E}">
        <p14:creationId xmlns:p14="http://schemas.microsoft.com/office/powerpoint/2010/main" val="1452891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0113" y="739775"/>
            <a:ext cx="4935537" cy="3700463"/>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2C9518-8B69-4B4A-A03E-B3A4229251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7865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0113" y="739775"/>
            <a:ext cx="4935537" cy="3700463"/>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2C9518-8B69-4B4A-A03E-B3A4229251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0701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0113" y="739775"/>
            <a:ext cx="4935537" cy="3700463"/>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2C9518-8B69-4B4A-A03E-B3A4229251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2627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0113" y="739775"/>
            <a:ext cx="4935537" cy="3700463"/>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2C9518-8B69-4B4A-A03E-B3A4229251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121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0113" y="739775"/>
            <a:ext cx="4935537" cy="3700463"/>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2C9518-8B69-4B4A-A03E-B3A4229251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9172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0113" y="739775"/>
            <a:ext cx="4935537" cy="3700463"/>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2C9518-8B69-4B4A-A03E-B3A4229251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634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0113" y="739775"/>
            <a:ext cx="4935537" cy="3700463"/>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2C9518-8B69-4B4A-A03E-B3A4229251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52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0113" y="739775"/>
            <a:ext cx="4935537" cy="3700463"/>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2C9518-8B69-4B4A-A03E-B3A4229251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985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0113" y="739775"/>
            <a:ext cx="4935537" cy="3700463"/>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2C9518-8B69-4B4A-A03E-B3A4229251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399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0113" y="739775"/>
            <a:ext cx="4935537" cy="3700463"/>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2C9518-8B69-4B4A-A03E-B3A4229251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478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0113" y="739775"/>
            <a:ext cx="4935537" cy="3700463"/>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C2C9518-8B69-4B4A-A03E-B3A42292515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779456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0113" y="739775"/>
            <a:ext cx="4935537" cy="3700463"/>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2C9518-8B69-4B4A-A03E-B3A4229251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4103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0113" y="739775"/>
            <a:ext cx="4935537" cy="3700463"/>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2C9518-8B69-4B4A-A03E-B3A42292515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9670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e la date 6"/>
          <p:cNvSpPr>
            <a:spLocks noGrp="1"/>
          </p:cNvSpPr>
          <p:nvPr>
            <p:ph type="dt" sz="half" idx="10"/>
          </p:nvPr>
        </p:nvSpPr>
        <p:spPr/>
        <p:txBody>
          <a:bodyPr/>
          <a:lstStyle/>
          <a:p>
            <a:r>
              <a:rPr lang="fr-FR"/>
              <a:t>30/05/2018</a:t>
            </a:r>
            <a:endParaRPr lang="en-US" dirty="0"/>
          </a:p>
        </p:txBody>
      </p:sp>
      <p:sp>
        <p:nvSpPr>
          <p:cNvPr id="8" name="Espace réservé du pied de page 7"/>
          <p:cNvSpPr>
            <a:spLocks noGrp="1"/>
          </p:cNvSpPr>
          <p:nvPr>
            <p:ph type="ftr" sz="quarter" idx="11"/>
          </p:nvPr>
        </p:nvSpPr>
        <p:spPr/>
        <p:txBody>
          <a:bodyPr/>
          <a:lstStyle/>
          <a:p>
            <a:r>
              <a:rPr lang="en-GB"/>
              <a:t>AMICI Steering Committee</a:t>
            </a:r>
            <a:endParaRPr lang="en-US" dirty="0"/>
          </a:p>
        </p:txBody>
      </p:sp>
      <p:sp>
        <p:nvSpPr>
          <p:cNvPr id="9" name="Espace réservé du numéro de diapositive 8"/>
          <p:cNvSpPr>
            <a:spLocks noGrp="1"/>
          </p:cNvSpPr>
          <p:nvPr>
            <p:ph type="sldNum" sz="quarter" idx="12"/>
          </p:nvPr>
        </p:nvSpPr>
        <p:spPr/>
        <p:txBody>
          <a:bodyPr/>
          <a:lstStyle/>
          <a:p>
            <a:fld id="{0F953CB8-DBD3-4A3C-9D87-8FE85FADDDAF}" type="slidenum">
              <a:rPr lang="en-US" smtClean="0"/>
              <a:t>‹N›</a:t>
            </a:fld>
            <a:endParaRPr lang="en-US"/>
          </a:p>
        </p:txBody>
      </p:sp>
      <p:pic>
        <p:nvPicPr>
          <p:cNvPr id="11" name="Image 3">
            <a:extLst>
              <a:ext uri="{FF2B5EF4-FFF2-40B4-BE49-F238E27FC236}">
                <a16:creationId xmlns:a16="http://schemas.microsoft.com/office/drawing/2014/main" id="{7406A821-212E-4066-9E44-94209813D178}"/>
              </a:ext>
            </a:extLst>
          </p:cNvPr>
          <p:cNvPicPr>
            <a:picLocks noChangeAspect="1"/>
          </p:cNvPicPr>
          <p:nvPr userDrawn="1"/>
        </p:nvPicPr>
        <p:blipFill>
          <a:blip r:embed="rId2"/>
          <a:stretch>
            <a:fillRect/>
          </a:stretch>
        </p:blipFill>
        <p:spPr>
          <a:xfrm>
            <a:off x="4931" y="2"/>
            <a:ext cx="5961905" cy="1371429"/>
          </a:xfrm>
          <a:prstGeom prst="rect">
            <a:avLst/>
          </a:prstGeom>
        </p:spPr>
      </p:pic>
    </p:spTree>
    <p:extLst>
      <p:ext uri="{BB962C8B-B14F-4D97-AF65-F5344CB8AC3E}">
        <p14:creationId xmlns:p14="http://schemas.microsoft.com/office/powerpoint/2010/main" val="294798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itle 1"/>
          <p:cNvSpPr>
            <a:spLocks noGrp="1"/>
          </p:cNvSpPr>
          <p:nvPr>
            <p:ph type="title"/>
          </p:nvPr>
        </p:nvSpPr>
        <p:spPr>
          <a:xfrm>
            <a:off x="1619673" y="116632"/>
            <a:ext cx="7283450" cy="481012"/>
          </a:xfrm>
        </p:spPr>
        <p:txBody>
          <a:bodyPr/>
          <a:lstStyle/>
          <a:p>
            <a:r>
              <a:rPr lang="en-US" dirty="0"/>
              <a:t>Click to edit Master title style</a:t>
            </a:r>
          </a:p>
        </p:txBody>
      </p:sp>
      <p:sp>
        <p:nvSpPr>
          <p:cNvPr id="7" name="Espace réservé de la date 6"/>
          <p:cNvSpPr>
            <a:spLocks noGrp="1"/>
          </p:cNvSpPr>
          <p:nvPr>
            <p:ph type="dt" sz="half" idx="10"/>
          </p:nvPr>
        </p:nvSpPr>
        <p:spPr/>
        <p:txBody>
          <a:bodyPr/>
          <a:lstStyle/>
          <a:p>
            <a:r>
              <a:rPr lang="fr-FR"/>
              <a:t>30/05/2018</a:t>
            </a:r>
            <a:endParaRPr lang="en-US" dirty="0"/>
          </a:p>
        </p:txBody>
      </p:sp>
      <p:sp>
        <p:nvSpPr>
          <p:cNvPr id="8" name="Espace réservé du pied de page 7"/>
          <p:cNvSpPr>
            <a:spLocks noGrp="1"/>
          </p:cNvSpPr>
          <p:nvPr>
            <p:ph type="ftr" sz="quarter" idx="11"/>
          </p:nvPr>
        </p:nvSpPr>
        <p:spPr/>
        <p:txBody>
          <a:bodyPr/>
          <a:lstStyle/>
          <a:p>
            <a:r>
              <a:rPr lang="en-GB"/>
              <a:t>AMICI Steering Committee</a:t>
            </a:r>
            <a:endParaRPr lang="en-US" dirty="0"/>
          </a:p>
        </p:txBody>
      </p:sp>
      <p:sp>
        <p:nvSpPr>
          <p:cNvPr id="12" name="Espace réservé du numéro de diapositive 11"/>
          <p:cNvSpPr>
            <a:spLocks noGrp="1"/>
          </p:cNvSpPr>
          <p:nvPr>
            <p:ph type="sldNum" sz="quarter" idx="12"/>
          </p:nvPr>
        </p:nvSpPr>
        <p:spPr/>
        <p:txBody>
          <a:bodyPr/>
          <a:lstStyle/>
          <a:p>
            <a:fld id="{0F953CB8-DBD3-4A3C-9D87-8FE85FADDDAF}" type="slidenum">
              <a:rPr lang="en-US" smtClean="0"/>
              <a:t>‹N›</a:t>
            </a:fld>
            <a:endParaRPr lang="en-US"/>
          </a:p>
        </p:txBody>
      </p:sp>
    </p:spTree>
    <p:extLst>
      <p:ext uri="{BB962C8B-B14F-4D97-AF65-F5344CB8AC3E}">
        <p14:creationId xmlns:p14="http://schemas.microsoft.com/office/powerpoint/2010/main" val="103298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10" name="Espace réservé du pied de page 9"/>
          <p:cNvSpPr>
            <a:spLocks noGrp="1"/>
          </p:cNvSpPr>
          <p:nvPr>
            <p:ph type="ftr" sz="quarter" idx="11"/>
          </p:nvPr>
        </p:nvSpPr>
        <p:spPr/>
        <p:txBody>
          <a:bodyPr/>
          <a:lstStyle/>
          <a:p>
            <a:r>
              <a:rPr lang="en-GB"/>
              <a:t>AMICI Steering Committee</a:t>
            </a:r>
            <a:endParaRPr lang="en-US" dirty="0"/>
          </a:p>
        </p:txBody>
      </p:sp>
      <p:sp>
        <p:nvSpPr>
          <p:cNvPr id="12" name="Espace réservé de la date 11"/>
          <p:cNvSpPr>
            <a:spLocks noGrp="1"/>
          </p:cNvSpPr>
          <p:nvPr>
            <p:ph type="dt" sz="half" idx="13"/>
          </p:nvPr>
        </p:nvSpPr>
        <p:spPr/>
        <p:txBody>
          <a:bodyPr/>
          <a:lstStyle/>
          <a:p>
            <a:r>
              <a:rPr lang="fr-FR"/>
              <a:t>30/05/2018</a:t>
            </a:r>
            <a:endParaRPr lang="en-US" dirty="0"/>
          </a:p>
        </p:txBody>
      </p:sp>
      <p:sp>
        <p:nvSpPr>
          <p:cNvPr id="13" name="Espace réservé du numéro de diapositive 12"/>
          <p:cNvSpPr>
            <a:spLocks noGrp="1"/>
          </p:cNvSpPr>
          <p:nvPr>
            <p:ph type="sldNum" sz="quarter" idx="14"/>
          </p:nvPr>
        </p:nvSpPr>
        <p:spPr/>
        <p:txBody>
          <a:bodyPr/>
          <a:lstStyle/>
          <a:p>
            <a:fld id="{0F953CB8-DBD3-4A3C-9D87-8FE85FADDDAF}" type="slidenum">
              <a:rPr lang="en-US" smtClean="0"/>
              <a:t>‹N›</a:t>
            </a:fld>
            <a:endParaRPr lang="en-US"/>
          </a:p>
        </p:txBody>
      </p:sp>
    </p:spTree>
    <p:extLst>
      <p:ext uri="{BB962C8B-B14F-4D97-AF65-F5344CB8AC3E}">
        <p14:creationId xmlns:p14="http://schemas.microsoft.com/office/powerpoint/2010/main" val="322742552"/>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e la date 3"/>
          <p:cNvSpPr>
            <a:spLocks noGrp="1"/>
          </p:cNvSpPr>
          <p:nvPr>
            <p:ph type="dt" sz="half" idx="2"/>
          </p:nvPr>
        </p:nvSpPr>
        <p:spPr>
          <a:xfrm>
            <a:off x="849314" y="6356352"/>
            <a:ext cx="1741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30/05/2018</a:t>
            </a:r>
            <a:endParaRPr lang="en-US" dirty="0"/>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AMICI Steering Committee</a:t>
            </a:r>
            <a:endParaRPr lang="en-US" dirty="0"/>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53CB8-DBD3-4A3C-9D87-8FE85FADDDAF}" type="slidenum">
              <a:rPr lang="en-US" smtClean="0"/>
              <a:t>‹N›</a:t>
            </a:fld>
            <a:endParaRPr lang="en-US"/>
          </a:p>
        </p:txBody>
      </p:sp>
      <p:sp>
        <p:nvSpPr>
          <p:cNvPr id="9" name="Line 3"/>
          <p:cNvSpPr>
            <a:spLocks noChangeShapeType="1"/>
          </p:cNvSpPr>
          <p:nvPr userDrawn="1"/>
        </p:nvSpPr>
        <p:spPr bwMode="auto">
          <a:xfrm>
            <a:off x="849314" y="614363"/>
            <a:ext cx="8074025" cy="0"/>
          </a:xfrm>
          <a:prstGeom prst="line">
            <a:avLst/>
          </a:prstGeom>
          <a:noFill/>
          <a:ln w="19050" cap="flat">
            <a:solidFill>
              <a:srgbClr val="FF9933"/>
            </a:solidFill>
            <a:prstDash val="solid"/>
            <a:round/>
            <a:headEnd type="none" w="med" len="med"/>
            <a:tailEnd type="none" w="med" len="med"/>
          </a:ln>
        </p:spPr>
        <p:txBody>
          <a:bodyPr lIns="0" tIns="0" rIns="0" bIns="0"/>
          <a:lstStyle/>
          <a:p>
            <a:pPr algn="ctr" fontAlgn="base">
              <a:spcBef>
                <a:spcPct val="0"/>
              </a:spcBef>
              <a:spcAft>
                <a:spcPct val="0"/>
              </a:spcAft>
              <a:defRPr/>
            </a:pPr>
            <a:endParaRPr lang="en-GB" sz="4200">
              <a:solidFill>
                <a:srgbClr val="000000"/>
              </a:solidFill>
              <a:latin typeface="Gill Sans" charset="0"/>
              <a:sym typeface="Gill Sans" charset="0"/>
            </a:endParaRPr>
          </a:p>
        </p:txBody>
      </p:sp>
      <p:pic>
        <p:nvPicPr>
          <p:cNvPr id="10" name="Image 9"/>
          <p:cNvPicPr/>
          <p:nvPr userDrawn="1"/>
        </p:nvPicPr>
        <p:blipFill>
          <a:blip r:embed="rId5" cstate="print">
            <a:extLst>
              <a:ext uri="{28A0092B-C50C-407E-A947-70E740481C1C}">
                <a14:useLocalDpi xmlns:a14="http://schemas.microsoft.com/office/drawing/2010/main" val="0"/>
              </a:ext>
            </a:extLst>
          </a:blip>
          <a:stretch>
            <a:fillRect/>
          </a:stretch>
        </p:blipFill>
        <p:spPr>
          <a:xfrm>
            <a:off x="9789" y="5565"/>
            <a:ext cx="1681892" cy="975164"/>
          </a:xfrm>
          <a:prstGeom prst="rect">
            <a:avLst/>
          </a:prstGeom>
        </p:spPr>
      </p:pic>
    </p:spTree>
    <p:extLst>
      <p:ext uri="{BB962C8B-B14F-4D97-AF65-F5344CB8AC3E}">
        <p14:creationId xmlns:p14="http://schemas.microsoft.com/office/powerpoint/2010/main" val="2121114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980729"/>
            <a:ext cx="7772400" cy="2808312"/>
          </a:xfrm>
        </p:spPr>
        <p:txBody>
          <a:bodyPr>
            <a:normAutofit/>
          </a:bodyPr>
          <a:lstStyle/>
          <a:p>
            <a:br>
              <a:rPr lang="fr-FR" dirty="0"/>
            </a:br>
            <a:r>
              <a:rPr lang="en-US" sz="4800" dirty="0">
                <a:solidFill>
                  <a:srgbClr val="002060"/>
                </a:solidFill>
              </a:rPr>
              <a:t>The challenge of cooperating with industry in R&amp;D activities</a:t>
            </a:r>
          </a:p>
        </p:txBody>
      </p:sp>
      <p:sp>
        <p:nvSpPr>
          <p:cNvPr id="3" name="Sous-titre 2"/>
          <p:cNvSpPr>
            <a:spLocks noGrp="1"/>
          </p:cNvSpPr>
          <p:nvPr>
            <p:ph type="subTitle" idx="1"/>
          </p:nvPr>
        </p:nvSpPr>
        <p:spPr>
          <a:xfrm>
            <a:off x="899592" y="4005064"/>
            <a:ext cx="7480920" cy="1752600"/>
          </a:xfrm>
        </p:spPr>
        <p:txBody>
          <a:bodyPr>
            <a:normAutofit/>
          </a:bodyPr>
          <a:lstStyle/>
          <a:p>
            <a:r>
              <a:rPr lang="en-US" dirty="0" err="1"/>
              <a:t>P.Fabbricatore</a:t>
            </a:r>
            <a:r>
              <a:rPr lang="en-US" dirty="0"/>
              <a:t>  - Coordinator of AMICI WP-5 </a:t>
            </a:r>
            <a:r>
              <a:rPr lang="en-US" i="1" dirty="0"/>
              <a:t>Industrialization</a:t>
            </a:r>
          </a:p>
          <a:p>
            <a:r>
              <a:rPr lang="en-US" dirty="0"/>
              <a:t>INFN Genova</a:t>
            </a:r>
          </a:p>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32" y="5661248"/>
            <a:ext cx="7307479"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470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re 1"/>
          <p:cNvSpPr>
            <a:spLocks noGrp="1"/>
          </p:cNvSpPr>
          <p:nvPr>
            <p:ph type="title"/>
          </p:nvPr>
        </p:nvSpPr>
        <p:spPr>
          <a:xfrm>
            <a:off x="1619672" y="116632"/>
            <a:ext cx="7524327" cy="481012"/>
          </a:xfrm>
        </p:spPr>
        <p:txBody>
          <a:bodyPr>
            <a:noAutofit/>
          </a:bodyPr>
          <a:lstStyle/>
          <a:p>
            <a:r>
              <a:rPr lang="en-US" sz="3200" dirty="0">
                <a:solidFill>
                  <a:schemeClr val="tx2"/>
                </a:solidFill>
              </a:rPr>
              <a:t>Developing  prototypes with AMICI model</a:t>
            </a:r>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18/09/2019</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AMICI Second Industry Forum</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53CB8-DBD3-4A3C-9D87-8FE85FADDDAF}"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611560" y="1124744"/>
            <a:ext cx="8212360" cy="4462760"/>
          </a:xfrm>
          <a:prstGeom prst="rect">
            <a:avLst/>
          </a:prstGeom>
        </p:spPr>
        <p:txBody>
          <a:bodyPr wrap="square">
            <a:spAutoFit/>
          </a:bodyPr>
          <a:lstStyle/>
          <a:p>
            <a:pPr marL="285750" lvl="0" indent="-285750" algn="just">
              <a:spcAft>
                <a:spcPts val="1200"/>
              </a:spcAft>
              <a:buFont typeface="Arial" panose="020B0604020202020204" pitchFamily="34" charset="0"/>
              <a:buChar char="•"/>
            </a:pPr>
            <a:r>
              <a:rPr lang="en-GB" sz="2400" dirty="0">
                <a:solidFill>
                  <a:schemeClr val="accent1">
                    <a:lumMod val="75000"/>
                  </a:schemeClr>
                </a:solidFill>
              </a:rPr>
              <a:t>The </a:t>
            </a:r>
            <a:r>
              <a:rPr lang="en-GB" sz="2400" u="sng" dirty="0">
                <a:solidFill>
                  <a:schemeClr val="accent1">
                    <a:lumMod val="75000"/>
                  </a:schemeClr>
                </a:solidFill>
              </a:rPr>
              <a:t>involvement of the industry </a:t>
            </a:r>
            <a:r>
              <a:rPr lang="en-GB" sz="2400" dirty="0">
                <a:solidFill>
                  <a:schemeClr val="accent1">
                    <a:lumMod val="75000"/>
                  </a:schemeClr>
                </a:solidFill>
              </a:rPr>
              <a:t>in the prototyping shall be done if possible </a:t>
            </a:r>
            <a:r>
              <a:rPr lang="en-GB" sz="2400" u="sng" dirty="0">
                <a:solidFill>
                  <a:schemeClr val="accent1">
                    <a:lumMod val="75000"/>
                  </a:schemeClr>
                </a:solidFill>
              </a:rPr>
              <a:t>at an early stage of the design</a:t>
            </a:r>
            <a:r>
              <a:rPr lang="en-GB" sz="2400" dirty="0">
                <a:solidFill>
                  <a:schemeClr val="accent1">
                    <a:lumMod val="75000"/>
                  </a:schemeClr>
                </a:solidFill>
              </a:rPr>
              <a:t> unless the component to be developed is highly challenging and not well defined yet. </a:t>
            </a:r>
          </a:p>
          <a:p>
            <a:pPr marL="285750" lvl="0" indent="-285750" algn="just">
              <a:spcAft>
                <a:spcPts val="1200"/>
              </a:spcAft>
              <a:buFont typeface="Arial" panose="020B0604020202020204" pitchFamily="34" charset="0"/>
              <a:buChar char="•"/>
            </a:pPr>
            <a:r>
              <a:rPr lang="en-GB" sz="2400" u="sng" dirty="0">
                <a:solidFill>
                  <a:schemeClr val="accent1">
                    <a:lumMod val="75000"/>
                  </a:schemeClr>
                </a:solidFill>
              </a:rPr>
              <a:t>The role of the industry should not simply cover manufacturing aspects but also design aspects in collaboration with TI. </a:t>
            </a:r>
            <a:r>
              <a:rPr lang="en-GB" sz="2400" dirty="0">
                <a:solidFill>
                  <a:schemeClr val="accent1">
                    <a:lumMod val="75000"/>
                  </a:schemeClr>
                </a:solidFill>
              </a:rPr>
              <a:t>This is important to allow industry set the basis for future products beyond the scopes of the specific prototyping activities.</a:t>
            </a:r>
            <a:endParaRPr lang="en-US" sz="2400" dirty="0">
              <a:solidFill>
                <a:schemeClr val="accent1">
                  <a:lumMod val="75000"/>
                </a:schemeClr>
              </a:solidFill>
            </a:endParaRPr>
          </a:p>
          <a:p>
            <a:pPr marL="285750" indent="-285750" algn="just">
              <a:spcAft>
                <a:spcPts val="1200"/>
              </a:spcAft>
              <a:buFont typeface="Arial" panose="020B0604020202020204" pitchFamily="34" charset="0"/>
              <a:buChar char="•"/>
            </a:pPr>
            <a:r>
              <a:rPr lang="en-GB" sz="2400" u="sng" dirty="0">
                <a:solidFill>
                  <a:schemeClr val="accent1">
                    <a:lumMod val="75000"/>
                  </a:schemeClr>
                </a:solidFill>
              </a:rPr>
              <a:t>The industry asks to be timely informed about the need for a prototype development </a:t>
            </a:r>
          </a:p>
        </p:txBody>
      </p:sp>
    </p:spTree>
    <p:extLst>
      <p:ext uri="{BB962C8B-B14F-4D97-AF65-F5344CB8AC3E}">
        <p14:creationId xmlns:p14="http://schemas.microsoft.com/office/powerpoint/2010/main" val="1782818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EFB485C7-02DB-4186-863F-69DEF6A4A589}"/>
              </a:ext>
            </a:extLst>
          </p:cNvPr>
          <p:cNvSpPr>
            <a:spLocks noGrp="1"/>
          </p:cNvSpPr>
          <p:nvPr>
            <p:ph type="dt" sz="half" idx="10"/>
          </p:nvPr>
        </p:nvSpPr>
        <p:spPr/>
        <p:txBody>
          <a:bodyPr/>
          <a:lstStyle/>
          <a:p>
            <a:r>
              <a:rPr lang="fr-FR"/>
              <a:t>30/05/2018</a:t>
            </a:r>
            <a:endParaRPr lang="en-US" dirty="0"/>
          </a:p>
        </p:txBody>
      </p:sp>
      <p:sp>
        <p:nvSpPr>
          <p:cNvPr id="4" name="Segnaposto piè di pagina 3">
            <a:extLst>
              <a:ext uri="{FF2B5EF4-FFF2-40B4-BE49-F238E27FC236}">
                <a16:creationId xmlns:a16="http://schemas.microsoft.com/office/drawing/2014/main" id="{E5A2F5DF-1846-4F06-822E-57BCDE52D39E}"/>
              </a:ext>
            </a:extLst>
          </p:cNvPr>
          <p:cNvSpPr>
            <a:spLocks noGrp="1"/>
          </p:cNvSpPr>
          <p:nvPr>
            <p:ph type="ftr" sz="quarter" idx="11"/>
          </p:nvPr>
        </p:nvSpPr>
        <p:spPr/>
        <p:txBody>
          <a:bodyPr/>
          <a:lstStyle/>
          <a:p>
            <a:r>
              <a:rPr lang="en-GB"/>
              <a:t>AMICI Steering Committee</a:t>
            </a:r>
            <a:endParaRPr lang="en-US" dirty="0"/>
          </a:p>
        </p:txBody>
      </p:sp>
      <p:sp>
        <p:nvSpPr>
          <p:cNvPr id="5" name="Segnaposto numero diapositiva 4">
            <a:extLst>
              <a:ext uri="{FF2B5EF4-FFF2-40B4-BE49-F238E27FC236}">
                <a16:creationId xmlns:a16="http://schemas.microsoft.com/office/drawing/2014/main" id="{25336BE5-11A7-47E2-B374-5B4C207168A7}"/>
              </a:ext>
            </a:extLst>
          </p:cNvPr>
          <p:cNvSpPr>
            <a:spLocks noGrp="1"/>
          </p:cNvSpPr>
          <p:nvPr>
            <p:ph type="sldNum" sz="quarter" idx="12"/>
          </p:nvPr>
        </p:nvSpPr>
        <p:spPr/>
        <p:txBody>
          <a:bodyPr/>
          <a:lstStyle/>
          <a:p>
            <a:fld id="{0F953CB8-DBD3-4A3C-9D87-8FE85FADDDAF}" type="slidenum">
              <a:rPr lang="en-US" smtClean="0"/>
              <a:t>11</a:t>
            </a:fld>
            <a:endParaRPr lang="en-US"/>
          </a:p>
        </p:txBody>
      </p:sp>
      <p:sp>
        <p:nvSpPr>
          <p:cNvPr id="6" name="Rectangle 5">
            <a:extLst>
              <a:ext uri="{FF2B5EF4-FFF2-40B4-BE49-F238E27FC236}">
                <a16:creationId xmlns:a16="http://schemas.microsoft.com/office/drawing/2014/main" id="{21098405-94BE-4332-8CD6-89B7554ECEEF}"/>
              </a:ext>
            </a:extLst>
          </p:cNvPr>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itre 1">
            <a:extLst>
              <a:ext uri="{FF2B5EF4-FFF2-40B4-BE49-F238E27FC236}">
                <a16:creationId xmlns:a16="http://schemas.microsoft.com/office/drawing/2014/main" id="{CB7C771A-3BD7-4FF8-9535-3BADE3F60D51}"/>
              </a:ext>
            </a:extLst>
          </p:cNvPr>
          <p:cNvSpPr>
            <a:spLocks noGrp="1"/>
          </p:cNvSpPr>
          <p:nvPr>
            <p:ph type="title"/>
          </p:nvPr>
        </p:nvSpPr>
        <p:spPr>
          <a:xfrm>
            <a:off x="1619672" y="116632"/>
            <a:ext cx="7524327" cy="481012"/>
          </a:xfrm>
        </p:spPr>
        <p:txBody>
          <a:bodyPr>
            <a:noAutofit/>
          </a:bodyPr>
          <a:lstStyle/>
          <a:p>
            <a:r>
              <a:rPr lang="en-US" sz="3200" dirty="0">
                <a:solidFill>
                  <a:schemeClr val="tx2"/>
                </a:solidFill>
              </a:rPr>
              <a:t>Developing  prototypes with AMICI model</a:t>
            </a:r>
          </a:p>
        </p:txBody>
      </p:sp>
      <p:sp>
        <p:nvSpPr>
          <p:cNvPr id="8" name="Espace réservé de la date 2">
            <a:extLst>
              <a:ext uri="{FF2B5EF4-FFF2-40B4-BE49-F238E27FC236}">
                <a16:creationId xmlns:a16="http://schemas.microsoft.com/office/drawing/2014/main" id="{27FCD530-D589-4A21-80AA-D8F112D15D7D}"/>
              </a:ext>
            </a:extLst>
          </p:cNvPr>
          <p:cNvSpPr txBox="1">
            <a:spLocks/>
          </p:cNvSpPr>
          <p:nvPr/>
        </p:nvSpPr>
        <p:spPr>
          <a:xfrm>
            <a:off x="849314" y="6356352"/>
            <a:ext cx="17414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solidFill>
                  <a:prstClr val="white"/>
                </a:solidFill>
                <a:latin typeface="Calibri"/>
              </a:rPr>
              <a:t>18/09/2019</a:t>
            </a:r>
            <a:endParaRPr lang="en-US" dirty="0">
              <a:solidFill>
                <a:prstClr val="white"/>
              </a:solidFill>
              <a:latin typeface="Calibri"/>
            </a:endParaRPr>
          </a:p>
        </p:txBody>
      </p:sp>
      <p:sp>
        <p:nvSpPr>
          <p:cNvPr id="9" name="Espace réservé du pied de page 3">
            <a:extLst>
              <a:ext uri="{FF2B5EF4-FFF2-40B4-BE49-F238E27FC236}">
                <a16:creationId xmlns:a16="http://schemas.microsoft.com/office/drawing/2014/main" id="{898B16D8-FAF7-4C24-8028-A5766C5FF92E}"/>
              </a:ext>
            </a:extLst>
          </p:cNvPr>
          <p:cNvSpPr txBox="1">
            <a:spLocks/>
          </p:cNvSpPr>
          <p:nvPr/>
        </p:nvSpPr>
        <p:spPr>
          <a:xfrm>
            <a:off x="3124200" y="635635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solidFill>
                  <a:prstClr val="white"/>
                </a:solidFill>
                <a:latin typeface="Calibri"/>
              </a:rPr>
              <a:t>AMICI Second Industry Forum</a:t>
            </a:r>
            <a:endParaRPr lang="en-US" dirty="0">
              <a:solidFill>
                <a:prstClr val="white"/>
              </a:solidFill>
              <a:latin typeface="Calibri"/>
            </a:endParaRPr>
          </a:p>
        </p:txBody>
      </p:sp>
      <p:sp>
        <p:nvSpPr>
          <p:cNvPr id="10" name="Espace réservé du numéro de diapositive 4">
            <a:extLst>
              <a:ext uri="{FF2B5EF4-FFF2-40B4-BE49-F238E27FC236}">
                <a16:creationId xmlns:a16="http://schemas.microsoft.com/office/drawing/2014/main" id="{08E0FACF-4FA7-40EF-99F9-E5EA89CEE3D2}"/>
              </a:ext>
            </a:extLst>
          </p:cNvPr>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953CB8-DBD3-4A3C-9D87-8FE85FADDDAF}" type="slidenum">
              <a:rPr lang="en-US" smtClean="0">
                <a:solidFill>
                  <a:prstClr val="white"/>
                </a:solidFill>
                <a:latin typeface="Calibri"/>
              </a:rPr>
              <a:pPr>
                <a:defRPr/>
              </a:pPr>
              <a:t>11</a:t>
            </a:fld>
            <a:endParaRPr lang="en-US" dirty="0">
              <a:solidFill>
                <a:prstClr val="white"/>
              </a:solidFill>
              <a:latin typeface="Calibri"/>
            </a:endParaRPr>
          </a:p>
        </p:txBody>
      </p:sp>
      <p:sp>
        <p:nvSpPr>
          <p:cNvPr id="11" name="Rectangle 6">
            <a:extLst>
              <a:ext uri="{FF2B5EF4-FFF2-40B4-BE49-F238E27FC236}">
                <a16:creationId xmlns:a16="http://schemas.microsoft.com/office/drawing/2014/main" id="{0D364D6F-258A-4BB9-88D4-7A451E0B2922}"/>
              </a:ext>
            </a:extLst>
          </p:cNvPr>
          <p:cNvSpPr/>
          <p:nvPr/>
        </p:nvSpPr>
        <p:spPr>
          <a:xfrm>
            <a:off x="539552" y="836712"/>
            <a:ext cx="4536504" cy="2462213"/>
          </a:xfrm>
          <a:prstGeom prst="rect">
            <a:avLst/>
          </a:prstGeom>
        </p:spPr>
        <p:txBody>
          <a:bodyPr wrap="square">
            <a:spAutoFit/>
          </a:bodyPr>
          <a:lstStyle/>
          <a:p>
            <a:pPr lvl="0" algn="just">
              <a:spcAft>
                <a:spcPts val="1200"/>
              </a:spcAft>
            </a:pPr>
            <a:r>
              <a:rPr lang="en-US" sz="2400" dirty="0">
                <a:solidFill>
                  <a:schemeClr val="accent1">
                    <a:lumMod val="75000"/>
                  </a:schemeClr>
                </a:solidFill>
              </a:rPr>
              <a:t>More discussions needed for: </a:t>
            </a:r>
          </a:p>
          <a:p>
            <a:pPr marL="285750" lvl="0" indent="-285750" algn="just">
              <a:spcAft>
                <a:spcPts val="1200"/>
              </a:spcAft>
              <a:buFont typeface="Arial" panose="020B0604020202020204" pitchFamily="34" charset="0"/>
              <a:buChar char="•"/>
            </a:pPr>
            <a:r>
              <a:rPr lang="en-US" sz="2400" dirty="0">
                <a:solidFill>
                  <a:schemeClr val="accent1">
                    <a:lumMod val="75000"/>
                  </a:schemeClr>
                </a:solidFill>
              </a:rPr>
              <a:t>The content of the R&amp;D is limited </a:t>
            </a:r>
            <a:r>
              <a:rPr lang="en-US" sz="2400" dirty="0">
                <a:solidFill>
                  <a:schemeClr val="accent1">
                    <a:lumMod val="75000"/>
                  </a:schemeClr>
                </a:solidFill>
                <a:sym typeface="Wingdings" panose="05000000000000000000" pitchFamily="2" charset="2"/>
              </a:rPr>
              <a:t> </a:t>
            </a:r>
            <a:r>
              <a:rPr lang="en-US" sz="2400" dirty="0">
                <a:solidFill>
                  <a:schemeClr val="accent1">
                    <a:lumMod val="75000"/>
                  </a:schemeClr>
                </a:solidFill>
              </a:rPr>
              <a:t> industry would like to apply a principle (the </a:t>
            </a:r>
            <a:r>
              <a:rPr lang="en-US" sz="2400" u="sng" dirty="0">
                <a:solidFill>
                  <a:schemeClr val="accent1">
                    <a:lumMod val="75000"/>
                  </a:schemeClr>
                </a:solidFill>
              </a:rPr>
              <a:t>subsidiary principle)</a:t>
            </a:r>
            <a:r>
              <a:rPr lang="en-US" sz="2400" dirty="0">
                <a:solidFill>
                  <a:schemeClr val="accent1">
                    <a:lumMod val="75000"/>
                  </a:schemeClr>
                </a:solidFill>
              </a:rPr>
              <a:t> to perform in first person this activity. </a:t>
            </a:r>
          </a:p>
        </p:txBody>
      </p:sp>
      <p:pic>
        <p:nvPicPr>
          <p:cNvPr id="13" name="Immagine 12" descr="Immagine che contiene testo&#10;&#10;Descrizione generata automaticamente">
            <a:extLst>
              <a:ext uri="{FF2B5EF4-FFF2-40B4-BE49-F238E27FC236}">
                <a16:creationId xmlns:a16="http://schemas.microsoft.com/office/drawing/2014/main" id="{64525FB9-D0AB-4E26-A79D-90D1AFAAC6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1835" y="980728"/>
            <a:ext cx="3121435" cy="2348880"/>
          </a:xfrm>
          <a:prstGeom prst="rect">
            <a:avLst/>
          </a:prstGeom>
        </p:spPr>
      </p:pic>
      <p:sp>
        <p:nvSpPr>
          <p:cNvPr id="14" name="Rettangolo 13">
            <a:extLst>
              <a:ext uri="{FF2B5EF4-FFF2-40B4-BE49-F238E27FC236}">
                <a16:creationId xmlns:a16="http://schemas.microsoft.com/office/drawing/2014/main" id="{BF360ADD-DA71-4D9E-8816-D1F3CB1988E8}"/>
              </a:ext>
            </a:extLst>
          </p:cNvPr>
          <p:cNvSpPr/>
          <p:nvPr/>
        </p:nvSpPr>
        <p:spPr>
          <a:xfrm>
            <a:off x="467887" y="3740069"/>
            <a:ext cx="8064896" cy="1938992"/>
          </a:xfrm>
          <a:prstGeom prst="rect">
            <a:avLst/>
          </a:prstGeom>
        </p:spPr>
        <p:txBody>
          <a:bodyPr wrap="square">
            <a:spAutoFit/>
          </a:bodyPr>
          <a:lstStyle/>
          <a:p>
            <a:pPr marL="285750" lvl="0" indent="-285750" algn="just">
              <a:spcAft>
                <a:spcPts val="1200"/>
              </a:spcAft>
              <a:buFont typeface="Arial" panose="020B0604020202020204" pitchFamily="34" charset="0"/>
              <a:buChar char="•"/>
            </a:pPr>
            <a:r>
              <a:rPr lang="en-US" sz="2400" dirty="0">
                <a:solidFill>
                  <a:schemeClr val="accent1">
                    <a:lumMod val="75000"/>
                  </a:schemeClr>
                </a:solidFill>
              </a:rPr>
              <a:t>There is a strong preference of Industry in performing the activities at the Industry premises. However there are examples where Industry personnel works in the TI facilities for constructing prototype (The superconducting coils of quadrupoles for HL-LHC at CERN).</a:t>
            </a:r>
          </a:p>
        </p:txBody>
      </p:sp>
    </p:spTree>
    <p:extLst>
      <p:ext uri="{BB962C8B-B14F-4D97-AF65-F5344CB8AC3E}">
        <p14:creationId xmlns:p14="http://schemas.microsoft.com/office/powerpoint/2010/main" val="539079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re 1"/>
          <p:cNvSpPr>
            <a:spLocks noGrp="1"/>
          </p:cNvSpPr>
          <p:nvPr>
            <p:ph type="title"/>
          </p:nvPr>
        </p:nvSpPr>
        <p:spPr>
          <a:xfrm>
            <a:off x="809836" y="27515"/>
            <a:ext cx="7524327" cy="481012"/>
          </a:xfrm>
        </p:spPr>
        <p:txBody>
          <a:bodyPr>
            <a:noAutofit/>
          </a:bodyPr>
          <a:lstStyle/>
          <a:p>
            <a:r>
              <a:rPr lang="fr-FR" sz="3600" dirty="0">
                <a:solidFill>
                  <a:schemeClr val="tx2"/>
                </a:solidFill>
              </a:rPr>
              <a:t>Trainings </a:t>
            </a:r>
            <a:endParaRPr lang="en-US" sz="3600" dirty="0">
              <a:solidFill>
                <a:schemeClr val="tx2"/>
              </a:solidFill>
            </a:endParaRPr>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18/09/2019</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AMICI Second Industry Forum</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53CB8-DBD3-4A3C-9D87-8FE85FADDDAF}"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179512" y="764704"/>
            <a:ext cx="8902346" cy="5878532"/>
          </a:xfrm>
          <a:prstGeom prst="rect">
            <a:avLst/>
          </a:prstGeom>
        </p:spPr>
        <p:txBody>
          <a:bodyPr wrap="square">
            <a:spAutoFit/>
          </a:bodyPr>
          <a:lstStyle/>
          <a:p>
            <a:pPr lvl="0" algn="just"/>
            <a:r>
              <a:rPr lang="en-US" sz="2200" dirty="0">
                <a:solidFill>
                  <a:srgbClr val="1F497D"/>
                </a:solidFill>
              </a:rPr>
              <a:t>In the framework of the AMICI WP5 (Industrialization), the task WP5.1 (Professional training and apprenticeship) aims at promoting professional skills training and cross improvement between TI and industry. Both training opportunities in TI and in industry have been considered, with the same basic strategy (enforce a powerful support mechanism for effective knowledge and technology transfer between TI and industry) but with different aspects and weights: </a:t>
            </a:r>
          </a:p>
          <a:p>
            <a:pPr lvl="0" algn="just"/>
            <a:endParaRPr lang="en-US" sz="2200" dirty="0">
              <a:solidFill>
                <a:srgbClr val="1F497D"/>
              </a:solidFill>
            </a:endParaRPr>
          </a:p>
          <a:p>
            <a:pPr lvl="0" algn="just"/>
            <a:r>
              <a:rPr lang="en-US" sz="2200" u="sng" dirty="0">
                <a:solidFill>
                  <a:srgbClr val="1F497D"/>
                </a:solidFill>
              </a:rPr>
              <a:t>Training and apprenticeship in TI</a:t>
            </a:r>
            <a:r>
              <a:rPr lang="en-US" sz="2200" dirty="0">
                <a:solidFill>
                  <a:srgbClr val="1F497D"/>
                </a:solidFill>
              </a:rPr>
              <a:t>. It aims at defining the conditions and setting the basis for an apprenticeship pilot program dedicated to train technicians and engineers from industry in hands-on fabrication, assembly or test of accelerator and magnet. </a:t>
            </a:r>
          </a:p>
          <a:p>
            <a:pPr lvl="0" algn="just"/>
            <a:endParaRPr lang="en-US" sz="2200" dirty="0">
              <a:solidFill>
                <a:srgbClr val="1F497D"/>
              </a:solidFill>
            </a:endParaRPr>
          </a:p>
          <a:p>
            <a:pPr lvl="0" algn="just"/>
            <a:r>
              <a:rPr lang="en-US" sz="2200" u="sng" dirty="0">
                <a:solidFill>
                  <a:srgbClr val="1F497D"/>
                </a:solidFill>
              </a:rPr>
              <a:t>Training and apprenticeship in Industry.</a:t>
            </a:r>
            <a:r>
              <a:rPr lang="en-US" sz="2200" dirty="0">
                <a:solidFill>
                  <a:srgbClr val="1F497D"/>
                </a:solidFill>
              </a:rPr>
              <a:t> This part is mainly dedicated to understand the opportunities and the conditions for secondments of young researchers of TI in industry.</a:t>
            </a:r>
          </a:p>
          <a:p>
            <a:pPr marL="457200" lvl="0" indent="-457200">
              <a:buFont typeface="Wingdings" panose="05000000000000000000" pitchFamily="2" charset="2"/>
              <a:buChar char="§"/>
            </a:pPr>
            <a:endParaRPr lang="en-US" sz="2400" dirty="0">
              <a:solidFill>
                <a:srgbClr val="1F497D"/>
              </a:solidFill>
              <a:latin typeface="Calibri"/>
            </a:endParaRPr>
          </a:p>
        </p:txBody>
      </p:sp>
    </p:spTree>
    <p:extLst>
      <p:ext uri="{BB962C8B-B14F-4D97-AF65-F5344CB8AC3E}">
        <p14:creationId xmlns:p14="http://schemas.microsoft.com/office/powerpoint/2010/main" val="270966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9CFF390D-F840-44B1-9240-74EF5C2C32F1}"/>
              </a:ext>
            </a:extLst>
          </p:cNvPr>
          <p:cNvSpPr>
            <a:spLocks noGrp="1"/>
          </p:cNvSpPr>
          <p:nvPr>
            <p:ph type="dt" sz="half" idx="10"/>
          </p:nvPr>
        </p:nvSpPr>
        <p:spPr/>
        <p:txBody>
          <a:bodyPr/>
          <a:lstStyle/>
          <a:p>
            <a:r>
              <a:rPr lang="fr-FR"/>
              <a:t>30/05/2018</a:t>
            </a:r>
            <a:endParaRPr lang="en-US" dirty="0"/>
          </a:p>
        </p:txBody>
      </p:sp>
      <p:sp>
        <p:nvSpPr>
          <p:cNvPr id="4" name="Segnaposto piè di pagina 3">
            <a:extLst>
              <a:ext uri="{FF2B5EF4-FFF2-40B4-BE49-F238E27FC236}">
                <a16:creationId xmlns:a16="http://schemas.microsoft.com/office/drawing/2014/main" id="{6B27B490-7700-4236-BB5A-3B9465432F04}"/>
              </a:ext>
            </a:extLst>
          </p:cNvPr>
          <p:cNvSpPr>
            <a:spLocks noGrp="1"/>
          </p:cNvSpPr>
          <p:nvPr>
            <p:ph type="ftr" sz="quarter" idx="11"/>
          </p:nvPr>
        </p:nvSpPr>
        <p:spPr/>
        <p:txBody>
          <a:bodyPr/>
          <a:lstStyle/>
          <a:p>
            <a:r>
              <a:rPr lang="en-GB"/>
              <a:t>AMICI Steering Committee</a:t>
            </a:r>
            <a:endParaRPr lang="en-US" dirty="0"/>
          </a:p>
        </p:txBody>
      </p:sp>
      <p:sp>
        <p:nvSpPr>
          <p:cNvPr id="5" name="Segnaposto numero diapositiva 4">
            <a:extLst>
              <a:ext uri="{FF2B5EF4-FFF2-40B4-BE49-F238E27FC236}">
                <a16:creationId xmlns:a16="http://schemas.microsoft.com/office/drawing/2014/main" id="{EF89CFCF-5C45-43A9-84BE-86005853567F}"/>
              </a:ext>
            </a:extLst>
          </p:cNvPr>
          <p:cNvSpPr>
            <a:spLocks noGrp="1"/>
          </p:cNvSpPr>
          <p:nvPr>
            <p:ph type="sldNum" sz="quarter" idx="12"/>
          </p:nvPr>
        </p:nvSpPr>
        <p:spPr/>
        <p:txBody>
          <a:bodyPr/>
          <a:lstStyle/>
          <a:p>
            <a:fld id="{0F953CB8-DBD3-4A3C-9D87-8FE85FADDDAF}" type="slidenum">
              <a:rPr lang="en-US" smtClean="0"/>
              <a:t>13</a:t>
            </a:fld>
            <a:endParaRPr lang="en-US"/>
          </a:p>
        </p:txBody>
      </p:sp>
      <p:sp>
        <p:nvSpPr>
          <p:cNvPr id="6" name="Rectangle 5">
            <a:extLst>
              <a:ext uri="{FF2B5EF4-FFF2-40B4-BE49-F238E27FC236}">
                <a16:creationId xmlns:a16="http://schemas.microsoft.com/office/drawing/2014/main" id="{A4B3024A-1823-43B4-8CB2-95026993EC99}"/>
              </a:ext>
            </a:extLst>
          </p:cNvPr>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itre 1">
            <a:extLst>
              <a:ext uri="{FF2B5EF4-FFF2-40B4-BE49-F238E27FC236}">
                <a16:creationId xmlns:a16="http://schemas.microsoft.com/office/drawing/2014/main" id="{7EB232C8-6698-4756-B9A6-6C7EE58C2A99}"/>
              </a:ext>
            </a:extLst>
          </p:cNvPr>
          <p:cNvSpPr txBox="1">
            <a:spLocks/>
          </p:cNvSpPr>
          <p:nvPr/>
        </p:nvSpPr>
        <p:spPr>
          <a:xfrm>
            <a:off x="1162473" y="51076"/>
            <a:ext cx="7524327" cy="481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solidFill>
                  <a:schemeClr val="accent1">
                    <a:lumMod val="75000"/>
                  </a:schemeClr>
                </a:solidFill>
              </a:rPr>
              <a:t>Training and apprenticeship in TI</a:t>
            </a:r>
          </a:p>
        </p:txBody>
      </p:sp>
      <p:sp>
        <p:nvSpPr>
          <p:cNvPr id="8" name="Espace réservé de la date 2">
            <a:extLst>
              <a:ext uri="{FF2B5EF4-FFF2-40B4-BE49-F238E27FC236}">
                <a16:creationId xmlns:a16="http://schemas.microsoft.com/office/drawing/2014/main" id="{DA431C4A-A4C7-44BA-BDDF-761F5E693746}"/>
              </a:ext>
            </a:extLst>
          </p:cNvPr>
          <p:cNvSpPr txBox="1">
            <a:spLocks/>
          </p:cNvSpPr>
          <p:nvPr/>
        </p:nvSpPr>
        <p:spPr>
          <a:xfrm>
            <a:off x="849314" y="6356352"/>
            <a:ext cx="17414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solidFill>
                  <a:prstClr val="white"/>
                </a:solidFill>
                <a:latin typeface="Calibri"/>
              </a:rPr>
              <a:t>18/09/2019</a:t>
            </a:r>
            <a:endParaRPr lang="en-US" dirty="0">
              <a:solidFill>
                <a:prstClr val="white"/>
              </a:solidFill>
              <a:latin typeface="Calibri"/>
            </a:endParaRPr>
          </a:p>
        </p:txBody>
      </p:sp>
      <p:sp>
        <p:nvSpPr>
          <p:cNvPr id="9" name="Espace réservé du pied de page 3">
            <a:extLst>
              <a:ext uri="{FF2B5EF4-FFF2-40B4-BE49-F238E27FC236}">
                <a16:creationId xmlns:a16="http://schemas.microsoft.com/office/drawing/2014/main" id="{F10E2539-FCDD-4CAF-BF21-A804FA3B79E2}"/>
              </a:ext>
            </a:extLst>
          </p:cNvPr>
          <p:cNvSpPr txBox="1">
            <a:spLocks/>
          </p:cNvSpPr>
          <p:nvPr/>
        </p:nvSpPr>
        <p:spPr>
          <a:xfrm>
            <a:off x="3124200" y="635635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solidFill>
                  <a:prstClr val="white"/>
                </a:solidFill>
                <a:latin typeface="Calibri"/>
              </a:rPr>
              <a:t>AMICI Second Industry Forum</a:t>
            </a:r>
            <a:endParaRPr lang="en-US" dirty="0">
              <a:solidFill>
                <a:prstClr val="white"/>
              </a:solidFill>
              <a:latin typeface="Calibri"/>
            </a:endParaRPr>
          </a:p>
        </p:txBody>
      </p:sp>
      <p:sp>
        <p:nvSpPr>
          <p:cNvPr id="10" name="Espace réservé du numéro de diapositive 4">
            <a:extLst>
              <a:ext uri="{FF2B5EF4-FFF2-40B4-BE49-F238E27FC236}">
                <a16:creationId xmlns:a16="http://schemas.microsoft.com/office/drawing/2014/main" id="{6FFD3AB6-C86A-4E46-B160-D82F6966DF48}"/>
              </a:ext>
            </a:extLst>
          </p:cNvPr>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953CB8-DBD3-4A3C-9D87-8FE85FADDDAF}" type="slidenum">
              <a:rPr lang="en-US" smtClean="0">
                <a:solidFill>
                  <a:prstClr val="white"/>
                </a:solidFill>
                <a:latin typeface="Calibri"/>
              </a:rPr>
              <a:pPr>
                <a:defRPr/>
              </a:pPr>
              <a:t>13</a:t>
            </a:fld>
            <a:endParaRPr lang="en-US" dirty="0">
              <a:solidFill>
                <a:prstClr val="white"/>
              </a:solidFill>
              <a:latin typeface="Calibri"/>
            </a:endParaRPr>
          </a:p>
        </p:txBody>
      </p:sp>
      <p:grpSp>
        <p:nvGrpSpPr>
          <p:cNvPr id="11" name="Groupe 17">
            <a:extLst>
              <a:ext uri="{FF2B5EF4-FFF2-40B4-BE49-F238E27FC236}">
                <a16:creationId xmlns:a16="http://schemas.microsoft.com/office/drawing/2014/main" id="{F659A281-3315-4DCA-A324-D5F4671C4387}"/>
              </a:ext>
            </a:extLst>
          </p:cNvPr>
          <p:cNvGrpSpPr/>
          <p:nvPr/>
        </p:nvGrpSpPr>
        <p:grpSpPr>
          <a:xfrm>
            <a:off x="1907704" y="476672"/>
            <a:ext cx="6264696" cy="3201390"/>
            <a:chOff x="395536" y="836712"/>
            <a:chExt cx="6264696" cy="3201390"/>
          </a:xfrm>
        </p:grpSpPr>
        <p:pic>
          <p:nvPicPr>
            <p:cNvPr id="12" name="Image 12">
              <a:extLst>
                <a:ext uri="{FF2B5EF4-FFF2-40B4-BE49-F238E27FC236}">
                  <a16:creationId xmlns:a16="http://schemas.microsoft.com/office/drawing/2014/main" id="{55C0CB22-F3EB-4320-B4D5-F91416F8639B}"/>
                </a:ext>
              </a:extLst>
            </p:cNvPr>
            <p:cNvPicPr>
              <a:picLocks noChangeAspect="1"/>
            </p:cNvPicPr>
            <p:nvPr/>
          </p:nvPicPr>
          <p:blipFill>
            <a:blip r:embed="rId2"/>
            <a:stretch>
              <a:fillRect/>
            </a:stretch>
          </p:blipFill>
          <p:spPr>
            <a:xfrm>
              <a:off x="395536" y="836712"/>
              <a:ext cx="5788574" cy="3201390"/>
            </a:xfrm>
            <a:prstGeom prst="rect">
              <a:avLst/>
            </a:prstGeom>
          </p:spPr>
        </p:pic>
        <p:cxnSp>
          <p:nvCxnSpPr>
            <p:cNvPr id="13" name="Connecteur droit avec flèche 14">
              <a:extLst>
                <a:ext uri="{FF2B5EF4-FFF2-40B4-BE49-F238E27FC236}">
                  <a16:creationId xmlns:a16="http://schemas.microsoft.com/office/drawing/2014/main" id="{911CD042-D413-4440-A565-A3ECCBF525C9}"/>
                </a:ext>
              </a:extLst>
            </p:cNvPr>
            <p:cNvCxnSpPr/>
            <p:nvPr/>
          </p:nvCxnSpPr>
          <p:spPr>
            <a:xfrm flipV="1">
              <a:off x="6019800" y="1105259"/>
              <a:ext cx="0" cy="26642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Rectangle à coins arrondis 16">
              <a:extLst>
                <a:ext uri="{FF2B5EF4-FFF2-40B4-BE49-F238E27FC236}">
                  <a16:creationId xmlns:a16="http://schemas.microsoft.com/office/drawing/2014/main" id="{D911BB7D-F897-49D6-8DEE-AE556DAFD6D0}"/>
                </a:ext>
              </a:extLst>
            </p:cNvPr>
            <p:cNvSpPr/>
            <p:nvPr/>
          </p:nvSpPr>
          <p:spPr>
            <a:xfrm rot="16200000">
              <a:off x="5544108" y="2240868"/>
              <a:ext cx="16561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t>Supply</a:t>
              </a:r>
              <a:r>
                <a:rPr lang="fr-FR" dirty="0"/>
                <a:t> Chain</a:t>
              </a:r>
            </a:p>
          </p:txBody>
        </p:sp>
      </p:grpSp>
      <p:sp>
        <p:nvSpPr>
          <p:cNvPr id="15" name="Rectangle 6">
            <a:extLst>
              <a:ext uri="{FF2B5EF4-FFF2-40B4-BE49-F238E27FC236}">
                <a16:creationId xmlns:a16="http://schemas.microsoft.com/office/drawing/2014/main" id="{8AFB4B33-D77D-468E-BA20-B75C679C5565}"/>
              </a:ext>
            </a:extLst>
          </p:cNvPr>
          <p:cNvSpPr/>
          <p:nvPr/>
        </p:nvSpPr>
        <p:spPr>
          <a:xfrm>
            <a:off x="0" y="3447016"/>
            <a:ext cx="9036496" cy="2862322"/>
          </a:xfrm>
          <a:prstGeom prst="rect">
            <a:avLst/>
          </a:prstGeom>
        </p:spPr>
        <p:txBody>
          <a:bodyPr wrap="square">
            <a:spAutoFit/>
          </a:bodyPr>
          <a:lstStyle/>
          <a:p>
            <a:pPr marL="342900" lvl="0" indent="-342900" algn="just">
              <a:buFont typeface="Arial" panose="020B0604020202020204" pitchFamily="34" charset="0"/>
              <a:buChar char="•"/>
            </a:pPr>
            <a:r>
              <a:rPr lang="en-US" sz="2000" dirty="0">
                <a:solidFill>
                  <a:srgbClr val="1F497D"/>
                </a:solidFill>
              </a:rPr>
              <a:t>Training in TI is needed to bring the supply chain to the challenging performance requirements set by the laboratories in charge of the RI project realization.</a:t>
            </a:r>
          </a:p>
          <a:p>
            <a:pPr marL="342900" lvl="0" indent="-342900" algn="just">
              <a:buFont typeface="Arial" panose="020B0604020202020204" pitchFamily="34" charset="0"/>
              <a:buChar char="•"/>
            </a:pPr>
            <a:r>
              <a:rPr lang="en-US" sz="2000" dirty="0">
                <a:solidFill>
                  <a:srgbClr val="1F497D"/>
                </a:solidFill>
              </a:rPr>
              <a:t>Training is a must for key technologies reaching high TRL, soon to be industrialized: companies are ready to send personnel in TI, at their own cost, only if contracts are within 2-3 years.</a:t>
            </a:r>
          </a:p>
          <a:p>
            <a:pPr marL="342900" lvl="0" indent="-342900" algn="just">
              <a:buFont typeface="Arial" panose="020B0604020202020204" pitchFamily="34" charset="0"/>
              <a:buChar char="•"/>
            </a:pPr>
            <a:r>
              <a:rPr lang="en-US" sz="2000" dirty="0">
                <a:solidFill>
                  <a:srgbClr val="1F497D"/>
                </a:solidFill>
              </a:rPr>
              <a:t>For standard competences (e.g. magnetic measurement, vacuum technology, RF technology), apprenticeship is already available in the public and private sectors. </a:t>
            </a:r>
          </a:p>
          <a:p>
            <a:pPr marL="342900" lvl="0" indent="-342900" algn="just">
              <a:buFont typeface="Arial" panose="020B0604020202020204" pitchFamily="34" charset="0"/>
              <a:buChar char="•"/>
            </a:pPr>
            <a:r>
              <a:rPr lang="en-US" sz="2000" dirty="0">
                <a:solidFill>
                  <a:srgbClr val="1F497D"/>
                </a:solidFill>
              </a:rPr>
              <a:t>Sustaining  pre-existing know-how in industry entails system-engineering and quality-assurance methodology enforced at the interface between Industry and TI.</a:t>
            </a:r>
          </a:p>
        </p:txBody>
      </p:sp>
    </p:spTree>
    <p:extLst>
      <p:ext uri="{BB962C8B-B14F-4D97-AF65-F5344CB8AC3E}">
        <p14:creationId xmlns:p14="http://schemas.microsoft.com/office/powerpoint/2010/main" val="2789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367A55A3-D37E-4357-8051-0DA89DDA7C6D}"/>
              </a:ext>
            </a:extLst>
          </p:cNvPr>
          <p:cNvSpPr>
            <a:spLocks noGrp="1"/>
          </p:cNvSpPr>
          <p:nvPr>
            <p:ph type="dt" sz="half" idx="10"/>
          </p:nvPr>
        </p:nvSpPr>
        <p:spPr/>
        <p:txBody>
          <a:bodyPr/>
          <a:lstStyle/>
          <a:p>
            <a:r>
              <a:rPr lang="fr-FR"/>
              <a:t>30/05/2018</a:t>
            </a:r>
            <a:endParaRPr lang="en-US" dirty="0"/>
          </a:p>
        </p:txBody>
      </p:sp>
      <p:sp>
        <p:nvSpPr>
          <p:cNvPr id="4" name="Segnaposto piè di pagina 3">
            <a:extLst>
              <a:ext uri="{FF2B5EF4-FFF2-40B4-BE49-F238E27FC236}">
                <a16:creationId xmlns:a16="http://schemas.microsoft.com/office/drawing/2014/main" id="{F425140A-B0C5-4F36-B701-140EB93A0C3D}"/>
              </a:ext>
            </a:extLst>
          </p:cNvPr>
          <p:cNvSpPr>
            <a:spLocks noGrp="1"/>
          </p:cNvSpPr>
          <p:nvPr>
            <p:ph type="ftr" sz="quarter" idx="11"/>
          </p:nvPr>
        </p:nvSpPr>
        <p:spPr/>
        <p:txBody>
          <a:bodyPr/>
          <a:lstStyle/>
          <a:p>
            <a:r>
              <a:rPr lang="en-GB"/>
              <a:t>AMICI Steering Committee</a:t>
            </a:r>
            <a:endParaRPr lang="en-US" dirty="0"/>
          </a:p>
        </p:txBody>
      </p:sp>
      <p:sp>
        <p:nvSpPr>
          <p:cNvPr id="5" name="Segnaposto numero diapositiva 4">
            <a:extLst>
              <a:ext uri="{FF2B5EF4-FFF2-40B4-BE49-F238E27FC236}">
                <a16:creationId xmlns:a16="http://schemas.microsoft.com/office/drawing/2014/main" id="{1B04356D-39D9-4BB3-9F4C-DF43C1E36279}"/>
              </a:ext>
            </a:extLst>
          </p:cNvPr>
          <p:cNvSpPr>
            <a:spLocks noGrp="1"/>
          </p:cNvSpPr>
          <p:nvPr>
            <p:ph type="sldNum" sz="quarter" idx="12"/>
          </p:nvPr>
        </p:nvSpPr>
        <p:spPr/>
        <p:txBody>
          <a:bodyPr/>
          <a:lstStyle/>
          <a:p>
            <a:fld id="{0F953CB8-DBD3-4A3C-9D87-8FE85FADDDAF}" type="slidenum">
              <a:rPr lang="en-US" smtClean="0"/>
              <a:t>14</a:t>
            </a:fld>
            <a:endParaRPr lang="en-US"/>
          </a:p>
        </p:txBody>
      </p:sp>
      <p:sp>
        <p:nvSpPr>
          <p:cNvPr id="6" name="Segnaposto data 2">
            <a:extLst>
              <a:ext uri="{FF2B5EF4-FFF2-40B4-BE49-F238E27FC236}">
                <a16:creationId xmlns:a16="http://schemas.microsoft.com/office/drawing/2014/main" id="{275C7DDC-490D-4537-A305-E69A080E0AD0}"/>
              </a:ext>
            </a:extLst>
          </p:cNvPr>
          <p:cNvSpPr txBox="1">
            <a:spLocks/>
          </p:cNvSpPr>
          <p:nvPr/>
        </p:nvSpPr>
        <p:spPr>
          <a:xfrm>
            <a:off x="1001714" y="6508752"/>
            <a:ext cx="17414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30/05/2018</a:t>
            </a:r>
            <a:endParaRPr lang="en-US" dirty="0"/>
          </a:p>
        </p:txBody>
      </p:sp>
      <p:sp>
        <p:nvSpPr>
          <p:cNvPr id="7" name="Segnaposto piè di pagina 3">
            <a:extLst>
              <a:ext uri="{FF2B5EF4-FFF2-40B4-BE49-F238E27FC236}">
                <a16:creationId xmlns:a16="http://schemas.microsoft.com/office/drawing/2014/main" id="{D7D95157-B90E-4F10-8735-22FD29CDD91D}"/>
              </a:ext>
            </a:extLst>
          </p:cNvPr>
          <p:cNvSpPr txBox="1">
            <a:spLocks/>
          </p:cNvSpPr>
          <p:nvPr/>
        </p:nvSpPr>
        <p:spPr>
          <a:xfrm>
            <a:off x="3276600" y="650875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AMICI Steering Committee</a:t>
            </a:r>
            <a:endParaRPr lang="en-US" dirty="0"/>
          </a:p>
        </p:txBody>
      </p:sp>
      <p:sp>
        <p:nvSpPr>
          <p:cNvPr id="8" name="Segnaposto numero diapositiva 4">
            <a:extLst>
              <a:ext uri="{FF2B5EF4-FFF2-40B4-BE49-F238E27FC236}">
                <a16:creationId xmlns:a16="http://schemas.microsoft.com/office/drawing/2014/main" id="{60336009-5979-4359-BE1B-024F6B062171}"/>
              </a:ext>
            </a:extLst>
          </p:cNvPr>
          <p:cNvSpPr txBox="1">
            <a:spLocks/>
          </p:cNvSpPr>
          <p:nvPr/>
        </p:nvSpPr>
        <p:spPr>
          <a:xfrm>
            <a:off x="6705600" y="650875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953CB8-DBD3-4A3C-9D87-8FE85FADDDAF}" type="slidenum">
              <a:rPr lang="en-US" smtClean="0"/>
              <a:pPr/>
              <a:t>14</a:t>
            </a:fld>
            <a:endParaRPr lang="en-US"/>
          </a:p>
        </p:txBody>
      </p:sp>
      <p:sp>
        <p:nvSpPr>
          <p:cNvPr id="9" name="Rectangle 5">
            <a:extLst>
              <a:ext uri="{FF2B5EF4-FFF2-40B4-BE49-F238E27FC236}">
                <a16:creationId xmlns:a16="http://schemas.microsoft.com/office/drawing/2014/main" id="{42FE7DED-A7D3-4770-9B8A-8B5A97ADDA1F}"/>
              </a:ext>
            </a:extLst>
          </p:cNvPr>
          <p:cNvSpPr/>
          <p:nvPr/>
        </p:nvSpPr>
        <p:spPr>
          <a:xfrm>
            <a:off x="0" y="6424817"/>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itre 1">
            <a:extLst>
              <a:ext uri="{FF2B5EF4-FFF2-40B4-BE49-F238E27FC236}">
                <a16:creationId xmlns:a16="http://schemas.microsoft.com/office/drawing/2014/main" id="{34992301-3EFE-49EE-9EC5-5176652C4469}"/>
              </a:ext>
            </a:extLst>
          </p:cNvPr>
          <p:cNvSpPr txBox="1">
            <a:spLocks/>
          </p:cNvSpPr>
          <p:nvPr/>
        </p:nvSpPr>
        <p:spPr>
          <a:xfrm>
            <a:off x="1619672" y="116632"/>
            <a:ext cx="7524327" cy="4810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a:solidFill>
                  <a:schemeClr val="accent1">
                    <a:lumMod val="75000"/>
                  </a:schemeClr>
                </a:solidFill>
              </a:rPr>
              <a:t>Training and apprenticeship in Industry</a:t>
            </a:r>
          </a:p>
        </p:txBody>
      </p:sp>
      <p:sp>
        <p:nvSpPr>
          <p:cNvPr id="11" name="Espace réservé de la date 2">
            <a:extLst>
              <a:ext uri="{FF2B5EF4-FFF2-40B4-BE49-F238E27FC236}">
                <a16:creationId xmlns:a16="http://schemas.microsoft.com/office/drawing/2014/main" id="{FA2E75E2-F999-48E4-B73D-6A6381FCE663}"/>
              </a:ext>
            </a:extLst>
          </p:cNvPr>
          <p:cNvSpPr txBox="1">
            <a:spLocks/>
          </p:cNvSpPr>
          <p:nvPr/>
        </p:nvSpPr>
        <p:spPr>
          <a:xfrm>
            <a:off x="1001714" y="6508752"/>
            <a:ext cx="17414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solidFill>
                  <a:prstClr val="white"/>
                </a:solidFill>
                <a:latin typeface="Calibri"/>
              </a:rPr>
              <a:t>18/09/2019</a:t>
            </a:r>
            <a:endParaRPr lang="en-US" dirty="0">
              <a:solidFill>
                <a:prstClr val="white"/>
              </a:solidFill>
              <a:latin typeface="Calibri"/>
            </a:endParaRPr>
          </a:p>
        </p:txBody>
      </p:sp>
      <p:sp>
        <p:nvSpPr>
          <p:cNvPr id="12" name="Espace réservé du pied de page 3">
            <a:extLst>
              <a:ext uri="{FF2B5EF4-FFF2-40B4-BE49-F238E27FC236}">
                <a16:creationId xmlns:a16="http://schemas.microsoft.com/office/drawing/2014/main" id="{8F221E6B-C165-40BE-8436-DE92C1183932}"/>
              </a:ext>
            </a:extLst>
          </p:cNvPr>
          <p:cNvSpPr txBox="1">
            <a:spLocks/>
          </p:cNvSpPr>
          <p:nvPr/>
        </p:nvSpPr>
        <p:spPr>
          <a:xfrm>
            <a:off x="3276600" y="650875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solidFill>
                  <a:prstClr val="white"/>
                </a:solidFill>
                <a:latin typeface="Calibri"/>
              </a:rPr>
              <a:t>AMICI Second Industry Forum</a:t>
            </a:r>
            <a:endParaRPr lang="en-US" dirty="0">
              <a:solidFill>
                <a:prstClr val="white"/>
              </a:solidFill>
              <a:latin typeface="Calibri"/>
            </a:endParaRPr>
          </a:p>
        </p:txBody>
      </p:sp>
      <p:sp>
        <p:nvSpPr>
          <p:cNvPr id="13" name="Espace réservé du numéro de diapositive 4">
            <a:extLst>
              <a:ext uri="{FF2B5EF4-FFF2-40B4-BE49-F238E27FC236}">
                <a16:creationId xmlns:a16="http://schemas.microsoft.com/office/drawing/2014/main" id="{83829C27-D6D4-46E9-BADF-FC2D2813AE17}"/>
              </a:ext>
            </a:extLst>
          </p:cNvPr>
          <p:cNvSpPr txBox="1">
            <a:spLocks/>
          </p:cNvSpPr>
          <p:nvPr/>
        </p:nvSpPr>
        <p:spPr>
          <a:xfrm>
            <a:off x="6705600" y="650875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953CB8-DBD3-4A3C-9D87-8FE85FADDDAF}" type="slidenum">
              <a:rPr lang="en-US" smtClean="0">
                <a:solidFill>
                  <a:prstClr val="white"/>
                </a:solidFill>
                <a:latin typeface="Calibri"/>
              </a:rPr>
              <a:pPr>
                <a:defRPr/>
              </a:pPr>
              <a:t>14</a:t>
            </a:fld>
            <a:endParaRPr lang="en-US" dirty="0">
              <a:solidFill>
                <a:prstClr val="white"/>
              </a:solidFill>
              <a:latin typeface="Calibri"/>
            </a:endParaRPr>
          </a:p>
        </p:txBody>
      </p:sp>
      <p:sp>
        <p:nvSpPr>
          <p:cNvPr id="14" name="Rectangle 6">
            <a:extLst>
              <a:ext uri="{FF2B5EF4-FFF2-40B4-BE49-F238E27FC236}">
                <a16:creationId xmlns:a16="http://schemas.microsoft.com/office/drawing/2014/main" id="{F5B3DABC-ECA3-408B-AB7E-13C965CBC2A0}"/>
              </a:ext>
            </a:extLst>
          </p:cNvPr>
          <p:cNvSpPr/>
          <p:nvPr/>
        </p:nvSpPr>
        <p:spPr>
          <a:xfrm>
            <a:off x="179512" y="764704"/>
            <a:ext cx="8902346" cy="5693866"/>
          </a:xfrm>
          <a:prstGeom prst="rect">
            <a:avLst/>
          </a:prstGeom>
        </p:spPr>
        <p:txBody>
          <a:bodyPr wrap="square">
            <a:spAutoFit/>
          </a:bodyPr>
          <a:lstStyle/>
          <a:p>
            <a:pPr marL="342900" lvl="0" indent="-342900" algn="just">
              <a:buFont typeface="Arial" panose="020B0604020202020204" pitchFamily="34" charset="0"/>
              <a:buChar char="•"/>
            </a:pPr>
            <a:r>
              <a:rPr lang="en-US" sz="2000" dirty="0">
                <a:solidFill>
                  <a:srgbClr val="1F497D"/>
                </a:solidFill>
              </a:rPr>
              <a:t>Secondments of TI personnel in industry appears a </a:t>
            </a:r>
            <a:r>
              <a:rPr lang="en-US" sz="2000" u="sng" dirty="0">
                <a:solidFill>
                  <a:srgbClr val="1F497D"/>
                </a:solidFill>
              </a:rPr>
              <a:t>powerful tool for facilitating knowledge transfer between industry and TI and enabling the TI personnel to gain direct knowledge of current industry practices, with many positive aspects</a:t>
            </a:r>
          </a:p>
          <a:p>
            <a:pPr marL="342900" lvl="0" indent="-342900" algn="just">
              <a:buFont typeface="Arial" panose="020B0604020202020204" pitchFamily="34" charset="0"/>
              <a:buChar char="•"/>
            </a:pPr>
            <a:r>
              <a:rPr lang="en-US" sz="2000" dirty="0">
                <a:solidFill>
                  <a:srgbClr val="1F497D"/>
                </a:solidFill>
              </a:rPr>
              <a:t>However, this practice is not common among the AMICI partners. Independently on the reasons for the missing use till now of secondments, AMICI should encourage this practice through a definition of general protocol to start secondments on specific programs of general interest for accelerator and superconducting magnets </a:t>
            </a:r>
          </a:p>
          <a:p>
            <a:pPr marL="342900" lvl="0" indent="-342900" algn="just">
              <a:buFont typeface="Arial" panose="020B0604020202020204" pitchFamily="34" charset="0"/>
              <a:buChar char="•"/>
            </a:pPr>
            <a:r>
              <a:rPr lang="en-US" sz="2000" dirty="0">
                <a:solidFill>
                  <a:srgbClr val="1F497D"/>
                </a:solidFill>
              </a:rPr>
              <a:t>There are positive examples in Academia which can be followed.</a:t>
            </a:r>
          </a:p>
          <a:p>
            <a:pPr marL="342900" lvl="0" indent="-342900" algn="just">
              <a:buFont typeface="Arial" panose="020B0604020202020204" pitchFamily="34" charset="0"/>
              <a:buChar char="•"/>
            </a:pPr>
            <a:r>
              <a:rPr lang="en-US" sz="2000" dirty="0">
                <a:solidFill>
                  <a:srgbClr val="1F497D"/>
                </a:solidFill>
              </a:rPr>
              <a:t>Possible issues for industry are related to the IP management and to the disclosure of patented or reserved industrial methods or, more in general, knowledge. These aspects should be </a:t>
            </a:r>
            <a:r>
              <a:rPr lang="en-US" sz="2000" dirty="0" err="1">
                <a:solidFill>
                  <a:srgbClr val="1F497D"/>
                </a:solidFill>
              </a:rPr>
              <a:t>analysed</a:t>
            </a:r>
            <a:r>
              <a:rPr lang="en-US" sz="2000" dirty="0">
                <a:solidFill>
                  <a:srgbClr val="1F497D"/>
                </a:solidFill>
              </a:rPr>
              <a:t> case by case and specific non-disclosure agreements shall be done.</a:t>
            </a:r>
          </a:p>
          <a:p>
            <a:pPr marL="342900" lvl="0" indent="-342900" algn="just">
              <a:buFont typeface="Arial" panose="020B0604020202020204" pitchFamily="34" charset="0"/>
              <a:buChar char="•"/>
            </a:pPr>
            <a:r>
              <a:rPr lang="en-US" sz="2000" dirty="0">
                <a:solidFill>
                  <a:srgbClr val="1F497D"/>
                </a:solidFill>
              </a:rPr>
              <a:t>For TI staff a possible issue of long secondments in industry is related to the role and the career of the seconded personnel once back to the home institutions. For avoiding possible problems of this kind, the TIs should be encouraged to specify clear rules supporting the seconded personnel.</a:t>
            </a:r>
          </a:p>
          <a:p>
            <a:pPr marL="457200" lvl="0" indent="-457200">
              <a:buFont typeface="Wingdings" panose="05000000000000000000" pitchFamily="2" charset="2"/>
              <a:buChar char="§"/>
            </a:pPr>
            <a:endParaRPr lang="en-US" sz="2400" dirty="0">
              <a:solidFill>
                <a:srgbClr val="1F497D"/>
              </a:solidFill>
              <a:latin typeface="Calibri"/>
            </a:endParaRPr>
          </a:p>
        </p:txBody>
      </p:sp>
    </p:spTree>
    <p:extLst>
      <p:ext uri="{BB962C8B-B14F-4D97-AF65-F5344CB8AC3E}">
        <p14:creationId xmlns:p14="http://schemas.microsoft.com/office/powerpoint/2010/main" val="2834257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re 1"/>
          <p:cNvSpPr>
            <a:spLocks noGrp="1"/>
          </p:cNvSpPr>
          <p:nvPr>
            <p:ph type="title"/>
          </p:nvPr>
        </p:nvSpPr>
        <p:spPr>
          <a:xfrm>
            <a:off x="2213992" y="47822"/>
            <a:ext cx="4716015" cy="481012"/>
          </a:xfrm>
        </p:spPr>
        <p:txBody>
          <a:bodyPr>
            <a:noAutofit/>
          </a:bodyPr>
          <a:lstStyle/>
          <a:p>
            <a:r>
              <a:rPr lang="fr-FR" sz="3600" dirty="0">
                <a:solidFill>
                  <a:schemeClr val="tx2"/>
                </a:solidFill>
              </a:rPr>
              <a:t>Harmonization</a:t>
            </a:r>
            <a:endParaRPr lang="en-US" sz="3600" dirty="0">
              <a:solidFill>
                <a:schemeClr val="tx2"/>
              </a:solidFill>
            </a:endParaRPr>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18/09/2019</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AMICI Second Industry Forum</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53CB8-DBD3-4A3C-9D87-8FE85FADDDAF}"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107504" y="764704"/>
            <a:ext cx="8928992" cy="5616922"/>
          </a:xfrm>
          <a:prstGeom prst="rect">
            <a:avLst/>
          </a:prstGeom>
        </p:spPr>
        <p:txBody>
          <a:bodyPr wrap="square">
            <a:spAutoFit/>
          </a:bodyPr>
          <a:lstStyle/>
          <a:p>
            <a:pPr lvl="0" algn="just">
              <a:spcAft>
                <a:spcPts val="600"/>
              </a:spcAft>
            </a:pPr>
            <a:r>
              <a:rPr lang="en-US" sz="2000" dirty="0">
                <a:solidFill>
                  <a:srgbClr val="1F497D"/>
                </a:solidFill>
              </a:rPr>
              <a:t>One of the action for creating  the AMICI ecosystem consists in establishing both common knowledges, background and use of material and components properties and common standards. </a:t>
            </a:r>
            <a:r>
              <a:rPr lang="en-US" sz="2000" u="sng" dirty="0">
                <a:solidFill>
                  <a:srgbClr val="1F497D"/>
                </a:solidFill>
              </a:rPr>
              <a:t>The use of design methods and tools common to all integrated TFs allows the industries to face innovative contracts with the same approach and uniformly accepted level of information.</a:t>
            </a:r>
            <a:r>
              <a:rPr lang="en-US" sz="2000" dirty="0">
                <a:solidFill>
                  <a:srgbClr val="1F497D"/>
                </a:solidFill>
              </a:rPr>
              <a:t> To this aim, two main activities were performed:</a:t>
            </a:r>
          </a:p>
          <a:p>
            <a:pPr marL="342900" lvl="0" indent="-342900" algn="just">
              <a:spcAft>
                <a:spcPts val="600"/>
              </a:spcAft>
              <a:buFont typeface="Arial" panose="020B0604020202020204" pitchFamily="34" charset="0"/>
              <a:buChar char="•"/>
            </a:pPr>
            <a:r>
              <a:rPr lang="en-US" sz="2000" dirty="0">
                <a:solidFill>
                  <a:srgbClr val="1F497D"/>
                </a:solidFill>
              </a:rPr>
              <a:t>The development of a database dedicated to accelerators and large superconducting magnets   (accelerating structures, magnets, diagnostics, ancillaries…) to create a common reference database (see </a:t>
            </a:r>
            <a:r>
              <a:rPr lang="en-US" sz="2000" dirty="0" err="1">
                <a:solidFill>
                  <a:srgbClr val="1F497D"/>
                </a:solidFill>
              </a:rPr>
              <a:t>S.Grohman’s</a:t>
            </a:r>
            <a:r>
              <a:rPr lang="en-US" sz="2000" dirty="0">
                <a:solidFill>
                  <a:srgbClr val="1F497D"/>
                </a:solidFill>
              </a:rPr>
              <a:t> talk)</a:t>
            </a:r>
          </a:p>
          <a:p>
            <a:pPr marL="342900" lvl="0" indent="-342900" algn="just">
              <a:spcAft>
                <a:spcPts val="600"/>
              </a:spcAft>
              <a:buFont typeface="Arial" panose="020B0604020202020204" pitchFamily="34" charset="0"/>
              <a:buChar char="•"/>
            </a:pPr>
            <a:r>
              <a:rPr lang="en-US" sz="2000" dirty="0">
                <a:solidFill>
                  <a:srgbClr val="1F497D"/>
                </a:solidFill>
              </a:rPr>
              <a:t>Standardization of one of the most peculiar aspects of the AMICI field of interest: Cryogenics.  A new European Standard “Helium cryostats -- Protection against excessive pressure” has been developed  and will be applicable to superconducting magnet cryostats and cryostats for superconducting radio-frequency cavities, to cold-boxes of helium refrigerators and liquefiers, to ultra-low temperature refrigerator systems using 3He and 3He/4He mixtures as well as to helium distribution systems including valve boxes. (see </a:t>
            </a:r>
            <a:r>
              <a:rPr lang="en-US" sz="2000" dirty="0" err="1">
                <a:solidFill>
                  <a:srgbClr val="1F497D"/>
                </a:solidFill>
              </a:rPr>
              <a:t>S.Grohman’s</a:t>
            </a:r>
            <a:r>
              <a:rPr lang="en-US" sz="2000" dirty="0">
                <a:solidFill>
                  <a:srgbClr val="1F497D"/>
                </a:solidFill>
              </a:rPr>
              <a:t> talk)</a:t>
            </a:r>
          </a:p>
          <a:p>
            <a:pPr lvl="0"/>
            <a:endParaRPr lang="en-US" sz="2400" dirty="0">
              <a:solidFill>
                <a:srgbClr val="1F497D"/>
              </a:solidFill>
            </a:endParaRPr>
          </a:p>
        </p:txBody>
      </p:sp>
    </p:spTree>
    <p:extLst>
      <p:ext uri="{BB962C8B-B14F-4D97-AF65-F5344CB8AC3E}">
        <p14:creationId xmlns:p14="http://schemas.microsoft.com/office/powerpoint/2010/main" val="621846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re 1"/>
          <p:cNvSpPr>
            <a:spLocks noGrp="1"/>
          </p:cNvSpPr>
          <p:nvPr>
            <p:ph type="title"/>
          </p:nvPr>
        </p:nvSpPr>
        <p:spPr>
          <a:xfrm>
            <a:off x="1619673" y="116632"/>
            <a:ext cx="7348264" cy="481012"/>
          </a:xfrm>
        </p:spPr>
        <p:txBody>
          <a:bodyPr>
            <a:noAutofit/>
          </a:bodyPr>
          <a:lstStyle/>
          <a:p>
            <a:r>
              <a:rPr lang="fr-FR" sz="3600" dirty="0">
                <a:solidFill>
                  <a:schemeClr val="tx2"/>
                </a:solidFill>
              </a:rPr>
              <a:t>The Intellectual Property</a:t>
            </a:r>
            <a:endParaRPr lang="en-US" sz="3600" dirty="0">
              <a:solidFill>
                <a:schemeClr val="tx2"/>
              </a:solidFill>
            </a:endParaRPr>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18/09/2019</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AMICI Second Industry Forum</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53CB8-DBD3-4A3C-9D87-8FE85FADDDAF}"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467544" y="908720"/>
            <a:ext cx="8500393" cy="5770811"/>
          </a:xfrm>
          <a:prstGeom prst="rect">
            <a:avLst/>
          </a:prstGeom>
        </p:spPr>
        <p:txBody>
          <a:bodyPr wrap="square">
            <a:spAutoFit/>
          </a:bodyPr>
          <a:lstStyle/>
          <a:p>
            <a:pPr marL="342900" lvl="0" indent="-342900" algn="just">
              <a:spcAft>
                <a:spcPts val="600"/>
              </a:spcAft>
              <a:buFont typeface="Arial" panose="020B0604020202020204" pitchFamily="34" charset="0"/>
              <a:buChar char="•"/>
            </a:pPr>
            <a:r>
              <a:rPr lang="en-US" sz="2000" dirty="0">
                <a:solidFill>
                  <a:srgbClr val="1F497D"/>
                </a:solidFill>
              </a:rPr>
              <a:t>IP in Academia. Academia’s requirements for IP generated in a project are primarily to publish results of research and show the impact of the establishment’s research in tangible terms; this can be through licensing IP for royalty income or sale of know-how through consultancy.</a:t>
            </a:r>
          </a:p>
          <a:p>
            <a:pPr marL="342900" lvl="0" indent="-342900" algn="just">
              <a:spcAft>
                <a:spcPts val="600"/>
              </a:spcAft>
              <a:buFont typeface="Arial" panose="020B0604020202020204" pitchFamily="34" charset="0"/>
              <a:buChar char="•"/>
            </a:pPr>
            <a:endParaRPr lang="en-US" sz="2000" dirty="0">
              <a:solidFill>
                <a:srgbClr val="1F497D"/>
              </a:solidFill>
            </a:endParaRPr>
          </a:p>
          <a:p>
            <a:pPr marL="342900" lvl="0" indent="-342900" algn="just">
              <a:spcAft>
                <a:spcPts val="600"/>
              </a:spcAft>
              <a:buFont typeface="Arial" panose="020B0604020202020204" pitchFamily="34" charset="0"/>
              <a:buChar char="•"/>
            </a:pPr>
            <a:r>
              <a:rPr lang="en-US" sz="2000" dirty="0">
                <a:solidFill>
                  <a:srgbClr val="1F497D"/>
                </a:solidFill>
              </a:rPr>
              <a:t>IP in Industry. The </a:t>
            </a:r>
            <a:r>
              <a:rPr lang="en-US" sz="2000" dirty="0" err="1">
                <a:solidFill>
                  <a:srgbClr val="1F497D"/>
                </a:solidFill>
              </a:rPr>
              <a:t>organisational</a:t>
            </a:r>
            <a:r>
              <a:rPr lang="en-US" sz="2000" dirty="0">
                <a:solidFill>
                  <a:srgbClr val="1F497D"/>
                </a:solidFill>
              </a:rPr>
              <a:t> goals will be to gain a competitive edge from future new products and processes. Industry requirements for the IP generated in a project will be to give a company freedom to operate, to make and sell the new products, services in the future.</a:t>
            </a:r>
          </a:p>
          <a:p>
            <a:pPr marL="342900" lvl="0" indent="-342900" algn="just">
              <a:spcAft>
                <a:spcPts val="600"/>
              </a:spcAft>
              <a:buFont typeface="Arial" panose="020B0604020202020204" pitchFamily="34" charset="0"/>
              <a:buChar char="•"/>
            </a:pPr>
            <a:endParaRPr lang="en-US" sz="2000" dirty="0">
              <a:solidFill>
                <a:srgbClr val="1F497D"/>
              </a:solidFill>
            </a:endParaRPr>
          </a:p>
          <a:p>
            <a:pPr marL="342900" lvl="0" indent="-342900" algn="just">
              <a:spcAft>
                <a:spcPts val="600"/>
              </a:spcAft>
              <a:buFont typeface="Arial" panose="020B0604020202020204" pitchFamily="34" charset="0"/>
              <a:buChar char="•"/>
            </a:pPr>
            <a:r>
              <a:rPr lang="en-US" sz="2000" dirty="0">
                <a:solidFill>
                  <a:srgbClr val="1F497D"/>
                </a:solidFill>
              </a:rPr>
              <a:t>IP in R.I. or T.I. A government funded laboratory’s IP requirement for IP generated in a project is generally a hybrid of industry and academia; primarily it requires its IP in order to efficiently operate the laboratories through publication or patenting. Another strategic goal of R.I.s is to transfer their IP to industrial partners for industrial application outside their research field through licensing or selling IP that is not critical.</a:t>
            </a:r>
          </a:p>
          <a:p>
            <a:pPr marL="800100" lvl="1" indent="-342900" algn="just">
              <a:buFont typeface="Arial" panose="020B0604020202020204" pitchFamily="34" charset="0"/>
              <a:buChar char="•"/>
            </a:pPr>
            <a:endParaRPr lang="en-US" sz="2400" dirty="0">
              <a:solidFill>
                <a:srgbClr val="1F497D"/>
              </a:solidFill>
            </a:endParaRPr>
          </a:p>
        </p:txBody>
      </p:sp>
    </p:spTree>
    <p:extLst>
      <p:ext uri="{BB962C8B-B14F-4D97-AF65-F5344CB8AC3E}">
        <p14:creationId xmlns:p14="http://schemas.microsoft.com/office/powerpoint/2010/main" val="2048119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re 1"/>
          <p:cNvSpPr>
            <a:spLocks noGrp="1"/>
          </p:cNvSpPr>
          <p:nvPr>
            <p:ph type="title"/>
          </p:nvPr>
        </p:nvSpPr>
        <p:spPr>
          <a:xfrm>
            <a:off x="1835695" y="116632"/>
            <a:ext cx="7132241" cy="481012"/>
          </a:xfrm>
        </p:spPr>
        <p:txBody>
          <a:bodyPr>
            <a:noAutofit/>
          </a:bodyPr>
          <a:lstStyle/>
          <a:p>
            <a:r>
              <a:rPr lang="fr-FR" sz="3600" dirty="0">
                <a:solidFill>
                  <a:schemeClr val="tx2"/>
                </a:solidFill>
              </a:rPr>
              <a:t>The management of IP in AMICI</a:t>
            </a:r>
            <a:endParaRPr lang="en-US" sz="3600" dirty="0">
              <a:solidFill>
                <a:schemeClr val="tx2"/>
              </a:solidFill>
            </a:endParaRPr>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18/09/2019</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AMICI Second Industry Forum</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53CB8-DBD3-4A3C-9D87-8FE85FADDDAF}"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539552" y="836712"/>
            <a:ext cx="8212360" cy="1015663"/>
          </a:xfrm>
          <a:prstGeom prst="rect">
            <a:avLst/>
          </a:prstGeom>
        </p:spPr>
        <p:txBody>
          <a:bodyPr wrap="square">
            <a:spAutoFit/>
          </a:bodyPr>
          <a:lstStyle/>
          <a:p>
            <a:pPr lvl="0" algn="just">
              <a:spcAft>
                <a:spcPts val="600"/>
              </a:spcAft>
            </a:pPr>
            <a:r>
              <a:rPr lang="en-US" sz="2000" dirty="0">
                <a:solidFill>
                  <a:srgbClr val="1F497D"/>
                </a:solidFill>
              </a:rPr>
              <a:t>All the TIs of AMICI are extremely open to cooperate with industries and negotiate appropriate agreements on a case by case basis with a pragmatic approach</a:t>
            </a:r>
          </a:p>
        </p:txBody>
      </p:sp>
      <p:sp>
        <p:nvSpPr>
          <p:cNvPr id="8" name="Segnaposto contenuto 2">
            <a:extLst>
              <a:ext uri="{FF2B5EF4-FFF2-40B4-BE49-F238E27FC236}">
                <a16:creationId xmlns:a16="http://schemas.microsoft.com/office/drawing/2014/main" id="{8343526C-2770-43D6-8A04-AA4C5DAE1873}"/>
              </a:ext>
            </a:extLst>
          </p:cNvPr>
          <p:cNvSpPr txBox="1">
            <a:spLocks/>
          </p:cNvSpPr>
          <p:nvPr/>
        </p:nvSpPr>
        <p:spPr>
          <a:xfrm>
            <a:off x="489474" y="1916832"/>
            <a:ext cx="3657600" cy="196596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2200" b="1" dirty="0">
                <a:solidFill>
                  <a:schemeClr val="accent1">
                    <a:lumMod val="75000"/>
                  </a:schemeClr>
                </a:solidFill>
              </a:rPr>
              <a:t>Background knowledge</a:t>
            </a:r>
          </a:p>
          <a:p>
            <a:pPr marL="0" indent="0" algn="just">
              <a:buNone/>
            </a:pPr>
            <a:r>
              <a:rPr lang="it-IT" sz="2200" dirty="0" err="1">
                <a:solidFill>
                  <a:schemeClr val="accent1">
                    <a:lumMod val="50000"/>
                  </a:schemeClr>
                </a:solidFill>
              </a:rPr>
              <a:t>Each</a:t>
            </a:r>
            <a:r>
              <a:rPr lang="it-IT" sz="2200" dirty="0">
                <a:solidFill>
                  <a:schemeClr val="accent1">
                    <a:lumMod val="50000"/>
                  </a:schemeClr>
                </a:solidFill>
              </a:rPr>
              <a:t> party </a:t>
            </a:r>
            <a:r>
              <a:rPr lang="it-IT" sz="2200" dirty="0" err="1">
                <a:solidFill>
                  <a:schemeClr val="accent1">
                    <a:lumMod val="50000"/>
                  </a:schemeClr>
                </a:solidFill>
              </a:rPr>
              <a:t>keeps</a:t>
            </a:r>
            <a:r>
              <a:rPr lang="it-IT" sz="2200" dirty="0">
                <a:solidFill>
                  <a:schemeClr val="accent1">
                    <a:lumMod val="50000"/>
                  </a:schemeClr>
                </a:solidFill>
              </a:rPr>
              <a:t> the ownership of IPR </a:t>
            </a:r>
            <a:r>
              <a:rPr lang="it-IT" sz="2200" dirty="0" err="1">
                <a:solidFill>
                  <a:schemeClr val="accent1">
                    <a:lumMod val="50000"/>
                  </a:schemeClr>
                </a:solidFill>
              </a:rPr>
              <a:t>related</a:t>
            </a:r>
            <a:r>
              <a:rPr lang="it-IT" sz="2200" dirty="0">
                <a:solidFill>
                  <a:schemeClr val="accent1">
                    <a:lumMod val="50000"/>
                  </a:schemeClr>
                </a:solidFill>
              </a:rPr>
              <a:t> to </a:t>
            </a:r>
            <a:r>
              <a:rPr lang="it-IT" sz="2200" dirty="0" err="1">
                <a:solidFill>
                  <a:schemeClr val="accent1">
                    <a:lumMod val="50000"/>
                  </a:schemeClr>
                </a:solidFill>
              </a:rPr>
              <a:t>pre-existing</a:t>
            </a:r>
            <a:r>
              <a:rPr lang="it-IT" sz="2200" dirty="0">
                <a:solidFill>
                  <a:schemeClr val="accent1">
                    <a:lumMod val="50000"/>
                  </a:schemeClr>
                </a:solidFill>
              </a:rPr>
              <a:t> </a:t>
            </a:r>
            <a:r>
              <a:rPr lang="it-IT" sz="2200" dirty="0" err="1">
                <a:solidFill>
                  <a:schemeClr val="accent1">
                    <a:lumMod val="50000"/>
                  </a:schemeClr>
                </a:solidFill>
              </a:rPr>
              <a:t>knowledge</a:t>
            </a:r>
            <a:r>
              <a:rPr lang="it-IT" sz="2200" dirty="0">
                <a:solidFill>
                  <a:schemeClr val="accent1">
                    <a:lumMod val="50000"/>
                  </a:schemeClr>
                </a:solidFill>
              </a:rPr>
              <a:t>/ </a:t>
            </a:r>
            <a:r>
              <a:rPr lang="it-IT" sz="2200" dirty="0" err="1">
                <a:solidFill>
                  <a:schemeClr val="accent1">
                    <a:lumMod val="50000"/>
                  </a:schemeClr>
                </a:solidFill>
              </a:rPr>
              <a:t>patents</a:t>
            </a:r>
            <a:endParaRPr lang="it-IT" sz="2200" dirty="0">
              <a:solidFill>
                <a:schemeClr val="accent1">
                  <a:lumMod val="50000"/>
                </a:schemeClr>
              </a:solidFill>
            </a:endParaRPr>
          </a:p>
        </p:txBody>
      </p:sp>
      <p:sp>
        <p:nvSpPr>
          <p:cNvPr id="9" name="Segnaposto contenuto 3">
            <a:extLst>
              <a:ext uri="{FF2B5EF4-FFF2-40B4-BE49-F238E27FC236}">
                <a16:creationId xmlns:a16="http://schemas.microsoft.com/office/drawing/2014/main" id="{BFD46B07-1700-4071-85AA-5557A70C6BA4}"/>
              </a:ext>
            </a:extLst>
          </p:cNvPr>
          <p:cNvSpPr txBox="1">
            <a:spLocks/>
          </p:cNvSpPr>
          <p:nvPr/>
        </p:nvSpPr>
        <p:spPr>
          <a:xfrm>
            <a:off x="4474051" y="1905192"/>
            <a:ext cx="4493886" cy="4140200"/>
          </a:xfrm>
          <a:prstGeom prst="rect">
            <a:avLst/>
          </a:prstGeom>
        </p:spPr>
        <p:txBody>
          <a:bodyPr>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3400" b="1" dirty="0" err="1">
                <a:solidFill>
                  <a:schemeClr val="accent1">
                    <a:lumMod val="75000"/>
                  </a:schemeClr>
                </a:solidFill>
              </a:rPr>
              <a:t>Foreground</a:t>
            </a:r>
            <a:r>
              <a:rPr lang="it-IT" sz="3400" b="1" dirty="0">
                <a:solidFill>
                  <a:schemeClr val="accent1">
                    <a:lumMod val="75000"/>
                  </a:schemeClr>
                </a:solidFill>
              </a:rPr>
              <a:t> knowledge </a:t>
            </a:r>
          </a:p>
          <a:p>
            <a:pPr marL="0" indent="0">
              <a:buFont typeface="Arial" panose="020B0604020202020204" pitchFamily="34" charset="0"/>
              <a:buNone/>
            </a:pPr>
            <a:r>
              <a:rPr lang="it-IT" sz="3400" dirty="0" err="1">
                <a:solidFill>
                  <a:schemeClr val="accent1">
                    <a:lumMod val="75000"/>
                  </a:schemeClr>
                </a:solidFill>
              </a:rPr>
              <a:t>There</a:t>
            </a:r>
            <a:r>
              <a:rPr lang="it-IT" sz="3400" dirty="0">
                <a:solidFill>
                  <a:schemeClr val="accent1">
                    <a:lumMod val="75000"/>
                  </a:schemeClr>
                </a:solidFill>
              </a:rPr>
              <a:t> are alternative </a:t>
            </a:r>
            <a:r>
              <a:rPr lang="it-IT" sz="3400" dirty="0" err="1">
                <a:solidFill>
                  <a:schemeClr val="accent1">
                    <a:lumMod val="75000"/>
                  </a:schemeClr>
                </a:solidFill>
              </a:rPr>
              <a:t>provisions</a:t>
            </a:r>
            <a:r>
              <a:rPr lang="it-IT" sz="3400" dirty="0">
                <a:solidFill>
                  <a:schemeClr val="accent1">
                    <a:lumMod val="75000"/>
                  </a:schemeClr>
                </a:solidFill>
              </a:rPr>
              <a:t>:</a:t>
            </a:r>
          </a:p>
          <a:p>
            <a:pPr marL="0" indent="0">
              <a:buFont typeface="Arial" panose="020B0604020202020204" pitchFamily="34" charset="0"/>
              <a:buNone/>
            </a:pPr>
            <a:endParaRPr lang="it-IT" sz="3400" dirty="0">
              <a:solidFill>
                <a:schemeClr val="accent1">
                  <a:lumMod val="75000"/>
                </a:schemeClr>
              </a:solidFill>
            </a:endParaRPr>
          </a:p>
          <a:p>
            <a:pPr algn="just">
              <a:buFontTx/>
              <a:buChar char="-"/>
            </a:pPr>
            <a:r>
              <a:rPr lang="it-IT" sz="3500" dirty="0">
                <a:solidFill>
                  <a:schemeClr val="accent1">
                    <a:lumMod val="75000"/>
                  </a:schemeClr>
                </a:solidFill>
              </a:rPr>
              <a:t>In case of </a:t>
            </a:r>
            <a:r>
              <a:rPr lang="it-IT" sz="3500" u="sng" dirty="0">
                <a:solidFill>
                  <a:schemeClr val="accent1">
                    <a:lumMod val="75000"/>
                  </a:schemeClr>
                </a:solidFill>
              </a:rPr>
              <a:t>collaborative </a:t>
            </a:r>
            <a:r>
              <a:rPr lang="it-IT" sz="3500" u="sng" dirty="0" err="1">
                <a:solidFill>
                  <a:schemeClr val="accent1">
                    <a:lumMod val="75000"/>
                  </a:schemeClr>
                </a:solidFill>
              </a:rPr>
              <a:t>research</a:t>
            </a:r>
            <a:r>
              <a:rPr lang="it-IT" sz="3500" dirty="0">
                <a:solidFill>
                  <a:schemeClr val="accent1">
                    <a:lumMod val="75000"/>
                  </a:schemeClr>
                </a:solidFill>
              </a:rPr>
              <a:t> IPR </a:t>
            </a:r>
            <a:r>
              <a:rPr lang="it-IT" sz="3500" dirty="0" err="1">
                <a:solidFill>
                  <a:schemeClr val="accent1">
                    <a:lumMod val="75000"/>
                  </a:schemeClr>
                </a:solidFill>
              </a:rPr>
              <a:t>may</a:t>
            </a:r>
            <a:r>
              <a:rPr lang="it-IT" sz="3500" dirty="0">
                <a:solidFill>
                  <a:schemeClr val="accent1">
                    <a:lumMod val="75000"/>
                  </a:schemeClr>
                </a:solidFill>
              </a:rPr>
              <a:t> be </a:t>
            </a:r>
            <a:r>
              <a:rPr lang="it-IT" sz="3500" dirty="0" err="1">
                <a:solidFill>
                  <a:schemeClr val="accent1">
                    <a:lumMod val="75000"/>
                  </a:schemeClr>
                </a:solidFill>
              </a:rPr>
              <a:t>jointly</a:t>
            </a:r>
            <a:r>
              <a:rPr lang="it-IT" sz="3500" dirty="0">
                <a:solidFill>
                  <a:schemeClr val="accent1">
                    <a:lumMod val="75000"/>
                  </a:schemeClr>
                </a:solidFill>
              </a:rPr>
              <a:t> </a:t>
            </a:r>
            <a:r>
              <a:rPr lang="it-IT" sz="3500" dirty="0" err="1">
                <a:solidFill>
                  <a:schemeClr val="accent1">
                    <a:lumMod val="75000"/>
                  </a:schemeClr>
                </a:solidFill>
              </a:rPr>
              <a:t>owned</a:t>
            </a:r>
            <a:r>
              <a:rPr lang="it-IT" sz="3500" dirty="0">
                <a:solidFill>
                  <a:schemeClr val="accent1">
                    <a:lumMod val="75000"/>
                  </a:schemeClr>
                </a:solidFill>
              </a:rPr>
              <a:t>; shares are </a:t>
            </a:r>
            <a:r>
              <a:rPr lang="it-IT" sz="3500" dirty="0" err="1">
                <a:solidFill>
                  <a:schemeClr val="accent1">
                    <a:lumMod val="75000"/>
                  </a:schemeClr>
                </a:solidFill>
              </a:rPr>
              <a:t>based</a:t>
            </a:r>
            <a:r>
              <a:rPr lang="it-IT" sz="3500" dirty="0">
                <a:solidFill>
                  <a:schemeClr val="accent1">
                    <a:lumMod val="75000"/>
                  </a:schemeClr>
                </a:solidFill>
              </a:rPr>
              <a:t> on the </a:t>
            </a:r>
            <a:r>
              <a:rPr lang="it-IT" sz="3500" dirty="0" err="1">
                <a:solidFill>
                  <a:schemeClr val="accent1">
                    <a:lumMod val="75000"/>
                  </a:schemeClr>
                </a:solidFill>
              </a:rPr>
              <a:t>importance</a:t>
            </a:r>
            <a:r>
              <a:rPr lang="it-IT" sz="3500" dirty="0">
                <a:solidFill>
                  <a:schemeClr val="accent1">
                    <a:lumMod val="75000"/>
                  </a:schemeClr>
                </a:solidFill>
              </a:rPr>
              <a:t> of </a:t>
            </a:r>
            <a:r>
              <a:rPr lang="it-IT" sz="3500" dirty="0" err="1">
                <a:solidFill>
                  <a:schemeClr val="accent1">
                    <a:lumMod val="75000"/>
                  </a:schemeClr>
                </a:solidFill>
              </a:rPr>
              <a:t>respective</a:t>
            </a:r>
            <a:r>
              <a:rPr lang="it-IT" sz="3500" dirty="0">
                <a:solidFill>
                  <a:schemeClr val="accent1">
                    <a:lumMod val="75000"/>
                  </a:schemeClr>
                </a:solidFill>
              </a:rPr>
              <a:t> </a:t>
            </a:r>
            <a:r>
              <a:rPr lang="it-IT" sz="3500" dirty="0" err="1">
                <a:solidFill>
                  <a:schemeClr val="accent1">
                    <a:lumMod val="75000"/>
                  </a:schemeClr>
                </a:solidFill>
              </a:rPr>
              <a:t>contributions</a:t>
            </a:r>
            <a:endParaRPr lang="it-IT" sz="3500" dirty="0">
              <a:solidFill>
                <a:schemeClr val="accent1">
                  <a:lumMod val="75000"/>
                </a:schemeClr>
              </a:solidFill>
            </a:endParaRPr>
          </a:p>
          <a:p>
            <a:pPr algn="just">
              <a:buFontTx/>
              <a:buChar char="-"/>
            </a:pPr>
            <a:endParaRPr lang="it-IT" sz="3500" dirty="0">
              <a:solidFill>
                <a:schemeClr val="accent1">
                  <a:lumMod val="75000"/>
                </a:schemeClr>
              </a:solidFill>
            </a:endParaRPr>
          </a:p>
          <a:p>
            <a:pPr algn="just">
              <a:buFontTx/>
              <a:buChar char="-"/>
            </a:pPr>
            <a:r>
              <a:rPr lang="it-IT" sz="3500" dirty="0">
                <a:solidFill>
                  <a:schemeClr val="accent1">
                    <a:lumMod val="75000"/>
                  </a:schemeClr>
                </a:solidFill>
              </a:rPr>
              <a:t>In case of </a:t>
            </a:r>
            <a:r>
              <a:rPr lang="it-IT" sz="3500" u="sng" dirty="0" err="1">
                <a:solidFill>
                  <a:schemeClr val="accent1">
                    <a:lumMod val="75000"/>
                  </a:schemeClr>
                </a:solidFill>
              </a:rPr>
              <a:t>research</a:t>
            </a:r>
            <a:r>
              <a:rPr lang="it-IT" sz="3500" u="sng" dirty="0">
                <a:solidFill>
                  <a:schemeClr val="accent1">
                    <a:lumMod val="75000"/>
                  </a:schemeClr>
                </a:solidFill>
              </a:rPr>
              <a:t> </a:t>
            </a:r>
            <a:r>
              <a:rPr lang="it-IT" sz="3500" u="sng" dirty="0" err="1">
                <a:solidFill>
                  <a:schemeClr val="accent1">
                    <a:lumMod val="75000"/>
                  </a:schemeClr>
                </a:solidFill>
              </a:rPr>
              <a:t>contract</a:t>
            </a:r>
            <a:r>
              <a:rPr lang="it-IT" sz="3500" u="sng" dirty="0">
                <a:solidFill>
                  <a:schemeClr val="accent1">
                    <a:lumMod val="75000"/>
                  </a:schemeClr>
                </a:solidFill>
              </a:rPr>
              <a:t> </a:t>
            </a:r>
            <a:r>
              <a:rPr lang="it-IT" sz="3500" dirty="0">
                <a:solidFill>
                  <a:schemeClr val="accent1">
                    <a:lumMod val="75000"/>
                  </a:schemeClr>
                </a:solidFill>
              </a:rPr>
              <a:t>IPR </a:t>
            </a:r>
            <a:r>
              <a:rPr lang="it-IT" sz="3500" dirty="0" err="1">
                <a:solidFill>
                  <a:schemeClr val="accent1">
                    <a:lumMod val="75000"/>
                  </a:schemeClr>
                </a:solidFill>
              </a:rPr>
              <a:t>may</a:t>
            </a:r>
            <a:r>
              <a:rPr lang="it-IT" sz="3500" dirty="0">
                <a:solidFill>
                  <a:schemeClr val="accent1">
                    <a:lumMod val="75000"/>
                  </a:schemeClr>
                </a:solidFill>
              </a:rPr>
              <a:t> be </a:t>
            </a:r>
            <a:r>
              <a:rPr lang="it-IT" sz="3500" dirty="0" err="1">
                <a:solidFill>
                  <a:schemeClr val="accent1">
                    <a:lumMod val="75000"/>
                  </a:schemeClr>
                </a:solidFill>
              </a:rPr>
              <a:t>jointly</a:t>
            </a:r>
            <a:r>
              <a:rPr lang="it-IT" sz="3500" dirty="0">
                <a:solidFill>
                  <a:schemeClr val="accent1">
                    <a:lumMod val="75000"/>
                  </a:schemeClr>
                </a:solidFill>
              </a:rPr>
              <a:t> </a:t>
            </a:r>
            <a:r>
              <a:rPr lang="it-IT" sz="3500" dirty="0" err="1">
                <a:solidFill>
                  <a:schemeClr val="accent1">
                    <a:lumMod val="75000"/>
                  </a:schemeClr>
                </a:solidFill>
              </a:rPr>
              <a:t>owned</a:t>
            </a:r>
            <a:r>
              <a:rPr lang="it-IT" sz="3500" dirty="0">
                <a:solidFill>
                  <a:schemeClr val="accent1">
                    <a:lumMod val="75000"/>
                  </a:schemeClr>
                </a:solidFill>
              </a:rPr>
              <a:t> or </a:t>
            </a:r>
            <a:r>
              <a:rPr lang="it-IT" sz="3500" dirty="0" err="1">
                <a:solidFill>
                  <a:schemeClr val="accent1">
                    <a:lumMod val="75000"/>
                  </a:schemeClr>
                </a:solidFill>
              </a:rPr>
              <a:t>exclusively</a:t>
            </a:r>
            <a:r>
              <a:rPr lang="it-IT" sz="3500" dirty="0">
                <a:solidFill>
                  <a:schemeClr val="accent1">
                    <a:lumMod val="75000"/>
                  </a:schemeClr>
                </a:solidFill>
              </a:rPr>
              <a:t> </a:t>
            </a:r>
            <a:r>
              <a:rPr lang="it-IT" sz="3500" dirty="0" err="1">
                <a:solidFill>
                  <a:schemeClr val="accent1">
                    <a:lumMod val="75000"/>
                  </a:schemeClr>
                </a:solidFill>
              </a:rPr>
              <a:t>owned</a:t>
            </a:r>
            <a:r>
              <a:rPr lang="it-IT" sz="3500" dirty="0">
                <a:solidFill>
                  <a:schemeClr val="accent1">
                    <a:lumMod val="75000"/>
                  </a:schemeClr>
                </a:solidFill>
              </a:rPr>
              <a:t> by the customer (</a:t>
            </a:r>
            <a:r>
              <a:rPr lang="it-IT" sz="3500" dirty="0" err="1">
                <a:solidFill>
                  <a:schemeClr val="accent1">
                    <a:lumMod val="75000"/>
                  </a:schemeClr>
                </a:solidFill>
              </a:rPr>
              <a:t>if</a:t>
            </a:r>
            <a:r>
              <a:rPr lang="it-IT" sz="3500" dirty="0">
                <a:solidFill>
                  <a:schemeClr val="accent1">
                    <a:lumMod val="75000"/>
                  </a:schemeClr>
                </a:solidFill>
              </a:rPr>
              <a:t> so, </a:t>
            </a:r>
            <a:r>
              <a:rPr lang="it-IT" sz="3500" dirty="0" err="1">
                <a:solidFill>
                  <a:schemeClr val="accent1">
                    <a:lumMod val="75000"/>
                  </a:schemeClr>
                </a:solidFill>
              </a:rPr>
              <a:t>contract</a:t>
            </a:r>
            <a:r>
              <a:rPr lang="it-IT" sz="3500" dirty="0">
                <a:solidFill>
                  <a:schemeClr val="accent1">
                    <a:lumMod val="75000"/>
                  </a:schemeClr>
                </a:solidFill>
              </a:rPr>
              <a:t> </a:t>
            </a:r>
            <a:r>
              <a:rPr lang="it-IT" sz="3500" dirty="0" err="1">
                <a:solidFill>
                  <a:schemeClr val="accent1">
                    <a:lumMod val="75000"/>
                  </a:schemeClr>
                </a:solidFill>
              </a:rPr>
              <a:t>value</a:t>
            </a:r>
            <a:r>
              <a:rPr lang="it-IT" sz="3500" dirty="0">
                <a:solidFill>
                  <a:schemeClr val="accent1">
                    <a:lumMod val="75000"/>
                  </a:schemeClr>
                </a:solidFill>
              </a:rPr>
              <a:t> </a:t>
            </a:r>
            <a:r>
              <a:rPr lang="it-IT" sz="3500" dirty="0" err="1">
                <a:solidFill>
                  <a:schemeClr val="accent1">
                    <a:lumMod val="75000"/>
                  </a:schemeClr>
                </a:solidFill>
              </a:rPr>
              <a:t>increases</a:t>
            </a:r>
            <a:r>
              <a:rPr lang="it-IT" sz="3500" dirty="0">
                <a:solidFill>
                  <a:schemeClr val="accent1">
                    <a:lumMod val="75000"/>
                  </a:schemeClr>
                </a:solidFill>
              </a:rPr>
              <a:t>)</a:t>
            </a:r>
          </a:p>
          <a:p>
            <a:endParaRPr lang="it-IT" dirty="0"/>
          </a:p>
        </p:txBody>
      </p:sp>
      <p:pic>
        <p:nvPicPr>
          <p:cNvPr id="10" name="Content Placeholder 10" descr="achievement-agreement-business-886465.jpg">
            <a:extLst>
              <a:ext uri="{FF2B5EF4-FFF2-40B4-BE49-F238E27FC236}">
                <a16:creationId xmlns:a16="http://schemas.microsoft.com/office/drawing/2014/main" id="{3AD46306-3E6F-41BA-81BA-D037B738917D}"/>
              </a:ext>
            </a:extLst>
          </p:cNvPr>
          <p:cNvPicPr>
            <a:picLocks noChangeAspect="1"/>
          </p:cNvPicPr>
          <p:nvPr/>
        </p:nvPicPr>
        <p:blipFill>
          <a:blip r:embed="rId3"/>
          <a:stretch>
            <a:fillRect/>
          </a:stretch>
        </p:blipFill>
        <p:spPr>
          <a:xfrm>
            <a:off x="539552" y="3882792"/>
            <a:ext cx="3514528" cy="1978615"/>
          </a:xfrm>
          <a:prstGeom prst="rect">
            <a:avLst/>
          </a:prstGeom>
        </p:spPr>
      </p:pic>
    </p:spTree>
    <p:extLst>
      <p:ext uri="{BB962C8B-B14F-4D97-AF65-F5344CB8AC3E}">
        <p14:creationId xmlns:p14="http://schemas.microsoft.com/office/powerpoint/2010/main" val="493371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re 1"/>
          <p:cNvSpPr>
            <a:spLocks noGrp="1"/>
          </p:cNvSpPr>
          <p:nvPr>
            <p:ph type="title"/>
          </p:nvPr>
        </p:nvSpPr>
        <p:spPr>
          <a:xfrm>
            <a:off x="1043608" y="136523"/>
            <a:ext cx="7348264" cy="481012"/>
          </a:xfrm>
        </p:spPr>
        <p:txBody>
          <a:bodyPr>
            <a:noAutofit/>
          </a:bodyPr>
          <a:lstStyle/>
          <a:p>
            <a:r>
              <a:rPr lang="fr-FR" sz="3600" dirty="0">
                <a:solidFill>
                  <a:schemeClr val="tx2"/>
                </a:solidFill>
              </a:rPr>
              <a:t>Conclusions</a:t>
            </a:r>
            <a:endParaRPr lang="en-US" sz="3600" dirty="0">
              <a:solidFill>
                <a:schemeClr val="tx2"/>
              </a:solidFill>
            </a:endParaRPr>
          </a:p>
        </p:txBody>
      </p:sp>
      <p:sp>
        <p:nvSpPr>
          <p:cNvPr id="3" name="Espace réservé de la date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a:ea typeface="+mn-ea"/>
                <a:cs typeface="+mn-cs"/>
              </a:rPr>
              <a:t>18/09/2019</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Espace réservé du pied de page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a:ea typeface="+mn-ea"/>
                <a:cs typeface="+mn-cs"/>
              </a:rPr>
              <a:t>AMICI Second Industry Forum</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Espace réservé du numéro de diapositive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953CB8-DBD3-4A3C-9D87-8FE85FADDDAF}" type="slidenum">
              <a:rPr kumimoji="0" lang="en-US" sz="1200" b="0" i="0" u="none" strike="noStrike" kern="1200" cap="none" spc="0" normalizeH="0" baseline="0" noProof="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577280" y="621400"/>
            <a:ext cx="8280920" cy="5478423"/>
          </a:xfrm>
          <a:prstGeom prst="rect">
            <a:avLst/>
          </a:prstGeom>
        </p:spPr>
        <p:txBody>
          <a:bodyPr wrap="square">
            <a:spAutoFit/>
          </a:bodyPr>
          <a:lstStyle/>
          <a:p>
            <a:pPr lvl="0" algn="just"/>
            <a:endParaRPr lang="en-US" sz="2000" dirty="0">
              <a:solidFill>
                <a:srgbClr val="1F497D"/>
              </a:solidFill>
            </a:endParaRPr>
          </a:p>
          <a:p>
            <a:pPr marL="457200" lvl="0" indent="-457200" algn="just">
              <a:buFont typeface="Wingdings" panose="05000000000000000000" pitchFamily="2" charset="2"/>
              <a:buChar char="§"/>
            </a:pPr>
            <a:r>
              <a:rPr lang="en-US" sz="2400" dirty="0">
                <a:solidFill>
                  <a:srgbClr val="1F497D"/>
                </a:solidFill>
              </a:rPr>
              <a:t>Cooperation with Industry in R&amp;D for accelerators and superconducting magnets is fundamental, specially in the developments of models and prototypes.</a:t>
            </a:r>
          </a:p>
          <a:p>
            <a:pPr marL="457200" lvl="0" indent="-457200" algn="just">
              <a:buFont typeface="Wingdings" panose="05000000000000000000" pitchFamily="2" charset="2"/>
              <a:buChar char="§"/>
            </a:pPr>
            <a:r>
              <a:rPr lang="en-US" sz="2400" dirty="0">
                <a:solidFill>
                  <a:srgbClr val="1F497D"/>
                </a:solidFill>
              </a:rPr>
              <a:t>AMICI is setting up a model of cooperation for engaging industry in the low TRL phases of development still preserving the ownership by the Technological Facilities of the developed technologies</a:t>
            </a:r>
          </a:p>
          <a:p>
            <a:pPr marL="457200" lvl="0" indent="-457200" algn="just">
              <a:buFont typeface="Wingdings" panose="05000000000000000000" pitchFamily="2" charset="2"/>
              <a:buChar char="§"/>
            </a:pPr>
            <a:r>
              <a:rPr lang="en-US" sz="2400" dirty="0">
                <a:solidFill>
                  <a:srgbClr val="1F497D"/>
                </a:solidFill>
              </a:rPr>
              <a:t>Activities are already ongoing for constructing a common background TI–Industry of knowledges, quality and  standards </a:t>
            </a:r>
          </a:p>
          <a:p>
            <a:pPr marL="457200" lvl="0" indent="-457200" algn="just">
              <a:buFont typeface="Wingdings" panose="05000000000000000000" pitchFamily="2" charset="2"/>
              <a:buChar char="§"/>
            </a:pPr>
            <a:r>
              <a:rPr lang="en-US" sz="2400" dirty="0">
                <a:solidFill>
                  <a:srgbClr val="1F497D"/>
                </a:solidFill>
              </a:rPr>
              <a:t>The role of the trainings TI</a:t>
            </a:r>
            <a:r>
              <a:rPr lang="en-US" sz="2400" dirty="0">
                <a:solidFill>
                  <a:srgbClr val="1F497D"/>
                </a:solidFill>
                <a:sym typeface="Wingdings" panose="05000000000000000000" pitchFamily="2" charset="2"/>
              </a:rPr>
              <a:t> Industry is considered among the crucial points and its enforcement will be one of the next actions of the AMICY community</a:t>
            </a:r>
            <a:endParaRPr lang="en-US" sz="2400" dirty="0">
              <a:solidFill>
                <a:srgbClr val="1F497D"/>
              </a:solidFill>
            </a:endParaRPr>
          </a:p>
          <a:p>
            <a:pPr lvl="0" algn="just"/>
            <a:endParaRPr lang="en-US" dirty="0">
              <a:solidFill>
                <a:srgbClr val="1F497D"/>
              </a:solidFill>
            </a:endParaRPr>
          </a:p>
        </p:txBody>
      </p:sp>
    </p:spTree>
    <p:extLst>
      <p:ext uri="{BB962C8B-B14F-4D97-AF65-F5344CB8AC3E}">
        <p14:creationId xmlns:p14="http://schemas.microsoft.com/office/powerpoint/2010/main" val="2827947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A030E1FC-CF89-4AC6-80B3-635422DFAC7B}"/>
              </a:ext>
            </a:extLst>
          </p:cNvPr>
          <p:cNvSpPr>
            <a:spLocks noGrp="1"/>
          </p:cNvSpPr>
          <p:nvPr>
            <p:ph type="dt" sz="half" idx="10"/>
          </p:nvPr>
        </p:nvSpPr>
        <p:spPr/>
        <p:txBody>
          <a:bodyPr/>
          <a:lstStyle/>
          <a:p>
            <a:r>
              <a:rPr lang="fr-FR"/>
              <a:t>30/05/2018</a:t>
            </a:r>
            <a:endParaRPr lang="en-US" dirty="0"/>
          </a:p>
        </p:txBody>
      </p:sp>
      <p:sp>
        <p:nvSpPr>
          <p:cNvPr id="4" name="Segnaposto piè di pagina 3">
            <a:extLst>
              <a:ext uri="{FF2B5EF4-FFF2-40B4-BE49-F238E27FC236}">
                <a16:creationId xmlns:a16="http://schemas.microsoft.com/office/drawing/2014/main" id="{E51813C8-3FA4-4A40-A5A4-4E05DBAD5109}"/>
              </a:ext>
            </a:extLst>
          </p:cNvPr>
          <p:cNvSpPr>
            <a:spLocks noGrp="1"/>
          </p:cNvSpPr>
          <p:nvPr>
            <p:ph type="ftr" sz="quarter" idx="11"/>
          </p:nvPr>
        </p:nvSpPr>
        <p:spPr/>
        <p:txBody>
          <a:bodyPr/>
          <a:lstStyle/>
          <a:p>
            <a:r>
              <a:rPr lang="en-GB"/>
              <a:t>AMICI Steering Committee</a:t>
            </a:r>
            <a:endParaRPr lang="en-US" dirty="0"/>
          </a:p>
        </p:txBody>
      </p:sp>
      <p:sp>
        <p:nvSpPr>
          <p:cNvPr id="5" name="Segnaposto numero diapositiva 4">
            <a:extLst>
              <a:ext uri="{FF2B5EF4-FFF2-40B4-BE49-F238E27FC236}">
                <a16:creationId xmlns:a16="http://schemas.microsoft.com/office/drawing/2014/main" id="{946B06BA-F1D5-4C80-A02D-9634345579A1}"/>
              </a:ext>
            </a:extLst>
          </p:cNvPr>
          <p:cNvSpPr>
            <a:spLocks noGrp="1"/>
          </p:cNvSpPr>
          <p:nvPr>
            <p:ph type="sldNum" sz="quarter" idx="12"/>
          </p:nvPr>
        </p:nvSpPr>
        <p:spPr/>
        <p:txBody>
          <a:bodyPr/>
          <a:lstStyle/>
          <a:p>
            <a:fld id="{0F953CB8-DBD3-4A3C-9D87-8FE85FADDDAF}" type="slidenum">
              <a:rPr lang="en-US" smtClean="0"/>
              <a:t>19</a:t>
            </a:fld>
            <a:endParaRPr lang="en-US"/>
          </a:p>
        </p:txBody>
      </p:sp>
      <p:sp>
        <p:nvSpPr>
          <p:cNvPr id="7" name="Rectangle 5">
            <a:extLst>
              <a:ext uri="{FF2B5EF4-FFF2-40B4-BE49-F238E27FC236}">
                <a16:creationId xmlns:a16="http://schemas.microsoft.com/office/drawing/2014/main" id="{BC517A59-756E-411E-9FF8-AEA903C18A44}"/>
              </a:ext>
            </a:extLst>
          </p:cNvPr>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Espace réservé de la date 2">
            <a:extLst>
              <a:ext uri="{FF2B5EF4-FFF2-40B4-BE49-F238E27FC236}">
                <a16:creationId xmlns:a16="http://schemas.microsoft.com/office/drawing/2014/main" id="{027E8651-0AE7-480A-A3EE-ADA317CBBD69}"/>
              </a:ext>
            </a:extLst>
          </p:cNvPr>
          <p:cNvSpPr txBox="1">
            <a:spLocks/>
          </p:cNvSpPr>
          <p:nvPr/>
        </p:nvSpPr>
        <p:spPr>
          <a:xfrm>
            <a:off x="849314" y="6356352"/>
            <a:ext cx="17414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fr-FR">
                <a:solidFill>
                  <a:prstClr val="white"/>
                </a:solidFill>
                <a:latin typeface="Calibri"/>
              </a:rPr>
              <a:t>18/09/2019</a:t>
            </a:r>
            <a:endParaRPr lang="en-US" dirty="0">
              <a:solidFill>
                <a:prstClr val="white"/>
              </a:solidFill>
              <a:latin typeface="Calibri"/>
            </a:endParaRPr>
          </a:p>
        </p:txBody>
      </p:sp>
      <p:sp>
        <p:nvSpPr>
          <p:cNvPr id="10" name="Espace réservé du pied de page 3">
            <a:extLst>
              <a:ext uri="{FF2B5EF4-FFF2-40B4-BE49-F238E27FC236}">
                <a16:creationId xmlns:a16="http://schemas.microsoft.com/office/drawing/2014/main" id="{98FA2BF7-6AE1-48D1-BD76-72769B661BBA}"/>
              </a:ext>
            </a:extLst>
          </p:cNvPr>
          <p:cNvSpPr txBox="1">
            <a:spLocks/>
          </p:cNvSpPr>
          <p:nvPr/>
        </p:nvSpPr>
        <p:spPr>
          <a:xfrm>
            <a:off x="3124200" y="635635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solidFill>
                  <a:prstClr val="white"/>
                </a:solidFill>
                <a:latin typeface="Calibri"/>
              </a:rPr>
              <a:t>AMICI Second Industry Forum</a:t>
            </a:r>
            <a:endParaRPr lang="en-US" dirty="0">
              <a:solidFill>
                <a:prstClr val="white"/>
              </a:solidFill>
              <a:latin typeface="Calibri"/>
            </a:endParaRPr>
          </a:p>
        </p:txBody>
      </p:sp>
      <p:sp>
        <p:nvSpPr>
          <p:cNvPr id="11" name="Espace réservé du numéro de diapositive 4">
            <a:extLst>
              <a:ext uri="{FF2B5EF4-FFF2-40B4-BE49-F238E27FC236}">
                <a16:creationId xmlns:a16="http://schemas.microsoft.com/office/drawing/2014/main" id="{539C2E59-36BB-4661-B449-0170158F8CE3}"/>
              </a:ext>
            </a:extLst>
          </p:cNvPr>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953CB8-DBD3-4A3C-9D87-8FE85FADDDAF}" type="slidenum">
              <a:rPr lang="en-US" smtClean="0">
                <a:solidFill>
                  <a:prstClr val="white"/>
                </a:solidFill>
                <a:latin typeface="Calibri"/>
              </a:rPr>
              <a:pPr>
                <a:defRPr/>
              </a:pPr>
              <a:t>19</a:t>
            </a:fld>
            <a:endParaRPr lang="en-US" dirty="0">
              <a:solidFill>
                <a:prstClr val="white"/>
              </a:solidFill>
              <a:latin typeface="Calibri"/>
            </a:endParaRPr>
          </a:p>
        </p:txBody>
      </p:sp>
      <p:sp>
        <p:nvSpPr>
          <p:cNvPr id="12" name="Rectangle 6">
            <a:extLst>
              <a:ext uri="{FF2B5EF4-FFF2-40B4-BE49-F238E27FC236}">
                <a16:creationId xmlns:a16="http://schemas.microsoft.com/office/drawing/2014/main" id="{5CA8A8C3-D25F-47A5-B103-3323673C7E36}"/>
              </a:ext>
            </a:extLst>
          </p:cNvPr>
          <p:cNvSpPr/>
          <p:nvPr/>
        </p:nvSpPr>
        <p:spPr>
          <a:xfrm>
            <a:off x="577280" y="621400"/>
            <a:ext cx="8280920" cy="738664"/>
          </a:xfrm>
          <a:prstGeom prst="rect">
            <a:avLst/>
          </a:prstGeom>
        </p:spPr>
        <p:txBody>
          <a:bodyPr wrap="square">
            <a:spAutoFit/>
          </a:bodyPr>
          <a:lstStyle/>
          <a:p>
            <a:pPr lvl="0" algn="just"/>
            <a:endParaRPr lang="en-US" sz="2400" dirty="0">
              <a:solidFill>
                <a:srgbClr val="1F497D"/>
              </a:solidFill>
            </a:endParaRPr>
          </a:p>
          <a:p>
            <a:pPr lvl="0" algn="just"/>
            <a:endParaRPr lang="en-US" dirty="0">
              <a:solidFill>
                <a:srgbClr val="1F497D"/>
              </a:solidFill>
            </a:endParaRPr>
          </a:p>
        </p:txBody>
      </p:sp>
      <p:sp>
        <p:nvSpPr>
          <p:cNvPr id="13" name="Rettangolo 12">
            <a:extLst>
              <a:ext uri="{FF2B5EF4-FFF2-40B4-BE49-F238E27FC236}">
                <a16:creationId xmlns:a16="http://schemas.microsoft.com/office/drawing/2014/main" id="{89692BF1-98F4-4AEA-84FB-31114FD438F2}"/>
              </a:ext>
            </a:extLst>
          </p:cNvPr>
          <p:cNvSpPr/>
          <p:nvPr/>
        </p:nvSpPr>
        <p:spPr>
          <a:xfrm>
            <a:off x="2286000" y="1412776"/>
            <a:ext cx="4572000" cy="1569660"/>
          </a:xfrm>
          <a:prstGeom prst="rect">
            <a:avLst/>
          </a:prstGeom>
        </p:spPr>
        <p:txBody>
          <a:bodyPr>
            <a:spAutoFit/>
          </a:bodyPr>
          <a:lstStyle/>
          <a:p>
            <a:pPr lvl="0" algn="ctr">
              <a:spcAft>
                <a:spcPts val="1200"/>
              </a:spcAft>
            </a:pPr>
            <a:r>
              <a:rPr lang="en-US" sz="4800" dirty="0">
                <a:solidFill>
                  <a:schemeClr val="tx2"/>
                </a:solidFill>
              </a:rPr>
              <a:t>Thank you for your attention</a:t>
            </a:r>
          </a:p>
        </p:txBody>
      </p:sp>
    </p:spTree>
    <p:extLst>
      <p:ext uri="{BB962C8B-B14F-4D97-AF65-F5344CB8AC3E}">
        <p14:creationId xmlns:p14="http://schemas.microsoft.com/office/powerpoint/2010/main" val="4008643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p:txBody>
          <a:bodyPr>
            <a:noAutofit/>
          </a:bodyPr>
          <a:lstStyle/>
          <a:p>
            <a:r>
              <a:rPr lang="fr-FR" sz="3600" dirty="0">
                <a:solidFill>
                  <a:srgbClr val="002060"/>
                </a:solidFill>
              </a:rPr>
              <a:t>WP5 - Industrialization</a:t>
            </a:r>
            <a:endParaRPr lang="en-US" sz="3600" dirty="0">
              <a:solidFill>
                <a:srgbClr val="002060"/>
              </a:solidFill>
            </a:endParaRPr>
          </a:p>
        </p:txBody>
      </p:sp>
      <p:sp>
        <p:nvSpPr>
          <p:cNvPr id="3" name="Espace réservé de la date 2"/>
          <p:cNvSpPr>
            <a:spLocks noGrp="1"/>
          </p:cNvSpPr>
          <p:nvPr>
            <p:ph type="dt" sz="half" idx="10"/>
          </p:nvPr>
        </p:nvSpPr>
        <p:spPr/>
        <p:txBody>
          <a:bodyPr/>
          <a:lstStyle/>
          <a:p>
            <a:r>
              <a:rPr lang="fr-FR" dirty="0">
                <a:solidFill>
                  <a:prstClr val="white"/>
                </a:solidFill>
                <a:latin typeface="Calibri"/>
              </a:rPr>
              <a:t>18/09/2019</a:t>
            </a:r>
            <a:endParaRPr lang="en-US" dirty="0">
              <a:solidFill>
                <a:prstClr val="white"/>
              </a:solidFill>
              <a:latin typeface="Calibri"/>
            </a:endParaRPr>
          </a:p>
        </p:txBody>
      </p:sp>
      <p:sp>
        <p:nvSpPr>
          <p:cNvPr id="4" name="Espace réservé du pied de page 3"/>
          <p:cNvSpPr>
            <a:spLocks noGrp="1"/>
          </p:cNvSpPr>
          <p:nvPr>
            <p:ph type="ftr" sz="quarter" idx="11"/>
          </p:nvPr>
        </p:nvSpPr>
        <p:spPr/>
        <p:txBody>
          <a:bodyPr/>
          <a:lstStyle/>
          <a:p>
            <a:r>
              <a:rPr lang="en-GB" dirty="0">
                <a:solidFill>
                  <a:prstClr val="white"/>
                </a:solidFill>
                <a:latin typeface="Calibri"/>
              </a:rPr>
              <a:t>AMICI Second Industry Forum</a:t>
            </a:r>
            <a:endParaRPr lang="en-US" dirty="0">
              <a:solidFill>
                <a:prstClr val="white"/>
              </a:solidFill>
              <a:latin typeface="Calibri"/>
            </a:endParaRPr>
          </a:p>
        </p:txBody>
      </p:sp>
      <p:sp>
        <p:nvSpPr>
          <p:cNvPr id="5" name="Espace réservé du numéro de diapositive 4"/>
          <p:cNvSpPr>
            <a:spLocks noGrp="1"/>
          </p:cNvSpPr>
          <p:nvPr>
            <p:ph type="sldNum" sz="quarter" idx="12"/>
          </p:nvPr>
        </p:nvSpPr>
        <p:spPr/>
        <p:txBody>
          <a:bodyPr/>
          <a:lstStyle/>
          <a:p>
            <a:fld id="{0F953CB8-DBD3-4A3C-9D87-8FE85FADDDAF}" type="slidenum">
              <a:rPr lang="en-US">
                <a:solidFill>
                  <a:prstClr val="white"/>
                </a:solidFill>
                <a:latin typeface="Calibri"/>
              </a:rPr>
              <a:pPr/>
              <a:t>2</a:t>
            </a:fld>
            <a:endParaRPr lang="en-US" dirty="0">
              <a:solidFill>
                <a:prstClr val="white"/>
              </a:solidFill>
              <a:latin typeface="Calibri"/>
            </a:endParaRPr>
          </a:p>
        </p:txBody>
      </p:sp>
      <p:pic>
        <p:nvPicPr>
          <p:cNvPr id="24" name="Picture 2">
            <a:extLst>
              <a:ext uri="{FF2B5EF4-FFF2-40B4-BE49-F238E27FC236}">
                <a16:creationId xmlns:a16="http://schemas.microsoft.com/office/drawing/2014/main" id="{4180CFBF-7A68-41A0-A9F6-BB84D6A3370B}"/>
              </a:ext>
            </a:extLst>
          </p:cNvPr>
          <p:cNvPicPr>
            <a:picLocks noChangeAspect="1" noChangeArrowheads="1"/>
          </p:cNvPicPr>
          <p:nvPr/>
        </p:nvPicPr>
        <p:blipFill>
          <a:blip r:embed="rId3" cstate="print"/>
          <a:srcRect/>
          <a:stretch>
            <a:fillRect/>
          </a:stretch>
        </p:blipFill>
        <p:spPr bwMode="auto">
          <a:xfrm>
            <a:off x="299282" y="4811821"/>
            <a:ext cx="1333299" cy="878765"/>
          </a:xfrm>
          <a:prstGeom prst="rect">
            <a:avLst/>
          </a:prstGeom>
          <a:noFill/>
          <a:ln w="9525">
            <a:noFill/>
            <a:miter lim="800000"/>
            <a:headEnd/>
            <a:tailEnd/>
          </a:ln>
        </p:spPr>
      </p:pic>
      <p:pic>
        <p:nvPicPr>
          <p:cNvPr id="25" name="Picture 3">
            <a:extLst>
              <a:ext uri="{FF2B5EF4-FFF2-40B4-BE49-F238E27FC236}">
                <a16:creationId xmlns:a16="http://schemas.microsoft.com/office/drawing/2014/main" id="{08235923-5E0C-4C0F-BF09-CB6802B55DEB}"/>
              </a:ext>
            </a:extLst>
          </p:cNvPr>
          <p:cNvPicPr>
            <a:picLocks noChangeAspect="1" noChangeArrowheads="1"/>
          </p:cNvPicPr>
          <p:nvPr/>
        </p:nvPicPr>
        <p:blipFill>
          <a:blip r:embed="rId4" cstate="print"/>
          <a:srcRect/>
          <a:stretch>
            <a:fillRect/>
          </a:stretch>
        </p:blipFill>
        <p:spPr bwMode="auto">
          <a:xfrm>
            <a:off x="1673392" y="4899601"/>
            <a:ext cx="828664" cy="812930"/>
          </a:xfrm>
          <a:prstGeom prst="rect">
            <a:avLst/>
          </a:prstGeom>
          <a:noFill/>
          <a:ln w="9525">
            <a:noFill/>
            <a:miter lim="800000"/>
            <a:headEnd/>
            <a:tailEnd/>
          </a:ln>
        </p:spPr>
      </p:pic>
      <p:pic>
        <p:nvPicPr>
          <p:cNvPr id="26" name="Picture 4">
            <a:extLst>
              <a:ext uri="{FF2B5EF4-FFF2-40B4-BE49-F238E27FC236}">
                <a16:creationId xmlns:a16="http://schemas.microsoft.com/office/drawing/2014/main" id="{4E604E9F-4AA2-4D45-AC0D-1E96950C8321}"/>
              </a:ext>
            </a:extLst>
          </p:cNvPr>
          <p:cNvPicPr>
            <a:picLocks noChangeAspect="1" noChangeArrowheads="1"/>
          </p:cNvPicPr>
          <p:nvPr/>
        </p:nvPicPr>
        <p:blipFill>
          <a:blip r:embed="rId5" cstate="print"/>
          <a:srcRect/>
          <a:stretch>
            <a:fillRect/>
          </a:stretch>
        </p:blipFill>
        <p:spPr bwMode="auto">
          <a:xfrm>
            <a:off x="2699792" y="4875387"/>
            <a:ext cx="1097289" cy="896119"/>
          </a:xfrm>
          <a:prstGeom prst="rect">
            <a:avLst/>
          </a:prstGeom>
          <a:noFill/>
          <a:ln w="9525">
            <a:noFill/>
            <a:miter lim="800000"/>
            <a:headEnd/>
            <a:tailEnd/>
          </a:ln>
        </p:spPr>
      </p:pic>
      <p:pic>
        <p:nvPicPr>
          <p:cNvPr id="27" name="Picture 5">
            <a:extLst>
              <a:ext uri="{FF2B5EF4-FFF2-40B4-BE49-F238E27FC236}">
                <a16:creationId xmlns:a16="http://schemas.microsoft.com/office/drawing/2014/main" id="{2E8872CA-E5FE-4073-B9DF-BC989DFDD347}"/>
              </a:ext>
            </a:extLst>
          </p:cNvPr>
          <p:cNvPicPr>
            <a:picLocks noChangeAspect="1" noChangeArrowheads="1"/>
          </p:cNvPicPr>
          <p:nvPr/>
        </p:nvPicPr>
        <p:blipFill>
          <a:blip r:embed="rId6" cstate="print"/>
          <a:srcRect/>
          <a:stretch>
            <a:fillRect/>
          </a:stretch>
        </p:blipFill>
        <p:spPr bwMode="auto">
          <a:xfrm>
            <a:off x="4139952" y="4841107"/>
            <a:ext cx="886980" cy="930399"/>
          </a:xfrm>
          <a:prstGeom prst="rect">
            <a:avLst/>
          </a:prstGeom>
          <a:noFill/>
          <a:ln w="9525">
            <a:noFill/>
            <a:miter lim="800000"/>
            <a:headEnd/>
            <a:tailEnd/>
          </a:ln>
        </p:spPr>
      </p:pic>
      <p:pic>
        <p:nvPicPr>
          <p:cNvPr id="28" name="Picture 6">
            <a:extLst>
              <a:ext uri="{FF2B5EF4-FFF2-40B4-BE49-F238E27FC236}">
                <a16:creationId xmlns:a16="http://schemas.microsoft.com/office/drawing/2014/main" id="{BDBCE304-2B63-4E94-A20C-4062A4753C25}"/>
              </a:ext>
            </a:extLst>
          </p:cNvPr>
          <p:cNvPicPr>
            <a:picLocks noChangeAspect="1" noChangeArrowheads="1"/>
          </p:cNvPicPr>
          <p:nvPr/>
        </p:nvPicPr>
        <p:blipFill>
          <a:blip r:embed="rId7" cstate="print"/>
          <a:srcRect/>
          <a:stretch>
            <a:fillRect/>
          </a:stretch>
        </p:blipFill>
        <p:spPr bwMode="auto">
          <a:xfrm>
            <a:off x="5436096" y="4956659"/>
            <a:ext cx="848278" cy="807642"/>
          </a:xfrm>
          <a:prstGeom prst="rect">
            <a:avLst/>
          </a:prstGeom>
          <a:noFill/>
          <a:ln w="9525">
            <a:noFill/>
            <a:miter lim="800000"/>
            <a:headEnd/>
            <a:tailEnd/>
          </a:ln>
        </p:spPr>
      </p:pic>
      <p:pic>
        <p:nvPicPr>
          <p:cNvPr id="29" name="Picture 7">
            <a:extLst>
              <a:ext uri="{FF2B5EF4-FFF2-40B4-BE49-F238E27FC236}">
                <a16:creationId xmlns:a16="http://schemas.microsoft.com/office/drawing/2014/main" id="{EEEA38FC-C063-4DD4-B04F-5BFB1971A729}"/>
              </a:ext>
            </a:extLst>
          </p:cNvPr>
          <p:cNvPicPr>
            <a:picLocks noChangeAspect="1" noChangeArrowheads="1"/>
          </p:cNvPicPr>
          <p:nvPr/>
        </p:nvPicPr>
        <p:blipFill>
          <a:blip r:embed="rId8" cstate="print"/>
          <a:srcRect/>
          <a:stretch>
            <a:fillRect/>
          </a:stretch>
        </p:blipFill>
        <p:spPr bwMode="auto">
          <a:xfrm>
            <a:off x="6530163" y="4951631"/>
            <a:ext cx="786383" cy="786383"/>
          </a:xfrm>
          <a:prstGeom prst="rect">
            <a:avLst/>
          </a:prstGeom>
          <a:noFill/>
          <a:ln w="9525">
            <a:noFill/>
            <a:miter lim="800000"/>
            <a:headEnd/>
            <a:tailEnd/>
          </a:ln>
        </p:spPr>
      </p:pic>
      <p:pic>
        <p:nvPicPr>
          <p:cNvPr id="30" name="Picture 8">
            <a:extLst>
              <a:ext uri="{FF2B5EF4-FFF2-40B4-BE49-F238E27FC236}">
                <a16:creationId xmlns:a16="http://schemas.microsoft.com/office/drawing/2014/main" id="{7F8D84DD-0128-47D7-893A-C6BC39E6306D}"/>
              </a:ext>
            </a:extLst>
          </p:cNvPr>
          <p:cNvPicPr>
            <a:picLocks noChangeAspect="1" noChangeArrowheads="1"/>
          </p:cNvPicPr>
          <p:nvPr/>
        </p:nvPicPr>
        <p:blipFill>
          <a:blip r:embed="rId9" cstate="print"/>
          <a:srcRect/>
          <a:stretch>
            <a:fillRect/>
          </a:stretch>
        </p:blipFill>
        <p:spPr bwMode="auto">
          <a:xfrm>
            <a:off x="7471953" y="4951631"/>
            <a:ext cx="1602604" cy="760900"/>
          </a:xfrm>
          <a:prstGeom prst="rect">
            <a:avLst/>
          </a:prstGeom>
          <a:noFill/>
          <a:ln w="9525">
            <a:noFill/>
            <a:miter lim="800000"/>
            <a:headEnd/>
            <a:tailEnd/>
          </a:ln>
        </p:spPr>
      </p:pic>
      <p:sp>
        <p:nvSpPr>
          <p:cNvPr id="31" name="CasellaDiTesto 30">
            <a:extLst>
              <a:ext uri="{FF2B5EF4-FFF2-40B4-BE49-F238E27FC236}">
                <a16:creationId xmlns:a16="http://schemas.microsoft.com/office/drawing/2014/main" id="{F70FB46D-A409-45F0-BBB3-529328CF3503}"/>
              </a:ext>
            </a:extLst>
          </p:cNvPr>
          <p:cNvSpPr txBox="1"/>
          <p:nvPr/>
        </p:nvSpPr>
        <p:spPr>
          <a:xfrm>
            <a:off x="190155" y="1052736"/>
            <a:ext cx="8712968" cy="3477875"/>
          </a:xfrm>
          <a:prstGeom prst="rect">
            <a:avLst/>
          </a:prstGeom>
          <a:noFill/>
        </p:spPr>
        <p:txBody>
          <a:bodyPr wrap="square" rtlCol="0">
            <a:spAutoFit/>
          </a:bodyPr>
          <a:lstStyle/>
          <a:p>
            <a:pPr algn="just"/>
            <a:r>
              <a:rPr lang="en-GB" sz="2200" dirty="0">
                <a:solidFill>
                  <a:schemeClr val="accent1">
                    <a:lumMod val="75000"/>
                  </a:schemeClr>
                </a:solidFill>
              </a:rPr>
              <a:t>AMICI WP-5 aims to sensitize and train the industrial companies in the needs, the knowledge (know-how), the techniques, the methods and the quality standards involved in the accelerator and superconducting magnet technologies developed in the Technical Infrastructures.</a:t>
            </a:r>
          </a:p>
          <a:p>
            <a:pPr algn="just"/>
            <a:endParaRPr lang="en-GB" sz="2200" dirty="0">
              <a:solidFill>
                <a:schemeClr val="accent1">
                  <a:lumMod val="75000"/>
                </a:schemeClr>
              </a:solidFill>
            </a:endParaRPr>
          </a:p>
          <a:p>
            <a:pPr algn="just"/>
            <a:r>
              <a:rPr lang="en-GB" sz="2200" dirty="0">
                <a:solidFill>
                  <a:schemeClr val="accent1">
                    <a:lumMod val="75000"/>
                  </a:schemeClr>
                </a:solidFill>
              </a:rPr>
              <a:t>In this framework, together with AMICI industrial partners, many aspects of the cooperation with industry in R&amp;D activities  were investigated (personnel trainings, harmonization of technical information, construction of models and prototypes, legal frameworks) with the aim to overcome barriers and effectively include the industry in the AMICI ecosystem.</a:t>
            </a:r>
            <a:endParaRPr lang="en-US" sz="2200" dirty="0">
              <a:solidFill>
                <a:schemeClr val="accent1">
                  <a:lumMod val="75000"/>
                </a:schemeClr>
              </a:solidFill>
            </a:endParaRPr>
          </a:p>
        </p:txBody>
      </p:sp>
    </p:spTree>
    <p:extLst>
      <p:ext uri="{BB962C8B-B14F-4D97-AF65-F5344CB8AC3E}">
        <p14:creationId xmlns:p14="http://schemas.microsoft.com/office/powerpoint/2010/main" val="887268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a:xfrm>
            <a:off x="1259632" y="90509"/>
            <a:ext cx="7283450" cy="481012"/>
          </a:xfrm>
        </p:spPr>
        <p:txBody>
          <a:bodyPr>
            <a:normAutofit fontScale="90000"/>
          </a:bodyPr>
          <a:lstStyle/>
          <a:p>
            <a:r>
              <a:rPr lang="fr-FR" dirty="0">
                <a:solidFill>
                  <a:srgbClr val="002060"/>
                </a:solidFill>
              </a:rPr>
              <a:t>AMICI and Industry</a:t>
            </a:r>
            <a:endParaRPr lang="en-US" dirty="0">
              <a:solidFill>
                <a:srgbClr val="002060"/>
              </a:solidFill>
            </a:endParaRPr>
          </a:p>
        </p:txBody>
      </p:sp>
      <p:sp>
        <p:nvSpPr>
          <p:cNvPr id="3" name="Espace réservé de la date 2"/>
          <p:cNvSpPr>
            <a:spLocks noGrp="1"/>
          </p:cNvSpPr>
          <p:nvPr>
            <p:ph type="dt" sz="half" idx="10"/>
          </p:nvPr>
        </p:nvSpPr>
        <p:spPr/>
        <p:txBody>
          <a:bodyPr/>
          <a:lstStyle/>
          <a:p>
            <a:r>
              <a:rPr lang="fr-FR" dirty="0">
                <a:solidFill>
                  <a:prstClr val="white"/>
                </a:solidFill>
                <a:latin typeface="Calibri"/>
              </a:rPr>
              <a:t>18/09/2019</a:t>
            </a:r>
            <a:endParaRPr lang="en-US" dirty="0">
              <a:solidFill>
                <a:prstClr val="white"/>
              </a:solidFill>
              <a:latin typeface="Calibri"/>
            </a:endParaRPr>
          </a:p>
        </p:txBody>
      </p:sp>
      <p:sp>
        <p:nvSpPr>
          <p:cNvPr id="4" name="Espace réservé du pied de page 3"/>
          <p:cNvSpPr>
            <a:spLocks noGrp="1"/>
          </p:cNvSpPr>
          <p:nvPr>
            <p:ph type="ftr" sz="quarter" idx="11"/>
          </p:nvPr>
        </p:nvSpPr>
        <p:spPr/>
        <p:txBody>
          <a:bodyPr/>
          <a:lstStyle/>
          <a:p>
            <a:r>
              <a:rPr lang="en-GB" dirty="0">
                <a:solidFill>
                  <a:prstClr val="white"/>
                </a:solidFill>
                <a:latin typeface="Calibri"/>
              </a:rPr>
              <a:t>AMICI Second Industry Forum</a:t>
            </a:r>
            <a:endParaRPr lang="en-US" dirty="0">
              <a:solidFill>
                <a:prstClr val="white"/>
              </a:solidFill>
              <a:latin typeface="Calibri"/>
            </a:endParaRPr>
          </a:p>
        </p:txBody>
      </p:sp>
      <p:sp>
        <p:nvSpPr>
          <p:cNvPr id="5" name="Espace réservé du numéro de diapositive 4"/>
          <p:cNvSpPr>
            <a:spLocks noGrp="1"/>
          </p:cNvSpPr>
          <p:nvPr>
            <p:ph type="sldNum" sz="quarter" idx="12"/>
          </p:nvPr>
        </p:nvSpPr>
        <p:spPr/>
        <p:txBody>
          <a:bodyPr/>
          <a:lstStyle/>
          <a:p>
            <a:fld id="{0F953CB8-DBD3-4A3C-9D87-8FE85FADDDAF}" type="slidenum">
              <a:rPr lang="en-US">
                <a:solidFill>
                  <a:prstClr val="white"/>
                </a:solidFill>
                <a:latin typeface="Calibri"/>
              </a:rPr>
              <a:pPr/>
              <a:t>3</a:t>
            </a:fld>
            <a:endParaRPr lang="en-US" dirty="0">
              <a:solidFill>
                <a:prstClr val="white"/>
              </a:solidFill>
              <a:latin typeface="Calibri"/>
            </a:endParaRPr>
          </a:p>
        </p:txBody>
      </p:sp>
      <p:sp>
        <p:nvSpPr>
          <p:cNvPr id="9" name="Rectangle 8"/>
          <p:cNvSpPr/>
          <p:nvPr/>
        </p:nvSpPr>
        <p:spPr>
          <a:xfrm>
            <a:off x="179512" y="4808264"/>
            <a:ext cx="8600740" cy="1446550"/>
          </a:xfrm>
          <a:prstGeom prst="rect">
            <a:avLst/>
          </a:prstGeom>
        </p:spPr>
        <p:txBody>
          <a:bodyPr wrap="square">
            <a:spAutoFit/>
          </a:bodyPr>
          <a:lstStyle/>
          <a:p>
            <a:pPr marL="0" lvl="1" algn="just"/>
            <a:r>
              <a:rPr lang="en-US" sz="2200" b="1" dirty="0">
                <a:solidFill>
                  <a:srgbClr val="002060"/>
                </a:solidFill>
              </a:rPr>
              <a:t>In the AMICI model, the partnership with industry is considered a fundamental element of the AMICI integrated Technological Infrastructure, with a double link:  through an Industry Advisory Group and an Industrial </a:t>
            </a:r>
            <a:r>
              <a:rPr lang="en-US" sz="2200" b="1" dirty="0" err="1">
                <a:solidFill>
                  <a:srgbClr val="002060"/>
                </a:solidFill>
              </a:rPr>
              <a:t>Liason</a:t>
            </a:r>
            <a:r>
              <a:rPr lang="en-US" sz="2200" b="1" dirty="0">
                <a:solidFill>
                  <a:srgbClr val="002060"/>
                </a:solidFill>
              </a:rPr>
              <a:t> Group</a:t>
            </a:r>
          </a:p>
        </p:txBody>
      </p:sp>
      <p:pic>
        <p:nvPicPr>
          <p:cNvPr id="8" name="Image 7"/>
          <p:cNvPicPr>
            <a:picLocks noChangeAspect="1"/>
          </p:cNvPicPr>
          <p:nvPr/>
        </p:nvPicPr>
        <p:blipFill>
          <a:blip r:embed="rId3"/>
          <a:stretch>
            <a:fillRect/>
          </a:stretch>
        </p:blipFill>
        <p:spPr>
          <a:xfrm>
            <a:off x="1475656" y="800641"/>
            <a:ext cx="5724128" cy="4007623"/>
          </a:xfrm>
          <a:prstGeom prst="rect">
            <a:avLst/>
          </a:prstGeom>
        </p:spPr>
      </p:pic>
    </p:spTree>
    <p:extLst>
      <p:ext uri="{BB962C8B-B14F-4D97-AF65-F5344CB8AC3E}">
        <p14:creationId xmlns:p14="http://schemas.microsoft.com/office/powerpoint/2010/main" val="392936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p:txBody>
          <a:bodyPr>
            <a:noAutofit/>
          </a:bodyPr>
          <a:lstStyle/>
          <a:p>
            <a:r>
              <a:rPr lang="en-US" sz="3000" dirty="0">
                <a:solidFill>
                  <a:schemeClr val="tx2"/>
                </a:solidFill>
              </a:rPr>
              <a:t>Cooperation with industry in R&amp;D activities</a:t>
            </a:r>
          </a:p>
        </p:txBody>
      </p:sp>
      <p:sp>
        <p:nvSpPr>
          <p:cNvPr id="3" name="Espace réservé de la date 2"/>
          <p:cNvSpPr>
            <a:spLocks noGrp="1"/>
          </p:cNvSpPr>
          <p:nvPr>
            <p:ph type="dt" sz="half" idx="10"/>
          </p:nvPr>
        </p:nvSpPr>
        <p:spPr/>
        <p:txBody>
          <a:bodyPr/>
          <a:lstStyle/>
          <a:p>
            <a:r>
              <a:rPr lang="fr-FR" dirty="0">
                <a:solidFill>
                  <a:prstClr val="white"/>
                </a:solidFill>
                <a:latin typeface="Calibri"/>
              </a:rPr>
              <a:t>18/09/2019</a:t>
            </a:r>
            <a:endParaRPr lang="en-US" dirty="0">
              <a:solidFill>
                <a:prstClr val="white"/>
              </a:solidFill>
              <a:latin typeface="Calibri"/>
            </a:endParaRPr>
          </a:p>
        </p:txBody>
      </p:sp>
      <p:sp>
        <p:nvSpPr>
          <p:cNvPr id="4" name="Espace réservé du pied de page 3"/>
          <p:cNvSpPr>
            <a:spLocks noGrp="1"/>
          </p:cNvSpPr>
          <p:nvPr>
            <p:ph type="ftr" sz="quarter" idx="11"/>
          </p:nvPr>
        </p:nvSpPr>
        <p:spPr/>
        <p:txBody>
          <a:bodyPr/>
          <a:lstStyle/>
          <a:p>
            <a:r>
              <a:rPr lang="en-GB" dirty="0">
                <a:solidFill>
                  <a:prstClr val="white"/>
                </a:solidFill>
                <a:latin typeface="Calibri"/>
              </a:rPr>
              <a:t>AMICI Second Industry Forum</a:t>
            </a:r>
            <a:endParaRPr lang="en-US" dirty="0">
              <a:solidFill>
                <a:prstClr val="white"/>
              </a:solidFill>
              <a:latin typeface="Calibri"/>
            </a:endParaRPr>
          </a:p>
        </p:txBody>
      </p:sp>
      <p:sp>
        <p:nvSpPr>
          <p:cNvPr id="5" name="Espace réservé du numéro de diapositive 4"/>
          <p:cNvSpPr>
            <a:spLocks noGrp="1"/>
          </p:cNvSpPr>
          <p:nvPr>
            <p:ph type="sldNum" sz="quarter" idx="12"/>
          </p:nvPr>
        </p:nvSpPr>
        <p:spPr/>
        <p:txBody>
          <a:bodyPr/>
          <a:lstStyle/>
          <a:p>
            <a:fld id="{0F953CB8-DBD3-4A3C-9D87-8FE85FADDDAF}" type="slidenum">
              <a:rPr lang="en-US">
                <a:solidFill>
                  <a:prstClr val="white"/>
                </a:solidFill>
                <a:latin typeface="Calibri"/>
              </a:rPr>
              <a:pPr/>
              <a:t>4</a:t>
            </a:fld>
            <a:endParaRPr lang="en-US" dirty="0">
              <a:solidFill>
                <a:prstClr val="white"/>
              </a:solidFill>
              <a:latin typeface="Calibri"/>
            </a:endParaRPr>
          </a:p>
        </p:txBody>
      </p:sp>
      <p:sp>
        <p:nvSpPr>
          <p:cNvPr id="7" name="Rectangle 6"/>
          <p:cNvSpPr/>
          <p:nvPr/>
        </p:nvSpPr>
        <p:spPr>
          <a:xfrm>
            <a:off x="672811" y="1083729"/>
            <a:ext cx="8212360" cy="3877985"/>
          </a:xfrm>
          <a:prstGeom prst="rect">
            <a:avLst/>
          </a:prstGeom>
        </p:spPr>
        <p:txBody>
          <a:bodyPr wrap="square">
            <a:spAutoFit/>
          </a:bodyPr>
          <a:lstStyle/>
          <a:p>
            <a:pPr lvl="0">
              <a:spcAft>
                <a:spcPts val="1200"/>
              </a:spcAft>
            </a:pPr>
            <a:r>
              <a:rPr lang="en-US" sz="2800" dirty="0">
                <a:solidFill>
                  <a:schemeClr val="tx2"/>
                </a:solidFill>
              </a:rPr>
              <a:t>What exists, issues and possible improvements in the framework of AMICI ecosystem for:</a:t>
            </a:r>
          </a:p>
          <a:p>
            <a:pPr marL="342900" lvl="0" indent="-342900">
              <a:spcAft>
                <a:spcPts val="1200"/>
              </a:spcAft>
              <a:buFont typeface="Arial" panose="020B0604020202020204" pitchFamily="34" charset="0"/>
              <a:buChar char="•"/>
            </a:pPr>
            <a:r>
              <a:rPr lang="en-US" sz="2800" dirty="0">
                <a:solidFill>
                  <a:schemeClr val="tx2"/>
                </a:solidFill>
              </a:rPr>
              <a:t>The legal frameworks in EU for innovative projects</a:t>
            </a:r>
          </a:p>
          <a:p>
            <a:pPr marL="342900" lvl="0" indent="-342900">
              <a:spcAft>
                <a:spcPts val="1200"/>
              </a:spcAft>
              <a:buFont typeface="Arial" panose="020B0604020202020204" pitchFamily="34" charset="0"/>
              <a:buChar char="•"/>
            </a:pPr>
            <a:r>
              <a:rPr lang="en-US" sz="2800" dirty="0">
                <a:solidFill>
                  <a:schemeClr val="tx2"/>
                </a:solidFill>
              </a:rPr>
              <a:t>The developments of models and prototypes</a:t>
            </a:r>
          </a:p>
          <a:p>
            <a:pPr marL="342900" lvl="0" indent="-342900">
              <a:spcAft>
                <a:spcPts val="1200"/>
              </a:spcAft>
              <a:buFont typeface="Arial" panose="020B0604020202020204" pitchFamily="34" charset="0"/>
              <a:buChar char="•"/>
            </a:pPr>
            <a:r>
              <a:rPr lang="en-US" sz="2800" dirty="0">
                <a:solidFill>
                  <a:schemeClr val="tx2"/>
                </a:solidFill>
              </a:rPr>
              <a:t>Trainings</a:t>
            </a:r>
          </a:p>
          <a:p>
            <a:pPr marL="342900" lvl="0" indent="-342900">
              <a:spcAft>
                <a:spcPts val="1200"/>
              </a:spcAft>
              <a:buFont typeface="Arial" panose="020B0604020202020204" pitchFamily="34" charset="0"/>
              <a:buChar char="•"/>
            </a:pPr>
            <a:r>
              <a:rPr lang="en-US" sz="2800" dirty="0">
                <a:solidFill>
                  <a:schemeClr val="tx2"/>
                </a:solidFill>
              </a:rPr>
              <a:t>Harmonization</a:t>
            </a:r>
          </a:p>
          <a:p>
            <a:pPr marL="342900" lvl="0" indent="-342900">
              <a:spcAft>
                <a:spcPts val="1200"/>
              </a:spcAft>
              <a:buFont typeface="Arial" panose="020B0604020202020204" pitchFamily="34" charset="0"/>
              <a:buChar char="•"/>
            </a:pPr>
            <a:r>
              <a:rPr lang="en-US" sz="2800" dirty="0">
                <a:solidFill>
                  <a:schemeClr val="tx2"/>
                </a:solidFill>
              </a:rPr>
              <a:t>The Intellectual Property</a:t>
            </a:r>
          </a:p>
        </p:txBody>
      </p:sp>
    </p:spTree>
    <p:extLst>
      <p:ext uri="{BB962C8B-B14F-4D97-AF65-F5344CB8AC3E}">
        <p14:creationId xmlns:p14="http://schemas.microsoft.com/office/powerpoint/2010/main" val="356177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a:xfrm>
            <a:off x="1403648" y="165833"/>
            <a:ext cx="8064895" cy="481012"/>
          </a:xfrm>
        </p:spPr>
        <p:txBody>
          <a:bodyPr>
            <a:noAutofit/>
          </a:bodyPr>
          <a:lstStyle/>
          <a:p>
            <a:r>
              <a:rPr lang="en-US" sz="2800" dirty="0">
                <a:solidFill>
                  <a:schemeClr val="tx2"/>
                </a:solidFill>
              </a:rPr>
              <a:t>The legal frameworks in EU for innovative projects</a:t>
            </a:r>
          </a:p>
        </p:txBody>
      </p:sp>
      <p:sp>
        <p:nvSpPr>
          <p:cNvPr id="3" name="Espace réservé de la date 2"/>
          <p:cNvSpPr>
            <a:spLocks noGrp="1"/>
          </p:cNvSpPr>
          <p:nvPr>
            <p:ph type="dt" sz="half" idx="10"/>
          </p:nvPr>
        </p:nvSpPr>
        <p:spPr/>
        <p:txBody>
          <a:bodyPr/>
          <a:lstStyle/>
          <a:p>
            <a:r>
              <a:rPr lang="fr-FR" dirty="0">
                <a:solidFill>
                  <a:prstClr val="white"/>
                </a:solidFill>
                <a:latin typeface="Calibri"/>
              </a:rPr>
              <a:t>18/09/2019</a:t>
            </a:r>
            <a:endParaRPr lang="en-US" dirty="0">
              <a:solidFill>
                <a:prstClr val="white"/>
              </a:solidFill>
              <a:latin typeface="Calibri"/>
            </a:endParaRPr>
          </a:p>
        </p:txBody>
      </p:sp>
      <p:sp>
        <p:nvSpPr>
          <p:cNvPr id="4" name="Espace réservé du pied de page 3"/>
          <p:cNvSpPr>
            <a:spLocks noGrp="1"/>
          </p:cNvSpPr>
          <p:nvPr>
            <p:ph type="ftr" sz="quarter" idx="11"/>
          </p:nvPr>
        </p:nvSpPr>
        <p:spPr/>
        <p:txBody>
          <a:bodyPr/>
          <a:lstStyle/>
          <a:p>
            <a:r>
              <a:rPr lang="en-GB" dirty="0">
                <a:solidFill>
                  <a:prstClr val="white"/>
                </a:solidFill>
                <a:latin typeface="Calibri"/>
              </a:rPr>
              <a:t>AMICI Second Industry Forum</a:t>
            </a:r>
            <a:endParaRPr lang="en-US" dirty="0">
              <a:solidFill>
                <a:prstClr val="white"/>
              </a:solidFill>
              <a:latin typeface="Calibri"/>
            </a:endParaRPr>
          </a:p>
        </p:txBody>
      </p:sp>
      <p:sp>
        <p:nvSpPr>
          <p:cNvPr id="5" name="Espace réservé du numéro de diapositive 4"/>
          <p:cNvSpPr>
            <a:spLocks noGrp="1"/>
          </p:cNvSpPr>
          <p:nvPr>
            <p:ph type="sldNum" sz="quarter" idx="12"/>
          </p:nvPr>
        </p:nvSpPr>
        <p:spPr/>
        <p:txBody>
          <a:bodyPr/>
          <a:lstStyle/>
          <a:p>
            <a:fld id="{0F953CB8-DBD3-4A3C-9D87-8FE85FADDDAF}" type="slidenum">
              <a:rPr lang="en-US">
                <a:solidFill>
                  <a:prstClr val="white"/>
                </a:solidFill>
                <a:latin typeface="Calibri"/>
              </a:rPr>
              <a:pPr/>
              <a:t>5</a:t>
            </a:fld>
            <a:endParaRPr lang="en-US" dirty="0">
              <a:solidFill>
                <a:prstClr val="white"/>
              </a:solidFill>
              <a:latin typeface="Calibri"/>
            </a:endParaRPr>
          </a:p>
        </p:txBody>
      </p:sp>
      <p:sp>
        <p:nvSpPr>
          <p:cNvPr id="7" name="Rectangle 6"/>
          <p:cNvSpPr/>
          <p:nvPr/>
        </p:nvSpPr>
        <p:spPr>
          <a:xfrm>
            <a:off x="489652" y="908720"/>
            <a:ext cx="8212360" cy="6124754"/>
          </a:xfrm>
          <a:prstGeom prst="rect">
            <a:avLst/>
          </a:prstGeom>
        </p:spPr>
        <p:txBody>
          <a:bodyPr wrap="square">
            <a:spAutoFit/>
          </a:bodyPr>
          <a:lstStyle/>
          <a:p>
            <a:pPr lvl="0" algn="just"/>
            <a:r>
              <a:rPr lang="en-US" sz="2200" dirty="0">
                <a:solidFill>
                  <a:schemeClr val="tx2"/>
                </a:solidFill>
              </a:rPr>
              <a:t>A Guidance on Innovation Procurement has been issued by the European Commission in May 2018 with the possible administrative public procedures for innovation. We have checked that  the identified procedures  have been already integrated into the national laws for public contracts:</a:t>
            </a:r>
          </a:p>
          <a:p>
            <a:pPr lvl="0" algn="just"/>
            <a:endParaRPr lang="en-US" sz="2200" b="1" dirty="0">
              <a:solidFill>
                <a:schemeClr val="tx2"/>
              </a:solidFill>
            </a:endParaRPr>
          </a:p>
          <a:p>
            <a:pPr lvl="0" algn="just"/>
            <a:r>
              <a:rPr lang="en-US" sz="2200" b="1" dirty="0">
                <a:solidFill>
                  <a:schemeClr val="tx2"/>
                </a:solidFill>
              </a:rPr>
              <a:t>• </a:t>
            </a:r>
            <a:r>
              <a:rPr lang="en-US" sz="2200" b="1" u="sng" dirty="0">
                <a:solidFill>
                  <a:schemeClr val="tx2"/>
                </a:solidFill>
              </a:rPr>
              <a:t>Pre-commercial procurement (PCP)</a:t>
            </a:r>
          </a:p>
          <a:p>
            <a:pPr lvl="0" algn="just"/>
            <a:r>
              <a:rPr lang="en-US" sz="2200" b="1" dirty="0">
                <a:solidFill>
                  <a:schemeClr val="tx2"/>
                </a:solidFill>
              </a:rPr>
              <a:t>• </a:t>
            </a:r>
            <a:r>
              <a:rPr lang="en-US" sz="2200" b="1" u="sng" dirty="0">
                <a:solidFill>
                  <a:schemeClr val="tx2"/>
                </a:solidFill>
              </a:rPr>
              <a:t>Innovation Partnership</a:t>
            </a:r>
          </a:p>
          <a:p>
            <a:pPr lvl="0" algn="just"/>
            <a:r>
              <a:rPr lang="en-US" sz="2200" b="1" dirty="0">
                <a:solidFill>
                  <a:schemeClr val="tx2"/>
                </a:solidFill>
              </a:rPr>
              <a:t>• Competitive procedure with negotiation</a:t>
            </a:r>
          </a:p>
          <a:p>
            <a:pPr lvl="0" algn="just"/>
            <a:r>
              <a:rPr lang="en-US" sz="2200" b="1" dirty="0">
                <a:solidFill>
                  <a:schemeClr val="tx2"/>
                </a:solidFill>
              </a:rPr>
              <a:t>• Competitive dialogue</a:t>
            </a:r>
          </a:p>
          <a:p>
            <a:pPr lvl="0" algn="just"/>
            <a:endParaRPr lang="en-US" sz="2200" dirty="0">
              <a:solidFill>
                <a:schemeClr val="tx2"/>
              </a:solidFill>
            </a:endParaRPr>
          </a:p>
          <a:p>
            <a:pPr lvl="0" algn="just"/>
            <a:r>
              <a:rPr lang="en-US" sz="2200" dirty="0">
                <a:solidFill>
                  <a:schemeClr val="tx2"/>
                </a:solidFill>
              </a:rPr>
              <a:t>In an R&amp;D phase the first two procedures looks applicable. In the next two slides these legal procedures will be briefly reviewed with reference  to the AMICI  fields of interest. As general remark for all procedures: in all cases a public selection of the company/</a:t>
            </a:r>
            <a:r>
              <a:rPr lang="en-US" sz="2200" dirty="0" err="1">
                <a:solidFill>
                  <a:schemeClr val="tx2"/>
                </a:solidFill>
              </a:rPr>
              <a:t>ies</a:t>
            </a:r>
            <a:r>
              <a:rPr lang="en-US" sz="2200" dirty="0">
                <a:solidFill>
                  <a:schemeClr val="tx2"/>
                </a:solidFill>
              </a:rPr>
              <a:t> shall be done</a:t>
            </a:r>
          </a:p>
          <a:p>
            <a:pPr lvl="0"/>
            <a:endParaRPr lang="en-US" sz="2000" dirty="0">
              <a:solidFill>
                <a:schemeClr val="tx2"/>
              </a:solidFill>
            </a:endParaRPr>
          </a:p>
          <a:p>
            <a:pPr lvl="1"/>
            <a:endParaRPr lang="fr-FR" sz="2000" dirty="0">
              <a:solidFill>
                <a:schemeClr val="tx2"/>
              </a:solidFill>
              <a:latin typeface="Calibri"/>
            </a:endParaRPr>
          </a:p>
        </p:txBody>
      </p:sp>
    </p:spTree>
    <p:extLst>
      <p:ext uri="{BB962C8B-B14F-4D97-AF65-F5344CB8AC3E}">
        <p14:creationId xmlns:p14="http://schemas.microsoft.com/office/powerpoint/2010/main" val="101753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a:xfrm>
            <a:off x="1259632" y="74492"/>
            <a:ext cx="8280919" cy="481012"/>
          </a:xfrm>
        </p:spPr>
        <p:txBody>
          <a:bodyPr>
            <a:normAutofit fontScale="90000"/>
          </a:bodyPr>
          <a:lstStyle/>
          <a:p>
            <a:r>
              <a:rPr lang="fr-FR" dirty="0">
                <a:solidFill>
                  <a:schemeClr val="tx2"/>
                </a:solidFill>
              </a:rPr>
              <a:t>Pre-commercial procurement (PCP)</a:t>
            </a:r>
          </a:p>
        </p:txBody>
      </p:sp>
      <p:sp>
        <p:nvSpPr>
          <p:cNvPr id="3" name="Espace réservé de la date 2"/>
          <p:cNvSpPr>
            <a:spLocks noGrp="1"/>
          </p:cNvSpPr>
          <p:nvPr>
            <p:ph type="dt" sz="half" idx="10"/>
          </p:nvPr>
        </p:nvSpPr>
        <p:spPr/>
        <p:txBody>
          <a:bodyPr/>
          <a:lstStyle/>
          <a:p>
            <a:r>
              <a:rPr lang="fr-FR" dirty="0">
                <a:solidFill>
                  <a:prstClr val="white"/>
                </a:solidFill>
                <a:latin typeface="Calibri"/>
              </a:rPr>
              <a:t>18/09/2019</a:t>
            </a:r>
            <a:endParaRPr lang="en-US" dirty="0">
              <a:solidFill>
                <a:prstClr val="white"/>
              </a:solidFill>
              <a:latin typeface="Calibri"/>
            </a:endParaRPr>
          </a:p>
        </p:txBody>
      </p:sp>
      <p:sp>
        <p:nvSpPr>
          <p:cNvPr id="4" name="Espace réservé du pied de page 3"/>
          <p:cNvSpPr>
            <a:spLocks noGrp="1"/>
          </p:cNvSpPr>
          <p:nvPr>
            <p:ph type="ftr" sz="quarter" idx="11"/>
          </p:nvPr>
        </p:nvSpPr>
        <p:spPr/>
        <p:txBody>
          <a:bodyPr/>
          <a:lstStyle/>
          <a:p>
            <a:r>
              <a:rPr lang="en-GB" dirty="0">
                <a:solidFill>
                  <a:prstClr val="white"/>
                </a:solidFill>
                <a:latin typeface="Calibri"/>
              </a:rPr>
              <a:t>AMICI Second Industry Forum</a:t>
            </a:r>
            <a:endParaRPr lang="en-US" dirty="0">
              <a:solidFill>
                <a:prstClr val="white"/>
              </a:solidFill>
              <a:latin typeface="Calibri"/>
            </a:endParaRPr>
          </a:p>
        </p:txBody>
      </p:sp>
      <p:sp>
        <p:nvSpPr>
          <p:cNvPr id="5" name="Espace réservé du numéro de diapositive 4"/>
          <p:cNvSpPr>
            <a:spLocks noGrp="1"/>
          </p:cNvSpPr>
          <p:nvPr>
            <p:ph type="sldNum" sz="quarter" idx="12"/>
          </p:nvPr>
        </p:nvSpPr>
        <p:spPr/>
        <p:txBody>
          <a:bodyPr/>
          <a:lstStyle/>
          <a:p>
            <a:fld id="{0F953CB8-DBD3-4A3C-9D87-8FE85FADDDAF}" type="slidenum">
              <a:rPr lang="en-US">
                <a:solidFill>
                  <a:prstClr val="white"/>
                </a:solidFill>
                <a:latin typeface="Calibri"/>
              </a:rPr>
              <a:pPr/>
              <a:t>6</a:t>
            </a:fld>
            <a:endParaRPr lang="en-US" dirty="0">
              <a:solidFill>
                <a:prstClr val="white"/>
              </a:solidFill>
              <a:latin typeface="Calibri"/>
            </a:endParaRPr>
          </a:p>
        </p:txBody>
      </p:sp>
      <p:sp>
        <p:nvSpPr>
          <p:cNvPr id="7" name="Rectangle 6"/>
          <p:cNvSpPr/>
          <p:nvPr/>
        </p:nvSpPr>
        <p:spPr>
          <a:xfrm>
            <a:off x="539552" y="1052736"/>
            <a:ext cx="8212360" cy="4462760"/>
          </a:xfrm>
          <a:prstGeom prst="rect">
            <a:avLst/>
          </a:prstGeom>
        </p:spPr>
        <p:txBody>
          <a:bodyPr wrap="square">
            <a:spAutoFit/>
          </a:bodyPr>
          <a:lstStyle/>
          <a:p>
            <a:pPr algn="just"/>
            <a:r>
              <a:rPr lang="en-US" sz="2400" i="1" dirty="0">
                <a:solidFill>
                  <a:schemeClr val="accent1">
                    <a:lumMod val="75000"/>
                  </a:schemeClr>
                </a:solidFill>
              </a:rPr>
              <a:t>Pre-Commercial Procurement (PCP) is the procurement of research and development of </a:t>
            </a:r>
            <a:r>
              <a:rPr lang="en-US" sz="2400" i="1" u="sng" dirty="0">
                <a:solidFill>
                  <a:schemeClr val="accent1">
                    <a:lumMod val="75000"/>
                  </a:schemeClr>
                </a:solidFill>
              </a:rPr>
              <a:t>new innovative solutions before they are commercially available</a:t>
            </a:r>
            <a:r>
              <a:rPr lang="en-US" sz="2400" i="1" dirty="0">
                <a:solidFill>
                  <a:schemeClr val="accent1">
                    <a:lumMod val="75000"/>
                  </a:schemeClr>
                </a:solidFill>
              </a:rPr>
              <a:t>.</a:t>
            </a:r>
            <a:r>
              <a:rPr lang="en-GB" sz="2400" i="1" dirty="0">
                <a:solidFill>
                  <a:schemeClr val="accent1">
                    <a:lumMod val="75000"/>
                  </a:schemeClr>
                </a:solidFill>
              </a:rPr>
              <a:t> </a:t>
            </a:r>
            <a:r>
              <a:rPr lang="en-US" sz="2400" i="1" dirty="0">
                <a:solidFill>
                  <a:schemeClr val="accent1">
                    <a:lumMod val="75000"/>
                  </a:schemeClr>
                </a:solidFill>
              </a:rPr>
              <a:t>PCP involves different suppliers competing through different phases of development. The risks and benefits are shared between the procurers and the suppliers under market conditions.</a:t>
            </a:r>
          </a:p>
          <a:p>
            <a:endParaRPr lang="en-GB" sz="2400" dirty="0">
              <a:solidFill>
                <a:schemeClr val="accent1">
                  <a:lumMod val="75000"/>
                </a:schemeClr>
              </a:solidFill>
            </a:endParaRPr>
          </a:p>
          <a:p>
            <a:pPr algn="just"/>
            <a:r>
              <a:rPr lang="en-GB" sz="2400" dirty="0">
                <a:solidFill>
                  <a:schemeClr val="accent1">
                    <a:lumMod val="75000"/>
                  </a:schemeClr>
                </a:solidFill>
              </a:rPr>
              <a:t>The spirit of the PCP scheme is to fund companies to perform R&amp;D in a competitive environment. </a:t>
            </a:r>
            <a:r>
              <a:rPr lang="en-GB" sz="2400" u="sng" dirty="0">
                <a:solidFill>
                  <a:schemeClr val="accent1">
                    <a:lumMod val="75000"/>
                  </a:schemeClr>
                </a:solidFill>
              </a:rPr>
              <a:t>The business case is to engage small/medium industries to work on edge technologies, even if no large market volumes are expected</a:t>
            </a:r>
            <a:r>
              <a:rPr lang="en-GB" sz="2400" dirty="0">
                <a:solidFill>
                  <a:schemeClr val="accent1">
                    <a:lumMod val="75000"/>
                  </a:schemeClr>
                </a:solidFill>
              </a:rPr>
              <a:t>.</a:t>
            </a:r>
          </a:p>
          <a:p>
            <a:pPr marL="800100" lvl="1" indent="-342900">
              <a:buFont typeface="Wingdings" panose="05000000000000000000" pitchFamily="2" charset="2"/>
              <a:buChar char="§"/>
            </a:pPr>
            <a:endParaRPr lang="fr-FR" sz="2000" dirty="0">
              <a:solidFill>
                <a:schemeClr val="tx2"/>
              </a:solidFill>
              <a:latin typeface="Calibri"/>
            </a:endParaRPr>
          </a:p>
        </p:txBody>
      </p:sp>
    </p:spTree>
    <p:extLst>
      <p:ext uri="{BB962C8B-B14F-4D97-AF65-F5344CB8AC3E}">
        <p14:creationId xmlns:p14="http://schemas.microsoft.com/office/powerpoint/2010/main" val="772082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a:extLst>
              <a:ext uri="{FF2B5EF4-FFF2-40B4-BE49-F238E27FC236}">
                <a16:creationId xmlns:a16="http://schemas.microsoft.com/office/drawing/2014/main" id="{8B99315A-4521-420A-8355-6E292ACF4B48}"/>
              </a:ext>
            </a:extLst>
          </p:cNvPr>
          <p:cNvSpPr>
            <a:spLocks noGrp="1"/>
          </p:cNvSpPr>
          <p:nvPr>
            <p:ph type="dt" sz="half" idx="10"/>
          </p:nvPr>
        </p:nvSpPr>
        <p:spPr/>
        <p:txBody>
          <a:bodyPr/>
          <a:lstStyle/>
          <a:p>
            <a:r>
              <a:rPr lang="fr-FR"/>
              <a:t>30/05/2018</a:t>
            </a:r>
            <a:endParaRPr lang="en-US" dirty="0"/>
          </a:p>
        </p:txBody>
      </p:sp>
      <p:sp>
        <p:nvSpPr>
          <p:cNvPr id="4" name="Segnaposto piè di pagina 3">
            <a:extLst>
              <a:ext uri="{FF2B5EF4-FFF2-40B4-BE49-F238E27FC236}">
                <a16:creationId xmlns:a16="http://schemas.microsoft.com/office/drawing/2014/main" id="{989A1279-D171-4EA5-91FC-F0AFADE7BEA7}"/>
              </a:ext>
            </a:extLst>
          </p:cNvPr>
          <p:cNvSpPr>
            <a:spLocks noGrp="1"/>
          </p:cNvSpPr>
          <p:nvPr>
            <p:ph type="ftr" sz="quarter" idx="11"/>
          </p:nvPr>
        </p:nvSpPr>
        <p:spPr/>
        <p:txBody>
          <a:bodyPr/>
          <a:lstStyle/>
          <a:p>
            <a:r>
              <a:rPr lang="en-GB"/>
              <a:t>AMICI Steering Committee</a:t>
            </a:r>
            <a:endParaRPr lang="en-US" dirty="0"/>
          </a:p>
        </p:txBody>
      </p:sp>
      <p:sp>
        <p:nvSpPr>
          <p:cNvPr id="5" name="Segnaposto numero diapositiva 4">
            <a:extLst>
              <a:ext uri="{FF2B5EF4-FFF2-40B4-BE49-F238E27FC236}">
                <a16:creationId xmlns:a16="http://schemas.microsoft.com/office/drawing/2014/main" id="{8C29C899-F66F-4D30-A0FC-D243597C5ABB}"/>
              </a:ext>
            </a:extLst>
          </p:cNvPr>
          <p:cNvSpPr>
            <a:spLocks noGrp="1"/>
          </p:cNvSpPr>
          <p:nvPr>
            <p:ph type="sldNum" sz="quarter" idx="12"/>
          </p:nvPr>
        </p:nvSpPr>
        <p:spPr/>
        <p:txBody>
          <a:bodyPr/>
          <a:lstStyle/>
          <a:p>
            <a:fld id="{0F953CB8-DBD3-4A3C-9D87-8FE85FADDDAF}" type="slidenum">
              <a:rPr lang="en-US" smtClean="0"/>
              <a:t>7</a:t>
            </a:fld>
            <a:endParaRPr lang="en-US"/>
          </a:p>
        </p:txBody>
      </p:sp>
      <p:sp>
        <p:nvSpPr>
          <p:cNvPr id="6" name="Rectangle 5">
            <a:extLst>
              <a:ext uri="{FF2B5EF4-FFF2-40B4-BE49-F238E27FC236}">
                <a16:creationId xmlns:a16="http://schemas.microsoft.com/office/drawing/2014/main" id="{C0A7FAF3-D2AC-458E-87F7-08E0E98168F4}"/>
              </a:ext>
            </a:extLst>
          </p:cNvPr>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8" name="Espace réservé de la date 2">
            <a:extLst>
              <a:ext uri="{FF2B5EF4-FFF2-40B4-BE49-F238E27FC236}">
                <a16:creationId xmlns:a16="http://schemas.microsoft.com/office/drawing/2014/main" id="{ACD86EFE-EC39-402E-8495-38183ABF735C}"/>
              </a:ext>
            </a:extLst>
          </p:cNvPr>
          <p:cNvSpPr txBox="1">
            <a:spLocks/>
          </p:cNvSpPr>
          <p:nvPr/>
        </p:nvSpPr>
        <p:spPr>
          <a:xfrm>
            <a:off x="849314" y="6356352"/>
            <a:ext cx="17414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solidFill>
                  <a:prstClr val="white"/>
                </a:solidFill>
                <a:latin typeface="Calibri"/>
              </a:rPr>
              <a:t>18/09/2019</a:t>
            </a:r>
            <a:endParaRPr lang="en-US" dirty="0">
              <a:solidFill>
                <a:prstClr val="white"/>
              </a:solidFill>
              <a:latin typeface="Calibri"/>
            </a:endParaRPr>
          </a:p>
        </p:txBody>
      </p:sp>
      <p:sp>
        <p:nvSpPr>
          <p:cNvPr id="9" name="Espace réservé du pied de page 3">
            <a:extLst>
              <a:ext uri="{FF2B5EF4-FFF2-40B4-BE49-F238E27FC236}">
                <a16:creationId xmlns:a16="http://schemas.microsoft.com/office/drawing/2014/main" id="{B5FFAF07-A0AE-4636-967C-A0C2C01A5C50}"/>
              </a:ext>
            </a:extLst>
          </p:cNvPr>
          <p:cNvSpPr txBox="1">
            <a:spLocks/>
          </p:cNvSpPr>
          <p:nvPr/>
        </p:nvSpPr>
        <p:spPr>
          <a:xfrm>
            <a:off x="3124200" y="6356352"/>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prstClr val="white"/>
                </a:solidFill>
                <a:latin typeface="Calibri"/>
              </a:rPr>
              <a:t>AMICI Second Industry Forum</a:t>
            </a:r>
            <a:endParaRPr lang="en-US" dirty="0">
              <a:solidFill>
                <a:prstClr val="white"/>
              </a:solidFill>
              <a:latin typeface="Calibri"/>
            </a:endParaRPr>
          </a:p>
        </p:txBody>
      </p:sp>
      <p:sp>
        <p:nvSpPr>
          <p:cNvPr id="10" name="Espace réservé du numéro de diapositive 4">
            <a:extLst>
              <a:ext uri="{FF2B5EF4-FFF2-40B4-BE49-F238E27FC236}">
                <a16:creationId xmlns:a16="http://schemas.microsoft.com/office/drawing/2014/main" id="{3C6EF330-17E0-4B6D-9CFE-DA2CC0ED33AA}"/>
              </a:ext>
            </a:extLst>
          </p:cNvPr>
          <p:cNvSpPr txBox="1">
            <a:spLocks/>
          </p:cNvSpPr>
          <p:nvPr/>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953CB8-DBD3-4A3C-9D87-8FE85FADDDAF}" type="slidenum">
              <a:rPr lang="en-US" smtClean="0">
                <a:solidFill>
                  <a:prstClr val="white"/>
                </a:solidFill>
                <a:latin typeface="Calibri"/>
              </a:rPr>
              <a:pPr/>
              <a:t>7</a:t>
            </a:fld>
            <a:endParaRPr lang="en-US" dirty="0">
              <a:solidFill>
                <a:prstClr val="white"/>
              </a:solidFill>
              <a:latin typeface="Calibri"/>
            </a:endParaRPr>
          </a:p>
        </p:txBody>
      </p:sp>
      <p:sp>
        <p:nvSpPr>
          <p:cNvPr id="11" name="Rectangle 6">
            <a:extLst>
              <a:ext uri="{FF2B5EF4-FFF2-40B4-BE49-F238E27FC236}">
                <a16:creationId xmlns:a16="http://schemas.microsoft.com/office/drawing/2014/main" id="{908B44B8-7FA3-47A2-9B8A-223BD450C2C5}"/>
              </a:ext>
            </a:extLst>
          </p:cNvPr>
          <p:cNvSpPr/>
          <p:nvPr/>
        </p:nvSpPr>
        <p:spPr>
          <a:xfrm>
            <a:off x="539552" y="1052736"/>
            <a:ext cx="8212360" cy="2308324"/>
          </a:xfrm>
          <a:prstGeom prst="rect">
            <a:avLst/>
          </a:prstGeom>
        </p:spPr>
        <p:txBody>
          <a:bodyPr wrap="square">
            <a:spAutoFit/>
          </a:bodyPr>
          <a:lstStyle/>
          <a:p>
            <a:pPr algn="just"/>
            <a:r>
              <a:rPr lang="en-US" sz="2400" dirty="0">
                <a:solidFill>
                  <a:schemeClr val="accent1">
                    <a:lumMod val="50000"/>
                  </a:schemeClr>
                </a:solidFill>
              </a:rPr>
              <a:t>A positive Pre-Commercial Procurement (PCP) initiative was funded by EU under the name QUACO (H2020 PCP). The project run in collaborative effort among four partners (two from AMICI):  CERN, CEA, CIEMAT, NBCJ coordinated by CERN,  around the development of the Q4-MQYY full scale quadrupole magnet prototypes for HL LHC project.</a:t>
            </a:r>
          </a:p>
        </p:txBody>
      </p:sp>
      <p:sp>
        <p:nvSpPr>
          <p:cNvPr id="12" name="Titre 1">
            <a:extLst>
              <a:ext uri="{FF2B5EF4-FFF2-40B4-BE49-F238E27FC236}">
                <a16:creationId xmlns:a16="http://schemas.microsoft.com/office/drawing/2014/main" id="{BDED10B0-71FF-4DCD-AD51-28ECF384699A}"/>
              </a:ext>
            </a:extLst>
          </p:cNvPr>
          <p:cNvSpPr>
            <a:spLocks noGrp="1"/>
          </p:cNvSpPr>
          <p:nvPr>
            <p:ph type="title"/>
          </p:nvPr>
        </p:nvSpPr>
        <p:spPr>
          <a:xfrm>
            <a:off x="1259632" y="74492"/>
            <a:ext cx="8280919" cy="481012"/>
          </a:xfrm>
        </p:spPr>
        <p:txBody>
          <a:bodyPr>
            <a:normAutofit fontScale="90000"/>
          </a:bodyPr>
          <a:lstStyle/>
          <a:p>
            <a:r>
              <a:rPr lang="fr-FR" dirty="0">
                <a:solidFill>
                  <a:schemeClr val="tx2"/>
                </a:solidFill>
              </a:rPr>
              <a:t>An example of PCP: QUACO</a:t>
            </a:r>
          </a:p>
        </p:txBody>
      </p:sp>
      <p:pic>
        <p:nvPicPr>
          <p:cNvPr id="13" name="Immagine 12" descr="Immagine che contiene clipart&#10;&#10;Descrizione generata automaticamente">
            <a:extLst>
              <a:ext uri="{FF2B5EF4-FFF2-40B4-BE49-F238E27FC236}">
                <a16:creationId xmlns:a16="http://schemas.microsoft.com/office/drawing/2014/main" id="{F69EF450-F42D-4FFB-98F8-7530F1D2F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79" y="3325866"/>
            <a:ext cx="3618209" cy="2263373"/>
          </a:xfrm>
          <a:prstGeom prst="rect">
            <a:avLst/>
          </a:prstGeom>
        </p:spPr>
      </p:pic>
      <p:sp>
        <p:nvSpPr>
          <p:cNvPr id="14" name="Rettangolo 13">
            <a:extLst>
              <a:ext uri="{FF2B5EF4-FFF2-40B4-BE49-F238E27FC236}">
                <a16:creationId xmlns:a16="http://schemas.microsoft.com/office/drawing/2014/main" id="{F0F90774-7BD4-423D-9A3D-CB5D740413A3}"/>
              </a:ext>
            </a:extLst>
          </p:cNvPr>
          <p:cNvSpPr/>
          <p:nvPr/>
        </p:nvSpPr>
        <p:spPr>
          <a:xfrm>
            <a:off x="467544" y="3496941"/>
            <a:ext cx="4572000" cy="2954655"/>
          </a:xfrm>
          <a:prstGeom prst="rect">
            <a:avLst/>
          </a:prstGeom>
        </p:spPr>
        <p:txBody>
          <a:bodyPr>
            <a:spAutoFit/>
          </a:bodyPr>
          <a:lstStyle/>
          <a:p>
            <a:pPr algn="just"/>
            <a:r>
              <a:rPr lang="en-US" sz="2400" dirty="0">
                <a:solidFill>
                  <a:schemeClr val="accent1">
                    <a:lumMod val="75000"/>
                  </a:schemeClr>
                </a:solidFill>
              </a:rPr>
              <a:t>A possible drawback of PCP is related to the IP for the following (construction)  phases: </a:t>
            </a:r>
            <a:r>
              <a:rPr lang="en-US" sz="2400" u="sng" dirty="0">
                <a:solidFill>
                  <a:schemeClr val="accent1">
                    <a:lumMod val="75000"/>
                  </a:schemeClr>
                </a:solidFill>
              </a:rPr>
              <a:t>Only the involved companies have the needed knowledge and detect part of IP, so holding an advantage </a:t>
            </a:r>
            <a:r>
              <a:rPr lang="en-US" sz="2400" u="sng" dirty="0" err="1">
                <a:solidFill>
                  <a:schemeClr val="accent1">
                    <a:lumMod val="75000"/>
                  </a:schemeClr>
                </a:solidFill>
              </a:rPr>
              <a:t>wrt</a:t>
            </a:r>
            <a:r>
              <a:rPr lang="en-US" sz="2400" u="sng" dirty="0">
                <a:solidFill>
                  <a:schemeClr val="accent1">
                    <a:lumMod val="75000"/>
                  </a:schemeClr>
                </a:solidFill>
              </a:rPr>
              <a:t> possible competitors.</a:t>
            </a:r>
          </a:p>
          <a:p>
            <a:pPr algn="just"/>
            <a:endParaRPr lang="it-IT" dirty="0"/>
          </a:p>
        </p:txBody>
      </p:sp>
    </p:spTree>
    <p:extLst>
      <p:ext uri="{BB962C8B-B14F-4D97-AF65-F5344CB8AC3E}">
        <p14:creationId xmlns:p14="http://schemas.microsoft.com/office/powerpoint/2010/main" val="338312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latin typeface="Calibri"/>
            </a:endParaRPr>
          </a:p>
        </p:txBody>
      </p:sp>
      <p:sp>
        <p:nvSpPr>
          <p:cNvPr id="2" name="Titre 1"/>
          <p:cNvSpPr>
            <a:spLocks noGrp="1"/>
          </p:cNvSpPr>
          <p:nvPr>
            <p:ph type="title"/>
          </p:nvPr>
        </p:nvSpPr>
        <p:spPr>
          <a:xfrm>
            <a:off x="1403350" y="121661"/>
            <a:ext cx="7283450" cy="481012"/>
          </a:xfrm>
        </p:spPr>
        <p:txBody>
          <a:bodyPr>
            <a:normAutofit fontScale="90000"/>
          </a:bodyPr>
          <a:lstStyle/>
          <a:p>
            <a:r>
              <a:rPr lang="fr-FR" dirty="0">
                <a:solidFill>
                  <a:schemeClr val="tx2"/>
                </a:solidFill>
              </a:rPr>
              <a:t>Innovation Partnership</a:t>
            </a:r>
          </a:p>
        </p:txBody>
      </p:sp>
      <p:sp>
        <p:nvSpPr>
          <p:cNvPr id="3" name="Espace réservé de la date 2"/>
          <p:cNvSpPr>
            <a:spLocks noGrp="1"/>
          </p:cNvSpPr>
          <p:nvPr>
            <p:ph type="dt" sz="half" idx="10"/>
          </p:nvPr>
        </p:nvSpPr>
        <p:spPr/>
        <p:txBody>
          <a:bodyPr/>
          <a:lstStyle/>
          <a:p>
            <a:r>
              <a:rPr lang="fr-FR" dirty="0">
                <a:solidFill>
                  <a:prstClr val="white"/>
                </a:solidFill>
                <a:latin typeface="Calibri"/>
              </a:rPr>
              <a:t>18/09/2019</a:t>
            </a:r>
            <a:endParaRPr lang="en-US" dirty="0">
              <a:solidFill>
                <a:prstClr val="white"/>
              </a:solidFill>
              <a:latin typeface="Calibri"/>
            </a:endParaRPr>
          </a:p>
        </p:txBody>
      </p:sp>
      <p:sp>
        <p:nvSpPr>
          <p:cNvPr id="4" name="Espace réservé du pied de page 3"/>
          <p:cNvSpPr>
            <a:spLocks noGrp="1"/>
          </p:cNvSpPr>
          <p:nvPr>
            <p:ph type="ftr" sz="quarter" idx="11"/>
          </p:nvPr>
        </p:nvSpPr>
        <p:spPr/>
        <p:txBody>
          <a:bodyPr/>
          <a:lstStyle/>
          <a:p>
            <a:r>
              <a:rPr lang="en-GB" dirty="0">
                <a:solidFill>
                  <a:prstClr val="white"/>
                </a:solidFill>
                <a:latin typeface="Calibri"/>
              </a:rPr>
              <a:t>AMICI Second Industry Forum</a:t>
            </a:r>
            <a:endParaRPr lang="en-US" dirty="0">
              <a:solidFill>
                <a:prstClr val="white"/>
              </a:solidFill>
              <a:latin typeface="Calibri"/>
            </a:endParaRPr>
          </a:p>
        </p:txBody>
      </p:sp>
      <p:sp>
        <p:nvSpPr>
          <p:cNvPr id="5" name="Espace réservé du numéro de diapositive 4"/>
          <p:cNvSpPr>
            <a:spLocks noGrp="1"/>
          </p:cNvSpPr>
          <p:nvPr>
            <p:ph type="sldNum" sz="quarter" idx="12"/>
          </p:nvPr>
        </p:nvSpPr>
        <p:spPr/>
        <p:txBody>
          <a:bodyPr/>
          <a:lstStyle/>
          <a:p>
            <a:fld id="{0F953CB8-DBD3-4A3C-9D87-8FE85FADDDAF}" type="slidenum">
              <a:rPr lang="en-US">
                <a:solidFill>
                  <a:prstClr val="white"/>
                </a:solidFill>
                <a:latin typeface="Calibri"/>
              </a:rPr>
              <a:pPr/>
              <a:t>8</a:t>
            </a:fld>
            <a:endParaRPr lang="en-US" dirty="0">
              <a:solidFill>
                <a:prstClr val="white"/>
              </a:solidFill>
              <a:latin typeface="Calibri"/>
            </a:endParaRPr>
          </a:p>
        </p:txBody>
      </p:sp>
      <p:sp>
        <p:nvSpPr>
          <p:cNvPr id="7" name="Rectangle 6"/>
          <p:cNvSpPr/>
          <p:nvPr/>
        </p:nvSpPr>
        <p:spPr>
          <a:xfrm>
            <a:off x="179512" y="830092"/>
            <a:ext cx="8712967" cy="5247590"/>
          </a:xfrm>
          <a:prstGeom prst="rect">
            <a:avLst/>
          </a:prstGeom>
        </p:spPr>
        <p:txBody>
          <a:bodyPr wrap="square">
            <a:spAutoFit/>
          </a:bodyPr>
          <a:lstStyle/>
          <a:p>
            <a:pPr marL="342900" indent="-342900" algn="just">
              <a:spcBef>
                <a:spcPts val="600"/>
              </a:spcBef>
              <a:buFont typeface="Arial" panose="020B0604020202020204" pitchFamily="34" charset="0"/>
              <a:buChar char="•"/>
            </a:pPr>
            <a:r>
              <a:rPr lang="en-US" sz="2000" dirty="0">
                <a:solidFill>
                  <a:schemeClr val="tx2"/>
                </a:solidFill>
              </a:rPr>
              <a:t>Unlike in the case of Pre-Commercial Procurement, the Innovation Partnership is regarding the development of solutions </a:t>
            </a:r>
            <a:r>
              <a:rPr lang="en-US" sz="2000" u="sng" dirty="0">
                <a:solidFill>
                  <a:schemeClr val="tx2"/>
                </a:solidFill>
              </a:rPr>
              <a:t>with a reasonable marketing perspective.</a:t>
            </a:r>
          </a:p>
          <a:p>
            <a:pPr marL="342900" indent="-342900" algn="just">
              <a:spcBef>
                <a:spcPts val="600"/>
              </a:spcBef>
              <a:buFont typeface="Arial" panose="020B0604020202020204" pitchFamily="34" charset="0"/>
              <a:buChar char="•"/>
            </a:pPr>
            <a:r>
              <a:rPr lang="en-US" sz="2000" dirty="0">
                <a:solidFill>
                  <a:schemeClr val="tx2"/>
                </a:solidFill>
              </a:rPr>
              <a:t>The Partnership for Innovation combines the R&amp;D phase  of the PCP and the purchase phase of the developed product (innovative solutions subject to the Public Procurement of Innovative solutions PPI ) in one tender procedure and may involve the involvement of one or more operators in every phase (with the possibility, after each phase, to conclude the partnership or reduce the number of partners involved).</a:t>
            </a:r>
          </a:p>
          <a:p>
            <a:pPr marL="342900" indent="-342900" algn="just">
              <a:spcBef>
                <a:spcPts val="600"/>
              </a:spcBef>
              <a:buFont typeface="Arial" panose="020B0604020202020204" pitchFamily="34" charset="0"/>
              <a:buChar char="•"/>
            </a:pPr>
            <a:r>
              <a:rPr lang="en-US" sz="2000" dirty="0">
                <a:solidFill>
                  <a:schemeClr val="tx2"/>
                </a:solidFill>
              </a:rPr>
              <a:t>Even if there are not known examples yet within the AMICI community, this procedure looks to be well suitable for developing prototypes for accelerators or superconducting magnets having as following step the mass production. The lock-in* issue is intrinsically excluded by the nature of the procedure based on the choice of the best potential users since the R&amp;D phase.</a:t>
            </a:r>
          </a:p>
          <a:p>
            <a:pPr algn="just">
              <a:spcBef>
                <a:spcPts val="600"/>
              </a:spcBef>
            </a:pPr>
            <a:r>
              <a:rPr lang="en-US" sz="2000" dirty="0">
                <a:solidFill>
                  <a:schemeClr val="tx2"/>
                </a:solidFill>
              </a:rPr>
              <a:t>* The lock-in is a situation in which a customer using a product or service cannot easily transition to a competitor’s product or service.</a:t>
            </a:r>
          </a:p>
        </p:txBody>
      </p:sp>
    </p:spTree>
    <p:extLst>
      <p:ext uri="{BB962C8B-B14F-4D97-AF65-F5344CB8AC3E}">
        <p14:creationId xmlns:p14="http://schemas.microsoft.com/office/powerpoint/2010/main" val="3808782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25009"/>
            <a:ext cx="9144000" cy="532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687934" y="116632"/>
            <a:ext cx="7283450" cy="481012"/>
          </a:xfrm>
        </p:spPr>
        <p:txBody>
          <a:bodyPr>
            <a:noAutofit/>
          </a:bodyPr>
          <a:lstStyle/>
          <a:p>
            <a:r>
              <a:rPr lang="en-GB" sz="2800" dirty="0">
                <a:solidFill>
                  <a:schemeClr val="accent1">
                    <a:lumMod val="75000"/>
                  </a:schemeClr>
                </a:solidFill>
              </a:rPr>
              <a:t>The developments of models and prototypes</a:t>
            </a:r>
            <a:endParaRPr lang="en-US" sz="2800" dirty="0"/>
          </a:p>
        </p:txBody>
      </p:sp>
      <p:sp>
        <p:nvSpPr>
          <p:cNvPr id="3" name="Espace réservé de la date 2"/>
          <p:cNvSpPr>
            <a:spLocks noGrp="1"/>
          </p:cNvSpPr>
          <p:nvPr>
            <p:ph type="dt" sz="half" idx="10"/>
          </p:nvPr>
        </p:nvSpPr>
        <p:spPr/>
        <p:txBody>
          <a:bodyPr/>
          <a:lstStyle/>
          <a:p>
            <a:r>
              <a:rPr lang="fr-FR" dirty="0">
                <a:solidFill>
                  <a:schemeClr val="bg1"/>
                </a:solidFill>
              </a:rPr>
              <a:t>18/09/2019</a:t>
            </a:r>
            <a:endParaRPr lang="en-US" dirty="0">
              <a:solidFill>
                <a:schemeClr val="bg1"/>
              </a:solidFill>
            </a:endParaRPr>
          </a:p>
        </p:txBody>
      </p:sp>
      <p:sp>
        <p:nvSpPr>
          <p:cNvPr id="4" name="Espace réservé du pied de page 3"/>
          <p:cNvSpPr>
            <a:spLocks noGrp="1"/>
          </p:cNvSpPr>
          <p:nvPr>
            <p:ph type="ftr" sz="quarter" idx="11"/>
          </p:nvPr>
        </p:nvSpPr>
        <p:spPr/>
        <p:txBody>
          <a:bodyPr/>
          <a:lstStyle/>
          <a:p>
            <a:r>
              <a:rPr lang="en-GB" dirty="0">
                <a:solidFill>
                  <a:schemeClr val="bg1"/>
                </a:solidFill>
              </a:rPr>
              <a:t>AMICI Steering Committee</a:t>
            </a:r>
            <a:endParaRPr lang="en-US" dirty="0">
              <a:solidFill>
                <a:schemeClr val="bg1"/>
              </a:solidFill>
            </a:endParaRPr>
          </a:p>
        </p:txBody>
      </p:sp>
      <p:sp>
        <p:nvSpPr>
          <p:cNvPr id="5" name="Espace réservé du numéro de diapositive 4"/>
          <p:cNvSpPr>
            <a:spLocks noGrp="1"/>
          </p:cNvSpPr>
          <p:nvPr>
            <p:ph type="sldNum" sz="quarter" idx="12"/>
          </p:nvPr>
        </p:nvSpPr>
        <p:spPr/>
        <p:txBody>
          <a:bodyPr/>
          <a:lstStyle/>
          <a:p>
            <a:fld id="{0F953CB8-DBD3-4A3C-9D87-8FE85FADDDAF}" type="slidenum">
              <a:rPr lang="en-US" smtClean="0">
                <a:solidFill>
                  <a:schemeClr val="bg1"/>
                </a:solidFill>
              </a:rPr>
              <a:pPr/>
              <a:t>9</a:t>
            </a:fld>
            <a:endParaRPr lang="en-US" dirty="0">
              <a:solidFill>
                <a:schemeClr val="bg1"/>
              </a:solidFill>
            </a:endParaRPr>
          </a:p>
        </p:txBody>
      </p:sp>
      <p:sp>
        <p:nvSpPr>
          <p:cNvPr id="16" name="CasellaDiTesto 15">
            <a:extLst>
              <a:ext uri="{FF2B5EF4-FFF2-40B4-BE49-F238E27FC236}">
                <a16:creationId xmlns:a16="http://schemas.microsoft.com/office/drawing/2014/main" id="{2486F082-E0CE-42B7-B8E6-B98066555AFD}"/>
              </a:ext>
            </a:extLst>
          </p:cNvPr>
          <p:cNvSpPr txBox="1"/>
          <p:nvPr/>
        </p:nvSpPr>
        <p:spPr>
          <a:xfrm>
            <a:off x="438374" y="802394"/>
            <a:ext cx="8424936" cy="5909310"/>
          </a:xfrm>
          <a:prstGeom prst="rect">
            <a:avLst/>
          </a:prstGeom>
          <a:noFill/>
        </p:spPr>
        <p:txBody>
          <a:bodyPr wrap="square" rtlCol="0">
            <a:spAutoFit/>
          </a:bodyPr>
          <a:lstStyle/>
          <a:p>
            <a:pPr lvl="0" algn="just"/>
            <a:r>
              <a:rPr lang="en-GB" sz="2000" dirty="0">
                <a:solidFill>
                  <a:schemeClr val="accent1">
                    <a:lumMod val="75000"/>
                  </a:schemeClr>
                </a:solidFill>
              </a:rPr>
              <a:t>The following points are the result of AMICI-Industry discussions and analyses within the WP5.4 working group studying the </a:t>
            </a:r>
            <a:r>
              <a:rPr lang="en-GB" sz="2000" i="1" dirty="0">
                <a:solidFill>
                  <a:schemeClr val="accent1">
                    <a:lumMod val="75000"/>
                  </a:schemeClr>
                </a:solidFill>
              </a:rPr>
              <a:t>Conditions for developing prototypes with Industry</a:t>
            </a:r>
          </a:p>
          <a:p>
            <a:pPr lvl="0"/>
            <a:endParaRPr lang="en-GB" sz="1900" i="1" dirty="0">
              <a:solidFill>
                <a:schemeClr val="accent1">
                  <a:lumMod val="75000"/>
                </a:schemeClr>
              </a:solidFill>
            </a:endParaRPr>
          </a:p>
          <a:p>
            <a:pPr lvl="0"/>
            <a:r>
              <a:rPr lang="en-GB" sz="1900" b="1" dirty="0">
                <a:solidFill>
                  <a:schemeClr val="accent1">
                    <a:lumMod val="75000"/>
                  </a:schemeClr>
                </a:solidFill>
              </a:rPr>
              <a:t>Definitions</a:t>
            </a:r>
          </a:p>
          <a:p>
            <a:pPr lvl="0"/>
            <a:endParaRPr lang="en-GB" sz="1900" i="1" dirty="0">
              <a:solidFill>
                <a:schemeClr val="accent1">
                  <a:lumMod val="75000"/>
                </a:schemeClr>
              </a:solidFill>
            </a:endParaRPr>
          </a:p>
          <a:p>
            <a:pPr algn="just"/>
            <a:r>
              <a:rPr lang="en-GB" sz="1900" b="1" dirty="0">
                <a:solidFill>
                  <a:schemeClr val="accent1">
                    <a:lumMod val="75000"/>
                  </a:schemeClr>
                </a:solidFill>
              </a:rPr>
              <a:t>Model</a:t>
            </a:r>
            <a:r>
              <a:rPr lang="en-GB" sz="1900" dirty="0">
                <a:solidFill>
                  <a:schemeClr val="accent1">
                    <a:lumMod val="75000"/>
                  </a:schemeClr>
                </a:solidFill>
              </a:rPr>
              <a:t>: A device based on first development of conceptual ideas with a scaled (and many times progressive) approach. Usually tooling is not (fully) available yet. Many models could be necessary before moving to the next step of prototyping. In terms of Technology </a:t>
            </a:r>
            <a:r>
              <a:rPr lang="en-GB" sz="1900" dirty="0" err="1">
                <a:solidFill>
                  <a:schemeClr val="accent1">
                    <a:lumMod val="75000"/>
                  </a:schemeClr>
                </a:solidFill>
              </a:rPr>
              <a:t>Readness</a:t>
            </a:r>
            <a:r>
              <a:rPr lang="en-GB" sz="1900" dirty="0">
                <a:solidFill>
                  <a:schemeClr val="accent1">
                    <a:lumMod val="75000"/>
                  </a:schemeClr>
                </a:solidFill>
              </a:rPr>
              <a:t> Level a model stays in the range TRL4-TRL5. </a:t>
            </a:r>
          </a:p>
          <a:p>
            <a:pPr algn="just"/>
            <a:endParaRPr lang="it-IT" sz="1900" dirty="0">
              <a:solidFill>
                <a:schemeClr val="accent1">
                  <a:lumMod val="75000"/>
                </a:schemeClr>
              </a:solidFill>
            </a:endParaRPr>
          </a:p>
          <a:p>
            <a:pPr algn="just"/>
            <a:r>
              <a:rPr lang="en-GB" sz="1900" b="1" dirty="0">
                <a:solidFill>
                  <a:schemeClr val="accent1">
                    <a:lumMod val="75000"/>
                  </a:schemeClr>
                </a:solidFill>
              </a:rPr>
              <a:t>Prototype</a:t>
            </a:r>
            <a:r>
              <a:rPr lang="en-GB" sz="1900" dirty="0">
                <a:solidFill>
                  <a:schemeClr val="accent1">
                    <a:lumMod val="75000"/>
                  </a:schemeClr>
                </a:solidFill>
              </a:rPr>
              <a:t>: An almost mature component, for final assessing and training of tools and manufacturing methods . In principle it could be used in an accelerator. Also in this case more than one prototype could be required before moving to the following step of component production. A prototype can range between TRL6 and TRL8.</a:t>
            </a:r>
          </a:p>
          <a:p>
            <a:pPr algn="just"/>
            <a:endParaRPr lang="it-IT" sz="1900" dirty="0">
              <a:solidFill>
                <a:schemeClr val="accent1">
                  <a:lumMod val="75000"/>
                </a:schemeClr>
              </a:solidFill>
            </a:endParaRPr>
          </a:p>
          <a:p>
            <a:pPr algn="just"/>
            <a:r>
              <a:rPr lang="en-GB" sz="1900" b="1" dirty="0">
                <a:solidFill>
                  <a:schemeClr val="accent1">
                    <a:lumMod val="75000"/>
                  </a:schemeClr>
                </a:solidFill>
              </a:rPr>
              <a:t>Mass Production:</a:t>
            </a:r>
            <a:r>
              <a:rPr lang="en-GB" sz="1900" dirty="0">
                <a:solidFill>
                  <a:schemeClr val="accent1">
                    <a:lumMod val="75000"/>
                  </a:schemeClr>
                </a:solidFill>
              </a:rPr>
              <a:t> Mature components. No more changes applied </a:t>
            </a:r>
            <a:r>
              <a:rPr lang="en-GB" sz="1900" dirty="0" err="1">
                <a:solidFill>
                  <a:schemeClr val="accent1">
                    <a:lumMod val="75000"/>
                  </a:schemeClr>
                </a:solidFill>
              </a:rPr>
              <a:t>wrt</a:t>
            </a:r>
            <a:r>
              <a:rPr lang="en-GB" sz="1900" dirty="0">
                <a:solidFill>
                  <a:schemeClr val="accent1">
                    <a:lumMod val="75000"/>
                  </a:schemeClr>
                </a:solidFill>
              </a:rPr>
              <a:t> the last prototype (TRL9)</a:t>
            </a:r>
            <a:endParaRPr lang="it-IT" sz="1900" dirty="0">
              <a:solidFill>
                <a:schemeClr val="accent1">
                  <a:lumMod val="75000"/>
                </a:schemeClr>
              </a:solidFill>
            </a:endParaRPr>
          </a:p>
          <a:p>
            <a:pPr lvl="0"/>
            <a:endParaRPr lang="en-GB" dirty="0"/>
          </a:p>
          <a:p>
            <a:pPr lvl="0"/>
            <a:endParaRPr lang="en-GB" dirty="0"/>
          </a:p>
        </p:txBody>
      </p:sp>
      <p:sp>
        <p:nvSpPr>
          <p:cNvPr id="17" name="Rettangolo 16">
            <a:extLst>
              <a:ext uri="{FF2B5EF4-FFF2-40B4-BE49-F238E27FC236}">
                <a16:creationId xmlns:a16="http://schemas.microsoft.com/office/drawing/2014/main" id="{DBAD04C1-3982-495C-AA51-78634AD105B1}"/>
              </a:ext>
            </a:extLst>
          </p:cNvPr>
          <p:cNvSpPr/>
          <p:nvPr/>
        </p:nvSpPr>
        <p:spPr>
          <a:xfrm>
            <a:off x="389957" y="4725144"/>
            <a:ext cx="8568952" cy="15121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CasellaDiTesto 17">
            <a:extLst>
              <a:ext uri="{FF2B5EF4-FFF2-40B4-BE49-F238E27FC236}">
                <a16:creationId xmlns:a16="http://schemas.microsoft.com/office/drawing/2014/main" id="{B4272799-51F1-44BA-8FF1-131F90A9B740}"/>
              </a:ext>
            </a:extLst>
          </p:cNvPr>
          <p:cNvSpPr txBox="1"/>
          <p:nvPr/>
        </p:nvSpPr>
        <p:spPr>
          <a:xfrm>
            <a:off x="6007979" y="5786683"/>
            <a:ext cx="2880320" cy="369332"/>
          </a:xfrm>
          <a:prstGeom prst="rect">
            <a:avLst/>
          </a:prstGeom>
          <a:noFill/>
        </p:spPr>
        <p:txBody>
          <a:bodyPr wrap="square" rtlCol="0">
            <a:spAutoFit/>
          </a:bodyPr>
          <a:lstStyle/>
          <a:p>
            <a:r>
              <a:rPr lang="it-IT" b="1" dirty="0">
                <a:solidFill>
                  <a:srgbClr val="FF0000"/>
                </a:solidFill>
              </a:rPr>
              <a:t>Industry </a:t>
            </a:r>
            <a:r>
              <a:rPr lang="it-IT" b="1" dirty="0" err="1">
                <a:solidFill>
                  <a:srgbClr val="FF0000"/>
                </a:solidFill>
              </a:rPr>
              <a:t>involvement</a:t>
            </a:r>
            <a:endParaRPr lang="it-IT" b="1" dirty="0">
              <a:solidFill>
                <a:srgbClr val="FF0000"/>
              </a:solidFill>
            </a:endParaRPr>
          </a:p>
        </p:txBody>
      </p:sp>
      <p:sp>
        <p:nvSpPr>
          <p:cNvPr id="19" name="Rettangolo 18">
            <a:extLst>
              <a:ext uri="{FF2B5EF4-FFF2-40B4-BE49-F238E27FC236}">
                <a16:creationId xmlns:a16="http://schemas.microsoft.com/office/drawing/2014/main" id="{0365D9A4-E10E-42C2-AF40-5FD768EBA996}"/>
              </a:ext>
            </a:extLst>
          </p:cNvPr>
          <p:cNvSpPr/>
          <p:nvPr/>
        </p:nvSpPr>
        <p:spPr>
          <a:xfrm>
            <a:off x="388821" y="3140968"/>
            <a:ext cx="8568952" cy="30963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1732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2247</Words>
  <Application>Microsoft Office PowerPoint</Application>
  <PresentationFormat>Presentazione su schermo (4:3)</PresentationFormat>
  <Paragraphs>186</Paragraphs>
  <Slides>19</Slides>
  <Notes>13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vt:lpstr>
      <vt:lpstr>Calibri</vt:lpstr>
      <vt:lpstr>Gill Sans</vt:lpstr>
      <vt:lpstr>Wingdings</vt:lpstr>
      <vt:lpstr>Thème Office</vt:lpstr>
      <vt:lpstr> The challenge of cooperating with industry in R&amp;D activities</vt:lpstr>
      <vt:lpstr>WP5 - Industrialization</vt:lpstr>
      <vt:lpstr>AMICI and Industry</vt:lpstr>
      <vt:lpstr>Cooperation with industry in R&amp;D activities</vt:lpstr>
      <vt:lpstr>The legal frameworks in EU for innovative projects</vt:lpstr>
      <vt:lpstr>Pre-commercial procurement (PCP)</vt:lpstr>
      <vt:lpstr>An example of PCP: QUACO</vt:lpstr>
      <vt:lpstr>Innovation Partnership</vt:lpstr>
      <vt:lpstr>The developments of models and prototypes</vt:lpstr>
      <vt:lpstr>Developing  prototypes with AMICI model</vt:lpstr>
      <vt:lpstr>Developing  prototypes with AMICI model</vt:lpstr>
      <vt:lpstr>Trainings </vt:lpstr>
      <vt:lpstr>Presentazione standard di PowerPoint</vt:lpstr>
      <vt:lpstr>Presentazione standard di PowerPoint</vt:lpstr>
      <vt:lpstr>Harmonization</vt:lpstr>
      <vt:lpstr>The Intellectual Property</vt:lpstr>
      <vt:lpstr>The management of IP in AMICI</vt:lpstr>
      <vt:lpstr>Conclusions</vt:lpstr>
      <vt:lpstr>Presentazione standard di PowerPoint</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A Cluster of Technological Infrastructure for Accelerators and Large Magnets</dc:title>
  <dc:creator>NAPOLY Olivier</dc:creator>
  <cp:lastModifiedBy>pasquale fabbricatore</cp:lastModifiedBy>
  <cp:revision>499</cp:revision>
  <cp:lastPrinted>2018-04-04T13:55:26Z</cp:lastPrinted>
  <dcterms:created xsi:type="dcterms:W3CDTF">2015-11-17T04:48:30Z</dcterms:created>
  <dcterms:modified xsi:type="dcterms:W3CDTF">2019-09-17T11:21:01Z</dcterms:modified>
</cp:coreProperties>
</file>